
<file path=[Content_Types].xml><?xml version="1.0" encoding="utf-8"?>
<Types xmlns="http://schemas.openxmlformats.org/package/2006/content-types">
  <Override PartName="/ppt/slideMasters/slideMaster1.xml" ContentType="application/vnd.openxmlformats-officedocument.presentationml.slideMaster+xml"/>
  <Override PartName="/ppt/slides/slide41.xml" ContentType="application/vnd.openxmlformats-officedocument.presentationml.slide+xml"/>
  <Override PartName="/ppt/slideLayouts/slideLayout4.xml" ContentType="application/vnd.openxmlformats-officedocument.presentationml.slideLayout+xml"/>
  <Override PartName="/ppt/slides/slide117.xml" ContentType="application/vnd.openxmlformats-officedocument.presentationml.slide+xml"/>
  <Override PartName="/ppt/slides/slide50.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26.xml" ContentType="application/vnd.openxmlformats-officedocument.presentationml.notesSlide+xml"/>
  <Override PartName="/ppt/slides/slide127.xml" ContentType="application/vnd.openxmlformats-officedocument.presentationml.slide+xml"/>
  <Override PartName="/ppt/slides/slide60.xml" ContentType="application/vnd.openxmlformats-officedocument.presentationml.slide+xml"/>
  <Override PartName="/ppt/slides/slide28.xml" ContentType="application/vnd.openxmlformats-officedocument.presentationml.slide+xml"/>
  <Override PartName="/ppt/embeddings/Microsoft_Equation3.bin" ContentType="application/vnd.openxmlformats-officedocument.oleObject"/>
  <Override PartName="/ppt/slides/slide136.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Default Extension="vml" ContentType="application/vnd.openxmlformats-officedocument.vmlDrawing"/>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Override PartName="/ppt/slides/slide85.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Default Extension="jpeg" ContentType="image/jpeg"/>
  <Override PartName="/ppt/notesSlides/notesSlide11.xml" ContentType="application/vnd.openxmlformats-officedocument.presentationml.notesSlide+xml"/>
  <Override PartName="/ppt/slides/slide112.xml" ContentType="application/vnd.openxmlformats-officedocument.presentationml.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122.xml" ContentType="application/vnd.openxmlformats-officedocument.presentationml.slide+xml"/>
  <Override PartName="/ppt/slides/slide23.xml" ContentType="application/vnd.openxmlformats-officedocument.presentationml.slide+xml"/>
  <Override PartName="/ppt/slides/slide1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s/slide108.xml" ContentType="application/vnd.openxmlformats-officedocument.presentationml.slide+xml"/>
  <Override PartName="/ppt/slides/slide42.xml" ContentType="application/vnd.openxmlformats-officedocument.presentationml.slide+xml"/>
  <Override PartName="/ppt/notesSlides/notesSlide17.xml" ContentType="application/vnd.openxmlformats-officedocument.presentationml.notesSlide+xml"/>
  <Override PartName="/ppt/slides/slide118.xml" ContentType="application/vnd.openxmlformats-officedocument.presentationml.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s/slide128.xml" ContentType="application/vnd.openxmlformats-officedocument.presentationml.slide+xml"/>
  <Override PartName="/ppt/slides/slide61.xml" ContentType="application/vnd.openxmlformats-officedocument.presentationml.slide+xml"/>
  <Override PartName="/ppt/slides/slide29.xml" ContentType="application/vnd.openxmlformats-officedocument.presentationml.slide+xml"/>
  <Override PartName="/ppt/slideLayouts/slideLayout10.xml" ContentType="application/vnd.openxmlformats-officedocument.presentationml.slideLayout+xml"/>
  <Override PartName="/ppt/slides/slide137.xml" ContentType="application/vnd.openxmlformats-officedocument.presentationml.slide+xml"/>
  <Override PartName="/ppt/embeddings/Microsoft_Equation4.bin" ContentType="application/vnd.openxmlformats-officedocument.oleObject"/>
  <Override PartName="/ppt/slides/slide38.xml" ContentType="application/vnd.openxmlformats-officedocument.presentationml.slide+xml"/>
  <Override PartName="/ppt/slides/slide71.xml" ContentType="application/vnd.openxmlformats-officedocument.presentationml.slide+xml"/>
  <Override PartName="/ppt/notesSlides/notesSlide36.xml" ContentType="application/vnd.openxmlformats-officedocument.presentationml.notesSlide+xml"/>
  <Override PartName="/ppt/slides/slide80.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90.xml" ContentType="application/vnd.openxmlformats-officedocument.presentationml.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Override PartName="/ppt/slides/slide86.xml" ContentType="application/vnd.openxmlformats-officedocument.presentationml.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13.xml" ContentType="application/vnd.openxmlformats-officedocument.presentationml.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123.xml" ContentType="application/vnd.openxmlformats-officedocument.presentationml.slide+xml"/>
  <Override PartName="/ppt/slides/slide24.xml" ContentType="application/vnd.openxmlformats-officedocument.presentationml.slide+xml"/>
  <Default Extension="bin" ContentType="application/vnd.openxmlformats-officedocument.presentationml.printerSettings"/>
  <Override PartName="/ppt/slides/slide132.xml" ContentType="application/vnd.openxmlformats-officedocument.presentationml.slide+xml"/>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s/slide109.xml" ContentType="application/vnd.openxmlformats-officedocument.presentationml.slide+xml"/>
  <Override PartName="/ppt/tableStyles.xml" ContentType="application/vnd.openxmlformats-officedocument.presentationml.tableStyles+xml"/>
  <Override PartName="/ppt/slides/slide43.xml" ContentType="application/vnd.openxmlformats-officedocument.presentationml.slide+xml"/>
  <Override PartName="/ppt/slideLayouts/slideLayout6.xml" ContentType="application/vnd.openxmlformats-officedocument.presentationml.slideLayout+xml"/>
  <Override PartName="/ppt/notesSlides/notesSlide18.xml" ContentType="application/vnd.openxmlformats-officedocument.presentationml.notesSlide+xml"/>
  <Override PartName="/ppt/slides/slide119.xml" ContentType="application/vnd.openxmlformats-officedocument.presentationml.slide+xml"/>
  <Override PartName="/ppt/slides/slide52.xml" ContentType="application/vnd.openxmlformats-officedocument.presentationml.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embeddings/Microsoft_Equation5.bin" ContentType="application/vnd.openxmlformats-officedocument.oleObject"/>
  <Override PartName="/ppt/notesSlides/notesSlide37.xml" ContentType="application/vnd.openxmlformats-officedocument.presentationml.notesSlide+xml"/>
  <Override PartName="/ppt/slides/slide138.xml" ContentType="application/vnd.openxmlformats-officedocument.presentationml.slide+xml"/>
  <Override PartName="/docProps/app.xml" ContentType="application/vnd.openxmlformats-officedocument.extended-properties+xml"/>
  <Override PartName="/ppt/slides/slide39.xml" ContentType="application/vnd.openxmlformats-officedocument.presentationml.slide+xml"/>
  <Override PartName="/ppt/slides/slide81.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ppt/slides/slide91.xml" ContentType="application/vnd.openxmlformats-officedocument.presentationml.slide+xml"/>
  <Override PartName="/docProps/core.xml" ContentType="application/vnd.openxmlformats-package.core-properties+xml"/>
  <Override PartName="/ppt/slides/slide68.xml" ContentType="application/vnd.openxmlformats-officedocument.presentationml.slide+xml"/>
  <Override PartName="/ppt/theme/theme3.xml" ContentType="application/vnd.openxmlformats-officedocument.theme+xml"/>
  <Override PartName="/ppt/notesSlides/notesSlide4.xml" ContentType="application/vnd.openxmlformats-officedocument.presentationml.notesSlide+xml"/>
  <Override PartName="/ppt/slides/slide77.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slides/slide96.xml" ContentType="application/vnd.openxmlformats-officedocument.presentationml.slide+xml"/>
  <Default Extension="xlsx" ContentType="application/vnd.openxmlformats-officedocument.spreadsheetml.sheet"/>
  <Override PartName="/ppt/slideLayouts/slideLayout1.xml" ContentType="application/vnd.openxmlformats-officedocument.presentationml.slideLayout+xml"/>
  <Override PartName="/ppt/slides/slide104.xml" ContentType="application/vnd.openxmlformats-officedocument.presentationml.slide+xml"/>
  <Override PartName="/ppt/notesSlides/notesSlide9.xml" ContentType="application/vnd.openxmlformats-officedocument.presentationml.notesSlide+xml"/>
  <Default Extension="gif" ContentType="image/gif"/>
  <Override PartName="/ppt/slides/slide114.xml" ContentType="application/vnd.openxmlformats-officedocument.presentationml.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124.xml" ContentType="application/vnd.openxmlformats-officedocument.presentationml.slide+xml"/>
  <Override PartName="/ppt/slides/slide25.xml" ContentType="application/vnd.openxmlformats-officedocument.presentationml.slide+xml"/>
  <Override PartName="/ppt/slides/slide133.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s/slide44.xml" ContentType="application/vnd.openxmlformats-officedocument.presentationml.slide+xml"/>
  <Override PartName="/ppt/notesSlides/notesSlide19.xml" ContentType="application/vnd.openxmlformats-officedocument.presentationml.notesSlide+xml"/>
  <Override PartName="/ppt/slides/slide53.xml" ContentType="application/vnd.openxmlformats-officedocument.presentationml.slide+xml"/>
  <Override PartName="/ppt/slides/slide129.xml" ContentType="application/vnd.openxmlformats-officedocument.presentationml.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29.xml" ContentType="application/vnd.openxmlformats-officedocument.presentationml.notesSlide+xml"/>
  <Override PartName="/ppt/embeddings/Microsoft_Equation6.bin" ContentType="application/vnd.openxmlformats-officedocument.oleObject"/>
  <Override PartName="/ppt/slides/slide139.xml" ContentType="application/vnd.openxmlformats-officedocument.presentationml.slide+xml"/>
  <Override PartName="/ppt/slides/slide72.xml" ContentType="application/vnd.openxmlformats-officedocument.presentationml.slide+xml"/>
  <Override PartName="/ppt/notesSlides/notesSlide38.xml" ContentType="application/vnd.openxmlformats-officedocument.presentationml.notesSlide+xml"/>
  <Override PartName="/ppt/slides/slide82.xml" ContentType="application/vnd.openxmlformats-officedocument.presentationml.slide+xml"/>
  <Override PartName="/ppt/slides/slide92.xml" ContentType="application/vnd.openxmlformats-officedocument.presentationml.slide+xml"/>
  <Override PartName="/ppt/slides/slide59.xml" ContentType="application/vnd.openxmlformats-officedocument.presentationml.slide+xml"/>
  <Override PartName="/ppt/slides/slide100.xml" ContentType="application/vnd.openxmlformats-officedocument.presentationml.slide+xml"/>
  <Override PartName="/ppt/slides/slide69.xml" ContentType="application/vnd.openxmlformats-officedocument.presentationml.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slides/slide88.xml" ContentType="application/vnd.openxmlformats-officedocument.presentationml.slide+xml"/>
  <Override PartName="/ppt/slides/slide20.xml" ContentType="application/vnd.openxmlformats-officedocument.presentationml.slide+xml"/>
  <Override PartName="/ppt/charts/chart3.xml" ContentType="application/vnd.openxmlformats-officedocument.drawingml.chart+xml"/>
  <Override PartName="/ppt/slides/slide97.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slides/slide105.xml" ContentType="application/vnd.openxmlformats-officedocument.presentationml.slide+xml"/>
  <Override PartName="/ppt/notesSlides/notesSlide14.xml" ContentType="application/vnd.openxmlformats-officedocument.presentationml.notesSlide+xml"/>
  <Override PartName="/ppt/slides/slide115.xml" ContentType="application/vnd.openxmlformats-officedocument.presentationml.slide+xml"/>
  <Override PartName="/ppt/slides/slide16.xml" ContentType="application/vnd.openxmlformats-officedocument.presentationml.slide+xml"/>
  <Override PartName="/ppt/viewProps.xml" ContentType="application/vnd.openxmlformats-officedocument.presentationml.viewProps+xml"/>
  <Override PartName="/ppt/slides/slide125.xml" ContentType="application/vnd.openxmlformats-officedocument.presentationml.slide+xml"/>
  <Override PartName="/ppt/embeddings/Microsoft_Equation1.bin" ContentType="application/vnd.openxmlformats-officedocument.oleObject"/>
  <Override PartName="/ppt/slides/slide26.xml" ContentType="application/vnd.openxmlformats-officedocument.presentationml.slide+xml"/>
  <Override PartName="/ppt/notesSlides/notesSlide24.xml" ContentType="application/vnd.openxmlformats-officedocument.presentationml.notesSlide+xml"/>
  <Override PartName="/ppt/slides/slide134.xml" ContentType="application/vnd.openxmlformats-officedocument.presentationml.slide+xml"/>
  <Default Extension="pict" ContentType="image/pict"/>
  <Override PartName="/ppt/slides/slide35.xml" ContentType="application/vnd.openxmlformats-officedocument.presentationml.slide+xml"/>
  <Override PartName="/ppt/slides/slide7.xml" ContentType="application/vnd.openxmlformats-officedocument.presentationml.slide+xml"/>
  <Default Extension="wmf" ContentType="image/x-wmf"/>
  <Override PartName="/ppt/slideLayouts/slideLayout8.xml" ContentType="application/vnd.openxmlformats-officedocument.presentationml.slideLayout+xml"/>
  <Override PartName="/ppt/notesSlides/notesSlide34.xml" ContentType="application/vnd.openxmlformats-officedocument.presentationml.notesSlide+xml"/>
  <Override PartName="/ppt/slides/slide45.xml" ContentType="application/vnd.openxmlformats-officedocument.presentationml.slide+xml"/>
  <Default Extension="rels" ContentType="application/vnd.openxmlformats-package.relationships+xml"/>
  <Override PartName="/ppt/slides/slide54.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s/slide73.xml" ContentType="application/vnd.openxmlformats-officedocument.presentationml.slide+xml"/>
  <Override PartName="/ppt/presentation.xml" ContentType="application/vnd.openxmlformats-officedocument.presentationml.presentation.main+xml"/>
  <Override PartName="/ppt/slides/slide83.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notesSlides/notesSlide6.xml" ContentType="application/vnd.openxmlformats-officedocument.presentationml.notesSlide+xml"/>
  <Override PartName="/ppt/slides/slide79.xml" ContentType="application/vnd.openxmlformats-officedocument.presentationml.slide+xml"/>
  <Override PartName="/ppt/slides/slide110.xml" ContentType="application/vnd.openxmlformats-officedocument.presentationml.slide+xml"/>
  <Override PartName="/ppt/slides/slide11.xml" ContentType="application/vnd.openxmlformats-officedocument.presentationml.slide+xml"/>
  <Override PartName="/ppt/notesSlides/notesSlide10.xml" ContentType="application/vnd.openxmlformats-officedocument.presentationml.notesSlide+xml"/>
  <Override PartName="/ppt/slides/slide120.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charts/chart4.xml" ContentType="application/vnd.openxmlformats-officedocument.drawingml.chart+xml"/>
  <Override PartName="/ppt/slides/slide98.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slides/slide40.xml" ContentType="application/vnd.openxmlformats-officedocument.presentationml.slide+xml"/>
  <Override PartName="/ppt/slideLayouts/slideLayout3.xml" ContentType="application/vnd.openxmlformats-officedocument.presentationml.slideLayout+xml"/>
  <Override PartName="/ppt/notesSlides/notesSlide15.xml" ContentType="application/vnd.openxmlformats-officedocument.presentationml.notesSlide+xml"/>
  <Override PartName="/ppt/slides/slide116.xml" ContentType="application/vnd.openxmlformats-officedocument.presentationml.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126.xml" ContentType="application/vnd.openxmlformats-officedocument.presentationml.slide+xml"/>
  <Override PartName="/ppt/embeddings/Microsoft_Equation2.bin" ContentType="application/vnd.openxmlformats-officedocument.oleObject"/>
  <Override PartName="/ppt/slides/slide27.xml" ContentType="application/vnd.openxmlformats-officedocument.presentationml.slide+xml"/>
  <Override PartName="/ppt/slides/slide135.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46.xml" ContentType="application/vnd.openxmlformats-officedocument.presentationml.slide+xml"/>
  <Override PartName="/ppt/slides/slide55.xml" ContentType="application/vnd.openxmlformats-officedocument.presentationml.slide+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84.xml" ContentType="application/vnd.openxmlformats-officedocument.presentationml.slide+xml"/>
  <Override PartName="/ppt/slides/slide94.xml" ContentType="application/vnd.openxmlformats-officedocument.presentationml.slide+xml"/>
  <Override PartName="/ppt/slides/slide102.xml" ContentType="application/vnd.openxmlformats-officedocument.presentationml.slide+xml"/>
  <Override PartName="/ppt/notesSlides/notesSlide7.xml" ContentType="application/vnd.openxmlformats-officedocument.presentationml.notesSlide+xml"/>
  <Override PartName="/ppt/slides/slide111.xml" ContentType="application/vnd.openxmlformats-officedocument.presentationml.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121.xml" ContentType="application/vnd.openxmlformats-officedocument.presentationml.slide+xml"/>
  <Override PartName="/ppt/slides/slide22.xml" ContentType="application/vnd.openxmlformats-officedocument.presentationml.slide+xml"/>
  <Override PartName="/ppt/slides/slide130.xml" ContentType="application/vnd.openxmlformats-officedocument.presentationml.slide+xml"/>
  <Override PartName="/ppt/slides/slide99.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notesSlides/notesSlide30.xml" ContentType="application/vnd.openxmlformats-officedocument.presentationml.notesSlide+xml"/>
  <Override PartName="/ppt/slides/slide107.xml" ContentType="application/vnd.openxmlformats-officedocument.presentationml.slide+xml"/>
  <Override PartName="/ppt/slides/slide1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1" r:id="rId1"/>
  </p:sldMasterIdLst>
  <p:notesMasterIdLst>
    <p:notesMasterId r:id="rId142"/>
  </p:notesMasterIdLst>
  <p:handoutMasterIdLst>
    <p:handoutMasterId r:id="rId143"/>
  </p:handoutMasterIdLst>
  <p:sldIdLst>
    <p:sldId id="433" r:id="rId2"/>
    <p:sldId id="435" r:id="rId3"/>
    <p:sldId id="478" r:id="rId4"/>
    <p:sldId id="479" r:id="rId5"/>
    <p:sldId id="480" r:id="rId6"/>
    <p:sldId id="481" r:id="rId7"/>
    <p:sldId id="482" r:id="rId8"/>
    <p:sldId id="483" r:id="rId9"/>
    <p:sldId id="484" r:id="rId10"/>
    <p:sldId id="485" r:id="rId11"/>
    <p:sldId id="486" r:id="rId12"/>
    <p:sldId id="487" r:id="rId13"/>
    <p:sldId id="488" r:id="rId14"/>
    <p:sldId id="489" r:id="rId15"/>
    <p:sldId id="490" r:id="rId16"/>
    <p:sldId id="491" r:id="rId17"/>
    <p:sldId id="492" r:id="rId18"/>
    <p:sldId id="493" r:id="rId19"/>
    <p:sldId id="494" r:id="rId20"/>
    <p:sldId id="495" r:id="rId21"/>
    <p:sldId id="496" r:id="rId22"/>
    <p:sldId id="497" r:id="rId23"/>
    <p:sldId id="498" r:id="rId24"/>
    <p:sldId id="499" r:id="rId25"/>
    <p:sldId id="500" r:id="rId26"/>
    <p:sldId id="501" r:id="rId27"/>
    <p:sldId id="502" r:id="rId28"/>
    <p:sldId id="503" r:id="rId29"/>
    <p:sldId id="504" r:id="rId30"/>
    <p:sldId id="505" r:id="rId31"/>
    <p:sldId id="506" r:id="rId32"/>
    <p:sldId id="507" r:id="rId33"/>
    <p:sldId id="508" r:id="rId34"/>
    <p:sldId id="509" r:id="rId35"/>
    <p:sldId id="510" r:id="rId36"/>
    <p:sldId id="511" r:id="rId37"/>
    <p:sldId id="512" r:id="rId38"/>
    <p:sldId id="513" r:id="rId39"/>
    <p:sldId id="514" r:id="rId40"/>
    <p:sldId id="515" r:id="rId41"/>
    <p:sldId id="516" r:id="rId42"/>
    <p:sldId id="517" r:id="rId43"/>
    <p:sldId id="518" r:id="rId44"/>
    <p:sldId id="519" r:id="rId45"/>
    <p:sldId id="520" r:id="rId46"/>
    <p:sldId id="521" r:id="rId47"/>
    <p:sldId id="522" r:id="rId48"/>
    <p:sldId id="523" r:id="rId49"/>
    <p:sldId id="524" r:id="rId50"/>
    <p:sldId id="525" r:id="rId51"/>
    <p:sldId id="526" r:id="rId52"/>
    <p:sldId id="527" r:id="rId53"/>
    <p:sldId id="528" r:id="rId54"/>
    <p:sldId id="529" r:id="rId55"/>
    <p:sldId id="530" r:id="rId56"/>
    <p:sldId id="531" r:id="rId57"/>
    <p:sldId id="532" r:id="rId58"/>
    <p:sldId id="533" r:id="rId59"/>
    <p:sldId id="534" r:id="rId60"/>
    <p:sldId id="535" r:id="rId61"/>
    <p:sldId id="536" r:id="rId62"/>
    <p:sldId id="537" r:id="rId63"/>
    <p:sldId id="538" r:id="rId64"/>
    <p:sldId id="539" r:id="rId65"/>
    <p:sldId id="540" r:id="rId66"/>
    <p:sldId id="541" r:id="rId67"/>
    <p:sldId id="542" r:id="rId68"/>
    <p:sldId id="543" r:id="rId69"/>
    <p:sldId id="544" r:id="rId70"/>
    <p:sldId id="545" r:id="rId71"/>
    <p:sldId id="546" r:id="rId72"/>
    <p:sldId id="547" r:id="rId73"/>
    <p:sldId id="548" r:id="rId74"/>
    <p:sldId id="549" r:id="rId75"/>
    <p:sldId id="550" r:id="rId76"/>
    <p:sldId id="551" r:id="rId77"/>
    <p:sldId id="552" r:id="rId78"/>
    <p:sldId id="553" r:id="rId79"/>
    <p:sldId id="554" r:id="rId80"/>
    <p:sldId id="555" r:id="rId81"/>
    <p:sldId id="556" r:id="rId82"/>
    <p:sldId id="557" r:id="rId83"/>
    <p:sldId id="558" r:id="rId84"/>
    <p:sldId id="559" r:id="rId85"/>
    <p:sldId id="560" r:id="rId86"/>
    <p:sldId id="618" r:id="rId87"/>
    <p:sldId id="617" r:id="rId88"/>
    <p:sldId id="619" r:id="rId89"/>
    <p:sldId id="561" r:id="rId90"/>
    <p:sldId id="562" r:id="rId91"/>
    <p:sldId id="563" r:id="rId92"/>
    <p:sldId id="611" r:id="rId93"/>
    <p:sldId id="566" r:id="rId94"/>
    <p:sldId id="567" r:id="rId95"/>
    <p:sldId id="568" r:id="rId96"/>
    <p:sldId id="569" r:id="rId97"/>
    <p:sldId id="620" r:id="rId98"/>
    <p:sldId id="621" r:id="rId99"/>
    <p:sldId id="622" r:id="rId100"/>
    <p:sldId id="570" r:id="rId101"/>
    <p:sldId id="571" r:id="rId102"/>
    <p:sldId id="572" r:id="rId103"/>
    <p:sldId id="613" r:id="rId104"/>
    <p:sldId id="575" r:id="rId105"/>
    <p:sldId id="576" r:id="rId106"/>
    <p:sldId id="577" r:id="rId107"/>
    <p:sldId id="578" r:id="rId108"/>
    <p:sldId id="579" r:id="rId109"/>
    <p:sldId id="580" r:id="rId110"/>
    <p:sldId id="581" r:id="rId111"/>
    <p:sldId id="582" r:id="rId112"/>
    <p:sldId id="583" r:id="rId113"/>
    <p:sldId id="584" r:id="rId114"/>
    <p:sldId id="585" r:id="rId115"/>
    <p:sldId id="586" r:id="rId116"/>
    <p:sldId id="587" r:id="rId117"/>
    <p:sldId id="588" r:id="rId118"/>
    <p:sldId id="589" r:id="rId119"/>
    <p:sldId id="591" r:id="rId120"/>
    <p:sldId id="592" r:id="rId121"/>
    <p:sldId id="593" r:id="rId122"/>
    <p:sldId id="594" r:id="rId123"/>
    <p:sldId id="595" r:id="rId124"/>
    <p:sldId id="596" r:id="rId125"/>
    <p:sldId id="597" r:id="rId126"/>
    <p:sldId id="598" r:id="rId127"/>
    <p:sldId id="599" r:id="rId128"/>
    <p:sldId id="600" r:id="rId129"/>
    <p:sldId id="601" r:id="rId130"/>
    <p:sldId id="602" r:id="rId131"/>
    <p:sldId id="603" r:id="rId132"/>
    <p:sldId id="615" r:id="rId133"/>
    <p:sldId id="616" r:id="rId134"/>
    <p:sldId id="614" r:id="rId135"/>
    <p:sldId id="604" r:id="rId136"/>
    <p:sldId id="605" r:id="rId137"/>
    <p:sldId id="606" r:id="rId138"/>
    <p:sldId id="607" r:id="rId139"/>
    <p:sldId id="609" r:id="rId140"/>
    <p:sldId id="610" r:id="rId141"/>
  </p:sldIdLst>
  <p:sldSz cx="9144000" cy="6858000" type="screen4x3"/>
  <p:notesSz cx="6845300" cy="9131300"/>
  <p:defaultTextStyle>
    <a:defPPr>
      <a:defRPr lang="en-US"/>
    </a:defPPr>
    <a:lvl1pPr algn="l" rtl="0" eaLnBrk="0" fontAlgn="base" hangingPunct="0">
      <a:spcBef>
        <a:spcPct val="0"/>
      </a:spcBef>
      <a:spcAft>
        <a:spcPct val="0"/>
      </a:spcAft>
      <a:defRPr sz="3200" b="1" kern="1200">
        <a:solidFill>
          <a:schemeClr val="tx1"/>
        </a:solidFill>
        <a:latin typeface="Tahoma" charset="0"/>
        <a:ea typeface="ＭＳ Ｐゴシック" charset="-128"/>
        <a:cs typeface="+mn-cs"/>
      </a:defRPr>
    </a:lvl1pPr>
    <a:lvl2pPr marL="457200" algn="l" rtl="0" eaLnBrk="0" fontAlgn="base" hangingPunct="0">
      <a:spcBef>
        <a:spcPct val="0"/>
      </a:spcBef>
      <a:spcAft>
        <a:spcPct val="0"/>
      </a:spcAft>
      <a:defRPr sz="3200" b="1" kern="1200">
        <a:solidFill>
          <a:schemeClr val="tx1"/>
        </a:solidFill>
        <a:latin typeface="Tahoma" charset="0"/>
        <a:ea typeface="ＭＳ Ｐゴシック" charset="-128"/>
        <a:cs typeface="+mn-cs"/>
      </a:defRPr>
    </a:lvl2pPr>
    <a:lvl3pPr marL="914400" algn="l" rtl="0" eaLnBrk="0" fontAlgn="base" hangingPunct="0">
      <a:spcBef>
        <a:spcPct val="0"/>
      </a:spcBef>
      <a:spcAft>
        <a:spcPct val="0"/>
      </a:spcAft>
      <a:defRPr sz="3200" b="1" kern="1200">
        <a:solidFill>
          <a:schemeClr val="tx1"/>
        </a:solidFill>
        <a:latin typeface="Tahoma" charset="0"/>
        <a:ea typeface="ＭＳ Ｐゴシック" charset="-128"/>
        <a:cs typeface="+mn-cs"/>
      </a:defRPr>
    </a:lvl3pPr>
    <a:lvl4pPr marL="1371600" algn="l" rtl="0" eaLnBrk="0" fontAlgn="base" hangingPunct="0">
      <a:spcBef>
        <a:spcPct val="0"/>
      </a:spcBef>
      <a:spcAft>
        <a:spcPct val="0"/>
      </a:spcAft>
      <a:defRPr sz="3200" b="1" kern="1200">
        <a:solidFill>
          <a:schemeClr val="tx1"/>
        </a:solidFill>
        <a:latin typeface="Tahoma" charset="0"/>
        <a:ea typeface="ＭＳ Ｐゴシック" charset="-128"/>
        <a:cs typeface="+mn-cs"/>
      </a:defRPr>
    </a:lvl4pPr>
    <a:lvl5pPr marL="1828800" algn="l" rtl="0" eaLnBrk="0" fontAlgn="base" hangingPunct="0">
      <a:spcBef>
        <a:spcPct val="0"/>
      </a:spcBef>
      <a:spcAft>
        <a:spcPct val="0"/>
      </a:spcAft>
      <a:defRPr sz="3200" b="1" kern="1200">
        <a:solidFill>
          <a:schemeClr val="tx1"/>
        </a:solidFill>
        <a:latin typeface="Tahoma" charset="0"/>
        <a:ea typeface="ＭＳ Ｐゴシック" charset="-128"/>
        <a:cs typeface="+mn-cs"/>
      </a:defRPr>
    </a:lvl5pPr>
    <a:lvl6pPr marL="2286000" algn="l" defTabSz="914400" rtl="0" eaLnBrk="1" latinLnBrk="0" hangingPunct="1">
      <a:defRPr sz="3200" b="1" kern="1200">
        <a:solidFill>
          <a:schemeClr val="tx1"/>
        </a:solidFill>
        <a:latin typeface="Tahoma" charset="0"/>
        <a:ea typeface="ＭＳ Ｐゴシック" charset="-128"/>
        <a:cs typeface="+mn-cs"/>
      </a:defRPr>
    </a:lvl6pPr>
    <a:lvl7pPr marL="2743200" algn="l" defTabSz="914400" rtl="0" eaLnBrk="1" latinLnBrk="0" hangingPunct="1">
      <a:defRPr sz="3200" b="1" kern="1200">
        <a:solidFill>
          <a:schemeClr val="tx1"/>
        </a:solidFill>
        <a:latin typeface="Tahoma" charset="0"/>
        <a:ea typeface="ＭＳ Ｐゴシック" charset="-128"/>
        <a:cs typeface="+mn-cs"/>
      </a:defRPr>
    </a:lvl7pPr>
    <a:lvl8pPr marL="3200400" algn="l" defTabSz="914400" rtl="0" eaLnBrk="1" latinLnBrk="0" hangingPunct="1">
      <a:defRPr sz="3200" b="1" kern="1200">
        <a:solidFill>
          <a:schemeClr val="tx1"/>
        </a:solidFill>
        <a:latin typeface="Tahoma" charset="0"/>
        <a:ea typeface="ＭＳ Ｐゴシック" charset="-128"/>
        <a:cs typeface="+mn-cs"/>
      </a:defRPr>
    </a:lvl8pPr>
    <a:lvl9pPr marL="3657600" algn="l" defTabSz="914400" rtl="0" eaLnBrk="1" latinLnBrk="0" hangingPunct="1">
      <a:defRPr sz="3200" b="1" kern="1200">
        <a:solidFill>
          <a:schemeClr val="tx1"/>
        </a:solidFill>
        <a:latin typeface="Tahom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hiddenSlides="1" frameSlides="1"/>
  <p:clrMru>
    <a:srgbClr val="CCECFF"/>
    <a:srgbClr val="66CCFF"/>
    <a:srgbClr val="C0C0C0"/>
    <a:srgbClr val="DDDDDD"/>
    <a:srgbClr val="CC0000"/>
    <a:srgbClr val="FF9933"/>
    <a:srgbClr val="008000"/>
    <a:srgbClr val="33CC33"/>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varScale="1">
        <p:scale>
          <a:sx n="61" d="100"/>
          <a:sy n="61" d="100"/>
        </p:scale>
        <p:origin x="-84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notesMaster" Target="notesMasters/notesMaster1.xml"/><Relationship Id="rId143" Type="http://schemas.openxmlformats.org/officeDocument/2006/relationships/handoutMaster" Target="handoutMasters/handoutMaster1.xml"/><Relationship Id="rId144" Type="http://schemas.openxmlformats.org/officeDocument/2006/relationships/printerSettings" Target="printerSettings/printerSettings1.bin"/><Relationship Id="rId145" Type="http://schemas.openxmlformats.org/officeDocument/2006/relationships/presProps" Target="presProps.xml"/><Relationship Id="rId146" Type="http://schemas.openxmlformats.org/officeDocument/2006/relationships/viewProps" Target="viewProps.xml"/><Relationship Id="rId147" Type="http://schemas.openxmlformats.org/officeDocument/2006/relationships/theme" Target="theme/theme1.xml"/><Relationship Id="rId1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lang="nb-NO" sz="1343" b="1" i="0" u="none" strike="noStrike" baseline="0">
                <a:solidFill>
                  <a:srgbClr val="000000"/>
                </a:solidFill>
                <a:latin typeface="Arial"/>
                <a:ea typeface="Arial"/>
                <a:cs typeface="Arial"/>
              </a:defRPr>
            </a:pPr>
            <a:r>
              <a:t>Average response time for user-query disk requests</a:t>
            </a:r>
          </a:p>
        </c:rich>
      </c:tx>
      <c:layout>
        <c:manualLayout>
          <c:xMode val="edge"/>
          <c:yMode val="edge"/>
          <c:x val="0.198051948051948"/>
          <c:y val="0.0208333333333333"/>
        </c:manualLayout>
      </c:layout>
      <c:spPr>
        <a:noFill/>
        <a:ln w="29661">
          <a:noFill/>
        </a:ln>
      </c:spPr>
    </c:title>
    <c:plotArea>
      <c:layout>
        <c:manualLayout>
          <c:layoutTarget val="inner"/>
          <c:xMode val="edge"/>
          <c:yMode val="edge"/>
          <c:x val="0.121753246753247"/>
          <c:y val="0.169270833333333"/>
          <c:w val="0.743506493506494"/>
          <c:h val="0.6640625"/>
        </c:manualLayout>
      </c:layout>
      <c:barChart>
        <c:barDir val="col"/>
        <c:grouping val="clustered"/>
        <c:ser>
          <c:idx val="0"/>
          <c:order val="0"/>
          <c:tx>
            <c:strRef>
              <c:f>Sheet1!$A$4</c:f>
              <c:strCache>
                <c:ptCount val="1"/>
                <c:pt idx="0">
                  <c:v>APEX</c:v>
                </c:pt>
              </c:strCache>
            </c:strRef>
          </c:tx>
          <c:spPr>
            <a:solidFill>
              <a:srgbClr val="9999FF"/>
            </a:solidFill>
            <a:ln w="14830">
              <a:solidFill>
                <a:srgbClr val="000000"/>
              </a:solidFill>
              <a:prstDash val="solid"/>
            </a:ln>
          </c:spPr>
          <c:val>
            <c:numRef>
              <c:f>Sheet1!$A$5:$A$13</c:f>
              <c:numCache>
                <c:formatCode>General</c:formatCode>
                <c:ptCount val="9"/>
                <c:pt idx="0">
                  <c:v>273.5</c:v>
                </c:pt>
                <c:pt idx="1">
                  <c:v>317.5</c:v>
                </c:pt>
                <c:pt idx="2">
                  <c:v>398.9</c:v>
                </c:pt>
                <c:pt idx="3">
                  <c:v>524.7</c:v>
                </c:pt>
                <c:pt idx="4">
                  <c:v>561.8</c:v>
                </c:pt>
                <c:pt idx="5">
                  <c:v>739.2</c:v>
                </c:pt>
                <c:pt idx="6">
                  <c:v>891.5</c:v>
                </c:pt>
                <c:pt idx="7">
                  <c:v>1150.5</c:v>
                </c:pt>
                <c:pt idx="8">
                  <c:v>1623.5</c:v>
                </c:pt>
              </c:numCache>
            </c:numRef>
          </c:val>
        </c:ser>
        <c:ser>
          <c:idx val="1"/>
          <c:order val="1"/>
          <c:tx>
            <c:strRef>
              <c:f>Sheet1!$B$4</c:f>
              <c:strCache>
                <c:ptCount val="1"/>
                <c:pt idx="0">
                  <c:v>Cello</c:v>
                </c:pt>
              </c:strCache>
            </c:strRef>
          </c:tx>
          <c:spPr>
            <a:solidFill>
              <a:srgbClr val="993366"/>
            </a:solidFill>
            <a:ln w="14830">
              <a:solidFill>
                <a:srgbClr val="000000"/>
              </a:solidFill>
              <a:prstDash val="solid"/>
            </a:ln>
          </c:spPr>
          <c:val>
            <c:numRef>
              <c:f>Sheet1!$B$5:$B$13</c:f>
              <c:numCache>
                <c:formatCode>General</c:formatCode>
                <c:ptCount val="9"/>
                <c:pt idx="0">
                  <c:v>287.1</c:v>
                </c:pt>
                <c:pt idx="1">
                  <c:v>341.7</c:v>
                </c:pt>
                <c:pt idx="2">
                  <c:v>439.4</c:v>
                </c:pt>
                <c:pt idx="3">
                  <c:v>580.2</c:v>
                </c:pt>
                <c:pt idx="4">
                  <c:v>625.3</c:v>
                </c:pt>
                <c:pt idx="5">
                  <c:v>808.5</c:v>
                </c:pt>
                <c:pt idx="6">
                  <c:v>976.6</c:v>
                </c:pt>
                <c:pt idx="7">
                  <c:v>1270.7</c:v>
                </c:pt>
                <c:pt idx="8">
                  <c:v>1773.9</c:v>
                </c:pt>
              </c:numCache>
            </c:numRef>
          </c:val>
        </c:ser>
        <c:ser>
          <c:idx val="2"/>
          <c:order val="2"/>
          <c:tx>
            <c:strRef>
              <c:f>Sheet1!$C$4</c:f>
              <c:strCache>
                <c:ptCount val="1"/>
                <c:pt idx="0">
                  <c:v>C-LOOK</c:v>
                </c:pt>
              </c:strCache>
            </c:strRef>
          </c:tx>
          <c:spPr>
            <a:solidFill>
              <a:srgbClr val="FFFFCC"/>
            </a:solidFill>
            <a:ln w="14830">
              <a:solidFill>
                <a:srgbClr val="000000"/>
              </a:solidFill>
              <a:prstDash val="solid"/>
            </a:ln>
          </c:spPr>
          <c:val>
            <c:numRef>
              <c:f>Sheet1!$C$5:$C$13</c:f>
              <c:numCache>
                <c:formatCode>General</c:formatCode>
                <c:ptCount val="9"/>
                <c:pt idx="0">
                  <c:v>194.1</c:v>
                </c:pt>
                <c:pt idx="1">
                  <c:v>225.1</c:v>
                </c:pt>
                <c:pt idx="2">
                  <c:v>276.8999999999999</c:v>
                </c:pt>
                <c:pt idx="3">
                  <c:v>349.8</c:v>
                </c:pt>
                <c:pt idx="4">
                  <c:v>366.9</c:v>
                </c:pt>
                <c:pt idx="5">
                  <c:v>453.8</c:v>
                </c:pt>
                <c:pt idx="6">
                  <c:v>522.6</c:v>
                </c:pt>
                <c:pt idx="7">
                  <c:v>619.1</c:v>
                </c:pt>
                <c:pt idx="8">
                  <c:v>763.7</c:v>
                </c:pt>
              </c:numCache>
            </c:numRef>
          </c:val>
        </c:ser>
        <c:axId val="711625320"/>
        <c:axId val="711531368"/>
      </c:barChart>
      <c:catAx>
        <c:axId val="711625320"/>
        <c:scaling>
          <c:orientation val="minMax"/>
        </c:scaling>
        <c:axPos val="b"/>
        <c:title>
          <c:tx>
            <c:rich>
              <a:bodyPr/>
              <a:lstStyle/>
              <a:p>
                <a:pPr>
                  <a:defRPr lang="nb-NO" sz="1109" b="1" i="0" u="none" strike="noStrike" baseline="0">
                    <a:solidFill>
                      <a:srgbClr val="000000"/>
                    </a:solidFill>
                    <a:latin typeface="Arial"/>
                    <a:ea typeface="Arial"/>
                    <a:cs typeface="Arial"/>
                  </a:defRPr>
                </a:pPr>
                <a:r>
                  <a:t># User-query traces</a:t>
                </a:r>
              </a:p>
            </c:rich>
          </c:tx>
          <c:layout>
            <c:manualLayout>
              <c:xMode val="edge"/>
              <c:yMode val="edge"/>
              <c:x val="0.391233766233766"/>
              <c:y val="0.911458333333333"/>
            </c:manualLayout>
          </c:layout>
          <c:spPr>
            <a:noFill/>
            <a:ln w="29661">
              <a:noFill/>
            </a:ln>
          </c:spPr>
        </c:title>
        <c:numFmt formatCode="General" sourceLinked="1"/>
        <c:tickLblPos val="nextTo"/>
        <c:spPr>
          <a:ln w="3708">
            <a:solidFill>
              <a:srgbClr val="000000"/>
            </a:solidFill>
            <a:prstDash val="solid"/>
          </a:ln>
        </c:spPr>
        <c:txPr>
          <a:bodyPr rot="0" vert="horz"/>
          <a:lstStyle/>
          <a:p>
            <a:pPr>
              <a:defRPr lang="nb-NO" sz="1109" b="0" i="0" u="none" strike="noStrike" baseline="0">
                <a:solidFill>
                  <a:srgbClr val="000000"/>
                </a:solidFill>
                <a:latin typeface="Arial"/>
                <a:ea typeface="Arial"/>
                <a:cs typeface="Arial"/>
              </a:defRPr>
            </a:pPr>
            <a:endParaRPr lang="en-US"/>
          </a:p>
        </c:txPr>
        <c:crossAx val="711531368"/>
        <c:crosses val="autoZero"/>
        <c:auto val="1"/>
        <c:lblAlgn val="ctr"/>
        <c:lblOffset val="100"/>
        <c:tickLblSkip val="1"/>
        <c:tickMarkSkip val="1"/>
      </c:catAx>
      <c:valAx>
        <c:axId val="711531368"/>
        <c:scaling>
          <c:orientation val="minMax"/>
        </c:scaling>
        <c:axPos val="l"/>
        <c:majorGridlines>
          <c:spPr>
            <a:ln w="3708">
              <a:solidFill>
                <a:srgbClr val="000000"/>
              </a:solidFill>
              <a:prstDash val="solid"/>
            </a:ln>
          </c:spPr>
        </c:majorGridlines>
        <c:title>
          <c:tx>
            <c:rich>
              <a:bodyPr/>
              <a:lstStyle/>
              <a:p>
                <a:pPr>
                  <a:defRPr lang="nb-NO" sz="1109" b="1" i="0" u="none" strike="noStrike" baseline="0">
                    <a:solidFill>
                      <a:srgbClr val="000000"/>
                    </a:solidFill>
                    <a:latin typeface="Arial"/>
                    <a:ea typeface="Arial"/>
                    <a:cs typeface="Arial"/>
                  </a:defRPr>
                </a:pPr>
                <a:r>
                  <a:t>Response time (ms)</a:t>
                </a:r>
              </a:p>
            </c:rich>
          </c:tx>
          <c:layout>
            <c:manualLayout>
              <c:xMode val="edge"/>
              <c:yMode val="edge"/>
              <c:x val="0.0178571428571429"/>
              <c:y val="0.333333333333333"/>
            </c:manualLayout>
          </c:layout>
          <c:spPr>
            <a:noFill/>
            <a:ln w="29661">
              <a:noFill/>
            </a:ln>
          </c:spPr>
        </c:title>
        <c:numFmt formatCode="General" sourceLinked="1"/>
        <c:tickLblPos val="nextTo"/>
        <c:spPr>
          <a:ln w="3708">
            <a:solidFill>
              <a:srgbClr val="000000"/>
            </a:solidFill>
            <a:prstDash val="solid"/>
          </a:ln>
        </c:spPr>
        <c:txPr>
          <a:bodyPr rot="0" vert="horz"/>
          <a:lstStyle/>
          <a:p>
            <a:pPr>
              <a:defRPr lang="nb-NO" sz="1109" b="0" i="0" u="none" strike="noStrike" baseline="0">
                <a:solidFill>
                  <a:srgbClr val="000000"/>
                </a:solidFill>
                <a:latin typeface="Arial"/>
                <a:ea typeface="Arial"/>
                <a:cs typeface="Arial"/>
              </a:defRPr>
            </a:pPr>
            <a:endParaRPr lang="en-US"/>
          </a:p>
        </c:txPr>
        <c:crossAx val="711625320"/>
        <c:crosses val="autoZero"/>
        <c:crossBetween val="between"/>
      </c:valAx>
      <c:spPr>
        <a:solidFill>
          <a:srgbClr val="C0C0C0"/>
        </a:solidFill>
        <a:ln w="14830">
          <a:solidFill>
            <a:srgbClr val="808080"/>
          </a:solidFill>
          <a:prstDash val="solid"/>
        </a:ln>
      </c:spPr>
    </c:plotArea>
    <c:legend>
      <c:legendPos val="r"/>
      <c:layout>
        <c:manualLayout>
          <c:xMode val="edge"/>
          <c:yMode val="edge"/>
          <c:x val="0.881493506493507"/>
          <c:y val="0.416666666666667"/>
          <c:w val="0.112012987012987"/>
          <c:h val="0.166666666666667"/>
        </c:manualLayout>
      </c:layout>
      <c:spPr>
        <a:solidFill>
          <a:srgbClr val="FFFFFF"/>
        </a:solidFill>
        <a:ln w="3708">
          <a:solidFill>
            <a:srgbClr val="000000"/>
          </a:solidFill>
          <a:prstDash val="solid"/>
        </a:ln>
      </c:spPr>
      <c:txPr>
        <a:bodyPr/>
        <a:lstStyle/>
        <a:p>
          <a:pPr>
            <a:defRPr lang="nb-NO" sz="1016"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708">
      <a:solidFill>
        <a:srgbClr val="000000"/>
      </a:solidFill>
      <a:prstDash val="solid"/>
    </a:ln>
  </c:spPr>
  <c:txPr>
    <a:bodyPr/>
    <a:lstStyle/>
    <a:p>
      <a:pPr>
        <a:defRPr sz="1109"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115873015873016"/>
          <c:y val="0.0743405275779377"/>
          <c:w val="0.780952380952381"/>
          <c:h val="0.769784172661871"/>
        </c:manualLayout>
      </c:layout>
      <c:barChart>
        <c:barDir val="col"/>
        <c:grouping val="clustered"/>
        <c:ser>
          <c:idx val="0"/>
          <c:order val="0"/>
          <c:tx>
            <c:strRef>
              <c:f>Sheet1!$A$2</c:f>
              <c:strCache>
                <c:ptCount val="1"/>
                <c:pt idx="0">
                  <c:v>1</c:v>
                </c:pt>
              </c:strCache>
            </c:strRef>
          </c:tx>
          <c:spPr>
            <a:solidFill>
              <a:schemeClr val="accent1"/>
            </a:solidFill>
            <a:ln w="8759">
              <a:solidFill>
                <a:schemeClr val="tx1"/>
              </a:solidFill>
              <a:prstDash val="solid"/>
            </a:ln>
          </c:spPr>
          <c:cat>
            <c:strRef>
              <c:f>Sheet1!$B$1:$B$1</c:f>
              <c:strCache>
                <c:ptCount val="1"/>
                <c:pt idx="0">
                  <c:v>Replica number</c:v>
                </c:pt>
              </c:strCache>
            </c:strRef>
          </c:cat>
          <c:val>
            <c:numRef>
              <c:f>Sheet1!$B$2:$B$2</c:f>
              <c:numCache>
                <c:formatCode>General</c:formatCode>
                <c:ptCount val="1"/>
                <c:pt idx="0">
                  <c:v>0.5</c:v>
                </c:pt>
              </c:numCache>
            </c:numRef>
          </c:val>
        </c:ser>
        <c:ser>
          <c:idx val="1"/>
          <c:order val="1"/>
          <c:tx>
            <c:strRef>
              <c:f>Sheet1!$A$3</c:f>
              <c:strCache>
                <c:ptCount val="1"/>
                <c:pt idx="0">
                  <c:v>2</c:v>
                </c:pt>
              </c:strCache>
            </c:strRef>
          </c:tx>
          <c:spPr>
            <a:solidFill>
              <a:schemeClr val="accent2"/>
            </a:solidFill>
            <a:ln w="8759">
              <a:solidFill>
                <a:schemeClr val="tx1"/>
              </a:solidFill>
              <a:prstDash val="solid"/>
            </a:ln>
          </c:spPr>
          <c:cat>
            <c:strRef>
              <c:f>Sheet1!$B$1:$B$1</c:f>
              <c:strCache>
                <c:ptCount val="1"/>
                <c:pt idx="0">
                  <c:v>Replica number</c:v>
                </c:pt>
              </c:strCache>
            </c:strRef>
          </c:cat>
          <c:val>
            <c:numRef>
              <c:f>Sheet1!$B$3:$B$3</c:f>
              <c:numCache>
                <c:formatCode>General</c:formatCode>
                <c:ptCount val="1"/>
                <c:pt idx="0">
                  <c:v>0.16</c:v>
                </c:pt>
              </c:numCache>
            </c:numRef>
          </c:val>
        </c:ser>
        <c:ser>
          <c:idx val="2"/>
          <c:order val="2"/>
          <c:tx>
            <c:strRef>
              <c:f>Sheet1!$A$4</c:f>
              <c:strCache>
                <c:ptCount val="1"/>
                <c:pt idx="0">
                  <c:v>3</c:v>
                </c:pt>
              </c:strCache>
            </c:strRef>
          </c:tx>
          <c:spPr>
            <a:solidFill>
              <a:schemeClr val="hlink"/>
            </a:solidFill>
            <a:ln w="8759">
              <a:solidFill>
                <a:schemeClr val="tx1"/>
              </a:solidFill>
              <a:prstDash val="solid"/>
            </a:ln>
          </c:spPr>
          <c:cat>
            <c:strRef>
              <c:f>Sheet1!$B$1:$B$1</c:f>
              <c:strCache>
                <c:ptCount val="1"/>
                <c:pt idx="0">
                  <c:v>Replica number</c:v>
                </c:pt>
              </c:strCache>
            </c:strRef>
          </c:cat>
          <c:val>
            <c:numRef>
              <c:f>Sheet1!$B$4:$B$4</c:f>
              <c:numCache>
                <c:formatCode>General</c:formatCode>
                <c:ptCount val="1"/>
                <c:pt idx="0">
                  <c:v>0.083</c:v>
                </c:pt>
              </c:numCache>
            </c:numRef>
          </c:val>
        </c:ser>
        <c:ser>
          <c:idx val="3"/>
          <c:order val="3"/>
          <c:tx>
            <c:strRef>
              <c:f>Sheet1!$A$5</c:f>
              <c:strCache>
                <c:ptCount val="1"/>
                <c:pt idx="0">
                  <c:v>4</c:v>
                </c:pt>
              </c:strCache>
            </c:strRef>
          </c:tx>
          <c:spPr>
            <a:solidFill>
              <a:schemeClr val="folHlink"/>
            </a:solidFill>
            <a:ln w="8759">
              <a:solidFill>
                <a:schemeClr val="tx1"/>
              </a:solidFill>
              <a:prstDash val="solid"/>
            </a:ln>
          </c:spPr>
          <c:cat>
            <c:strRef>
              <c:f>Sheet1!$B$1:$B$1</c:f>
              <c:strCache>
                <c:ptCount val="1"/>
                <c:pt idx="0">
                  <c:v>Replica number</c:v>
                </c:pt>
              </c:strCache>
            </c:strRef>
          </c:cat>
          <c:val>
            <c:numRef>
              <c:f>Sheet1!$B$5:$B$5</c:f>
              <c:numCache>
                <c:formatCode>General</c:formatCode>
                <c:ptCount val="1"/>
                <c:pt idx="0">
                  <c:v>0.05</c:v>
                </c:pt>
              </c:numCache>
            </c:numRef>
          </c:val>
        </c:ser>
        <c:ser>
          <c:idx val="4"/>
          <c:order val="4"/>
          <c:tx>
            <c:strRef>
              <c:f>Sheet1!$A$6</c:f>
              <c:strCache>
                <c:ptCount val="1"/>
                <c:pt idx="0">
                  <c:v>5</c:v>
                </c:pt>
              </c:strCache>
            </c:strRef>
          </c:tx>
          <c:spPr>
            <a:solidFill>
              <a:schemeClr val="bg2"/>
            </a:solidFill>
            <a:ln w="8759">
              <a:solidFill>
                <a:schemeClr val="tx1"/>
              </a:solidFill>
              <a:prstDash val="solid"/>
            </a:ln>
          </c:spPr>
          <c:cat>
            <c:strRef>
              <c:f>Sheet1!$B$1:$B$1</c:f>
              <c:strCache>
                <c:ptCount val="1"/>
                <c:pt idx="0">
                  <c:v>Replica number</c:v>
                </c:pt>
              </c:strCache>
            </c:strRef>
          </c:cat>
          <c:val>
            <c:numRef>
              <c:f>Sheet1!$B$6:$B$6</c:f>
              <c:numCache>
                <c:formatCode>General</c:formatCode>
                <c:ptCount val="1"/>
                <c:pt idx="0">
                  <c:v>0.033</c:v>
                </c:pt>
              </c:numCache>
            </c:numRef>
          </c:val>
        </c:ser>
        <c:ser>
          <c:idx val="5"/>
          <c:order val="5"/>
          <c:tx>
            <c:strRef>
              <c:f>Sheet1!$A$7</c:f>
              <c:strCache>
                <c:ptCount val="1"/>
                <c:pt idx="0">
                  <c:v>6</c:v>
                </c:pt>
              </c:strCache>
            </c:strRef>
          </c:tx>
          <c:spPr>
            <a:solidFill>
              <a:schemeClr val="tx2"/>
            </a:solidFill>
            <a:ln w="8759">
              <a:solidFill>
                <a:schemeClr val="tx1"/>
              </a:solidFill>
              <a:prstDash val="solid"/>
            </a:ln>
          </c:spPr>
          <c:cat>
            <c:strRef>
              <c:f>Sheet1!$B$1:$B$1</c:f>
              <c:strCache>
                <c:ptCount val="1"/>
                <c:pt idx="0">
                  <c:v>Replica number</c:v>
                </c:pt>
              </c:strCache>
            </c:strRef>
          </c:cat>
          <c:val>
            <c:numRef>
              <c:f>Sheet1!$B$7:$B$7</c:f>
              <c:numCache>
                <c:formatCode>General</c:formatCode>
                <c:ptCount val="1"/>
                <c:pt idx="0">
                  <c:v>0.0238</c:v>
                </c:pt>
              </c:numCache>
            </c:numRef>
          </c:val>
        </c:ser>
        <c:ser>
          <c:idx val="6"/>
          <c:order val="6"/>
          <c:tx>
            <c:strRef>
              <c:f>Sheet1!$A$8</c:f>
              <c:strCache>
                <c:ptCount val="1"/>
                <c:pt idx="0">
                  <c:v>7</c:v>
                </c:pt>
              </c:strCache>
            </c:strRef>
          </c:tx>
          <c:spPr>
            <a:solidFill>
              <a:srgbClr val="0066CC"/>
            </a:solidFill>
            <a:ln w="8759">
              <a:solidFill>
                <a:schemeClr val="tx1"/>
              </a:solidFill>
              <a:prstDash val="solid"/>
            </a:ln>
          </c:spPr>
          <c:cat>
            <c:strRef>
              <c:f>Sheet1!$B$1:$B$1</c:f>
              <c:strCache>
                <c:ptCount val="1"/>
                <c:pt idx="0">
                  <c:v>Replica number</c:v>
                </c:pt>
              </c:strCache>
            </c:strRef>
          </c:cat>
          <c:val>
            <c:numRef>
              <c:f>Sheet1!$B$8:$B$8</c:f>
              <c:numCache>
                <c:formatCode>General</c:formatCode>
                <c:ptCount val="1"/>
                <c:pt idx="0">
                  <c:v>0.01788</c:v>
                </c:pt>
              </c:numCache>
            </c:numRef>
          </c:val>
        </c:ser>
        <c:axId val="722929112"/>
        <c:axId val="722932648"/>
      </c:barChart>
      <c:catAx>
        <c:axId val="722929112"/>
        <c:scaling>
          <c:orientation val="minMax"/>
        </c:scaling>
        <c:axPos val="b"/>
        <c:numFmt formatCode="General" sourceLinked="1"/>
        <c:tickLblPos val="nextTo"/>
        <c:spPr>
          <a:ln w="2190">
            <a:solidFill>
              <a:schemeClr val="tx1"/>
            </a:solidFill>
            <a:prstDash val="solid"/>
          </a:ln>
        </c:spPr>
        <c:txPr>
          <a:bodyPr rot="0" vert="horz"/>
          <a:lstStyle/>
          <a:p>
            <a:pPr>
              <a:defRPr lang="nb-NO" sz="1241" b="1" i="0" u="none" strike="noStrike" baseline="0">
                <a:solidFill>
                  <a:schemeClr val="tx1"/>
                </a:solidFill>
                <a:latin typeface="Tahoma"/>
                <a:ea typeface="Tahoma"/>
                <a:cs typeface="Tahoma"/>
              </a:defRPr>
            </a:pPr>
            <a:endParaRPr lang="en-US"/>
          </a:p>
        </c:txPr>
        <c:crossAx val="722932648"/>
        <c:crosses val="autoZero"/>
        <c:auto val="1"/>
        <c:lblAlgn val="ctr"/>
        <c:lblOffset val="100"/>
        <c:tickLblSkip val="1"/>
        <c:tickMarkSkip val="1"/>
      </c:catAx>
      <c:valAx>
        <c:axId val="722932648"/>
        <c:scaling>
          <c:orientation val="minMax"/>
        </c:scaling>
        <c:axPos val="l"/>
        <c:majorGridlines>
          <c:spPr>
            <a:ln w="2190">
              <a:solidFill>
                <a:schemeClr val="tx1"/>
              </a:solidFill>
              <a:prstDash val="solid"/>
            </a:ln>
          </c:spPr>
        </c:majorGridlines>
        <c:numFmt formatCode="General" sourceLinked="1"/>
        <c:tickLblPos val="nextTo"/>
        <c:spPr>
          <a:ln w="8759">
            <a:solidFill>
              <a:schemeClr val="tx1"/>
            </a:solidFill>
            <a:prstDash val="solid"/>
          </a:ln>
        </c:spPr>
        <c:txPr>
          <a:bodyPr rot="0" vert="horz"/>
          <a:lstStyle/>
          <a:p>
            <a:pPr>
              <a:defRPr lang="nb-NO" sz="1241" b="1" i="0" u="none" strike="noStrike" baseline="0">
                <a:solidFill>
                  <a:schemeClr val="tx1"/>
                </a:solidFill>
                <a:latin typeface="Tahoma"/>
                <a:ea typeface="Tahoma"/>
                <a:cs typeface="Tahoma"/>
              </a:defRPr>
            </a:pPr>
            <a:endParaRPr lang="en-US"/>
          </a:p>
        </c:txPr>
        <c:crossAx val="722929112"/>
        <c:crosses val="autoZero"/>
        <c:crossBetween val="between"/>
      </c:valAx>
      <c:spPr>
        <a:noFill/>
        <a:ln w="8759">
          <a:solidFill>
            <a:schemeClr val="tx1"/>
          </a:solidFill>
          <a:prstDash val="solid"/>
        </a:ln>
      </c:spPr>
    </c:plotArea>
    <c:legend>
      <c:legendPos val="r"/>
      <c:layout>
        <c:manualLayout>
          <c:xMode val="edge"/>
          <c:yMode val="edge"/>
          <c:x val="0.912698412698413"/>
          <c:y val="0.179856115107914"/>
          <c:w val="0.080952380952381"/>
          <c:h val="0.556354916067146"/>
        </c:manualLayout>
      </c:layout>
      <c:spPr>
        <a:noFill/>
        <a:ln w="2190">
          <a:solidFill>
            <a:schemeClr val="tx1"/>
          </a:solidFill>
          <a:prstDash val="solid"/>
        </a:ln>
      </c:spPr>
      <c:txPr>
        <a:bodyPr/>
        <a:lstStyle/>
        <a:p>
          <a:pPr>
            <a:defRPr lang="nb-NO" sz="1141" b="1" i="0" u="none" strike="noStrike" baseline="0">
              <a:solidFill>
                <a:schemeClr val="tx1"/>
              </a:solidFill>
              <a:latin typeface="Tahoma"/>
              <a:ea typeface="Tahoma"/>
              <a:cs typeface="Tahoma"/>
            </a:defRPr>
          </a:pPr>
          <a:endParaRPr lang="en-US"/>
        </a:p>
      </c:txPr>
    </c:legend>
    <c:plotVisOnly val="1"/>
    <c:dispBlanksAs val="gap"/>
  </c:chart>
  <c:spPr>
    <a:noFill/>
    <a:ln>
      <a:noFill/>
    </a:ln>
  </c:spPr>
  <c:txPr>
    <a:bodyPr/>
    <a:lstStyle/>
    <a:p>
      <a:pPr>
        <a:defRPr sz="1241" b="1" i="0" u="none" strike="noStrike" baseline="0">
          <a:solidFill>
            <a:schemeClr val="tx1"/>
          </a:solidFill>
          <a:latin typeface="Tahoma"/>
          <a:ea typeface="Tahoma"/>
          <a:cs typeface="Tahoma"/>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103174603174603"/>
          <c:y val="0.0743405275779377"/>
          <c:w val="0.793650793650794"/>
          <c:h val="0.769784172661871"/>
        </c:manualLayout>
      </c:layout>
      <c:barChart>
        <c:barDir val="col"/>
        <c:grouping val="clustered"/>
        <c:ser>
          <c:idx val="0"/>
          <c:order val="0"/>
          <c:tx>
            <c:strRef>
              <c:f>Sheet1!$A$2</c:f>
              <c:strCache>
                <c:ptCount val="1"/>
                <c:pt idx="0">
                  <c:v>1</c:v>
                </c:pt>
              </c:strCache>
            </c:strRef>
          </c:tx>
          <c:spPr>
            <a:solidFill>
              <a:schemeClr val="accent1"/>
            </a:solidFill>
            <a:ln w="8759">
              <a:solidFill>
                <a:schemeClr val="tx1"/>
              </a:solidFill>
              <a:prstDash val="solid"/>
            </a:ln>
          </c:spPr>
          <c:cat>
            <c:strRef>
              <c:f>Sheet1!$B$1:$B$1</c:f>
              <c:strCache>
                <c:ptCount val="1"/>
                <c:pt idx="0">
                  <c:v>Replica number</c:v>
                </c:pt>
              </c:strCache>
            </c:strRef>
          </c:cat>
          <c:val>
            <c:numRef>
              <c:f>Sheet1!$B$2:$B$2</c:f>
              <c:numCache>
                <c:formatCode>General</c:formatCode>
                <c:ptCount val="1"/>
                <c:pt idx="0">
                  <c:v>15.0</c:v>
                </c:pt>
              </c:numCache>
            </c:numRef>
          </c:val>
        </c:ser>
        <c:ser>
          <c:idx val="1"/>
          <c:order val="1"/>
          <c:tx>
            <c:strRef>
              <c:f>Sheet1!$A$3</c:f>
              <c:strCache>
                <c:ptCount val="1"/>
                <c:pt idx="0">
                  <c:v>2</c:v>
                </c:pt>
              </c:strCache>
            </c:strRef>
          </c:tx>
          <c:spPr>
            <a:solidFill>
              <a:schemeClr val="accent2"/>
            </a:solidFill>
            <a:ln w="8759">
              <a:solidFill>
                <a:schemeClr val="tx1"/>
              </a:solidFill>
              <a:prstDash val="solid"/>
            </a:ln>
          </c:spPr>
          <c:cat>
            <c:strRef>
              <c:f>Sheet1!$B$1:$B$1</c:f>
              <c:strCache>
                <c:ptCount val="1"/>
                <c:pt idx="0">
                  <c:v>Replica number</c:v>
                </c:pt>
              </c:strCache>
            </c:strRef>
          </c:cat>
          <c:val>
            <c:numRef>
              <c:f>Sheet1!$B$3:$B$3</c:f>
              <c:numCache>
                <c:formatCode>General</c:formatCode>
                <c:ptCount val="1"/>
                <c:pt idx="0">
                  <c:v>17.5</c:v>
                </c:pt>
              </c:numCache>
            </c:numRef>
          </c:val>
        </c:ser>
        <c:ser>
          <c:idx val="2"/>
          <c:order val="2"/>
          <c:tx>
            <c:strRef>
              <c:f>Sheet1!$A$4</c:f>
              <c:strCache>
                <c:ptCount val="1"/>
                <c:pt idx="0">
                  <c:v>3</c:v>
                </c:pt>
              </c:strCache>
            </c:strRef>
          </c:tx>
          <c:spPr>
            <a:solidFill>
              <a:schemeClr val="hlink"/>
            </a:solidFill>
            <a:ln w="8759">
              <a:solidFill>
                <a:schemeClr val="tx1"/>
              </a:solidFill>
              <a:prstDash val="solid"/>
            </a:ln>
          </c:spPr>
          <c:cat>
            <c:strRef>
              <c:f>Sheet1!$B$1:$B$1</c:f>
              <c:strCache>
                <c:ptCount val="1"/>
                <c:pt idx="0">
                  <c:v>Replica number</c:v>
                </c:pt>
              </c:strCache>
            </c:strRef>
          </c:cat>
          <c:val>
            <c:numRef>
              <c:f>Sheet1!$B$4:$B$4</c:f>
              <c:numCache>
                <c:formatCode>General</c:formatCode>
                <c:ptCount val="1"/>
                <c:pt idx="0">
                  <c:v>18.75</c:v>
                </c:pt>
              </c:numCache>
            </c:numRef>
          </c:val>
        </c:ser>
        <c:ser>
          <c:idx val="3"/>
          <c:order val="3"/>
          <c:tx>
            <c:strRef>
              <c:f>Sheet1!$A$5</c:f>
              <c:strCache>
                <c:ptCount val="1"/>
                <c:pt idx="0">
                  <c:v>4</c:v>
                </c:pt>
              </c:strCache>
            </c:strRef>
          </c:tx>
          <c:spPr>
            <a:solidFill>
              <a:schemeClr val="folHlink"/>
            </a:solidFill>
            <a:ln w="8759">
              <a:solidFill>
                <a:schemeClr val="tx1"/>
              </a:solidFill>
              <a:prstDash val="solid"/>
            </a:ln>
          </c:spPr>
          <c:cat>
            <c:strRef>
              <c:f>Sheet1!$B$1:$B$1</c:f>
              <c:strCache>
                <c:ptCount val="1"/>
                <c:pt idx="0">
                  <c:v>Replica number</c:v>
                </c:pt>
              </c:strCache>
            </c:strRef>
          </c:cat>
          <c:val>
            <c:numRef>
              <c:f>Sheet1!$B$5:$B$5</c:f>
              <c:numCache>
                <c:formatCode>General</c:formatCode>
                <c:ptCount val="1"/>
                <c:pt idx="0">
                  <c:v>19.375</c:v>
                </c:pt>
              </c:numCache>
            </c:numRef>
          </c:val>
        </c:ser>
        <c:ser>
          <c:idx val="4"/>
          <c:order val="4"/>
          <c:tx>
            <c:strRef>
              <c:f>Sheet1!$A$6</c:f>
              <c:strCache>
                <c:ptCount val="1"/>
                <c:pt idx="0">
                  <c:v>5</c:v>
                </c:pt>
              </c:strCache>
            </c:strRef>
          </c:tx>
          <c:spPr>
            <a:solidFill>
              <a:schemeClr val="bg2"/>
            </a:solidFill>
            <a:ln w="8759">
              <a:solidFill>
                <a:schemeClr val="tx1"/>
              </a:solidFill>
              <a:prstDash val="solid"/>
            </a:ln>
          </c:spPr>
          <c:cat>
            <c:strRef>
              <c:f>Sheet1!$B$1:$B$1</c:f>
              <c:strCache>
                <c:ptCount val="1"/>
                <c:pt idx="0">
                  <c:v>Replica number</c:v>
                </c:pt>
              </c:strCache>
            </c:strRef>
          </c:cat>
          <c:val>
            <c:numRef>
              <c:f>Sheet1!$B$6:$B$6</c:f>
              <c:numCache>
                <c:formatCode>General</c:formatCode>
                <c:ptCount val="1"/>
                <c:pt idx="0">
                  <c:v>19.687</c:v>
                </c:pt>
              </c:numCache>
            </c:numRef>
          </c:val>
        </c:ser>
        <c:ser>
          <c:idx val="5"/>
          <c:order val="5"/>
          <c:tx>
            <c:strRef>
              <c:f>Sheet1!$A$7</c:f>
              <c:strCache>
                <c:ptCount val="1"/>
                <c:pt idx="0">
                  <c:v>6</c:v>
                </c:pt>
              </c:strCache>
            </c:strRef>
          </c:tx>
          <c:spPr>
            <a:solidFill>
              <a:schemeClr val="tx2"/>
            </a:solidFill>
            <a:ln w="8759">
              <a:solidFill>
                <a:schemeClr val="tx1"/>
              </a:solidFill>
              <a:prstDash val="solid"/>
            </a:ln>
          </c:spPr>
          <c:cat>
            <c:strRef>
              <c:f>Sheet1!$B$1:$B$1</c:f>
              <c:strCache>
                <c:ptCount val="1"/>
                <c:pt idx="0">
                  <c:v>Replica number</c:v>
                </c:pt>
              </c:strCache>
            </c:strRef>
          </c:cat>
          <c:val>
            <c:numRef>
              <c:f>Sheet1!$B$7:$B$7</c:f>
              <c:numCache>
                <c:formatCode>General</c:formatCode>
                <c:ptCount val="1"/>
                <c:pt idx="0">
                  <c:v>19.84</c:v>
                </c:pt>
              </c:numCache>
            </c:numRef>
          </c:val>
        </c:ser>
        <c:axId val="722997144"/>
        <c:axId val="723000792"/>
      </c:barChart>
      <c:catAx>
        <c:axId val="722997144"/>
        <c:scaling>
          <c:orientation val="minMax"/>
        </c:scaling>
        <c:axPos val="b"/>
        <c:numFmt formatCode="General" sourceLinked="1"/>
        <c:tickLblPos val="nextTo"/>
        <c:spPr>
          <a:ln w="2190">
            <a:solidFill>
              <a:schemeClr val="tx1"/>
            </a:solidFill>
            <a:prstDash val="solid"/>
          </a:ln>
        </c:spPr>
        <c:txPr>
          <a:bodyPr rot="0" vert="horz"/>
          <a:lstStyle/>
          <a:p>
            <a:pPr>
              <a:defRPr lang="nb-NO" sz="1241" b="1" i="0" u="none" strike="noStrike" baseline="0">
                <a:solidFill>
                  <a:schemeClr val="tx1"/>
                </a:solidFill>
                <a:latin typeface="Tahoma"/>
                <a:ea typeface="Tahoma"/>
                <a:cs typeface="Tahoma"/>
              </a:defRPr>
            </a:pPr>
            <a:endParaRPr lang="en-US"/>
          </a:p>
        </c:txPr>
        <c:crossAx val="723000792"/>
        <c:crosses val="autoZero"/>
        <c:auto val="1"/>
        <c:lblAlgn val="ctr"/>
        <c:lblOffset val="100"/>
        <c:tickLblSkip val="1"/>
        <c:tickMarkSkip val="1"/>
      </c:catAx>
      <c:valAx>
        <c:axId val="723000792"/>
        <c:scaling>
          <c:orientation val="minMax"/>
          <c:min val="10.0"/>
        </c:scaling>
        <c:axPos val="l"/>
        <c:majorGridlines>
          <c:spPr>
            <a:ln w="2190">
              <a:solidFill>
                <a:schemeClr val="tx1"/>
              </a:solidFill>
              <a:prstDash val="solid"/>
            </a:ln>
          </c:spPr>
        </c:majorGridlines>
        <c:numFmt formatCode="General" sourceLinked="1"/>
        <c:tickLblPos val="nextTo"/>
        <c:spPr>
          <a:ln w="8759">
            <a:solidFill>
              <a:schemeClr val="tx1"/>
            </a:solidFill>
            <a:prstDash val="solid"/>
          </a:ln>
        </c:spPr>
        <c:txPr>
          <a:bodyPr rot="0" vert="horz"/>
          <a:lstStyle/>
          <a:p>
            <a:pPr>
              <a:defRPr lang="nb-NO" sz="1241" b="1" i="0" u="none" strike="noStrike" baseline="0">
                <a:solidFill>
                  <a:schemeClr val="tx1"/>
                </a:solidFill>
                <a:latin typeface="Tahoma"/>
                <a:ea typeface="Tahoma"/>
                <a:cs typeface="Tahoma"/>
              </a:defRPr>
            </a:pPr>
            <a:endParaRPr lang="en-US"/>
          </a:p>
        </c:txPr>
        <c:crossAx val="722997144"/>
        <c:crosses val="autoZero"/>
        <c:crossBetween val="between"/>
      </c:valAx>
      <c:spPr>
        <a:noFill/>
        <a:ln w="8759">
          <a:solidFill>
            <a:schemeClr val="tx1"/>
          </a:solidFill>
          <a:prstDash val="solid"/>
        </a:ln>
      </c:spPr>
    </c:plotArea>
    <c:legend>
      <c:legendPos val="r"/>
      <c:layout>
        <c:manualLayout>
          <c:xMode val="edge"/>
          <c:yMode val="edge"/>
          <c:x val="0.912698412698413"/>
          <c:y val="0.218225419664269"/>
          <c:w val="0.080952380952381"/>
          <c:h val="0.477218225419664"/>
        </c:manualLayout>
      </c:layout>
      <c:spPr>
        <a:noFill/>
        <a:ln w="2190">
          <a:solidFill>
            <a:schemeClr val="tx1"/>
          </a:solidFill>
          <a:prstDash val="solid"/>
        </a:ln>
      </c:spPr>
      <c:txPr>
        <a:bodyPr/>
        <a:lstStyle/>
        <a:p>
          <a:pPr>
            <a:defRPr lang="nb-NO" sz="1141" b="1" i="0" u="none" strike="noStrike" baseline="0">
              <a:solidFill>
                <a:schemeClr val="tx1"/>
              </a:solidFill>
              <a:latin typeface="Tahoma"/>
              <a:ea typeface="Tahoma"/>
              <a:cs typeface="Tahoma"/>
            </a:defRPr>
          </a:pPr>
          <a:endParaRPr lang="en-US"/>
        </a:p>
      </c:txPr>
    </c:legend>
    <c:plotVisOnly val="1"/>
    <c:dispBlanksAs val="gap"/>
  </c:chart>
  <c:spPr>
    <a:noFill/>
    <a:ln>
      <a:noFill/>
    </a:ln>
  </c:spPr>
  <c:txPr>
    <a:bodyPr/>
    <a:lstStyle/>
    <a:p>
      <a:pPr>
        <a:defRPr sz="1241" b="1" i="0" u="none" strike="noStrike" baseline="0">
          <a:solidFill>
            <a:schemeClr val="tx1"/>
          </a:solidFill>
          <a:latin typeface="Tahoma"/>
          <a:ea typeface="Tahoma"/>
          <a:cs typeface="Tahoma"/>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126984126984127"/>
          <c:y val="0.0743405275779377"/>
          <c:w val="0.76984126984127"/>
          <c:h val="0.769784172661871"/>
        </c:manualLayout>
      </c:layout>
      <c:barChart>
        <c:barDir val="col"/>
        <c:grouping val="clustered"/>
        <c:ser>
          <c:idx val="0"/>
          <c:order val="0"/>
          <c:tx>
            <c:strRef>
              <c:f>Sheet1!$A$2</c:f>
              <c:strCache>
                <c:ptCount val="1"/>
                <c:pt idx="0">
                  <c:v>1</c:v>
                </c:pt>
              </c:strCache>
            </c:strRef>
          </c:tx>
          <c:spPr>
            <a:solidFill>
              <a:schemeClr val="accent1"/>
            </a:solidFill>
            <a:ln w="8759">
              <a:solidFill>
                <a:schemeClr val="tx1"/>
              </a:solidFill>
              <a:prstDash val="solid"/>
            </a:ln>
          </c:spPr>
          <c:cat>
            <c:strRef>
              <c:f>Sheet1!$B$1:$B$1</c:f>
              <c:strCache>
                <c:ptCount val="1"/>
                <c:pt idx="0">
                  <c:v>Replica number</c:v>
                </c:pt>
              </c:strCache>
            </c:strRef>
          </c:cat>
          <c:val>
            <c:numRef>
              <c:f>Sheet1!$B$2:$B$2</c:f>
              <c:numCache>
                <c:formatCode>General</c:formatCode>
                <c:ptCount val="1"/>
                <c:pt idx="0">
                  <c:v>25.0</c:v>
                </c:pt>
              </c:numCache>
            </c:numRef>
          </c:val>
        </c:ser>
        <c:ser>
          <c:idx val="1"/>
          <c:order val="1"/>
          <c:tx>
            <c:strRef>
              <c:f>Sheet1!$A$3</c:f>
              <c:strCache>
                <c:ptCount val="1"/>
                <c:pt idx="0">
                  <c:v>2</c:v>
                </c:pt>
              </c:strCache>
            </c:strRef>
          </c:tx>
          <c:spPr>
            <a:solidFill>
              <a:schemeClr val="accent2"/>
            </a:solidFill>
            <a:ln w="8759">
              <a:solidFill>
                <a:schemeClr val="tx1"/>
              </a:solidFill>
              <a:prstDash val="solid"/>
            </a:ln>
          </c:spPr>
          <c:cat>
            <c:strRef>
              <c:f>Sheet1!$B$1:$B$1</c:f>
              <c:strCache>
                <c:ptCount val="1"/>
                <c:pt idx="0">
                  <c:v>Replica number</c:v>
                </c:pt>
              </c:strCache>
            </c:strRef>
          </c:cat>
          <c:val>
            <c:numRef>
              <c:f>Sheet1!$B$3:$B$3</c:f>
              <c:numCache>
                <c:formatCode>General</c:formatCode>
                <c:ptCount val="1"/>
                <c:pt idx="0">
                  <c:v>47.5</c:v>
                </c:pt>
              </c:numCache>
            </c:numRef>
          </c:val>
        </c:ser>
        <c:ser>
          <c:idx val="2"/>
          <c:order val="2"/>
          <c:tx>
            <c:strRef>
              <c:f>Sheet1!$A$4</c:f>
              <c:strCache>
                <c:ptCount val="1"/>
                <c:pt idx="0">
                  <c:v>3</c:v>
                </c:pt>
              </c:strCache>
            </c:strRef>
          </c:tx>
          <c:spPr>
            <a:solidFill>
              <a:schemeClr val="hlink"/>
            </a:solidFill>
            <a:ln w="8759">
              <a:solidFill>
                <a:schemeClr val="tx1"/>
              </a:solidFill>
              <a:prstDash val="solid"/>
            </a:ln>
          </c:spPr>
          <c:cat>
            <c:strRef>
              <c:f>Sheet1!$B$1:$B$1</c:f>
              <c:strCache>
                <c:ptCount val="1"/>
                <c:pt idx="0">
                  <c:v>Replica number</c:v>
                </c:pt>
              </c:strCache>
            </c:strRef>
          </c:cat>
          <c:val>
            <c:numRef>
              <c:f>Sheet1!$B$4:$B$4</c:f>
              <c:numCache>
                <c:formatCode>General</c:formatCode>
                <c:ptCount val="1"/>
                <c:pt idx="0">
                  <c:v>81.25</c:v>
                </c:pt>
              </c:numCache>
            </c:numRef>
          </c:val>
        </c:ser>
        <c:ser>
          <c:idx val="3"/>
          <c:order val="3"/>
          <c:tx>
            <c:strRef>
              <c:f>Sheet1!$A$5</c:f>
              <c:strCache>
                <c:ptCount val="1"/>
                <c:pt idx="0">
                  <c:v>4</c:v>
                </c:pt>
              </c:strCache>
            </c:strRef>
          </c:tx>
          <c:spPr>
            <a:solidFill>
              <a:schemeClr val="folHlink"/>
            </a:solidFill>
            <a:ln w="8759">
              <a:solidFill>
                <a:schemeClr val="tx1"/>
              </a:solidFill>
              <a:prstDash val="solid"/>
            </a:ln>
          </c:spPr>
          <c:cat>
            <c:strRef>
              <c:f>Sheet1!$B$1:$B$1</c:f>
              <c:strCache>
                <c:ptCount val="1"/>
                <c:pt idx="0">
                  <c:v>Replica number</c:v>
                </c:pt>
              </c:strCache>
            </c:strRef>
          </c:cat>
          <c:val>
            <c:numRef>
              <c:f>Sheet1!$B$5:$B$5</c:f>
              <c:numCache>
                <c:formatCode>General</c:formatCode>
                <c:ptCount val="1"/>
                <c:pt idx="0">
                  <c:v>131.88</c:v>
                </c:pt>
              </c:numCache>
            </c:numRef>
          </c:val>
        </c:ser>
        <c:ser>
          <c:idx val="4"/>
          <c:order val="4"/>
          <c:tx>
            <c:strRef>
              <c:f>Sheet1!$A$6</c:f>
              <c:strCache>
                <c:ptCount val="1"/>
                <c:pt idx="0">
                  <c:v>5</c:v>
                </c:pt>
              </c:strCache>
            </c:strRef>
          </c:tx>
          <c:spPr>
            <a:solidFill>
              <a:schemeClr val="bg2"/>
            </a:solidFill>
            <a:ln w="8759">
              <a:solidFill>
                <a:schemeClr val="tx1"/>
              </a:solidFill>
              <a:prstDash val="solid"/>
            </a:ln>
          </c:spPr>
          <c:cat>
            <c:strRef>
              <c:f>Sheet1!$B$1:$B$1</c:f>
              <c:strCache>
                <c:ptCount val="1"/>
                <c:pt idx="0">
                  <c:v>Replica number</c:v>
                </c:pt>
              </c:strCache>
            </c:strRef>
          </c:cat>
          <c:val>
            <c:numRef>
              <c:f>Sheet1!$B$6:$B$6</c:f>
              <c:numCache>
                <c:formatCode>General</c:formatCode>
                <c:ptCount val="1"/>
                <c:pt idx="0">
                  <c:v>207.0</c:v>
                </c:pt>
              </c:numCache>
            </c:numRef>
          </c:val>
        </c:ser>
        <c:ser>
          <c:idx val="5"/>
          <c:order val="5"/>
          <c:tx>
            <c:strRef>
              <c:f>Sheet1!$A$7</c:f>
              <c:strCache>
                <c:ptCount val="1"/>
                <c:pt idx="0">
                  <c:v>6</c:v>
                </c:pt>
              </c:strCache>
            </c:strRef>
          </c:tx>
          <c:spPr>
            <a:solidFill>
              <a:schemeClr val="tx2"/>
            </a:solidFill>
            <a:ln w="8759">
              <a:solidFill>
                <a:schemeClr val="tx1"/>
              </a:solidFill>
              <a:prstDash val="solid"/>
            </a:ln>
          </c:spPr>
          <c:cat>
            <c:strRef>
              <c:f>Sheet1!$B$1:$B$1</c:f>
              <c:strCache>
                <c:ptCount val="1"/>
                <c:pt idx="0">
                  <c:v>Replica number</c:v>
                </c:pt>
              </c:strCache>
            </c:strRef>
          </c:cat>
          <c:val>
            <c:numRef>
              <c:f>Sheet1!$B$7:$B$7</c:f>
              <c:numCache>
                <c:formatCode>General</c:formatCode>
                <c:ptCount val="1"/>
                <c:pt idx="0">
                  <c:v>322.0</c:v>
                </c:pt>
              </c:numCache>
            </c:numRef>
          </c:val>
        </c:ser>
        <c:axId val="723435816"/>
        <c:axId val="723439464"/>
      </c:barChart>
      <c:catAx>
        <c:axId val="723435816"/>
        <c:scaling>
          <c:orientation val="minMax"/>
        </c:scaling>
        <c:axPos val="b"/>
        <c:numFmt formatCode="General" sourceLinked="1"/>
        <c:tickLblPos val="nextTo"/>
        <c:spPr>
          <a:ln w="2190">
            <a:solidFill>
              <a:schemeClr val="tx1"/>
            </a:solidFill>
            <a:prstDash val="solid"/>
          </a:ln>
        </c:spPr>
        <c:txPr>
          <a:bodyPr rot="0" vert="horz"/>
          <a:lstStyle/>
          <a:p>
            <a:pPr>
              <a:defRPr lang="nb-NO" sz="1241" b="1" i="0" u="none" strike="noStrike" baseline="0">
                <a:solidFill>
                  <a:schemeClr val="tx1"/>
                </a:solidFill>
                <a:latin typeface="Tahoma"/>
                <a:ea typeface="Tahoma"/>
                <a:cs typeface="Tahoma"/>
              </a:defRPr>
            </a:pPr>
            <a:endParaRPr lang="en-US"/>
          </a:p>
        </c:txPr>
        <c:crossAx val="723439464"/>
        <c:crosses val="autoZero"/>
        <c:auto val="1"/>
        <c:lblAlgn val="ctr"/>
        <c:lblOffset val="100"/>
        <c:tickLblSkip val="1"/>
        <c:tickMarkSkip val="1"/>
      </c:catAx>
      <c:valAx>
        <c:axId val="723439464"/>
        <c:scaling>
          <c:orientation val="minMax"/>
          <c:min val="0.0"/>
        </c:scaling>
        <c:axPos val="l"/>
        <c:majorGridlines>
          <c:spPr>
            <a:ln w="2190">
              <a:solidFill>
                <a:schemeClr val="tx1"/>
              </a:solidFill>
              <a:prstDash val="solid"/>
            </a:ln>
          </c:spPr>
        </c:majorGridlines>
        <c:numFmt formatCode="General" sourceLinked="1"/>
        <c:tickLblPos val="nextTo"/>
        <c:spPr>
          <a:ln w="8759">
            <a:solidFill>
              <a:schemeClr val="tx1"/>
            </a:solidFill>
            <a:prstDash val="solid"/>
          </a:ln>
        </c:spPr>
        <c:txPr>
          <a:bodyPr rot="0" vert="horz"/>
          <a:lstStyle/>
          <a:p>
            <a:pPr>
              <a:defRPr lang="nb-NO" sz="1241" b="1" i="0" u="none" strike="noStrike" baseline="0">
                <a:solidFill>
                  <a:schemeClr val="tx1"/>
                </a:solidFill>
                <a:latin typeface="Tahoma"/>
                <a:ea typeface="Tahoma"/>
                <a:cs typeface="Tahoma"/>
              </a:defRPr>
            </a:pPr>
            <a:endParaRPr lang="en-US"/>
          </a:p>
        </c:txPr>
        <c:crossAx val="723435816"/>
        <c:crosses val="autoZero"/>
        <c:crossBetween val="between"/>
      </c:valAx>
      <c:spPr>
        <a:noFill/>
        <a:ln w="8759">
          <a:solidFill>
            <a:schemeClr val="tx1"/>
          </a:solidFill>
          <a:prstDash val="solid"/>
        </a:ln>
      </c:spPr>
    </c:plotArea>
    <c:legend>
      <c:legendPos val="r"/>
      <c:layout>
        <c:manualLayout>
          <c:xMode val="edge"/>
          <c:yMode val="edge"/>
          <c:x val="0.912698412698413"/>
          <c:y val="0.218225419664269"/>
          <c:w val="0.080952380952381"/>
          <c:h val="0.477218225419664"/>
        </c:manualLayout>
      </c:layout>
      <c:spPr>
        <a:noFill/>
        <a:ln w="2190">
          <a:solidFill>
            <a:schemeClr val="tx1"/>
          </a:solidFill>
          <a:prstDash val="solid"/>
        </a:ln>
      </c:spPr>
      <c:txPr>
        <a:bodyPr/>
        <a:lstStyle/>
        <a:p>
          <a:pPr>
            <a:defRPr lang="nb-NO" sz="1141" b="1" i="0" u="none" strike="noStrike" baseline="0">
              <a:solidFill>
                <a:schemeClr val="tx1"/>
              </a:solidFill>
              <a:latin typeface="Tahoma"/>
              <a:ea typeface="Tahoma"/>
              <a:cs typeface="Tahoma"/>
            </a:defRPr>
          </a:pPr>
          <a:endParaRPr lang="en-US"/>
        </a:p>
      </c:txPr>
    </c:legend>
    <c:plotVisOnly val="1"/>
    <c:dispBlanksAs val="gap"/>
  </c:chart>
  <c:spPr>
    <a:noFill/>
    <a:ln>
      <a:noFill/>
    </a:ln>
  </c:spPr>
  <c:txPr>
    <a:bodyPr/>
    <a:lstStyle/>
    <a:p>
      <a:pPr>
        <a:defRPr sz="1241" b="1" i="0" u="none" strike="noStrike" baseline="0">
          <a:solidFill>
            <a:schemeClr val="tx1"/>
          </a:solidFill>
          <a:latin typeface="Tahoma"/>
          <a:ea typeface="Tahoma"/>
          <a:cs typeface="Tahoma"/>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6.wmf"/><Relationship Id="rId4" Type="http://schemas.openxmlformats.org/officeDocument/2006/relationships/image" Target="../media/image37.wmf"/><Relationship Id="rId1" Type="http://schemas.openxmlformats.org/officeDocument/2006/relationships/image" Target="../media/image33.wmf"/><Relationship Id="rId2"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defTabSz="920750" eaLnBrk="1" hangingPunct="1">
              <a:defRPr sz="1200" b="0">
                <a:latin typeface="Arial" charset="0"/>
                <a:ea typeface="+mn-ea"/>
              </a:defRPr>
            </a:lvl1pPr>
          </a:lstStyle>
          <a:p>
            <a:pPr>
              <a:defRPr/>
            </a:pPr>
            <a:endParaRPr lang="en-US"/>
          </a:p>
        </p:txBody>
      </p:sp>
      <p:sp>
        <p:nvSpPr>
          <p:cNvPr id="116739" name="Rectangle 3"/>
          <p:cNvSpPr>
            <a:spLocks noGrp="1" noChangeArrowheads="1"/>
          </p:cNvSpPr>
          <p:nvPr>
            <p:ph type="dt" sz="quarter" idx="1"/>
          </p:nvPr>
        </p:nvSpPr>
        <p:spPr bwMode="auto">
          <a:xfrm>
            <a:off x="387985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algn="r" defTabSz="920750" eaLnBrk="1" hangingPunct="1">
              <a:defRPr sz="1200" b="0">
                <a:latin typeface="Arial" charset="0"/>
                <a:ea typeface="+mn-ea"/>
              </a:defRPr>
            </a:lvl1pPr>
          </a:lstStyle>
          <a:p>
            <a:pPr>
              <a:defRPr/>
            </a:pPr>
            <a:endParaRPr lang="en-US"/>
          </a:p>
        </p:txBody>
      </p:sp>
      <p:sp>
        <p:nvSpPr>
          <p:cNvPr id="116740" name="Rectangle 4"/>
          <p:cNvSpPr>
            <a:spLocks noGrp="1" noChangeArrowheads="1"/>
          </p:cNvSpPr>
          <p:nvPr>
            <p:ph type="ftr" sz="quarter" idx="2"/>
          </p:nvPr>
        </p:nvSpPr>
        <p:spPr bwMode="auto">
          <a:xfrm>
            <a:off x="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defTabSz="920750" eaLnBrk="1" hangingPunct="1">
              <a:defRPr sz="1200" b="0">
                <a:latin typeface="Arial" charset="0"/>
                <a:ea typeface="+mn-ea"/>
              </a:defRPr>
            </a:lvl1pPr>
          </a:lstStyle>
          <a:p>
            <a:pPr>
              <a:defRPr/>
            </a:pPr>
            <a:endParaRPr lang="en-US"/>
          </a:p>
        </p:txBody>
      </p:sp>
      <p:sp>
        <p:nvSpPr>
          <p:cNvPr id="116741" name="Rectangle 5"/>
          <p:cNvSpPr>
            <a:spLocks noGrp="1" noChangeArrowheads="1"/>
          </p:cNvSpPr>
          <p:nvPr>
            <p:ph type="sldNum" sz="quarter" idx="3"/>
          </p:nvPr>
        </p:nvSpPr>
        <p:spPr bwMode="auto">
          <a:xfrm>
            <a:off x="387985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algn="r" defTabSz="920750" eaLnBrk="1" hangingPunct="1">
              <a:defRPr sz="1200" b="0">
                <a:latin typeface="Arial" charset="0"/>
              </a:defRPr>
            </a:lvl1pPr>
          </a:lstStyle>
          <a:p>
            <a:fld id="{0523CF1D-853A-432C-8F13-064BA6DC570B}" type="slidenum">
              <a:rPr lang="en-US"/>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899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defTabSz="920750" eaLnBrk="1" hangingPunct="1">
              <a:defRPr sz="1200" b="0">
                <a:latin typeface="Arial" charset="0"/>
                <a:ea typeface="+mn-ea"/>
              </a:defRPr>
            </a:lvl1pPr>
          </a:lstStyle>
          <a:p>
            <a:pPr>
              <a:defRPr/>
            </a:pPr>
            <a:endParaRPr lang="en-US"/>
          </a:p>
        </p:txBody>
      </p:sp>
      <p:sp>
        <p:nvSpPr>
          <p:cNvPr id="117763" name="Rectangle 3"/>
          <p:cNvSpPr>
            <a:spLocks noGrp="1" noChangeArrowheads="1"/>
          </p:cNvSpPr>
          <p:nvPr>
            <p:ph type="dt" idx="1"/>
          </p:nvPr>
        </p:nvSpPr>
        <p:spPr bwMode="auto">
          <a:xfrm>
            <a:off x="387985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algn="r" defTabSz="920750" eaLnBrk="1" hangingPunct="1">
              <a:defRPr sz="1200" b="0">
                <a:latin typeface="Arial" charset="0"/>
                <a:ea typeface="+mn-ea"/>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39825" y="685800"/>
            <a:ext cx="4565650" cy="3424238"/>
          </a:xfrm>
          <a:prstGeom prst="rect">
            <a:avLst/>
          </a:prstGeom>
          <a:noFill/>
          <a:ln w="9525">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sp>
      <p:sp>
        <p:nvSpPr>
          <p:cNvPr id="117765" name="Rectangle 5"/>
          <p:cNvSpPr>
            <a:spLocks noGrp="1" noChangeArrowheads="1"/>
          </p:cNvSpPr>
          <p:nvPr>
            <p:ph type="body" sz="quarter" idx="3"/>
          </p:nvPr>
        </p:nvSpPr>
        <p:spPr bwMode="auto">
          <a:xfrm>
            <a:off x="684213" y="4337050"/>
            <a:ext cx="5476875" cy="4108450"/>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7766" name="Rectangle 6"/>
          <p:cNvSpPr>
            <a:spLocks noGrp="1" noChangeArrowheads="1"/>
          </p:cNvSpPr>
          <p:nvPr>
            <p:ph type="ftr" sz="quarter" idx="4"/>
          </p:nvPr>
        </p:nvSpPr>
        <p:spPr bwMode="auto">
          <a:xfrm>
            <a:off x="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defTabSz="920750" eaLnBrk="1" hangingPunct="1">
              <a:defRPr sz="1200" b="0">
                <a:latin typeface="Arial" charset="0"/>
                <a:ea typeface="+mn-ea"/>
              </a:defRPr>
            </a:lvl1pPr>
          </a:lstStyle>
          <a:p>
            <a:pPr>
              <a:defRPr/>
            </a:pPr>
            <a:endParaRPr lang="en-US"/>
          </a:p>
        </p:txBody>
      </p:sp>
      <p:sp>
        <p:nvSpPr>
          <p:cNvPr id="117767" name="Rectangle 7"/>
          <p:cNvSpPr>
            <a:spLocks noGrp="1" noChangeArrowheads="1"/>
          </p:cNvSpPr>
          <p:nvPr>
            <p:ph type="sldNum" sz="quarter" idx="5"/>
          </p:nvPr>
        </p:nvSpPr>
        <p:spPr bwMode="auto">
          <a:xfrm>
            <a:off x="387985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algn="r" defTabSz="920750" eaLnBrk="1" hangingPunct="1">
              <a:defRPr sz="1200" b="0">
                <a:latin typeface="Arial" charset="0"/>
              </a:defRPr>
            </a:lvl1pPr>
          </a:lstStyle>
          <a:p>
            <a:fld id="{BCFE83A6-3098-442C-A222-B8F5A840F9AD}" type="slidenum">
              <a:rPr lang="en-US"/>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143793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9CF41FAC-33F4-49F4-B62C-39FF47CBE394}" type="slidenum">
              <a:rPr lang="en-US" sz="1200" b="0">
                <a:latin typeface="Arial" charset="0"/>
              </a:rPr>
              <a:pPr/>
              <a:t>1</a:t>
            </a:fld>
            <a:endParaRPr lang="en-US" sz="1200" b="0">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6E1B6270-2246-4C5C-B26B-00FD3E7B41EF}" type="slidenum">
              <a:rPr lang="en-US" sz="1200" b="0">
                <a:latin typeface="Arial" charset="0"/>
              </a:rPr>
              <a:pPr/>
              <a:t>44</a:t>
            </a:fld>
            <a:endParaRPr lang="en-US" sz="1200" b="0">
              <a:latin typeface="Arial" charset="0"/>
            </a:endParaRPr>
          </a:p>
        </p:txBody>
      </p:sp>
      <p:sp>
        <p:nvSpPr>
          <p:cNvPr id="70659" name="Rectangle 2"/>
          <p:cNvSpPr>
            <a:spLocks noGrp="1" noRot="1" noChangeAspect="1" noChangeArrowheads="1" noTextEdit="1"/>
          </p:cNvSpPr>
          <p:nvPr>
            <p:ph type="sldImg"/>
          </p:nvPr>
        </p:nvSpPr>
        <p:spPr>
          <a:xfrm>
            <a:off x="1139825" y="684213"/>
            <a:ext cx="4565650" cy="3424237"/>
          </a:xfrm>
          <a:ln/>
        </p:spPr>
      </p:sp>
      <p:sp>
        <p:nvSpPr>
          <p:cNvPr id="70660"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B6475C28-8001-4021-B25D-D70ED5F9C1BD}" type="slidenum">
              <a:rPr lang="en-US" sz="1200" b="0">
                <a:latin typeface="Arial" charset="0"/>
              </a:rPr>
              <a:pPr/>
              <a:t>45</a:t>
            </a:fld>
            <a:endParaRPr lang="en-US" sz="1200" b="0">
              <a:latin typeface="Arial" charset="0"/>
            </a:endParaRPr>
          </a:p>
        </p:txBody>
      </p:sp>
      <p:sp>
        <p:nvSpPr>
          <p:cNvPr id="72707" name="Rectangle 2"/>
          <p:cNvSpPr>
            <a:spLocks noGrp="1" noRot="1" noChangeAspect="1" noChangeArrowheads="1" noTextEdit="1"/>
          </p:cNvSpPr>
          <p:nvPr>
            <p:ph type="sldImg"/>
          </p:nvPr>
        </p:nvSpPr>
        <p:spPr>
          <a:xfrm>
            <a:off x="1139825" y="684213"/>
            <a:ext cx="4565650" cy="3424237"/>
          </a:xfrm>
          <a:ln/>
        </p:spPr>
      </p:sp>
      <p:sp>
        <p:nvSpPr>
          <p:cNvPr id="72708"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AE5701A6-928A-4C3F-80B9-F30F1C08D44B}" type="slidenum">
              <a:rPr lang="en-US" sz="1200" b="0">
                <a:latin typeface="Arial" charset="0"/>
              </a:rPr>
              <a:pPr/>
              <a:t>46</a:t>
            </a:fld>
            <a:endParaRPr lang="en-US" sz="1200" b="0">
              <a:latin typeface="Arial" charset="0"/>
            </a:endParaRPr>
          </a:p>
        </p:txBody>
      </p:sp>
      <p:sp>
        <p:nvSpPr>
          <p:cNvPr id="74755" name="Rectangle 2"/>
          <p:cNvSpPr>
            <a:spLocks noGrp="1" noRot="1" noChangeAspect="1" noChangeArrowheads="1" noTextEdit="1"/>
          </p:cNvSpPr>
          <p:nvPr>
            <p:ph type="sldImg"/>
          </p:nvPr>
        </p:nvSpPr>
        <p:spPr>
          <a:xfrm>
            <a:off x="1139825" y="684213"/>
            <a:ext cx="4565650" cy="3424237"/>
          </a:xfrm>
          <a:ln/>
        </p:spPr>
      </p:sp>
      <p:sp>
        <p:nvSpPr>
          <p:cNvPr id="74756"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D7561392-F6C7-4062-B94F-88A8F8AE88FA}" type="slidenum">
              <a:rPr lang="en-US" sz="1200" b="0">
                <a:latin typeface="Arial" charset="0"/>
              </a:rPr>
              <a:pPr/>
              <a:t>47</a:t>
            </a:fld>
            <a:endParaRPr lang="en-US" sz="1200" b="0">
              <a:latin typeface="Arial" charset="0"/>
            </a:endParaRPr>
          </a:p>
        </p:txBody>
      </p:sp>
      <p:sp>
        <p:nvSpPr>
          <p:cNvPr id="76803" name="Rectangle 2"/>
          <p:cNvSpPr>
            <a:spLocks noGrp="1" noRot="1" noChangeAspect="1" noChangeArrowheads="1" noTextEdit="1"/>
          </p:cNvSpPr>
          <p:nvPr>
            <p:ph type="sldImg"/>
          </p:nvPr>
        </p:nvSpPr>
        <p:spPr>
          <a:xfrm>
            <a:off x="1139825" y="684213"/>
            <a:ext cx="4565650" cy="3424237"/>
          </a:xfrm>
          <a:ln/>
        </p:spPr>
      </p:sp>
      <p:sp>
        <p:nvSpPr>
          <p:cNvPr id="76804"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849B2013-D281-4017-B3B5-9B18D9BDB519}" type="slidenum">
              <a:rPr lang="en-US" sz="1200" b="0">
                <a:latin typeface="Arial" charset="0"/>
              </a:rPr>
              <a:pPr/>
              <a:t>48</a:t>
            </a:fld>
            <a:endParaRPr lang="en-US" sz="1200" b="0">
              <a:latin typeface="Arial" charset="0"/>
            </a:endParaRPr>
          </a:p>
        </p:txBody>
      </p:sp>
      <p:sp>
        <p:nvSpPr>
          <p:cNvPr id="78851" name="Rectangle 2"/>
          <p:cNvSpPr>
            <a:spLocks noGrp="1" noRot="1" noChangeAspect="1" noChangeArrowheads="1" noTextEdit="1"/>
          </p:cNvSpPr>
          <p:nvPr>
            <p:ph type="sldImg"/>
          </p:nvPr>
        </p:nvSpPr>
        <p:spPr>
          <a:xfrm>
            <a:off x="1139825" y="684213"/>
            <a:ext cx="4565650" cy="3424237"/>
          </a:xfrm>
          <a:ln/>
        </p:spPr>
      </p:sp>
      <p:sp>
        <p:nvSpPr>
          <p:cNvPr id="78852"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786F4C30-C894-4562-B5D4-5658447090BC}" type="slidenum">
              <a:rPr lang="en-US" sz="1200" b="0">
                <a:latin typeface="Arial" charset="0"/>
              </a:rPr>
              <a:pPr/>
              <a:t>49</a:t>
            </a:fld>
            <a:endParaRPr lang="en-US" sz="1200" b="0">
              <a:latin typeface="Arial" charset="0"/>
            </a:endParaRPr>
          </a:p>
        </p:txBody>
      </p:sp>
      <p:sp>
        <p:nvSpPr>
          <p:cNvPr id="80899" name="Rectangle 2"/>
          <p:cNvSpPr>
            <a:spLocks noGrp="1" noRot="1" noChangeAspect="1" noChangeArrowheads="1" noTextEdit="1"/>
          </p:cNvSpPr>
          <p:nvPr>
            <p:ph type="sldImg"/>
          </p:nvPr>
        </p:nvSpPr>
        <p:spPr>
          <a:xfrm>
            <a:off x="1139825" y="684213"/>
            <a:ext cx="4565650" cy="3424237"/>
          </a:xfrm>
          <a:ln/>
        </p:spPr>
      </p:sp>
      <p:sp>
        <p:nvSpPr>
          <p:cNvPr id="80900"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8B057058-5C02-41AC-8C08-6AB7151F480E}" type="slidenum">
              <a:rPr lang="en-US" sz="1200" b="0">
                <a:latin typeface="Arial" charset="0"/>
              </a:rPr>
              <a:pPr/>
              <a:t>50</a:t>
            </a:fld>
            <a:endParaRPr lang="en-US" sz="1200" b="0">
              <a:latin typeface="Arial" charset="0"/>
            </a:endParaRPr>
          </a:p>
        </p:txBody>
      </p:sp>
      <p:sp>
        <p:nvSpPr>
          <p:cNvPr id="82947" name="Rectangle 2"/>
          <p:cNvSpPr>
            <a:spLocks noGrp="1" noRot="1" noChangeAspect="1" noChangeArrowheads="1" noTextEdit="1"/>
          </p:cNvSpPr>
          <p:nvPr>
            <p:ph type="sldImg"/>
          </p:nvPr>
        </p:nvSpPr>
        <p:spPr>
          <a:xfrm>
            <a:off x="1139825" y="684213"/>
            <a:ext cx="4565650" cy="3424237"/>
          </a:xfrm>
          <a:ln/>
        </p:spPr>
      </p:sp>
      <p:sp>
        <p:nvSpPr>
          <p:cNvPr id="82948"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F1C40D5E-984B-4980-84A8-C02711F6DC18}" type="slidenum">
              <a:rPr lang="en-US" sz="1200" b="0">
                <a:latin typeface="Arial" charset="0"/>
              </a:rPr>
              <a:pPr/>
              <a:t>51</a:t>
            </a:fld>
            <a:endParaRPr lang="en-US" sz="1200" b="0">
              <a:latin typeface="Arial" charset="0"/>
            </a:endParaRPr>
          </a:p>
        </p:txBody>
      </p:sp>
      <p:sp>
        <p:nvSpPr>
          <p:cNvPr id="84995" name="Rectangle 2"/>
          <p:cNvSpPr>
            <a:spLocks noGrp="1" noRot="1" noChangeAspect="1" noChangeArrowheads="1" noTextEdit="1"/>
          </p:cNvSpPr>
          <p:nvPr>
            <p:ph type="sldImg"/>
          </p:nvPr>
        </p:nvSpPr>
        <p:spPr>
          <a:xfrm>
            <a:off x="1139825" y="684213"/>
            <a:ext cx="4565650" cy="3424237"/>
          </a:xfrm>
          <a:ln/>
        </p:spPr>
      </p:sp>
      <p:sp>
        <p:nvSpPr>
          <p:cNvPr id="84996"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F550DB10-FE50-4403-A85D-E9D12AA74462}" type="slidenum">
              <a:rPr lang="en-US" sz="1200" b="0">
                <a:latin typeface="Arial" charset="0"/>
              </a:rPr>
              <a:pPr/>
              <a:t>52</a:t>
            </a:fld>
            <a:endParaRPr lang="en-US" sz="1200" b="0">
              <a:latin typeface="Arial" charset="0"/>
            </a:endParaRPr>
          </a:p>
        </p:txBody>
      </p:sp>
      <p:sp>
        <p:nvSpPr>
          <p:cNvPr id="87043" name="Rectangle 2"/>
          <p:cNvSpPr>
            <a:spLocks noGrp="1" noRot="1" noChangeAspect="1" noChangeArrowheads="1" noTextEdit="1"/>
          </p:cNvSpPr>
          <p:nvPr>
            <p:ph type="sldImg"/>
          </p:nvPr>
        </p:nvSpPr>
        <p:spPr>
          <a:xfrm>
            <a:off x="1139825" y="684213"/>
            <a:ext cx="4565650" cy="3424237"/>
          </a:xfrm>
          <a:ln/>
        </p:spPr>
      </p:sp>
      <p:sp>
        <p:nvSpPr>
          <p:cNvPr id="87044"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E260A409-9616-44E6-AF5C-E5A3B9D98B9E}" type="slidenum">
              <a:rPr lang="en-US" sz="1200" b="0">
                <a:latin typeface="Arial" charset="0"/>
              </a:rPr>
              <a:pPr/>
              <a:t>53</a:t>
            </a:fld>
            <a:endParaRPr lang="en-US" sz="1200" b="0">
              <a:latin typeface="Arial" charset="0"/>
            </a:endParaRPr>
          </a:p>
        </p:txBody>
      </p:sp>
      <p:sp>
        <p:nvSpPr>
          <p:cNvPr id="89091" name="Rectangle 2"/>
          <p:cNvSpPr>
            <a:spLocks noGrp="1" noRot="1" noChangeAspect="1" noChangeArrowheads="1" noTextEdit="1"/>
          </p:cNvSpPr>
          <p:nvPr>
            <p:ph type="sldImg"/>
          </p:nvPr>
        </p:nvSpPr>
        <p:spPr>
          <a:xfrm>
            <a:off x="1139825" y="684213"/>
            <a:ext cx="4565650" cy="3424237"/>
          </a:xfrm>
          <a:ln/>
        </p:spPr>
      </p:sp>
      <p:sp>
        <p:nvSpPr>
          <p:cNvPr id="89092"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5D5F8DF9-4981-477C-B6E5-98A54B494179}" type="slidenum">
              <a:rPr lang="en-US" sz="1200" b="0">
                <a:latin typeface="Arial" charset="0"/>
              </a:rPr>
              <a:pPr/>
              <a:t>2</a:t>
            </a:fld>
            <a:endParaRPr lang="en-US" sz="1200" b="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23C2777F-D64E-4010-8029-B2EE72D7E548}" type="slidenum">
              <a:rPr lang="en-US" sz="1200" b="0">
                <a:latin typeface="Arial" charset="0"/>
              </a:rPr>
              <a:pPr/>
              <a:t>55</a:t>
            </a:fld>
            <a:endParaRPr lang="en-US" sz="1200" b="0">
              <a:latin typeface="Arial" charset="0"/>
            </a:endParaRPr>
          </a:p>
        </p:txBody>
      </p:sp>
      <p:sp>
        <p:nvSpPr>
          <p:cNvPr id="92163" name="Rectangle 2"/>
          <p:cNvSpPr>
            <a:spLocks noGrp="1" noRot="1" noChangeAspect="1" noChangeArrowheads="1" noTextEdit="1"/>
          </p:cNvSpPr>
          <p:nvPr>
            <p:ph type="sldImg"/>
          </p:nvPr>
        </p:nvSpPr>
        <p:spPr>
          <a:xfrm>
            <a:off x="1139825" y="684213"/>
            <a:ext cx="4565650" cy="3424237"/>
          </a:xfrm>
          <a:ln/>
        </p:spPr>
      </p:sp>
      <p:sp>
        <p:nvSpPr>
          <p:cNvPr id="92164"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D0C861D2-7B24-48E5-A5F3-CA437F942AFE}" type="slidenum">
              <a:rPr lang="en-US" sz="1200" b="0">
                <a:latin typeface="Arial" charset="0"/>
              </a:rPr>
              <a:pPr/>
              <a:t>56</a:t>
            </a:fld>
            <a:endParaRPr lang="en-US" sz="1200" b="0">
              <a:latin typeface="Arial" charset="0"/>
            </a:endParaRPr>
          </a:p>
        </p:txBody>
      </p:sp>
      <p:sp>
        <p:nvSpPr>
          <p:cNvPr id="94211" name="Rectangle 2"/>
          <p:cNvSpPr>
            <a:spLocks noGrp="1" noRot="1" noChangeAspect="1" noChangeArrowheads="1" noTextEdit="1"/>
          </p:cNvSpPr>
          <p:nvPr>
            <p:ph type="sldImg"/>
          </p:nvPr>
        </p:nvSpPr>
        <p:spPr>
          <a:xfrm>
            <a:off x="1139825" y="684213"/>
            <a:ext cx="4565650" cy="3424237"/>
          </a:xfrm>
          <a:ln/>
        </p:spPr>
      </p:sp>
      <p:sp>
        <p:nvSpPr>
          <p:cNvPr id="94212"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D22FFBAF-66E3-4542-9D23-CCD77D5F660A}" type="slidenum">
              <a:rPr lang="en-US" sz="1200" b="0">
                <a:latin typeface="Arial" charset="0"/>
              </a:rPr>
              <a:pPr/>
              <a:t>57</a:t>
            </a:fld>
            <a:endParaRPr lang="en-US" sz="1200" b="0">
              <a:latin typeface="Arial" charset="0"/>
            </a:endParaRPr>
          </a:p>
        </p:txBody>
      </p:sp>
      <p:sp>
        <p:nvSpPr>
          <p:cNvPr id="96259" name="Rectangle 2"/>
          <p:cNvSpPr>
            <a:spLocks noGrp="1" noRot="1" noChangeAspect="1" noChangeArrowheads="1" noTextEdit="1"/>
          </p:cNvSpPr>
          <p:nvPr>
            <p:ph type="sldImg"/>
          </p:nvPr>
        </p:nvSpPr>
        <p:spPr>
          <a:xfrm>
            <a:off x="1139825" y="684213"/>
            <a:ext cx="4565650" cy="3424237"/>
          </a:xfrm>
          <a:ln/>
        </p:spPr>
      </p:sp>
      <p:sp>
        <p:nvSpPr>
          <p:cNvPr id="96260"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6FACED6F-2CD7-4A1C-B95B-8201720D3695}" type="slidenum">
              <a:rPr lang="en-US" sz="1200" b="0">
                <a:latin typeface="Arial" charset="0"/>
              </a:rPr>
              <a:pPr/>
              <a:t>58</a:t>
            </a:fld>
            <a:endParaRPr lang="en-US" sz="1200" b="0">
              <a:latin typeface="Arial" charset="0"/>
            </a:endParaRPr>
          </a:p>
        </p:txBody>
      </p:sp>
      <p:sp>
        <p:nvSpPr>
          <p:cNvPr id="98307" name="Rectangle 2"/>
          <p:cNvSpPr>
            <a:spLocks noGrp="1" noRot="1" noChangeAspect="1" noChangeArrowheads="1" noTextEdit="1"/>
          </p:cNvSpPr>
          <p:nvPr>
            <p:ph type="sldImg"/>
          </p:nvPr>
        </p:nvSpPr>
        <p:spPr>
          <a:xfrm>
            <a:off x="1139825" y="684213"/>
            <a:ext cx="4565650" cy="3424237"/>
          </a:xfrm>
          <a:ln/>
        </p:spPr>
      </p:sp>
      <p:sp>
        <p:nvSpPr>
          <p:cNvPr id="98308"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13928429-7996-4C89-86BA-24BBF50A7E62}" type="slidenum">
              <a:rPr lang="en-US" sz="1200" b="0">
                <a:latin typeface="Arial" charset="0"/>
              </a:rPr>
              <a:pPr/>
              <a:t>59</a:t>
            </a:fld>
            <a:endParaRPr lang="en-US" sz="1200" b="0">
              <a:latin typeface="Arial" charset="0"/>
            </a:endParaRPr>
          </a:p>
        </p:txBody>
      </p:sp>
      <p:sp>
        <p:nvSpPr>
          <p:cNvPr id="100355" name="Rectangle 2"/>
          <p:cNvSpPr>
            <a:spLocks noGrp="1" noRot="1" noChangeAspect="1" noChangeArrowheads="1" noTextEdit="1"/>
          </p:cNvSpPr>
          <p:nvPr>
            <p:ph type="sldImg"/>
          </p:nvPr>
        </p:nvSpPr>
        <p:spPr>
          <a:xfrm>
            <a:off x="1139825" y="684213"/>
            <a:ext cx="4565650" cy="3424237"/>
          </a:xfrm>
          <a:ln/>
        </p:spPr>
      </p:sp>
      <p:sp>
        <p:nvSpPr>
          <p:cNvPr id="100356"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6BB67EB5-DCEF-4294-9AA1-EFB3F124CD10}" type="slidenum">
              <a:rPr lang="en-US" sz="1200" b="0">
                <a:latin typeface="Arial" charset="0"/>
              </a:rPr>
              <a:pPr/>
              <a:t>60</a:t>
            </a:fld>
            <a:endParaRPr lang="en-US" sz="1200" b="0">
              <a:latin typeface="Arial" charset="0"/>
            </a:endParaRPr>
          </a:p>
        </p:txBody>
      </p:sp>
      <p:sp>
        <p:nvSpPr>
          <p:cNvPr id="102403" name="Rectangle 2"/>
          <p:cNvSpPr>
            <a:spLocks noGrp="1" noRot="1" noChangeAspect="1" noChangeArrowheads="1" noTextEdit="1"/>
          </p:cNvSpPr>
          <p:nvPr>
            <p:ph type="sldImg"/>
          </p:nvPr>
        </p:nvSpPr>
        <p:spPr>
          <a:xfrm>
            <a:off x="1139825" y="684213"/>
            <a:ext cx="4565650" cy="3424237"/>
          </a:xfrm>
          <a:ln/>
        </p:spPr>
      </p:sp>
      <p:sp>
        <p:nvSpPr>
          <p:cNvPr id="102404"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C6E99751-3610-4884-B37A-9E31295BA1E3}" type="slidenum">
              <a:rPr lang="en-US" sz="1200" b="0">
                <a:latin typeface="Arial" charset="0"/>
              </a:rPr>
              <a:pPr/>
              <a:t>89</a:t>
            </a:fld>
            <a:endParaRPr lang="en-US" sz="1200" b="0">
              <a:latin typeface="Arial" charset="0"/>
            </a:endParaRPr>
          </a:p>
        </p:txBody>
      </p:sp>
      <p:sp>
        <p:nvSpPr>
          <p:cNvPr id="133123" name="Rectangle 2"/>
          <p:cNvSpPr>
            <a:spLocks noGrp="1" noRot="1" noChangeAspect="1" noChangeArrowheads="1" noTextEdit="1"/>
          </p:cNvSpPr>
          <p:nvPr>
            <p:ph type="sldImg"/>
          </p:nvPr>
        </p:nvSpPr>
        <p:spPr>
          <a:xfrm>
            <a:off x="1139825" y="684213"/>
            <a:ext cx="4565650" cy="3424237"/>
          </a:xfrm>
          <a:ln/>
        </p:spPr>
      </p:sp>
      <p:sp>
        <p:nvSpPr>
          <p:cNvPr id="133124"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D4FF1A07-3F98-44E0-A1FF-6B1E0534ABC8}" type="slidenum">
              <a:rPr lang="en-US" sz="1200" b="0">
                <a:latin typeface="Arial" charset="0"/>
              </a:rPr>
              <a:pPr/>
              <a:t>100</a:t>
            </a:fld>
            <a:endParaRPr lang="en-US" sz="1200" b="0">
              <a:latin typeface="Arial" charset="0"/>
            </a:endParaRPr>
          </a:p>
        </p:txBody>
      </p:sp>
      <p:sp>
        <p:nvSpPr>
          <p:cNvPr id="142339" name="Rectangle 2"/>
          <p:cNvSpPr>
            <a:spLocks noGrp="1" noRot="1" noChangeAspect="1" noChangeArrowheads="1" noTextEdit="1"/>
          </p:cNvSpPr>
          <p:nvPr>
            <p:ph type="sldImg"/>
          </p:nvPr>
        </p:nvSpPr>
        <p:spPr>
          <a:xfrm>
            <a:off x="1139825" y="684213"/>
            <a:ext cx="4565650" cy="3424237"/>
          </a:xfrm>
          <a:ln/>
        </p:spPr>
      </p:sp>
      <p:sp>
        <p:nvSpPr>
          <p:cNvPr id="142340"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212B573C-0013-489B-A58A-0C8CA7E6FD37}" type="slidenum">
              <a:rPr lang="en-US" sz="1200" b="0">
                <a:latin typeface="Arial" charset="0"/>
              </a:rPr>
              <a:pPr/>
              <a:t>106</a:t>
            </a:fld>
            <a:endParaRPr lang="en-US" sz="1200" b="0">
              <a:latin typeface="Arial" charset="0"/>
            </a:endParaRPr>
          </a:p>
        </p:txBody>
      </p:sp>
      <p:sp>
        <p:nvSpPr>
          <p:cNvPr id="149507" name="Rectangle 2"/>
          <p:cNvSpPr>
            <a:spLocks noGrp="1" noRot="1" noChangeAspect="1" noChangeArrowheads="1" noTextEdit="1"/>
          </p:cNvSpPr>
          <p:nvPr>
            <p:ph type="sldImg"/>
          </p:nvPr>
        </p:nvSpPr>
        <p:spPr>
          <a:xfrm>
            <a:off x="1139825" y="684213"/>
            <a:ext cx="4565650" cy="3424237"/>
          </a:xfrm>
          <a:ln/>
        </p:spPr>
      </p:sp>
      <p:sp>
        <p:nvSpPr>
          <p:cNvPr id="149508"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lvl="1" eaLnBrk="1" hangingPunct="1"/>
            <a:r>
              <a:rPr lang="en-US" smtClean="0">
                <a:solidFill>
                  <a:schemeClr val="hlink"/>
                </a:solidFill>
              </a:rPr>
              <a:t>checksums</a:t>
            </a:r>
            <a:r>
              <a:rPr lang="en-US" smtClean="0"/>
              <a:t> are also stored with each the sectors</a:t>
            </a:r>
          </a:p>
          <a:p>
            <a:pPr lvl="2" eaLnBrk="1" hangingPunct="1"/>
            <a:r>
              <a:rPr lang="en-US" smtClean="0"/>
              <a:t>read for each track and used to validate the track</a:t>
            </a:r>
          </a:p>
          <a:p>
            <a:pPr lvl="2" eaLnBrk="1" hangingPunct="1"/>
            <a:r>
              <a:rPr lang="en-US" smtClean="0"/>
              <a:t>usually calculated using Reed-Solomon interleaved with CRC</a:t>
            </a:r>
          </a:p>
          <a:p>
            <a:pPr lvl="2" eaLnBrk="1" hangingPunct="1"/>
            <a:r>
              <a:rPr lang="en-US" smtClean="0"/>
              <a:t>for older drives the checksum is 16 bytes</a:t>
            </a:r>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FDF0B753-9E93-4095-AAE9-93307D2B32AC}" type="slidenum">
              <a:rPr lang="en-US" sz="1200" b="0">
                <a:latin typeface="Arial" charset="0"/>
              </a:rPr>
              <a:pPr/>
              <a:t>110</a:t>
            </a:fld>
            <a:endParaRPr lang="en-US" sz="1200" b="0">
              <a:latin typeface="Arial" charset="0"/>
            </a:endParaRPr>
          </a:p>
        </p:txBody>
      </p:sp>
      <p:sp>
        <p:nvSpPr>
          <p:cNvPr id="154627" name="Rectangle 2"/>
          <p:cNvSpPr>
            <a:spLocks noGrp="1" noRot="1" noChangeAspect="1" noChangeArrowheads="1" noTextEdit="1"/>
          </p:cNvSpPr>
          <p:nvPr>
            <p:ph type="sldImg"/>
          </p:nvPr>
        </p:nvSpPr>
        <p:spPr>
          <a:xfrm>
            <a:off x="1139825" y="684213"/>
            <a:ext cx="4565650" cy="3424237"/>
          </a:xfrm>
          <a:ln/>
        </p:spPr>
      </p:sp>
      <p:sp>
        <p:nvSpPr>
          <p:cNvPr id="154628"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A63F7FA4-D0E5-4F17-B661-BCC55EA267F0}" type="slidenum">
              <a:rPr lang="en-US" sz="1200" b="0">
                <a:latin typeface="Arial" charset="0"/>
              </a:rPr>
              <a:pPr/>
              <a:t>3</a:t>
            </a:fld>
            <a:endParaRPr lang="en-US" sz="1200" b="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ACA38707-9D23-4167-9769-443C95F514D3}" type="slidenum">
              <a:rPr lang="en-US" sz="1200" b="0">
                <a:latin typeface="Arial" charset="0"/>
              </a:rPr>
              <a:pPr/>
              <a:t>111</a:t>
            </a:fld>
            <a:endParaRPr lang="en-US" sz="1200" b="0">
              <a:latin typeface="Arial" charset="0"/>
            </a:endParaRPr>
          </a:p>
        </p:txBody>
      </p:sp>
      <p:sp>
        <p:nvSpPr>
          <p:cNvPr id="156675" name="Rectangle 2"/>
          <p:cNvSpPr>
            <a:spLocks noGrp="1" noRot="1" noChangeAspect="1" noChangeArrowheads="1" noTextEdit="1"/>
          </p:cNvSpPr>
          <p:nvPr>
            <p:ph type="sldImg"/>
          </p:nvPr>
        </p:nvSpPr>
        <p:spPr>
          <a:xfrm>
            <a:off x="1139825" y="684213"/>
            <a:ext cx="4565650" cy="3424237"/>
          </a:xfrm>
          <a:ln/>
        </p:spPr>
      </p:sp>
      <p:sp>
        <p:nvSpPr>
          <p:cNvPr id="156676"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73A833FD-BB6C-4F5D-BC23-A98E3D3AFEE4}" type="slidenum">
              <a:rPr lang="en-US" sz="1200" b="0">
                <a:latin typeface="Arial" charset="0"/>
              </a:rPr>
              <a:pPr/>
              <a:t>112</a:t>
            </a:fld>
            <a:endParaRPr lang="en-US" sz="1200" b="0">
              <a:latin typeface="Arial" charset="0"/>
            </a:endParaRPr>
          </a:p>
        </p:txBody>
      </p:sp>
      <p:sp>
        <p:nvSpPr>
          <p:cNvPr id="158723" name="Rectangle 2"/>
          <p:cNvSpPr>
            <a:spLocks noGrp="1" noRot="1" noChangeAspect="1" noChangeArrowheads="1" noTextEdit="1"/>
          </p:cNvSpPr>
          <p:nvPr>
            <p:ph type="sldImg"/>
          </p:nvPr>
        </p:nvSpPr>
        <p:spPr>
          <a:xfrm>
            <a:off x="1139825" y="684213"/>
            <a:ext cx="4565650" cy="3424237"/>
          </a:xfrm>
          <a:ln/>
        </p:spPr>
      </p:sp>
      <p:sp>
        <p:nvSpPr>
          <p:cNvPr id="158724"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D143C0D2-437C-49CF-8DDE-B32BB0930B13}" type="slidenum">
              <a:rPr lang="en-US" sz="1200" b="0">
                <a:latin typeface="Arial" charset="0"/>
              </a:rPr>
              <a:pPr/>
              <a:t>113</a:t>
            </a:fld>
            <a:endParaRPr lang="en-US" sz="1200" b="0">
              <a:latin typeface="Arial" charset="0"/>
            </a:endParaRPr>
          </a:p>
        </p:txBody>
      </p:sp>
      <p:sp>
        <p:nvSpPr>
          <p:cNvPr id="160771" name="Rectangle 2"/>
          <p:cNvSpPr>
            <a:spLocks noGrp="1" noRot="1" noChangeAspect="1" noChangeArrowheads="1" noTextEdit="1"/>
          </p:cNvSpPr>
          <p:nvPr>
            <p:ph type="sldImg"/>
          </p:nvPr>
        </p:nvSpPr>
        <p:spPr>
          <a:xfrm>
            <a:off x="1139825" y="684213"/>
            <a:ext cx="4565650" cy="3424237"/>
          </a:xfrm>
          <a:ln/>
        </p:spPr>
      </p:sp>
      <p:sp>
        <p:nvSpPr>
          <p:cNvPr id="160772"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81FC28DB-EC9B-48E3-BC4C-ACAD5F23F46D}" type="slidenum">
              <a:rPr lang="en-US" sz="1200" b="0">
                <a:latin typeface="Arial" charset="0"/>
              </a:rPr>
              <a:pPr/>
              <a:t>115</a:t>
            </a:fld>
            <a:endParaRPr lang="en-US" sz="1200" b="0">
              <a:latin typeface="Arial" charset="0"/>
            </a:endParaRPr>
          </a:p>
        </p:txBody>
      </p:sp>
      <p:sp>
        <p:nvSpPr>
          <p:cNvPr id="163843" name="Rectangle 2"/>
          <p:cNvSpPr>
            <a:spLocks noGrp="1" noRot="1" noChangeAspect="1" noChangeArrowheads="1" noTextEdit="1"/>
          </p:cNvSpPr>
          <p:nvPr>
            <p:ph type="sldImg"/>
          </p:nvPr>
        </p:nvSpPr>
        <p:spPr>
          <a:xfrm>
            <a:off x="1139825" y="684213"/>
            <a:ext cx="4565650" cy="3424237"/>
          </a:xfrm>
          <a:ln/>
        </p:spPr>
      </p:sp>
      <p:sp>
        <p:nvSpPr>
          <p:cNvPr id="163844"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5C4C7CF1-5F6F-4BCE-B76F-2433F1B286EF}" type="slidenum">
              <a:rPr lang="en-US" sz="1200" b="0">
                <a:latin typeface="Arial" charset="0"/>
              </a:rPr>
              <a:pPr/>
              <a:t>119</a:t>
            </a:fld>
            <a:endParaRPr lang="en-US" sz="1200" b="0">
              <a:latin typeface="Arial" charset="0"/>
            </a:endParaRPr>
          </a:p>
        </p:txBody>
      </p:sp>
      <p:sp>
        <p:nvSpPr>
          <p:cNvPr id="168963" name="Rectangle 2"/>
          <p:cNvSpPr>
            <a:spLocks noGrp="1" noRot="1" noChangeAspect="1" noChangeArrowheads="1" noTextEdit="1"/>
          </p:cNvSpPr>
          <p:nvPr>
            <p:ph type="sldImg"/>
          </p:nvPr>
        </p:nvSpPr>
        <p:spPr>
          <a:xfrm>
            <a:off x="1139825" y="684213"/>
            <a:ext cx="4565650" cy="3424237"/>
          </a:xfrm>
          <a:ln/>
        </p:spPr>
      </p:sp>
      <p:sp>
        <p:nvSpPr>
          <p:cNvPr id="168964"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B03E2B39-3D8C-4CED-823F-DCDEAF50915A}" type="slidenum">
              <a:rPr lang="en-US" sz="1200" b="0">
                <a:latin typeface="Arial" charset="0"/>
              </a:rPr>
              <a:pPr/>
              <a:t>126</a:t>
            </a:fld>
            <a:endParaRPr lang="en-US" sz="1200" b="0">
              <a:latin typeface="Arial" charset="0"/>
            </a:endParaRPr>
          </a:p>
        </p:txBody>
      </p:sp>
      <p:sp>
        <p:nvSpPr>
          <p:cNvPr id="177155" name="Rectangle 2"/>
          <p:cNvSpPr>
            <a:spLocks noGrp="1" noRot="1" noChangeAspect="1" noChangeArrowheads="1" noTextEdit="1"/>
          </p:cNvSpPr>
          <p:nvPr>
            <p:ph type="sldImg"/>
          </p:nvPr>
        </p:nvSpPr>
        <p:spPr>
          <a:xfrm>
            <a:off x="1139825" y="684213"/>
            <a:ext cx="4565650" cy="3424237"/>
          </a:xfrm>
          <a:ln/>
        </p:spPr>
      </p:sp>
      <p:sp>
        <p:nvSpPr>
          <p:cNvPr id="177156"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5E7322CC-0154-4F4D-A043-D5E236BE3C1D}" type="slidenum">
              <a:rPr lang="en-US" sz="1200" b="0">
                <a:latin typeface="Arial" charset="0"/>
              </a:rPr>
              <a:pPr/>
              <a:t>132</a:t>
            </a:fld>
            <a:endParaRPr lang="en-US" sz="1200" b="0">
              <a:latin typeface="Arial" charset="0"/>
            </a:endParaRPr>
          </a:p>
        </p:txBody>
      </p:sp>
      <p:sp>
        <p:nvSpPr>
          <p:cNvPr id="184323" name="Rectangle 2"/>
          <p:cNvSpPr>
            <a:spLocks noGrp="1" noRot="1" noChangeAspect="1" noChangeArrowheads="1" noTextEdit="1"/>
          </p:cNvSpPr>
          <p:nvPr>
            <p:ph type="sldImg"/>
          </p:nvPr>
        </p:nvSpPr>
        <p:spPr>
          <a:xfrm>
            <a:off x="1139825" y="684213"/>
            <a:ext cx="4565650" cy="3424237"/>
          </a:xfrm>
          <a:ln/>
        </p:spPr>
      </p:sp>
      <p:sp>
        <p:nvSpPr>
          <p:cNvPr id="184324"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2A8C5917-A194-428B-A884-947BE1A15648}" type="slidenum">
              <a:rPr lang="en-US" sz="1200" b="0">
                <a:latin typeface="Arial" charset="0"/>
              </a:rPr>
              <a:pPr/>
              <a:t>134</a:t>
            </a:fld>
            <a:endParaRPr lang="en-US" sz="1200" b="0">
              <a:latin typeface="Arial"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US" smtClean="0"/>
              <a:t>FC = fibre channel</a:t>
            </a:r>
          </a:p>
          <a:p>
            <a:pPr eaLnBrk="1" hangingPunct="1"/>
            <a:r>
              <a:rPr lang="en-US" smtClean="0"/>
              <a:t>SAS = serial attached SCSI</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4E5CC5A8-9382-4208-AEEF-B40864DA5227}" type="slidenum">
              <a:rPr lang="en-US" sz="1200" b="0">
                <a:latin typeface="Arial" charset="0"/>
              </a:rPr>
              <a:pPr/>
              <a:t>136</a:t>
            </a:fld>
            <a:endParaRPr lang="en-US" sz="1200" b="0">
              <a:latin typeface="Arial" charset="0"/>
            </a:endParaRPr>
          </a:p>
        </p:txBody>
      </p:sp>
      <p:sp>
        <p:nvSpPr>
          <p:cNvPr id="190467" name="Rectangle 2"/>
          <p:cNvSpPr>
            <a:spLocks noGrp="1" noRot="1" noChangeAspect="1" noChangeArrowheads="1" noTextEdit="1"/>
          </p:cNvSpPr>
          <p:nvPr>
            <p:ph type="sldImg"/>
          </p:nvPr>
        </p:nvSpPr>
        <p:spPr>
          <a:xfrm>
            <a:off x="1139825" y="684213"/>
            <a:ext cx="4565650" cy="3424237"/>
          </a:xfrm>
          <a:ln/>
        </p:spPr>
      </p:sp>
      <p:sp>
        <p:nvSpPr>
          <p:cNvPr id="190468"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1119DB91-C63A-409E-9023-E0DE17410855}" type="slidenum">
              <a:rPr lang="en-US" sz="1200" b="0">
                <a:latin typeface="Arial" charset="0"/>
              </a:rPr>
              <a:pPr/>
              <a:t>5</a:t>
            </a:fld>
            <a:endParaRPr lang="en-US" sz="1200" b="0">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685800" y="4338638"/>
            <a:ext cx="5473700" cy="4106862"/>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3422A4F5-DABA-4BCB-B741-0AA86D859E92}" type="slidenum">
              <a:rPr lang="en-US" sz="1200" b="0">
                <a:latin typeface="Arial" charset="0"/>
              </a:rPr>
              <a:pPr/>
              <a:t>6</a:t>
            </a:fld>
            <a:endParaRPr lang="en-US" sz="1200" b="0">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5800" y="4338638"/>
            <a:ext cx="5473700" cy="4106862"/>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1364015D-CD55-446F-9766-A5802F1019AB}" type="slidenum">
              <a:rPr lang="en-US" sz="1200" b="0">
                <a:latin typeface="Arial" charset="0"/>
              </a:rPr>
              <a:pPr/>
              <a:t>7</a:t>
            </a:fld>
            <a:endParaRPr lang="en-US" sz="1200" b="0">
              <a:latin typeface="Arial" charset="0"/>
            </a:endParaRPr>
          </a:p>
        </p:txBody>
      </p:sp>
      <p:sp>
        <p:nvSpPr>
          <p:cNvPr id="28675" name="Rectangle 2"/>
          <p:cNvSpPr>
            <a:spLocks noGrp="1" noRot="1" noChangeAspect="1" noChangeArrowheads="1" noTextEdit="1"/>
          </p:cNvSpPr>
          <p:nvPr>
            <p:ph type="sldImg"/>
          </p:nvPr>
        </p:nvSpPr>
        <p:spPr>
          <a:xfrm>
            <a:off x="1139825" y="684213"/>
            <a:ext cx="4565650" cy="3424237"/>
          </a:xfrm>
          <a:ln/>
        </p:spPr>
      </p:sp>
      <p:sp>
        <p:nvSpPr>
          <p:cNvPr id="28676"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9C1358B6-9A55-48D4-988A-E4A00EF6DAB1}" type="slidenum">
              <a:rPr lang="en-US" sz="1200" b="0">
                <a:latin typeface="Arial" charset="0"/>
              </a:rPr>
              <a:pPr/>
              <a:t>21</a:t>
            </a:fld>
            <a:endParaRPr lang="en-US" sz="1200" b="0">
              <a:latin typeface="Arial" charset="0"/>
            </a:endParaRPr>
          </a:p>
        </p:txBody>
      </p:sp>
      <p:sp>
        <p:nvSpPr>
          <p:cNvPr id="44035" name="Rectangle 2"/>
          <p:cNvSpPr>
            <a:spLocks noGrp="1" noRot="1" noChangeAspect="1" noChangeArrowheads="1" noTextEdit="1"/>
          </p:cNvSpPr>
          <p:nvPr>
            <p:ph type="sldImg"/>
          </p:nvPr>
        </p:nvSpPr>
        <p:spPr>
          <a:xfrm>
            <a:off x="1139825" y="684213"/>
            <a:ext cx="4565650" cy="3424237"/>
          </a:xfrm>
          <a:ln/>
        </p:spPr>
      </p:sp>
      <p:sp>
        <p:nvSpPr>
          <p:cNvPr id="44036" name="Rectangle 3"/>
          <p:cNvSpPr>
            <a:spLocks noGrp="1" noChangeArrowheads="1"/>
          </p:cNvSpPr>
          <p:nvPr>
            <p:ph type="body" idx="1"/>
          </p:nvPr>
        </p:nvSpPr>
        <p:spPr>
          <a:xfrm>
            <a:off x="684213" y="4337050"/>
            <a:ext cx="5476875" cy="4110038"/>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9F646C46-304F-44D7-B2E0-DAC23F00E00A}" type="slidenum">
              <a:rPr lang="en-US" sz="1200" b="0">
                <a:latin typeface="Arial" charset="0"/>
              </a:rPr>
              <a:pPr/>
              <a:t>24</a:t>
            </a:fld>
            <a:endParaRPr lang="en-US" sz="1200" b="0">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20750">
              <a:defRPr sz="3200" b="1">
                <a:solidFill>
                  <a:schemeClr val="tx1"/>
                </a:solidFill>
                <a:latin typeface="Tahoma" charset="0"/>
                <a:ea typeface="ＭＳ Ｐゴシック" charset="-128"/>
              </a:defRPr>
            </a:lvl1pPr>
            <a:lvl2pPr marL="37931725" indent="-37474525" defTabSz="920750">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fld id="{15EA2071-0B7E-455B-816C-0A17B429B9E6}" type="slidenum">
              <a:rPr lang="en-US" sz="1200" b="0">
                <a:latin typeface="Arial" charset="0"/>
              </a:rPr>
              <a:pPr/>
              <a:t>37</a:t>
            </a:fld>
            <a:endParaRPr lang="en-US" sz="1200" b="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nb-N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userDrawn="1"/>
        </p:nvSpPr>
        <p:spPr bwMode="auto">
          <a:xfrm>
            <a:off x="171450" y="2155825"/>
            <a:ext cx="1397000" cy="1276350"/>
          </a:xfrm>
          <a:prstGeom prst="rect">
            <a:avLst/>
          </a:prstGeom>
          <a:gradFill rotWithShape="1">
            <a:gsLst>
              <a:gs pos="0">
                <a:srgbClr val="FE7519"/>
              </a:gs>
              <a:gs pos="100000">
                <a:srgbClr val="FFFFFF"/>
              </a:gs>
            </a:gsLst>
            <a:lin ang="0" scaled="1"/>
          </a:gradFill>
          <a:ln w="9525">
            <a:noFill/>
            <a:round/>
            <a:headEnd/>
            <a:tailEnd/>
          </a:ln>
          <a:effectLst/>
        </p:spPr>
        <p:txBody>
          <a:bodyPr wrap="none" anchor="ctr"/>
          <a:lstStyle/>
          <a:p>
            <a:pPr>
              <a:defRPr/>
            </a:pPr>
            <a:endParaRPr lang="en-US">
              <a:ea typeface="+mn-ea"/>
            </a:endParaRPr>
          </a:p>
        </p:txBody>
      </p:sp>
      <p:sp>
        <p:nvSpPr>
          <p:cNvPr id="5" name="Rectangle 21"/>
          <p:cNvSpPr>
            <a:spLocks noChangeArrowheads="1"/>
          </p:cNvSpPr>
          <p:nvPr userDrawn="1"/>
        </p:nvSpPr>
        <p:spPr bwMode="gray">
          <a:xfrm>
            <a:off x="36513" y="3336925"/>
            <a:ext cx="8985250" cy="46038"/>
          </a:xfrm>
          <a:prstGeom prst="rect">
            <a:avLst/>
          </a:prstGeom>
          <a:gradFill rotWithShape="0">
            <a:gsLst>
              <a:gs pos="0">
                <a:srgbClr val="1C1C1C"/>
              </a:gs>
              <a:gs pos="100000">
                <a:srgbClr val="C0C0C0"/>
              </a:gs>
            </a:gsLst>
            <a:lin ang="0" scaled="1"/>
          </a:gradFill>
          <a:ln w="9525">
            <a:noFill/>
            <a:miter lim="800000"/>
            <a:headEnd/>
            <a:tailEnd/>
          </a:ln>
          <a:effectLst/>
        </p:spPr>
        <p:txBody>
          <a:bodyPr wrap="none" anchor="ctr"/>
          <a:lstStyle/>
          <a:p>
            <a:pPr algn="ctr" eaLnBrk="1" hangingPunct="1">
              <a:defRPr/>
            </a:pPr>
            <a:endParaRPr kumimoji="1" lang="en-US" sz="2400" b="0">
              <a:ea typeface="+mn-ea"/>
            </a:endParaRPr>
          </a:p>
        </p:txBody>
      </p:sp>
      <p:sp>
        <p:nvSpPr>
          <p:cNvPr id="6" name="Rectangle 22"/>
          <p:cNvSpPr>
            <a:spLocks noChangeArrowheads="1"/>
          </p:cNvSpPr>
          <p:nvPr userDrawn="1"/>
        </p:nvSpPr>
        <p:spPr bwMode="auto">
          <a:xfrm rot="16200000">
            <a:off x="-517525" y="2586038"/>
            <a:ext cx="1685925" cy="92075"/>
          </a:xfrm>
          <a:prstGeom prst="rect">
            <a:avLst/>
          </a:prstGeom>
          <a:gradFill rotWithShape="0">
            <a:gsLst>
              <a:gs pos="0">
                <a:srgbClr val="808080"/>
              </a:gs>
              <a:gs pos="100000">
                <a:srgbClr val="1C1C1C"/>
              </a:gs>
            </a:gsLst>
            <a:lin ang="5400000" scaled="1"/>
          </a:gradFill>
          <a:ln w="9525">
            <a:noFill/>
            <a:round/>
            <a:headEnd/>
            <a:tailEnd/>
          </a:ln>
          <a:effectLst/>
        </p:spPr>
        <p:txBody>
          <a:bodyPr wrap="none" anchor="ctr"/>
          <a:lstStyle/>
          <a:p>
            <a:pPr>
              <a:defRPr/>
            </a:pPr>
            <a:endParaRPr lang="en-US">
              <a:ea typeface="+mn-ea"/>
            </a:endParaRPr>
          </a:p>
        </p:txBody>
      </p:sp>
      <p:sp>
        <p:nvSpPr>
          <p:cNvPr id="515084" name="Rectangle 12"/>
          <p:cNvSpPr>
            <a:spLocks noGrp="1" noChangeArrowheads="1"/>
          </p:cNvSpPr>
          <p:nvPr>
            <p:ph type="ctrTitle"/>
          </p:nvPr>
        </p:nvSpPr>
        <p:spPr>
          <a:xfrm>
            <a:off x="638175" y="1708150"/>
            <a:ext cx="7772400" cy="1462088"/>
          </a:xfrm>
        </p:spPr>
        <p:txBody>
          <a:bodyPr rIns="91440"/>
          <a:lstStyle>
            <a:lvl1pPr algn="ctr">
              <a:defRPr/>
            </a:lvl1pPr>
          </a:lstStyle>
          <a:p>
            <a:r>
              <a:rPr lang="en-US"/>
              <a:t>Click to edit Master title style</a:t>
            </a:r>
          </a:p>
        </p:txBody>
      </p:sp>
      <p:sp>
        <p:nvSpPr>
          <p:cNvPr id="515085" name="Rectangle 13"/>
          <p:cNvSpPr>
            <a:spLocks noGrp="1" noChangeArrowheads="1"/>
          </p:cNvSpPr>
          <p:nvPr>
            <p:ph type="subTitle" idx="1"/>
          </p:nvPr>
        </p:nvSpPr>
        <p:spPr>
          <a:xfrm>
            <a:off x="1371600" y="3886200"/>
            <a:ext cx="6400800" cy="1752600"/>
          </a:xfrm>
        </p:spPr>
        <p:txBody>
          <a:bodyPr rIns="91440"/>
          <a:lstStyle>
            <a:lvl1pPr marL="0" indent="0" algn="ctr">
              <a:buFont typeface="Wingdings" charset="2"/>
              <a:buNone/>
              <a:defRPr/>
            </a:lvl1pPr>
          </a:lstStyle>
          <a:p>
            <a:r>
              <a:rPr lang="en-US"/>
              <a:t>Click to edit Master subtitle style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036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62091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27000"/>
            <a:ext cx="2286000" cy="6388100"/>
          </a:xfrm>
        </p:spPr>
        <p:txBody>
          <a:bodyPr vert="eaVert"/>
          <a:lstStyle/>
          <a:p>
            <a:r>
              <a:rPr lang="nb-NO" smtClean="0"/>
              <a:t>Click to edit Master title style</a:t>
            </a:r>
            <a:endParaRPr lang="en-US"/>
          </a:p>
        </p:txBody>
      </p:sp>
      <p:sp>
        <p:nvSpPr>
          <p:cNvPr id="3" name="Vertical Text Placeholder 2"/>
          <p:cNvSpPr>
            <a:spLocks noGrp="1"/>
          </p:cNvSpPr>
          <p:nvPr>
            <p:ph type="body" orient="vert" idx="1"/>
          </p:nvPr>
        </p:nvSpPr>
        <p:spPr>
          <a:xfrm>
            <a:off x="0" y="127000"/>
            <a:ext cx="6705600" cy="6388100"/>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19941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738" y="127000"/>
            <a:ext cx="8797925" cy="561975"/>
          </a:xfrm>
        </p:spPr>
        <p:txBody>
          <a:bodyPr/>
          <a:lstStyle/>
          <a:p>
            <a:r>
              <a:rPr lang="nb-NO" smtClean="0"/>
              <a:t>Click to edit Master title style</a:t>
            </a:r>
            <a:endParaRPr lang="en-US"/>
          </a:p>
        </p:txBody>
      </p:sp>
      <p:sp>
        <p:nvSpPr>
          <p:cNvPr id="3" name="Text Placeholder 2"/>
          <p:cNvSpPr>
            <a:spLocks noGrp="1"/>
          </p:cNvSpPr>
          <p:nvPr>
            <p:ph type="body" sz="half" idx="1"/>
          </p:nvPr>
        </p:nvSpPr>
        <p:spPr>
          <a:xfrm>
            <a:off x="0" y="866775"/>
            <a:ext cx="4495800" cy="5648325"/>
          </a:xfrm>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Content Placeholder 3"/>
          <p:cNvSpPr>
            <a:spLocks noGrp="1"/>
          </p:cNvSpPr>
          <p:nvPr>
            <p:ph sz="half" idx="2"/>
          </p:nvPr>
        </p:nvSpPr>
        <p:spPr>
          <a:xfrm>
            <a:off x="4648200" y="866775"/>
            <a:ext cx="4495800" cy="5648325"/>
          </a:xfrm>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981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528176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2445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sz="half" idx="1"/>
          </p:nvPr>
        </p:nvSpPr>
        <p:spPr>
          <a:xfrm>
            <a:off x="0" y="866775"/>
            <a:ext cx="4495800" cy="5648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Content Placeholder 3"/>
          <p:cNvSpPr>
            <a:spLocks noGrp="1"/>
          </p:cNvSpPr>
          <p:nvPr>
            <p:ph sz="half" idx="2"/>
          </p:nvPr>
        </p:nvSpPr>
        <p:spPr>
          <a:xfrm>
            <a:off x="4648200" y="866775"/>
            <a:ext cx="4495800" cy="5648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8784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b-NO"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15643026"/>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0972384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4139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nb-NO"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831741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nb-NO"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16136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4082" name="Rectangle 34"/>
          <p:cNvSpPr>
            <a:spLocks noChangeArrowheads="1"/>
          </p:cNvSpPr>
          <p:nvPr userDrawn="1"/>
        </p:nvSpPr>
        <p:spPr bwMode="auto">
          <a:xfrm>
            <a:off x="107950" y="131763"/>
            <a:ext cx="928688" cy="598487"/>
          </a:xfrm>
          <a:prstGeom prst="rect">
            <a:avLst/>
          </a:prstGeom>
          <a:gradFill rotWithShape="1">
            <a:gsLst>
              <a:gs pos="0">
                <a:srgbClr val="FE7519"/>
              </a:gs>
              <a:gs pos="100000">
                <a:schemeClr val="bg1"/>
              </a:gs>
            </a:gsLst>
            <a:lin ang="0" scaled="1"/>
          </a:gradFill>
          <a:ln w="9525">
            <a:noFill/>
            <a:round/>
            <a:headEnd/>
            <a:tailEnd/>
          </a:ln>
          <a:effectLst/>
        </p:spPr>
        <p:txBody>
          <a:bodyPr wrap="none" anchor="ctr"/>
          <a:lstStyle/>
          <a:p>
            <a:pPr>
              <a:defRPr/>
            </a:pPr>
            <a:endParaRPr lang="en-US">
              <a:ea typeface="+mn-ea"/>
            </a:endParaRPr>
          </a:p>
        </p:txBody>
      </p:sp>
      <p:sp>
        <p:nvSpPr>
          <p:cNvPr id="1027" name="Rectangle 8"/>
          <p:cNvSpPr>
            <a:spLocks noGrp="1" noChangeArrowheads="1"/>
          </p:cNvSpPr>
          <p:nvPr>
            <p:ph type="title"/>
          </p:nvPr>
        </p:nvSpPr>
        <p:spPr bwMode="auto">
          <a:xfrm>
            <a:off x="312738" y="127000"/>
            <a:ext cx="8797925" cy="5619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36000" bIns="45720" numCol="1" anchor="b" anchorCtr="0" compatLnSpc="1">
            <a:prstTxWarp prst="textNoShape">
              <a:avLst/>
            </a:prstTxWarp>
          </a:bodyPr>
          <a:lstStyle/>
          <a:p>
            <a:pPr lvl="0"/>
            <a:r>
              <a:rPr lang="en-US" smtClean="0"/>
              <a:t>Click to edit Master title style</a:t>
            </a:r>
          </a:p>
        </p:txBody>
      </p:sp>
      <p:sp>
        <p:nvSpPr>
          <p:cNvPr id="1028" name="Rectangle 9"/>
          <p:cNvSpPr>
            <a:spLocks noGrp="1" noChangeArrowheads="1"/>
          </p:cNvSpPr>
          <p:nvPr>
            <p:ph type="body" idx="1"/>
          </p:nvPr>
        </p:nvSpPr>
        <p:spPr bwMode="auto">
          <a:xfrm>
            <a:off x="0" y="866775"/>
            <a:ext cx="9144000" cy="56483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5400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4059" name="Text Box 11"/>
          <p:cNvSpPr txBox="1">
            <a:spLocks noChangeArrowheads="1"/>
          </p:cNvSpPr>
          <p:nvPr/>
        </p:nvSpPr>
        <p:spPr bwMode="auto">
          <a:xfrm>
            <a:off x="1725613" y="6654800"/>
            <a:ext cx="5113337" cy="207963"/>
          </a:xfrm>
          <a:prstGeom prst="rect">
            <a:avLst/>
          </a:prstGeom>
          <a:noFill/>
          <a:ln w="9525">
            <a:noFill/>
            <a:miter lim="800000"/>
            <a:headEnd/>
            <a:tailEnd/>
          </a:ln>
          <a:effectLst/>
        </p:spPr>
        <p:txBody>
          <a:bodyPr tIns="252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spcBef>
                <a:spcPct val="50000"/>
              </a:spcBef>
            </a:pPr>
            <a:r>
              <a:rPr lang="en-US" sz="900" b="0">
                <a:latin typeface="Arial" charset="0"/>
              </a:rPr>
              <a:t>INF5071,  Carsten Griwodz &amp; Pål Halvorsen</a:t>
            </a:r>
          </a:p>
        </p:txBody>
      </p:sp>
      <p:sp>
        <p:nvSpPr>
          <p:cNvPr id="514060" name="Rectangle 12"/>
          <p:cNvSpPr>
            <a:spLocks noChangeArrowheads="1"/>
          </p:cNvSpPr>
          <p:nvPr/>
        </p:nvSpPr>
        <p:spPr bwMode="gray">
          <a:xfrm>
            <a:off x="9525" y="638175"/>
            <a:ext cx="9123363" cy="46038"/>
          </a:xfrm>
          <a:prstGeom prst="rect">
            <a:avLst/>
          </a:prstGeom>
          <a:gradFill rotWithShape="0">
            <a:gsLst>
              <a:gs pos="0">
                <a:schemeClr val="bg2"/>
              </a:gs>
              <a:gs pos="100000">
                <a:srgbClr val="C0C0C0"/>
              </a:gs>
            </a:gsLst>
            <a:lin ang="0" scaled="1"/>
          </a:gradFill>
          <a:ln w="9525">
            <a:noFill/>
            <a:miter lim="800000"/>
            <a:headEnd/>
            <a:tailEnd/>
          </a:ln>
          <a:effectLst/>
        </p:spPr>
        <p:txBody>
          <a:bodyPr wrap="none" anchor="ctr"/>
          <a:lstStyle/>
          <a:p>
            <a:pPr algn="ctr" eaLnBrk="1" hangingPunct="1">
              <a:defRPr/>
            </a:pPr>
            <a:endParaRPr kumimoji="1" lang="en-US" sz="2400" b="0">
              <a:ea typeface="+mn-ea"/>
            </a:endParaRPr>
          </a:p>
        </p:txBody>
      </p:sp>
      <p:pic>
        <p:nvPicPr>
          <p:cNvPr id="1031" name="Picture 31"/>
          <p:cNvPicPr>
            <a:picLocks noChangeAspect="1" noChangeArrowheads="1"/>
          </p:cNvPicPr>
          <p:nvPr userDrawn="1"/>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142163" y="6665913"/>
            <a:ext cx="1966912" cy="1682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pic>
      <p:sp>
        <p:nvSpPr>
          <p:cNvPr id="514083" name="Rectangle 35"/>
          <p:cNvSpPr>
            <a:spLocks noChangeArrowheads="1"/>
          </p:cNvSpPr>
          <p:nvPr userDrawn="1"/>
        </p:nvSpPr>
        <p:spPr bwMode="auto">
          <a:xfrm rot="-5400000">
            <a:off x="-165894" y="378619"/>
            <a:ext cx="731838" cy="63500"/>
          </a:xfrm>
          <a:prstGeom prst="rect">
            <a:avLst/>
          </a:prstGeom>
          <a:gradFill rotWithShape="1">
            <a:gsLst>
              <a:gs pos="0">
                <a:schemeClr val="bg2"/>
              </a:gs>
              <a:gs pos="100000">
                <a:srgbClr val="808080"/>
              </a:gs>
            </a:gsLst>
            <a:lin ang="0" scaled="1"/>
          </a:gradFill>
          <a:ln w="9525">
            <a:noFill/>
            <a:round/>
            <a:headEnd/>
            <a:tailEnd/>
          </a:ln>
          <a:effectLst/>
        </p:spPr>
        <p:txBody>
          <a:bodyPr wrap="none" anchor="ctr"/>
          <a:lstStyle/>
          <a:p>
            <a:pPr>
              <a:defRPr/>
            </a:pPr>
            <a:endParaRPr lang="en-US">
              <a:ea typeface="+mn-ea"/>
            </a:endParaRPr>
          </a:p>
        </p:txBody>
      </p:sp>
      <p:pic>
        <p:nvPicPr>
          <p:cNvPr id="1033" name="Picture 38" descr="Picture2"/>
          <p:cNvPicPr>
            <a:picLocks noChangeAspect="1" noChangeArrowheads="1"/>
          </p:cNvPicPr>
          <p:nvPr userDrawn="1"/>
        </p:nvPicPr>
        <p:blipFill>
          <a:blip r:embed="rId1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68826"/>
          <a:stretch>
            <a:fillRect/>
          </a:stretch>
        </p:blipFill>
        <p:spPr bwMode="auto">
          <a:xfrm>
            <a:off x="15875" y="6572250"/>
            <a:ext cx="282818"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14069" name="Rectangle 21"/>
          <p:cNvSpPr>
            <a:spLocks noChangeArrowheads="1"/>
          </p:cNvSpPr>
          <p:nvPr/>
        </p:nvSpPr>
        <p:spPr bwMode="gray">
          <a:xfrm flipV="1">
            <a:off x="311150" y="6588125"/>
            <a:ext cx="8821738" cy="46038"/>
          </a:xfrm>
          <a:prstGeom prst="rect">
            <a:avLst/>
          </a:prstGeom>
          <a:gradFill rotWithShape="0">
            <a:gsLst>
              <a:gs pos="0">
                <a:schemeClr val="bg2"/>
              </a:gs>
              <a:gs pos="100000">
                <a:srgbClr val="C0C0C0"/>
              </a:gs>
            </a:gsLst>
            <a:lin ang="0" scaled="1"/>
          </a:gradFill>
          <a:ln w="9525">
            <a:noFill/>
            <a:miter lim="800000"/>
            <a:headEnd/>
            <a:tailEnd/>
          </a:ln>
          <a:effectLst/>
        </p:spPr>
        <p:txBody>
          <a:bodyPr rot="10800000" wrap="none" anchor="ctr"/>
          <a:lstStyle/>
          <a:p>
            <a:pPr algn="ctr" eaLnBrk="1" hangingPunct="1">
              <a:defRPr/>
            </a:pPr>
            <a:endParaRPr kumimoji="1" lang="en-US" sz="2400" b="0">
              <a:ea typeface="+mn-ea"/>
            </a:endParaRPr>
          </a:p>
        </p:txBody>
      </p:sp>
      <p:sp>
        <p:nvSpPr>
          <p:cNvPr id="514087" name="Text Box 39"/>
          <p:cNvSpPr txBox="1">
            <a:spLocks noChangeArrowheads="1"/>
          </p:cNvSpPr>
          <p:nvPr userDrawn="1"/>
        </p:nvSpPr>
        <p:spPr bwMode="auto">
          <a:xfrm>
            <a:off x="246063" y="6630988"/>
            <a:ext cx="1492250" cy="223837"/>
          </a:xfrm>
          <a:prstGeom prst="rect">
            <a:avLst/>
          </a:prstGeom>
          <a:noFill/>
          <a:ln w="9525">
            <a:noFill/>
            <a:miter lim="800000"/>
            <a:headEnd/>
            <a:tailEnd/>
          </a:ln>
          <a:effectLst/>
        </p:spPr>
        <p:txBody>
          <a:bodyPr tIns="25200">
            <a:spAutoFit/>
          </a:bodyPr>
          <a:lstStyle/>
          <a:p>
            <a:pPr>
              <a:spcBef>
                <a:spcPct val="50000"/>
              </a:spcBef>
              <a:defRPr/>
            </a:pPr>
            <a:r>
              <a:rPr lang="en-US" sz="1000">
                <a:ea typeface="+mn-ea"/>
              </a:rPr>
              <a:t>University of Oslo</a:t>
            </a:r>
          </a:p>
        </p:txBody>
      </p:sp>
    </p:spTree>
  </p:cSld>
  <p:clrMap bg1="lt1" tx1="dk1" bg2="lt2" tx2="dk2" accent1="accent1" accent2="accent2" accent3="accent3" accent4="accent4" accent5="accent5" accent6="accent6" hlink="hlink" folHlink="folHlink"/>
  <p:sldLayoutIdLst>
    <p:sldLayoutId id="2147483696"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sz="3600">
          <a:solidFill>
            <a:schemeClr val="tx1"/>
          </a:solidFill>
          <a:latin typeface="+mj-lt"/>
          <a:ea typeface="ＭＳ Ｐゴシック" charset="-128"/>
          <a:cs typeface="+mj-cs"/>
        </a:defRPr>
      </a:lvl1pPr>
      <a:lvl2pPr algn="l" rtl="0" eaLnBrk="0" fontAlgn="base" hangingPunct="0">
        <a:lnSpc>
          <a:spcPct val="80000"/>
        </a:lnSpc>
        <a:spcBef>
          <a:spcPct val="0"/>
        </a:spcBef>
        <a:spcAft>
          <a:spcPct val="0"/>
        </a:spcAft>
        <a:defRPr sz="3600">
          <a:solidFill>
            <a:schemeClr val="tx1"/>
          </a:solidFill>
          <a:latin typeface="Tahoma" charset="0"/>
          <a:ea typeface="ＭＳ Ｐゴシック" charset="-128"/>
        </a:defRPr>
      </a:lvl2pPr>
      <a:lvl3pPr algn="l" rtl="0" eaLnBrk="0" fontAlgn="base" hangingPunct="0">
        <a:lnSpc>
          <a:spcPct val="80000"/>
        </a:lnSpc>
        <a:spcBef>
          <a:spcPct val="0"/>
        </a:spcBef>
        <a:spcAft>
          <a:spcPct val="0"/>
        </a:spcAft>
        <a:defRPr sz="3600">
          <a:solidFill>
            <a:schemeClr val="tx1"/>
          </a:solidFill>
          <a:latin typeface="Tahoma" charset="0"/>
          <a:ea typeface="ＭＳ Ｐゴシック" charset="-128"/>
        </a:defRPr>
      </a:lvl3pPr>
      <a:lvl4pPr algn="l" rtl="0" eaLnBrk="0" fontAlgn="base" hangingPunct="0">
        <a:lnSpc>
          <a:spcPct val="80000"/>
        </a:lnSpc>
        <a:spcBef>
          <a:spcPct val="0"/>
        </a:spcBef>
        <a:spcAft>
          <a:spcPct val="0"/>
        </a:spcAft>
        <a:defRPr sz="3600">
          <a:solidFill>
            <a:schemeClr val="tx1"/>
          </a:solidFill>
          <a:latin typeface="Tahoma" charset="0"/>
          <a:ea typeface="ＭＳ Ｐゴシック" charset="-128"/>
        </a:defRPr>
      </a:lvl4pPr>
      <a:lvl5pPr algn="l" rtl="0" eaLnBrk="0" fontAlgn="base" hangingPunct="0">
        <a:lnSpc>
          <a:spcPct val="80000"/>
        </a:lnSpc>
        <a:spcBef>
          <a:spcPct val="0"/>
        </a:spcBef>
        <a:spcAft>
          <a:spcPct val="0"/>
        </a:spcAft>
        <a:defRPr sz="3600">
          <a:solidFill>
            <a:schemeClr val="tx1"/>
          </a:solidFill>
          <a:latin typeface="Tahoma" charset="0"/>
          <a:ea typeface="ＭＳ Ｐゴシック" charset="-128"/>
        </a:defRPr>
      </a:lvl5pPr>
      <a:lvl6pPr marL="457200" algn="l" rtl="0" fontAlgn="base">
        <a:lnSpc>
          <a:spcPct val="80000"/>
        </a:lnSpc>
        <a:spcBef>
          <a:spcPct val="0"/>
        </a:spcBef>
        <a:spcAft>
          <a:spcPct val="0"/>
        </a:spcAft>
        <a:defRPr sz="3600">
          <a:solidFill>
            <a:schemeClr val="tx1"/>
          </a:solidFill>
          <a:latin typeface="Tahoma" charset="0"/>
        </a:defRPr>
      </a:lvl6pPr>
      <a:lvl7pPr marL="914400" algn="l" rtl="0" fontAlgn="base">
        <a:lnSpc>
          <a:spcPct val="80000"/>
        </a:lnSpc>
        <a:spcBef>
          <a:spcPct val="0"/>
        </a:spcBef>
        <a:spcAft>
          <a:spcPct val="0"/>
        </a:spcAft>
        <a:defRPr sz="3600">
          <a:solidFill>
            <a:schemeClr val="tx1"/>
          </a:solidFill>
          <a:latin typeface="Tahoma" charset="0"/>
        </a:defRPr>
      </a:lvl7pPr>
      <a:lvl8pPr marL="1371600" algn="l" rtl="0" fontAlgn="base">
        <a:lnSpc>
          <a:spcPct val="80000"/>
        </a:lnSpc>
        <a:spcBef>
          <a:spcPct val="0"/>
        </a:spcBef>
        <a:spcAft>
          <a:spcPct val="0"/>
        </a:spcAft>
        <a:defRPr sz="3600">
          <a:solidFill>
            <a:schemeClr val="tx1"/>
          </a:solidFill>
          <a:latin typeface="Tahoma" charset="0"/>
        </a:defRPr>
      </a:lvl8pPr>
      <a:lvl9pPr marL="1828800" algn="l" rtl="0" fontAlgn="base">
        <a:lnSpc>
          <a:spcPct val="80000"/>
        </a:lnSpc>
        <a:spcBef>
          <a:spcPct val="0"/>
        </a:spcBef>
        <a:spcAft>
          <a:spcPct val="0"/>
        </a:spcAft>
        <a:defRPr sz="3600">
          <a:solidFill>
            <a:schemeClr val="tx1"/>
          </a:solidFill>
          <a:latin typeface="Tahoma" charset="0"/>
        </a:defRPr>
      </a:lvl9pPr>
    </p:titleStyle>
    <p:bodyStyle>
      <a:lvl1pPr marL="342900" indent="-342900" algn="l" rtl="0" eaLnBrk="0" fontAlgn="base" hangingPunct="0">
        <a:spcBef>
          <a:spcPct val="20000"/>
        </a:spcBef>
        <a:spcAft>
          <a:spcPct val="0"/>
        </a:spcAft>
        <a:buClr>
          <a:srgbClr val="FF6600"/>
        </a:buClr>
        <a:buSzPct val="120000"/>
        <a:buFont typeface="Wingdings" charset="2"/>
        <a:buChar char="§"/>
        <a:defRPr sz="28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lr>
          <a:srgbClr val="FF6600"/>
        </a:buClr>
        <a:buFont typeface="Tahoma" charset="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6600"/>
        </a:buClr>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6600"/>
        </a:buClr>
        <a:buFont typeface="Wingdings" charset="2"/>
        <a:buChar char="§"/>
        <a:defRPr sz="19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SzPct val="50000"/>
        <a:buFont typeface="Wingdings" charset="2"/>
        <a:buChar char="q"/>
        <a:defRPr>
          <a:solidFill>
            <a:schemeClr val="tx1"/>
          </a:solidFill>
          <a:latin typeface="+mn-lt"/>
          <a:ea typeface="ＭＳ Ｐゴシック" charset="-128"/>
        </a:defRPr>
      </a:lvl5pPr>
      <a:lvl6pPr marL="2514600" indent="-228600" algn="l" rtl="0" fontAlgn="base">
        <a:spcBef>
          <a:spcPct val="20000"/>
        </a:spcBef>
        <a:spcAft>
          <a:spcPct val="0"/>
        </a:spcAft>
        <a:buClr>
          <a:schemeClr val="tx2"/>
        </a:buClr>
        <a:buSzPct val="50000"/>
        <a:buFont typeface="Wingdings" charset="2"/>
        <a:buChar char="q"/>
        <a:defRPr>
          <a:solidFill>
            <a:schemeClr val="tx1"/>
          </a:solidFill>
          <a:latin typeface="+mn-lt"/>
          <a:ea typeface="ＭＳ Ｐゴシック" charset="-128"/>
        </a:defRPr>
      </a:lvl6pPr>
      <a:lvl7pPr marL="2971800" indent="-228600" algn="l" rtl="0" fontAlgn="base">
        <a:spcBef>
          <a:spcPct val="20000"/>
        </a:spcBef>
        <a:spcAft>
          <a:spcPct val="0"/>
        </a:spcAft>
        <a:buClr>
          <a:schemeClr val="tx2"/>
        </a:buClr>
        <a:buSzPct val="50000"/>
        <a:buFont typeface="Wingdings" charset="2"/>
        <a:buChar char="q"/>
        <a:defRPr>
          <a:solidFill>
            <a:schemeClr val="tx1"/>
          </a:solidFill>
          <a:latin typeface="+mn-lt"/>
          <a:ea typeface="ＭＳ Ｐゴシック" charset="-128"/>
        </a:defRPr>
      </a:lvl7pPr>
      <a:lvl8pPr marL="3429000" indent="-228600" algn="l" rtl="0" fontAlgn="base">
        <a:spcBef>
          <a:spcPct val="20000"/>
        </a:spcBef>
        <a:spcAft>
          <a:spcPct val="0"/>
        </a:spcAft>
        <a:buClr>
          <a:schemeClr val="tx2"/>
        </a:buClr>
        <a:buSzPct val="50000"/>
        <a:buFont typeface="Wingdings" charset="2"/>
        <a:buChar char="q"/>
        <a:defRPr>
          <a:solidFill>
            <a:schemeClr val="tx1"/>
          </a:solidFill>
          <a:latin typeface="+mn-lt"/>
          <a:ea typeface="ＭＳ Ｐゴシック" charset="-128"/>
        </a:defRPr>
      </a:lvl8pPr>
      <a:lvl9pPr marL="3886200" indent="-228600" algn="l" rtl="0" fontAlgn="base">
        <a:spcBef>
          <a:spcPct val="20000"/>
        </a:spcBef>
        <a:spcAft>
          <a:spcPct val="0"/>
        </a:spcAft>
        <a:buClr>
          <a:schemeClr val="tx2"/>
        </a:buClr>
        <a:buSzPct val="50000"/>
        <a:buFont typeface="Wingdings" charset="2"/>
        <a:buChar char="q"/>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wmf"/><Relationship Id="rId3" Type="http://schemas.openxmlformats.org/officeDocument/2006/relationships/image" Target="../media/image43.wmf"/></Relationships>
</file>

<file path=ppt/slides/_rels/slide102.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gif"/><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 Id="rId3" Type="http://schemas.openxmlformats.org/officeDocument/2006/relationships/image" Target="../media/image32.w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 Id="rId3" Type="http://schemas.openxmlformats.org/officeDocument/2006/relationships/image" Target="../media/image32.w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oleObject" Target="../embeddings/Microsoft_Equation6.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 Id="rId3" Type="http://schemas.openxmlformats.org/officeDocument/2006/relationships/image" Target="../media/image49.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4" Type="http://schemas.openxmlformats.org/officeDocument/2006/relationships/image" Target="../media/image24.wmf"/><Relationship Id="rId5" Type="http://schemas.openxmlformats.org/officeDocument/2006/relationships/image" Target="../media/image25.gif"/><Relationship Id="rId6" Type="http://schemas.openxmlformats.org/officeDocument/2006/relationships/image" Target="../media/image26.gif"/><Relationship Id="rId1" Type="http://schemas.openxmlformats.org/officeDocument/2006/relationships/slideLayout" Target="../slideLayouts/slideLayout2.xml"/><Relationship Id="rId2" Type="http://schemas.openxmlformats.org/officeDocument/2006/relationships/image" Target="../media/image22.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wmf"/><Relationship Id="rId1" Type="http://schemas.openxmlformats.org/officeDocument/2006/relationships/slideLayout" Target="../slideLayouts/slideLayout2.xml"/><Relationship Id="rId2" Type="http://schemas.openxmlformats.org/officeDocument/2006/relationships/image" Target="../media/image1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 Id="rId3" Type="http://schemas.openxmlformats.org/officeDocument/2006/relationships/image" Target="../media/image15.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 Id="rId3" Type="http://schemas.openxmlformats.org/officeDocument/2006/relationships/image" Target="../media/image15.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 Id="rId3" Type="http://schemas.openxmlformats.org/officeDocument/2006/relationships/image" Target="../media/image15.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 Id="rId3" Type="http://schemas.openxmlformats.org/officeDocument/2006/relationships/image" Target="../media/image15.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 Id="rId3" Type="http://schemas.openxmlformats.org/officeDocument/2006/relationships/image" Target="../media/image15.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 Id="rId3" Type="http://schemas.openxmlformats.org/officeDocument/2006/relationships/image" Target="../media/image15.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 Id="rId3" Type="http://schemas.openxmlformats.org/officeDocument/2006/relationships/image" Target="../media/image15.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 Id="rId3" Type="http://schemas.openxmlformats.org/officeDocument/2006/relationships/image" Target="../media/image15.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 Id="rId3" Type="http://schemas.openxmlformats.org/officeDocument/2006/relationships/image" Target="../media/image15.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 Id="rId3" Type="http://schemas.openxmlformats.org/officeDocument/2006/relationships/image" Target="../media/image15.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 Id="rId3" Type="http://schemas.openxmlformats.org/officeDocument/2006/relationships/image" Target="../media/image15.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 Id="rId3" Type="http://schemas.openxmlformats.org/officeDocument/2006/relationships/image" Target="../media/image15.wmf"/></Relationships>
</file>

<file path=ppt/slides/_rels/slide4.xml.rels><?xml version="1.0" encoding="UTF-8" standalone="yes"?>
<Relationships xmlns="http://schemas.openxmlformats.org/package/2006/relationships"><Relationship Id="rId11" Type="http://schemas.openxmlformats.org/officeDocument/2006/relationships/image" Target="../media/image12.wmf"/><Relationship Id="rId12" Type="http://schemas.openxmlformats.org/officeDocument/2006/relationships/image" Target="../media/image13.wmf"/><Relationship Id="rId1" Type="http://schemas.openxmlformats.org/officeDocument/2006/relationships/slideLayout" Target="../slideLayouts/slideLayout2.xml"/><Relationship Id="rId2" Type="http://schemas.openxmlformats.org/officeDocument/2006/relationships/image" Target="../media/image3.wmf"/><Relationship Id="rId3" Type="http://schemas.openxmlformats.org/officeDocument/2006/relationships/image" Target="../media/image4.wmf"/><Relationship Id="rId4" Type="http://schemas.openxmlformats.org/officeDocument/2006/relationships/image" Target="../media/image5.gif"/><Relationship Id="rId5" Type="http://schemas.openxmlformats.org/officeDocument/2006/relationships/image" Target="../media/image6.gif"/><Relationship Id="rId6" Type="http://schemas.openxmlformats.org/officeDocument/2006/relationships/image" Target="../media/image7.wmf"/><Relationship Id="rId7" Type="http://schemas.openxmlformats.org/officeDocument/2006/relationships/image" Target="../media/image8.wmf"/><Relationship Id="rId8" Type="http://schemas.openxmlformats.org/officeDocument/2006/relationships/image" Target="../media/image9.wmf"/><Relationship Id="rId9" Type="http://schemas.openxmlformats.org/officeDocument/2006/relationships/image" Target="../media/image10.wmf"/><Relationship Id="rId10" Type="http://schemas.openxmlformats.org/officeDocument/2006/relationships/image" Target="../media/image11.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 Id="rId3" Type="http://schemas.openxmlformats.org/officeDocument/2006/relationships/image" Target="../media/image15.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 Id="rId3" Type="http://schemas.openxmlformats.org/officeDocument/2006/relationships/image" Target="../media/image15.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 Id="rId3" Type="http://schemas.openxmlformats.org/officeDocument/2006/relationships/image" Target="../media/image15.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2.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wmf"/><Relationship Id="rId5" Type="http://schemas.openxmlformats.org/officeDocument/2006/relationships/image" Target="../media/image16.wm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4.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wmf"/><Relationship Id="rId5" Type="http://schemas.openxmlformats.org/officeDocument/2006/relationships/image" Target="../media/image16.w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Microsoft_Equation2.bin"/><Relationship Id="rId4" Type="http://schemas.openxmlformats.org/officeDocument/2006/relationships/oleObject" Target="../embeddings/Microsoft_Equation3.bin"/><Relationship Id="rId5" Type="http://schemas.openxmlformats.org/officeDocument/2006/relationships/oleObject" Target="../embeddings/Microsoft_Equation4.bin"/><Relationship Id="rId6" Type="http://schemas.openxmlformats.org/officeDocument/2006/relationships/oleObject" Target="../embeddings/Microsoft_Equation5.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microsoft.com/office/2007/relationships/media" Target="\Users\paalh\SYNC\MiSMoSS\slides\courses\INF5071\H10\diskhead-low.mp4" TargetMode="External"/><Relationship Id="rId4" Type="http://schemas.openxmlformats.org/officeDocument/2006/relationships/image" Target="../media/image38.png"/><Relationship Id="rId1" Type="http://schemas.openxmlformats.org/officeDocument/2006/relationships/video" Target="file://localhost/Users/paalh/SYNC/MiSMoSS/slides/courses/INF5071/H10/diskhead-low.mp4" TargetMode="External"/><Relationship Id="rId2"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wmf"/><Relationship Id="rId3" Type="http://schemas.openxmlformats.org/officeDocument/2006/relationships/image" Target="../media/image40.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jpeg"/><Relationship Id="rId3" Type="http://schemas.openxmlformats.org/officeDocument/2006/relationships/image" Target="../media/image32.w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0194" name="Rectangle 2"/>
          <p:cNvSpPr>
            <a:spLocks noGrp="1" noChangeArrowheads="1"/>
          </p:cNvSpPr>
          <p:nvPr>
            <p:ph type="ctrTitle"/>
          </p:nvPr>
        </p:nvSpPr>
        <p:spPr>
          <a:xfrm>
            <a:off x="990600" y="1751013"/>
            <a:ext cx="7407275" cy="1462087"/>
          </a:xfrm>
        </p:spPr>
        <p:txBody>
          <a:bodyPr/>
          <a:lstStyle/>
          <a:p>
            <a:pPr eaLnBrk="1" hangingPunct="1"/>
            <a:r>
              <a:rPr lang="en-US" sz="4800" b="1" smtClean="0">
                <a:effectLst>
                  <a:outerShdw blurRad="38100" dist="38100" dir="2700000" algn="tl">
                    <a:srgbClr val="C0C0C0"/>
                  </a:outerShdw>
                </a:effectLst>
              </a:rPr>
              <a:t>Server Resources:</a:t>
            </a:r>
            <a:br>
              <a:rPr lang="en-US" sz="4800" b="1" smtClean="0">
                <a:effectLst>
                  <a:outerShdw blurRad="38100" dist="38100" dir="2700000" algn="tl">
                    <a:srgbClr val="C0C0C0"/>
                  </a:outerShdw>
                </a:effectLst>
              </a:rPr>
            </a:br>
            <a:r>
              <a:rPr lang="en-US" sz="4800" b="1" smtClean="0">
                <a:effectLst>
                  <a:outerShdw blurRad="38100" dist="38100" dir="2700000" algn="tl">
                    <a:srgbClr val="C0C0C0"/>
                  </a:outerShdw>
                </a:effectLst>
              </a:rPr>
              <a:t>Memory &amp; Disks</a:t>
            </a:r>
            <a:endParaRPr lang="en-US" sz="4000" b="1" smtClean="0">
              <a:effectLst>
                <a:outerShdw blurRad="38100" dist="38100" dir="2700000" algn="tl">
                  <a:srgbClr val="C0C0C0"/>
                </a:outerShdw>
              </a:effectLst>
            </a:endParaRPr>
          </a:p>
        </p:txBody>
      </p:sp>
      <p:sp>
        <p:nvSpPr>
          <p:cNvPr id="16387" name="Rectangle 3"/>
          <p:cNvSpPr>
            <a:spLocks noGrp="1" noChangeArrowheads="1"/>
          </p:cNvSpPr>
          <p:nvPr>
            <p:ph type="subTitle" idx="1"/>
          </p:nvPr>
        </p:nvSpPr>
        <p:spPr/>
        <p:txBody>
          <a:bodyPr/>
          <a:lstStyle/>
          <a:p>
            <a:pPr eaLnBrk="1" hangingPunct="1"/>
            <a:fld id="{4FACC092-BC4E-4754-90F5-EAA91D1F94A3}" type="datetime4">
              <a:rPr lang="en-US" smtClean="0"/>
              <a:pPr eaLnBrk="1" hangingPunct="1"/>
              <a:t>September 24, 2010</a:t>
            </a:fld>
            <a:endParaRPr lang="en-US" smtClean="0"/>
          </a:p>
        </p:txBody>
      </p:sp>
      <p:sp>
        <p:nvSpPr>
          <p:cNvPr id="16388" name="Text Box 4"/>
          <p:cNvSpPr txBox="1">
            <a:spLocks noChangeArrowheads="1"/>
          </p:cNvSpPr>
          <p:nvPr/>
        </p:nvSpPr>
        <p:spPr bwMode="auto">
          <a:xfrm>
            <a:off x="1498600" y="833438"/>
            <a:ext cx="6194425"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2000">
                <a:solidFill>
                  <a:schemeClr val="tx2"/>
                </a:solidFill>
              </a:rPr>
              <a:t>INF5071 – Performance in Distributed Systems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200" smtClean="0"/>
              <a:t>Need For Application-Specific Algorithms?</a:t>
            </a:r>
          </a:p>
        </p:txBody>
      </p:sp>
      <p:sp>
        <p:nvSpPr>
          <p:cNvPr id="1228803" name="Rectangle 3"/>
          <p:cNvSpPr>
            <a:spLocks noGrp="1" noChangeArrowheads="1"/>
          </p:cNvSpPr>
          <p:nvPr>
            <p:ph type="body" idx="1"/>
          </p:nvPr>
        </p:nvSpPr>
        <p:spPr>
          <a:xfrm>
            <a:off x="0" y="941388"/>
            <a:ext cx="9144000" cy="2120900"/>
          </a:xfrm>
        </p:spPr>
        <p:txBody>
          <a:bodyPr/>
          <a:lstStyle/>
          <a:p>
            <a:pPr eaLnBrk="1" hangingPunct="1">
              <a:lnSpc>
                <a:spcPct val="80000"/>
              </a:lnSpc>
            </a:pPr>
            <a:r>
              <a:rPr lang="en-US" sz="2000" dirty="0" smtClean="0"/>
              <a:t>Most existing systems use an </a:t>
            </a:r>
            <a:r>
              <a:rPr lang="en-US" sz="2000" dirty="0" smtClean="0">
                <a:solidFill>
                  <a:schemeClr val="folHlink"/>
                </a:solidFill>
              </a:rPr>
              <a:t>LRU-variant</a:t>
            </a:r>
            <a:endParaRPr lang="en-US" sz="2000" dirty="0" smtClean="0"/>
          </a:p>
          <a:p>
            <a:pPr lvl="1" eaLnBrk="1" hangingPunct="1">
              <a:lnSpc>
                <a:spcPct val="80000"/>
              </a:lnSpc>
            </a:pPr>
            <a:r>
              <a:rPr lang="en-US" sz="1700" dirty="0" smtClean="0"/>
              <a:t>keep a sorted list (most recently used at the head)</a:t>
            </a:r>
          </a:p>
          <a:p>
            <a:pPr lvl="1" eaLnBrk="1" hangingPunct="1">
              <a:lnSpc>
                <a:spcPct val="80000"/>
              </a:lnSpc>
            </a:pPr>
            <a:r>
              <a:rPr lang="en-US" sz="1700" dirty="0" smtClean="0"/>
              <a:t>replace last element in list</a:t>
            </a:r>
          </a:p>
          <a:p>
            <a:pPr lvl="1" eaLnBrk="1" hangingPunct="1">
              <a:lnSpc>
                <a:spcPct val="80000"/>
              </a:lnSpc>
            </a:pPr>
            <a:r>
              <a:rPr lang="en-US" sz="1700" dirty="0" smtClean="0"/>
              <a:t>insert new data elements at the head</a:t>
            </a:r>
          </a:p>
          <a:p>
            <a:pPr lvl="1" eaLnBrk="1" hangingPunct="1">
              <a:lnSpc>
                <a:spcPct val="80000"/>
              </a:lnSpc>
            </a:pPr>
            <a:r>
              <a:rPr lang="en-US" sz="1700" dirty="0" smtClean="0"/>
              <a:t>if a data element is re-accessed (e.g., new client or rewind), </a:t>
            </a:r>
            <a:br>
              <a:rPr lang="en-US" sz="1700" dirty="0" smtClean="0"/>
            </a:br>
            <a:r>
              <a:rPr lang="en-US" sz="1700" dirty="0" smtClean="0"/>
              <a:t>move back to the end of the list</a:t>
            </a:r>
            <a:br>
              <a:rPr lang="en-US" sz="1700" dirty="0" smtClean="0"/>
            </a:br>
            <a:endParaRPr lang="en-US" sz="1700" dirty="0" smtClean="0"/>
          </a:p>
          <a:p>
            <a:pPr eaLnBrk="1" hangingPunct="1">
              <a:lnSpc>
                <a:spcPct val="80000"/>
              </a:lnSpc>
            </a:pPr>
            <a:r>
              <a:rPr lang="en-US" sz="2000" dirty="0" smtClean="0"/>
              <a:t>Extreme example – video frame </a:t>
            </a:r>
            <a:r>
              <a:rPr lang="en-US" sz="2000" dirty="0" err="1" smtClean="0"/>
              <a:t>playout</a:t>
            </a:r>
            <a:r>
              <a:rPr lang="en-US" sz="2000" dirty="0" smtClean="0"/>
              <a:t>:</a:t>
            </a:r>
          </a:p>
        </p:txBody>
      </p:sp>
      <p:graphicFrame>
        <p:nvGraphicFramePr>
          <p:cNvPr id="1228804" name="Group 4"/>
          <p:cNvGraphicFramePr>
            <a:graphicFrameLocks noGrp="1"/>
          </p:cNvGraphicFramePr>
          <p:nvPr/>
        </p:nvGraphicFramePr>
        <p:xfrm>
          <a:off x="5568950" y="2984500"/>
          <a:ext cx="2935288" cy="579438"/>
        </p:xfrm>
        <a:graphic>
          <a:graphicData uri="http://schemas.openxmlformats.org/drawingml/2006/table">
            <a:tbl>
              <a:tblPr/>
              <a:tblGrid>
                <a:gridCol w="488950"/>
                <a:gridCol w="488950"/>
                <a:gridCol w="490538"/>
                <a:gridCol w="488950"/>
                <a:gridCol w="488950"/>
                <a:gridCol w="488950"/>
              </a:tblGrid>
              <a:tr h="57943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28820" name="Text Box 20"/>
          <p:cNvSpPr txBox="1">
            <a:spLocks noChangeArrowheads="1"/>
          </p:cNvSpPr>
          <p:nvPr/>
        </p:nvSpPr>
        <p:spPr bwMode="auto">
          <a:xfrm>
            <a:off x="4845050" y="2919413"/>
            <a:ext cx="782638" cy="244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LRU buffer</a:t>
            </a:r>
          </a:p>
        </p:txBody>
      </p:sp>
      <p:sp>
        <p:nvSpPr>
          <p:cNvPr id="1228821" name="Text Box 21"/>
          <p:cNvSpPr txBox="1">
            <a:spLocks noChangeArrowheads="1"/>
          </p:cNvSpPr>
          <p:nvPr/>
        </p:nvSpPr>
        <p:spPr bwMode="auto">
          <a:xfrm rot="-812125">
            <a:off x="8096250" y="2573338"/>
            <a:ext cx="912813"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a:r>
              <a:rPr lang="en-US" sz="1000" b="0"/>
              <a:t>longest time </a:t>
            </a:r>
          </a:p>
          <a:p>
            <a:pPr algn="r"/>
            <a:r>
              <a:rPr lang="en-US" sz="1000" b="0"/>
              <a:t>since access</a:t>
            </a:r>
          </a:p>
        </p:txBody>
      </p:sp>
      <p:sp>
        <p:nvSpPr>
          <p:cNvPr id="1228822" name="Text Box 22"/>
          <p:cNvSpPr txBox="1">
            <a:spLocks noChangeArrowheads="1"/>
          </p:cNvSpPr>
          <p:nvPr/>
        </p:nvSpPr>
        <p:spPr bwMode="auto">
          <a:xfrm rot="-812125">
            <a:off x="5394325" y="2568575"/>
            <a:ext cx="960438"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a:r>
              <a:rPr lang="en-US" sz="1000" b="0"/>
              <a:t>shortest time </a:t>
            </a:r>
          </a:p>
          <a:p>
            <a:pPr algn="r"/>
            <a:r>
              <a:rPr lang="en-US" sz="1000" b="0"/>
              <a:t>since access</a:t>
            </a:r>
          </a:p>
        </p:txBody>
      </p:sp>
      <p:sp>
        <p:nvSpPr>
          <p:cNvPr id="1228823" name="Text Box 23"/>
          <p:cNvSpPr txBox="1">
            <a:spLocks noChangeArrowheads="1"/>
          </p:cNvSpPr>
          <p:nvPr/>
        </p:nvSpPr>
        <p:spPr bwMode="auto">
          <a:xfrm>
            <a:off x="962025" y="3113088"/>
            <a:ext cx="2170113"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a:r>
              <a:rPr lang="en-US" sz="1600" b="0">
                <a:solidFill>
                  <a:schemeClr val="folHlink"/>
                </a:solidFill>
              </a:rPr>
              <a:t>play video (7 frames):</a:t>
            </a:r>
          </a:p>
        </p:txBody>
      </p:sp>
      <p:sp>
        <p:nvSpPr>
          <p:cNvPr id="1228824" name="Text Box 24"/>
          <p:cNvSpPr txBox="1">
            <a:spLocks noChangeArrowheads="1"/>
          </p:cNvSpPr>
          <p:nvPr/>
        </p:nvSpPr>
        <p:spPr bwMode="auto">
          <a:xfrm>
            <a:off x="3581400" y="3114675"/>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1</a:t>
            </a:r>
          </a:p>
        </p:txBody>
      </p:sp>
      <p:sp>
        <p:nvSpPr>
          <p:cNvPr id="1228825" name="Text Box 25"/>
          <p:cNvSpPr txBox="1">
            <a:spLocks noChangeArrowheads="1"/>
          </p:cNvSpPr>
          <p:nvPr/>
        </p:nvSpPr>
        <p:spPr bwMode="auto">
          <a:xfrm>
            <a:off x="3581400" y="3114675"/>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2</a:t>
            </a:r>
          </a:p>
        </p:txBody>
      </p:sp>
      <p:sp>
        <p:nvSpPr>
          <p:cNvPr id="1228826" name="Text Box 26"/>
          <p:cNvSpPr txBox="1">
            <a:spLocks noChangeArrowheads="1"/>
          </p:cNvSpPr>
          <p:nvPr/>
        </p:nvSpPr>
        <p:spPr bwMode="auto">
          <a:xfrm>
            <a:off x="3581400" y="3114675"/>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3</a:t>
            </a:r>
          </a:p>
        </p:txBody>
      </p:sp>
      <p:sp>
        <p:nvSpPr>
          <p:cNvPr id="1228827" name="Text Box 27"/>
          <p:cNvSpPr txBox="1">
            <a:spLocks noChangeArrowheads="1"/>
          </p:cNvSpPr>
          <p:nvPr/>
        </p:nvSpPr>
        <p:spPr bwMode="auto">
          <a:xfrm>
            <a:off x="3581400" y="3114675"/>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4</a:t>
            </a:r>
          </a:p>
        </p:txBody>
      </p:sp>
      <p:sp>
        <p:nvSpPr>
          <p:cNvPr id="1228828" name="Text Box 28"/>
          <p:cNvSpPr txBox="1">
            <a:spLocks noChangeArrowheads="1"/>
          </p:cNvSpPr>
          <p:nvPr/>
        </p:nvSpPr>
        <p:spPr bwMode="auto">
          <a:xfrm>
            <a:off x="3582988" y="3116263"/>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5</a:t>
            </a:r>
          </a:p>
        </p:txBody>
      </p:sp>
      <p:sp>
        <p:nvSpPr>
          <p:cNvPr id="1228829" name="Text Box 29"/>
          <p:cNvSpPr txBox="1">
            <a:spLocks noChangeArrowheads="1"/>
          </p:cNvSpPr>
          <p:nvPr/>
        </p:nvSpPr>
        <p:spPr bwMode="auto">
          <a:xfrm>
            <a:off x="3582988" y="3116263"/>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6</a:t>
            </a:r>
          </a:p>
        </p:txBody>
      </p:sp>
      <p:sp>
        <p:nvSpPr>
          <p:cNvPr id="1228830" name="Text Box 30"/>
          <p:cNvSpPr txBox="1">
            <a:spLocks noChangeArrowheads="1"/>
          </p:cNvSpPr>
          <p:nvPr/>
        </p:nvSpPr>
        <p:spPr bwMode="auto">
          <a:xfrm>
            <a:off x="3582988" y="3116263"/>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7</a:t>
            </a:r>
          </a:p>
        </p:txBody>
      </p:sp>
      <p:graphicFrame>
        <p:nvGraphicFramePr>
          <p:cNvPr id="1228831" name="Group 31"/>
          <p:cNvGraphicFramePr>
            <a:graphicFrameLocks noGrp="1"/>
          </p:cNvGraphicFramePr>
          <p:nvPr/>
        </p:nvGraphicFramePr>
        <p:xfrm>
          <a:off x="5562600" y="3721100"/>
          <a:ext cx="2935288" cy="579438"/>
        </p:xfrm>
        <a:graphic>
          <a:graphicData uri="http://schemas.openxmlformats.org/drawingml/2006/table">
            <a:tbl>
              <a:tblPr/>
              <a:tblGrid>
                <a:gridCol w="488950"/>
                <a:gridCol w="488950"/>
                <a:gridCol w="490538"/>
                <a:gridCol w="488950"/>
                <a:gridCol w="488950"/>
                <a:gridCol w="488950"/>
              </a:tblGrid>
              <a:tr h="57943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28847" name="Text Box 47"/>
          <p:cNvSpPr txBox="1">
            <a:spLocks noChangeArrowheads="1"/>
          </p:cNvSpPr>
          <p:nvPr/>
        </p:nvSpPr>
        <p:spPr bwMode="auto">
          <a:xfrm>
            <a:off x="88900" y="3849688"/>
            <a:ext cx="3036888"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a:r>
              <a:rPr lang="en-US" sz="1600" b="0">
                <a:solidFill>
                  <a:schemeClr val="folHlink"/>
                </a:solidFill>
              </a:rPr>
              <a:t>rewind and restart playout at</a:t>
            </a:r>
            <a:r>
              <a:rPr lang="en-US" sz="1600" b="0"/>
              <a:t> </a:t>
            </a:r>
            <a:r>
              <a:rPr lang="en-US" sz="1600" b="0">
                <a:solidFill>
                  <a:schemeClr val="hlink"/>
                </a:solidFill>
              </a:rPr>
              <a:t>1</a:t>
            </a:r>
            <a:r>
              <a:rPr lang="en-US" sz="1600" b="0"/>
              <a:t>:</a:t>
            </a:r>
          </a:p>
        </p:txBody>
      </p:sp>
      <p:sp>
        <p:nvSpPr>
          <p:cNvPr id="1228848" name="Text Box 48"/>
          <p:cNvSpPr txBox="1">
            <a:spLocks noChangeArrowheads="1"/>
          </p:cNvSpPr>
          <p:nvPr/>
        </p:nvSpPr>
        <p:spPr bwMode="auto">
          <a:xfrm>
            <a:off x="5707063" y="3840163"/>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7</a:t>
            </a:r>
          </a:p>
        </p:txBody>
      </p:sp>
      <p:sp>
        <p:nvSpPr>
          <p:cNvPr id="1228849" name="Text Box 49"/>
          <p:cNvSpPr txBox="1">
            <a:spLocks noChangeArrowheads="1"/>
          </p:cNvSpPr>
          <p:nvPr/>
        </p:nvSpPr>
        <p:spPr bwMode="auto">
          <a:xfrm>
            <a:off x="6210300" y="3848100"/>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6</a:t>
            </a:r>
          </a:p>
        </p:txBody>
      </p:sp>
      <p:sp>
        <p:nvSpPr>
          <p:cNvPr id="1228850" name="Text Box 50"/>
          <p:cNvSpPr txBox="1">
            <a:spLocks noChangeArrowheads="1"/>
          </p:cNvSpPr>
          <p:nvPr/>
        </p:nvSpPr>
        <p:spPr bwMode="auto">
          <a:xfrm>
            <a:off x="6694488" y="3846513"/>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5</a:t>
            </a:r>
          </a:p>
        </p:txBody>
      </p:sp>
      <p:sp>
        <p:nvSpPr>
          <p:cNvPr id="1228851" name="Text Box 51"/>
          <p:cNvSpPr txBox="1">
            <a:spLocks noChangeArrowheads="1"/>
          </p:cNvSpPr>
          <p:nvPr/>
        </p:nvSpPr>
        <p:spPr bwMode="auto">
          <a:xfrm>
            <a:off x="7188200" y="3844925"/>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4</a:t>
            </a:r>
          </a:p>
        </p:txBody>
      </p:sp>
      <p:sp>
        <p:nvSpPr>
          <p:cNvPr id="1228852" name="Text Box 52"/>
          <p:cNvSpPr txBox="1">
            <a:spLocks noChangeArrowheads="1"/>
          </p:cNvSpPr>
          <p:nvPr/>
        </p:nvSpPr>
        <p:spPr bwMode="auto">
          <a:xfrm>
            <a:off x="7672388" y="3843338"/>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3</a:t>
            </a:r>
          </a:p>
        </p:txBody>
      </p:sp>
      <p:sp>
        <p:nvSpPr>
          <p:cNvPr id="1228853" name="Text Box 53"/>
          <p:cNvSpPr txBox="1">
            <a:spLocks noChangeArrowheads="1"/>
          </p:cNvSpPr>
          <p:nvPr/>
        </p:nvSpPr>
        <p:spPr bwMode="auto">
          <a:xfrm>
            <a:off x="8194675" y="3841750"/>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2</a:t>
            </a:r>
          </a:p>
        </p:txBody>
      </p:sp>
      <p:sp>
        <p:nvSpPr>
          <p:cNvPr id="1228854" name="Text Box 54"/>
          <p:cNvSpPr txBox="1">
            <a:spLocks noChangeArrowheads="1"/>
          </p:cNvSpPr>
          <p:nvPr/>
        </p:nvSpPr>
        <p:spPr bwMode="auto">
          <a:xfrm>
            <a:off x="3600450" y="3836988"/>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1</a:t>
            </a:r>
          </a:p>
        </p:txBody>
      </p:sp>
      <p:graphicFrame>
        <p:nvGraphicFramePr>
          <p:cNvPr id="1228855" name="Group 55"/>
          <p:cNvGraphicFramePr>
            <a:graphicFrameLocks noGrp="1"/>
          </p:cNvGraphicFramePr>
          <p:nvPr/>
        </p:nvGraphicFramePr>
        <p:xfrm>
          <a:off x="5561013" y="4443413"/>
          <a:ext cx="2935287" cy="579437"/>
        </p:xfrm>
        <a:graphic>
          <a:graphicData uri="http://schemas.openxmlformats.org/drawingml/2006/table">
            <a:tbl>
              <a:tblPr/>
              <a:tblGrid>
                <a:gridCol w="488950"/>
                <a:gridCol w="488950"/>
                <a:gridCol w="490537"/>
                <a:gridCol w="488950"/>
                <a:gridCol w="488950"/>
                <a:gridCol w="488950"/>
              </a:tblGrid>
              <a:tr h="579437">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28871" name="Text Box 71"/>
          <p:cNvSpPr txBox="1">
            <a:spLocks noChangeArrowheads="1"/>
          </p:cNvSpPr>
          <p:nvPr/>
        </p:nvSpPr>
        <p:spPr bwMode="auto">
          <a:xfrm>
            <a:off x="2035175" y="4572000"/>
            <a:ext cx="1089025"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a:r>
              <a:rPr lang="en-US" sz="1600" b="0">
                <a:solidFill>
                  <a:schemeClr val="folHlink"/>
                </a:solidFill>
              </a:rPr>
              <a:t>playout</a:t>
            </a:r>
            <a:r>
              <a:rPr lang="en-US" sz="1600" b="0"/>
              <a:t> </a:t>
            </a:r>
            <a:r>
              <a:rPr lang="en-US" sz="1600" b="0">
                <a:solidFill>
                  <a:schemeClr val="hlink"/>
                </a:solidFill>
              </a:rPr>
              <a:t>2</a:t>
            </a:r>
            <a:r>
              <a:rPr lang="en-US" sz="1600" b="0"/>
              <a:t>:</a:t>
            </a:r>
          </a:p>
        </p:txBody>
      </p:sp>
      <p:sp>
        <p:nvSpPr>
          <p:cNvPr id="1228872" name="Text Box 72"/>
          <p:cNvSpPr txBox="1">
            <a:spLocks noChangeArrowheads="1"/>
          </p:cNvSpPr>
          <p:nvPr/>
        </p:nvSpPr>
        <p:spPr bwMode="auto">
          <a:xfrm>
            <a:off x="5705475" y="4562475"/>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1</a:t>
            </a:r>
          </a:p>
        </p:txBody>
      </p:sp>
      <p:sp>
        <p:nvSpPr>
          <p:cNvPr id="1228873" name="Text Box 73"/>
          <p:cNvSpPr txBox="1">
            <a:spLocks noChangeArrowheads="1"/>
          </p:cNvSpPr>
          <p:nvPr/>
        </p:nvSpPr>
        <p:spPr bwMode="auto">
          <a:xfrm>
            <a:off x="6208713" y="4570413"/>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7</a:t>
            </a:r>
          </a:p>
        </p:txBody>
      </p:sp>
      <p:sp>
        <p:nvSpPr>
          <p:cNvPr id="1228874" name="Text Box 74"/>
          <p:cNvSpPr txBox="1">
            <a:spLocks noChangeArrowheads="1"/>
          </p:cNvSpPr>
          <p:nvPr/>
        </p:nvSpPr>
        <p:spPr bwMode="auto">
          <a:xfrm>
            <a:off x="6692900" y="4568825"/>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6</a:t>
            </a:r>
          </a:p>
        </p:txBody>
      </p:sp>
      <p:sp>
        <p:nvSpPr>
          <p:cNvPr id="1228875" name="Text Box 75"/>
          <p:cNvSpPr txBox="1">
            <a:spLocks noChangeArrowheads="1"/>
          </p:cNvSpPr>
          <p:nvPr/>
        </p:nvSpPr>
        <p:spPr bwMode="auto">
          <a:xfrm>
            <a:off x="7186613" y="4567238"/>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5</a:t>
            </a:r>
          </a:p>
        </p:txBody>
      </p:sp>
      <p:sp>
        <p:nvSpPr>
          <p:cNvPr id="1228876" name="Text Box 76"/>
          <p:cNvSpPr txBox="1">
            <a:spLocks noChangeArrowheads="1"/>
          </p:cNvSpPr>
          <p:nvPr/>
        </p:nvSpPr>
        <p:spPr bwMode="auto">
          <a:xfrm>
            <a:off x="7670800" y="4565650"/>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4</a:t>
            </a:r>
          </a:p>
        </p:txBody>
      </p:sp>
      <p:sp>
        <p:nvSpPr>
          <p:cNvPr id="1228877" name="Text Box 77"/>
          <p:cNvSpPr txBox="1">
            <a:spLocks noChangeArrowheads="1"/>
          </p:cNvSpPr>
          <p:nvPr/>
        </p:nvSpPr>
        <p:spPr bwMode="auto">
          <a:xfrm>
            <a:off x="8193088" y="4564063"/>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3</a:t>
            </a:r>
          </a:p>
        </p:txBody>
      </p:sp>
      <p:sp>
        <p:nvSpPr>
          <p:cNvPr id="1228878" name="Text Box 78"/>
          <p:cNvSpPr txBox="1">
            <a:spLocks noChangeArrowheads="1"/>
          </p:cNvSpPr>
          <p:nvPr/>
        </p:nvSpPr>
        <p:spPr bwMode="auto">
          <a:xfrm>
            <a:off x="3598863" y="4559300"/>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2</a:t>
            </a:r>
          </a:p>
        </p:txBody>
      </p:sp>
      <p:graphicFrame>
        <p:nvGraphicFramePr>
          <p:cNvPr id="1228879" name="Group 79"/>
          <p:cNvGraphicFramePr>
            <a:graphicFrameLocks noGrp="1"/>
          </p:cNvGraphicFramePr>
          <p:nvPr/>
        </p:nvGraphicFramePr>
        <p:xfrm>
          <a:off x="5559425" y="5156200"/>
          <a:ext cx="2935288" cy="579438"/>
        </p:xfrm>
        <a:graphic>
          <a:graphicData uri="http://schemas.openxmlformats.org/drawingml/2006/table">
            <a:tbl>
              <a:tblPr/>
              <a:tblGrid>
                <a:gridCol w="488950"/>
                <a:gridCol w="488950"/>
                <a:gridCol w="490538"/>
                <a:gridCol w="488950"/>
                <a:gridCol w="488950"/>
                <a:gridCol w="488950"/>
              </a:tblGrid>
              <a:tr h="57943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28895" name="Text Box 95"/>
          <p:cNvSpPr txBox="1">
            <a:spLocks noChangeArrowheads="1"/>
          </p:cNvSpPr>
          <p:nvPr/>
        </p:nvSpPr>
        <p:spPr bwMode="auto">
          <a:xfrm>
            <a:off x="2033588" y="5284788"/>
            <a:ext cx="1089025"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a:r>
              <a:rPr lang="en-US" sz="1600" b="0">
                <a:solidFill>
                  <a:schemeClr val="folHlink"/>
                </a:solidFill>
              </a:rPr>
              <a:t>playout</a:t>
            </a:r>
            <a:r>
              <a:rPr lang="en-US" sz="1600" b="0"/>
              <a:t> </a:t>
            </a:r>
            <a:r>
              <a:rPr lang="en-US" sz="1600" b="0">
                <a:solidFill>
                  <a:schemeClr val="hlink"/>
                </a:solidFill>
              </a:rPr>
              <a:t>3</a:t>
            </a:r>
            <a:r>
              <a:rPr lang="en-US" sz="1600" b="0"/>
              <a:t>:</a:t>
            </a:r>
          </a:p>
        </p:txBody>
      </p:sp>
      <p:sp>
        <p:nvSpPr>
          <p:cNvPr id="1228896" name="Text Box 96"/>
          <p:cNvSpPr txBox="1">
            <a:spLocks noChangeArrowheads="1"/>
          </p:cNvSpPr>
          <p:nvPr/>
        </p:nvSpPr>
        <p:spPr bwMode="auto">
          <a:xfrm>
            <a:off x="5703888" y="5275263"/>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2</a:t>
            </a:r>
          </a:p>
        </p:txBody>
      </p:sp>
      <p:sp>
        <p:nvSpPr>
          <p:cNvPr id="1228897" name="Text Box 97"/>
          <p:cNvSpPr txBox="1">
            <a:spLocks noChangeArrowheads="1"/>
          </p:cNvSpPr>
          <p:nvPr/>
        </p:nvSpPr>
        <p:spPr bwMode="auto">
          <a:xfrm>
            <a:off x="6207125" y="5283200"/>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1</a:t>
            </a:r>
          </a:p>
        </p:txBody>
      </p:sp>
      <p:sp>
        <p:nvSpPr>
          <p:cNvPr id="1228898" name="Text Box 98"/>
          <p:cNvSpPr txBox="1">
            <a:spLocks noChangeArrowheads="1"/>
          </p:cNvSpPr>
          <p:nvPr/>
        </p:nvSpPr>
        <p:spPr bwMode="auto">
          <a:xfrm>
            <a:off x="6691313" y="5281613"/>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7</a:t>
            </a:r>
          </a:p>
        </p:txBody>
      </p:sp>
      <p:sp>
        <p:nvSpPr>
          <p:cNvPr id="1228899" name="Text Box 99"/>
          <p:cNvSpPr txBox="1">
            <a:spLocks noChangeArrowheads="1"/>
          </p:cNvSpPr>
          <p:nvPr/>
        </p:nvSpPr>
        <p:spPr bwMode="auto">
          <a:xfrm>
            <a:off x="7185025" y="5280025"/>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6</a:t>
            </a:r>
          </a:p>
        </p:txBody>
      </p:sp>
      <p:sp>
        <p:nvSpPr>
          <p:cNvPr id="1228900" name="Text Box 100"/>
          <p:cNvSpPr txBox="1">
            <a:spLocks noChangeArrowheads="1"/>
          </p:cNvSpPr>
          <p:nvPr/>
        </p:nvSpPr>
        <p:spPr bwMode="auto">
          <a:xfrm>
            <a:off x="7669213" y="5278438"/>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5</a:t>
            </a:r>
          </a:p>
        </p:txBody>
      </p:sp>
      <p:sp>
        <p:nvSpPr>
          <p:cNvPr id="1228901" name="Text Box 101"/>
          <p:cNvSpPr txBox="1">
            <a:spLocks noChangeArrowheads="1"/>
          </p:cNvSpPr>
          <p:nvPr/>
        </p:nvSpPr>
        <p:spPr bwMode="auto">
          <a:xfrm>
            <a:off x="8191500" y="5276850"/>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4</a:t>
            </a:r>
          </a:p>
        </p:txBody>
      </p:sp>
      <p:sp>
        <p:nvSpPr>
          <p:cNvPr id="1228902" name="Text Box 102"/>
          <p:cNvSpPr txBox="1">
            <a:spLocks noChangeArrowheads="1"/>
          </p:cNvSpPr>
          <p:nvPr/>
        </p:nvSpPr>
        <p:spPr bwMode="auto">
          <a:xfrm>
            <a:off x="3597275" y="5272088"/>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3</a:t>
            </a:r>
          </a:p>
        </p:txBody>
      </p:sp>
      <p:graphicFrame>
        <p:nvGraphicFramePr>
          <p:cNvPr id="1228903" name="Group 103"/>
          <p:cNvGraphicFramePr>
            <a:graphicFrameLocks noGrp="1"/>
          </p:cNvGraphicFramePr>
          <p:nvPr/>
        </p:nvGraphicFramePr>
        <p:xfrm>
          <a:off x="5557838" y="5878513"/>
          <a:ext cx="2935287" cy="579437"/>
        </p:xfrm>
        <a:graphic>
          <a:graphicData uri="http://schemas.openxmlformats.org/drawingml/2006/table">
            <a:tbl>
              <a:tblPr/>
              <a:tblGrid>
                <a:gridCol w="488950"/>
                <a:gridCol w="488950"/>
                <a:gridCol w="490537"/>
                <a:gridCol w="488950"/>
                <a:gridCol w="488950"/>
                <a:gridCol w="488950"/>
              </a:tblGrid>
              <a:tr h="579437">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28919" name="Text Box 119"/>
          <p:cNvSpPr txBox="1">
            <a:spLocks noChangeArrowheads="1"/>
          </p:cNvSpPr>
          <p:nvPr/>
        </p:nvSpPr>
        <p:spPr bwMode="auto">
          <a:xfrm>
            <a:off x="2032000" y="6007100"/>
            <a:ext cx="1089025"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a:r>
              <a:rPr lang="en-US" sz="1600" b="0">
                <a:solidFill>
                  <a:schemeClr val="folHlink"/>
                </a:solidFill>
              </a:rPr>
              <a:t>playout</a:t>
            </a:r>
            <a:r>
              <a:rPr lang="en-US" sz="1600" b="0"/>
              <a:t> </a:t>
            </a:r>
            <a:r>
              <a:rPr lang="en-US" sz="1600" b="0">
                <a:solidFill>
                  <a:schemeClr val="hlink"/>
                </a:solidFill>
              </a:rPr>
              <a:t>4</a:t>
            </a:r>
            <a:r>
              <a:rPr lang="en-US" sz="1600" b="0"/>
              <a:t>:</a:t>
            </a:r>
          </a:p>
        </p:txBody>
      </p:sp>
      <p:sp>
        <p:nvSpPr>
          <p:cNvPr id="1228920" name="Text Box 120"/>
          <p:cNvSpPr txBox="1">
            <a:spLocks noChangeArrowheads="1"/>
          </p:cNvSpPr>
          <p:nvPr/>
        </p:nvSpPr>
        <p:spPr bwMode="auto">
          <a:xfrm>
            <a:off x="5702300" y="5997575"/>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3</a:t>
            </a:r>
          </a:p>
        </p:txBody>
      </p:sp>
      <p:sp>
        <p:nvSpPr>
          <p:cNvPr id="1228921" name="Text Box 121"/>
          <p:cNvSpPr txBox="1">
            <a:spLocks noChangeArrowheads="1"/>
          </p:cNvSpPr>
          <p:nvPr/>
        </p:nvSpPr>
        <p:spPr bwMode="auto">
          <a:xfrm>
            <a:off x="6205538" y="6005513"/>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2</a:t>
            </a:r>
          </a:p>
        </p:txBody>
      </p:sp>
      <p:sp>
        <p:nvSpPr>
          <p:cNvPr id="1228922" name="Text Box 122"/>
          <p:cNvSpPr txBox="1">
            <a:spLocks noChangeArrowheads="1"/>
          </p:cNvSpPr>
          <p:nvPr/>
        </p:nvSpPr>
        <p:spPr bwMode="auto">
          <a:xfrm>
            <a:off x="6689725" y="6003925"/>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1</a:t>
            </a:r>
          </a:p>
        </p:txBody>
      </p:sp>
      <p:sp>
        <p:nvSpPr>
          <p:cNvPr id="1228923" name="Text Box 123"/>
          <p:cNvSpPr txBox="1">
            <a:spLocks noChangeArrowheads="1"/>
          </p:cNvSpPr>
          <p:nvPr/>
        </p:nvSpPr>
        <p:spPr bwMode="auto">
          <a:xfrm>
            <a:off x="7183438" y="6002338"/>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7</a:t>
            </a:r>
          </a:p>
        </p:txBody>
      </p:sp>
      <p:sp>
        <p:nvSpPr>
          <p:cNvPr id="1228924" name="Text Box 124"/>
          <p:cNvSpPr txBox="1">
            <a:spLocks noChangeArrowheads="1"/>
          </p:cNvSpPr>
          <p:nvPr/>
        </p:nvSpPr>
        <p:spPr bwMode="auto">
          <a:xfrm>
            <a:off x="7667625" y="6000750"/>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6</a:t>
            </a:r>
          </a:p>
        </p:txBody>
      </p:sp>
      <p:sp>
        <p:nvSpPr>
          <p:cNvPr id="1228925" name="Text Box 125"/>
          <p:cNvSpPr txBox="1">
            <a:spLocks noChangeArrowheads="1"/>
          </p:cNvSpPr>
          <p:nvPr/>
        </p:nvSpPr>
        <p:spPr bwMode="auto">
          <a:xfrm>
            <a:off x="8189913" y="5999163"/>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5</a:t>
            </a:r>
          </a:p>
        </p:txBody>
      </p:sp>
      <p:sp>
        <p:nvSpPr>
          <p:cNvPr id="1228926" name="Text Box 126"/>
          <p:cNvSpPr txBox="1">
            <a:spLocks noChangeArrowheads="1"/>
          </p:cNvSpPr>
          <p:nvPr/>
        </p:nvSpPr>
        <p:spPr bwMode="auto">
          <a:xfrm>
            <a:off x="3595688" y="5994400"/>
            <a:ext cx="174625" cy="346075"/>
          </a:xfrm>
          <a:prstGeom prst="rect">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18000" rIns="180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a:solidFill>
                  <a:schemeClr val="hlink"/>
                </a:solidFill>
              </a:rPr>
              <a:t>4</a:t>
            </a:r>
          </a:p>
        </p:txBody>
      </p:sp>
      <p:sp>
        <p:nvSpPr>
          <p:cNvPr id="1228927" name="Line 127"/>
          <p:cNvSpPr>
            <a:spLocks noChangeShapeType="1"/>
          </p:cNvSpPr>
          <p:nvPr/>
        </p:nvSpPr>
        <p:spPr bwMode="auto">
          <a:xfrm flipV="1">
            <a:off x="5903913" y="4094163"/>
            <a:ext cx="2833687" cy="477837"/>
          </a:xfrm>
          <a:prstGeom prst="line">
            <a:avLst/>
          </a:prstGeom>
          <a:noFill/>
          <a:ln w="57150" cap="rnd">
            <a:solidFill>
              <a:schemeClr val="folHlink"/>
            </a:solidFill>
            <a:prstDash val="sysDot"/>
            <a:round/>
            <a:headEnd type="triangle" w="med" len="me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8928" name="Line 128"/>
          <p:cNvSpPr>
            <a:spLocks noChangeShapeType="1"/>
          </p:cNvSpPr>
          <p:nvPr/>
        </p:nvSpPr>
        <p:spPr bwMode="auto">
          <a:xfrm flipV="1">
            <a:off x="5903913" y="5495925"/>
            <a:ext cx="2833687" cy="477838"/>
          </a:xfrm>
          <a:prstGeom prst="line">
            <a:avLst/>
          </a:prstGeom>
          <a:noFill/>
          <a:ln w="57150" cap="rnd">
            <a:solidFill>
              <a:schemeClr val="folHlink"/>
            </a:solidFill>
            <a:prstDash val="sysDot"/>
            <a:round/>
            <a:headEnd type="triangle" w="med" len="me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8929" name="Line 129"/>
          <p:cNvSpPr>
            <a:spLocks noChangeShapeType="1"/>
          </p:cNvSpPr>
          <p:nvPr/>
        </p:nvSpPr>
        <p:spPr bwMode="auto">
          <a:xfrm flipV="1">
            <a:off x="5903913" y="4808538"/>
            <a:ext cx="2833687" cy="477837"/>
          </a:xfrm>
          <a:prstGeom prst="line">
            <a:avLst/>
          </a:prstGeom>
          <a:noFill/>
          <a:ln w="57150" cap="rnd">
            <a:solidFill>
              <a:schemeClr val="folHlink"/>
            </a:solidFill>
            <a:prstDash val="sysDot"/>
            <a:round/>
            <a:headEnd type="triangle" w="med" len="me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8930" name="Text Box 130"/>
          <p:cNvSpPr txBox="1">
            <a:spLocks noChangeArrowheads="1"/>
          </p:cNvSpPr>
          <p:nvPr/>
        </p:nvSpPr>
        <p:spPr bwMode="auto">
          <a:xfrm>
            <a:off x="5997575" y="782638"/>
            <a:ext cx="3095625" cy="11906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chemeClr val="hlink"/>
                </a:solidFill>
              </a:rPr>
              <a:t>In this case, LRU replaces </a:t>
            </a:r>
            <a:br>
              <a:rPr lang="en-US" sz="1800" b="0">
                <a:solidFill>
                  <a:schemeClr val="hlink"/>
                </a:solidFill>
              </a:rPr>
            </a:br>
            <a:r>
              <a:rPr lang="en-US" sz="1800" b="0">
                <a:solidFill>
                  <a:schemeClr val="hlink"/>
                </a:solidFill>
              </a:rPr>
              <a:t>the next needed frame. So </a:t>
            </a:r>
            <a:br>
              <a:rPr lang="en-US" sz="1800" b="0">
                <a:solidFill>
                  <a:schemeClr val="hlink"/>
                </a:solidFill>
              </a:rPr>
            </a:br>
            <a:r>
              <a:rPr lang="en-US" sz="1800" b="0">
                <a:solidFill>
                  <a:schemeClr val="hlink"/>
                </a:solidFill>
              </a:rPr>
              <a:t>the answer is in many cases </a:t>
            </a:r>
          </a:p>
          <a:p>
            <a:r>
              <a:rPr lang="en-US" sz="1800">
                <a:solidFill>
                  <a:schemeClr val="hlink"/>
                </a:solidFill>
              </a:rPr>
              <a:t>YES…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0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88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88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88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88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882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8824"/>
                                        </p:tgtEl>
                                        <p:attrNameLst>
                                          <p:attrName>style.visibility</p:attrName>
                                        </p:attrNameLst>
                                      </p:cBhvr>
                                      <p:to>
                                        <p:strVal val="visible"/>
                                      </p:to>
                                    </p:set>
                                  </p:childTnLst>
                                </p:cTn>
                              </p:par>
                            </p:childTnLst>
                          </p:cTn>
                        </p:par>
                        <p:par>
                          <p:cTn id="21" fill="hold" nodeType="afterGroup">
                            <p:stCondLst>
                              <p:cond delay="0"/>
                            </p:stCondLst>
                            <p:childTnLst>
                              <p:par>
                                <p:cTn id="22" presetID="0" presetClass="path" presetSubtype="0" accel="50000" decel="50000" fill="hold" grpId="1" nodeType="afterEffect">
                                  <p:stCondLst>
                                    <p:cond delay="0"/>
                                  </p:stCondLst>
                                  <p:childTnLst>
                                    <p:animMotion origin="layout" path="M 0.0 0.0 L 0.23472 0.0 " pathEditMode="relative" ptsTypes="AA">
                                      <p:cBhvr>
                                        <p:cTn id="23" dur="2000" fill="hold"/>
                                        <p:tgtEl>
                                          <p:spTgt spid="1228824"/>
                                        </p:tgtEl>
                                        <p:attrNameLst>
                                          <p:attrName>ppt_x</p:attrName>
                                          <p:attrName>ppt_y</p:attrName>
                                        </p:attrNameLst>
                                      </p:cBhvr>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28825"/>
                                        </p:tgtEl>
                                        <p:attrNameLst>
                                          <p:attrName>style.visibility</p:attrName>
                                        </p:attrNameLst>
                                      </p:cBhvr>
                                      <p:to>
                                        <p:strVal val="visible"/>
                                      </p:to>
                                    </p:set>
                                  </p:childTnLst>
                                </p:cTn>
                              </p:par>
                              <p:par>
                                <p:cTn id="28" presetID="0" presetClass="path" presetSubtype="0" accel="50000" decel="50000" fill="hold" grpId="2" nodeType="withEffect">
                                  <p:stCondLst>
                                    <p:cond delay="0"/>
                                  </p:stCondLst>
                                  <p:childTnLst>
                                    <p:animMotion origin="layout" path="M 0.23472 3.7037E-7 L 0.28472 3.7037E-7 " pathEditMode="relative" rAng="0" ptsTypes="AA">
                                      <p:cBhvr>
                                        <p:cTn id="29" dur="2000" fill="hold"/>
                                        <p:tgtEl>
                                          <p:spTgt spid="1228824"/>
                                        </p:tgtEl>
                                        <p:attrNameLst>
                                          <p:attrName>ppt_x</p:attrName>
                                          <p:attrName>ppt_y</p:attrName>
                                        </p:attrNameLst>
                                      </p:cBhvr>
                                      <p:rCtr x="2500" y="0"/>
                                    </p:animMotion>
                                  </p:childTnLst>
                                </p:cTn>
                              </p:par>
                              <p:par>
                                <p:cTn id="30" presetID="0" presetClass="path" presetSubtype="0" accel="50000" decel="50000" fill="hold" grpId="1" nodeType="withEffect">
                                  <p:stCondLst>
                                    <p:cond delay="0"/>
                                  </p:stCondLst>
                                  <p:childTnLst>
                                    <p:animMotion origin="layout" path="M 0.0 0.0 L 0.23472 0.0 " pathEditMode="relative" ptsTypes="AA">
                                      <p:cBhvr>
                                        <p:cTn id="31" dur="2000" fill="hold"/>
                                        <p:tgtEl>
                                          <p:spTgt spid="1228825"/>
                                        </p:tgtEl>
                                        <p:attrNameLst>
                                          <p:attrName>ppt_x</p:attrName>
                                          <p:attrName>ppt_y</p:attrName>
                                        </p:attrNameLst>
                                      </p:cBhvr>
                                    </p:animMotion>
                                  </p:childTnLst>
                                </p:cTn>
                              </p:par>
                            </p:childTnLst>
                          </p:cTn>
                        </p:par>
                        <p:par>
                          <p:cTn id="32" fill="hold" nodeType="afterGroup">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1228826"/>
                                        </p:tgtEl>
                                        <p:attrNameLst>
                                          <p:attrName>style.visibility</p:attrName>
                                        </p:attrNameLst>
                                      </p:cBhvr>
                                      <p:to>
                                        <p:strVal val="visible"/>
                                      </p:to>
                                    </p:set>
                                  </p:childTnLst>
                                </p:cTn>
                              </p:par>
                              <p:par>
                                <p:cTn id="35" presetID="0" presetClass="path" presetSubtype="0" accel="50000" decel="50000" fill="hold" grpId="3" nodeType="withEffect">
                                  <p:stCondLst>
                                    <p:cond delay="0"/>
                                  </p:stCondLst>
                                  <p:childTnLst>
                                    <p:animMotion origin="layout" path="M 0.28473 -1.85185E-6 L 0.34011 -1.85185E-6 " pathEditMode="relative" rAng="0" ptsTypes="AA">
                                      <p:cBhvr>
                                        <p:cTn id="36" dur="2000" fill="hold"/>
                                        <p:tgtEl>
                                          <p:spTgt spid="1228824"/>
                                        </p:tgtEl>
                                        <p:attrNameLst>
                                          <p:attrName>ppt_x</p:attrName>
                                          <p:attrName>ppt_y</p:attrName>
                                        </p:attrNameLst>
                                      </p:cBhvr>
                                      <p:rCtr x="2760" y="0"/>
                                    </p:animMotion>
                                  </p:childTnLst>
                                </p:cTn>
                              </p:par>
                              <p:par>
                                <p:cTn id="37" presetID="0" presetClass="path" presetSubtype="0" accel="50000" decel="50000" fill="hold" grpId="2" nodeType="withEffect">
                                  <p:stCondLst>
                                    <p:cond delay="0"/>
                                  </p:stCondLst>
                                  <p:childTnLst>
                                    <p:animMotion origin="layout" path="M 0.23472 3.7037E-7 L 0.28472 3.7037E-7 " pathEditMode="relative" rAng="0" ptsTypes="AA">
                                      <p:cBhvr>
                                        <p:cTn id="38" dur="2000" fill="hold"/>
                                        <p:tgtEl>
                                          <p:spTgt spid="1228825"/>
                                        </p:tgtEl>
                                        <p:attrNameLst>
                                          <p:attrName>ppt_x</p:attrName>
                                          <p:attrName>ppt_y</p:attrName>
                                        </p:attrNameLst>
                                      </p:cBhvr>
                                      <p:rCtr x="2500" y="0"/>
                                    </p:animMotion>
                                  </p:childTnLst>
                                </p:cTn>
                              </p:par>
                              <p:par>
                                <p:cTn id="39" presetID="0" presetClass="path" presetSubtype="0" accel="50000" decel="50000" fill="hold" grpId="1" nodeType="withEffect">
                                  <p:stCondLst>
                                    <p:cond delay="0"/>
                                  </p:stCondLst>
                                  <p:childTnLst>
                                    <p:animMotion origin="layout" path="M 0.0 0.0 L 0.23472 0.0 " pathEditMode="relative" ptsTypes="AA">
                                      <p:cBhvr>
                                        <p:cTn id="40" dur="2000" fill="hold"/>
                                        <p:tgtEl>
                                          <p:spTgt spid="1228826"/>
                                        </p:tgtEl>
                                        <p:attrNameLst>
                                          <p:attrName>ppt_x</p:attrName>
                                          <p:attrName>ppt_y</p:attrName>
                                        </p:attrNameLst>
                                      </p:cBhvr>
                                    </p:animMotion>
                                  </p:childTnLst>
                                </p:cTn>
                              </p:par>
                            </p:childTnLst>
                          </p:cTn>
                        </p:par>
                        <p:par>
                          <p:cTn id="41" fill="hold" nodeType="afterGroup">
                            <p:stCondLst>
                              <p:cond delay="4000"/>
                            </p:stCondLst>
                            <p:childTnLst>
                              <p:par>
                                <p:cTn id="42" presetID="1" presetClass="entr" presetSubtype="0" fill="hold" grpId="0" nodeType="afterEffect">
                                  <p:stCondLst>
                                    <p:cond delay="0"/>
                                  </p:stCondLst>
                                  <p:childTnLst>
                                    <p:set>
                                      <p:cBhvr>
                                        <p:cTn id="43" dur="1" fill="hold">
                                          <p:stCondLst>
                                            <p:cond delay="0"/>
                                          </p:stCondLst>
                                        </p:cTn>
                                        <p:tgtEl>
                                          <p:spTgt spid="1228827"/>
                                        </p:tgtEl>
                                        <p:attrNameLst>
                                          <p:attrName>style.visibility</p:attrName>
                                        </p:attrNameLst>
                                      </p:cBhvr>
                                      <p:to>
                                        <p:strVal val="visible"/>
                                      </p:to>
                                    </p:set>
                                  </p:childTnLst>
                                </p:cTn>
                              </p:par>
                              <p:par>
                                <p:cTn id="44" presetID="0" presetClass="path" presetSubtype="0" accel="50000" decel="50000" fill="hold" grpId="4" nodeType="withEffect">
                                  <p:stCondLst>
                                    <p:cond delay="0"/>
                                  </p:stCondLst>
                                  <p:childTnLst>
                                    <p:animMotion origin="layout" path="M 0.34011 -1.11111E-6 L 0.39445 -1.11111E-6 " pathEditMode="relative" rAng="0" ptsTypes="AA">
                                      <p:cBhvr>
                                        <p:cTn id="45" dur="2000" fill="hold"/>
                                        <p:tgtEl>
                                          <p:spTgt spid="1228824"/>
                                        </p:tgtEl>
                                        <p:attrNameLst>
                                          <p:attrName>ppt_x</p:attrName>
                                          <p:attrName>ppt_y</p:attrName>
                                        </p:attrNameLst>
                                      </p:cBhvr>
                                      <p:rCtr x="2708" y="0"/>
                                    </p:animMotion>
                                  </p:childTnLst>
                                </p:cTn>
                              </p:par>
                              <p:par>
                                <p:cTn id="46" presetID="0" presetClass="path" presetSubtype="0" accel="50000" decel="50000" fill="hold" grpId="3" nodeType="withEffect">
                                  <p:stCondLst>
                                    <p:cond delay="0"/>
                                  </p:stCondLst>
                                  <p:childTnLst>
                                    <p:animMotion origin="layout" path="M 0.28473 -1.85185E-6 L 0.34011 -1.85185E-6 " pathEditMode="relative" rAng="0" ptsTypes="AA">
                                      <p:cBhvr>
                                        <p:cTn id="47" dur="2000" fill="hold"/>
                                        <p:tgtEl>
                                          <p:spTgt spid="1228825"/>
                                        </p:tgtEl>
                                        <p:attrNameLst>
                                          <p:attrName>ppt_x</p:attrName>
                                          <p:attrName>ppt_y</p:attrName>
                                        </p:attrNameLst>
                                      </p:cBhvr>
                                      <p:rCtr x="2760" y="0"/>
                                    </p:animMotion>
                                  </p:childTnLst>
                                </p:cTn>
                              </p:par>
                              <p:par>
                                <p:cTn id="48" presetID="0" presetClass="path" presetSubtype="0" accel="50000" decel="50000" fill="hold" grpId="2" nodeType="withEffect">
                                  <p:stCondLst>
                                    <p:cond delay="0"/>
                                  </p:stCondLst>
                                  <p:childTnLst>
                                    <p:animMotion origin="layout" path="M 0.23472 3.7037E-7 L 0.28472 3.7037E-7 " pathEditMode="relative" rAng="0" ptsTypes="AA">
                                      <p:cBhvr>
                                        <p:cTn id="49" dur="2000" fill="hold"/>
                                        <p:tgtEl>
                                          <p:spTgt spid="1228826"/>
                                        </p:tgtEl>
                                        <p:attrNameLst>
                                          <p:attrName>ppt_x</p:attrName>
                                          <p:attrName>ppt_y</p:attrName>
                                        </p:attrNameLst>
                                      </p:cBhvr>
                                      <p:rCtr x="2500" y="0"/>
                                    </p:animMotion>
                                  </p:childTnLst>
                                </p:cTn>
                              </p:par>
                              <p:par>
                                <p:cTn id="50" presetID="0" presetClass="path" presetSubtype="0" accel="50000" decel="50000" fill="hold" grpId="1" nodeType="withEffect">
                                  <p:stCondLst>
                                    <p:cond delay="0"/>
                                  </p:stCondLst>
                                  <p:childTnLst>
                                    <p:animMotion origin="layout" path="M 0.0 0.0 L 0.23472 0.0 " pathEditMode="relative" ptsTypes="AA">
                                      <p:cBhvr>
                                        <p:cTn id="51" dur="2000" fill="hold"/>
                                        <p:tgtEl>
                                          <p:spTgt spid="1228827"/>
                                        </p:tgtEl>
                                        <p:attrNameLst>
                                          <p:attrName>ppt_x</p:attrName>
                                          <p:attrName>ppt_y</p:attrName>
                                        </p:attrNameLst>
                                      </p:cBhvr>
                                    </p:animMotion>
                                  </p:childTnLst>
                                </p:cTn>
                              </p:par>
                            </p:childTnLst>
                          </p:cTn>
                        </p:par>
                        <p:par>
                          <p:cTn id="52" fill="hold" nodeType="afterGroup">
                            <p:stCondLst>
                              <p:cond delay="6000"/>
                            </p:stCondLst>
                            <p:childTnLst>
                              <p:par>
                                <p:cTn id="53" presetID="1" presetClass="entr" presetSubtype="0" fill="hold" grpId="0" nodeType="afterEffect">
                                  <p:stCondLst>
                                    <p:cond delay="0"/>
                                  </p:stCondLst>
                                  <p:childTnLst>
                                    <p:set>
                                      <p:cBhvr>
                                        <p:cTn id="54" dur="1" fill="hold">
                                          <p:stCondLst>
                                            <p:cond delay="0"/>
                                          </p:stCondLst>
                                        </p:cTn>
                                        <p:tgtEl>
                                          <p:spTgt spid="1228828"/>
                                        </p:tgtEl>
                                        <p:attrNameLst>
                                          <p:attrName>style.visibility</p:attrName>
                                        </p:attrNameLst>
                                      </p:cBhvr>
                                      <p:to>
                                        <p:strVal val="visible"/>
                                      </p:to>
                                    </p:set>
                                  </p:childTnLst>
                                </p:cTn>
                              </p:par>
                              <p:par>
                                <p:cTn id="55" presetID="0" presetClass="path" presetSubtype="0" accel="50000" decel="50000" fill="hold" grpId="5" nodeType="withEffect">
                                  <p:stCondLst>
                                    <p:cond delay="0"/>
                                  </p:stCondLst>
                                  <p:childTnLst>
                                    <p:animMotion origin="layout" path="M 0.39445 -7.40741E-7 L 0.44549 -7.40741E-7 " pathEditMode="relative" rAng="0" ptsTypes="AA">
                                      <p:cBhvr>
                                        <p:cTn id="56" dur="2000" fill="hold"/>
                                        <p:tgtEl>
                                          <p:spTgt spid="1228824"/>
                                        </p:tgtEl>
                                        <p:attrNameLst>
                                          <p:attrName>ppt_x</p:attrName>
                                          <p:attrName>ppt_y</p:attrName>
                                        </p:attrNameLst>
                                      </p:cBhvr>
                                      <p:rCtr x="2552" y="0"/>
                                    </p:animMotion>
                                  </p:childTnLst>
                                </p:cTn>
                              </p:par>
                              <p:par>
                                <p:cTn id="57" presetID="0" presetClass="path" presetSubtype="0" accel="50000" decel="50000" fill="hold" grpId="4" nodeType="withEffect">
                                  <p:stCondLst>
                                    <p:cond delay="0"/>
                                  </p:stCondLst>
                                  <p:childTnLst>
                                    <p:animMotion origin="layout" path="M 0.34011 -1.11111E-6 L 0.39445 -1.11111E-6 " pathEditMode="relative" rAng="0" ptsTypes="AA">
                                      <p:cBhvr>
                                        <p:cTn id="58" dur="2000" fill="hold"/>
                                        <p:tgtEl>
                                          <p:spTgt spid="1228825"/>
                                        </p:tgtEl>
                                        <p:attrNameLst>
                                          <p:attrName>ppt_x</p:attrName>
                                          <p:attrName>ppt_y</p:attrName>
                                        </p:attrNameLst>
                                      </p:cBhvr>
                                      <p:rCtr x="2708" y="0"/>
                                    </p:animMotion>
                                  </p:childTnLst>
                                </p:cTn>
                              </p:par>
                              <p:par>
                                <p:cTn id="59" presetID="0" presetClass="path" presetSubtype="0" accel="50000" decel="50000" fill="hold" grpId="3" nodeType="withEffect">
                                  <p:stCondLst>
                                    <p:cond delay="0"/>
                                  </p:stCondLst>
                                  <p:childTnLst>
                                    <p:animMotion origin="layout" path="M 0.28473 -1.85185E-6 L 0.34011 -1.85185E-6 " pathEditMode="relative" rAng="0" ptsTypes="AA">
                                      <p:cBhvr>
                                        <p:cTn id="60" dur="2000" fill="hold"/>
                                        <p:tgtEl>
                                          <p:spTgt spid="1228826"/>
                                        </p:tgtEl>
                                        <p:attrNameLst>
                                          <p:attrName>ppt_x</p:attrName>
                                          <p:attrName>ppt_y</p:attrName>
                                        </p:attrNameLst>
                                      </p:cBhvr>
                                      <p:rCtr x="2760" y="0"/>
                                    </p:animMotion>
                                  </p:childTnLst>
                                </p:cTn>
                              </p:par>
                              <p:par>
                                <p:cTn id="61" presetID="0" presetClass="path" presetSubtype="0" accel="50000" decel="50000" fill="hold" grpId="2" nodeType="withEffect">
                                  <p:stCondLst>
                                    <p:cond delay="0"/>
                                  </p:stCondLst>
                                  <p:childTnLst>
                                    <p:animMotion origin="layout" path="M 0.23472 3.7037E-7 L 0.28472 3.7037E-7 " pathEditMode="relative" rAng="0" ptsTypes="AA">
                                      <p:cBhvr>
                                        <p:cTn id="62" dur="2000" fill="hold"/>
                                        <p:tgtEl>
                                          <p:spTgt spid="1228827"/>
                                        </p:tgtEl>
                                        <p:attrNameLst>
                                          <p:attrName>ppt_x</p:attrName>
                                          <p:attrName>ppt_y</p:attrName>
                                        </p:attrNameLst>
                                      </p:cBhvr>
                                      <p:rCtr x="2500" y="0"/>
                                    </p:animMotion>
                                  </p:childTnLst>
                                </p:cTn>
                              </p:par>
                              <p:par>
                                <p:cTn id="63" presetID="0" presetClass="path" presetSubtype="0" accel="50000" decel="50000" fill="hold" grpId="1" nodeType="withEffect">
                                  <p:stCondLst>
                                    <p:cond delay="0"/>
                                  </p:stCondLst>
                                  <p:childTnLst>
                                    <p:animMotion origin="layout" path="M -0.00017 0.00093 L 0.23455 0.00093 " pathEditMode="relative" rAng="0" ptsTypes="AA">
                                      <p:cBhvr>
                                        <p:cTn id="64" dur="2000" fill="hold"/>
                                        <p:tgtEl>
                                          <p:spTgt spid="1228828"/>
                                        </p:tgtEl>
                                        <p:attrNameLst>
                                          <p:attrName>ppt_x</p:attrName>
                                          <p:attrName>ppt_y</p:attrName>
                                        </p:attrNameLst>
                                      </p:cBhvr>
                                      <p:rCtr x="11736" y="0"/>
                                    </p:animMotion>
                                  </p:childTnLst>
                                </p:cTn>
                              </p:par>
                            </p:childTnLst>
                          </p:cTn>
                        </p:par>
                        <p:par>
                          <p:cTn id="65" fill="hold" nodeType="afterGroup">
                            <p:stCondLst>
                              <p:cond delay="8000"/>
                            </p:stCondLst>
                            <p:childTnLst>
                              <p:par>
                                <p:cTn id="66" presetID="1" presetClass="entr" presetSubtype="0" fill="hold" grpId="0" nodeType="afterEffect">
                                  <p:stCondLst>
                                    <p:cond delay="0"/>
                                  </p:stCondLst>
                                  <p:childTnLst>
                                    <p:set>
                                      <p:cBhvr>
                                        <p:cTn id="67" dur="1" fill="hold">
                                          <p:stCondLst>
                                            <p:cond delay="0"/>
                                          </p:stCondLst>
                                        </p:cTn>
                                        <p:tgtEl>
                                          <p:spTgt spid="1228829"/>
                                        </p:tgtEl>
                                        <p:attrNameLst>
                                          <p:attrName>style.visibility</p:attrName>
                                        </p:attrNameLst>
                                      </p:cBhvr>
                                      <p:to>
                                        <p:strVal val="visible"/>
                                      </p:to>
                                    </p:set>
                                  </p:childTnLst>
                                </p:cTn>
                              </p:par>
                              <p:par>
                                <p:cTn id="68" presetID="0" presetClass="path" presetSubtype="0" accel="50000" decel="50000" fill="hold" grpId="6" nodeType="withEffect">
                                  <p:stCondLst>
                                    <p:cond delay="0"/>
                                  </p:stCondLst>
                                  <p:childTnLst>
                                    <p:animMotion origin="layout" path="M 0.44549 -1.85185E-6 L 0.5 -1.85185E-6 " pathEditMode="relative" rAng="0" ptsTypes="AA">
                                      <p:cBhvr>
                                        <p:cTn id="69" dur="2000" fill="hold"/>
                                        <p:tgtEl>
                                          <p:spTgt spid="1228824"/>
                                        </p:tgtEl>
                                        <p:attrNameLst>
                                          <p:attrName>ppt_x</p:attrName>
                                          <p:attrName>ppt_y</p:attrName>
                                        </p:attrNameLst>
                                      </p:cBhvr>
                                      <p:rCtr x="2726" y="0"/>
                                    </p:animMotion>
                                  </p:childTnLst>
                                </p:cTn>
                              </p:par>
                              <p:par>
                                <p:cTn id="70" presetID="0" presetClass="path" presetSubtype="0" accel="50000" decel="50000" fill="hold" grpId="5" nodeType="withEffect">
                                  <p:stCondLst>
                                    <p:cond delay="0"/>
                                  </p:stCondLst>
                                  <p:childTnLst>
                                    <p:animMotion origin="layout" path="M 0.39445 -7.40741E-7 L 0.44549 -7.40741E-7 " pathEditMode="relative" rAng="0" ptsTypes="AA">
                                      <p:cBhvr>
                                        <p:cTn id="71" dur="2000" fill="hold"/>
                                        <p:tgtEl>
                                          <p:spTgt spid="1228825"/>
                                        </p:tgtEl>
                                        <p:attrNameLst>
                                          <p:attrName>ppt_x</p:attrName>
                                          <p:attrName>ppt_y</p:attrName>
                                        </p:attrNameLst>
                                      </p:cBhvr>
                                      <p:rCtr x="2552" y="0"/>
                                    </p:animMotion>
                                  </p:childTnLst>
                                </p:cTn>
                              </p:par>
                              <p:par>
                                <p:cTn id="72" presetID="0" presetClass="path" presetSubtype="0" accel="50000" decel="50000" fill="hold" grpId="4" nodeType="withEffect">
                                  <p:stCondLst>
                                    <p:cond delay="0"/>
                                  </p:stCondLst>
                                  <p:childTnLst>
                                    <p:animMotion origin="layout" path="M 0.34011 -1.11111E-6 L 0.39445 -1.11111E-6 " pathEditMode="relative" rAng="0" ptsTypes="AA">
                                      <p:cBhvr>
                                        <p:cTn id="73" dur="2000" fill="hold"/>
                                        <p:tgtEl>
                                          <p:spTgt spid="1228826"/>
                                        </p:tgtEl>
                                        <p:attrNameLst>
                                          <p:attrName>ppt_x</p:attrName>
                                          <p:attrName>ppt_y</p:attrName>
                                        </p:attrNameLst>
                                      </p:cBhvr>
                                      <p:rCtr x="2708" y="0"/>
                                    </p:animMotion>
                                  </p:childTnLst>
                                </p:cTn>
                              </p:par>
                              <p:par>
                                <p:cTn id="74" presetID="0" presetClass="path" presetSubtype="0" accel="50000" decel="50000" fill="hold" grpId="3" nodeType="withEffect">
                                  <p:stCondLst>
                                    <p:cond delay="0"/>
                                  </p:stCondLst>
                                  <p:childTnLst>
                                    <p:animMotion origin="layout" path="M 0.28473 -1.85185E-6 L 0.34011 -1.85185E-6 " pathEditMode="relative" rAng="0" ptsTypes="AA">
                                      <p:cBhvr>
                                        <p:cTn id="75" dur="2000" fill="hold"/>
                                        <p:tgtEl>
                                          <p:spTgt spid="1228827"/>
                                        </p:tgtEl>
                                        <p:attrNameLst>
                                          <p:attrName>ppt_x</p:attrName>
                                          <p:attrName>ppt_y</p:attrName>
                                        </p:attrNameLst>
                                      </p:cBhvr>
                                      <p:rCtr x="2760" y="0"/>
                                    </p:animMotion>
                                  </p:childTnLst>
                                </p:cTn>
                              </p:par>
                              <p:par>
                                <p:cTn id="76" presetID="0" presetClass="path" presetSubtype="0" accel="50000" decel="50000" fill="hold" grpId="2" nodeType="withEffect">
                                  <p:stCondLst>
                                    <p:cond delay="0"/>
                                  </p:stCondLst>
                                  <p:childTnLst>
                                    <p:animMotion origin="layout" path="M 0.23472 3.7037E-7 L 0.28472 3.7037E-7 " pathEditMode="relative" rAng="0" ptsTypes="AA">
                                      <p:cBhvr>
                                        <p:cTn id="77" dur="2000" fill="hold"/>
                                        <p:tgtEl>
                                          <p:spTgt spid="1228828"/>
                                        </p:tgtEl>
                                        <p:attrNameLst>
                                          <p:attrName>ppt_x</p:attrName>
                                          <p:attrName>ppt_y</p:attrName>
                                        </p:attrNameLst>
                                      </p:cBhvr>
                                      <p:rCtr x="2500" y="0"/>
                                    </p:animMotion>
                                  </p:childTnLst>
                                </p:cTn>
                              </p:par>
                              <p:par>
                                <p:cTn id="78" presetID="0" presetClass="path" presetSubtype="0" accel="50000" decel="50000" fill="hold" grpId="1" nodeType="withEffect">
                                  <p:stCondLst>
                                    <p:cond delay="0"/>
                                  </p:stCondLst>
                                  <p:childTnLst>
                                    <p:animMotion origin="layout" path="M 0.0 0.0 L 0.23472 0.0 " pathEditMode="relative" ptsTypes="AA">
                                      <p:cBhvr>
                                        <p:cTn id="79" dur="2000" fill="hold"/>
                                        <p:tgtEl>
                                          <p:spTgt spid="1228829"/>
                                        </p:tgtEl>
                                        <p:attrNameLst>
                                          <p:attrName>ppt_x</p:attrName>
                                          <p:attrName>ppt_y</p:attrName>
                                        </p:attrNameLst>
                                      </p:cBhvr>
                                    </p:animMotion>
                                  </p:childTnLst>
                                </p:cTn>
                              </p:par>
                            </p:childTnLst>
                          </p:cTn>
                        </p:par>
                        <p:par>
                          <p:cTn id="80" fill="hold" nodeType="afterGroup">
                            <p:stCondLst>
                              <p:cond delay="10000"/>
                            </p:stCondLst>
                            <p:childTnLst>
                              <p:par>
                                <p:cTn id="81" presetID="1" presetClass="entr" presetSubtype="0" fill="hold" grpId="0" nodeType="afterEffect">
                                  <p:stCondLst>
                                    <p:cond delay="0"/>
                                  </p:stCondLst>
                                  <p:childTnLst>
                                    <p:set>
                                      <p:cBhvr>
                                        <p:cTn id="82" dur="1" fill="hold">
                                          <p:stCondLst>
                                            <p:cond delay="0"/>
                                          </p:stCondLst>
                                        </p:cTn>
                                        <p:tgtEl>
                                          <p:spTgt spid="1228830"/>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0" presetClass="path" presetSubtype="0" accel="50000" decel="50000" fill="hold" grpId="7" nodeType="clickEffect">
                                  <p:stCondLst>
                                    <p:cond delay="0"/>
                                  </p:stCondLst>
                                  <p:childTnLst>
                                    <p:animMotion origin="layout" path="M 0.5 4.07407E-6 L 0.61562 4.07407E-6 " pathEditMode="relative" rAng="0" ptsTypes="AA">
                                      <p:cBhvr>
                                        <p:cTn id="86" dur="3000" fill="hold"/>
                                        <p:tgtEl>
                                          <p:spTgt spid="1228824"/>
                                        </p:tgtEl>
                                        <p:attrNameLst>
                                          <p:attrName>ppt_x</p:attrName>
                                          <p:attrName>ppt_y</p:attrName>
                                        </p:attrNameLst>
                                      </p:cBhvr>
                                      <p:rCtr x="5781" y="0"/>
                                    </p:animMotion>
                                  </p:childTnLst>
                                </p:cTn>
                              </p:par>
                              <p:par>
                                <p:cTn id="87" presetID="0" presetClass="path" presetSubtype="0" accel="50000" decel="50000" fill="hold" grpId="6" nodeType="withEffect">
                                  <p:stCondLst>
                                    <p:cond delay="0"/>
                                  </p:stCondLst>
                                  <p:childTnLst>
                                    <p:animMotion origin="layout" path="M 0.44549 -1.85185E-6 L 0.5 -1.85185E-6 " pathEditMode="relative" rAng="0" ptsTypes="AA">
                                      <p:cBhvr>
                                        <p:cTn id="88" dur="2000" fill="hold"/>
                                        <p:tgtEl>
                                          <p:spTgt spid="1228825"/>
                                        </p:tgtEl>
                                        <p:attrNameLst>
                                          <p:attrName>ppt_x</p:attrName>
                                          <p:attrName>ppt_y</p:attrName>
                                        </p:attrNameLst>
                                      </p:cBhvr>
                                      <p:rCtr x="2726" y="0"/>
                                    </p:animMotion>
                                  </p:childTnLst>
                                </p:cTn>
                              </p:par>
                              <p:par>
                                <p:cTn id="89" presetID="0" presetClass="path" presetSubtype="0" accel="50000" decel="50000" fill="hold" grpId="5" nodeType="withEffect">
                                  <p:stCondLst>
                                    <p:cond delay="0"/>
                                  </p:stCondLst>
                                  <p:childTnLst>
                                    <p:animMotion origin="layout" path="M 0.39445 -7.40741E-7 L 0.44549 -7.40741E-7 " pathEditMode="relative" rAng="0" ptsTypes="AA">
                                      <p:cBhvr>
                                        <p:cTn id="90" dur="2000" fill="hold"/>
                                        <p:tgtEl>
                                          <p:spTgt spid="1228826"/>
                                        </p:tgtEl>
                                        <p:attrNameLst>
                                          <p:attrName>ppt_x</p:attrName>
                                          <p:attrName>ppt_y</p:attrName>
                                        </p:attrNameLst>
                                      </p:cBhvr>
                                      <p:rCtr x="2552" y="0"/>
                                    </p:animMotion>
                                  </p:childTnLst>
                                </p:cTn>
                              </p:par>
                              <p:par>
                                <p:cTn id="91" presetID="0" presetClass="path" presetSubtype="0" accel="50000" decel="50000" fill="hold" grpId="4" nodeType="withEffect">
                                  <p:stCondLst>
                                    <p:cond delay="0"/>
                                  </p:stCondLst>
                                  <p:childTnLst>
                                    <p:animMotion origin="layout" path="M 0.34011 -1.11111E-6 L 0.39445 -1.11111E-6 " pathEditMode="relative" rAng="0" ptsTypes="AA">
                                      <p:cBhvr>
                                        <p:cTn id="92" dur="2000" fill="hold"/>
                                        <p:tgtEl>
                                          <p:spTgt spid="1228827"/>
                                        </p:tgtEl>
                                        <p:attrNameLst>
                                          <p:attrName>ppt_x</p:attrName>
                                          <p:attrName>ppt_y</p:attrName>
                                        </p:attrNameLst>
                                      </p:cBhvr>
                                      <p:rCtr x="2708" y="0"/>
                                    </p:animMotion>
                                  </p:childTnLst>
                                </p:cTn>
                              </p:par>
                              <p:par>
                                <p:cTn id="93" presetID="0" presetClass="path" presetSubtype="0" accel="50000" decel="50000" fill="hold" grpId="3" nodeType="withEffect">
                                  <p:stCondLst>
                                    <p:cond delay="0"/>
                                  </p:stCondLst>
                                  <p:childTnLst>
                                    <p:animMotion origin="layout" path="M 0.28473 -1.85185E-6 L 0.34011 -1.85185E-6 " pathEditMode="relative" rAng="0" ptsTypes="AA">
                                      <p:cBhvr>
                                        <p:cTn id="94" dur="2000" fill="hold"/>
                                        <p:tgtEl>
                                          <p:spTgt spid="1228828"/>
                                        </p:tgtEl>
                                        <p:attrNameLst>
                                          <p:attrName>ppt_x</p:attrName>
                                          <p:attrName>ppt_y</p:attrName>
                                        </p:attrNameLst>
                                      </p:cBhvr>
                                      <p:rCtr x="2760" y="0"/>
                                    </p:animMotion>
                                  </p:childTnLst>
                                </p:cTn>
                              </p:par>
                              <p:par>
                                <p:cTn id="95" presetID="0" presetClass="path" presetSubtype="0" accel="50000" decel="50000" fill="hold" grpId="2" nodeType="withEffect">
                                  <p:stCondLst>
                                    <p:cond delay="0"/>
                                  </p:stCondLst>
                                  <p:childTnLst>
                                    <p:animMotion origin="layout" path="M 0.23472 3.7037E-7 L 0.28472 3.7037E-7 " pathEditMode="relative" rAng="0" ptsTypes="AA">
                                      <p:cBhvr>
                                        <p:cTn id="96" dur="2000" fill="hold"/>
                                        <p:tgtEl>
                                          <p:spTgt spid="1228829"/>
                                        </p:tgtEl>
                                        <p:attrNameLst>
                                          <p:attrName>ppt_x</p:attrName>
                                          <p:attrName>ppt_y</p:attrName>
                                        </p:attrNameLst>
                                      </p:cBhvr>
                                      <p:rCtr x="2500" y="0"/>
                                    </p:animMotion>
                                  </p:childTnLst>
                                </p:cTn>
                              </p:par>
                              <p:par>
                                <p:cTn id="97" presetID="0" presetClass="path" presetSubtype="0" accel="50000" decel="50000" fill="hold" grpId="1" nodeType="withEffect">
                                  <p:stCondLst>
                                    <p:cond delay="0"/>
                                  </p:stCondLst>
                                  <p:childTnLst>
                                    <p:animMotion origin="layout" path="M 0.0 0.0 L 0.23472 0.0 " pathEditMode="relative" ptsTypes="AA">
                                      <p:cBhvr>
                                        <p:cTn id="98" dur="2000" fill="hold"/>
                                        <p:tgtEl>
                                          <p:spTgt spid="1228830"/>
                                        </p:tgtEl>
                                        <p:attrNameLst>
                                          <p:attrName>ppt_x</p:attrName>
                                          <p:attrName>ppt_y</p:attrName>
                                        </p:attrNameLst>
                                      </p:cBhvr>
                                    </p:animMotion>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122883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22884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2884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2884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22885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22885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22885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22885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228853"/>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0" presetClass="path" presetSubtype="0" accel="50000" decel="50000" fill="hold" grpId="1" nodeType="clickEffect">
                                  <p:stCondLst>
                                    <p:cond delay="0"/>
                                  </p:stCondLst>
                                  <p:childTnLst>
                                    <p:animMotion origin="layout" path="M 1.11111E-6 -4.07407E-6 L 0.05347 -4.07407E-6 " pathEditMode="relative" rAng="0" ptsTypes="AA">
                                      <p:cBhvr>
                                        <p:cTn id="122" dur="2000" fill="hold"/>
                                        <p:tgtEl>
                                          <p:spTgt spid="1228848"/>
                                        </p:tgtEl>
                                        <p:attrNameLst>
                                          <p:attrName>ppt_x</p:attrName>
                                          <p:attrName>ppt_y</p:attrName>
                                        </p:attrNameLst>
                                      </p:cBhvr>
                                      <p:rCtr x="2674" y="0"/>
                                    </p:animMotion>
                                  </p:childTnLst>
                                </p:cTn>
                              </p:par>
                              <p:par>
                                <p:cTn id="123" presetID="0" presetClass="path" presetSubtype="0" accel="50000" decel="50000" fill="hold" grpId="1" nodeType="withEffect">
                                  <p:stCondLst>
                                    <p:cond delay="0"/>
                                  </p:stCondLst>
                                  <p:childTnLst>
                                    <p:animMotion origin="layout" path="M 1.11111E-6 -4.07407E-6 L 0.05347 -4.07407E-6 " pathEditMode="relative" rAng="0" ptsTypes="AA">
                                      <p:cBhvr>
                                        <p:cTn id="124" dur="2000" fill="hold"/>
                                        <p:tgtEl>
                                          <p:spTgt spid="1228849"/>
                                        </p:tgtEl>
                                        <p:attrNameLst>
                                          <p:attrName>ppt_x</p:attrName>
                                          <p:attrName>ppt_y</p:attrName>
                                        </p:attrNameLst>
                                      </p:cBhvr>
                                      <p:rCtr x="2674" y="0"/>
                                    </p:animMotion>
                                  </p:childTnLst>
                                </p:cTn>
                              </p:par>
                              <p:par>
                                <p:cTn id="125" presetID="0" presetClass="path" presetSubtype="0" accel="50000" decel="50000" fill="hold" grpId="1" nodeType="withEffect">
                                  <p:stCondLst>
                                    <p:cond delay="0"/>
                                  </p:stCondLst>
                                  <p:childTnLst>
                                    <p:animMotion origin="layout" path="M 1.11111E-6 -4.07407E-6 L 0.05347 -4.07407E-6 " pathEditMode="relative" rAng="0" ptsTypes="AA">
                                      <p:cBhvr>
                                        <p:cTn id="126" dur="2000" fill="hold"/>
                                        <p:tgtEl>
                                          <p:spTgt spid="1228850"/>
                                        </p:tgtEl>
                                        <p:attrNameLst>
                                          <p:attrName>ppt_x</p:attrName>
                                          <p:attrName>ppt_y</p:attrName>
                                        </p:attrNameLst>
                                      </p:cBhvr>
                                      <p:rCtr x="2674" y="0"/>
                                    </p:animMotion>
                                  </p:childTnLst>
                                </p:cTn>
                              </p:par>
                              <p:par>
                                <p:cTn id="127" presetID="0" presetClass="path" presetSubtype="0" accel="50000" decel="50000" fill="hold" grpId="1" nodeType="withEffect">
                                  <p:stCondLst>
                                    <p:cond delay="0"/>
                                  </p:stCondLst>
                                  <p:childTnLst>
                                    <p:animMotion origin="layout" path="M 1.11111E-6 -4.07407E-6 L 0.05347 -4.07407E-6 " pathEditMode="relative" rAng="0" ptsTypes="AA">
                                      <p:cBhvr>
                                        <p:cTn id="128" dur="2000" fill="hold"/>
                                        <p:tgtEl>
                                          <p:spTgt spid="1228851"/>
                                        </p:tgtEl>
                                        <p:attrNameLst>
                                          <p:attrName>ppt_x</p:attrName>
                                          <p:attrName>ppt_y</p:attrName>
                                        </p:attrNameLst>
                                      </p:cBhvr>
                                      <p:rCtr x="2674" y="0"/>
                                    </p:animMotion>
                                  </p:childTnLst>
                                </p:cTn>
                              </p:par>
                              <p:par>
                                <p:cTn id="129" presetID="0" presetClass="path" presetSubtype="0" accel="50000" decel="50000" fill="hold" grpId="1" nodeType="withEffect">
                                  <p:stCondLst>
                                    <p:cond delay="0"/>
                                  </p:stCondLst>
                                  <p:childTnLst>
                                    <p:animMotion origin="layout" path="M 1.11111E-6 -4.07407E-6 L 0.05347 -4.07407E-6 " pathEditMode="relative" rAng="0" ptsTypes="AA">
                                      <p:cBhvr>
                                        <p:cTn id="130" dur="2000" fill="hold"/>
                                        <p:tgtEl>
                                          <p:spTgt spid="1228852"/>
                                        </p:tgtEl>
                                        <p:attrNameLst>
                                          <p:attrName>ppt_x</p:attrName>
                                          <p:attrName>ppt_y</p:attrName>
                                        </p:attrNameLst>
                                      </p:cBhvr>
                                      <p:rCtr x="2674" y="0"/>
                                    </p:animMotion>
                                  </p:childTnLst>
                                </p:cTn>
                              </p:par>
                              <p:par>
                                <p:cTn id="131" presetID="0" presetClass="path" presetSubtype="0" accel="50000" decel="50000" fill="hold" grpId="1" nodeType="withEffect">
                                  <p:stCondLst>
                                    <p:cond delay="0"/>
                                  </p:stCondLst>
                                  <p:childTnLst>
                                    <p:animMotion origin="layout" path="M 1.11111E-6 -4.07407E-6 L 0.05347 -4.07407E-6 " pathEditMode="relative" rAng="0" ptsTypes="AA">
                                      <p:cBhvr>
                                        <p:cTn id="132" dur="2000" fill="hold"/>
                                        <p:tgtEl>
                                          <p:spTgt spid="1228853"/>
                                        </p:tgtEl>
                                        <p:attrNameLst>
                                          <p:attrName>ppt_x</p:attrName>
                                          <p:attrName>ppt_y</p:attrName>
                                        </p:attrNameLst>
                                      </p:cBhvr>
                                      <p:rCtr x="2674" y="0"/>
                                    </p:animMotion>
                                  </p:childTnLst>
                                </p:cTn>
                              </p:par>
                              <p:par>
                                <p:cTn id="133" presetID="0" presetClass="path" presetSubtype="0" accel="50000" decel="50000" fill="hold" grpId="1" nodeType="withEffect">
                                  <p:stCondLst>
                                    <p:cond delay="0"/>
                                  </p:stCondLst>
                                  <p:childTnLst>
                                    <p:animMotion origin="layout" path="M 1.38889E-6 -1.11111E-6 L 0.23073 -1.11111E-6 " pathEditMode="relative" rAng="0" ptsTypes="AA">
                                      <p:cBhvr>
                                        <p:cTn id="134" dur="2000" fill="hold"/>
                                        <p:tgtEl>
                                          <p:spTgt spid="1228854"/>
                                        </p:tgtEl>
                                        <p:attrNameLst>
                                          <p:attrName>ppt_x</p:attrName>
                                          <p:attrName>ppt_y</p:attrName>
                                        </p:attrNameLst>
                                      </p:cBhvr>
                                      <p:rCtr x="11528" y="0"/>
                                    </p:animMotion>
                                  </p:childTnLst>
                                </p:cTn>
                              </p:par>
                              <p:par>
                                <p:cTn id="135" presetID="1" presetClass="emph" presetSubtype="2" fill="hold" nodeType="withEffect">
                                  <p:stCondLst>
                                    <p:cond delay="0"/>
                                  </p:stCondLst>
                                  <p:childTnLst>
                                    <p:animClr clrSpc="rgb" dir="cw">
                                      <p:cBhvr>
                                        <p:cTn id="136" dur="2000" fill="hold"/>
                                        <p:tgtEl>
                                          <p:spTgt spid="1228853"/>
                                        </p:tgtEl>
                                        <p:attrNameLst>
                                          <p:attrName>fillcolor</p:attrName>
                                        </p:attrNameLst>
                                      </p:cBhvr>
                                      <p:to>
                                        <a:srgbClr val="DDDDDD"/>
                                      </p:to>
                                    </p:animClr>
                                    <p:set>
                                      <p:cBhvr>
                                        <p:cTn id="137" dur="2000" fill="hold"/>
                                        <p:tgtEl>
                                          <p:spTgt spid="1228853"/>
                                        </p:tgtEl>
                                        <p:attrNameLst>
                                          <p:attrName>fill.type</p:attrName>
                                        </p:attrNameLst>
                                      </p:cBhvr>
                                      <p:to>
                                        <p:strVal val="solid"/>
                                      </p:to>
                                    </p:set>
                                    <p:set>
                                      <p:cBhvr>
                                        <p:cTn id="138" dur="2000" fill="hold"/>
                                        <p:tgtEl>
                                          <p:spTgt spid="1228853"/>
                                        </p:tgtEl>
                                        <p:attrNameLst>
                                          <p:attrName>fill.on</p:attrName>
                                        </p:attrNameLst>
                                      </p:cBhvr>
                                      <p:to>
                                        <p:strVal val="tru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nodeType="clickEffect">
                                  <p:stCondLst>
                                    <p:cond delay="0"/>
                                  </p:stCondLst>
                                  <p:childTnLst>
                                    <p:set>
                                      <p:cBhvr>
                                        <p:cTn id="142" dur="1" fill="hold">
                                          <p:stCondLst>
                                            <p:cond delay="0"/>
                                          </p:stCondLst>
                                        </p:cTn>
                                        <p:tgtEl>
                                          <p:spTgt spid="1228855"/>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228871"/>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228872"/>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228873"/>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228874"/>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228875"/>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228878"/>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22887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228877"/>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0" presetClass="path" presetSubtype="0" accel="50000" decel="50000" fill="hold" grpId="1" nodeType="clickEffect">
                                  <p:stCondLst>
                                    <p:cond delay="0"/>
                                  </p:stCondLst>
                                  <p:childTnLst>
                                    <p:animMotion origin="layout" path="M 1.11111E-6 -4.07407E-6 L 0.05347 -4.07407E-6 " pathEditMode="relative" rAng="0" ptsTypes="AA">
                                      <p:cBhvr>
                                        <p:cTn id="162" dur="2000" fill="hold"/>
                                        <p:tgtEl>
                                          <p:spTgt spid="1228872"/>
                                        </p:tgtEl>
                                        <p:attrNameLst>
                                          <p:attrName>ppt_x</p:attrName>
                                          <p:attrName>ppt_y</p:attrName>
                                        </p:attrNameLst>
                                      </p:cBhvr>
                                      <p:rCtr x="2674" y="0"/>
                                    </p:animMotion>
                                  </p:childTnLst>
                                </p:cTn>
                              </p:par>
                              <p:par>
                                <p:cTn id="163" presetID="0" presetClass="path" presetSubtype="0" accel="50000" decel="50000" fill="hold" grpId="1" nodeType="withEffect">
                                  <p:stCondLst>
                                    <p:cond delay="0"/>
                                  </p:stCondLst>
                                  <p:childTnLst>
                                    <p:animMotion origin="layout" path="M 1.11111E-6 -4.07407E-6 L 0.05347 -4.07407E-6 " pathEditMode="relative" rAng="0" ptsTypes="AA">
                                      <p:cBhvr>
                                        <p:cTn id="164" dur="2000" fill="hold"/>
                                        <p:tgtEl>
                                          <p:spTgt spid="1228873"/>
                                        </p:tgtEl>
                                        <p:attrNameLst>
                                          <p:attrName>ppt_x</p:attrName>
                                          <p:attrName>ppt_y</p:attrName>
                                        </p:attrNameLst>
                                      </p:cBhvr>
                                      <p:rCtr x="2674" y="0"/>
                                    </p:animMotion>
                                  </p:childTnLst>
                                </p:cTn>
                              </p:par>
                              <p:par>
                                <p:cTn id="165" presetID="0" presetClass="path" presetSubtype="0" accel="50000" decel="50000" fill="hold" grpId="1" nodeType="withEffect">
                                  <p:stCondLst>
                                    <p:cond delay="0"/>
                                  </p:stCondLst>
                                  <p:childTnLst>
                                    <p:animMotion origin="layout" path="M 1.11111E-6 -4.07407E-6 L 0.05347 -4.07407E-6 " pathEditMode="relative" rAng="0" ptsTypes="AA">
                                      <p:cBhvr>
                                        <p:cTn id="166" dur="2000" fill="hold"/>
                                        <p:tgtEl>
                                          <p:spTgt spid="1228874"/>
                                        </p:tgtEl>
                                        <p:attrNameLst>
                                          <p:attrName>ppt_x</p:attrName>
                                          <p:attrName>ppt_y</p:attrName>
                                        </p:attrNameLst>
                                      </p:cBhvr>
                                      <p:rCtr x="2674" y="0"/>
                                    </p:animMotion>
                                  </p:childTnLst>
                                </p:cTn>
                              </p:par>
                              <p:par>
                                <p:cTn id="167" presetID="0" presetClass="path" presetSubtype="0" accel="50000" decel="50000" fill="hold" grpId="1" nodeType="withEffect">
                                  <p:stCondLst>
                                    <p:cond delay="0"/>
                                  </p:stCondLst>
                                  <p:childTnLst>
                                    <p:animMotion origin="layout" path="M 1.11111E-6 -4.07407E-6 L 0.05347 -4.07407E-6 " pathEditMode="relative" rAng="0" ptsTypes="AA">
                                      <p:cBhvr>
                                        <p:cTn id="168" dur="2000" fill="hold"/>
                                        <p:tgtEl>
                                          <p:spTgt spid="1228875"/>
                                        </p:tgtEl>
                                        <p:attrNameLst>
                                          <p:attrName>ppt_x</p:attrName>
                                          <p:attrName>ppt_y</p:attrName>
                                        </p:attrNameLst>
                                      </p:cBhvr>
                                      <p:rCtr x="2674" y="0"/>
                                    </p:animMotion>
                                  </p:childTnLst>
                                </p:cTn>
                              </p:par>
                              <p:par>
                                <p:cTn id="169" presetID="0" presetClass="path" presetSubtype="0" accel="50000" decel="50000" fill="hold" grpId="1" nodeType="withEffect">
                                  <p:stCondLst>
                                    <p:cond delay="0"/>
                                  </p:stCondLst>
                                  <p:childTnLst>
                                    <p:animMotion origin="layout" path="M 1.11111E-6 -4.07407E-6 L 0.05347 -4.07407E-6 " pathEditMode="relative" rAng="0" ptsTypes="AA">
                                      <p:cBhvr>
                                        <p:cTn id="170" dur="2000" fill="hold"/>
                                        <p:tgtEl>
                                          <p:spTgt spid="1228876"/>
                                        </p:tgtEl>
                                        <p:attrNameLst>
                                          <p:attrName>ppt_x</p:attrName>
                                          <p:attrName>ppt_y</p:attrName>
                                        </p:attrNameLst>
                                      </p:cBhvr>
                                      <p:rCtr x="2674" y="0"/>
                                    </p:animMotion>
                                  </p:childTnLst>
                                </p:cTn>
                              </p:par>
                              <p:par>
                                <p:cTn id="171" presetID="0" presetClass="path" presetSubtype="0" accel="50000" decel="50000" fill="hold" grpId="1" nodeType="withEffect">
                                  <p:stCondLst>
                                    <p:cond delay="0"/>
                                  </p:stCondLst>
                                  <p:childTnLst>
                                    <p:animMotion origin="layout" path="M 1.11111E-6 -4.07407E-6 L 0.05347 -4.07407E-6 " pathEditMode="relative" rAng="0" ptsTypes="AA">
                                      <p:cBhvr>
                                        <p:cTn id="172" dur="2000" fill="hold"/>
                                        <p:tgtEl>
                                          <p:spTgt spid="1228877"/>
                                        </p:tgtEl>
                                        <p:attrNameLst>
                                          <p:attrName>ppt_x</p:attrName>
                                          <p:attrName>ppt_y</p:attrName>
                                        </p:attrNameLst>
                                      </p:cBhvr>
                                      <p:rCtr x="2674" y="0"/>
                                    </p:animMotion>
                                  </p:childTnLst>
                                </p:cTn>
                              </p:par>
                              <p:par>
                                <p:cTn id="173" presetID="0" presetClass="path" presetSubtype="0" accel="50000" decel="50000" fill="hold" grpId="1" nodeType="withEffect">
                                  <p:stCondLst>
                                    <p:cond delay="0"/>
                                  </p:stCondLst>
                                  <p:childTnLst>
                                    <p:animMotion origin="layout" path="M 1.38889E-6 -1.11111E-6 L 0.23073 -1.11111E-6 " pathEditMode="relative" rAng="0" ptsTypes="AA">
                                      <p:cBhvr>
                                        <p:cTn id="174" dur="2000" fill="hold"/>
                                        <p:tgtEl>
                                          <p:spTgt spid="1228878"/>
                                        </p:tgtEl>
                                        <p:attrNameLst>
                                          <p:attrName>ppt_x</p:attrName>
                                          <p:attrName>ppt_y</p:attrName>
                                        </p:attrNameLst>
                                      </p:cBhvr>
                                      <p:rCtr x="11528" y="0"/>
                                    </p:animMotion>
                                  </p:childTnLst>
                                </p:cTn>
                              </p:par>
                              <p:par>
                                <p:cTn id="175" presetID="1" presetClass="emph" presetSubtype="2" fill="hold" nodeType="withEffect">
                                  <p:stCondLst>
                                    <p:cond delay="0"/>
                                  </p:stCondLst>
                                  <p:childTnLst>
                                    <p:animClr clrSpc="rgb" dir="cw">
                                      <p:cBhvr>
                                        <p:cTn id="176" dur="2000" fill="hold"/>
                                        <p:tgtEl>
                                          <p:spTgt spid="1228877"/>
                                        </p:tgtEl>
                                        <p:attrNameLst>
                                          <p:attrName>fillcolor</p:attrName>
                                        </p:attrNameLst>
                                      </p:cBhvr>
                                      <p:to>
                                        <a:srgbClr val="DDDDDD"/>
                                      </p:to>
                                    </p:animClr>
                                    <p:set>
                                      <p:cBhvr>
                                        <p:cTn id="177" dur="2000" fill="hold"/>
                                        <p:tgtEl>
                                          <p:spTgt spid="1228877"/>
                                        </p:tgtEl>
                                        <p:attrNameLst>
                                          <p:attrName>fill.type</p:attrName>
                                        </p:attrNameLst>
                                      </p:cBhvr>
                                      <p:to>
                                        <p:strVal val="solid"/>
                                      </p:to>
                                    </p:set>
                                    <p:set>
                                      <p:cBhvr>
                                        <p:cTn id="178" dur="2000" fill="hold"/>
                                        <p:tgtEl>
                                          <p:spTgt spid="1228877"/>
                                        </p:tgtEl>
                                        <p:attrNameLst>
                                          <p:attrName>fill.on</p:attrName>
                                        </p:attrNameLst>
                                      </p:cBhvr>
                                      <p:to>
                                        <p:strVal val="true"/>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 presetClass="entr" presetSubtype="0" fill="hold" nodeType="clickEffect">
                                  <p:stCondLst>
                                    <p:cond delay="0"/>
                                  </p:stCondLst>
                                  <p:childTnLst>
                                    <p:set>
                                      <p:cBhvr>
                                        <p:cTn id="182" dur="1" fill="hold">
                                          <p:stCondLst>
                                            <p:cond delay="0"/>
                                          </p:stCondLst>
                                        </p:cTn>
                                        <p:tgtEl>
                                          <p:spTgt spid="1228879"/>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228895"/>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228896"/>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228897"/>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228898"/>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228899"/>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228902"/>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228900"/>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228901"/>
                                        </p:tgtEl>
                                        <p:attrNameLst>
                                          <p:attrName>style.visibility</p:attrName>
                                        </p:attrNameLst>
                                      </p:cBhvr>
                                      <p:to>
                                        <p:strVal val="visible"/>
                                      </p:to>
                                    </p:se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0" presetClass="path" presetSubtype="0" accel="50000" decel="50000" fill="hold" grpId="1" nodeType="clickEffect">
                                  <p:stCondLst>
                                    <p:cond delay="0"/>
                                  </p:stCondLst>
                                  <p:childTnLst>
                                    <p:animMotion origin="layout" path="M 1.11111E-6 -4.07407E-6 L 0.05347 -4.07407E-6 " pathEditMode="relative" rAng="0" ptsTypes="AA">
                                      <p:cBhvr>
                                        <p:cTn id="202" dur="2000" fill="hold"/>
                                        <p:tgtEl>
                                          <p:spTgt spid="1228896"/>
                                        </p:tgtEl>
                                        <p:attrNameLst>
                                          <p:attrName>ppt_x</p:attrName>
                                          <p:attrName>ppt_y</p:attrName>
                                        </p:attrNameLst>
                                      </p:cBhvr>
                                      <p:rCtr x="2674" y="0"/>
                                    </p:animMotion>
                                  </p:childTnLst>
                                </p:cTn>
                              </p:par>
                              <p:par>
                                <p:cTn id="203" presetID="0" presetClass="path" presetSubtype="0" accel="50000" decel="50000" fill="hold" grpId="1" nodeType="withEffect">
                                  <p:stCondLst>
                                    <p:cond delay="0"/>
                                  </p:stCondLst>
                                  <p:childTnLst>
                                    <p:animMotion origin="layout" path="M 1.11111E-6 -4.07407E-6 L 0.05347 -4.07407E-6 " pathEditMode="relative" rAng="0" ptsTypes="AA">
                                      <p:cBhvr>
                                        <p:cTn id="204" dur="2000" fill="hold"/>
                                        <p:tgtEl>
                                          <p:spTgt spid="1228897"/>
                                        </p:tgtEl>
                                        <p:attrNameLst>
                                          <p:attrName>ppt_x</p:attrName>
                                          <p:attrName>ppt_y</p:attrName>
                                        </p:attrNameLst>
                                      </p:cBhvr>
                                      <p:rCtr x="2674" y="0"/>
                                    </p:animMotion>
                                  </p:childTnLst>
                                </p:cTn>
                              </p:par>
                              <p:par>
                                <p:cTn id="205" presetID="0" presetClass="path" presetSubtype="0" accel="50000" decel="50000" fill="hold" grpId="1" nodeType="withEffect">
                                  <p:stCondLst>
                                    <p:cond delay="0"/>
                                  </p:stCondLst>
                                  <p:childTnLst>
                                    <p:animMotion origin="layout" path="M 1.11111E-6 -4.07407E-6 L 0.05347 -4.07407E-6 " pathEditMode="relative" rAng="0" ptsTypes="AA">
                                      <p:cBhvr>
                                        <p:cTn id="206" dur="2000" fill="hold"/>
                                        <p:tgtEl>
                                          <p:spTgt spid="1228898"/>
                                        </p:tgtEl>
                                        <p:attrNameLst>
                                          <p:attrName>ppt_x</p:attrName>
                                          <p:attrName>ppt_y</p:attrName>
                                        </p:attrNameLst>
                                      </p:cBhvr>
                                      <p:rCtr x="2674" y="0"/>
                                    </p:animMotion>
                                  </p:childTnLst>
                                </p:cTn>
                              </p:par>
                              <p:par>
                                <p:cTn id="207" presetID="0" presetClass="path" presetSubtype="0" accel="50000" decel="50000" fill="hold" grpId="1" nodeType="withEffect">
                                  <p:stCondLst>
                                    <p:cond delay="0"/>
                                  </p:stCondLst>
                                  <p:childTnLst>
                                    <p:animMotion origin="layout" path="M 1.11111E-6 -4.07407E-6 L 0.05347 -4.07407E-6 " pathEditMode="relative" rAng="0" ptsTypes="AA">
                                      <p:cBhvr>
                                        <p:cTn id="208" dur="2000" fill="hold"/>
                                        <p:tgtEl>
                                          <p:spTgt spid="1228899"/>
                                        </p:tgtEl>
                                        <p:attrNameLst>
                                          <p:attrName>ppt_x</p:attrName>
                                          <p:attrName>ppt_y</p:attrName>
                                        </p:attrNameLst>
                                      </p:cBhvr>
                                      <p:rCtr x="2674" y="0"/>
                                    </p:animMotion>
                                  </p:childTnLst>
                                </p:cTn>
                              </p:par>
                              <p:par>
                                <p:cTn id="209" presetID="0" presetClass="path" presetSubtype="0" accel="50000" decel="50000" fill="hold" grpId="1" nodeType="withEffect">
                                  <p:stCondLst>
                                    <p:cond delay="0"/>
                                  </p:stCondLst>
                                  <p:childTnLst>
                                    <p:animMotion origin="layout" path="M 1.11111E-6 -4.07407E-6 L 0.05347 -4.07407E-6 " pathEditMode="relative" rAng="0" ptsTypes="AA">
                                      <p:cBhvr>
                                        <p:cTn id="210" dur="2000" fill="hold"/>
                                        <p:tgtEl>
                                          <p:spTgt spid="1228900"/>
                                        </p:tgtEl>
                                        <p:attrNameLst>
                                          <p:attrName>ppt_x</p:attrName>
                                          <p:attrName>ppt_y</p:attrName>
                                        </p:attrNameLst>
                                      </p:cBhvr>
                                      <p:rCtr x="2674" y="0"/>
                                    </p:animMotion>
                                  </p:childTnLst>
                                </p:cTn>
                              </p:par>
                              <p:par>
                                <p:cTn id="211" presetID="0" presetClass="path" presetSubtype="0" accel="50000" decel="50000" fill="hold" grpId="1" nodeType="withEffect">
                                  <p:stCondLst>
                                    <p:cond delay="0"/>
                                  </p:stCondLst>
                                  <p:childTnLst>
                                    <p:animMotion origin="layout" path="M 1.11111E-6 -4.07407E-6 L 0.05347 -4.07407E-6 " pathEditMode="relative" rAng="0" ptsTypes="AA">
                                      <p:cBhvr>
                                        <p:cTn id="212" dur="2000" fill="hold"/>
                                        <p:tgtEl>
                                          <p:spTgt spid="1228901"/>
                                        </p:tgtEl>
                                        <p:attrNameLst>
                                          <p:attrName>ppt_x</p:attrName>
                                          <p:attrName>ppt_y</p:attrName>
                                        </p:attrNameLst>
                                      </p:cBhvr>
                                      <p:rCtr x="2674" y="0"/>
                                    </p:animMotion>
                                  </p:childTnLst>
                                </p:cTn>
                              </p:par>
                              <p:par>
                                <p:cTn id="213" presetID="0" presetClass="path" presetSubtype="0" accel="50000" decel="50000" fill="hold" grpId="1" nodeType="withEffect">
                                  <p:stCondLst>
                                    <p:cond delay="0"/>
                                  </p:stCondLst>
                                  <p:childTnLst>
                                    <p:animMotion origin="layout" path="M 1.38889E-6 -1.11111E-6 L 0.23073 -1.11111E-6 " pathEditMode="relative" rAng="0" ptsTypes="AA">
                                      <p:cBhvr>
                                        <p:cTn id="214" dur="2000" fill="hold"/>
                                        <p:tgtEl>
                                          <p:spTgt spid="1228902"/>
                                        </p:tgtEl>
                                        <p:attrNameLst>
                                          <p:attrName>ppt_x</p:attrName>
                                          <p:attrName>ppt_y</p:attrName>
                                        </p:attrNameLst>
                                      </p:cBhvr>
                                      <p:rCtr x="11528" y="0"/>
                                    </p:animMotion>
                                  </p:childTnLst>
                                </p:cTn>
                              </p:par>
                              <p:par>
                                <p:cTn id="215" presetID="1" presetClass="emph" presetSubtype="2" fill="hold" nodeType="withEffect">
                                  <p:stCondLst>
                                    <p:cond delay="0"/>
                                  </p:stCondLst>
                                  <p:childTnLst>
                                    <p:animClr clrSpc="rgb" dir="cw">
                                      <p:cBhvr>
                                        <p:cTn id="216" dur="2000" fill="hold"/>
                                        <p:tgtEl>
                                          <p:spTgt spid="1228901"/>
                                        </p:tgtEl>
                                        <p:attrNameLst>
                                          <p:attrName>fillcolor</p:attrName>
                                        </p:attrNameLst>
                                      </p:cBhvr>
                                      <p:to>
                                        <a:srgbClr val="DDDDDD"/>
                                      </p:to>
                                    </p:animClr>
                                    <p:set>
                                      <p:cBhvr>
                                        <p:cTn id="217" dur="2000" fill="hold"/>
                                        <p:tgtEl>
                                          <p:spTgt spid="1228901"/>
                                        </p:tgtEl>
                                        <p:attrNameLst>
                                          <p:attrName>fill.type</p:attrName>
                                        </p:attrNameLst>
                                      </p:cBhvr>
                                      <p:to>
                                        <p:strVal val="solid"/>
                                      </p:to>
                                    </p:set>
                                    <p:set>
                                      <p:cBhvr>
                                        <p:cTn id="218" dur="2000" fill="hold"/>
                                        <p:tgtEl>
                                          <p:spTgt spid="1228901"/>
                                        </p:tgtEl>
                                        <p:attrNameLst>
                                          <p:attrName>fill.on</p:attrName>
                                        </p:attrNameLst>
                                      </p:cBhvr>
                                      <p:to>
                                        <p:strVal val="true"/>
                                      </p:to>
                                    </p:se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1" presetClass="entr" presetSubtype="0" fill="hold" nodeType="clickEffect">
                                  <p:stCondLst>
                                    <p:cond delay="0"/>
                                  </p:stCondLst>
                                  <p:childTnLst>
                                    <p:set>
                                      <p:cBhvr>
                                        <p:cTn id="222" dur="1" fill="hold">
                                          <p:stCondLst>
                                            <p:cond delay="0"/>
                                          </p:stCondLst>
                                        </p:cTn>
                                        <p:tgtEl>
                                          <p:spTgt spid="1228903"/>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1228919"/>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1228920"/>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1228921"/>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1228922"/>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1228923"/>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1228926"/>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228924"/>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228925"/>
                                        </p:tgtEl>
                                        <p:attrNameLst>
                                          <p:attrName>style.visibility</p:attrName>
                                        </p:attrNameLst>
                                      </p:cBhvr>
                                      <p:to>
                                        <p:strVal val="visible"/>
                                      </p:to>
                                    </p:set>
                                  </p:childTnLst>
                                </p:cTn>
                              </p:par>
                            </p:childTnLst>
                          </p:cTn>
                        </p:par>
                      </p:childTnLst>
                    </p:cTn>
                  </p:par>
                  <p:par>
                    <p:cTn id="239" fill="hold" nodeType="clickPar">
                      <p:stCondLst>
                        <p:cond delay="indefinite"/>
                      </p:stCondLst>
                      <p:childTnLst>
                        <p:par>
                          <p:cTn id="240" fill="hold" nodeType="withGroup">
                            <p:stCondLst>
                              <p:cond delay="0"/>
                            </p:stCondLst>
                            <p:childTnLst>
                              <p:par>
                                <p:cTn id="241" presetID="0" presetClass="path" presetSubtype="0" accel="50000" decel="50000" fill="hold" grpId="1" nodeType="clickEffect">
                                  <p:stCondLst>
                                    <p:cond delay="0"/>
                                  </p:stCondLst>
                                  <p:childTnLst>
                                    <p:animMotion origin="layout" path="M 1.11111E-6 -4.07407E-6 L 0.05347 -4.07407E-6 " pathEditMode="relative" rAng="0" ptsTypes="AA">
                                      <p:cBhvr>
                                        <p:cTn id="242" dur="2000" fill="hold"/>
                                        <p:tgtEl>
                                          <p:spTgt spid="1228920"/>
                                        </p:tgtEl>
                                        <p:attrNameLst>
                                          <p:attrName>ppt_x</p:attrName>
                                          <p:attrName>ppt_y</p:attrName>
                                        </p:attrNameLst>
                                      </p:cBhvr>
                                      <p:rCtr x="2674" y="0"/>
                                    </p:animMotion>
                                  </p:childTnLst>
                                </p:cTn>
                              </p:par>
                              <p:par>
                                <p:cTn id="243" presetID="0" presetClass="path" presetSubtype="0" accel="50000" decel="50000" fill="hold" grpId="1" nodeType="withEffect">
                                  <p:stCondLst>
                                    <p:cond delay="0"/>
                                  </p:stCondLst>
                                  <p:childTnLst>
                                    <p:animMotion origin="layout" path="M 1.11111E-6 -4.07407E-6 L 0.05347 -4.07407E-6 " pathEditMode="relative" rAng="0" ptsTypes="AA">
                                      <p:cBhvr>
                                        <p:cTn id="244" dur="2000" fill="hold"/>
                                        <p:tgtEl>
                                          <p:spTgt spid="1228921"/>
                                        </p:tgtEl>
                                        <p:attrNameLst>
                                          <p:attrName>ppt_x</p:attrName>
                                          <p:attrName>ppt_y</p:attrName>
                                        </p:attrNameLst>
                                      </p:cBhvr>
                                      <p:rCtr x="2674" y="0"/>
                                    </p:animMotion>
                                  </p:childTnLst>
                                </p:cTn>
                              </p:par>
                              <p:par>
                                <p:cTn id="245" presetID="0" presetClass="path" presetSubtype="0" accel="50000" decel="50000" fill="hold" grpId="1" nodeType="withEffect">
                                  <p:stCondLst>
                                    <p:cond delay="0"/>
                                  </p:stCondLst>
                                  <p:childTnLst>
                                    <p:animMotion origin="layout" path="M 1.11111E-6 -4.07407E-6 L 0.05347 -4.07407E-6 " pathEditMode="relative" rAng="0" ptsTypes="AA">
                                      <p:cBhvr>
                                        <p:cTn id="246" dur="2000" fill="hold"/>
                                        <p:tgtEl>
                                          <p:spTgt spid="1228922"/>
                                        </p:tgtEl>
                                        <p:attrNameLst>
                                          <p:attrName>ppt_x</p:attrName>
                                          <p:attrName>ppt_y</p:attrName>
                                        </p:attrNameLst>
                                      </p:cBhvr>
                                      <p:rCtr x="2674" y="0"/>
                                    </p:animMotion>
                                  </p:childTnLst>
                                </p:cTn>
                              </p:par>
                              <p:par>
                                <p:cTn id="247" presetID="0" presetClass="path" presetSubtype="0" accel="50000" decel="50000" fill="hold" grpId="1" nodeType="withEffect">
                                  <p:stCondLst>
                                    <p:cond delay="0"/>
                                  </p:stCondLst>
                                  <p:childTnLst>
                                    <p:animMotion origin="layout" path="M 1.11111E-6 -4.07407E-6 L 0.05347 -4.07407E-6 " pathEditMode="relative" rAng="0" ptsTypes="AA">
                                      <p:cBhvr>
                                        <p:cTn id="248" dur="2000" fill="hold"/>
                                        <p:tgtEl>
                                          <p:spTgt spid="1228923"/>
                                        </p:tgtEl>
                                        <p:attrNameLst>
                                          <p:attrName>ppt_x</p:attrName>
                                          <p:attrName>ppt_y</p:attrName>
                                        </p:attrNameLst>
                                      </p:cBhvr>
                                      <p:rCtr x="2674" y="0"/>
                                    </p:animMotion>
                                  </p:childTnLst>
                                </p:cTn>
                              </p:par>
                              <p:par>
                                <p:cTn id="249" presetID="0" presetClass="path" presetSubtype="0" accel="50000" decel="50000" fill="hold" grpId="1" nodeType="withEffect">
                                  <p:stCondLst>
                                    <p:cond delay="0"/>
                                  </p:stCondLst>
                                  <p:childTnLst>
                                    <p:animMotion origin="layout" path="M 1.11111E-6 -4.07407E-6 L 0.05347 -4.07407E-6 " pathEditMode="relative" rAng="0" ptsTypes="AA">
                                      <p:cBhvr>
                                        <p:cTn id="250" dur="2000" fill="hold"/>
                                        <p:tgtEl>
                                          <p:spTgt spid="1228924"/>
                                        </p:tgtEl>
                                        <p:attrNameLst>
                                          <p:attrName>ppt_x</p:attrName>
                                          <p:attrName>ppt_y</p:attrName>
                                        </p:attrNameLst>
                                      </p:cBhvr>
                                      <p:rCtr x="2674" y="0"/>
                                    </p:animMotion>
                                  </p:childTnLst>
                                </p:cTn>
                              </p:par>
                              <p:par>
                                <p:cTn id="251" presetID="0" presetClass="path" presetSubtype="0" accel="50000" decel="50000" fill="hold" grpId="1" nodeType="withEffect">
                                  <p:stCondLst>
                                    <p:cond delay="0"/>
                                  </p:stCondLst>
                                  <p:childTnLst>
                                    <p:animMotion origin="layout" path="M 1.11111E-6 -4.07407E-6 L 0.05347 -4.07407E-6 " pathEditMode="relative" rAng="0" ptsTypes="AA">
                                      <p:cBhvr>
                                        <p:cTn id="252" dur="2000" fill="hold"/>
                                        <p:tgtEl>
                                          <p:spTgt spid="1228925"/>
                                        </p:tgtEl>
                                        <p:attrNameLst>
                                          <p:attrName>ppt_x</p:attrName>
                                          <p:attrName>ppt_y</p:attrName>
                                        </p:attrNameLst>
                                      </p:cBhvr>
                                      <p:rCtr x="2674" y="0"/>
                                    </p:animMotion>
                                  </p:childTnLst>
                                </p:cTn>
                              </p:par>
                              <p:par>
                                <p:cTn id="253" presetID="0" presetClass="path" presetSubtype="0" accel="50000" decel="50000" fill="hold" grpId="1" nodeType="withEffect">
                                  <p:stCondLst>
                                    <p:cond delay="0"/>
                                  </p:stCondLst>
                                  <p:childTnLst>
                                    <p:animMotion origin="layout" path="M 1.38889E-6 -1.11111E-6 L 0.23073 -1.11111E-6 " pathEditMode="relative" rAng="0" ptsTypes="AA">
                                      <p:cBhvr>
                                        <p:cTn id="254" dur="2000" fill="hold"/>
                                        <p:tgtEl>
                                          <p:spTgt spid="1228926"/>
                                        </p:tgtEl>
                                        <p:attrNameLst>
                                          <p:attrName>ppt_x</p:attrName>
                                          <p:attrName>ppt_y</p:attrName>
                                        </p:attrNameLst>
                                      </p:cBhvr>
                                      <p:rCtr x="11528" y="0"/>
                                    </p:animMotion>
                                  </p:childTnLst>
                                </p:cTn>
                              </p:par>
                              <p:par>
                                <p:cTn id="255" presetID="1" presetClass="emph" presetSubtype="2" fill="hold" nodeType="withEffect">
                                  <p:stCondLst>
                                    <p:cond delay="0"/>
                                  </p:stCondLst>
                                  <p:childTnLst>
                                    <p:animClr clrSpc="rgb" dir="cw">
                                      <p:cBhvr>
                                        <p:cTn id="256" dur="2000" fill="hold"/>
                                        <p:tgtEl>
                                          <p:spTgt spid="1228925"/>
                                        </p:tgtEl>
                                        <p:attrNameLst>
                                          <p:attrName>fillcolor</p:attrName>
                                        </p:attrNameLst>
                                      </p:cBhvr>
                                      <p:to>
                                        <a:srgbClr val="DDDDDD"/>
                                      </p:to>
                                    </p:animClr>
                                    <p:set>
                                      <p:cBhvr>
                                        <p:cTn id="257" dur="2000" fill="hold"/>
                                        <p:tgtEl>
                                          <p:spTgt spid="1228925"/>
                                        </p:tgtEl>
                                        <p:attrNameLst>
                                          <p:attrName>fill.type</p:attrName>
                                        </p:attrNameLst>
                                      </p:cBhvr>
                                      <p:to>
                                        <p:strVal val="solid"/>
                                      </p:to>
                                    </p:set>
                                    <p:set>
                                      <p:cBhvr>
                                        <p:cTn id="258" dur="2000" fill="hold"/>
                                        <p:tgtEl>
                                          <p:spTgt spid="1228925"/>
                                        </p:tgtEl>
                                        <p:attrNameLst>
                                          <p:attrName>fill.on</p:attrName>
                                        </p:attrNameLst>
                                      </p:cBhvr>
                                      <p:to>
                                        <p:strVal val="true"/>
                                      </p:to>
                                    </p:se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22" presetClass="entr" presetSubtype="2" fill="hold" grpId="0" nodeType="clickEffect">
                                  <p:stCondLst>
                                    <p:cond delay="0"/>
                                  </p:stCondLst>
                                  <p:childTnLst>
                                    <p:set>
                                      <p:cBhvr>
                                        <p:cTn id="262" dur="1" fill="hold">
                                          <p:stCondLst>
                                            <p:cond delay="0"/>
                                          </p:stCondLst>
                                        </p:cTn>
                                        <p:tgtEl>
                                          <p:spTgt spid="1228927"/>
                                        </p:tgtEl>
                                        <p:attrNameLst>
                                          <p:attrName>style.visibility</p:attrName>
                                        </p:attrNameLst>
                                      </p:cBhvr>
                                      <p:to>
                                        <p:strVal val="visible"/>
                                      </p:to>
                                    </p:set>
                                    <p:animEffect transition="in" filter="wipe(right)">
                                      <p:cBhvr>
                                        <p:cTn id="263" dur="500"/>
                                        <p:tgtEl>
                                          <p:spTgt spid="1228927"/>
                                        </p:tgtEl>
                                      </p:cBhvr>
                                    </p:animEffect>
                                  </p:childTnLst>
                                </p:cTn>
                              </p:par>
                            </p:childTnLst>
                          </p:cTn>
                        </p:par>
                        <p:par>
                          <p:cTn id="264" fill="hold" nodeType="afterGroup">
                            <p:stCondLst>
                              <p:cond delay="500"/>
                            </p:stCondLst>
                            <p:childTnLst>
                              <p:par>
                                <p:cTn id="265" presetID="22" presetClass="entr" presetSubtype="2" fill="hold" grpId="0" nodeType="afterEffect">
                                  <p:stCondLst>
                                    <p:cond delay="0"/>
                                  </p:stCondLst>
                                  <p:childTnLst>
                                    <p:set>
                                      <p:cBhvr>
                                        <p:cTn id="266" dur="1" fill="hold">
                                          <p:stCondLst>
                                            <p:cond delay="0"/>
                                          </p:stCondLst>
                                        </p:cTn>
                                        <p:tgtEl>
                                          <p:spTgt spid="1228929"/>
                                        </p:tgtEl>
                                        <p:attrNameLst>
                                          <p:attrName>style.visibility</p:attrName>
                                        </p:attrNameLst>
                                      </p:cBhvr>
                                      <p:to>
                                        <p:strVal val="visible"/>
                                      </p:to>
                                    </p:set>
                                    <p:animEffect transition="in" filter="wipe(right)">
                                      <p:cBhvr>
                                        <p:cTn id="267" dur="500"/>
                                        <p:tgtEl>
                                          <p:spTgt spid="1228929"/>
                                        </p:tgtEl>
                                      </p:cBhvr>
                                    </p:animEffect>
                                  </p:childTnLst>
                                </p:cTn>
                              </p:par>
                            </p:childTnLst>
                          </p:cTn>
                        </p:par>
                        <p:par>
                          <p:cTn id="268" fill="hold" nodeType="afterGroup">
                            <p:stCondLst>
                              <p:cond delay="1000"/>
                            </p:stCondLst>
                            <p:childTnLst>
                              <p:par>
                                <p:cTn id="269" presetID="22" presetClass="entr" presetSubtype="2" fill="hold" grpId="0" nodeType="afterEffect">
                                  <p:stCondLst>
                                    <p:cond delay="0"/>
                                  </p:stCondLst>
                                  <p:childTnLst>
                                    <p:set>
                                      <p:cBhvr>
                                        <p:cTn id="270" dur="1" fill="hold">
                                          <p:stCondLst>
                                            <p:cond delay="0"/>
                                          </p:stCondLst>
                                        </p:cTn>
                                        <p:tgtEl>
                                          <p:spTgt spid="1228928"/>
                                        </p:tgtEl>
                                        <p:attrNameLst>
                                          <p:attrName>style.visibility</p:attrName>
                                        </p:attrNameLst>
                                      </p:cBhvr>
                                      <p:to>
                                        <p:strVal val="visible"/>
                                      </p:to>
                                    </p:set>
                                    <p:animEffect transition="in" filter="wipe(right)">
                                      <p:cBhvr>
                                        <p:cTn id="271" dur="500"/>
                                        <p:tgtEl>
                                          <p:spTgt spid="1228928"/>
                                        </p:tgtEl>
                                      </p:cBhvr>
                                    </p:animEffect>
                                  </p:childTnLst>
                                </p:cTn>
                              </p:par>
                            </p:childTnLst>
                          </p:cTn>
                        </p:par>
                      </p:childTnLst>
                    </p:cTn>
                  </p:par>
                  <p:par>
                    <p:cTn id="272" fill="hold" nodeType="clickPar">
                      <p:stCondLst>
                        <p:cond delay="indefinite"/>
                      </p:stCondLst>
                      <p:childTnLst>
                        <p:par>
                          <p:cTn id="273" fill="hold" nodeType="withGroup">
                            <p:stCondLst>
                              <p:cond delay="0"/>
                            </p:stCondLst>
                            <p:childTnLst>
                              <p:par>
                                <p:cTn id="274" presetID="1" presetClass="entr" presetSubtype="0" fill="hold" grpId="0" nodeType="clickEffect">
                                  <p:stCondLst>
                                    <p:cond delay="0"/>
                                  </p:stCondLst>
                                  <p:childTnLst>
                                    <p:set>
                                      <p:cBhvr>
                                        <p:cTn id="275" dur="1" fill="hold">
                                          <p:stCondLst>
                                            <p:cond delay="0"/>
                                          </p:stCondLst>
                                        </p:cTn>
                                        <p:tgtEl>
                                          <p:spTgt spid="1228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0" grpId="0"/>
      <p:bldP spid="1228821" grpId="0"/>
      <p:bldP spid="1228822" grpId="0"/>
      <p:bldP spid="1228823" grpId="0"/>
      <p:bldP spid="1228824" grpId="0" animBg="1"/>
      <p:bldP spid="1228824" grpId="1" animBg="1"/>
      <p:bldP spid="1228824" grpId="2" animBg="1"/>
      <p:bldP spid="1228824" grpId="3" animBg="1"/>
      <p:bldP spid="1228824" grpId="4" animBg="1"/>
      <p:bldP spid="1228824" grpId="5" animBg="1"/>
      <p:bldP spid="1228824" grpId="6" animBg="1"/>
      <p:bldP spid="1228824" grpId="7" animBg="1"/>
      <p:bldP spid="1228825" grpId="0" animBg="1"/>
      <p:bldP spid="1228825" grpId="1" animBg="1"/>
      <p:bldP spid="1228825" grpId="2" animBg="1"/>
      <p:bldP spid="1228825" grpId="3" animBg="1"/>
      <p:bldP spid="1228825" grpId="4" animBg="1"/>
      <p:bldP spid="1228825" grpId="5" animBg="1"/>
      <p:bldP spid="1228825" grpId="6" animBg="1"/>
      <p:bldP spid="1228826" grpId="0" animBg="1"/>
      <p:bldP spid="1228826" grpId="1" animBg="1"/>
      <p:bldP spid="1228826" grpId="2" animBg="1"/>
      <p:bldP spid="1228826" grpId="3" animBg="1"/>
      <p:bldP spid="1228826" grpId="4" animBg="1"/>
      <p:bldP spid="1228826" grpId="5" animBg="1"/>
      <p:bldP spid="1228827" grpId="0" animBg="1"/>
      <p:bldP spid="1228827" grpId="1" animBg="1"/>
      <p:bldP spid="1228827" grpId="2" animBg="1"/>
      <p:bldP spid="1228827" grpId="3" animBg="1"/>
      <p:bldP spid="1228827" grpId="4" animBg="1"/>
      <p:bldP spid="1228828" grpId="0" animBg="1"/>
      <p:bldP spid="1228828" grpId="1" animBg="1"/>
      <p:bldP spid="1228828" grpId="2" animBg="1"/>
      <p:bldP spid="1228828" grpId="3" animBg="1"/>
      <p:bldP spid="1228829" grpId="0" animBg="1"/>
      <p:bldP spid="1228829" grpId="1" animBg="1"/>
      <p:bldP spid="1228829" grpId="2" animBg="1"/>
      <p:bldP spid="1228830" grpId="0" animBg="1"/>
      <p:bldP spid="1228830" grpId="1" animBg="1"/>
      <p:bldP spid="1228847" grpId="0"/>
      <p:bldP spid="1228848" grpId="0" animBg="1"/>
      <p:bldP spid="1228848" grpId="1" animBg="1"/>
      <p:bldP spid="1228849" grpId="0" animBg="1"/>
      <p:bldP spid="1228849" grpId="1" animBg="1"/>
      <p:bldP spid="1228850" grpId="0" animBg="1"/>
      <p:bldP spid="1228850" grpId="1" animBg="1"/>
      <p:bldP spid="1228851" grpId="0" animBg="1"/>
      <p:bldP spid="1228851" grpId="1" animBg="1"/>
      <p:bldP spid="1228852" grpId="0" animBg="1"/>
      <p:bldP spid="1228852" grpId="1" animBg="1"/>
      <p:bldP spid="1228853" grpId="0" animBg="1"/>
      <p:bldP spid="1228853" grpId="1" animBg="1"/>
      <p:bldP spid="1228854" grpId="0" animBg="1"/>
      <p:bldP spid="1228854" grpId="1" animBg="1"/>
      <p:bldP spid="1228871" grpId="0"/>
      <p:bldP spid="1228872" grpId="0" animBg="1"/>
      <p:bldP spid="1228872" grpId="1" animBg="1"/>
      <p:bldP spid="1228873" grpId="0" animBg="1"/>
      <p:bldP spid="1228873" grpId="1" animBg="1"/>
      <p:bldP spid="1228874" grpId="0" animBg="1"/>
      <p:bldP spid="1228874" grpId="1" animBg="1"/>
      <p:bldP spid="1228875" grpId="0" animBg="1"/>
      <p:bldP spid="1228875" grpId="1" animBg="1"/>
      <p:bldP spid="1228876" grpId="0" animBg="1"/>
      <p:bldP spid="1228876" grpId="1" animBg="1"/>
      <p:bldP spid="1228877" grpId="0" animBg="1"/>
      <p:bldP spid="1228877" grpId="1" animBg="1"/>
      <p:bldP spid="1228878" grpId="0" animBg="1"/>
      <p:bldP spid="1228878" grpId="1" animBg="1"/>
      <p:bldP spid="1228895" grpId="0"/>
      <p:bldP spid="1228896" grpId="0" animBg="1"/>
      <p:bldP spid="1228896" grpId="1" animBg="1"/>
      <p:bldP spid="1228897" grpId="0" animBg="1"/>
      <p:bldP spid="1228897" grpId="1" animBg="1"/>
      <p:bldP spid="1228898" grpId="0" animBg="1"/>
      <p:bldP spid="1228898" grpId="1" animBg="1"/>
      <p:bldP spid="1228899" grpId="0" animBg="1"/>
      <p:bldP spid="1228899" grpId="1" animBg="1"/>
      <p:bldP spid="1228900" grpId="0" animBg="1"/>
      <p:bldP spid="1228900" grpId="1" animBg="1"/>
      <p:bldP spid="1228901" grpId="0" animBg="1"/>
      <p:bldP spid="1228901" grpId="1" animBg="1"/>
      <p:bldP spid="1228902" grpId="0" animBg="1"/>
      <p:bldP spid="1228902" grpId="1" animBg="1"/>
      <p:bldP spid="1228919" grpId="0"/>
      <p:bldP spid="1228920" grpId="0" animBg="1"/>
      <p:bldP spid="1228920" grpId="1" animBg="1"/>
      <p:bldP spid="1228921" grpId="0" animBg="1"/>
      <p:bldP spid="1228921" grpId="1" animBg="1"/>
      <p:bldP spid="1228922" grpId="0" animBg="1"/>
      <p:bldP spid="1228922" grpId="1" animBg="1"/>
      <p:bldP spid="1228923" grpId="0" animBg="1"/>
      <p:bldP spid="1228923" grpId="1" animBg="1"/>
      <p:bldP spid="1228924" grpId="0" animBg="1"/>
      <p:bldP spid="1228924" grpId="1" animBg="1"/>
      <p:bldP spid="1228925" grpId="0" animBg="1"/>
      <p:bldP spid="1228925" grpId="1" animBg="1"/>
      <p:bldP spid="1228926" grpId="0" animBg="1"/>
      <p:bldP spid="1228926" grpId="1" animBg="1"/>
      <p:bldP spid="1228927" grpId="0" animBg="1"/>
      <p:bldP spid="1228928" grpId="0" animBg="1"/>
      <p:bldP spid="1228929" grpId="0" animBg="1"/>
      <p:bldP spid="1228930" grpId="0"/>
    </p:bld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a:xfrm>
            <a:off x="638175" y="1704975"/>
            <a:ext cx="7361238" cy="1462088"/>
          </a:xfrm>
        </p:spPr>
        <p:txBody>
          <a:bodyPr/>
          <a:lstStyle/>
          <a:p>
            <a:pPr eaLnBrk="1" hangingPunct="1"/>
            <a:r>
              <a:rPr lang="en-US" sz="4800" smtClean="0"/>
              <a:t>Modern Disks:</a:t>
            </a:r>
            <a:br>
              <a:rPr lang="en-US" sz="4800" smtClean="0"/>
            </a:br>
            <a:r>
              <a:rPr lang="en-US" sz="4800" smtClean="0"/>
              <a:t>Complicating Factors</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smtClean="0"/>
              <a:t>Complicating Factors</a:t>
            </a:r>
          </a:p>
        </p:txBody>
      </p:sp>
      <p:sp>
        <p:nvSpPr>
          <p:cNvPr id="1338371" name="Rectangle 3"/>
          <p:cNvSpPr>
            <a:spLocks noGrp="1" noChangeArrowheads="1"/>
          </p:cNvSpPr>
          <p:nvPr>
            <p:ph type="body" idx="1"/>
          </p:nvPr>
        </p:nvSpPr>
        <p:spPr/>
        <p:txBody>
          <a:bodyPr/>
          <a:lstStyle/>
          <a:p>
            <a:pPr eaLnBrk="1" hangingPunct="1"/>
            <a:r>
              <a:rPr lang="en-US" sz="2400" dirty="0" smtClean="0"/>
              <a:t>Disk used to be simple devices and disk scheduling used to be performed by OS</a:t>
            </a:r>
            <a:r>
              <a:rPr lang="en-US" sz="2400" dirty="0" smtClean="0"/>
              <a:t> (</a:t>
            </a:r>
            <a:r>
              <a:rPr lang="en-US" sz="2400" dirty="0" smtClean="0"/>
              <a:t>file system or device driver)</a:t>
            </a:r>
            <a:r>
              <a:rPr lang="en-US" sz="2400" dirty="0" smtClean="0"/>
              <a:t> </a:t>
            </a:r>
            <a:r>
              <a:rPr lang="en-US" sz="2400" dirty="0" smtClean="0"/>
              <a:t>only…</a:t>
            </a:r>
            <a:r>
              <a:rPr lang="en-US" sz="2400" dirty="0" smtClean="0"/>
              <a:t/>
            </a:r>
            <a:br>
              <a:rPr lang="en-US" sz="2400" dirty="0" smtClean="0"/>
            </a:br>
            <a:endParaRPr lang="en-US" sz="2400" dirty="0" smtClean="0"/>
          </a:p>
          <a:p>
            <a:pPr eaLnBrk="1" hangingPunct="1"/>
            <a:r>
              <a:rPr lang="en-US" sz="2400" dirty="0" smtClean="0"/>
              <a:t>… but, new disks are more complex </a:t>
            </a:r>
          </a:p>
          <a:p>
            <a:pPr lvl="1" eaLnBrk="1" hangingPunct="1"/>
            <a:r>
              <a:rPr lang="en-US" sz="2000" dirty="0" smtClean="0">
                <a:solidFill>
                  <a:schemeClr val="folHlink"/>
                </a:solidFill>
              </a:rPr>
              <a:t>hide their true layout</a:t>
            </a:r>
            <a:r>
              <a:rPr lang="en-US" sz="2000" dirty="0" smtClean="0"/>
              <a:t>, e.g., </a:t>
            </a:r>
          </a:p>
          <a:p>
            <a:pPr lvl="2" eaLnBrk="1" hangingPunct="1"/>
            <a:r>
              <a:rPr lang="en-US" sz="1800" dirty="0" smtClean="0"/>
              <a:t>only logical block numbers</a:t>
            </a:r>
          </a:p>
          <a:p>
            <a:pPr lvl="2" eaLnBrk="1" hangingPunct="1"/>
            <a:r>
              <a:rPr lang="en-US" sz="1800" dirty="0" smtClean="0"/>
              <a:t>different number of surfaces, cylinders, sectors, etc.</a:t>
            </a:r>
          </a:p>
        </p:txBody>
      </p:sp>
      <p:pic>
        <p:nvPicPr>
          <p:cNvPr id="1338372" name="Picture 4" descr="j0353266[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74763" y="4337050"/>
            <a:ext cx="1446212" cy="19446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338373" name="Picture 5" descr="j0351732[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761038" y="4337050"/>
            <a:ext cx="1690687" cy="1981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338374" name="Text Box 6"/>
          <p:cNvSpPr txBox="1">
            <a:spLocks noChangeArrowheads="1"/>
          </p:cNvSpPr>
          <p:nvPr/>
        </p:nvSpPr>
        <p:spPr bwMode="auto">
          <a:xfrm>
            <a:off x="1439863" y="3797300"/>
            <a:ext cx="1111250"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a:solidFill>
                  <a:schemeClr val="folHlink"/>
                </a:solidFill>
              </a:rPr>
              <a:t>OS view</a:t>
            </a:r>
          </a:p>
        </p:txBody>
      </p:sp>
      <p:sp>
        <p:nvSpPr>
          <p:cNvPr id="1338375" name="Text Box 7"/>
          <p:cNvSpPr txBox="1">
            <a:spLocks noChangeArrowheads="1"/>
          </p:cNvSpPr>
          <p:nvPr/>
        </p:nvSpPr>
        <p:spPr bwMode="auto">
          <a:xfrm>
            <a:off x="5832475" y="3797300"/>
            <a:ext cx="1230313"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a:solidFill>
                  <a:schemeClr val="folHlink"/>
                </a:solidFill>
              </a:rPr>
              <a:t>real view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8371">
                                            <p:txEl>
                                              <p:pRg st="1" end="1"/>
                                            </p:txEl>
                                          </p:spTgt>
                                        </p:tgtEl>
                                        <p:attrNameLst>
                                          <p:attrName>style.visibility</p:attrName>
                                        </p:attrNameLst>
                                      </p:cBhvr>
                                      <p:to>
                                        <p:strVal val="visible"/>
                                      </p:to>
                                    </p:set>
                                    <p:animEffect transition="in" filter="dissolve">
                                      <p:cBhvr>
                                        <p:cTn id="7" dur="500"/>
                                        <p:tgtEl>
                                          <p:spTgt spid="13383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38371">
                                            <p:txEl>
                                              <p:pRg st="2" end="2"/>
                                            </p:txEl>
                                          </p:spTgt>
                                        </p:tgtEl>
                                        <p:attrNameLst>
                                          <p:attrName>style.visibility</p:attrName>
                                        </p:attrNameLst>
                                      </p:cBhvr>
                                      <p:to>
                                        <p:strVal val="visible"/>
                                      </p:to>
                                    </p:set>
                                    <p:animEffect transition="in" filter="dissolve">
                                      <p:cBhvr>
                                        <p:cTn id="12" dur="500"/>
                                        <p:tgtEl>
                                          <p:spTgt spid="1338371">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338371">
                                            <p:txEl>
                                              <p:pRg st="3" end="3"/>
                                            </p:txEl>
                                          </p:spTgt>
                                        </p:tgtEl>
                                        <p:attrNameLst>
                                          <p:attrName>style.visibility</p:attrName>
                                        </p:attrNameLst>
                                      </p:cBhvr>
                                      <p:to>
                                        <p:strVal val="visible"/>
                                      </p:to>
                                    </p:set>
                                    <p:animEffect transition="in" filter="dissolve">
                                      <p:cBhvr>
                                        <p:cTn id="15" dur="500"/>
                                        <p:tgtEl>
                                          <p:spTgt spid="1338371">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338371">
                                            <p:txEl>
                                              <p:pRg st="4" end="4"/>
                                            </p:txEl>
                                          </p:spTgt>
                                        </p:tgtEl>
                                        <p:attrNameLst>
                                          <p:attrName>style.visibility</p:attrName>
                                        </p:attrNameLst>
                                      </p:cBhvr>
                                      <p:to>
                                        <p:strVal val="visible"/>
                                      </p:to>
                                    </p:set>
                                    <p:animEffect transition="in" filter="dissolve">
                                      <p:cBhvr>
                                        <p:cTn id="18" dur="500"/>
                                        <p:tgtEl>
                                          <p:spTgt spid="1338371">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338372"/>
                                        </p:tgtEl>
                                        <p:attrNameLst>
                                          <p:attrName>style.visibility</p:attrName>
                                        </p:attrNameLst>
                                      </p:cBhvr>
                                      <p:to>
                                        <p:strVal val="visible"/>
                                      </p:to>
                                    </p:set>
                                    <p:animEffect transition="in" filter="dissolve">
                                      <p:cBhvr>
                                        <p:cTn id="21" dur="500"/>
                                        <p:tgtEl>
                                          <p:spTgt spid="133837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38374"/>
                                        </p:tgtEl>
                                        <p:attrNameLst>
                                          <p:attrName>style.visibility</p:attrName>
                                        </p:attrNameLst>
                                      </p:cBhvr>
                                      <p:to>
                                        <p:strVal val="visible"/>
                                      </p:to>
                                    </p:set>
                                    <p:animEffect transition="in" filter="dissolve">
                                      <p:cBhvr>
                                        <p:cTn id="24" dur="500"/>
                                        <p:tgtEl>
                                          <p:spTgt spid="1338374"/>
                                        </p:tgtEl>
                                      </p:cBhvr>
                                    </p:animEffect>
                                  </p:childTnLst>
                                </p:cTn>
                              </p:par>
                              <p:par>
                                <p:cTn id="25" presetID="9" presetClass="entr" presetSubtype="0" fill="hold" nodeType="withEffect">
                                  <p:stCondLst>
                                    <p:cond delay="0"/>
                                  </p:stCondLst>
                                  <p:childTnLst>
                                    <p:set>
                                      <p:cBhvr>
                                        <p:cTn id="26" dur="1" fill="hold">
                                          <p:stCondLst>
                                            <p:cond delay="0"/>
                                          </p:stCondLst>
                                        </p:cTn>
                                        <p:tgtEl>
                                          <p:spTgt spid="1338373"/>
                                        </p:tgtEl>
                                        <p:attrNameLst>
                                          <p:attrName>style.visibility</p:attrName>
                                        </p:attrNameLst>
                                      </p:cBhvr>
                                      <p:to>
                                        <p:strVal val="visible"/>
                                      </p:to>
                                    </p:set>
                                    <p:animEffect transition="in" filter="dissolve">
                                      <p:cBhvr>
                                        <p:cTn id="27" dur="500"/>
                                        <p:tgtEl>
                                          <p:spTgt spid="133837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38375"/>
                                        </p:tgtEl>
                                        <p:attrNameLst>
                                          <p:attrName>style.visibility</p:attrName>
                                        </p:attrNameLst>
                                      </p:cBhvr>
                                      <p:to>
                                        <p:strVal val="visible"/>
                                      </p:to>
                                    </p:set>
                                    <p:animEffect transition="in" filter="dissolve">
                                      <p:cBhvr>
                                        <p:cTn id="30" dur="500"/>
                                        <p:tgtEl>
                                          <p:spTgt spid="1338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8374" grpId="0"/>
      <p:bldP spid="1338375" grpId="0"/>
    </p:bld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en-US" smtClean="0"/>
              <a:t>Complicating Factors</a:t>
            </a:r>
          </a:p>
        </p:txBody>
      </p:sp>
      <p:sp>
        <p:nvSpPr>
          <p:cNvPr id="144387" name="Rectangle 3"/>
          <p:cNvSpPr>
            <a:spLocks noGrp="1" noChangeArrowheads="1"/>
          </p:cNvSpPr>
          <p:nvPr>
            <p:ph type="body" idx="1"/>
          </p:nvPr>
        </p:nvSpPr>
        <p:spPr/>
        <p:txBody>
          <a:bodyPr/>
          <a:lstStyle/>
          <a:p>
            <a:pPr eaLnBrk="1" hangingPunct="1"/>
            <a:r>
              <a:rPr lang="en-US" sz="2400" smtClean="0"/>
              <a:t>Disk used to be simple devices and disk scheduling used to be performed by OS (file system or device driver) only…</a:t>
            </a:r>
            <a:br>
              <a:rPr lang="en-US" sz="2400" smtClean="0"/>
            </a:br>
            <a:endParaRPr lang="en-US" sz="2400" smtClean="0"/>
          </a:p>
          <a:p>
            <a:pPr eaLnBrk="1" hangingPunct="1"/>
            <a:r>
              <a:rPr lang="en-US" sz="2400" smtClean="0"/>
              <a:t>… but, new disks are more complex  </a:t>
            </a:r>
          </a:p>
          <a:p>
            <a:pPr lvl="1" eaLnBrk="1" hangingPunct="1"/>
            <a:r>
              <a:rPr lang="en-US" sz="2000" smtClean="0"/>
              <a:t>hide their true layout</a:t>
            </a:r>
          </a:p>
          <a:p>
            <a:pPr lvl="1" eaLnBrk="1" hangingPunct="1"/>
            <a:r>
              <a:rPr lang="en-US" sz="2000" smtClean="0">
                <a:solidFill>
                  <a:schemeClr val="folHlink"/>
                </a:solidFill>
              </a:rPr>
              <a:t>transparently move blocks to spare cylinders</a:t>
            </a:r>
          </a:p>
          <a:p>
            <a:pPr lvl="2" eaLnBrk="1" hangingPunct="1"/>
            <a:r>
              <a:rPr lang="en-US" sz="1800" smtClean="0"/>
              <a:t>Seagate X15.3 - zone 1 - 10: (7,7,6,6,6,5,5,5,5,5)</a:t>
            </a:r>
            <a:r>
              <a:rPr lang="en-US" sz="1000" smtClean="0">
                <a:cs typeface="Arial" charset="0"/>
              </a:rPr>
              <a:t> </a:t>
            </a:r>
          </a:p>
          <a:p>
            <a:pPr lvl="2" eaLnBrk="1" hangingPunct="1"/>
            <a:r>
              <a:rPr lang="en-US" sz="1800" smtClean="0"/>
              <a:t>e.g., due to bad disk blocks </a:t>
            </a:r>
          </a:p>
        </p:txBody>
      </p:sp>
      <p:pic>
        <p:nvPicPr>
          <p:cNvPr id="1339396" name="Picture 4" descr="MPj0390062000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479550" y="4073525"/>
            <a:ext cx="2439988" cy="24399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339397" name="Picture 5" descr="MPj03900640000[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327650" y="4073525"/>
            <a:ext cx="2439988" cy="24399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339398" name="Picture 6" descr="MMj03157980000[1]"/>
          <p:cNvPicPr>
            <a:picLocks noChangeAspect="1" noChangeArrowheads="1" noCrop="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671888" y="4268788"/>
            <a:ext cx="2036762" cy="20367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339399" name="Text Box 7"/>
          <p:cNvSpPr txBox="1">
            <a:spLocks noChangeArrowheads="1"/>
          </p:cNvSpPr>
          <p:nvPr/>
        </p:nvSpPr>
        <p:spPr bwMode="auto">
          <a:xfrm>
            <a:off x="1423988" y="4024313"/>
            <a:ext cx="1111250"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a:solidFill>
                  <a:schemeClr val="bg1"/>
                </a:solidFill>
              </a:rPr>
              <a:t>OS view</a:t>
            </a:r>
          </a:p>
        </p:txBody>
      </p:sp>
      <p:sp>
        <p:nvSpPr>
          <p:cNvPr id="1339400" name="Text Box 8"/>
          <p:cNvSpPr txBox="1">
            <a:spLocks noChangeArrowheads="1"/>
          </p:cNvSpPr>
          <p:nvPr/>
        </p:nvSpPr>
        <p:spPr bwMode="auto">
          <a:xfrm>
            <a:off x="6564313" y="4024313"/>
            <a:ext cx="1230312"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a:solidFill>
                  <a:schemeClr val="bg1"/>
                </a:solidFill>
              </a:rPr>
              <a:t>real view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339398"/>
                                        </p:tgtEl>
                                        <p:attrNameLst>
                                          <p:attrName>style.visibility</p:attrName>
                                        </p:attrNameLst>
                                      </p:cBhvr>
                                      <p:to>
                                        <p:strVal val="visible"/>
                                      </p:to>
                                    </p:set>
                                    <p:animEffect transition="in" filter="dissolve">
                                      <p:cBhvr>
                                        <p:cTn id="7" dur="500"/>
                                        <p:tgtEl>
                                          <p:spTgt spid="13393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39397"/>
                                        </p:tgtEl>
                                        <p:attrNameLst>
                                          <p:attrName>style.visibility</p:attrName>
                                        </p:attrNameLst>
                                      </p:cBhvr>
                                      <p:to>
                                        <p:strVal val="visible"/>
                                      </p:to>
                                    </p:set>
                                    <p:animEffect transition="in" filter="dissolve">
                                      <p:cBhvr>
                                        <p:cTn id="12" dur="500"/>
                                        <p:tgtEl>
                                          <p:spTgt spid="1339397"/>
                                        </p:tgtEl>
                                      </p:cBhvr>
                                    </p:animEffect>
                                  </p:childTnLst>
                                </p:cTn>
                              </p:par>
                              <p:par>
                                <p:cTn id="13" presetID="9" presetClass="entr" presetSubtype="0" fill="hold" nodeType="withEffect">
                                  <p:stCondLst>
                                    <p:cond delay="0"/>
                                  </p:stCondLst>
                                  <p:childTnLst>
                                    <p:set>
                                      <p:cBhvr>
                                        <p:cTn id="14" dur="1" fill="hold">
                                          <p:stCondLst>
                                            <p:cond delay="0"/>
                                          </p:stCondLst>
                                        </p:cTn>
                                        <p:tgtEl>
                                          <p:spTgt spid="1339396"/>
                                        </p:tgtEl>
                                        <p:attrNameLst>
                                          <p:attrName>style.visibility</p:attrName>
                                        </p:attrNameLst>
                                      </p:cBhvr>
                                      <p:to>
                                        <p:strVal val="visible"/>
                                      </p:to>
                                    </p:set>
                                    <p:animEffect transition="in" filter="dissolve">
                                      <p:cBhvr>
                                        <p:cTn id="15" dur="500"/>
                                        <p:tgtEl>
                                          <p:spTgt spid="133939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39399"/>
                                        </p:tgtEl>
                                        <p:attrNameLst>
                                          <p:attrName>style.visibility</p:attrName>
                                        </p:attrNameLst>
                                      </p:cBhvr>
                                      <p:to>
                                        <p:strVal val="visible"/>
                                      </p:to>
                                    </p:set>
                                    <p:animEffect transition="in" filter="dissolve">
                                      <p:cBhvr>
                                        <p:cTn id="18" dur="500"/>
                                        <p:tgtEl>
                                          <p:spTgt spid="133939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39400"/>
                                        </p:tgtEl>
                                        <p:attrNameLst>
                                          <p:attrName>style.visibility</p:attrName>
                                        </p:attrNameLst>
                                      </p:cBhvr>
                                      <p:to>
                                        <p:strVal val="visible"/>
                                      </p:to>
                                    </p:set>
                                    <p:animEffect transition="in" filter="dissolve">
                                      <p:cBhvr>
                                        <p:cTn id="21" dur="500"/>
                                        <p:tgtEl>
                                          <p:spTgt spid="1339400"/>
                                        </p:tgtEl>
                                      </p:cBhvr>
                                    </p:animEffect>
                                  </p:childTnLst>
                                </p:cTn>
                              </p:par>
                              <p:par>
                                <p:cTn id="22" presetID="9" presetClass="exit" presetSubtype="0" fill="hold" nodeType="withEffect">
                                  <p:stCondLst>
                                    <p:cond delay="0"/>
                                  </p:stCondLst>
                                  <p:childTnLst>
                                    <p:animEffect transition="out" filter="dissolve">
                                      <p:cBhvr>
                                        <p:cTn id="23" dur="500"/>
                                        <p:tgtEl>
                                          <p:spTgt spid="1339398"/>
                                        </p:tgtEl>
                                      </p:cBhvr>
                                    </p:animEffect>
                                    <p:set>
                                      <p:cBhvr>
                                        <p:cTn id="24" dur="1" fill="hold">
                                          <p:stCondLst>
                                            <p:cond delay="499"/>
                                          </p:stCondLst>
                                        </p:cTn>
                                        <p:tgtEl>
                                          <p:spTgt spid="13393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9399" grpId="0"/>
      <p:bldP spid="1339400" grpId="0"/>
    </p:bld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42" name="Rectangle 2"/>
          <p:cNvSpPr>
            <a:spLocks noChangeArrowheads="1"/>
          </p:cNvSpPr>
          <p:nvPr/>
        </p:nvSpPr>
        <p:spPr bwMode="auto">
          <a:xfrm>
            <a:off x="-36513" y="3949700"/>
            <a:ext cx="2592388" cy="14398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rIns="54000"/>
          <a:lstStyle/>
          <a:p>
            <a:pPr marL="176213" indent="-176213" eaLnBrk="1" hangingPunct="1">
              <a:spcBef>
                <a:spcPct val="20000"/>
              </a:spcBef>
              <a:buClr>
                <a:srgbClr val="FF6600"/>
              </a:buClr>
              <a:buSzPct val="120000"/>
              <a:buFont typeface="Wingdings" charset="2"/>
              <a:buChar char="§"/>
            </a:pPr>
            <a:r>
              <a:rPr lang="en-US" sz="1400"/>
              <a:t>Constant angular velocity (CAV) disks</a:t>
            </a:r>
          </a:p>
          <a:p>
            <a:pPr marL="536575" lvl="1" indent="-180975" eaLnBrk="1" hangingPunct="1">
              <a:spcBef>
                <a:spcPct val="20000"/>
              </a:spcBef>
              <a:buClr>
                <a:srgbClr val="FF6600"/>
              </a:buClr>
              <a:buFont typeface="Tahoma" charset="0"/>
              <a:buChar char="−"/>
            </a:pPr>
            <a:r>
              <a:rPr lang="en-US" sz="1200" b="0"/>
              <a:t>constant rotation speed</a:t>
            </a:r>
          </a:p>
          <a:p>
            <a:pPr marL="536575" lvl="1" indent="-180975" eaLnBrk="1" hangingPunct="1">
              <a:spcBef>
                <a:spcPct val="20000"/>
              </a:spcBef>
              <a:buClr>
                <a:srgbClr val="FF6600"/>
              </a:buClr>
              <a:buFont typeface="Tahoma" charset="0"/>
              <a:buChar char="−"/>
            </a:pPr>
            <a:r>
              <a:rPr lang="en-US" sz="1200" b="0"/>
              <a:t>equal amount of data in each track</a:t>
            </a:r>
          </a:p>
          <a:p>
            <a:pPr marL="536575" lvl="1" indent="-180975" eaLnBrk="1" hangingPunct="1">
              <a:spcBef>
                <a:spcPct val="20000"/>
              </a:spcBef>
              <a:buClr>
                <a:srgbClr val="FF6600"/>
              </a:buClr>
              <a:buFont typeface="Wingdings" charset="2"/>
              <a:buChar char="ð"/>
            </a:pPr>
            <a:r>
              <a:rPr lang="en-US" sz="1200" b="0"/>
              <a:t>thus, </a:t>
            </a:r>
            <a:r>
              <a:rPr lang="en-US" sz="1200" b="0">
                <a:solidFill>
                  <a:schemeClr val="folHlink"/>
                </a:solidFill>
              </a:rPr>
              <a:t>constant </a:t>
            </a:r>
            <a:br>
              <a:rPr lang="en-US" sz="1200" b="0">
                <a:solidFill>
                  <a:schemeClr val="folHlink"/>
                </a:solidFill>
              </a:rPr>
            </a:br>
            <a:r>
              <a:rPr lang="en-US" sz="1200" b="0">
                <a:solidFill>
                  <a:schemeClr val="folHlink"/>
                </a:solidFill>
              </a:rPr>
              <a:t>transfer time</a:t>
            </a:r>
          </a:p>
        </p:txBody>
      </p:sp>
      <p:sp>
        <p:nvSpPr>
          <p:cNvPr id="145411" name="Rectangle 3"/>
          <p:cNvSpPr>
            <a:spLocks noGrp="1" noChangeArrowheads="1"/>
          </p:cNvSpPr>
          <p:nvPr>
            <p:ph type="title"/>
          </p:nvPr>
        </p:nvSpPr>
        <p:spPr/>
        <p:txBody>
          <a:bodyPr/>
          <a:lstStyle/>
          <a:p>
            <a:pPr eaLnBrk="1" hangingPunct="1"/>
            <a:r>
              <a:rPr lang="en-US" smtClean="0"/>
              <a:t>Complicating Factors</a:t>
            </a:r>
          </a:p>
        </p:txBody>
      </p:sp>
      <p:pic>
        <p:nvPicPr>
          <p:cNvPr id="1392644" name="Picture 4" descr="5-1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2432" r="50883" b="2432"/>
          <a:stretch>
            <a:fillRect/>
          </a:stretch>
        </p:blipFill>
        <p:spPr bwMode="auto">
          <a:xfrm>
            <a:off x="4513263" y="3884613"/>
            <a:ext cx="2214562" cy="21732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392645" name="Picture 5" descr="5-1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50336" t="2434" r="1654" b="2434"/>
          <a:stretch>
            <a:fillRect/>
          </a:stretch>
        </p:blipFill>
        <p:spPr bwMode="auto">
          <a:xfrm>
            <a:off x="2268538" y="3876675"/>
            <a:ext cx="2165350" cy="21717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392646" name="Rectangle 6"/>
          <p:cNvSpPr>
            <a:spLocks noChangeArrowheads="1"/>
          </p:cNvSpPr>
          <p:nvPr/>
        </p:nvSpPr>
        <p:spPr bwMode="auto">
          <a:xfrm>
            <a:off x="3195638" y="4900613"/>
            <a:ext cx="107950" cy="107950"/>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92647" name="Rectangle 7"/>
          <p:cNvSpPr>
            <a:spLocks noChangeArrowheads="1"/>
          </p:cNvSpPr>
          <p:nvPr/>
        </p:nvSpPr>
        <p:spPr bwMode="auto">
          <a:xfrm>
            <a:off x="2505075" y="4894263"/>
            <a:ext cx="107950" cy="107950"/>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92648" name="Rectangle 8"/>
          <p:cNvSpPr>
            <a:spLocks noChangeArrowheads="1"/>
          </p:cNvSpPr>
          <p:nvPr/>
        </p:nvSpPr>
        <p:spPr bwMode="auto">
          <a:xfrm>
            <a:off x="6945313" y="4900613"/>
            <a:ext cx="107950" cy="107950"/>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92649" name="Rectangle 9"/>
          <p:cNvSpPr>
            <a:spLocks noChangeArrowheads="1"/>
          </p:cNvSpPr>
          <p:nvPr/>
        </p:nvSpPr>
        <p:spPr bwMode="auto">
          <a:xfrm>
            <a:off x="7623175" y="4897438"/>
            <a:ext cx="107950" cy="107950"/>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92650" name="Text Box 10"/>
          <p:cNvSpPr txBox="1">
            <a:spLocks noChangeArrowheads="1"/>
          </p:cNvSpPr>
          <p:nvPr/>
        </p:nvSpPr>
        <p:spPr bwMode="auto">
          <a:xfrm>
            <a:off x="1717675" y="3544888"/>
            <a:ext cx="1111250"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a:solidFill>
                  <a:schemeClr val="folHlink"/>
                </a:solidFill>
              </a:rPr>
              <a:t>OS view</a:t>
            </a:r>
          </a:p>
        </p:txBody>
      </p:sp>
      <p:sp>
        <p:nvSpPr>
          <p:cNvPr id="1392651" name="Text Box 11"/>
          <p:cNvSpPr txBox="1">
            <a:spLocks noChangeArrowheads="1"/>
          </p:cNvSpPr>
          <p:nvPr/>
        </p:nvSpPr>
        <p:spPr bwMode="auto">
          <a:xfrm>
            <a:off x="6037263" y="3544888"/>
            <a:ext cx="1230312"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a:solidFill>
                  <a:schemeClr val="folHlink"/>
                </a:solidFill>
              </a:rPr>
              <a:t>real view</a:t>
            </a:r>
          </a:p>
        </p:txBody>
      </p:sp>
      <p:sp>
        <p:nvSpPr>
          <p:cNvPr id="145420" name="Rectangle 12"/>
          <p:cNvSpPr>
            <a:spLocks noGrp="1" noChangeArrowheads="1"/>
          </p:cNvSpPr>
          <p:nvPr>
            <p:ph type="body" idx="1"/>
          </p:nvPr>
        </p:nvSpPr>
        <p:spPr>
          <a:xfrm>
            <a:off x="0" y="866775"/>
            <a:ext cx="9144000" cy="2892425"/>
          </a:xfrm>
        </p:spPr>
        <p:txBody>
          <a:bodyPr/>
          <a:lstStyle/>
          <a:p>
            <a:pPr eaLnBrk="1" hangingPunct="1"/>
            <a:r>
              <a:rPr lang="en-US" sz="2400" smtClean="0"/>
              <a:t>Disk used to be simple devices and disk scheduling used to be performed by OS (file system or device driver) only…</a:t>
            </a:r>
            <a:br>
              <a:rPr lang="en-US" sz="2400" smtClean="0"/>
            </a:br>
            <a:endParaRPr lang="en-US" sz="2400" smtClean="0"/>
          </a:p>
          <a:p>
            <a:pPr eaLnBrk="1" hangingPunct="1"/>
            <a:r>
              <a:rPr lang="en-US" sz="2400" smtClean="0"/>
              <a:t>… but, new disks are more complex  </a:t>
            </a:r>
          </a:p>
          <a:p>
            <a:pPr lvl="1" eaLnBrk="1" hangingPunct="1"/>
            <a:r>
              <a:rPr lang="en-US" sz="2000" smtClean="0"/>
              <a:t>hide their true layout</a:t>
            </a:r>
          </a:p>
          <a:p>
            <a:pPr lvl="1" eaLnBrk="1" hangingPunct="1"/>
            <a:r>
              <a:rPr lang="en-US" sz="2000" smtClean="0"/>
              <a:t>transparently move blocks to spare cylinders</a:t>
            </a:r>
          </a:p>
          <a:p>
            <a:pPr lvl="1" eaLnBrk="1" hangingPunct="1"/>
            <a:r>
              <a:rPr lang="en-US" sz="2000" smtClean="0">
                <a:solidFill>
                  <a:schemeClr val="folHlink"/>
                </a:solidFill>
              </a:rPr>
              <a:t>have different zones</a:t>
            </a:r>
          </a:p>
        </p:txBody>
      </p:sp>
      <p:sp>
        <p:nvSpPr>
          <p:cNvPr id="1392653" name="Rectangle 13"/>
          <p:cNvSpPr>
            <a:spLocks noChangeArrowheads="1"/>
          </p:cNvSpPr>
          <p:nvPr/>
        </p:nvSpPr>
        <p:spPr bwMode="auto">
          <a:xfrm>
            <a:off x="2503488" y="4892675"/>
            <a:ext cx="107950" cy="107950"/>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92654" name="Rectangle 14"/>
          <p:cNvSpPr>
            <a:spLocks noChangeArrowheads="1"/>
          </p:cNvSpPr>
          <p:nvPr/>
        </p:nvSpPr>
        <p:spPr bwMode="auto">
          <a:xfrm>
            <a:off x="6953250" y="4899025"/>
            <a:ext cx="107950" cy="107950"/>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92655" name="Rectangle 15"/>
          <p:cNvSpPr>
            <a:spLocks noChangeArrowheads="1"/>
          </p:cNvSpPr>
          <p:nvPr/>
        </p:nvSpPr>
        <p:spPr bwMode="auto">
          <a:xfrm>
            <a:off x="3194050" y="4899025"/>
            <a:ext cx="107950" cy="107950"/>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92656" name="Rectangle 16"/>
          <p:cNvSpPr>
            <a:spLocks noChangeArrowheads="1"/>
          </p:cNvSpPr>
          <p:nvPr/>
        </p:nvSpPr>
        <p:spPr bwMode="auto">
          <a:xfrm>
            <a:off x="7623175" y="4897438"/>
            <a:ext cx="107950" cy="107950"/>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92657" name="Rectangle 17"/>
          <p:cNvSpPr>
            <a:spLocks noChangeArrowheads="1"/>
          </p:cNvSpPr>
          <p:nvPr/>
        </p:nvSpPr>
        <p:spPr bwMode="auto">
          <a:xfrm>
            <a:off x="7623175" y="4897438"/>
            <a:ext cx="107950" cy="107950"/>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92658" name="Rectangle 18"/>
          <p:cNvSpPr>
            <a:spLocks noChangeArrowheads="1"/>
          </p:cNvSpPr>
          <p:nvPr/>
        </p:nvSpPr>
        <p:spPr bwMode="auto">
          <a:xfrm>
            <a:off x="7623175" y="4897438"/>
            <a:ext cx="107950" cy="107950"/>
          </a:xfrm>
          <a:prstGeom prst="rect">
            <a:avLst/>
          </a:prstGeom>
          <a:solidFill>
            <a:schemeClr val="folHlink"/>
          </a:solidFill>
          <a:ln w="9525">
            <a:solidFill>
              <a:schemeClr val="tx1"/>
            </a:solidFill>
            <a:miter lim="800000"/>
            <a:headEnd/>
            <a:tailEnd/>
          </a:ln>
        </p:spPr>
        <p:txBody>
          <a:bodyPr wrap="none" anchor="ctr"/>
          <a:lstStyle/>
          <a:p>
            <a:endParaRPr lang="nb-NO"/>
          </a:p>
        </p:txBody>
      </p:sp>
      <p:pic>
        <p:nvPicPr>
          <p:cNvPr id="1392659" name="Picture 19" descr="MCPE07014_0000[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842125" y="4746625"/>
            <a:ext cx="303213" cy="4127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392660" name="Picture 20" descr="MCPE07014_0000[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401888" y="4746625"/>
            <a:ext cx="303212" cy="4127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392661" name="Rectangle 21"/>
          <p:cNvSpPr>
            <a:spLocks noChangeArrowheads="1"/>
          </p:cNvSpPr>
          <p:nvPr/>
        </p:nvSpPr>
        <p:spPr bwMode="auto">
          <a:xfrm>
            <a:off x="6434138" y="3949700"/>
            <a:ext cx="2727325" cy="19446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rIns="54000"/>
          <a:lstStyle/>
          <a:p>
            <a:pPr marL="176213" indent="-176213" eaLnBrk="1" hangingPunct="1">
              <a:spcBef>
                <a:spcPct val="20000"/>
              </a:spcBef>
              <a:buClr>
                <a:srgbClr val="FF6600"/>
              </a:buClr>
              <a:buSzPct val="120000"/>
              <a:buFont typeface="Wingdings" charset="2"/>
              <a:buChar char="§"/>
            </a:pPr>
            <a:r>
              <a:rPr lang="en-US" sz="1400"/>
              <a:t>Zoned CAV disks</a:t>
            </a:r>
          </a:p>
          <a:p>
            <a:pPr marL="536575" lvl="1" indent="-180975" eaLnBrk="1" hangingPunct="1">
              <a:spcBef>
                <a:spcPct val="20000"/>
              </a:spcBef>
              <a:buClr>
                <a:srgbClr val="FF6600"/>
              </a:buClr>
              <a:buFont typeface="Tahoma" charset="0"/>
              <a:buChar char="−"/>
            </a:pPr>
            <a:r>
              <a:rPr lang="en-US" sz="1200" b="0"/>
              <a:t>constant rotation speed </a:t>
            </a:r>
          </a:p>
          <a:p>
            <a:pPr marL="536575" lvl="1" indent="-180975" eaLnBrk="1" hangingPunct="1">
              <a:spcBef>
                <a:spcPct val="20000"/>
              </a:spcBef>
              <a:buClr>
                <a:srgbClr val="FF6600"/>
              </a:buClr>
              <a:buFont typeface="Tahoma" charset="0"/>
              <a:buChar char="−"/>
            </a:pPr>
            <a:r>
              <a:rPr lang="en-US" sz="1200" b="0"/>
              <a:t>zones are ranges of tracks</a:t>
            </a:r>
          </a:p>
          <a:p>
            <a:pPr marL="536575" lvl="1" indent="-180975" eaLnBrk="1" hangingPunct="1">
              <a:spcBef>
                <a:spcPct val="20000"/>
              </a:spcBef>
              <a:buClr>
                <a:srgbClr val="FF6600"/>
              </a:buClr>
              <a:buFont typeface="Tahoma" charset="0"/>
              <a:buChar char="−"/>
            </a:pPr>
            <a:r>
              <a:rPr lang="en-US" sz="1200" b="0"/>
              <a:t>typical few zones</a:t>
            </a:r>
          </a:p>
          <a:p>
            <a:pPr marL="536575" lvl="1" indent="-180975" eaLnBrk="1" hangingPunct="1">
              <a:spcBef>
                <a:spcPct val="20000"/>
              </a:spcBef>
              <a:buClr>
                <a:srgbClr val="FF6600"/>
              </a:buClr>
              <a:buFont typeface="Tahoma" charset="0"/>
              <a:buChar char="−"/>
            </a:pPr>
            <a:r>
              <a:rPr lang="en-US" sz="1200" b="0"/>
              <a:t>the different zones have different amount of data, i.e., more better on outer tracks</a:t>
            </a:r>
          </a:p>
          <a:p>
            <a:pPr marL="536575" lvl="1" indent="-180975" eaLnBrk="1" hangingPunct="1">
              <a:spcBef>
                <a:spcPct val="20000"/>
              </a:spcBef>
              <a:buClr>
                <a:srgbClr val="FF6600"/>
              </a:buClr>
              <a:buFont typeface="Wingdings" charset="2"/>
              <a:buChar char="ð"/>
            </a:pPr>
            <a:r>
              <a:rPr lang="en-US" sz="1200" b="0"/>
              <a:t>thus, </a:t>
            </a:r>
            <a:r>
              <a:rPr lang="en-US" sz="1200" b="0">
                <a:solidFill>
                  <a:schemeClr val="folHlink"/>
                </a:solidFill>
              </a:rPr>
              <a:t>variable transfer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92642"/>
                                        </p:tgtEl>
                                        <p:attrNameLst>
                                          <p:attrName>style.visibility</p:attrName>
                                        </p:attrNameLst>
                                      </p:cBhvr>
                                      <p:to>
                                        <p:strVal val="visible"/>
                                      </p:to>
                                    </p:set>
                                    <p:animEffect transition="in" filter="dissolve">
                                      <p:cBhvr>
                                        <p:cTn id="7" dur="500"/>
                                        <p:tgtEl>
                                          <p:spTgt spid="1392642"/>
                                        </p:tgtEl>
                                      </p:cBhvr>
                                    </p:animEffect>
                                  </p:childTnLst>
                                </p:cTn>
                              </p:par>
                              <p:par>
                                <p:cTn id="8" presetID="9" presetClass="entr" presetSubtype="0" fill="hold" nodeType="withEffect">
                                  <p:stCondLst>
                                    <p:cond delay="0"/>
                                  </p:stCondLst>
                                  <p:childTnLst>
                                    <p:set>
                                      <p:cBhvr>
                                        <p:cTn id="9" dur="1" fill="hold">
                                          <p:stCondLst>
                                            <p:cond delay="0"/>
                                          </p:stCondLst>
                                        </p:cTn>
                                        <p:tgtEl>
                                          <p:spTgt spid="1392645"/>
                                        </p:tgtEl>
                                        <p:attrNameLst>
                                          <p:attrName>style.visibility</p:attrName>
                                        </p:attrNameLst>
                                      </p:cBhvr>
                                      <p:to>
                                        <p:strVal val="visible"/>
                                      </p:to>
                                    </p:set>
                                    <p:animEffect transition="in" filter="dissolve">
                                      <p:cBhvr>
                                        <p:cTn id="10" dur="500"/>
                                        <p:tgtEl>
                                          <p:spTgt spid="139264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92661"/>
                                        </p:tgtEl>
                                        <p:attrNameLst>
                                          <p:attrName>style.visibility</p:attrName>
                                        </p:attrNameLst>
                                      </p:cBhvr>
                                      <p:to>
                                        <p:strVal val="visible"/>
                                      </p:to>
                                    </p:set>
                                    <p:animEffect transition="in" filter="dissolve">
                                      <p:cBhvr>
                                        <p:cTn id="13" dur="500"/>
                                        <p:tgtEl>
                                          <p:spTgt spid="1392661"/>
                                        </p:tgtEl>
                                      </p:cBhvr>
                                    </p:animEffect>
                                  </p:childTnLst>
                                </p:cTn>
                              </p:par>
                              <p:par>
                                <p:cTn id="14" presetID="9" presetClass="entr" presetSubtype="0" fill="hold" nodeType="withEffect">
                                  <p:stCondLst>
                                    <p:cond delay="0"/>
                                  </p:stCondLst>
                                  <p:childTnLst>
                                    <p:set>
                                      <p:cBhvr>
                                        <p:cTn id="15" dur="1" fill="hold">
                                          <p:stCondLst>
                                            <p:cond delay="0"/>
                                          </p:stCondLst>
                                        </p:cTn>
                                        <p:tgtEl>
                                          <p:spTgt spid="1392644"/>
                                        </p:tgtEl>
                                        <p:attrNameLst>
                                          <p:attrName>style.visibility</p:attrName>
                                        </p:attrNameLst>
                                      </p:cBhvr>
                                      <p:to>
                                        <p:strVal val="visible"/>
                                      </p:to>
                                    </p:set>
                                    <p:animEffect transition="in" filter="dissolve">
                                      <p:cBhvr>
                                        <p:cTn id="16" dur="500"/>
                                        <p:tgtEl>
                                          <p:spTgt spid="13926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xit" presetSubtype="0" fill="hold" grpId="1" nodeType="clickEffect">
                                  <p:stCondLst>
                                    <p:cond delay="0"/>
                                  </p:stCondLst>
                                  <p:childTnLst>
                                    <p:animEffect transition="out" filter="dissolve">
                                      <p:cBhvr>
                                        <p:cTn id="20" dur="500"/>
                                        <p:tgtEl>
                                          <p:spTgt spid="1392642"/>
                                        </p:tgtEl>
                                      </p:cBhvr>
                                    </p:animEffect>
                                    <p:set>
                                      <p:cBhvr>
                                        <p:cTn id="21" dur="1" fill="hold">
                                          <p:stCondLst>
                                            <p:cond delay="499"/>
                                          </p:stCondLst>
                                        </p:cTn>
                                        <p:tgtEl>
                                          <p:spTgt spid="1392642"/>
                                        </p:tgtEl>
                                        <p:attrNameLst>
                                          <p:attrName>style.visibility</p:attrName>
                                        </p:attrNameLst>
                                      </p:cBhvr>
                                      <p:to>
                                        <p:strVal val="hidden"/>
                                      </p:to>
                                    </p:set>
                                  </p:childTnLst>
                                </p:cTn>
                              </p:par>
                              <p:par>
                                <p:cTn id="22" presetID="9" presetClass="exit" presetSubtype="0" fill="hold" grpId="1" nodeType="withEffect">
                                  <p:stCondLst>
                                    <p:cond delay="0"/>
                                  </p:stCondLst>
                                  <p:childTnLst>
                                    <p:animEffect transition="out" filter="dissolve">
                                      <p:cBhvr>
                                        <p:cTn id="23" dur="500"/>
                                        <p:tgtEl>
                                          <p:spTgt spid="1392661"/>
                                        </p:tgtEl>
                                      </p:cBhvr>
                                    </p:animEffect>
                                    <p:set>
                                      <p:cBhvr>
                                        <p:cTn id="24" dur="1" fill="hold">
                                          <p:stCondLst>
                                            <p:cond delay="499"/>
                                          </p:stCondLst>
                                        </p:cTn>
                                        <p:tgtEl>
                                          <p:spTgt spid="1392661"/>
                                        </p:tgtEl>
                                        <p:attrNameLst>
                                          <p:attrName>style.visibility</p:attrName>
                                        </p:attrNameLst>
                                      </p:cBhvr>
                                      <p:to>
                                        <p:strVal val="hidden"/>
                                      </p:to>
                                    </p:set>
                                  </p:childTnLst>
                                </p:cTn>
                              </p:par>
                              <p:par>
                                <p:cTn id="25" presetID="35" presetClass="path" presetSubtype="0" accel="50000" decel="50000" fill="hold" nodeType="withEffect">
                                  <p:stCondLst>
                                    <p:cond delay="0"/>
                                  </p:stCondLst>
                                  <p:childTnLst>
                                    <p:animMotion origin="layout" path="M -3.05556E-6 3.7037E-7 L -0.1184 3.7037E-7 " pathEditMode="relative" rAng="0" ptsTypes="AA">
                                      <p:cBhvr>
                                        <p:cTn id="26" dur="2000" fill="hold"/>
                                        <p:tgtEl>
                                          <p:spTgt spid="1392645"/>
                                        </p:tgtEl>
                                        <p:attrNameLst>
                                          <p:attrName>ppt_x</p:attrName>
                                          <p:attrName>ppt_y</p:attrName>
                                        </p:attrNameLst>
                                      </p:cBhvr>
                                      <p:rCtr x="-5920" y="0"/>
                                    </p:animMotion>
                                  </p:childTnLst>
                                </p:cTn>
                              </p:par>
                              <p:par>
                                <p:cTn id="27" presetID="63" presetClass="path" presetSubtype="0" accel="50000" decel="50000" fill="hold" nodeType="withEffect">
                                  <p:stCondLst>
                                    <p:cond delay="0"/>
                                  </p:stCondLst>
                                  <p:childTnLst>
                                    <p:animMotion origin="layout" path="M -3.33333E-6 2.96296E-6 L 0.11945 2.96296E-6 " pathEditMode="relative" rAng="0" ptsTypes="AA">
                                      <p:cBhvr>
                                        <p:cTn id="28" dur="2000" fill="hold"/>
                                        <p:tgtEl>
                                          <p:spTgt spid="1392644"/>
                                        </p:tgtEl>
                                        <p:attrNameLst>
                                          <p:attrName>ppt_x</p:attrName>
                                          <p:attrName>ppt_y</p:attrName>
                                        </p:attrNameLst>
                                      </p:cBhvr>
                                      <p:rCtr x="5972" y="0"/>
                                    </p:animMotion>
                                  </p:childTnLst>
                                </p:cTn>
                              </p:par>
                            </p:childTnLst>
                          </p:cTn>
                        </p:par>
                        <p:par>
                          <p:cTn id="29" fill="hold" nodeType="afterGroup">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1392650"/>
                                        </p:tgtEl>
                                        <p:attrNameLst>
                                          <p:attrName>style.visibility</p:attrName>
                                        </p:attrNameLst>
                                      </p:cBhvr>
                                      <p:to>
                                        <p:strVal val="visible"/>
                                      </p:to>
                                    </p:set>
                                    <p:animEffect transition="in" filter="dissolve">
                                      <p:cBhvr>
                                        <p:cTn id="32" dur="500"/>
                                        <p:tgtEl>
                                          <p:spTgt spid="139265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392651"/>
                                        </p:tgtEl>
                                        <p:attrNameLst>
                                          <p:attrName>style.visibility</p:attrName>
                                        </p:attrNameLst>
                                      </p:cBhvr>
                                      <p:to>
                                        <p:strVal val="visible"/>
                                      </p:to>
                                    </p:set>
                                    <p:animEffect transition="in" filter="dissolve">
                                      <p:cBhvr>
                                        <p:cTn id="35" dur="500"/>
                                        <p:tgtEl>
                                          <p:spTgt spid="1392651"/>
                                        </p:tgtEl>
                                      </p:cBhvr>
                                    </p:animEffect>
                                  </p:childTnLst>
                                </p:cTn>
                              </p:par>
                            </p:childTnLst>
                          </p:cTn>
                        </p:par>
                        <p:par>
                          <p:cTn id="36" fill="hold" nodeType="afterGroup">
                            <p:stCondLst>
                              <p:cond delay="2500"/>
                            </p:stCondLst>
                            <p:childTnLst>
                              <p:par>
                                <p:cTn id="37" presetID="8" presetClass="emph" presetSubtype="0" repeatCount="indefinite" fill="hold" nodeType="afterEffect">
                                  <p:stCondLst>
                                    <p:cond delay="0"/>
                                  </p:stCondLst>
                                  <p:childTnLst>
                                    <p:animRot by="21600000">
                                      <p:cBhvr>
                                        <p:cTn id="38" dur="5000" fill="hold"/>
                                        <p:tgtEl>
                                          <p:spTgt spid="1392644"/>
                                        </p:tgtEl>
                                        <p:attrNameLst>
                                          <p:attrName>r</p:attrName>
                                        </p:attrNameLst>
                                      </p:cBhvr>
                                    </p:animRot>
                                  </p:childTnLst>
                                </p:cTn>
                              </p:par>
                              <p:par>
                                <p:cTn id="39" presetID="8" presetClass="emph" presetSubtype="0" repeatCount="indefinite" fill="hold" nodeType="withEffect">
                                  <p:stCondLst>
                                    <p:cond delay="0"/>
                                  </p:stCondLst>
                                  <p:childTnLst>
                                    <p:animRot by="21600000">
                                      <p:cBhvr>
                                        <p:cTn id="40" dur="5000" fill="hold"/>
                                        <p:tgtEl>
                                          <p:spTgt spid="1392645"/>
                                        </p:tgtEl>
                                        <p:attrNameLst>
                                          <p:attrName>r</p:attrName>
                                        </p:attrNameLst>
                                      </p:cBhvr>
                                    </p:animRot>
                                  </p:childTnLst>
                                </p:cTn>
                              </p:par>
                              <p:par>
                                <p:cTn id="41" presetID="9" presetClass="entr" presetSubtype="0" fill="hold" nodeType="withEffect">
                                  <p:stCondLst>
                                    <p:cond delay="0"/>
                                  </p:stCondLst>
                                  <p:childTnLst>
                                    <p:set>
                                      <p:cBhvr>
                                        <p:cTn id="42" dur="1" fill="hold">
                                          <p:stCondLst>
                                            <p:cond delay="0"/>
                                          </p:stCondLst>
                                        </p:cTn>
                                        <p:tgtEl>
                                          <p:spTgt spid="1392659"/>
                                        </p:tgtEl>
                                        <p:attrNameLst>
                                          <p:attrName>style.visibility</p:attrName>
                                        </p:attrNameLst>
                                      </p:cBhvr>
                                      <p:to>
                                        <p:strVal val="visible"/>
                                      </p:to>
                                    </p:set>
                                    <p:animEffect transition="in" filter="dissolve">
                                      <p:cBhvr>
                                        <p:cTn id="43" dur="500"/>
                                        <p:tgtEl>
                                          <p:spTgt spid="1392659"/>
                                        </p:tgtEl>
                                      </p:cBhvr>
                                    </p:animEffect>
                                  </p:childTnLst>
                                </p:cTn>
                              </p:par>
                              <p:par>
                                <p:cTn id="44" presetID="9" presetClass="entr" presetSubtype="0" fill="hold" nodeType="withEffect">
                                  <p:stCondLst>
                                    <p:cond delay="0"/>
                                  </p:stCondLst>
                                  <p:childTnLst>
                                    <p:set>
                                      <p:cBhvr>
                                        <p:cTn id="45" dur="1" fill="hold">
                                          <p:stCondLst>
                                            <p:cond delay="0"/>
                                          </p:stCondLst>
                                        </p:cTn>
                                        <p:tgtEl>
                                          <p:spTgt spid="1392660"/>
                                        </p:tgtEl>
                                        <p:attrNameLst>
                                          <p:attrName>style.visibility</p:attrName>
                                        </p:attrNameLst>
                                      </p:cBhvr>
                                      <p:to>
                                        <p:strVal val="visible"/>
                                      </p:to>
                                    </p:set>
                                    <p:animEffect transition="in" filter="dissolve">
                                      <p:cBhvr>
                                        <p:cTn id="46" dur="500"/>
                                        <p:tgtEl>
                                          <p:spTgt spid="1392660"/>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13926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926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926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92654"/>
                                        </p:tgtEl>
                                        <p:attrNameLst>
                                          <p:attrName>style.visibility</p:attrName>
                                        </p:attrNameLst>
                                      </p:cBhvr>
                                      <p:to>
                                        <p:strVal val="visible"/>
                                      </p:to>
                                    </p:set>
                                  </p:childTnLst>
                                </p:cTn>
                              </p:par>
                              <p:par>
                                <p:cTn id="55" presetID="42" presetClass="path" presetSubtype="0" repeatCount="indefinite" accel="50000" decel="50000" fill="hold" grpId="1" nodeType="withEffect">
                                  <p:stCondLst>
                                    <p:cond delay="0"/>
                                  </p:stCondLst>
                                  <p:childTnLst>
                                    <p:animMotion origin="layout" path="M 0.0 0.0  L 0.0 0.33333  E" pathEditMode="relative" ptsTypes="">
                                      <p:cBhvr>
                                        <p:cTn id="56" dur="2000" fill="hold"/>
                                        <p:tgtEl>
                                          <p:spTgt spid="1392647"/>
                                        </p:tgtEl>
                                        <p:attrNameLst>
                                          <p:attrName>ppt_x</p:attrName>
                                          <p:attrName>ppt_y</p:attrName>
                                        </p:attrNameLst>
                                      </p:cBhvr>
                                    </p:animMotion>
                                  </p:childTnLst>
                                </p:cTn>
                              </p:par>
                              <p:par>
                                <p:cTn id="57" presetID="42" presetClass="path" presetSubtype="0" repeatCount="indefinite" accel="50000" decel="50000" fill="hold" grpId="1" nodeType="withEffect">
                                  <p:stCondLst>
                                    <p:cond delay="1000"/>
                                  </p:stCondLst>
                                  <p:childTnLst>
                                    <p:animMotion origin="layout" path="M 0.0 0.0  L 0.0 0.33333  E" pathEditMode="relative" ptsTypes="">
                                      <p:cBhvr>
                                        <p:cTn id="58" dur="2000" fill="hold"/>
                                        <p:tgtEl>
                                          <p:spTgt spid="1392653"/>
                                        </p:tgtEl>
                                        <p:attrNameLst>
                                          <p:attrName>ppt_x</p:attrName>
                                          <p:attrName>ppt_y</p:attrName>
                                        </p:attrNameLst>
                                      </p:cBhvr>
                                    </p:animMotion>
                                  </p:childTnLst>
                                </p:cTn>
                              </p:par>
                              <p:par>
                                <p:cTn id="59" presetID="42" presetClass="path" presetSubtype="0" repeatCount="indefinite" accel="50000" decel="50000" fill="hold" grpId="1" nodeType="withEffect">
                                  <p:stCondLst>
                                    <p:cond delay="0"/>
                                  </p:stCondLst>
                                  <p:childTnLst>
                                    <p:animMotion origin="layout" path="M 0.0 0.0  L 0.0 0.33333  E" pathEditMode="relative" ptsTypes="">
                                      <p:cBhvr>
                                        <p:cTn id="60" dur="2000" fill="hold"/>
                                        <p:tgtEl>
                                          <p:spTgt spid="1392648"/>
                                        </p:tgtEl>
                                        <p:attrNameLst>
                                          <p:attrName>ppt_x</p:attrName>
                                          <p:attrName>ppt_y</p:attrName>
                                        </p:attrNameLst>
                                      </p:cBhvr>
                                    </p:animMotion>
                                  </p:childTnLst>
                                </p:cTn>
                              </p:par>
                              <p:par>
                                <p:cTn id="61" presetID="42" presetClass="path" presetSubtype="0" repeatCount="indefinite" accel="50000" decel="50000" fill="hold" grpId="1" nodeType="withEffect">
                                  <p:stCondLst>
                                    <p:cond delay="1000"/>
                                  </p:stCondLst>
                                  <p:childTnLst>
                                    <p:animMotion origin="layout" path="M 0.0 0.0  L 0.0 0.33333  E" pathEditMode="relative" ptsTypes="">
                                      <p:cBhvr>
                                        <p:cTn id="62" dur="2000" fill="hold"/>
                                        <p:tgtEl>
                                          <p:spTgt spid="1392654"/>
                                        </p:tgtEl>
                                        <p:attrNameLst>
                                          <p:attrName>ppt_x</p:attrName>
                                          <p:attrName>ppt_y</p:attrName>
                                        </p:attrNameLst>
                                      </p:cBhvr>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xit" presetSubtype="0" fill="hold" grpId="2" nodeType="clickEffect">
                                  <p:stCondLst>
                                    <p:cond delay="0"/>
                                  </p:stCondLst>
                                  <p:childTnLst>
                                    <p:animEffect transition="out" filter="dissolve">
                                      <p:cBhvr>
                                        <p:cTn id="66" dur="500"/>
                                        <p:tgtEl>
                                          <p:spTgt spid="1392648"/>
                                        </p:tgtEl>
                                      </p:cBhvr>
                                    </p:animEffect>
                                    <p:set>
                                      <p:cBhvr>
                                        <p:cTn id="67" dur="1" fill="hold">
                                          <p:stCondLst>
                                            <p:cond delay="499"/>
                                          </p:stCondLst>
                                        </p:cTn>
                                        <p:tgtEl>
                                          <p:spTgt spid="1392648"/>
                                        </p:tgtEl>
                                        <p:attrNameLst>
                                          <p:attrName>style.visibility</p:attrName>
                                        </p:attrNameLst>
                                      </p:cBhvr>
                                      <p:to>
                                        <p:strVal val="hidden"/>
                                      </p:to>
                                    </p:set>
                                  </p:childTnLst>
                                </p:cTn>
                              </p:par>
                              <p:par>
                                <p:cTn id="68" presetID="9" presetClass="exit" presetSubtype="0" fill="hold" grpId="2" nodeType="withEffect">
                                  <p:stCondLst>
                                    <p:cond delay="0"/>
                                  </p:stCondLst>
                                  <p:childTnLst>
                                    <p:animEffect transition="out" filter="dissolve">
                                      <p:cBhvr>
                                        <p:cTn id="69" dur="500"/>
                                        <p:tgtEl>
                                          <p:spTgt spid="1392654"/>
                                        </p:tgtEl>
                                      </p:cBhvr>
                                    </p:animEffect>
                                    <p:set>
                                      <p:cBhvr>
                                        <p:cTn id="70" dur="1" fill="hold">
                                          <p:stCondLst>
                                            <p:cond delay="499"/>
                                          </p:stCondLst>
                                        </p:cTn>
                                        <p:tgtEl>
                                          <p:spTgt spid="1392654"/>
                                        </p:tgtEl>
                                        <p:attrNameLst>
                                          <p:attrName>style.visibility</p:attrName>
                                        </p:attrNameLst>
                                      </p:cBhvr>
                                      <p:to>
                                        <p:strVal val="hidden"/>
                                      </p:to>
                                    </p:set>
                                  </p:childTnLst>
                                </p:cTn>
                              </p:par>
                              <p:par>
                                <p:cTn id="71" presetID="9" presetClass="exit" presetSubtype="0" fill="hold" grpId="2" nodeType="withEffect">
                                  <p:stCondLst>
                                    <p:cond delay="0"/>
                                  </p:stCondLst>
                                  <p:childTnLst>
                                    <p:animEffect transition="out" filter="dissolve">
                                      <p:cBhvr>
                                        <p:cTn id="72" dur="500"/>
                                        <p:tgtEl>
                                          <p:spTgt spid="1392647"/>
                                        </p:tgtEl>
                                      </p:cBhvr>
                                    </p:animEffect>
                                    <p:set>
                                      <p:cBhvr>
                                        <p:cTn id="73" dur="1" fill="hold">
                                          <p:stCondLst>
                                            <p:cond delay="499"/>
                                          </p:stCondLst>
                                        </p:cTn>
                                        <p:tgtEl>
                                          <p:spTgt spid="1392647"/>
                                        </p:tgtEl>
                                        <p:attrNameLst>
                                          <p:attrName>style.visibility</p:attrName>
                                        </p:attrNameLst>
                                      </p:cBhvr>
                                      <p:to>
                                        <p:strVal val="hidden"/>
                                      </p:to>
                                    </p:set>
                                  </p:childTnLst>
                                </p:cTn>
                              </p:par>
                              <p:par>
                                <p:cTn id="74" presetID="9" presetClass="exit" presetSubtype="0" fill="hold" grpId="2" nodeType="withEffect">
                                  <p:stCondLst>
                                    <p:cond delay="0"/>
                                  </p:stCondLst>
                                  <p:childTnLst>
                                    <p:animEffect transition="out" filter="dissolve">
                                      <p:cBhvr>
                                        <p:cTn id="75" dur="500"/>
                                        <p:tgtEl>
                                          <p:spTgt spid="1392653"/>
                                        </p:tgtEl>
                                      </p:cBhvr>
                                    </p:animEffect>
                                    <p:set>
                                      <p:cBhvr>
                                        <p:cTn id="76" dur="1" fill="hold">
                                          <p:stCondLst>
                                            <p:cond delay="499"/>
                                          </p:stCondLst>
                                        </p:cTn>
                                        <p:tgtEl>
                                          <p:spTgt spid="1392653"/>
                                        </p:tgtEl>
                                        <p:attrNameLst>
                                          <p:attrName>style.visibility</p:attrName>
                                        </p:attrNameLst>
                                      </p:cBhvr>
                                      <p:to>
                                        <p:strVal val="hidden"/>
                                      </p:to>
                                    </p:set>
                                  </p:childTnLst>
                                </p:cTn>
                              </p:par>
                              <p:par>
                                <p:cTn id="77" presetID="63" presetClass="path" presetSubtype="0" accel="50000" decel="50000" fill="hold" nodeType="withEffect">
                                  <p:stCondLst>
                                    <p:cond delay="0"/>
                                  </p:stCondLst>
                                  <p:childTnLst>
                                    <p:animMotion origin="layout" path="M 3.33333E-6 3.7037E-6 L 0.07708 3.7037E-6 " pathEditMode="relative" rAng="0" ptsTypes="AA">
                                      <p:cBhvr>
                                        <p:cTn id="78" dur="2000" fill="hold"/>
                                        <p:tgtEl>
                                          <p:spTgt spid="1392660"/>
                                        </p:tgtEl>
                                        <p:attrNameLst>
                                          <p:attrName>ppt_x</p:attrName>
                                          <p:attrName>ppt_y</p:attrName>
                                        </p:attrNameLst>
                                      </p:cBhvr>
                                      <p:rCtr x="3854" y="0"/>
                                    </p:animMotion>
                                  </p:childTnLst>
                                </p:cTn>
                              </p:par>
                              <p:par>
                                <p:cTn id="79" presetID="63" presetClass="path" presetSubtype="0" accel="50000" decel="50000" fill="hold" nodeType="withEffect">
                                  <p:stCondLst>
                                    <p:cond delay="0"/>
                                  </p:stCondLst>
                                  <p:childTnLst>
                                    <p:animMotion origin="layout" path="M 3.05556E-6 3.7037E-6 L 0.07534 3.7037E-6 " pathEditMode="relative" rAng="0" ptsTypes="AA">
                                      <p:cBhvr>
                                        <p:cTn id="80" dur="2000" fill="hold"/>
                                        <p:tgtEl>
                                          <p:spTgt spid="1392659"/>
                                        </p:tgtEl>
                                        <p:attrNameLst>
                                          <p:attrName>ppt_x</p:attrName>
                                          <p:attrName>ppt_y</p:attrName>
                                        </p:attrNameLst>
                                      </p:cBhvr>
                                      <p:rCtr x="3767" y="0"/>
                                    </p:animMotion>
                                  </p:childTnLst>
                                </p:cTn>
                              </p:par>
                            </p:childTnLst>
                          </p:cTn>
                        </p:par>
                        <p:par>
                          <p:cTn id="81" fill="hold" nodeType="afterGroup">
                            <p:stCondLst>
                              <p:cond delay="2000"/>
                            </p:stCondLst>
                            <p:childTnLst>
                              <p:par>
                                <p:cTn id="82" presetID="1" presetClass="entr" presetSubtype="0" fill="hold" grpId="0" nodeType="afterEffect">
                                  <p:stCondLst>
                                    <p:cond delay="0"/>
                                  </p:stCondLst>
                                  <p:childTnLst>
                                    <p:set>
                                      <p:cBhvr>
                                        <p:cTn id="83" dur="1" fill="hold">
                                          <p:stCondLst>
                                            <p:cond delay="0"/>
                                          </p:stCondLst>
                                        </p:cTn>
                                        <p:tgtEl>
                                          <p:spTgt spid="1392646"/>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392655"/>
                                        </p:tgtEl>
                                        <p:attrNameLst>
                                          <p:attrName>style.visibility</p:attrName>
                                        </p:attrNameLst>
                                      </p:cBhvr>
                                      <p:to>
                                        <p:strVal val="visible"/>
                                      </p:to>
                                    </p:set>
                                  </p:childTnLst>
                                </p:cTn>
                              </p:par>
                              <p:par>
                                <p:cTn id="86" presetID="42" presetClass="path" presetSubtype="0" repeatCount="indefinite" accel="50000" decel="50000" fill="hold" grpId="1" nodeType="withEffect">
                                  <p:stCondLst>
                                    <p:cond delay="0"/>
                                  </p:stCondLst>
                                  <p:childTnLst>
                                    <p:animMotion origin="layout" path="M 0.0 0.0  L 0.0 0.33333  E" pathEditMode="relative" ptsTypes="">
                                      <p:cBhvr>
                                        <p:cTn id="87" dur="2000" fill="hold"/>
                                        <p:tgtEl>
                                          <p:spTgt spid="1392646"/>
                                        </p:tgtEl>
                                        <p:attrNameLst>
                                          <p:attrName>ppt_x</p:attrName>
                                          <p:attrName>ppt_y</p:attrName>
                                        </p:attrNameLst>
                                      </p:cBhvr>
                                    </p:animMotion>
                                  </p:childTnLst>
                                </p:cTn>
                              </p:par>
                              <p:par>
                                <p:cTn id="88" presetID="42" presetClass="path" presetSubtype="0" repeatCount="indefinite" accel="50000" decel="50000" fill="hold" grpId="1" nodeType="withEffect">
                                  <p:stCondLst>
                                    <p:cond delay="1000"/>
                                  </p:stCondLst>
                                  <p:childTnLst>
                                    <p:animMotion origin="layout" path="M 0.0 0.0  L 0.0 0.33333  E" pathEditMode="relative" ptsTypes="">
                                      <p:cBhvr>
                                        <p:cTn id="89" dur="2000" fill="hold"/>
                                        <p:tgtEl>
                                          <p:spTgt spid="1392655"/>
                                        </p:tgtEl>
                                        <p:attrNameLst>
                                          <p:attrName>ppt_x</p:attrName>
                                          <p:attrName>ppt_y</p:attrName>
                                        </p:attrNameLst>
                                      </p:cBhvr>
                                    </p:animMotion>
                                  </p:childTnLst>
                                </p:cTn>
                              </p:par>
                              <p:par>
                                <p:cTn id="90" presetID="1" presetClass="entr" presetSubtype="0" fill="hold" grpId="0" nodeType="withEffect">
                                  <p:stCondLst>
                                    <p:cond delay="1000"/>
                                  </p:stCondLst>
                                  <p:childTnLst>
                                    <p:set>
                                      <p:cBhvr>
                                        <p:cTn id="91" dur="1" fill="hold">
                                          <p:stCondLst>
                                            <p:cond delay="0"/>
                                          </p:stCondLst>
                                        </p:cTn>
                                        <p:tgtEl>
                                          <p:spTgt spid="1392649"/>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392656"/>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392657"/>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1392658"/>
                                        </p:tgtEl>
                                        <p:attrNameLst>
                                          <p:attrName>style.visibility</p:attrName>
                                        </p:attrNameLst>
                                      </p:cBhvr>
                                      <p:to>
                                        <p:strVal val="visible"/>
                                      </p:to>
                                    </p:set>
                                  </p:childTnLst>
                                </p:cTn>
                              </p:par>
                              <p:par>
                                <p:cTn id="98" presetID="42" presetClass="path" presetSubtype="0" repeatCount="indefinite" accel="50000" decel="50000" fill="hold" grpId="1" nodeType="withEffect">
                                  <p:stCondLst>
                                    <p:cond delay="300"/>
                                  </p:stCondLst>
                                  <p:childTnLst>
                                    <p:animMotion origin="layout" path="M 0.0 0.0  L 0.0 0.33333  E" pathEditMode="relative" ptsTypes="">
                                      <p:cBhvr>
                                        <p:cTn id="99" dur="1000" fill="hold"/>
                                        <p:tgtEl>
                                          <p:spTgt spid="1392656"/>
                                        </p:tgtEl>
                                        <p:attrNameLst>
                                          <p:attrName>ppt_x</p:attrName>
                                          <p:attrName>ppt_y</p:attrName>
                                        </p:attrNameLst>
                                      </p:cBhvr>
                                    </p:animMotion>
                                  </p:childTnLst>
                                </p:cTn>
                              </p:par>
                              <p:par>
                                <p:cTn id="100" presetID="42" presetClass="path" presetSubtype="0" repeatCount="indefinite" accel="50000" decel="50000" fill="hold" grpId="1" nodeType="withEffect">
                                  <p:stCondLst>
                                    <p:cond delay="500"/>
                                  </p:stCondLst>
                                  <p:childTnLst>
                                    <p:animMotion origin="layout" path="M 0.0 0.0  L 0.0 0.33333  E" pathEditMode="relative" ptsTypes="">
                                      <p:cBhvr>
                                        <p:cTn id="101" dur="1000" fill="hold"/>
                                        <p:tgtEl>
                                          <p:spTgt spid="1392649"/>
                                        </p:tgtEl>
                                        <p:attrNameLst>
                                          <p:attrName>ppt_x</p:attrName>
                                          <p:attrName>ppt_y</p:attrName>
                                        </p:attrNameLst>
                                      </p:cBhvr>
                                    </p:animMotion>
                                  </p:childTnLst>
                                </p:cTn>
                              </p:par>
                              <p:par>
                                <p:cTn id="102" presetID="42" presetClass="path" presetSubtype="0" repeatCount="indefinite" accel="50000" decel="50000" fill="hold" grpId="1" nodeType="withEffect">
                                  <p:stCondLst>
                                    <p:cond delay="800"/>
                                  </p:stCondLst>
                                  <p:childTnLst>
                                    <p:animMotion origin="layout" path="M 0.0 0.0  L 0.0 0.33333  E" pathEditMode="relative" ptsTypes="">
                                      <p:cBhvr>
                                        <p:cTn id="103" dur="1000" fill="hold"/>
                                        <p:tgtEl>
                                          <p:spTgt spid="1392657"/>
                                        </p:tgtEl>
                                        <p:attrNameLst>
                                          <p:attrName>ppt_x</p:attrName>
                                          <p:attrName>ppt_y</p:attrName>
                                        </p:attrNameLst>
                                      </p:cBhvr>
                                    </p:animMotion>
                                  </p:childTnLst>
                                </p:cTn>
                              </p:par>
                              <p:par>
                                <p:cTn id="104" presetID="42" presetClass="path" presetSubtype="0" repeatCount="indefinite" accel="50000" decel="50000" fill="hold" grpId="1" nodeType="withEffect">
                                  <p:stCondLst>
                                    <p:cond delay="0"/>
                                  </p:stCondLst>
                                  <p:childTnLst>
                                    <p:animMotion origin="layout" path="M 0.0 0.0  L 0.0 0.33333  E" pathEditMode="relative" ptsTypes="">
                                      <p:cBhvr>
                                        <p:cTn id="105" dur="1000" fill="hold"/>
                                        <p:tgtEl>
                                          <p:spTgt spid="139265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42" grpId="0"/>
      <p:bldP spid="1392642" grpId="1"/>
      <p:bldP spid="1392646" grpId="0" animBg="1"/>
      <p:bldP spid="1392646" grpId="1" animBg="1"/>
      <p:bldP spid="1392647" grpId="0" animBg="1"/>
      <p:bldP spid="1392647" grpId="1" animBg="1"/>
      <p:bldP spid="1392647" grpId="2" animBg="1"/>
      <p:bldP spid="1392648" grpId="0" animBg="1"/>
      <p:bldP spid="1392648" grpId="1" animBg="1"/>
      <p:bldP spid="1392648" grpId="2" animBg="1"/>
      <p:bldP spid="1392649" grpId="0" animBg="1"/>
      <p:bldP spid="1392649" grpId="1" animBg="1"/>
      <p:bldP spid="1392650" grpId="0"/>
      <p:bldP spid="1392651" grpId="0"/>
      <p:bldP spid="1392653" grpId="0" animBg="1"/>
      <p:bldP spid="1392653" grpId="1" animBg="1"/>
      <p:bldP spid="1392653" grpId="2" animBg="1"/>
      <p:bldP spid="1392654" grpId="0" animBg="1"/>
      <p:bldP spid="1392654" grpId="1" animBg="1"/>
      <p:bldP spid="1392654" grpId="2" animBg="1"/>
      <p:bldP spid="1392655" grpId="0" animBg="1"/>
      <p:bldP spid="1392655" grpId="1" animBg="1"/>
      <p:bldP spid="1392656" grpId="0" animBg="1"/>
      <p:bldP spid="1392656" grpId="1" animBg="1"/>
      <p:bldP spid="1392657" grpId="0" animBg="1"/>
      <p:bldP spid="1392657" grpId="1" animBg="1"/>
      <p:bldP spid="1392658" grpId="0" animBg="1"/>
      <p:bldP spid="1392658" grpId="1" animBg="1"/>
      <p:bldP spid="1392661" grpId="0"/>
      <p:bldP spid="1392661" grpId="1"/>
    </p:bld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r>
              <a:rPr lang="en-US" smtClean="0"/>
              <a:t>Complicating Factors</a:t>
            </a:r>
          </a:p>
        </p:txBody>
      </p:sp>
      <p:sp>
        <p:nvSpPr>
          <p:cNvPr id="146435" name="Rectangle 3"/>
          <p:cNvSpPr>
            <a:spLocks noGrp="1" noChangeArrowheads="1"/>
          </p:cNvSpPr>
          <p:nvPr>
            <p:ph type="body" idx="1"/>
          </p:nvPr>
        </p:nvSpPr>
        <p:spPr/>
        <p:txBody>
          <a:bodyPr/>
          <a:lstStyle/>
          <a:p>
            <a:pPr eaLnBrk="1" hangingPunct="1"/>
            <a:r>
              <a:rPr lang="en-US" sz="2400" smtClean="0"/>
              <a:t>Disk used to be simple devices and disk scheduling used to be performed by OS (file system or device driver) only…</a:t>
            </a:r>
            <a:br>
              <a:rPr lang="en-US" sz="2400" smtClean="0"/>
            </a:br>
            <a:endParaRPr lang="en-US" sz="2400" smtClean="0"/>
          </a:p>
          <a:p>
            <a:pPr eaLnBrk="1" hangingPunct="1"/>
            <a:r>
              <a:rPr lang="en-US" sz="2400" smtClean="0"/>
              <a:t>… but, new disks are more complex  </a:t>
            </a:r>
          </a:p>
          <a:p>
            <a:pPr lvl="1" eaLnBrk="1" hangingPunct="1"/>
            <a:r>
              <a:rPr lang="en-US" sz="2000" smtClean="0"/>
              <a:t>hide their true layout</a:t>
            </a:r>
          </a:p>
          <a:p>
            <a:pPr lvl="1" eaLnBrk="1" hangingPunct="1"/>
            <a:r>
              <a:rPr lang="en-US" sz="2000" smtClean="0"/>
              <a:t>transparently move blocks to spare cylinders</a:t>
            </a:r>
          </a:p>
          <a:p>
            <a:pPr lvl="1" eaLnBrk="1" hangingPunct="1"/>
            <a:r>
              <a:rPr lang="en-US" sz="2000" smtClean="0"/>
              <a:t>have different zones</a:t>
            </a:r>
          </a:p>
          <a:p>
            <a:pPr lvl="1" eaLnBrk="1" hangingPunct="1"/>
            <a:r>
              <a:rPr lang="en-US" sz="2000" smtClean="0">
                <a:solidFill>
                  <a:schemeClr val="folHlink"/>
                </a:solidFill>
              </a:rPr>
              <a:t>head accelerates – most algorithms assume linear movement overhead</a:t>
            </a:r>
          </a:p>
        </p:txBody>
      </p:sp>
      <p:sp>
        <p:nvSpPr>
          <p:cNvPr id="146436" name="Line 4"/>
          <p:cNvSpPr>
            <a:spLocks noChangeShapeType="1"/>
          </p:cNvSpPr>
          <p:nvPr/>
        </p:nvSpPr>
        <p:spPr bwMode="auto">
          <a:xfrm>
            <a:off x="3232150" y="6145213"/>
            <a:ext cx="2309813"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342469" name="Arc 5"/>
          <p:cNvSpPr>
            <a:spLocks/>
          </p:cNvSpPr>
          <p:nvPr/>
        </p:nvSpPr>
        <p:spPr bwMode="auto">
          <a:xfrm flipH="1">
            <a:off x="3390900" y="4772025"/>
            <a:ext cx="1957388" cy="1073150"/>
          </a:xfrm>
          <a:custGeom>
            <a:avLst/>
            <a:gdLst>
              <a:gd name="T0" fmla="*/ 0 w 21600"/>
              <a:gd name="T1" fmla="*/ 0 h 21600"/>
              <a:gd name="T2" fmla="*/ 1957388 w 21600"/>
              <a:gd name="T3" fmla="*/ 1073150 h 21600"/>
              <a:gd name="T4" fmla="*/ 0 w 21600"/>
              <a:gd name="T5" fmla="*/ 10731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sp>
        <p:nvSpPr>
          <p:cNvPr id="146438" name="Line 6"/>
          <p:cNvSpPr>
            <a:spLocks noChangeShapeType="1"/>
          </p:cNvSpPr>
          <p:nvPr/>
        </p:nvSpPr>
        <p:spPr bwMode="auto">
          <a:xfrm>
            <a:off x="3390900" y="6054725"/>
            <a:ext cx="0" cy="14605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46439" name="Line 7"/>
          <p:cNvSpPr>
            <a:spLocks noChangeShapeType="1"/>
          </p:cNvSpPr>
          <p:nvPr/>
        </p:nvSpPr>
        <p:spPr bwMode="auto">
          <a:xfrm flipH="1" flipV="1">
            <a:off x="3179763" y="5845175"/>
            <a:ext cx="104775"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46440" name="Line 8"/>
          <p:cNvSpPr>
            <a:spLocks noChangeShapeType="1"/>
          </p:cNvSpPr>
          <p:nvPr/>
        </p:nvSpPr>
        <p:spPr bwMode="auto">
          <a:xfrm>
            <a:off x="5376863" y="6054725"/>
            <a:ext cx="0" cy="14605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46441" name="Line 9"/>
          <p:cNvSpPr>
            <a:spLocks noChangeShapeType="1"/>
          </p:cNvSpPr>
          <p:nvPr/>
        </p:nvSpPr>
        <p:spPr bwMode="auto">
          <a:xfrm flipH="1" flipV="1">
            <a:off x="3179763" y="4772025"/>
            <a:ext cx="104775"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46442" name="Text Box 10"/>
          <p:cNvSpPr txBox="1">
            <a:spLocks noChangeArrowheads="1"/>
          </p:cNvSpPr>
          <p:nvPr/>
        </p:nvSpPr>
        <p:spPr bwMode="auto">
          <a:xfrm>
            <a:off x="1878231" y="4578350"/>
            <a:ext cx="1368425"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r>
              <a:rPr lang="en-US" sz="1600" b="0" dirty="0"/>
              <a:t>~ 10x - 20x  </a:t>
            </a:r>
          </a:p>
        </p:txBody>
      </p:sp>
      <p:sp>
        <p:nvSpPr>
          <p:cNvPr id="146443" name="Text Box 11"/>
          <p:cNvSpPr txBox="1">
            <a:spLocks noChangeArrowheads="1"/>
          </p:cNvSpPr>
          <p:nvPr/>
        </p:nvSpPr>
        <p:spPr bwMode="auto">
          <a:xfrm>
            <a:off x="2946400" y="5667375"/>
            <a:ext cx="284163"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r>
              <a:rPr lang="en-US" sz="1600" b="0"/>
              <a:t>x</a:t>
            </a:r>
            <a:endParaRPr lang="en-US" sz="1600" b="0">
              <a:solidFill>
                <a:schemeClr val="folHlink"/>
              </a:solidFill>
            </a:endParaRPr>
          </a:p>
        </p:txBody>
      </p:sp>
      <p:sp>
        <p:nvSpPr>
          <p:cNvPr id="146444" name="Text Box 12"/>
          <p:cNvSpPr txBox="1">
            <a:spLocks noChangeArrowheads="1"/>
          </p:cNvSpPr>
          <p:nvPr/>
        </p:nvSpPr>
        <p:spPr bwMode="auto">
          <a:xfrm>
            <a:off x="3244850" y="6200775"/>
            <a:ext cx="295275"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en-US" sz="1600" b="0"/>
              <a:t>1</a:t>
            </a:r>
          </a:p>
        </p:txBody>
      </p:sp>
      <p:sp>
        <p:nvSpPr>
          <p:cNvPr id="146445" name="Text Box 13"/>
          <p:cNvSpPr txBox="1">
            <a:spLocks noChangeArrowheads="1"/>
          </p:cNvSpPr>
          <p:nvPr/>
        </p:nvSpPr>
        <p:spPr bwMode="auto">
          <a:xfrm>
            <a:off x="5200650" y="6184900"/>
            <a:ext cx="319088"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en-US" sz="1600" b="0"/>
              <a:t>N</a:t>
            </a:r>
          </a:p>
        </p:txBody>
      </p:sp>
      <p:sp>
        <p:nvSpPr>
          <p:cNvPr id="146446" name="Text Box 14"/>
          <p:cNvSpPr txBox="1">
            <a:spLocks noChangeArrowheads="1"/>
          </p:cNvSpPr>
          <p:nvPr/>
        </p:nvSpPr>
        <p:spPr bwMode="auto">
          <a:xfrm>
            <a:off x="5514975" y="5949950"/>
            <a:ext cx="204152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en-US" sz="1800" b="0"/>
              <a:t>Cylinders Traveled</a:t>
            </a:r>
          </a:p>
        </p:txBody>
      </p:sp>
      <p:sp>
        <p:nvSpPr>
          <p:cNvPr id="146447" name="Text Box 15"/>
          <p:cNvSpPr txBox="1">
            <a:spLocks noChangeArrowheads="1"/>
          </p:cNvSpPr>
          <p:nvPr/>
        </p:nvSpPr>
        <p:spPr bwMode="auto">
          <a:xfrm>
            <a:off x="2924175" y="4159250"/>
            <a:ext cx="68262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en-US" sz="1800" b="0"/>
              <a:t>Time</a:t>
            </a:r>
          </a:p>
        </p:txBody>
      </p:sp>
      <p:sp>
        <p:nvSpPr>
          <p:cNvPr id="146448" name="Line 16"/>
          <p:cNvSpPr>
            <a:spLocks noChangeShapeType="1"/>
          </p:cNvSpPr>
          <p:nvPr/>
        </p:nvSpPr>
        <p:spPr bwMode="auto">
          <a:xfrm>
            <a:off x="3227388" y="4503738"/>
            <a:ext cx="4762" cy="163353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342481" name="Text Box 17"/>
          <p:cNvSpPr txBox="1">
            <a:spLocks noChangeArrowheads="1"/>
          </p:cNvSpPr>
          <p:nvPr/>
        </p:nvSpPr>
        <p:spPr bwMode="auto">
          <a:xfrm>
            <a:off x="5429250" y="4521200"/>
            <a:ext cx="903288"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en-US" sz="1600" b="0">
                <a:solidFill>
                  <a:schemeClr val="folHlink"/>
                </a:solidFill>
              </a:rPr>
              <a:t>(7 ms)</a:t>
            </a:r>
            <a:r>
              <a:rPr lang="en-US" sz="1600" b="0"/>
              <a:t>  </a:t>
            </a:r>
          </a:p>
        </p:txBody>
      </p:sp>
      <p:sp>
        <p:nvSpPr>
          <p:cNvPr id="1342482" name="Text Box 18"/>
          <p:cNvSpPr txBox="1">
            <a:spLocks noChangeArrowheads="1"/>
          </p:cNvSpPr>
          <p:nvPr/>
        </p:nvSpPr>
        <p:spPr bwMode="auto">
          <a:xfrm>
            <a:off x="5429250" y="5610225"/>
            <a:ext cx="949325"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en-US" sz="1600" b="0">
                <a:solidFill>
                  <a:schemeClr val="folHlink"/>
                </a:solidFill>
              </a:rPr>
              <a:t>(0.2 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42469"/>
                                        </p:tgtEl>
                                        <p:attrNameLst>
                                          <p:attrName>style.visibility</p:attrName>
                                        </p:attrNameLst>
                                      </p:cBhvr>
                                      <p:to>
                                        <p:strVal val="visible"/>
                                      </p:to>
                                    </p:set>
                                    <p:animEffect transition="in" filter="wipe(down)">
                                      <p:cBhvr>
                                        <p:cTn id="7" dur="1000"/>
                                        <p:tgtEl>
                                          <p:spTgt spid="13424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42481"/>
                                        </p:tgtEl>
                                        <p:attrNameLst>
                                          <p:attrName>style.visibility</p:attrName>
                                        </p:attrNameLst>
                                      </p:cBhvr>
                                      <p:to>
                                        <p:strVal val="visible"/>
                                      </p:to>
                                    </p:set>
                                    <p:animEffect transition="in" filter="dissolve">
                                      <p:cBhvr>
                                        <p:cTn id="12" dur="500"/>
                                        <p:tgtEl>
                                          <p:spTgt spid="134248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342482"/>
                                        </p:tgtEl>
                                        <p:attrNameLst>
                                          <p:attrName>style.visibility</p:attrName>
                                        </p:attrNameLst>
                                      </p:cBhvr>
                                      <p:to>
                                        <p:strVal val="visible"/>
                                      </p:to>
                                    </p:set>
                                    <p:animEffect transition="in" filter="dissolve">
                                      <p:cBhvr>
                                        <p:cTn id="15" dur="500"/>
                                        <p:tgtEl>
                                          <p:spTgt spid="1342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469" grpId="0" animBg="1"/>
      <p:bldP spid="1342481" grpId="0"/>
      <p:bldP spid="1342482" grpId="0"/>
    </p:bld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r>
              <a:rPr lang="en-US" smtClean="0"/>
              <a:t>Complicating Factors</a:t>
            </a:r>
          </a:p>
        </p:txBody>
      </p:sp>
      <p:sp>
        <p:nvSpPr>
          <p:cNvPr id="147459" name="Rectangle 3"/>
          <p:cNvSpPr>
            <a:spLocks noGrp="1" noChangeArrowheads="1"/>
          </p:cNvSpPr>
          <p:nvPr>
            <p:ph type="body" idx="1"/>
          </p:nvPr>
        </p:nvSpPr>
        <p:spPr/>
        <p:txBody>
          <a:bodyPr/>
          <a:lstStyle/>
          <a:p>
            <a:pPr eaLnBrk="1" hangingPunct="1"/>
            <a:r>
              <a:rPr lang="en-US" sz="2400" smtClean="0"/>
              <a:t>Disk used to be simple devices and disk scheduling used to be performed by OS (file system or device driver) only…</a:t>
            </a:r>
            <a:br>
              <a:rPr lang="en-US" sz="2400" smtClean="0"/>
            </a:br>
            <a:endParaRPr lang="en-US" sz="2400" smtClean="0"/>
          </a:p>
          <a:p>
            <a:pPr eaLnBrk="1" hangingPunct="1"/>
            <a:r>
              <a:rPr lang="en-US" sz="2400" smtClean="0"/>
              <a:t>… but, new disks are more complex  </a:t>
            </a:r>
          </a:p>
          <a:p>
            <a:pPr lvl="1" eaLnBrk="1" hangingPunct="1"/>
            <a:r>
              <a:rPr lang="en-US" sz="2000" smtClean="0"/>
              <a:t>hide their true layout</a:t>
            </a:r>
          </a:p>
          <a:p>
            <a:pPr lvl="1" eaLnBrk="1" hangingPunct="1"/>
            <a:r>
              <a:rPr lang="en-US" sz="2000" smtClean="0"/>
              <a:t>transparently move blocks to spare cylinders</a:t>
            </a:r>
          </a:p>
          <a:p>
            <a:pPr lvl="1" eaLnBrk="1" hangingPunct="1"/>
            <a:r>
              <a:rPr lang="en-US" sz="2000" smtClean="0"/>
              <a:t>have different zones</a:t>
            </a:r>
          </a:p>
          <a:p>
            <a:pPr lvl="1" eaLnBrk="1" hangingPunct="1"/>
            <a:r>
              <a:rPr lang="en-US" sz="2000" smtClean="0"/>
              <a:t>head accelerates</a:t>
            </a:r>
          </a:p>
          <a:p>
            <a:pPr lvl="1" eaLnBrk="1" hangingPunct="1"/>
            <a:r>
              <a:rPr lang="en-US" sz="2000" smtClean="0">
                <a:solidFill>
                  <a:schemeClr val="folHlink"/>
                </a:solidFill>
              </a:rPr>
              <a:t>on device (and controller) buffer caches may use read-ahead prefetching</a:t>
            </a:r>
          </a:p>
        </p:txBody>
      </p:sp>
      <p:pic>
        <p:nvPicPr>
          <p:cNvPr id="1343492" name="Picture 4" descr="5-18"/>
          <p:cNvPicPr>
            <a:picLocks noChangeAspect="1" noChangeArrowheads="1"/>
          </p:cNvPicPr>
          <p:nvPr/>
        </p:nvPicPr>
        <p:blipFill>
          <a:blip r:embed="rId2">
            <a:clrChange>
              <a:clrFrom>
                <a:srgbClr val="FFFFFF"/>
              </a:clrFrom>
              <a:clrTo>
                <a:srgbClr val="FFFFFF">
                  <a:alpha val="0"/>
                </a:srgbClr>
              </a:clrTo>
            </a:clrChange>
            <a:graysc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50893"/>
          <a:stretch>
            <a:fillRect/>
          </a:stretch>
        </p:blipFill>
        <p:spPr bwMode="auto">
          <a:xfrm>
            <a:off x="7023100" y="4554538"/>
            <a:ext cx="1906588" cy="19669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343493" name="Rectangle 5"/>
          <p:cNvSpPr>
            <a:spLocks noChangeArrowheads="1"/>
          </p:cNvSpPr>
          <p:nvPr/>
        </p:nvSpPr>
        <p:spPr bwMode="auto">
          <a:xfrm>
            <a:off x="6316663" y="4505325"/>
            <a:ext cx="2709862" cy="2054225"/>
          </a:xfrm>
          <a:prstGeom prst="rect">
            <a:avLst/>
          </a:prstGeom>
          <a:noFill/>
          <a:ln w="9525">
            <a:solidFill>
              <a:schemeClr val="tx1"/>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sp>
        <p:nvSpPr>
          <p:cNvPr id="1343494" name="Text Box 6"/>
          <p:cNvSpPr txBox="1">
            <a:spLocks noChangeArrowheads="1"/>
          </p:cNvSpPr>
          <p:nvPr/>
        </p:nvSpPr>
        <p:spPr bwMode="auto">
          <a:xfrm>
            <a:off x="8632825" y="6326188"/>
            <a:ext cx="447675"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disk</a:t>
            </a:r>
          </a:p>
        </p:txBody>
      </p:sp>
      <p:grpSp>
        <p:nvGrpSpPr>
          <p:cNvPr id="2" name="Group 7"/>
          <p:cNvGrpSpPr>
            <a:grpSpLocks/>
          </p:cNvGrpSpPr>
          <p:nvPr/>
        </p:nvGrpSpPr>
        <p:grpSpPr bwMode="auto">
          <a:xfrm>
            <a:off x="6454775" y="4614863"/>
            <a:ext cx="588963" cy="1893887"/>
            <a:chOff x="4066" y="2907"/>
            <a:chExt cx="371" cy="1193"/>
          </a:xfrm>
        </p:grpSpPr>
        <p:sp>
          <p:nvSpPr>
            <p:cNvPr id="147500" name="Rectangle 8"/>
            <p:cNvSpPr>
              <a:spLocks noChangeArrowheads="1"/>
            </p:cNvSpPr>
            <p:nvPr/>
          </p:nvSpPr>
          <p:spPr bwMode="auto">
            <a:xfrm>
              <a:off x="4089" y="2907"/>
              <a:ext cx="312" cy="1157"/>
            </a:xfrm>
            <a:prstGeom prst="rect">
              <a:avLst/>
            </a:prstGeom>
            <a:solidFill>
              <a:srgbClr val="DDDDDD"/>
            </a:solidFill>
            <a:ln w="9525">
              <a:solidFill>
                <a:schemeClr val="tx1"/>
              </a:solidFill>
              <a:miter lim="800000"/>
              <a:headEnd/>
              <a:tailEnd/>
            </a:ln>
          </p:spPr>
          <p:txBody>
            <a:bodyPr wrap="none" anchor="ctr"/>
            <a:lstStyle/>
            <a:p>
              <a:endParaRPr lang="nb-NO"/>
            </a:p>
          </p:txBody>
        </p:sp>
        <p:sp>
          <p:nvSpPr>
            <p:cNvPr id="147501" name="Text Box 9"/>
            <p:cNvSpPr txBox="1">
              <a:spLocks noChangeArrowheads="1"/>
            </p:cNvSpPr>
            <p:nvPr/>
          </p:nvSpPr>
          <p:spPr bwMode="auto">
            <a:xfrm>
              <a:off x="4066" y="3927"/>
              <a:ext cx="371"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buffer</a:t>
              </a:r>
            </a:p>
          </p:txBody>
        </p:sp>
      </p:grpSp>
      <p:sp>
        <p:nvSpPr>
          <p:cNvPr id="1343498" name="Rectangle 10"/>
          <p:cNvSpPr>
            <a:spLocks noChangeArrowheads="1"/>
          </p:cNvSpPr>
          <p:nvPr/>
        </p:nvSpPr>
        <p:spPr bwMode="auto">
          <a:xfrm>
            <a:off x="7854950" y="5049838"/>
            <a:ext cx="84138" cy="74612"/>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43499" name="Rectangle 11"/>
          <p:cNvSpPr>
            <a:spLocks noChangeArrowheads="1"/>
          </p:cNvSpPr>
          <p:nvPr/>
        </p:nvSpPr>
        <p:spPr bwMode="auto">
          <a:xfrm>
            <a:off x="8034338" y="5046663"/>
            <a:ext cx="84137" cy="74612"/>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43500" name="Rectangle 12"/>
          <p:cNvSpPr>
            <a:spLocks noChangeArrowheads="1"/>
          </p:cNvSpPr>
          <p:nvPr/>
        </p:nvSpPr>
        <p:spPr bwMode="auto">
          <a:xfrm>
            <a:off x="8197850" y="5122863"/>
            <a:ext cx="84138" cy="74612"/>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43501" name="Rectangle 13"/>
          <p:cNvSpPr>
            <a:spLocks noChangeArrowheads="1"/>
          </p:cNvSpPr>
          <p:nvPr/>
        </p:nvSpPr>
        <p:spPr bwMode="auto">
          <a:xfrm>
            <a:off x="8337550" y="5246688"/>
            <a:ext cx="84138" cy="74612"/>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43502" name="Rectangle 14"/>
          <p:cNvSpPr>
            <a:spLocks noChangeArrowheads="1"/>
          </p:cNvSpPr>
          <p:nvPr/>
        </p:nvSpPr>
        <p:spPr bwMode="auto">
          <a:xfrm>
            <a:off x="8397875" y="5418138"/>
            <a:ext cx="84138" cy="74612"/>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43503" name="Rectangle 15"/>
          <p:cNvSpPr>
            <a:spLocks noChangeArrowheads="1"/>
          </p:cNvSpPr>
          <p:nvPr/>
        </p:nvSpPr>
        <p:spPr bwMode="auto">
          <a:xfrm>
            <a:off x="8386763" y="5597525"/>
            <a:ext cx="84137" cy="74613"/>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43504" name="Rectangle 16"/>
          <p:cNvSpPr>
            <a:spLocks noChangeArrowheads="1"/>
          </p:cNvSpPr>
          <p:nvPr/>
        </p:nvSpPr>
        <p:spPr bwMode="auto">
          <a:xfrm>
            <a:off x="8320088" y="5761038"/>
            <a:ext cx="84137" cy="74612"/>
          </a:xfrm>
          <a:prstGeom prst="rect">
            <a:avLst/>
          </a:prstGeom>
          <a:solidFill>
            <a:srgbClr val="33CC33"/>
          </a:solidFill>
          <a:ln w="9525">
            <a:solidFill>
              <a:schemeClr val="tx1"/>
            </a:solidFill>
            <a:miter lim="800000"/>
            <a:headEnd/>
            <a:tailEnd/>
          </a:ln>
        </p:spPr>
        <p:txBody>
          <a:bodyPr wrap="none" anchor="ctr"/>
          <a:lstStyle/>
          <a:p>
            <a:endParaRPr lang="nb-NO"/>
          </a:p>
        </p:txBody>
      </p:sp>
      <p:sp>
        <p:nvSpPr>
          <p:cNvPr id="1343505" name="Rectangle 17"/>
          <p:cNvSpPr>
            <a:spLocks noChangeArrowheads="1"/>
          </p:cNvSpPr>
          <p:nvPr/>
        </p:nvSpPr>
        <p:spPr bwMode="auto">
          <a:xfrm>
            <a:off x="8213725" y="5876925"/>
            <a:ext cx="84138" cy="74613"/>
          </a:xfrm>
          <a:prstGeom prst="rect">
            <a:avLst/>
          </a:prstGeom>
          <a:solidFill>
            <a:srgbClr val="33CC33"/>
          </a:solidFill>
          <a:ln w="9525">
            <a:solidFill>
              <a:schemeClr val="tx1"/>
            </a:solidFill>
            <a:miter lim="800000"/>
            <a:headEnd/>
            <a:tailEnd/>
          </a:ln>
        </p:spPr>
        <p:txBody>
          <a:bodyPr wrap="none" anchor="ctr"/>
          <a:lstStyle/>
          <a:p>
            <a:endParaRPr lang="nb-NO"/>
          </a:p>
        </p:txBody>
      </p:sp>
      <p:sp>
        <p:nvSpPr>
          <p:cNvPr id="1343506" name="Rectangle 18"/>
          <p:cNvSpPr>
            <a:spLocks noChangeArrowheads="1"/>
          </p:cNvSpPr>
          <p:nvPr/>
        </p:nvSpPr>
        <p:spPr bwMode="auto">
          <a:xfrm>
            <a:off x="8035925" y="5945188"/>
            <a:ext cx="84138" cy="74612"/>
          </a:xfrm>
          <a:prstGeom prst="rect">
            <a:avLst/>
          </a:prstGeom>
          <a:solidFill>
            <a:srgbClr val="33CC33"/>
          </a:solidFill>
          <a:ln w="9525">
            <a:solidFill>
              <a:schemeClr val="tx1"/>
            </a:solidFill>
            <a:miter lim="800000"/>
            <a:headEnd/>
            <a:tailEnd/>
          </a:ln>
        </p:spPr>
        <p:txBody>
          <a:bodyPr wrap="none" anchor="ctr"/>
          <a:lstStyle/>
          <a:p>
            <a:endParaRPr lang="nb-NO"/>
          </a:p>
        </p:txBody>
      </p:sp>
      <p:sp>
        <p:nvSpPr>
          <p:cNvPr id="1343507" name="Rectangle 19"/>
          <p:cNvSpPr>
            <a:spLocks noChangeArrowheads="1"/>
          </p:cNvSpPr>
          <p:nvPr/>
        </p:nvSpPr>
        <p:spPr bwMode="auto">
          <a:xfrm>
            <a:off x="7858125" y="5949950"/>
            <a:ext cx="84138" cy="74613"/>
          </a:xfrm>
          <a:prstGeom prst="rect">
            <a:avLst/>
          </a:prstGeom>
          <a:solidFill>
            <a:srgbClr val="33CC33"/>
          </a:solidFill>
          <a:ln w="9525">
            <a:solidFill>
              <a:schemeClr val="tx1"/>
            </a:solidFill>
            <a:miter lim="800000"/>
            <a:headEnd/>
            <a:tailEnd/>
          </a:ln>
        </p:spPr>
        <p:txBody>
          <a:bodyPr wrap="none" anchor="ctr"/>
          <a:lstStyle/>
          <a:p>
            <a:endParaRPr lang="nb-NO"/>
          </a:p>
        </p:txBody>
      </p:sp>
      <p:sp>
        <p:nvSpPr>
          <p:cNvPr id="1343508" name="Rectangle 20"/>
          <p:cNvSpPr>
            <a:spLocks noChangeArrowheads="1"/>
          </p:cNvSpPr>
          <p:nvPr/>
        </p:nvSpPr>
        <p:spPr bwMode="auto">
          <a:xfrm>
            <a:off x="7680325" y="5883275"/>
            <a:ext cx="84138" cy="74613"/>
          </a:xfrm>
          <a:prstGeom prst="rect">
            <a:avLst/>
          </a:prstGeom>
          <a:solidFill>
            <a:srgbClr val="33CC33"/>
          </a:solidFill>
          <a:ln w="9525">
            <a:solidFill>
              <a:schemeClr val="tx1"/>
            </a:solidFill>
            <a:miter lim="800000"/>
            <a:headEnd/>
            <a:tailEnd/>
          </a:ln>
        </p:spPr>
        <p:txBody>
          <a:bodyPr wrap="none" anchor="ctr"/>
          <a:lstStyle/>
          <a:p>
            <a:endParaRPr lang="nb-NO"/>
          </a:p>
        </p:txBody>
      </p:sp>
      <p:sp>
        <p:nvSpPr>
          <p:cNvPr id="1343509" name="Rectangle 21"/>
          <p:cNvSpPr>
            <a:spLocks noChangeArrowheads="1"/>
          </p:cNvSpPr>
          <p:nvPr/>
        </p:nvSpPr>
        <p:spPr bwMode="auto">
          <a:xfrm>
            <a:off x="7558088" y="5761038"/>
            <a:ext cx="84137" cy="74612"/>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43510" name="Rectangle 22"/>
          <p:cNvSpPr>
            <a:spLocks noChangeArrowheads="1"/>
          </p:cNvSpPr>
          <p:nvPr/>
        </p:nvSpPr>
        <p:spPr bwMode="auto">
          <a:xfrm>
            <a:off x="7494588" y="5572125"/>
            <a:ext cx="84137" cy="74613"/>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43511" name="Rectangle 23"/>
          <p:cNvSpPr>
            <a:spLocks noChangeArrowheads="1"/>
          </p:cNvSpPr>
          <p:nvPr/>
        </p:nvSpPr>
        <p:spPr bwMode="auto">
          <a:xfrm>
            <a:off x="7489825" y="5408613"/>
            <a:ext cx="84138" cy="74612"/>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43512" name="Rectangle 24"/>
          <p:cNvSpPr>
            <a:spLocks noChangeArrowheads="1"/>
          </p:cNvSpPr>
          <p:nvPr/>
        </p:nvSpPr>
        <p:spPr bwMode="auto">
          <a:xfrm>
            <a:off x="7559675" y="5251450"/>
            <a:ext cx="84138" cy="74613"/>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43513" name="Rectangle 25"/>
          <p:cNvSpPr>
            <a:spLocks noChangeArrowheads="1"/>
          </p:cNvSpPr>
          <p:nvPr/>
        </p:nvSpPr>
        <p:spPr bwMode="auto">
          <a:xfrm>
            <a:off x="7680325" y="5113338"/>
            <a:ext cx="84138" cy="74612"/>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43514" name="Line 26"/>
          <p:cNvSpPr>
            <a:spLocks noChangeShapeType="1"/>
          </p:cNvSpPr>
          <p:nvPr/>
        </p:nvSpPr>
        <p:spPr bwMode="auto">
          <a:xfrm>
            <a:off x="5238750" y="4752975"/>
            <a:ext cx="1006475" cy="0"/>
          </a:xfrm>
          <a:prstGeom prst="line">
            <a:avLst/>
          </a:prstGeom>
          <a:noFill/>
          <a:ln w="76200">
            <a:solidFill>
              <a:schemeClr va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43515" name="Line 27"/>
          <p:cNvSpPr>
            <a:spLocks noChangeShapeType="1"/>
          </p:cNvSpPr>
          <p:nvPr/>
        </p:nvSpPr>
        <p:spPr bwMode="auto">
          <a:xfrm>
            <a:off x="5243513" y="5313363"/>
            <a:ext cx="1006475" cy="0"/>
          </a:xfrm>
          <a:prstGeom prst="line">
            <a:avLst/>
          </a:prstGeom>
          <a:noFill/>
          <a:ln w="76200">
            <a:solidFill>
              <a:schemeClr val="fo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pic>
        <p:nvPicPr>
          <p:cNvPr id="1343516" name="Picture 28" descr="5-18"/>
          <p:cNvPicPr>
            <a:picLocks noChangeAspect="1" noChangeArrowheads="1"/>
          </p:cNvPicPr>
          <p:nvPr/>
        </p:nvPicPr>
        <p:blipFill>
          <a:blip r:embed="rId2">
            <a:clrChange>
              <a:clrFrom>
                <a:srgbClr val="FFFFFF"/>
              </a:clrFrom>
              <a:clrTo>
                <a:srgbClr val="FFFFFF">
                  <a:alpha val="0"/>
                </a:srgbClr>
              </a:clrTo>
            </a:clrChange>
            <a:graysc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50893"/>
          <a:stretch>
            <a:fillRect/>
          </a:stretch>
        </p:blipFill>
        <p:spPr bwMode="auto">
          <a:xfrm>
            <a:off x="2108200" y="4540250"/>
            <a:ext cx="1906588" cy="19669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343517" name="Rectangle 29"/>
          <p:cNvSpPr>
            <a:spLocks noChangeArrowheads="1"/>
          </p:cNvSpPr>
          <p:nvPr/>
        </p:nvSpPr>
        <p:spPr bwMode="auto">
          <a:xfrm>
            <a:off x="1401763" y="4491038"/>
            <a:ext cx="2709862" cy="2054225"/>
          </a:xfrm>
          <a:prstGeom prst="rect">
            <a:avLst/>
          </a:prstGeom>
          <a:noFill/>
          <a:ln w="9525">
            <a:solidFill>
              <a:schemeClr val="tx1"/>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sp>
        <p:nvSpPr>
          <p:cNvPr id="1343518" name="Text Box 30"/>
          <p:cNvSpPr txBox="1">
            <a:spLocks noChangeArrowheads="1"/>
          </p:cNvSpPr>
          <p:nvPr/>
        </p:nvSpPr>
        <p:spPr bwMode="auto">
          <a:xfrm>
            <a:off x="3717925" y="6311900"/>
            <a:ext cx="447675"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disk</a:t>
            </a:r>
          </a:p>
        </p:txBody>
      </p:sp>
      <p:sp>
        <p:nvSpPr>
          <p:cNvPr id="1343519" name="Rectangle 31"/>
          <p:cNvSpPr>
            <a:spLocks noChangeArrowheads="1"/>
          </p:cNvSpPr>
          <p:nvPr/>
        </p:nvSpPr>
        <p:spPr bwMode="auto">
          <a:xfrm>
            <a:off x="2940050" y="5035550"/>
            <a:ext cx="84138" cy="74613"/>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43520" name="Rectangle 32"/>
          <p:cNvSpPr>
            <a:spLocks noChangeArrowheads="1"/>
          </p:cNvSpPr>
          <p:nvPr/>
        </p:nvSpPr>
        <p:spPr bwMode="auto">
          <a:xfrm>
            <a:off x="3119438" y="5032375"/>
            <a:ext cx="84137" cy="74613"/>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43521" name="Rectangle 33"/>
          <p:cNvSpPr>
            <a:spLocks noChangeArrowheads="1"/>
          </p:cNvSpPr>
          <p:nvPr/>
        </p:nvSpPr>
        <p:spPr bwMode="auto">
          <a:xfrm>
            <a:off x="3282950" y="5108575"/>
            <a:ext cx="84138" cy="74613"/>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43522" name="Rectangle 34"/>
          <p:cNvSpPr>
            <a:spLocks noChangeArrowheads="1"/>
          </p:cNvSpPr>
          <p:nvPr/>
        </p:nvSpPr>
        <p:spPr bwMode="auto">
          <a:xfrm>
            <a:off x="3422650" y="5232400"/>
            <a:ext cx="84138" cy="74613"/>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43523" name="Rectangle 35"/>
          <p:cNvSpPr>
            <a:spLocks noChangeArrowheads="1"/>
          </p:cNvSpPr>
          <p:nvPr/>
        </p:nvSpPr>
        <p:spPr bwMode="auto">
          <a:xfrm>
            <a:off x="3482975" y="5403850"/>
            <a:ext cx="84138" cy="74613"/>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43524" name="Rectangle 36"/>
          <p:cNvSpPr>
            <a:spLocks noChangeArrowheads="1"/>
          </p:cNvSpPr>
          <p:nvPr/>
        </p:nvSpPr>
        <p:spPr bwMode="auto">
          <a:xfrm>
            <a:off x="3471863" y="5583238"/>
            <a:ext cx="84137" cy="74612"/>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43525" name="Rectangle 37"/>
          <p:cNvSpPr>
            <a:spLocks noChangeArrowheads="1"/>
          </p:cNvSpPr>
          <p:nvPr/>
        </p:nvSpPr>
        <p:spPr bwMode="auto">
          <a:xfrm>
            <a:off x="2643188" y="5746750"/>
            <a:ext cx="84137" cy="74613"/>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43526" name="Rectangle 38"/>
          <p:cNvSpPr>
            <a:spLocks noChangeArrowheads="1"/>
          </p:cNvSpPr>
          <p:nvPr/>
        </p:nvSpPr>
        <p:spPr bwMode="auto">
          <a:xfrm>
            <a:off x="2579688" y="5557838"/>
            <a:ext cx="84137" cy="74612"/>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43527" name="Rectangle 39"/>
          <p:cNvSpPr>
            <a:spLocks noChangeArrowheads="1"/>
          </p:cNvSpPr>
          <p:nvPr/>
        </p:nvSpPr>
        <p:spPr bwMode="auto">
          <a:xfrm>
            <a:off x="2574925" y="5394325"/>
            <a:ext cx="84138" cy="74613"/>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43528" name="Rectangle 40"/>
          <p:cNvSpPr>
            <a:spLocks noChangeArrowheads="1"/>
          </p:cNvSpPr>
          <p:nvPr/>
        </p:nvSpPr>
        <p:spPr bwMode="auto">
          <a:xfrm>
            <a:off x="2644775" y="5237163"/>
            <a:ext cx="84138" cy="74612"/>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43529" name="Rectangle 41"/>
          <p:cNvSpPr>
            <a:spLocks noChangeArrowheads="1"/>
          </p:cNvSpPr>
          <p:nvPr/>
        </p:nvSpPr>
        <p:spPr bwMode="auto">
          <a:xfrm>
            <a:off x="2765425" y="5099050"/>
            <a:ext cx="84138" cy="74613"/>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43530" name="Line 42"/>
          <p:cNvSpPr>
            <a:spLocks noChangeShapeType="1"/>
          </p:cNvSpPr>
          <p:nvPr/>
        </p:nvSpPr>
        <p:spPr bwMode="auto">
          <a:xfrm>
            <a:off x="323850" y="4738688"/>
            <a:ext cx="1006475" cy="0"/>
          </a:xfrm>
          <a:prstGeom prst="line">
            <a:avLst/>
          </a:prstGeom>
          <a:noFill/>
          <a:ln w="76200">
            <a:solidFill>
              <a:schemeClr va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43531" name="Line 43"/>
          <p:cNvSpPr>
            <a:spLocks noChangeShapeType="1"/>
          </p:cNvSpPr>
          <p:nvPr/>
        </p:nvSpPr>
        <p:spPr bwMode="auto">
          <a:xfrm>
            <a:off x="328613" y="5299075"/>
            <a:ext cx="1006475" cy="0"/>
          </a:xfrm>
          <a:prstGeom prst="line">
            <a:avLst/>
          </a:prstGeom>
          <a:noFill/>
          <a:ln w="76200">
            <a:solidFill>
              <a:schemeClr val="fo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pic>
        <p:nvPicPr>
          <p:cNvPr id="1343532" name="Picture 44" descr="MCPE07014_0000[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663950" y="5281613"/>
            <a:ext cx="357188" cy="4873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343533" name="Picture 45" descr="MCPE07014_0000[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585200" y="5265738"/>
            <a:ext cx="357188" cy="4873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repeatCount="indefinite" fill="hold" nodeType="clickEffect">
                                  <p:stCondLst>
                                    <p:cond delay="0"/>
                                  </p:stCondLst>
                                  <p:childTnLst>
                                    <p:animRot by="21600000">
                                      <p:cBhvr>
                                        <p:cTn id="6" dur="5000" fill="hold"/>
                                        <p:tgtEl>
                                          <p:spTgt spid="1343516"/>
                                        </p:tgtEl>
                                        <p:attrNameLst>
                                          <p:attrName>r</p:attrName>
                                        </p:attrNameLst>
                                      </p:cBhvr>
                                    </p:animRot>
                                  </p:childTnLst>
                                </p:cTn>
                              </p:par>
                              <p:par>
                                <p:cTn id="7" presetID="1" presetClass="entr" presetSubtype="0" fill="hold" nodeType="withEffect">
                                  <p:stCondLst>
                                    <p:cond delay="0"/>
                                  </p:stCondLst>
                                  <p:childTnLst>
                                    <p:set>
                                      <p:cBhvr>
                                        <p:cTn id="8" dur="1" fill="hold">
                                          <p:stCondLst>
                                            <p:cond delay="0"/>
                                          </p:stCondLst>
                                        </p:cTn>
                                        <p:tgtEl>
                                          <p:spTgt spid="1343532"/>
                                        </p:tgtEl>
                                        <p:attrNameLst>
                                          <p:attrName>style.visibility</p:attrName>
                                        </p:attrNameLst>
                                      </p:cBhvr>
                                      <p:to>
                                        <p:strVal val="visible"/>
                                      </p:to>
                                    </p:set>
                                  </p:childTnLst>
                                </p:cTn>
                              </p:par>
                              <p:par>
                                <p:cTn id="9" presetID="0" presetClass="path" presetSubtype="0" repeatCount="indefinite" accel="50000" decel="50000" fill="hold" nodeType="withEffect">
                                  <p:stCondLst>
                                    <p:cond delay="0"/>
                                  </p:stCondLst>
                                  <p:childTnLst>
                                    <p:animMotion origin="layout" path="M 6.38889E-6 6.79158E-6 L -0.04964 6.79158E-6 L 6.38889E-6 6.79158E-6 Z " pathEditMode="relative" ptsTypes="AAA">
                                      <p:cBhvr>
                                        <p:cTn id="10" dur="2000" fill="hold"/>
                                        <p:tgtEl>
                                          <p:spTgt spid="1343532"/>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43530"/>
                                        </p:tgtEl>
                                        <p:attrNameLst>
                                          <p:attrName>style.visibility</p:attrName>
                                        </p:attrNameLst>
                                      </p:cBhvr>
                                      <p:to>
                                        <p:strVal val="visible"/>
                                      </p:to>
                                    </p:set>
                                    <p:animEffect transition="in" filter="wipe(left)">
                                      <p:cBhvr>
                                        <p:cTn id="15" dur="500"/>
                                        <p:tgtEl>
                                          <p:spTgt spid="134353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43521"/>
                                        </p:tgtEl>
                                        <p:attrNameLst>
                                          <p:attrName>style.visibility</p:attrName>
                                        </p:attrNameLst>
                                      </p:cBhvr>
                                      <p:to>
                                        <p:strVal val="visible"/>
                                      </p:to>
                                    </p:set>
                                    <p:animEffect transition="in" filter="dissolve">
                                      <p:cBhvr>
                                        <p:cTn id="20" dur="500"/>
                                        <p:tgtEl>
                                          <p:spTgt spid="1343521"/>
                                        </p:tgtEl>
                                      </p:cBhvr>
                                    </p:animEffect>
                                  </p:childTnLst>
                                </p:cTn>
                              </p:par>
                            </p:childTnLst>
                          </p:cTn>
                        </p:par>
                        <p:par>
                          <p:cTn id="21" fill="hold" nodeType="afterGroup">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343522"/>
                                        </p:tgtEl>
                                        <p:attrNameLst>
                                          <p:attrName>style.visibility</p:attrName>
                                        </p:attrNameLst>
                                      </p:cBhvr>
                                      <p:to>
                                        <p:strVal val="visible"/>
                                      </p:to>
                                    </p:set>
                                    <p:animEffect transition="in" filter="dissolve">
                                      <p:cBhvr>
                                        <p:cTn id="24" dur="500"/>
                                        <p:tgtEl>
                                          <p:spTgt spid="1343522"/>
                                        </p:tgtEl>
                                      </p:cBhvr>
                                    </p:animEffect>
                                  </p:childTnLst>
                                </p:cTn>
                              </p:par>
                            </p:childTnLst>
                          </p:cTn>
                        </p:par>
                        <p:par>
                          <p:cTn id="25" fill="hold" nodeType="afterGroup">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43523"/>
                                        </p:tgtEl>
                                        <p:attrNameLst>
                                          <p:attrName>style.visibility</p:attrName>
                                        </p:attrNameLst>
                                      </p:cBhvr>
                                      <p:to>
                                        <p:strVal val="visible"/>
                                      </p:to>
                                    </p:set>
                                    <p:animEffect transition="in" filter="dissolve">
                                      <p:cBhvr>
                                        <p:cTn id="28" dur="500"/>
                                        <p:tgtEl>
                                          <p:spTgt spid="1343523"/>
                                        </p:tgtEl>
                                      </p:cBhvr>
                                    </p:animEffect>
                                  </p:childTnLst>
                                </p:cTn>
                              </p:par>
                            </p:childTnLst>
                          </p:cTn>
                        </p:par>
                        <p:par>
                          <p:cTn id="29" fill="hold" nodeType="afterGroup">
                            <p:stCondLst>
                              <p:cond delay="1500"/>
                            </p:stCondLst>
                            <p:childTnLst>
                              <p:par>
                                <p:cTn id="30" presetID="9" presetClass="entr" presetSubtype="0" fill="hold" grpId="0" nodeType="afterEffect">
                                  <p:stCondLst>
                                    <p:cond delay="0"/>
                                  </p:stCondLst>
                                  <p:childTnLst>
                                    <p:set>
                                      <p:cBhvr>
                                        <p:cTn id="31" dur="1" fill="hold">
                                          <p:stCondLst>
                                            <p:cond delay="0"/>
                                          </p:stCondLst>
                                        </p:cTn>
                                        <p:tgtEl>
                                          <p:spTgt spid="1343524"/>
                                        </p:tgtEl>
                                        <p:attrNameLst>
                                          <p:attrName>style.visibility</p:attrName>
                                        </p:attrNameLst>
                                      </p:cBhvr>
                                      <p:to>
                                        <p:strVal val="visible"/>
                                      </p:to>
                                    </p:set>
                                    <p:animEffect transition="in" filter="dissolve">
                                      <p:cBhvr>
                                        <p:cTn id="32" dur="500"/>
                                        <p:tgtEl>
                                          <p:spTgt spid="13435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5" presetClass="path" presetSubtype="0" accel="50000" decel="50000" fill="hold" grpId="1" nodeType="clickEffect">
                                  <p:stCondLst>
                                    <p:cond delay="0"/>
                                  </p:stCondLst>
                                  <p:childTnLst>
                                    <p:animMotion origin="layout" path="M -1.66667E-6 -8.48947E-7 L -0.34271 -0.06477 " pathEditMode="relative" rAng="0" ptsTypes="AA">
                                      <p:cBhvr>
                                        <p:cTn id="36" dur="3000" fill="hold"/>
                                        <p:tgtEl>
                                          <p:spTgt spid="1343521"/>
                                        </p:tgtEl>
                                        <p:attrNameLst>
                                          <p:attrName>ppt_x</p:attrName>
                                          <p:attrName>ppt_y</p:attrName>
                                        </p:attrNameLst>
                                      </p:cBhvr>
                                      <p:rCtr x="-17135" y="-3238"/>
                                    </p:animMotion>
                                  </p:childTnLst>
                                </p:cTn>
                              </p:par>
                              <p:par>
                                <p:cTn id="37" presetID="35" presetClass="path" presetSubtype="0" accel="50000" decel="50000" fill="hold" grpId="1" nodeType="withEffect">
                                  <p:stCondLst>
                                    <p:cond delay="0"/>
                                  </p:stCondLst>
                                  <p:childTnLst>
                                    <p:animMotion origin="layout" path="M 5.55556E-7 -3.87462E-6 L -0.35556 -0.09553 " pathEditMode="relative" rAng="0" ptsTypes="AA">
                                      <p:cBhvr>
                                        <p:cTn id="38" dur="3000" fill="hold"/>
                                        <p:tgtEl>
                                          <p:spTgt spid="1343522"/>
                                        </p:tgtEl>
                                        <p:attrNameLst>
                                          <p:attrName>ppt_x</p:attrName>
                                          <p:attrName>ppt_y</p:attrName>
                                        </p:attrNameLst>
                                      </p:cBhvr>
                                      <p:rCtr x="-17778" y="-4788"/>
                                    </p:animMotion>
                                  </p:childTnLst>
                                </p:cTn>
                              </p:par>
                              <p:par>
                                <p:cTn id="39" presetID="35" presetClass="path" presetSubtype="0" accel="50000" decel="50000" fill="hold" grpId="1" nodeType="withEffect">
                                  <p:stCondLst>
                                    <p:cond delay="0"/>
                                  </p:stCondLst>
                                  <p:childTnLst>
                                    <p:animMotion origin="layout" path="M 3.33333E-6 3.47444E-6 L -0.36927 -0.11613 " pathEditMode="relative" rAng="0" ptsTypes="AA">
                                      <p:cBhvr>
                                        <p:cTn id="40" dur="3000" fill="hold"/>
                                        <p:tgtEl>
                                          <p:spTgt spid="1343523"/>
                                        </p:tgtEl>
                                        <p:attrNameLst>
                                          <p:attrName>ppt_x</p:attrName>
                                          <p:attrName>ppt_y</p:attrName>
                                        </p:attrNameLst>
                                      </p:cBhvr>
                                      <p:rCtr x="-18472" y="-5806"/>
                                    </p:animMotion>
                                  </p:childTnLst>
                                </p:cTn>
                              </p:par>
                              <p:par>
                                <p:cTn id="41" presetID="35" presetClass="path" presetSubtype="0" accel="50000" decel="50000" fill="hold" grpId="1" nodeType="withEffect">
                                  <p:stCondLst>
                                    <p:cond delay="0"/>
                                  </p:stCondLst>
                                  <p:childTnLst>
                                    <p:animMotion origin="layout" path="M -1.38889E-6 4.21929E-6 L -0.36198 -0.15152 " pathEditMode="relative" rAng="0" ptsTypes="AA">
                                      <p:cBhvr>
                                        <p:cTn id="42" dur="3000" fill="hold"/>
                                        <p:tgtEl>
                                          <p:spTgt spid="1343524"/>
                                        </p:tgtEl>
                                        <p:attrNameLst>
                                          <p:attrName>ppt_x</p:attrName>
                                          <p:attrName>ppt_y</p:attrName>
                                        </p:attrNameLst>
                                      </p:cBhvr>
                                      <p:rCtr x="-18108" y="-7587"/>
                                    </p:animMotion>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xit" presetSubtype="0" fill="hold" grpId="1" nodeType="clickEffect">
                                  <p:stCondLst>
                                    <p:cond delay="0"/>
                                  </p:stCondLst>
                                  <p:childTnLst>
                                    <p:animEffect transition="out" filter="dissolve">
                                      <p:cBhvr>
                                        <p:cTn id="46" dur="500"/>
                                        <p:tgtEl>
                                          <p:spTgt spid="1343530"/>
                                        </p:tgtEl>
                                      </p:cBhvr>
                                    </p:animEffect>
                                    <p:set>
                                      <p:cBhvr>
                                        <p:cTn id="47" dur="1" fill="hold">
                                          <p:stCondLst>
                                            <p:cond delay="499"/>
                                          </p:stCondLst>
                                        </p:cTn>
                                        <p:tgtEl>
                                          <p:spTgt spid="1343530"/>
                                        </p:tgtEl>
                                        <p:attrNameLst>
                                          <p:attrName>style.visibility</p:attrName>
                                        </p:attrNameLst>
                                      </p:cBhvr>
                                      <p:to>
                                        <p:strVal val="hidden"/>
                                      </p:to>
                                    </p:set>
                                  </p:childTnLst>
                                </p:cTn>
                              </p:par>
                              <p:par>
                                <p:cTn id="48" presetID="22" presetClass="entr" presetSubtype="8" fill="hold" grpId="0" nodeType="withEffect">
                                  <p:stCondLst>
                                    <p:cond delay="0"/>
                                  </p:stCondLst>
                                  <p:childTnLst>
                                    <p:set>
                                      <p:cBhvr>
                                        <p:cTn id="49" dur="1" fill="hold">
                                          <p:stCondLst>
                                            <p:cond delay="0"/>
                                          </p:stCondLst>
                                        </p:cTn>
                                        <p:tgtEl>
                                          <p:spTgt spid="1343531"/>
                                        </p:tgtEl>
                                        <p:attrNameLst>
                                          <p:attrName>style.visibility</p:attrName>
                                        </p:attrNameLst>
                                      </p:cBhvr>
                                      <p:to>
                                        <p:strVal val="visible"/>
                                      </p:to>
                                    </p:set>
                                    <p:animEffect transition="in" filter="wipe(left)">
                                      <p:cBhvr>
                                        <p:cTn id="50" dur="500"/>
                                        <p:tgtEl>
                                          <p:spTgt spid="134353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343519"/>
                                        </p:tgtEl>
                                        <p:attrNameLst>
                                          <p:attrName>style.visibility</p:attrName>
                                        </p:attrNameLst>
                                      </p:cBhvr>
                                      <p:to>
                                        <p:strVal val="visible"/>
                                      </p:to>
                                    </p:set>
                                    <p:animEffect transition="in" filter="dissolve">
                                      <p:cBhvr>
                                        <p:cTn id="55" dur="500"/>
                                        <p:tgtEl>
                                          <p:spTgt spid="1343519"/>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343520"/>
                                        </p:tgtEl>
                                        <p:attrNameLst>
                                          <p:attrName>style.visibility</p:attrName>
                                        </p:attrNameLst>
                                      </p:cBhvr>
                                      <p:to>
                                        <p:strVal val="visible"/>
                                      </p:to>
                                    </p:set>
                                    <p:animEffect transition="in" filter="dissolve">
                                      <p:cBhvr>
                                        <p:cTn id="58" dur="500"/>
                                        <p:tgtEl>
                                          <p:spTgt spid="1343520"/>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343525"/>
                                        </p:tgtEl>
                                        <p:attrNameLst>
                                          <p:attrName>style.visibility</p:attrName>
                                        </p:attrNameLst>
                                      </p:cBhvr>
                                      <p:to>
                                        <p:strVal val="visible"/>
                                      </p:to>
                                    </p:set>
                                    <p:animEffect transition="in" filter="dissolve">
                                      <p:cBhvr>
                                        <p:cTn id="61" dur="500"/>
                                        <p:tgtEl>
                                          <p:spTgt spid="1343525"/>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343526"/>
                                        </p:tgtEl>
                                        <p:attrNameLst>
                                          <p:attrName>style.visibility</p:attrName>
                                        </p:attrNameLst>
                                      </p:cBhvr>
                                      <p:to>
                                        <p:strVal val="visible"/>
                                      </p:to>
                                    </p:set>
                                    <p:animEffect transition="in" filter="dissolve">
                                      <p:cBhvr>
                                        <p:cTn id="64" dur="500"/>
                                        <p:tgtEl>
                                          <p:spTgt spid="1343526"/>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343527"/>
                                        </p:tgtEl>
                                        <p:attrNameLst>
                                          <p:attrName>style.visibility</p:attrName>
                                        </p:attrNameLst>
                                      </p:cBhvr>
                                      <p:to>
                                        <p:strVal val="visible"/>
                                      </p:to>
                                    </p:set>
                                    <p:animEffect transition="in" filter="dissolve">
                                      <p:cBhvr>
                                        <p:cTn id="67" dur="500"/>
                                        <p:tgtEl>
                                          <p:spTgt spid="1343527"/>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343528"/>
                                        </p:tgtEl>
                                        <p:attrNameLst>
                                          <p:attrName>style.visibility</p:attrName>
                                        </p:attrNameLst>
                                      </p:cBhvr>
                                      <p:to>
                                        <p:strVal val="visible"/>
                                      </p:to>
                                    </p:set>
                                    <p:animEffect transition="in" filter="dissolve">
                                      <p:cBhvr>
                                        <p:cTn id="70" dur="500"/>
                                        <p:tgtEl>
                                          <p:spTgt spid="1343528"/>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343529"/>
                                        </p:tgtEl>
                                        <p:attrNameLst>
                                          <p:attrName>style.visibility</p:attrName>
                                        </p:attrNameLst>
                                      </p:cBhvr>
                                      <p:to>
                                        <p:strVal val="visible"/>
                                      </p:to>
                                    </p:set>
                                    <p:animEffect transition="in" filter="dissolve">
                                      <p:cBhvr>
                                        <p:cTn id="73" dur="500"/>
                                        <p:tgtEl>
                                          <p:spTgt spid="134352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5" presetClass="path" presetSubtype="0" accel="50000" decel="50000" fill="hold" grpId="1" nodeType="clickEffect">
                                  <p:stCondLst>
                                    <p:cond delay="0"/>
                                  </p:stCondLst>
                                  <p:childTnLst>
                                    <p:animMotion origin="layout" path="M -1.66667E-6 -9.02151E-8 L -0.30416 0.01966 " pathEditMode="relative" rAng="0" ptsTypes="AA">
                                      <p:cBhvr>
                                        <p:cTn id="77" dur="5000" fill="hold"/>
                                        <p:tgtEl>
                                          <p:spTgt spid="1343519"/>
                                        </p:tgtEl>
                                        <p:attrNameLst>
                                          <p:attrName>ppt_x</p:attrName>
                                          <p:attrName>ppt_y</p:attrName>
                                        </p:attrNameLst>
                                      </p:cBhvr>
                                      <p:rCtr x="-15208" y="972"/>
                                    </p:animMotion>
                                  </p:childTnLst>
                                </p:cTn>
                              </p:par>
                              <p:par>
                                <p:cTn id="78" presetID="35" presetClass="path" presetSubtype="0" accel="50000" decel="50000" fill="hold" grpId="1" nodeType="withEffect">
                                  <p:stCondLst>
                                    <p:cond delay="0"/>
                                  </p:stCondLst>
                                  <p:childTnLst>
                                    <p:animMotion origin="layout" path="M 2.77778E-7 2.55147E-6 L -0.31875 0.01596 " pathEditMode="relative" rAng="0" ptsTypes="AA">
                                      <p:cBhvr>
                                        <p:cTn id="79" dur="5000" fill="hold"/>
                                        <p:tgtEl>
                                          <p:spTgt spid="1343520"/>
                                        </p:tgtEl>
                                        <p:attrNameLst>
                                          <p:attrName>ppt_x</p:attrName>
                                          <p:attrName>ppt_y</p:attrName>
                                        </p:attrNameLst>
                                      </p:cBhvr>
                                      <p:rCtr x="-15937" y="786"/>
                                    </p:animMotion>
                                  </p:childTnLst>
                                </p:cTn>
                              </p:par>
                              <p:par>
                                <p:cTn id="80" presetID="35" presetClass="path" presetSubtype="0" accel="50000" decel="50000" fill="hold" grpId="1" nodeType="withEffect">
                                  <p:stCondLst>
                                    <p:cond delay="0"/>
                                  </p:stCondLst>
                                  <p:childTnLst>
                                    <p:animMotion origin="layout" path="M 3.61111E-6 -1.82743E-6 L -0.27848 -0.07587 " pathEditMode="relative" rAng="0" ptsTypes="AA">
                                      <p:cBhvr>
                                        <p:cTn id="81" dur="5000" fill="hold"/>
                                        <p:tgtEl>
                                          <p:spTgt spid="1343525"/>
                                        </p:tgtEl>
                                        <p:attrNameLst>
                                          <p:attrName>ppt_x</p:attrName>
                                          <p:attrName>ppt_y</p:attrName>
                                        </p:attrNameLst>
                                      </p:cBhvr>
                                      <p:rCtr x="-13924" y="-3794"/>
                                    </p:animMotion>
                                  </p:childTnLst>
                                </p:cTn>
                              </p:par>
                              <p:par>
                                <p:cTn id="82" presetID="35" presetClass="path" presetSubtype="0" accel="50000" decel="50000" fill="hold" grpId="1" nodeType="withEffect">
                                  <p:stCondLst>
                                    <p:cond delay="0"/>
                                  </p:stCondLst>
                                  <p:childTnLst>
                                    <p:animMotion origin="layout" path="M -1.94444E-6 -4.64724E-6 L -0.271 -0.04765 " pathEditMode="relative" rAng="0" ptsTypes="AA">
                                      <p:cBhvr>
                                        <p:cTn id="83" dur="5000" fill="hold"/>
                                        <p:tgtEl>
                                          <p:spTgt spid="1343526"/>
                                        </p:tgtEl>
                                        <p:attrNameLst>
                                          <p:attrName>ppt_x</p:attrName>
                                          <p:attrName>ppt_y</p:attrName>
                                        </p:attrNameLst>
                                      </p:cBhvr>
                                      <p:rCtr x="-13559" y="-2383"/>
                                    </p:animMotion>
                                  </p:childTnLst>
                                </p:cTn>
                              </p:par>
                              <p:par>
                                <p:cTn id="84" presetID="35" presetClass="path" presetSubtype="0" accel="50000" decel="50000" fill="hold" grpId="1" nodeType="withEffect">
                                  <p:stCondLst>
                                    <p:cond delay="0"/>
                                  </p:stCondLst>
                                  <p:childTnLst>
                                    <p:animMotion origin="layout" path="M -1.11111E-6 1.39949E-6 L -0.26823 -0.02313 " pathEditMode="relative" rAng="0" ptsTypes="AA">
                                      <p:cBhvr>
                                        <p:cTn id="85" dur="5000" fill="hold"/>
                                        <p:tgtEl>
                                          <p:spTgt spid="1343527"/>
                                        </p:tgtEl>
                                        <p:attrNameLst>
                                          <p:attrName>ppt_x</p:attrName>
                                          <p:attrName>ppt_y</p:attrName>
                                        </p:attrNameLst>
                                      </p:cBhvr>
                                      <p:rCtr x="-13420" y="-1157"/>
                                    </p:animMotion>
                                  </p:childTnLst>
                                </p:cTn>
                              </p:par>
                              <p:par>
                                <p:cTn id="86" presetID="35" presetClass="path" presetSubtype="0" accel="50000" decel="50000" fill="hold" grpId="1" nodeType="withEffect">
                                  <p:stCondLst>
                                    <p:cond delay="0"/>
                                  </p:stCondLst>
                                  <p:childTnLst>
                                    <p:animMotion origin="layout" path="M 0 2.16285E-6 L -0.27014 0.00115 " pathEditMode="relative" rAng="0" ptsTypes="AA">
                                      <p:cBhvr>
                                        <p:cTn id="87" dur="5000" fill="hold"/>
                                        <p:tgtEl>
                                          <p:spTgt spid="1343528"/>
                                        </p:tgtEl>
                                        <p:attrNameLst>
                                          <p:attrName>ppt_x</p:attrName>
                                          <p:attrName>ppt_y</p:attrName>
                                        </p:attrNameLst>
                                      </p:cBhvr>
                                      <p:rCtr x="-13507" y="46"/>
                                    </p:animMotion>
                                  </p:childTnLst>
                                </p:cTn>
                              </p:par>
                              <p:par>
                                <p:cTn id="88" presetID="35" presetClass="path" presetSubtype="0" accel="50000" decel="50000" fill="hold" grpId="1" nodeType="withEffect">
                                  <p:stCondLst>
                                    <p:cond delay="0"/>
                                  </p:stCondLst>
                                  <p:childTnLst>
                                    <p:animMotion origin="layout" path="M -4.44444E-6 -2.9239E-6 L -0.28854 -2.9239E-6 " pathEditMode="relative" rAng="0" ptsTypes="AA">
                                      <p:cBhvr>
                                        <p:cTn id="89" dur="5000" fill="hold"/>
                                        <p:tgtEl>
                                          <p:spTgt spid="1343529"/>
                                        </p:tgtEl>
                                        <p:attrNameLst>
                                          <p:attrName>ppt_x</p:attrName>
                                          <p:attrName>ppt_y</p:attrName>
                                        </p:attrNameLst>
                                      </p:cBhvr>
                                      <p:rCtr x="-14427" y="0"/>
                                    </p:animMotion>
                                  </p:childTnLst>
                                </p:cTn>
                              </p:par>
                            </p:childTnLst>
                          </p:cTn>
                        </p:par>
                      </p:childTnLst>
                    </p:cTn>
                  </p:par>
                  <p:par>
                    <p:cTn id="90" fill="hold" nodeType="clickPar">
                      <p:stCondLst>
                        <p:cond delay="indefinite"/>
                      </p:stCondLst>
                      <p:childTnLst>
                        <p:par>
                          <p:cTn id="91" fill="hold" nodeType="withGroup">
                            <p:stCondLst>
                              <p:cond delay="0"/>
                            </p:stCondLst>
                            <p:childTnLst>
                              <p:par>
                                <p:cTn id="92" presetID="9" presetClass="exit" presetSubtype="0" fill="hold" grpId="2" nodeType="clickEffect">
                                  <p:stCondLst>
                                    <p:cond delay="0"/>
                                  </p:stCondLst>
                                  <p:childTnLst>
                                    <p:animEffect transition="out" filter="dissolve">
                                      <p:cBhvr>
                                        <p:cTn id="93" dur="500"/>
                                        <p:tgtEl>
                                          <p:spTgt spid="1343519"/>
                                        </p:tgtEl>
                                      </p:cBhvr>
                                    </p:animEffect>
                                    <p:set>
                                      <p:cBhvr>
                                        <p:cTn id="94" dur="1" fill="hold">
                                          <p:stCondLst>
                                            <p:cond delay="499"/>
                                          </p:stCondLst>
                                        </p:cTn>
                                        <p:tgtEl>
                                          <p:spTgt spid="1343519"/>
                                        </p:tgtEl>
                                        <p:attrNameLst>
                                          <p:attrName>style.visibility</p:attrName>
                                        </p:attrNameLst>
                                      </p:cBhvr>
                                      <p:to>
                                        <p:strVal val="hidden"/>
                                      </p:to>
                                    </p:set>
                                  </p:childTnLst>
                                </p:cTn>
                              </p:par>
                              <p:par>
                                <p:cTn id="95" presetID="9" presetClass="exit" presetSubtype="0" fill="hold" grpId="2" nodeType="withEffect">
                                  <p:stCondLst>
                                    <p:cond delay="0"/>
                                  </p:stCondLst>
                                  <p:childTnLst>
                                    <p:animEffect transition="out" filter="dissolve">
                                      <p:cBhvr>
                                        <p:cTn id="96" dur="500"/>
                                        <p:tgtEl>
                                          <p:spTgt spid="1343520"/>
                                        </p:tgtEl>
                                      </p:cBhvr>
                                    </p:animEffect>
                                    <p:set>
                                      <p:cBhvr>
                                        <p:cTn id="97" dur="1" fill="hold">
                                          <p:stCondLst>
                                            <p:cond delay="499"/>
                                          </p:stCondLst>
                                        </p:cTn>
                                        <p:tgtEl>
                                          <p:spTgt spid="1343520"/>
                                        </p:tgtEl>
                                        <p:attrNameLst>
                                          <p:attrName>style.visibility</p:attrName>
                                        </p:attrNameLst>
                                      </p:cBhvr>
                                      <p:to>
                                        <p:strVal val="hidden"/>
                                      </p:to>
                                    </p:set>
                                  </p:childTnLst>
                                </p:cTn>
                              </p:par>
                              <p:par>
                                <p:cTn id="98" presetID="9" presetClass="exit" presetSubtype="0" fill="hold" grpId="2" nodeType="withEffect">
                                  <p:stCondLst>
                                    <p:cond delay="0"/>
                                  </p:stCondLst>
                                  <p:childTnLst>
                                    <p:animEffect transition="out" filter="dissolve">
                                      <p:cBhvr>
                                        <p:cTn id="99" dur="500"/>
                                        <p:tgtEl>
                                          <p:spTgt spid="1343521"/>
                                        </p:tgtEl>
                                      </p:cBhvr>
                                    </p:animEffect>
                                    <p:set>
                                      <p:cBhvr>
                                        <p:cTn id="100" dur="1" fill="hold">
                                          <p:stCondLst>
                                            <p:cond delay="499"/>
                                          </p:stCondLst>
                                        </p:cTn>
                                        <p:tgtEl>
                                          <p:spTgt spid="1343521"/>
                                        </p:tgtEl>
                                        <p:attrNameLst>
                                          <p:attrName>style.visibility</p:attrName>
                                        </p:attrNameLst>
                                      </p:cBhvr>
                                      <p:to>
                                        <p:strVal val="hidden"/>
                                      </p:to>
                                    </p:set>
                                  </p:childTnLst>
                                </p:cTn>
                              </p:par>
                              <p:par>
                                <p:cTn id="101" presetID="9" presetClass="exit" presetSubtype="0" fill="hold" grpId="2" nodeType="withEffect">
                                  <p:stCondLst>
                                    <p:cond delay="0"/>
                                  </p:stCondLst>
                                  <p:childTnLst>
                                    <p:animEffect transition="out" filter="dissolve">
                                      <p:cBhvr>
                                        <p:cTn id="102" dur="500"/>
                                        <p:tgtEl>
                                          <p:spTgt spid="1343522"/>
                                        </p:tgtEl>
                                      </p:cBhvr>
                                    </p:animEffect>
                                    <p:set>
                                      <p:cBhvr>
                                        <p:cTn id="103" dur="1" fill="hold">
                                          <p:stCondLst>
                                            <p:cond delay="499"/>
                                          </p:stCondLst>
                                        </p:cTn>
                                        <p:tgtEl>
                                          <p:spTgt spid="1343522"/>
                                        </p:tgtEl>
                                        <p:attrNameLst>
                                          <p:attrName>style.visibility</p:attrName>
                                        </p:attrNameLst>
                                      </p:cBhvr>
                                      <p:to>
                                        <p:strVal val="hidden"/>
                                      </p:to>
                                    </p:set>
                                  </p:childTnLst>
                                </p:cTn>
                              </p:par>
                              <p:par>
                                <p:cTn id="104" presetID="9" presetClass="exit" presetSubtype="0" fill="hold" grpId="2" nodeType="withEffect">
                                  <p:stCondLst>
                                    <p:cond delay="0"/>
                                  </p:stCondLst>
                                  <p:childTnLst>
                                    <p:animEffect transition="out" filter="dissolve">
                                      <p:cBhvr>
                                        <p:cTn id="105" dur="500"/>
                                        <p:tgtEl>
                                          <p:spTgt spid="1343523"/>
                                        </p:tgtEl>
                                      </p:cBhvr>
                                    </p:animEffect>
                                    <p:set>
                                      <p:cBhvr>
                                        <p:cTn id="106" dur="1" fill="hold">
                                          <p:stCondLst>
                                            <p:cond delay="499"/>
                                          </p:stCondLst>
                                        </p:cTn>
                                        <p:tgtEl>
                                          <p:spTgt spid="1343523"/>
                                        </p:tgtEl>
                                        <p:attrNameLst>
                                          <p:attrName>style.visibility</p:attrName>
                                        </p:attrNameLst>
                                      </p:cBhvr>
                                      <p:to>
                                        <p:strVal val="hidden"/>
                                      </p:to>
                                    </p:set>
                                  </p:childTnLst>
                                </p:cTn>
                              </p:par>
                              <p:par>
                                <p:cTn id="107" presetID="9" presetClass="exit" presetSubtype="0" fill="hold" grpId="2" nodeType="withEffect">
                                  <p:stCondLst>
                                    <p:cond delay="0"/>
                                  </p:stCondLst>
                                  <p:childTnLst>
                                    <p:animEffect transition="out" filter="dissolve">
                                      <p:cBhvr>
                                        <p:cTn id="108" dur="500"/>
                                        <p:tgtEl>
                                          <p:spTgt spid="1343524"/>
                                        </p:tgtEl>
                                      </p:cBhvr>
                                    </p:animEffect>
                                    <p:set>
                                      <p:cBhvr>
                                        <p:cTn id="109" dur="1" fill="hold">
                                          <p:stCondLst>
                                            <p:cond delay="499"/>
                                          </p:stCondLst>
                                        </p:cTn>
                                        <p:tgtEl>
                                          <p:spTgt spid="1343524"/>
                                        </p:tgtEl>
                                        <p:attrNameLst>
                                          <p:attrName>style.visibility</p:attrName>
                                        </p:attrNameLst>
                                      </p:cBhvr>
                                      <p:to>
                                        <p:strVal val="hidden"/>
                                      </p:to>
                                    </p:set>
                                  </p:childTnLst>
                                </p:cTn>
                              </p:par>
                              <p:par>
                                <p:cTn id="110" presetID="9" presetClass="exit" presetSubtype="0" fill="hold" grpId="2" nodeType="withEffect">
                                  <p:stCondLst>
                                    <p:cond delay="0"/>
                                  </p:stCondLst>
                                  <p:childTnLst>
                                    <p:animEffect transition="out" filter="dissolve">
                                      <p:cBhvr>
                                        <p:cTn id="111" dur="500"/>
                                        <p:tgtEl>
                                          <p:spTgt spid="1343525"/>
                                        </p:tgtEl>
                                      </p:cBhvr>
                                    </p:animEffect>
                                    <p:set>
                                      <p:cBhvr>
                                        <p:cTn id="112" dur="1" fill="hold">
                                          <p:stCondLst>
                                            <p:cond delay="499"/>
                                          </p:stCondLst>
                                        </p:cTn>
                                        <p:tgtEl>
                                          <p:spTgt spid="1343525"/>
                                        </p:tgtEl>
                                        <p:attrNameLst>
                                          <p:attrName>style.visibility</p:attrName>
                                        </p:attrNameLst>
                                      </p:cBhvr>
                                      <p:to>
                                        <p:strVal val="hidden"/>
                                      </p:to>
                                    </p:set>
                                  </p:childTnLst>
                                </p:cTn>
                              </p:par>
                              <p:par>
                                <p:cTn id="113" presetID="9" presetClass="exit" presetSubtype="0" fill="hold" grpId="2" nodeType="withEffect">
                                  <p:stCondLst>
                                    <p:cond delay="0"/>
                                  </p:stCondLst>
                                  <p:childTnLst>
                                    <p:animEffect transition="out" filter="dissolve">
                                      <p:cBhvr>
                                        <p:cTn id="114" dur="500"/>
                                        <p:tgtEl>
                                          <p:spTgt spid="1343526"/>
                                        </p:tgtEl>
                                      </p:cBhvr>
                                    </p:animEffect>
                                    <p:set>
                                      <p:cBhvr>
                                        <p:cTn id="115" dur="1" fill="hold">
                                          <p:stCondLst>
                                            <p:cond delay="499"/>
                                          </p:stCondLst>
                                        </p:cTn>
                                        <p:tgtEl>
                                          <p:spTgt spid="1343526"/>
                                        </p:tgtEl>
                                        <p:attrNameLst>
                                          <p:attrName>style.visibility</p:attrName>
                                        </p:attrNameLst>
                                      </p:cBhvr>
                                      <p:to>
                                        <p:strVal val="hidden"/>
                                      </p:to>
                                    </p:set>
                                  </p:childTnLst>
                                </p:cTn>
                              </p:par>
                              <p:par>
                                <p:cTn id="116" presetID="9" presetClass="exit" presetSubtype="0" fill="hold" grpId="0" nodeType="withEffect">
                                  <p:stCondLst>
                                    <p:cond delay="0"/>
                                  </p:stCondLst>
                                  <p:childTnLst>
                                    <p:animEffect transition="out" filter="dissolve">
                                      <p:cBhvr>
                                        <p:cTn id="117" dur="500"/>
                                        <p:tgtEl>
                                          <p:spTgt spid="1343517"/>
                                        </p:tgtEl>
                                      </p:cBhvr>
                                    </p:animEffect>
                                    <p:set>
                                      <p:cBhvr>
                                        <p:cTn id="118" dur="1" fill="hold">
                                          <p:stCondLst>
                                            <p:cond delay="499"/>
                                          </p:stCondLst>
                                        </p:cTn>
                                        <p:tgtEl>
                                          <p:spTgt spid="1343517"/>
                                        </p:tgtEl>
                                        <p:attrNameLst>
                                          <p:attrName>style.visibility</p:attrName>
                                        </p:attrNameLst>
                                      </p:cBhvr>
                                      <p:to>
                                        <p:strVal val="hidden"/>
                                      </p:to>
                                    </p:set>
                                  </p:childTnLst>
                                </p:cTn>
                              </p:par>
                              <p:par>
                                <p:cTn id="119" presetID="9" presetClass="exit" presetSubtype="0" fill="hold" grpId="2" nodeType="withEffect">
                                  <p:stCondLst>
                                    <p:cond delay="0"/>
                                  </p:stCondLst>
                                  <p:childTnLst>
                                    <p:animEffect transition="out" filter="dissolve">
                                      <p:cBhvr>
                                        <p:cTn id="120" dur="500"/>
                                        <p:tgtEl>
                                          <p:spTgt spid="1343527"/>
                                        </p:tgtEl>
                                      </p:cBhvr>
                                    </p:animEffect>
                                    <p:set>
                                      <p:cBhvr>
                                        <p:cTn id="121" dur="1" fill="hold">
                                          <p:stCondLst>
                                            <p:cond delay="499"/>
                                          </p:stCondLst>
                                        </p:cTn>
                                        <p:tgtEl>
                                          <p:spTgt spid="1343527"/>
                                        </p:tgtEl>
                                        <p:attrNameLst>
                                          <p:attrName>style.visibility</p:attrName>
                                        </p:attrNameLst>
                                      </p:cBhvr>
                                      <p:to>
                                        <p:strVal val="hidden"/>
                                      </p:to>
                                    </p:set>
                                  </p:childTnLst>
                                </p:cTn>
                              </p:par>
                              <p:par>
                                <p:cTn id="122" presetID="9" presetClass="exit" presetSubtype="0" fill="hold" grpId="2" nodeType="withEffect">
                                  <p:stCondLst>
                                    <p:cond delay="0"/>
                                  </p:stCondLst>
                                  <p:childTnLst>
                                    <p:animEffect transition="out" filter="dissolve">
                                      <p:cBhvr>
                                        <p:cTn id="123" dur="500"/>
                                        <p:tgtEl>
                                          <p:spTgt spid="1343528"/>
                                        </p:tgtEl>
                                      </p:cBhvr>
                                    </p:animEffect>
                                    <p:set>
                                      <p:cBhvr>
                                        <p:cTn id="124" dur="1" fill="hold">
                                          <p:stCondLst>
                                            <p:cond delay="499"/>
                                          </p:stCondLst>
                                        </p:cTn>
                                        <p:tgtEl>
                                          <p:spTgt spid="1343528"/>
                                        </p:tgtEl>
                                        <p:attrNameLst>
                                          <p:attrName>style.visibility</p:attrName>
                                        </p:attrNameLst>
                                      </p:cBhvr>
                                      <p:to>
                                        <p:strVal val="hidden"/>
                                      </p:to>
                                    </p:set>
                                  </p:childTnLst>
                                </p:cTn>
                              </p:par>
                              <p:par>
                                <p:cTn id="125" presetID="9" presetClass="exit" presetSubtype="0" fill="hold" grpId="2" nodeType="withEffect">
                                  <p:stCondLst>
                                    <p:cond delay="0"/>
                                  </p:stCondLst>
                                  <p:childTnLst>
                                    <p:animEffect transition="out" filter="dissolve">
                                      <p:cBhvr>
                                        <p:cTn id="126" dur="500"/>
                                        <p:tgtEl>
                                          <p:spTgt spid="1343529"/>
                                        </p:tgtEl>
                                      </p:cBhvr>
                                    </p:animEffect>
                                    <p:set>
                                      <p:cBhvr>
                                        <p:cTn id="127" dur="1" fill="hold">
                                          <p:stCondLst>
                                            <p:cond delay="499"/>
                                          </p:stCondLst>
                                        </p:cTn>
                                        <p:tgtEl>
                                          <p:spTgt spid="1343529"/>
                                        </p:tgtEl>
                                        <p:attrNameLst>
                                          <p:attrName>style.visibility</p:attrName>
                                        </p:attrNameLst>
                                      </p:cBhvr>
                                      <p:to>
                                        <p:strVal val="hidden"/>
                                      </p:to>
                                    </p:set>
                                  </p:childTnLst>
                                </p:cTn>
                              </p:par>
                              <p:par>
                                <p:cTn id="128" presetID="9" presetClass="exit" presetSubtype="0" fill="hold" grpId="1" nodeType="withEffect">
                                  <p:stCondLst>
                                    <p:cond delay="0"/>
                                  </p:stCondLst>
                                  <p:childTnLst>
                                    <p:animEffect transition="out" filter="dissolve">
                                      <p:cBhvr>
                                        <p:cTn id="129" dur="500"/>
                                        <p:tgtEl>
                                          <p:spTgt spid="1343531"/>
                                        </p:tgtEl>
                                      </p:cBhvr>
                                    </p:animEffect>
                                    <p:set>
                                      <p:cBhvr>
                                        <p:cTn id="130" dur="1" fill="hold">
                                          <p:stCondLst>
                                            <p:cond delay="499"/>
                                          </p:stCondLst>
                                        </p:cTn>
                                        <p:tgtEl>
                                          <p:spTgt spid="1343531"/>
                                        </p:tgtEl>
                                        <p:attrNameLst>
                                          <p:attrName>style.visibility</p:attrName>
                                        </p:attrNameLst>
                                      </p:cBhvr>
                                      <p:to>
                                        <p:strVal val="hidden"/>
                                      </p:to>
                                    </p:set>
                                  </p:childTnLst>
                                </p:cTn>
                              </p:par>
                              <p:par>
                                <p:cTn id="131" presetID="9" presetClass="exit" presetSubtype="0" fill="hold" nodeType="withEffect">
                                  <p:stCondLst>
                                    <p:cond delay="0"/>
                                  </p:stCondLst>
                                  <p:childTnLst>
                                    <p:animEffect transition="out" filter="dissolve">
                                      <p:cBhvr>
                                        <p:cTn id="132" dur="500"/>
                                        <p:tgtEl>
                                          <p:spTgt spid="1343516"/>
                                        </p:tgtEl>
                                      </p:cBhvr>
                                    </p:animEffect>
                                    <p:set>
                                      <p:cBhvr>
                                        <p:cTn id="133" dur="1" fill="hold">
                                          <p:stCondLst>
                                            <p:cond delay="499"/>
                                          </p:stCondLst>
                                        </p:cTn>
                                        <p:tgtEl>
                                          <p:spTgt spid="1343516"/>
                                        </p:tgtEl>
                                        <p:attrNameLst>
                                          <p:attrName>style.visibility</p:attrName>
                                        </p:attrNameLst>
                                      </p:cBhvr>
                                      <p:to>
                                        <p:strVal val="hidden"/>
                                      </p:to>
                                    </p:set>
                                  </p:childTnLst>
                                </p:cTn>
                              </p:par>
                              <p:par>
                                <p:cTn id="134" presetID="9" presetClass="exit" presetSubtype="0" fill="hold" nodeType="withEffect">
                                  <p:stCondLst>
                                    <p:cond delay="0"/>
                                  </p:stCondLst>
                                  <p:childTnLst>
                                    <p:animEffect transition="out" filter="dissolve">
                                      <p:cBhvr>
                                        <p:cTn id="135" dur="500"/>
                                        <p:tgtEl>
                                          <p:spTgt spid="1343532"/>
                                        </p:tgtEl>
                                      </p:cBhvr>
                                    </p:animEffect>
                                    <p:set>
                                      <p:cBhvr>
                                        <p:cTn id="136" dur="1" fill="hold">
                                          <p:stCondLst>
                                            <p:cond delay="499"/>
                                          </p:stCondLst>
                                        </p:cTn>
                                        <p:tgtEl>
                                          <p:spTgt spid="1343532"/>
                                        </p:tgtEl>
                                        <p:attrNameLst>
                                          <p:attrName>style.visibility</p:attrName>
                                        </p:attrNameLst>
                                      </p:cBhvr>
                                      <p:to>
                                        <p:strVal val="hidden"/>
                                      </p:to>
                                    </p:set>
                                  </p:childTnLst>
                                </p:cTn>
                              </p:par>
                              <p:par>
                                <p:cTn id="137" presetID="9" presetClass="exit" presetSubtype="0" fill="hold" grpId="0" nodeType="withEffect">
                                  <p:stCondLst>
                                    <p:cond delay="0"/>
                                  </p:stCondLst>
                                  <p:childTnLst>
                                    <p:animEffect transition="out" filter="dissolve">
                                      <p:cBhvr>
                                        <p:cTn id="138" dur="500"/>
                                        <p:tgtEl>
                                          <p:spTgt spid="1343518"/>
                                        </p:tgtEl>
                                      </p:cBhvr>
                                    </p:animEffect>
                                    <p:set>
                                      <p:cBhvr>
                                        <p:cTn id="139" dur="1" fill="hold">
                                          <p:stCondLst>
                                            <p:cond delay="499"/>
                                          </p:stCondLst>
                                        </p:cTn>
                                        <p:tgtEl>
                                          <p:spTgt spid="1343518"/>
                                        </p:tgtEl>
                                        <p:attrNameLst>
                                          <p:attrName>style.visibility</p:attrName>
                                        </p:attrNameLst>
                                      </p:cBhvr>
                                      <p:to>
                                        <p:strVal val="hidden"/>
                                      </p:to>
                                    </p:set>
                                  </p:childTnLst>
                                </p:cTn>
                              </p:par>
                              <p:par>
                                <p:cTn id="140" presetID="1" presetClass="entr" presetSubtype="0" fill="hold" nodeType="withEffect">
                                  <p:stCondLst>
                                    <p:cond delay="0"/>
                                  </p:stCondLst>
                                  <p:childTnLst>
                                    <p:set>
                                      <p:cBhvr>
                                        <p:cTn id="141" dur="1" fill="hold">
                                          <p:stCondLst>
                                            <p:cond delay="0"/>
                                          </p:stCondLst>
                                        </p:cTn>
                                        <p:tgtEl>
                                          <p:spTgt spid="1343533"/>
                                        </p:tgtEl>
                                        <p:attrNameLst>
                                          <p:attrName>style.visibility</p:attrName>
                                        </p:attrNameLst>
                                      </p:cBhvr>
                                      <p:to>
                                        <p:strVal val="visible"/>
                                      </p:to>
                                    </p:set>
                                  </p:childTnLst>
                                </p:cTn>
                              </p:par>
                              <p:par>
                                <p:cTn id="142" presetID="9" presetClass="entr" presetSubtype="0" fill="hold" nodeType="withEffect">
                                  <p:stCondLst>
                                    <p:cond delay="0"/>
                                  </p:stCondLst>
                                  <p:childTnLst>
                                    <p:set>
                                      <p:cBhvr>
                                        <p:cTn id="143" dur="1" fill="hold">
                                          <p:stCondLst>
                                            <p:cond delay="0"/>
                                          </p:stCondLst>
                                        </p:cTn>
                                        <p:tgtEl>
                                          <p:spTgt spid="1343492"/>
                                        </p:tgtEl>
                                        <p:attrNameLst>
                                          <p:attrName>style.visibility</p:attrName>
                                        </p:attrNameLst>
                                      </p:cBhvr>
                                      <p:to>
                                        <p:strVal val="visible"/>
                                      </p:to>
                                    </p:set>
                                    <p:animEffect transition="in" filter="dissolve">
                                      <p:cBhvr>
                                        <p:cTn id="144" dur="500"/>
                                        <p:tgtEl>
                                          <p:spTgt spid="1343492"/>
                                        </p:tgtEl>
                                      </p:cBhvr>
                                    </p:animEffect>
                                  </p:childTnLst>
                                </p:cTn>
                              </p:par>
                              <p:par>
                                <p:cTn id="145" presetID="0" presetClass="path" presetSubtype="0" repeatCount="indefinite" accel="50000" decel="50000" fill="hold" nodeType="withEffect">
                                  <p:stCondLst>
                                    <p:cond delay="0"/>
                                  </p:stCondLst>
                                  <p:childTnLst>
                                    <p:animMotion origin="layout" path="M -1.38889E-6 7.54106E-7 L -0.0526 -0.00254 L -1.38889E-6 7.54106E-7 Z " pathEditMode="relative" ptsTypes="AAA">
                                      <p:cBhvr>
                                        <p:cTn id="146" dur="2000" fill="hold"/>
                                        <p:tgtEl>
                                          <p:spTgt spid="1343533"/>
                                        </p:tgtEl>
                                        <p:attrNameLst>
                                          <p:attrName>ppt_x</p:attrName>
                                          <p:attrName>ppt_y</p:attrName>
                                        </p:attrNameLst>
                                      </p:cBhvr>
                                    </p:animMotion>
                                  </p:childTnLst>
                                </p:cTn>
                              </p:par>
                              <p:par>
                                <p:cTn id="147" presetID="8" presetClass="emph" presetSubtype="0" repeatCount="indefinite" fill="hold" nodeType="withEffect">
                                  <p:stCondLst>
                                    <p:cond delay="0"/>
                                  </p:stCondLst>
                                  <p:childTnLst>
                                    <p:animRot by="21600000">
                                      <p:cBhvr>
                                        <p:cTn id="148" dur="5000" fill="hold"/>
                                        <p:tgtEl>
                                          <p:spTgt spid="1343492"/>
                                        </p:tgtEl>
                                        <p:attrNameLst>
                                          <p:attrName>r</p:attrName>
                                        </p:attrNameLst>
                                      </p:cBhvr>
                                    </p:animRot>
                                  </p:childTnLst>
                                </p:cTn>
                              </p:par>
                              <p:par>
                                <p:cTn id="149" presetID="9" presetClass="entr" presetSubtype="0" fill="hold" grpId="0" nodeType="withEffect">
                                  <p:stCondLst>
                                    <p:cond delay="0"/>
                                  </p:stCondLst>
                                  <p:childTnLst>
                                    <p:set>
                                      <p:cBhvr>
                                        <p:cTn id="150" dur="1" fill="hold">
                                          <p:stCondLst>
                                            <p:cond delay="0"/>
                                          </p:stCondLst>
                                        </p:cTn>
                                        <p:tgtEl>
                                          <p:spTgt spid="1343494"/>
                                        </p:tgtEl>
                                        <p:attrNameLst>
                                          <p:attrName>style.visibility</p:attrName>
                                        </p:attrNameLst>
                                      </p:cBhvr>
                                      <p:to>
                                        <p:strVal val="visible"/>
                                      </p:to>
                                    </p:set>
                                    <p:animEffect transition="in" filter="dissolve">
                                      <p:cBhvr>
                                        <p:cTn id="151" dur="500"/>
                                        <p:tgtEl>
                                          <p:spTgt spid="1343494"/>
                                        </p:tgtEl>
                                      </p:cBhvr>
                                    </p:animEffect>
                                  </p:childTnLst>
                                </p:cTn>
                              </p:par>
                              <p:par>
                                <p:cTn id="152" presetID="9" presetClass="entr" presetSubtype="0" fill="hold" grpId="0" nodeType="withEffect">
                                  <p:stCondLst>
                                    <p:cond delay="0"/>
                                  </p:stCondLst>
                                  <p:childTnLst>
                                    <p:set>
                                      <p:cBhvr>
                                        <p:cTn id="153" dur="1" fill="hold">
                                          <p:stCondLst>
                                            <p:cond delay="0"/>
                                          </p:stCondLst>
                                        </p:cTn>
                                        <p:tgtEl>
                                          <p:spTgt spid="1343493"/>
                                        </p:tgtEl>
                                        <p:attrNameLst>
                                          <p:attrName>style.visibility</p:attrName>
                                        </p:attrNameLst>
                                      </p:cBhvr>
                                      <p:to>
                                        <p:strVal val="visible"/>
                                      </p:to>
                                    </p:set>
                                    <p:animEffect transition="in" filter="dissolve">
                                      <p:cBhvr>
                                        <p:cTn id="154" dur="500"/>
                                        <p:tgtEl>
                                          <p:spTgt spid="1343493"/>
                                        </p:tgtEl>
                                      </p:cBhvr>
                                    </p:animEffect>
                                  </p:childTnLst>
                                </p:cTn>
                              </p:par>
                              <p:par>
                                <p:cTn id="155" presetID="9" presetClass="entr" presetSubtype="0" fill="hold" nodeType="withEffect">
                                  <p:stCondLst>
                                    <p:cond delay="0"/>
                                  </p:stCondLst>
                                  <p:childTnLst>
                                    <p:set>
                                      <p:cBhvr>
                                        <p:cTn id="156" dur="1" fill="hold">
                                          <p:stCondLst>
                                            <p:cond delay="0"/>
                                          </p:stCondLst>
                                        </p:cTn>
                                        <p:tgtEl>
                                          <p:spTgt spid="2"/>
                                        </p:tgtEl>
                                        <p:attrNameLst>
                                          <p:attrName>style.visibility</p:attrName>
                                        </p:attrNameLst>
                                      </p:cBhvr>
                                      <p:to>
                                        <p:strVal val="visible"/>
                                      </p:to>
                                    </p:set>
                                    <p:animEffect transition="in" filter="dissolve">
                                      <p:cBhvr>
                                        <p:cTn id="157" dur="500"/>
                                        <p:tgtEl>
                                          <p:spTgt spid="2"/>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1343514"/>
                                        </p:tgtEl>
                                        <p:attrNameLst>
                                          <p:attrName>style.visibility</p:attrName>
                                        </p:attrNameLst>
                                      </p:cBhvr>
                                      <p:to>
                                        <p:strVal val="visible"/>
                                      </p:to>
                                    </p:set>
                                    <p:animEffect transition="in" filter="wipe(left)">
                                      <p:cBhvr>
                                        <p:cTn id="162" dur="500"/>
                                        <p:tgtEl>
                                          <p:spTgt spid="1343514"/>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9" presetClass="entr" presetSubtype="0" fill="hold" grpId="0" nodeType="clickEffect">
                                  <p:stCondLst>
                                    <p:cond delay="0"/>
                                  </p:stCondLst>
                                  <p:childTnLst>
                                    <p:set>
                                      <p:cBhvr>
                                        <p:cTn id="166" dur="1" fill="hold">
                                          <p:stCondLst>
                                            <p:cond delay="0"/>
                                          </p:stCondLst>
                                        </p:cTn>
                                        <p:tgtEl>
                                          <p:spTgt spid="1343500"/>
                                        </p:tgtEl>
                                        <p:attrNameLst>
                                          <p:attrName>style.visibility</p:attrName>
                                        </p:attrNameLst>
                                      </p:cBhvr>
                                      <p:to>
                                        <p:strVal val="visible"/>
                                      </p:to>
                                    </p:set>
                                    <p:animEffect transition="in" filter="dissolve">
                                      <p:cBhvr>
                                        <p:cTn id="167" dur="500"/>
                                        <p:tgtEl>
                                          <p:spTgt spid="1343500"/>
                                        </p:tgtEl>
                                      </p:cBhvr>
                                    </p:animEffect>
                                  </p:childTnLst>
                                </p:cTn>
                              </p:par>
                              <p:par>
                                <p:cTn id="168" presetID="9" presetClass="entr" presetSubtype="0" fill="hold" grpId="0" nodeType="withEffect">
                                  <p:stCondLst>
                                    <p:cond delay="0"/>
                                  </p:stCondLst>
                                  <p:childTnLst>
                                    <p:set>
                                      <p:cBhvr>
                                        <p:cTn id="169" dur="1" fill="hold">
                                          <p:stCondLst>
                                            <p:cond delay="0"/>
                                          </p:stCondLst>
                                        </p:cTn>
                                        <p:tgtEl>
                                          <p:spTgt spid="1343501"/>
                                        </p:tgtEl>
                                        <p:attrNameLst>
                                          <p:attrName>style.visibility</p:attrName>
                                        </p:attrNameLst>
                                      </p:cBhvr>
                                      <p:to>
                                        <p:strVal val="visible"/>
                                      </p:to>
                                    </p:set>
                                    <p:animEffect transition="in" filter="dissolve">
                                      <p:cBhvr>
                                        <p:cTn id="170" dur="500"/>
                                        <p:tgtEl>
                                          <p:spTgt spid="1343501"/>
                                        </p:tgtEl>
                                      </p:cBhvr>
                                    </p:animEffect>
                                  </p:childTnLst>
                                </p:cTn>
                              </p:par>
                              <p:par>
                                <p:cTn id="171" presetID="9" presetClass="entr" presetSubtype="0" fill="hold" grpId="0" nodeType="withEffect">
                                  <p:stCondLst>
                                    <p:cond delay="0"/>
                                  </p:stCondLst>
                                  <p:childTnLst>
                                    <p:set>
                                      <p:cBhvr>
                                        <p:cTn id="172" dur="1" fill="hold">
                                          <p:stCondLst>
                                            <p:cond delay="0"/>
                                          </p:stCondLst>
                                        </p:cTn>
                                        <p:tgtEl>
                                          <p:spTgt spid="1343502"/>
                                        </p:tgtEl>
                                        <p:attrNameLst>
                                          <p:attrName>style.visibility</p:attrName>
                                        </p:attrNameLst>
                                      </p:cBhvr>
                                      <p:to>
                                        <p:strVal val="visible"/>
                                      </p:to>
                                    </p:set>
                                    <p:animEffect transition="in" filter="dissolve">
                                      <p:cBhvr>
                                        <p:cTn id="173" dur="500"/>
                                        <p:tgtEl>
                                          <p:spTgt spid="1343502"/>
                                        </p:tgtEl>
                                      </p:cBhvr>
                                    </p:animEffect>
                                  </p:childTnLst>
                                </p:cTn>
                              </p:par>
                              <p:par>
                                <p:cTn id="174" presetID="9" presetClass="entr" presetSubtype="0" fill="hold" grpId="0" nodeType="withEffect">
                                  <p:stCondLst>
                                    <p:cond delay="0"/>
                                  </p:stCondLst>
                                  <p:childTnLst>
                                    <p:set>
                                      <p:cBhvr>
                                        <p:cTn id="175" dur="1" fill="hold">
                                          <p:stCondLst>
                                            <p:cond delay="0"/>
                                          </p:stCondLst>
                                        </p:cTn>
                                        <p:tgtEl>
                                          <p:spTgt spid="1343503"/>
                                        </p:tgtEl>
                                        <p:attrNameLst>
                                          <p:attrName>style.visibility</p:attrName>
                                        </p:attrNameLst>
                                      </p:cBhvr>
                                      <p:to>
                                        <p:strVal val="visible"/>
                                      </p:to>
                                    </p:set>
                                    <p:animEffect transition="in" filter="dissolve">
                                      <p:cBhvr>
                                        <p:cTn id="176" dur="500"/>
                                        <p:tgtEl>
                                          <p:spTgt spid="1343503"/>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9" presetClass="entr" presetSubtype="0" fill="hold" grpId="0" nodeType="clickEffect">
                                  <p:stCondLst>
                                    <p:cond delay="0"/>
                                  </p:stCondLst>
                                  <p:childTnLst>
                                    <p:set>
                                      <p:cBhvr>
                                        <p:cTn id="180" dur="1" fill="hold">
                                          <p:stCondLst>
                                            <p:cond delay="0"/>
                                          </p:stCondLst>
                                        </p:cTn>
                                        <p:tgtEl>
                                          <p:spTgt spid="1343498"/>
                                        </p:tgtEl>
                                        <p:attrNameLst>
                                          <p:attrName>style.visibility</p:attrName>
                                        </p:attrNameLst>
                                      </p:cBhvr>
                                      <p:to>
                                        <p:strVal val="visible"/>
                                      </p:to>
                                    </p:set>
                                    <p:animEffect transition="in" filter="dissolve">
                                      <p:cBhvr>
                                        <p:cTn id="181" dur="500"/>
                                        <p:tgtEl>
                                          <p:spTgt spid="1343498"/>
                                        </p:tgtEl>
                                      </p:cBhvr>
                                    </p:animEffect>
                                  </p:childTnLst>
                                </p:cTn>
                              </p:par>
                              <p:par>
                                <p:cTn id="182" presetID="9" presetClass="entr" presetSubtype="0" fill="hold" grpId="0" nodeType="withEffect">
                                  <p:stCondLst>
                                    <p:cond delay="0"/>
                                  </p:stCondLst>
                                  <p:childTnLst>
                                    <p:set>
                                      <p:cBhvr>
                                        <p:cTn id="183" dur="1" fill="hold">
                                          <p:stCondLst>
                                            <p:cond delay="0"/>
                                          </p:stCondLst>
                                        </p:cTn>
                                        <p:tgtEl>
                                          <p:spTgt spid="1343499"/>
                                        </p:tgtEl>
                                        <p:attrNameLst>
                                          <p:attrName>style.visibility</p:attrName>
                                        </p:attrNameLst>
                                      </p:cBhvr>
                                      <p:to>
                                        <p:strVal val="visible"/>
                                      </p:to>
                                    </p:set>
                                    <p:animEffect transition="in" filter="dissolve">
                                      <p:cBhvr>
                                        <p:cTn id="184" dur="500"/>
                                        <p:tgtEl>
                                          <p:spTgt spid="1343499"/>
                                        </p:tgtEl>
                                      </p:cBhvr>
                                    </p:animEffect>
                                  </p:childTnLst>
                                </p:cTn>
                              </p:par>
                              <p:par>
                                <p:cTn id="185" presetID="9" presetClass="entr" presetSubtype="0" fill="hold" grpId="0" nodeType="withEffect">
                                  <p:stCondLst>
                                    <p:cond delay="0"/>
                                  </p:stCondLst>
                                  <p:childTnLst>
                                    <p:set>
                                      <p:cBhvr>
                                        <p:cTn id="186" dur="1" fill="hold">
                                          <p:stCondLst>
                                            <p:cond delay="0"/>
                                          </p:stCondLst>
                                        </p:cTn>
                                        <p:tgtEl>
                                          <p:spTgt spid="1343506"/>
                                        </p:tgtEl>
                                        <p:attrNameLst>
                                          <p:attrName>style.visibility</p:attrName>
                                        </p:attrNameLst>
                                      </p:cBhvr>
                                      <p:to>
                                        <p:strVal val="visible"/>
                                      </p:to>
                                    </p:set>
                                    <p:animEffect transition="in" filter="dissolve">
                                      <p:cBhvr>
                                        <p:cTn id="187" dur="500"/>
                                        <p:tgtEl>
                                          <p:spTgt spid="1343506"/>
                                        </p:tgtEl>
                                      </p:cBhvr>
                                    </p:animEffect>
                                  </p:childTnLst>
                                </p:cTn>
                              </p:par>
                              <p:par>
                                <p:cTn id="188" presetID="9" presetClass="entr" presetSubtype="0" fill="hold" grpId="0" nodeType="withEffect">
                                  <p:stCondLst>
                                    <p:cond delay="0"/>
                                  </p:stCondLst>
                                  <p:childTnLst>
                                    <p:set>
                                      <p:cBhvr>
                                        <p:cTn id="189" dur="1" fill="hold">
                                          <p:stCondLst>
                                            <p:cond delay="0"/>
                                          </p:stCondLst>
                                        </p:cTn>
                                        <p:tgtEl>
                                          <p:spTgt spid="1343507"/>
                                        </p:tgtEl>
                                        <p:attrNameLst>
                                          <p:attrName>style.visibility</p:attrName>
                                        </p:attrNameLst>
                                      </p:cBhvr>
                                      <p:to>
                                        <p:strVal val="visible"/>
                                      </p:to>
                                    </p:set>
                                    <p:animEffect transition="in" filter="dissolve">
                                      <p:cBhvr>
                                        <p:cTn id="190" dur="500"/>
                                        <p:tgtEl>
                                          <p:spTgt spid="1343507"/>
                                        </p:tgtEl>
                                      </p:cBhvr>
                                    </p:animEffect>
                                  </p:childTnLst>
                                </p:cTn>
                              </p:par>
                              <p:par>
                                <p:cTn id="191" presetID="9" presetClass="entr" presetSubtype="0" fill="hold" grpId="0" nodeType="withEffect">
                                  <p:stCondLst>
                                    <p:cond delay="0"/>
                                  </p:stCondLst>
                                  <p:childTnLst>
                                    <p:set>
                                      <p:cBhvr>
                                        <p:cTn id="192" dur="1" fill="hold">
                                          <p:stCondLst>
                                            <p:cond delay="0"/>
                                          </p:stCondLst>
                                        </p:cTn>
                                        <p:tgtEl>
                                          <p:spTgt spid="1343508"/>
                                        </p:tgtEl>
                                        <p:attrNameLst>
                                          <p:attrName>style.visibility</p:attrName>
                                        </p:attrNameLst>
                                      </p:cBhvr>
                                      <p:to>
                                        <p:strVal val="visible"/>
                                      </p:to>
                                    </p:set>
                                    <p:animEffect transition="in" filter="dissolve">
                                      <p:cBhvr>
                                        <p:cTn id="193" dur="500"/>
                                        <p:tgtEl>
                                          <p:spTgt spid="1343508"/>
                                        </p:tgtEl>
                                      </p:cBhvr>
                                    </p:animEffect>
                                  </p:childTnLst>
                                </p:cTn>
                              </p:par>
                              <p:par>
                                <p:cTn id="194" presetID="9" presetClass="entr" presetSubtype="0" fill="hold" grpId="0" nodeType="withEffect">
                                  <p:stCondLst>
                                    <p:cond delay="0"/>
                                  </p:stCondLst>
                                  <p:childTnLst>
                                    <p:set>
                                      <p:cBhvr>
                                        <p:cTn id="195" dur="1" fill="hold">
                                          <p:stCondLst>
                                            <p:cond delay="0"/>
                                          </p:stCondLst>
                                        </p:cTn>
                                        <p:tgtEl>
                                          <p:spTgt spid="1343509"/>
                                        </p:tgtEl>
                                        <p:attrNameLst>
                                          <p:attrName>style.visibility</p:attrName>
                                        </p:attrNameLst>
                                      </p:cBhvr>
                                      <p:to>
                                        <p:strVal val="visible"/>
                                      </p:to>
                                    </p:set>
                                    <p:animEffect transition="in" filter="dissolve">
                                      <p:cBhvr>
                                        <p:cTn id="196" dur="500"/>
                                        <p:tgtEl>
                                          <p:spTgt spid="1343509"/>
                                        </p:tgtEl>
                                      </p:cBhvr>
                                    </p:animEffect>
                                  </p:childTnLst>
                                </p:cTn>
                              </p:par>
                              <p:par>
                                <p:cTn id="197" presetID="9" presetClass="entr" presetSubtype="0" fill="hold" grpId="0" nodeType="withEffect">
                                  <p:stCondLst>
                                    <p:cond delay="0"/>
                                  </p:stCondLst>
                                  <p:childTnLst>
                                    <p:set>
                                      <p:cBhvr>
                                        <p:cTn id="198" dur="1" fill="hold">
                                          <p:stCondLst>
                                            <p:cond delay="0"/>
                                          </p:stCondLst>
                                        </p:cTn>
                                        <p:tgtEl>
                                          <p:spTgt spid="1343510"/>
                                        </p:tgtEl>
                                        <p:attrNameLst>
                                          <p:attrName>style.visibility</p:attrName>
                                        </p:attrNameLst>
                                      </p:cBhvr>
                                      <p:to>
                                        <p:strVal val="visible"/>
                                      </p:to>
                                    </p:set>
                                    <p:animEffect transition="in" filter="dissolve">
                                      <p:cBhvr>
                                        <p:cTn id="199" dur="500"/>
                                        <p:tgtEl>
                                          <p:spTgt spid="1343510"/>
                                        </p:tgtEl>
                                      </p:cBhvr>
                                    </p:animEffect>
                                  </p:childTnLst>
                                </p:cTn>
                              </p:par>
                              <p:par>
                                <p:cTn id="200" presetID="9" presetClass="entr" presetSubtype="0" fill="hold" grpId="0" nodeType="withEffect">
                                  <p:stCondLst>
                                    <p:cond delay="0"/>
                                  </p:stCondLst>
                                  <p:childTnLst>
                                    <p:set>
                                      <p:cBhvr>
                                        <p:cTn id="201" dur="1" fill="hold">
                                          <p:stCondLst>
                                            <p:cond delay="0"/>
                                          </p:stCondLst>
                                        </p:cTn>
                                        <p:tgtEl>
                                          <p:spTgt spid="1343511"/>
                                        </p:tgtEl>
                                        <p:attrNameLst>
                                          <p:attrName>style.visibility</p:attrName>
                                        </p:attrNameLst>
                                      </p:cBhvr>
                                      <p:to>
                                        <p:strVal val="visible"/>
                                      </p:to>
                                    </p:set>
                                    <p:animEffect transition="in" filter="dissolve">
                                      <p:cBhvr>
                                        <p:cTn id="202" dur="500"/>
                                        <p:tgtEl>
                                          <p:spTgt spid="1343511"/>
                                        </p:tgtEl>
                                      </p:cBhvr>
                                    </p:animEffect>
                                  </p:childTnLst>
                                </p:cTn>
                              </p:par>
                              <p:par>
                                <p:cTn id="203" presetID="9" presetClass="entr" presetSubtype="0" fill="hold" grpId="0" nodeType="withEffect">
                                  <p:stCondLst>
                                    <p:cond delay="0"/>
                                  </p:stCondLst>
                                  <p:childTnLst>
                                    <p:set>
                                      <p:cBhvr>
                                        <p:cTn id="204" dur="1" fill="hold">
                                          <p:stCondLst>
                                            <p:cond delay="0"/>
                                          </p:stCondLst>
                                        </p:cTn>
                                        <p:tgtEl>
                                          <p:spTgt spid="1343512"/>
                                        </p:tgtEl>
                                        <p:attrNameLst>
                                          <p:attrName>style.visibility</p:attrName>
                                        </p:attrNameLst>
                                      </p:cBhvr>
                                      <p:to>
                                        <p:strVal val="visible"/>
                                      </p:to>
                                    </p:set>
                                    <p:animEffect transition="in" filter="dissolve">
                                      <p:cBhvr>
                                        <p:cTn id="205" dur="500"/>
                                        <p:tgtEl>
                                          <p:spTgt spid="1343512"/>
                                        </p:tgtEl>
                                      </p:cBhvr>
                                    </p:animEffect>
                                  </p:childTnLst>
                                </p:cTn>
                              </p:par>
                              <p:par>
                                <p:cTn id="206" presetID="9" presetClass="entr" presetSubtype="0" fill="hold" grpId="0" nodeType="withEffect">
                                  <p:stCondLst>
                                    <p:cond delay="0"/>
                                  </p:stCondLst>
                                  <p:childTnLst>
                                    <p:set>
                                      <p:cBhvr>
                                        <p:cTn id="207" dur="1" fill="hold">
                                          <p:stCondLst>
                                            <p:cond delay="0"/>
                                          </p:stCondLst>
                                        </p:cTn>
                                        <p:tgtEl>
                                          <p:spTgt spid="1343513"/>
                                        </p:tgtEl>
                                        <p:attrNameLst>
                                          <p:attrName>style.visibility</p:attrName>
                                        </p:attrNameLst>
                                      </p:cBhvr>
                                      <p:to>
                                        <p:strVal val="visible"/>
                                      </p:to>
                                    </p:set>
                                    <p:animEffect transition="in" filter="dissolve">
                                      <p:cBhvr>
                                        <p:cTn id="208" dur="500"/>
                                        <p:tgtEl>
                                          <p:spTgt spid="1343513"/>
                                        </p:tgtEl>
                                      </p:cBhvr>
                                    </p:animEffect>
                                  </p:childTnLst>
                                </p:cTn>
                              </p:par>
                              <p:par>
                                <p:cTn id="209" presetID="9" presetClass="entr" presetSubtype="0" fill="hold" grpId="0" nodeType="withEffect">
                                  <p:stCondLst>
                                    <p:cond delay="0"/>
                                  </p:stCondLst>
                                  <p:childTnLst>
                                    <p:set>
                                      <p:cBhvr>
                                        <p:cTn id="210" dur="1" fill="hold">
                                          <p:stCondLst>
                                            <p:cond delay="0"/>
                                          </p:stCondLst>
                                        </p:cTn>
                                        <p:tgtEl>
                                          <p:spTgt spid="1343505"/>
                                        </p:tgtEl>
                                        <p:attrNameLst>
                                          <p:attrName>style.visibility</p:attrName>
                                        </p:attrNameLst>
                                      </p:cBhvr>
                                      <p:to>
                                        <p:strVal val="visible"/>
                                      </p:to>
                                    </p:set>
                                    <p:animEffect transition="in" filter="dissolve">
                                      <p:cBhvr>
                                        <p:cTn id="211" dur="500"/>
                                        <p:tgtEl>
                                          <p:spTgt spid="1343505"/>
                                        </p:tgtEl>
                                      </p:cBhvr>
                                    </p:animEffect>
                                  </p:childTnLst>
                                </p:cTn>
                              </p:par>
                              <p:par>
                                <p:cTn id="212" presetID="9" presetClass="entr" presetSubtype="0" fill="hold" grpId="0" nodeType="withEffect">
                                  <p:stCondLst>
                                    <p:cond delay="0"/>
                                  </p:stCondLst>
                                  <p:childTnLst>
                                    <p:set>
                                      <p:cBhvr>
                                        <p:cTn id="213" dur="1" fill="hold">
                                          <p:stCondLst>
                                            <p:cond delay="0"/>
                                          </p:stCondLst>
                                        </p:cTn>
                                        <p:tgtEl>
                                          <p:spTgt spid="1343504"/>
                                        </p:tgtEl>
                                        <p:attrNameLst>
                                          <p:attrName>style.visibility</p:attrName>
                                        </p:attrNameLst>
                                      </p:cBhvr>
                                      <p:to>
                                        <p:strVal val="visible"/>
                                      </p:to>
                                    </p:set>
                                    <p:animEffect transition="in" filter="dissolve">
                                      <p:cBhvr>
                                        <p:cTn id="214" dur="500"/>
                                        <p:tgtEl>
                                          <p:spTgt spid="1343504"/>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35" presetClass="path" presetSubtype="0" accel="50000" decel="50000" fill="hold" grpId="1" nodeType="clickEffect">
                                  <p:stCondLst>
                                    <p:cond delay="0"/>
                                  </p:stCondLst>
                                  <p:childTnLst>
                                    <p:animMotion origin="layout" path="M -1.66667E-6 -1.97779E-6 L -0.13906 0.00255 " pathEditMode="relative" rAng="0" ptsTypes="AA">
                                      <p:cBhvr>
                                        <p:cTn id="218" dur="3000" fill="hold"/>
                                        <p:tgtEl>
                                          <p:spTgt spid="1343498"/>
                                        </p:tgtEl>
                                        <p:attrNameLst>
                                          <p:attrName>ppt_x</p:attrName>
                                          <p:attrName>ppt_y</p:attrName>
                                        </p:attrNameLst>
                                      </p:cBhvr>
                                      <p:rCtr x="-6962" y="116"/>
                                    </p:animMotion>
                                  </p:childTnLst>
                                </p:cTn>
                              </p:par>
                              <p:par>
                                <p:cTn id="219" presetID="35" presetClass="path" presetSubtype="0" accel="50000" decel="50000" fill="hold" grpId="1" nodeType="withEffect">
                                  <p:stCondLst>
                                    <p:cond delay="0"/>
                                  </p:stCondLst>
                                  <p:childTnLst>
                                    <p:animMotion origin="layout" path="M 2.77778E-7 6.63891E-7 L -0.13455 0.00486 " pathEditMode="relative" rAng="0" ptsTypes="AA">
                                      <p:cBhvr>
                                        <p:cTn id="220" dur="3000" fill="hold"/>
                                        <p:tgtEl>
                                          <p:spTgt spid="1343499"/>
                                        </p:tgtEl>
                                        <p:attrNameLst>
                                          <p:attrName>ppt_x</p:attrName>
                                          <p:attrName>ppt_y</p:attrName>
                                        </p:attrNameLst>
                                      </p:cBhvr>
                                      <p:rCtr x="-6736" y="231"/>
                                    </p:animMotion>
                                  </p:childTnLst>
                                </p:cTn>
                              </p:par>
                              <p:par>
                                <p:cTn id="221" presetID="35" presetClass="path" presetSubtype="0" accel="50000" decel="50000" fill="hold" grpId="1" nodeType="withEffect">
                                  <p:stCondLst>
                                    <p:cond delay="0"/>
                                  </p:stCondLst>
                                  <p:childTnLst>
                                    <p:animMotion origin="layout" path="M -1.66667E-6 -2.73653E-6 L -0.18212 -0.06477 " pathEditMode="relative" rAng="0" ptsTypes="AA">
                                      <p:cBhvr>
                                        <p:cTn id="222" dur="3000" fill="hold"/>
                                        <p:tgtEl>
                                          <p:spTgt spid="1343500"/>
                                        </p:tgtEl>
                                        <p:attrNameLst>
                                          <p:attrName>ppt_x</p:attrName>
                                          <p:attrName>ppt_y</p:attrName>
                                        </p:attrNameLst>
                                      </p:cBhvr>
                                      <p:rCtr x="-9115" y="-3238"/>
                                    </p:animMotion>
                                  </p:childTnLst>
                                </p:cTn>
                              </p:par>
                              <p:par>
                                <p:cTn id="223" presetID="35" presetClass="path" presetSubtype="0" accel="50000" decel="50000" fill="hold" grpId="1" nodeType="withEffect">
                                  <p:stCondLst>
                                    <p:cond delay="0"/>
                                  </p:stCondLst>
                                  <p:childTnLst>
                                    <p:animMotion origin="layout" path="M 5.55556E-7 4.2378E-6 L -0.17205 -0.08074 " pathEditMode="relative" rAng="0" ptsTypes="AA">
                                      <p:cBhvr>
                                        <p:cTn id="224" dur="3000" fill="hold"/>
                                        <p:tgtEl>
                                          <p:spTgt spid="1343501"/>
                                        </p:tgtEl>
                                        <p:attrNameLst>
                                          <p:attrName>ppt_x</p:attrName>
                                          <p:attrName>ppt_y</p:attrName>
                                        </p:attrNameLst>
                                      </p:cBhvr>
                                      <p:rCtr x="-8611" y="-4048"/>
                                    </p:animMotion>
                                  </p:childTnLst>
                                </p:cTn>
                              </p:par>
                              <p:par>
                                <p:cTn id="225" presetID="35" presetClass="path" presetSubtype="0" accel="50000" decel="50000" fill="hold" grpId="1" nodeType="withEffect">
                                  <p:stCondLst>
                                    <p:cond delay="0"/>
                                  </p:stCondLst>
                                  <p:childTnLst>
                                    <p:animMotion origin="layout" path="M 3.33333E-6 1.58686E-6 L -0.19948 -0.07958 " pathEditMode="relative" rAng="0" ptsTypes="AA">
                                      <p:cBhvr>
                                        <p:cTn id="226" dur="3000" fill="hold"/>
                                        <p:tgtEl>
                                          <p:spTgt spid="1343502"/>
                                        </p:tgtEl>
                                        <p:attrNameLst>
                                          <p:attrName>ppt_x</p:attrName>
                                          <p:attrName>ppt_y</p:attrName>
                                        </p:attrNameLst>
                                      </p:cBhvr>
                                      <p:rCtr x="-9983" y="-3979"/>
                                    </p:animMotion>
                                  </p:childTnLst>
                                </p:cTn>
                              </p:par>
                              <p:par>
                                <p:cTn id="227" presetID="35" presetClass="path" presetSubtype="0" accel="50000" decel="50000" fill="hold" grpId="1" nodeType="withEffect">
                                  <p:stCondLst>
                                    <p:cond delay="0"/>
                                  </p:stCondLst>
                                  <p:childTnLst>
                                    <p:animMotion origin="layout" path="M -1.38889E-6 2.33171E-6 L -0.17656 -0.1004 " pathEditMode="relative" rAng="0" ptsTypes="AA">
                                      <p:cBhvr>
                                        <p:cTn id="228" dur="3000" fill="hold"/>
                                        <p:tgtEl>
                                          <p:spTgt spid="1343503"/>
                                        </p:tgtEl>
                                        <p:attrNameLst>
                                          <p:attrName>ppt_x</p:attrName>
                                          <p:attrName>ppt_y</p:attrName>
                                        </p:attrNameLst>
                                      </p:cBhvr>
                                      <p:rCtr x="-8837" y="-5020"/>
                                    </p:animMotion>
                                  </p:childTnLst>
                                </p:cTn>
                              </p:par>
                              <p:par>
                                <p:cTn id="229" presetID="35" presetClass="path" presetSubtype="0" accel="50000" decel="50000" fill="hold" grpId="1" nodeType="withEffect">
                                  <p:stCondLst>
                                    <p:cond delay="0"/>
                                  </p:stCondLst>
                                  <p:childTnLst>
                                    <p:animMotion origin="layout" path="M 2.77778E-7 -3.71501E-6 L -0.16545 0.06107 " pathEditMode="relative" rAng="0" ptsTypes="AA">
                                      <p:cBhvr>
                                        <p:cTn id="230" dur="3000" fill="hold"/>
                                        <p:tgtEl>
                                          <p:spTgt spid="1343504"/>
                                        </p:tgtEl>
                                        <p:attrNameLst>
                                          <p:attrName>ppt_x</p:attrName>
                                          <p:attrName>ppt_y</p:attrName>
                                        </p:attrNameLst>
                                      </p:cBhvr>
                                      <p:rCtr x="-8281" y="3053"/>
                                    </p:animMotion>
                                  </p:childTnLst>
                                </p:cTn>
                              </p:par>
                              <p:par>
                                <p:cTn id="231" presetID="35" presetClass="path" presetSubtype="0" accel="50000" decel="50000" fill="hold" grpId="1" nodeType="withEffect">
                                  <p:stCondLst>
                                    <p:cond delay="0"/>
                                  </p:stCondLst>
                                  <p:childTnLst>
                                    <p:animMotion origin="layout" path="M 2.22222E-6 -1.36479E-7 L -0.17847 0.04765 " pathEditMode="relative" rAng="0" ptsTypes="AA">
                                      <p:cBhvr>
                                        <p:cTn id="232" dur="3000" fill="hold"/>
                                        <p:tgtEl>
                                          <p:spTgt spid="1343505"/>
                                        </p:tgtEl>
                                        <p:attrNameLst>
                                          <p:attrName>ppt_x</p:attrName>
                                          <p:attrName>ppt_y</p:attrName>
                                        </p:attrNameLst>
                                      </p:cBhvr>
                                      <p:rCtr x="-8924" y="2383"/>
                                    </p:animMotion>
                                  </p:childTnLst>
                                </p:cTn>
                              </p:par>
                              <p:par>
                                <p:cTn id="233" presetID="35" presetClass="path" presetSubtype="0" accel="50000" decel="50000" fill="hold" grpId="1" nodeType="withEffect">
                                  <p:stCondLst>
                                    <p:cond delay="0"/>
                                  </p:stCondLst>
                                  <p:childTnLst>
                                    <p:animMotion origin="layout" path="M -3.33333E-6 3.06731E-6 L -0.15833 0.01087 " pathEditMode="relative" rAng="0" ptsTypes="AA">
                                      <p:cBhvr>
                                        <p:cTn id="234" dur="3000" fill="hold"/>
                                        <p:tgtEl>
                                          <p:spTgt spid="1343506"/>
                                        </p:tgtEl>
                                        <p:attrNameLst>
                                          <p:attrName>ppt_x</p:attrName>
                                          <p:attrName>ppt_y</p:attrName>
                                        </p:attrNameLst>
                                      </p:cBhvr>
                                      <p:rCtr x="-7917" y="532"/>
                                    </p:animMotion>
                                  </p:childTnLst>
                                </p:cTn>
                              </p:par>
                              <p:par>
                                <p:cTn id="235" presetID="35" presetClass="path" presetSubtype="0" accel="50000" decel="50000" fill="hold" grpId="1" nodeType="withEffect">
                                  <p:stCondLst>
                                    <p:cond delay="0"/>
                                  </p:stCondLst>
                                  <p:childTnLst>
                                    <p:animMotion origin="layout" path="M 1.11111E-6 -8.95212E-7 L -0.11424 0.00856 " pathEditMode="relative" rAng="0" ptsTypes="AA">
                                      <p:cBhvr>
                                        <p:cTn id="236" dur="3000" fill="hold"/>
                                        <p:tgtEl>
                                          <p:spTgt spid="1343507"/>
                                        </p:tgtEl>
                                        <p:attrNameLst>
                                          <p:attrName>ppt_x</p:attrName>
                                          <p:attrName>ppt_y</p:attrName>
                                        </p:attrNameLst>
                                      </p:cBhvr>
                                      <p:rCtr x="-5712" y="416"/>
                                    </p:animMotion>
                                  </p:childTnLst>
                                </p:cTn>
                              </p:par>
                              <p:par>
                                <p:cTn id="237" presetID="35" presetClass="path" presetSubtype="0" accel="50000" decel="50000" fill="hold" grpId="1" nodeType="withEffect">
                                  <p:stCondLst>
                                    <p:cond delay="0"/>
                                  </p:stCondLst>
                                  <p:childTnLst>
                                    <p:animMotion origin="layout" path="M -4.44444E-6 4.58015E-6 L -0.11788 -0.00371 " pathEditMode="relative" rAng="0" ptsTypes="AA">
                                      <p:cBhvr>
                                        <p:cTn id="238" dur="3000" fill="hold"/>
                                        <p:tgtEl>
                                          <p:spTgt spid="1343508"/>
                                        </p:tgtEl>
                                        <p:attrNameLst>
                                          <p:attrName>ppt_x</p:attrName>
                                          <p:attrName>ppt_y</p:attrName>
                                        </p:attrNameLst>
                                      </p:cBhvr>
                                      <p:rCtr x="-5903" y="-185"/>
                                    </p:animMotion>
                                  </p:childTnLst>
                                </p:cTn>
                              </p:par>
                              <p:par>
                                <p:cTn id="239" presetID="35" presetClass="path" presetSubtype="0" accel="50000" decel="50000" fill="hold" grpId="1" nodeType="withEffect">
                                  <p:stCondLst>
                                    <p:cond delay="0"/>
                                  </p:stCondLst>
                                  <p:childTnLst>
                                    <p:animMotion origin="layout" path="M 3.61111E-6 -3.71501E-6 L -0.08212 -0.02428 " pathEditMode="relative" rAng="0" ptsTypes="AA">
                                      <p:cBhvr>
                                        <p:cTn id="240" dur="3000" fill="hold"/>
                                        <p:tgtEl>
                                          <p:spTgt spid="1343509"/>
                                        </p:tgtEl>
                                        <p:attrNameLst>
                                          <p:attrName>ppt_x</p:attrName>
                                          <p:attrName>ppt_y</p:attrName>
                                        </p:attrNameLst>
                                      </p:cBhvr>
                                      <p:rCtr x="-4115" y="-1226"/>
                                    </p:animMotion>
                                  </p:childTnLst>
                                </p:cTn>
                              </p:par>
                              <p:par>
                                <p:cTn id="241" presetID="35" presetClass="path" presetSubtype="0" accel="50000" decel="50000" fill="hold" grpId="1" nodeType="withEffect">
                                  <p:stCondLst>
                                    <p:cond delay="0"/>
                                  </p:stCondLst>
                                  <p:childTnLst>
                                    <p:animMotion origin="layout" path="M -1.94444E-6 3.46519E-6 L -0.09687 -0.01712 " pathEditMode="relative" rAng="0" ptsTypes="AA">
                                      <p:cBhvr>
                                        <p:cTn id="242" dur="3000" fill="hold"/>
                                        <p:tgtEl>
                                          <p:spTgt spid="1343510"/>
                                        </p:tgtEl>
                                        <p:attrNameLst>
                                          <p:attrName>ppt_x</p:attrName>
                                          <p:attrName>ppt_y</p:attrName>
                                        </p:attrNameLst>
                                      </p:cBhvr>
                                      <p:rCtr x="-4844" y="-856"/>
                                    </p:animMotion>
                                  </p:childTnLst>
                                </p:cTn>
                              </p:par>
                              <p:par>
                                <p:cTn id="243" presetID="35" presetClass="path" presetSubtype="0" accel="50000" decel="50000" fill="hold" grpId="1" nodeType="withEffect">
                                  <p:stCondLst>
                                    <p:cond delay="0"/>
                                  </p:stCondLst>
                                  <p:childTnLst>
                                    <p:animMotion origin="layout" path="M -1.11111E-6 -4.88087E-7 L -0.07378 -4.88087E-7 " pathEditMode="relative" rAng="0" ptsTypes="AA">
                                      <p:cBhvr>
                                        <p:cTn id="244" dur="3000" fill="hold"/>
                                        <p:tgtEl>
                                          <p:spTgt spid="1343511"/>
                                        </p:tgtEl>
                                        <p:attrNameLst>
                                          <p:attrName>ppt_x</p:attrName>
                                          <p:attrName>ppt_y</p:attrName>
                                        </p:attrNameLst>
                                      </p:cBhvr>
                                      <p:rCtr x="-3698" y="0"/>
                                    </p:animMotion>
                                  </p:childTnLst>
                                </p:cTn>
                              </p:par>
                              <p:par>
                                <p:cTn id="245" presetID="35" presetClass="path" presetSubtype="0" accel="50000" decel="50000" fill="hold" grpId="1" nodeType="withEffect">
                                  <p:stCondLst>
                                    <p:cond delay="0"/>
                                  </p:stCondLst>
                                  <p:childTnLst>
                                    <p:animMotion origin="layout" path="M 0 2.75272E-7 L -0.10677 -0.00254 " pathEditMode="relative" rAng="0" ptsTypes="AA">
                                      <p:cBhvr>
                                        <p:cTn id="246" dur="3000" fill="hold"/>
                                        <p:tgtEl>
                                          <p:spTgt spid="1343512"/>
                                        </p:tgtEl>
                                        <p:attrNameLst>
                                          <p:attrName>ppt_x</p:attrName>
                                          <p:attrName>ppt_y</p:attrName>
                                        </p:attrNameLst>
                                      </p:cBhvr>
                                      <p:rCtr x="-5347" y="-139"/>
                                    </p:animMotion>
                                  </p:childTnLst>
                                </p:cTn>
                              </p:par>
                              <p:par>
                                <p:cTn id="247" presetID="35" presetClass="path" presetSubtype="0" accel="50000" decel="50000" fill="hold" grpId="1" nodeType="withEffect">
                                  <p:stCondLst>
                                    <p:cond delay="0"/>
                                  </p:stCondLst>
                                  <p:childTnLst>
                                    <p:animMotion origin="layout" path="M -4.44444E-6 -4.81147E-6 L -0.09687 0.01342 " pathEditMode="relative" rAng="0" ptsTypes="AA">
                                      <p:cBhvr>
                                        <p:cTn id="248" dur="3000" fill="hold"/>
                                        <p:tgtEl>
                                          <p:spTgt spid="1343513"/>
                                        </p:tgtEl>
                                        <p:attrNameLst>
                                          <p:attrName>ppt_x</p:attrName>
                                          <p:attrName>ppt_y</p:attrName>
                                        </p:attrNameLst>
                                      </p:cBhvr>
                                      <p:rCtr x="-4844" y="671"/>
                                    </p:animMotion>
                                  </p:childTnLst>
                                </p:cTn>
                              </p:par>
                            </p:childTnLst>
                          </p:cTn>
                        </p:par>
                        <p:par>
                          <p:cTn id="249" fill="hold" nodeType="afterGroup">
                            <p:stCondLst>
                              <p:cond delay="3000"/>
                            </p:stCondLst>
                            <p:childTnLst>
                              <p:par>
                                <p:cTn id="250" presetID="35" presetClass="path" presetSubtype="0" accel="50000" decel="50000" fill="hold" grpId="2" nodeType="afterEffect">
                                  <p:stCondLst>
                                    <p:cond delay="0"/>
                                  </p:stCondLst>
                                  <p:childTnLst>
                                    <p:animMotion origin="layout" path="M -0.18212 -0.06477 L -0.43212 -0.06477 " pathEditMode="relative" rAng="0" ptsTypes="AA">
                                      <p:cBhvr>
                                        <p:cTn id="251" dur="1000" fill="hold"/>
                                        <p:tgtEl>
                                          <p:spTgt spid="1343500"/>
                                        </p:tgtEl>
                                        <p:attrNameLst>
                                          <p:attrName>ppt_x</p:attrName>
                                          <p:attrName>ppt_y</p:attrName>
                                        </p:attrNameLst>
                                      </p:cBhvr>
                                      <p:rCtr x="-12500" y="0"/>
                                    </p:animMotion>
                                  </p:childTnLst>
                                </p:cTn>
                              </p:par>
                              <p:par>
                                <p:cTn id="252" presetID="35" presetClass="path" presetSubtype="0" accel="50000" decel="50000" fill="hold" grpId="2" nodeType="withEffect">
                                  <p:stCondLst>
                                    <p:cond delay="0"/>
                                  </p:stCondLst>
                                  <p:childTnLst>
                                    <p:animMotion origin="layout" path="M -0.17205 -0.08073 L -0.42205 -0.08073 " pathEditMode="relative" rAng="0" ptsTypes="AA">
                                      <p:cBhvr>
                                        <p:cTn id="253" dur="1000" fill="hold"/>
                                        <p:tgtEl>
                                          <p:spTgt spid="1343501"/>
                                        </p:tgtEl>
                                        <p:attrNameLst>
                                          <p:attrName>ppt_x</p:attrName>
                                          <p:attrName>ppt_y</p:attrName>
                                        </p:attrNameLst>
                                      </p:cBhvr>
                                      <p:rCtr x="-12500" y="0"/>
                                    </p:animMotion>
                                  </p:childTnLst>
                                </p:cTn>
                              </p:par>
                              <p:par>
                                <p:cTn id="254" presetID="35" presetClass="path" presetSubtype="0" accel="50000" decel="50000" fill="hold" grpId="2" nodeType="withEffect">
                                  <p:stCondLst>
                                    <p:cond delay="0"/>
                                  </p:stCondLst>
                                  <p:childTnLst>
                                    <p:animMotion origin="layout" path="M -0.19844 -0.07888 L -0.44844 -0.07888 " pathEditMode="relative" rAng="0" ptsTypes="AA">
                                      <p:cBhvr>
                                        <p:cTn id="255" dur="1000" fill="hold"/>
                                        <p:tgtEl>
                                          <p:spTgt spid="1343502"/>
                                        </p:tgtEl>
                                        <p:attrNameLst>
                                          <p:attrName>ppt_x</p:attrName>
                                          <p:attrName>ppt_y</p:attrName>
                                        </p:attrNameLst>
                                      </p:cBhvr>
                                      <p:rCtr x="-12500" y="0"/>
                                    </p:animMotion>
                                  </p:childTnLst>
                                </p:cTn>
                              </p:par>
                              <p:par>
                                <p:cTn id="256" presetID="35" presetClass="path" presetSubtype="0" accel="50000" decel="50000" fill="hold" grpId="2" nodeType="withEffect">
                                  <p:stCondLst>
                                    <p:cond delay="0"/>
                                  </p:stCondLst>
                                  <p:childTnLst>
                                    <p:animMotion origin="layout" path="M -0.17656 -0.10109 L -0.42656 -0.10109 " pathEditMode="relative" rAng="0" ptsTypes="AA">
                                      <p:cBhvr>
                                        <p:cTn id="257" dur="1000" fill="hold"/>
                                        <p:tgtEl>
                                          <p:spTgt spid="1343503"/>
                                        </p:tgtEl>
                                        <p:attrNameLst>
                                          <p:attrName>ppt_x</p:attrName>
                                          <p:attrName>ppt_y</p:attrName>
                                        </p:attrNameLst>
                                      </p:cBhvr>
                                      <p:rCtr x="-12500" y="0"/>
                                    </p:animMotion>
                                  </p:childTnLst>
                                </p:cTn>
                              </p:par>
                            </p:childTnLst>
                          </p:cTn>
                        </p:par>
                      </p:childTnLst>
                    </p:cTn>
                  </p:par>
                  <p:par>
                    <p:cTn id="258" fill="hold" nodeType="clickPar">
                      <p:stCondLst>
                        <p:cond delay="indefinite"/>
                      </p:stCondLst>
                      <p:childTnLst>
                        <p:par>
                          <p:cTn id="259" fill="hold" nodeType="withGroup">
                            <p:stCondLst>
                              <p:cond delay="0"/>
                            </p:stCondLst>
                            <p:childTnLst>
                              <p:par>
                                <p:cTn id="260" presetID="22" presetClass="entr" presetSubtype="8" fill="hold" grpId="0" nodeType="clickEffect">
                                  <p:stCondLst>
                                    <p:cond delay="0"/>
                                  </p:stCondLst>
                                  <p:childTnLst>
                                    <p:set>
                                      <p:cBhvr>
                                        <p:cTn id="261" dur="1" fill="hold">
                                          <p:stCondLst>
                                            <p:cond delay="0"/>
                                          </p:stCondLst>
                                        </p:cTn>
                                        <p:tgtEl>
                                          <p:spTgt spid="1343515"/>
                                        </p:tgtEl>
                                        <p:attrNameLst>
                                          <p:attrName>style.visibility</p:attrName>
                                        </p:attrNameLst>
                                      </p:cBhvr>
                                      <p:to>
                                        <p:strVal val="visible"/>
                                      </p:to>
                                    </p:set>
                                    <p:animEffect transition="in" filter="wipe(left)">
                                      <p:cBhvr>
                                        <p:cTn id="262" dur="500"/>
                                        <p:tgtEl>
                                          <p:spTgt spid="1343515"/>
                                        </p:tgtEl>
                                      </p:cBhvr>
                                    </p:animEffect>
                                  </p:childTnLst>
                                </p:cTn>
                              </p:par>
                              <p:par>
                                <p:cTn id="263" presetID="10" presetClass="exit" presetSubtype="0" fill="hold" grpId="1" nodeType="withEffect">
                                  <p:stCondLst>
                                    <p:cond delay="0"/>
                                  </p:stCondLst>
                                  <p:childTnLst>
                                    <p:animEffect transition="out" filter="fade">
                                      <p:cBhvr>
                                        <p:cTn id="264" dur="1000"/>
                                        <p:tgtEl>
                                          <p:spTgt spid="1343514"/>
                                        </p:tgtEl>
                                      </p:cBhvr>
                                    </p:animEffect>
                                    <p:set>
                                      <p:cBhvr>
                                        <p:cTn id="265" dur="1" fill="hold">
                                          <p:stCondLst>
                                            <p:cond delay="999"/>
                                          </p:stCondLst>
                                        </p:cTn>
                                        <p:tgtEl>
                                          <p:spTgt spid="1343514"/>
                                        </p:tgtEl>
                                        <p:attrNameLst>
                                          <p:attrName>style.visibility</p:attrName>
                                        </p:attrNameLst>
                                      </p:cBhvr>
                                      <p:to>
                                        <p:strVal val="hidden"/>
                                      </p:to>
                                    </p:set>
                                  </p:childTnLst>
                                </p:cTn>
                              </p:par>
                              <p:par>
                                <p:cTn id="266" presetID="9" presetClass="exit" presetSubtype="0" fill="hold" grpId="3" nodeType="withEffect">
                                  <p:stCondLst>
                                    <p:cond delay="0"/>
                                  </p:stCondLst>
                                  <p:childTnLst>
                                    <p:animEffect transition="out" filter="dissolve">
                                      <p:cBhvr>
                                        <p:cTn id="267" dur="500"/>
                                        <p:tgtEl>
                                          <p:spTgt spid="1343500"/>
                                        </p:tgtEl>
                                      </p:cBhvr>
                                    </p:animEffect>
                                    <p:set>
                                      <p:cBhvr>
                                        <p:cTn id="268" dur="1" fill="hold">
                                          <p:stCondLst>
                                            <p:cond delay="499"/>
                                          </p:stCondLst>
                                        </p:cTn>
                                        <p:tgtEl>
                                          <p:spTgt spid="1343500"/>
                                        </p:tgtEl>
                                        <p:attrNameLst>
                                          <p:attrName>style.visibility</p:attrName>
                                        </p:attrNameLst>
                                      </p:cBhvr>
                                      <p:to>
                                        <p:strVal val="hidden"/>
                                      </p:to>
                                    </p:set>
                                  </p:childTnLst>
                                </p:cTn>
                              </p:par>
                              <p:par>
                                <p:cTn id="269" presetID="9" presetClass="exit" presetSubtype="0" fill="hold" grpId="3" nodeType="withEffect">
                                  <p:stCondLst>
                                    <p:cond delay="0"/>
                                  </p:stCondLst>
                                  <p:childTnLst>
                                    <p:animEffect transition="out" filter="dissolve">
                                      <p:cBhvr>
                                        <p:cTn id="270" dur="500"/>
                                        <p:tgtEl>
                                          <p:spTgt spid="1343501"/>
                                        </p:tgtEl>
                                      </p:cBhvr>
                                    </p:animEffect>
                                    <p:set>
                                      <p:cBhvr>
                                        <p:cTn id="271" dur="1" fill="hold">
                                          <p:stCondLst>
                                            <p:cond delay="499"/>
                                          </p:stCondLst>
                                        </p:cTn>
                                        <p:tgtEl>
                                          <p:spTgt spid="1343501"/>
                                        </p:tgtEl>
                                        <p:attrNameLst>
                                          <p:attrName>style.visibility</p:attrName>
                                        </p:attrNameLst>
                                      </p:cBhvr>
                                      <p:to>
                                        <p:strVal val="hidden"/>
                                      </p:to>
                                    </p:set>
                                  </p:childTnLst>
                                </p:cTn>
                              </p:par>
                              <p:par>
                                <p:cTn id="272" presetID="9" presetClass="exit" presetSubtype="0" fill="hold" grpId="3" nodeType="withEffect">
                                  <p:stCondLst>
                                    <p:cond delay="0"/>
                                  </p:stCondLst>
                                  <p:childTnLst>
                                    <p:animEffect transition="out" filter="dissolve">
                                      <p:cBhvr>
                                        <p:cTn id="273" dur="500"/>
                                        <p:tgtEl>
                                          <p:spTgt spid="1343502"/>
                                        </p:tgtEl>
                                      </p:cBhvr>
                                    </p:animEffect>
                                    <p:set>
                                      <p:cBhvr>
                                        <p:cTn id="274" dur="1" fill="hold">
                                          <p:stCondLst>
                                            <p:cond delay="499"/>
                                          </p:stCondLst>
                                        </p:cTn>
                                        <p:tgtEl>
                                          <p:spTgt spid="1343502"/>
                                        </p:tgtEl>
                                        <p:attrNameLst>
                                          <p:attrName>style.visibility</p:attrName>
                                        </p:attrNameLst>
                                      </p:cBhvr>
                                      <p:to>
                                        <p:strVal val="hidden"/>
                                      </p:to>
                                    </p:set>
                                  </p:childTnLst>
                                </p:cTn>
                              </p:par>
                              <p:par>
                                <p:cTn id="275" presetID="9" presetClass="exit" presetSubtype="0" fill="hold" grpId="3" nodeType="withEffect">
                                  <p:stCondLst>
                                    <p:cond delay="0"/>
                                  </p:stCondLst>
                                  <p:childTnLst>
                                    <p:animEffect transition="out" filter="dissolve">
                                      <p:cBhvr>
                                        <p:cTn id="276" dur="500"/>
                                        <p:tgtEl>
                                          <p:spTgt spid="1343503"/>
                                        </p:tgtEl>
                                      </p:cBhvr>
                                    </p:animEffect>
                                    <p:set>
                                      <p:cBhvr>
                                        <p:cTn id="277" dur="1" fill="hold">
                                          <p:stCondLst>
                                            <p:cond delay="499"/>
                                          </p:stCondLst>
                                        </p:cTn>
                                        <p:tgtEl>
                                          <p:spTgt spid="1343503"/>
                                        </p:tgtEl>
                                        <p:attrNameLst>
                                          <p:attrName>style.visibility</p:attrName>
                                        </p:attrNameLst>
                                      </p:cBhvr>
                                      <p:to>
                                        <p:strVal val="hidden"/>
                                      </p:to>
                                    </p:set>
                                  </p:childTnLst>
                                </p:cTn>
                              </p:par>
                            </p:childTnLst>
                          </p:cTn>
                        </p:par>
                      </p:childTnLst>
                    </p:cTn>
                  </p:par>
                  <p:par>
                    <p:cTn id="278" fill="hold">
                      <p:stCondLst>
                        <p:cond delay="indefinite"/>
                      </p:stCondLst>
                      <p:childTnLst>
                        <p:par>
                          <p:cTn id="279" fill="hold">
                            <p:stCondLst>
                              <p:cond delay="0"/>
                            </p:stCondLst>
                            <p:childTnLst>
                              <p:par>
                                <p:cTn id="280" presetID="35" presetClass="path" presetSubtype="0" accel="50000" decel="50000" fill="hold" grpId="2" nodeType="clickEffect">
                                  <p:stCondLst>
                                    <p:cond delay="0"/>
                                  </p:stCondLst>
                                  <p:childTnLst>
                                    <p:animMotion origin="layout" path="M -0.13906 0.00254 L -0.38906 0.00254 " pathEditMode="relative" rAng="0" ptsTypes="AA">
                                      <p:cBhvr>
                                        <p:cTn id="281" dur="1000" fill="hold"/>
                                        <p:tgtEl>
                                          <p:spTgt spid="1343498"/>
                                        </p:tgtEl>
                                        <p:attrNameLst>
                                          <p:attrName>ppt_x</p:attrName>
                                          <p:attrName>ppt_y</p:attrName>
                                        </p:attrNameLst>
                                      </p:cBhvr>
                                      <p:rCtr x="-12500" y="0"/>
                                    </p:animMotion>
                                  </p:childTnLst>
                                </p:cTn>
                              </p:par>
                              <p:par>
                                <p:cTn id="282" presetID="35" presetClass="path" presetSubtype="0" accel="50000" decel="50000" fill="hold" grpId="2" nodeType="withEffect">
                                  <p:stCondLst>
                                    <p:cond delay="0"/>
                                  </p:stCondLst>
                                  <p:childTnLst>
                                    <p:animMotion origin="layout" path="M -0.13611 0.00301 L -0.38611 0.00301 " pathEditMode="relative" rAng="0" ptsTypes="AA">
                                      <p:cBhvr>
                                        <p:cTn id="283" dur="1000" fill="hold"/>
                                        <p:tgtEl>
                                          <p:spTgt spid="1343499"/>
                                        </p:tgtEl>
                                        <p:attrNameLst>
                                          <p:attrName>ppt_x</p:attrName>
                                          <p:attrName>ppt_y</p:attrName>
                                        </p:attrNameLst>
                                      </p:cBhvr>
                                      <p:rCtr x="-12500" y="0"/>
                                    </p:animMotion>
                                  </p:childTnLst>
                                </p:cTn>
                              </p:par>
                              <p:par>
                                <p:cTn id="284" presetID="35" presetClass="path" presetSubtype="0" accel="50000" decel="50000" fill="hold" grpId="2" nodeType="withEffect">
                                  <p:stCondLst>
                                    <p:cond delay="0"/>
                                  </p:stCondLst>
                                  <p:childTnLst>
                                    <p:animMotion origin="layout" path="M -0.08212 -0.02429 L -0.33212 -0.02429 " pathEditMode="relative" rAng="0" ptsTypes="AA">
                                      <p:cBhvr>
                                        <p:cTn id="285" dur="1000" fill="hold"/>
                                        <p:tgtEl>
                                          <p:spTgt spid="1343509"/>
                                        </p:tgtEl>
                                        <p:attrNameLst>
                                          <p:attrName>ppt_x</p:attrName>
                                          <p:attrName>ppt_y</p:attrName>
                                        </p:attrNameLst>
                                      </p:cBhvr>
                                      <p:rCtr x="-12500" y="0"/>
                                    </p:animMotion>
                                  </p:childTnLst>
                                </p:cTn>
                              </p:par>
                              <p:par>
                                <p:cTn id="286" presetID="35" presetClass="path" presetSubtype="0" accel="50000" decel="50000" fill="hold" grpId="2" nodeType="withEffect">
                                  <p:stCondLst>
                                    <p:cond delay="0"/>
                                  </p:stCondLst>
                                  <p:childTnLst>
                                    <p:animMotion origin="layout" path="M -0.09705 -0.01689 L -0.34705 -0.01689 " pathEditMode="relative" rAng="0" ptsTypes="AA">
                                      <p:cBhvr>
                                        <p:cTn id="287" dur="1000" fill="hold"/>
                                        <p:tgtEl>
                                          <p:spTgt spid="1343510"/>
                                        </p:tgtEl>
                                        <p:attrNameLst>
                                          <p:attrName>ppt_x</p:attrName>
                                          <p:attrName>ppt_y</p:attrName>
                                        </p:attrNameLst>
                                      </p:cBhvr>
                                      <p:rCtr x="-12500" y="0"/>
                                    </p:animMotion>
                                  </p:childTnLst>
                                </p:cTn>
                              </p:par>
                              <p:par>
                                <p:cTn id="288" presetID="35" presetClass="path" presetSubtype="0" accel="50000" decel="50000" fill="hold" grpId="2" nodeType="withEffect">
                                  <p:stCondLst>
                                    <p:cond delay="0"/>
                                  </p:stCondLst>
                                  <p:childTnLst>
                                    <p:animMotion origin="layout" path="M -0.07396 -4.88087E-7 L -0.32396 -4.88087E-7 " pathEditMode="relative" rAng="0" ptsTypes="AA">
                                      <p:cBhvr>
                                        <p:cTn id="289" dur="1000" fill="hold"/>
                                        <p:tgtEl>
                                          <p:spTgt spid="1343511"/>
                                        </p:tgtEl>
                                        <p:attrNameLst>
                                          <p:attrName>ppt_x</p:attrName>
                                          <p:attrName>ppt_y</p:attrName>
                                        </p:attrNameLst>
                                      </p:cBhvr>
                                      <p:rCtr x="-12500" y="0"/>
                                    </p:animMotion>
                                  </p:childTnLst>
                                </p:cTn>
                              </p:par>
                              <p:par>
                                <p:cTn id="290" presetID="35" presetClass="path" presetSubtype="0" accel="50000" decel="50000" fill="hold" grpId="2" nodeType="withEffect">
                                  <p:stCondLst>
                                    <p:cond delay="0"/>
                                  </p:stCondLst>
                                  <p:childTnLst>
                                    <p:animMotion origin="layout" path="M -0.10677 -0.00139 L -0.35677 -0.00139 " pathEditMode="relative" rAng="0" ptsTypes="AA">
                                      <p:cBhvr>
                                        <p:cTn id="291" dur="1000" fill="hold"/>
                                        <p:tgtEl>
                                          <p:spTgt spid="1343512"/>
                                        </p:tgtEl>
                                        <p:attrNameLst>
                                          <p:attrName>ppt_x</p:attrName>
                                          <p:attrName>ppt_y</p:attrName>
                                        </p:attrNameLst>
                                      </p:cBhvr>
                                      <p:rCtr x="-12500" y="0"/>
                                    </p:animMotion>
                                  </p:childTnLst>
                                </p:cTn>
                              </p:par>
                              <p:par>
                                <p:cTn id="292" presetID="35" presetClass="path" presetSubtype="0" accel="50000" decel="50000" fill="hold" grpId="2" nodeType="withEffect">
                                  <p:stCondLst>
                                    <p:cond delay="0"/>
                                  </p:stCondLst>
                                  <p:childTnLst>
                                    <p:animMotion origin="layout" path="M -0.09826 0.01527 L -0.34826 0.01527 " pathEditMode="relative" rAng="0" ptsTypes="AA">
                                      <p:cBhvr>
                                        <p:cTn id="293" dur="1000" fill="hold"/>
                                        <p:tgtEl>
                                          <p:spTgt spid="134351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3493" grpId="0" animBg="1"/>
      <p:bldP spid="1343494" grpId="0"/>
      <p:bldP spid="1343498" grpId="0" animBg="1"/>
      <p:bldP spid="1343498" grpId="1" animBg="1"/>
      <p:bldP spid="1343498" grpId="2" animBg="1"/>
      <p:bldP spid="1343499" grpId="0" animBg="1"/>
      <p:bldP spid="1343499" grpId="1" animBg="1"/>
      <p:bldP spid="1343499" grpId="2" animBg="1"/>
      <p:bldP spid="1343500" grpId="0" animBg="1"/>
      <p:bldP spid="1343500" grpId="1" animBg="1"/>
      <p:bldP spid="1343500" grpId="2" animBg="1"/>
      <p:bldP spid="1343500" grpId="3" animBg="1"/>
      <p:bldP spid="1343501" grpId="0" animBg="1"/>
      <p:bldP spid="1343501" grpId="1" animBg="1"/>
      <p:bldP spid="1343501" grpId="2" animBg="1"/>
      <p:bldP spid="1343501" grpId="3" animBg="1"/>
      <p:bldP spid="1343502" grpId="0" animBg="1"/>
      <p:bldP spid="1343502" grpId="1" animBg="1"/>
      <p:bldP spid="1343502" grpId="2" animBg="1"/>
      <p:bldP spid="1343502" grpId="3" animBg="1"/>
      <p:bldP spid="1343503" grpId="0" animBg="1"/>
      <p:bldP spid="1343503" grpId="1" animBg="1"/>
      <p:bldP spid="1343503" grpId="2" animBg="1"/>
      <p:bldP spid="1343503" grpId="3" animBg="1"/>
      <p:bldP spid="1343504" grpId="0" animBg="1"/>
      <p:bldP spid="1343504" grpId="1" animBg="1"/>
      <p:bldP spid="1343505" grpId="0" animBg="1"/>
      <p:bldP spid="1343505" grpId="1" animBg="1"/>
      <p:bldP spid="1343506" grpId="0" animBg="1"/>
      <p:bldP spid="1343506" grpId="1" animBg="1"/>
      <p:bldP spid="1343507" grpId="0" animBg="1"/>
      <p:bldP spid="1343507" grpId="1" animBg="1"/>
      <p:bldP spid="1343508" grpId="0" animBg="1"/>
      <p:bldP spid="1343508" grpId="1" animBg="1"/>
      <p:bldP spid="1343509" grpId="0" animBg="1"/>
      <p:bldP spid="1343509" grpId="1" animBg="1"/>
      <p:bldP spid="1343509" grpId="2" animBg="1"/>
      <p:bldP spid="1343510" grpId="0" animBg="1"/>
      <p:bldP spid="1343510" grpId="1" animBg="1"/>
      <p:bldP spid="1343510" grpId="2" animBg="1"/>
      <p:bldP spid="1343511" grpId="0" animBg="1"/>
      <p:bldP spid="1343511" grpId="1" animBg="1"/>
      <p:bldP spid="1343511" grpId="2" animBg="1"/>
      <p:bldP spid="1343512" grpId="0" animBg="1"/>
      <p:bldP spid="1343512" grpId="1" animBg="1"/>
      <p:bldP spid="1343512" grpId="2" animBg="1"/>
      <p:bldP spid="1343513" grpId="0" animBg="1"/>
      <p:bldP spid="1343513" grpId="1" animBg="1"/>
      <p:bldP spid="1343513" grpId="2" animBg="1"/>
      <p:bldP spid="1343514" grpId="0" animBg="1"/>
      <p:bldP spid="1343514" grpId="1" animBg="1"/>
      <p:bldP spid="1343515" grpId="0" animBg="1"/>
      <p:bldP spid="1343517" grpId="0" animBg="1"/>
      <p:bldP spid="1343518" grpId="0"/>
      <p:bldP spid="1343519" grpId="0" animBg="1"/>
      <p:bldP spid="1343519" grpId="1" animBg="1"/>
      <p:bldP spid="1343519" grpId="2" animBg="1"/>
      <p:bldP spid="1343520" grpId="0" animBg="1"/>
      <p:bldP spid="1343520" grpId="1" animBg="1"/>
      <p:bldP spid="1343520" grpId="2" animBg="1"/>
      <p:bldP spid="1343521" grpId="0" animBg="1"/>
      <p:bldP spid="1343521" grpId="1" animBg="1"/>
      <p:bldP spid="1343521" grpId="2" animBg="1"/>
      <p:bldP spid="1343522" grpId="0" animBg="1"/>
      <p:bldP spid="1343522" grpId="1" animBg="1"/>
      <p:bldP spid="1343522" grpId="2" animBg="1"/>
      <p:bldP spid="1343523" grpId="0" animBg="1"/>
      <p:bldP spid="1343523" grpId="1" animBg="1"/>
      <p:bldP spid="1343523" grpId="2" animBg="1"/>
      <p:bldP spid="1343524" grpId="0" animBg="1"/>
      <p:bldP spid="1343524" grpId="1" animBg="1"/>
      <p:bldP spid="1343524" grpId="2" animBg="1"/>
      <p:bldP spid="1343525" grpId="0" animBg="1"/>
      <p:bldP spid="1343525" grpId="1" animBg="1"/>
      <p:bldP spid="1343525" grpId="2" animBg="1"/>
      <p:bldP spid="1343526" grpId="0" animBg="1"/>
      <p:bldP spid="1343526" grpId="1" animBg="1"/>
      <p:bldP spid="1343526" grpId="2" animBg="1"/>
      <p:bldP spid="1343527" grpId="0" animBg="1"/>
      <p:bldP spid="1343527" grpId="1" animBg="1"/>
      <p:bldP spid="1343527" grpId="2" animBg="1"/>
      <p:bldP spid="1343528" grpId="0" animBg="1"/>
      <p:bldP spid="1343528" grpId="1" animBg="1"/>
      <p:bldP spid="1343528" grpId="2" animBg="1"/>
      <p:bldP spid="1343529" grpId="0" animBg="1"/>
      <p:bldP spid="1343529" grpId="1" animBg="1"/>
      <p:bldP spid="1343529" grpId="2" animBg="1"/>
      <p:bldP spid="1343530" grpId="0" animBg="1"/>
      <p:bldP spid="1343530" grpId="1" animBg="1"/>
      <p:bldP spid="1343531" grpId="0" animBg="1"/>
      <p:bldP spid="1343531" grpId="1" animBg="1"/>
    </p:bld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r>
              <a:rPr lang="en-US" smtClean="0"/>
              <a:t>Complicating Factors</a:t>
            </a:r>
          </a:p>
        </p:txBody>
      </p:sp>
      <p:sp>
        <p:nvSpPr>
          <p:cNvPr id="148483" name="Rectangle 3"/>
          <p:cNvSpPr>
            <a:spLocks noGrp="1" noChangeArrowheads="1"/>
          </p:cNvSpPr>
          <p:nvPr>
            <p:ph type="body" idx="1"/>
          </p:nvPr>
        </p:nvSpPr>
        <p:spPr/>
        <p:txBody>
          <a:bodyPr/>
          <a:lstStyle/>
          <a:p>
            <a:pPr eaLnBrk="1" hangingPunct="1"/>
            <a:r>
              <a:rPr lang="en-US" sz="2400" smtClean="0"/>
              <a:t>Disk used to be simple devices and disk scheduling used to be performed by OS (file system or device driver) only…</a:t>
            </a:r>
            <a:br>
              <a:rPr lang="en-US" sz="2400" smtClean="0"/>
            </a:br>
            <a:endParaRPr lang="en-US" sz="2400" smtClean="0"/>
          </a:p>
          <a:p>
            <a:pPr eaLnBrk="1" hangingPunct="1"/>
            <a:r>
              <a:rPr lang="en-US" sz="2400" smtClean="0"/>
              <a:t>… but, new disks are more complex  </a:t>
            </a:r>
          </a:p>
          <a:p>
            <a:pPr lvl="1" eaLnBrk="1" hangingPunct="1"/>
            <a:r>
              <a:rPr lang="en-US" sz="2000" smtClean="0"/>
              <a:t>hide their true layout</a:t>
            </a:r>
          </a:p>
          <a:p>
            <a:pPr lvl="1" eaLnBrk="1" hangingPunct="1"/>
            <a:r>
              <a:rPr lang="en-US" sz="2000" smtClean="0"/>
              <a:t>transparently move blocks to spare cylinders</a:t>
            </a:r>
          </a:p>
          <a:p>
            <a:pPr lvl="1" eaLnBrk="1" hangingPunct="1"/>
            <a:r>
              <a:rPr lang="en-US" sz="2000" smtClean="0"/>
              <a:t>have different zones</a:t>
            </a:r>
          </a:p>
          <a:p>
            <a:pPr lvl="1" eaLnBrk="1" hangingPunct="1"/>
            <a:r>
              <a:rPr lang="en-US" sz="2000" smtClean="0"/>
              <a:t>head accelerates</a:t>
            </a:r>
          </a:p>
          <a:p>
            <a:pPr lvl="1" eaLnBrk="1" hangingPunct="1"/>
            <a:r>
              <a:rPr lang="en-US" sz="2000" smtClean="0"/>
              <a:t>on device (and controller) buffer caches may use read-ahead prefetching</a:t>
            </a:r>
          </a:p>
          <a:p>
            <a:pPr lvl="1" eaLnBrk="1" hangingPunct="1"/>
            <a:r>
              <a:rPr lang="en-US" sz="2000" smtClean="0">
                <a:solidFill>
                  <a:schemeClr val="folHlink"/>
                </a:solidFill>
              </a:rPr>
              <a:t>gaps and checksums between each sector</a:t>
            </a:r>
          </a:p>
        </p:txBody>
      </p:sp>
      <p:sp>
        <p:nvSpPr>
          <p:cNvPr id="1344516" name="Rectangle 4"/>
          <p:cNvSpPr>
            <a:spLocks noChangeArrowheads="1"/>
          </p:cNvSpPr>
          <p:nvPr/>
        </p:nvSpPr>
        <p:spPr bwMode="auto">
          <a:xfrm>
            <a:off x="631825" y="5514975"/>
            <a:ext cx="7716838" cy="536575"/>
          </a:xfrm>
          <a:prstGeom prst="rect">
            <a:avLst/>
          </a:prstGeom>
          <a:solidFill>
            <a:schemeClr val="bg1"/>
          </a:solidFill>
          <a:ln w="28575">
            <a:solidFill>
              <a:schemeClr val="tx1"/>
            </a:solidFill>
            <a:miter lim="800000"/>
            <a:headEnd/>
            <a:tailEnd/>
          </a:ln>
        </p:spPr>
        <p:txBody>
          <a:bodyPr wrap="none" anchor="ctr"/>
          <a:lstStyle/>
          <a:p>
            <a:pPr algn="ctr" eaLnBrk="1" hangingPunct="1"/>
            <a:endParaRPr lang="nb-NO" sz="3600" b="0">
              <a:latin typeface="Times New Roman" charset="0"/>
            </a:endParaRPr>
          </a:p>
        </p:txBody>
      </p:sp>
      <p:grpSp>
        <p:nvGrpSpPr>
          <p:cNvPr id="2" name="Group 5"/>
          <p:cNvGrpSpPr>
            <a:grpSpLocks/>
          </p:cNvGrpSpPr>
          <p:nvPr/>
        </p:nvGrpSpPr>
        <p:grpSpPr bwMode="auto">
          <a:xfrm>
            <a:off x="1371600" y="5519738"/>
            <a:ext cx="6705600" cy="527050"/>
            <a:chOff x="1122" y="2815"/>
            <a:chExt cx="4224" cy="332"/>
          </a:xfrm>
        </p:grpSpPr>
        <p:sp>
          <p:nvSpPr>
            <p:cNvPr id="148496" name="Rectangle 6" descr="Wide upward diagonal"/>
            <p:cNvSpPr>
              <a:spLocks noChangeArrowheads="1"/>
            </p:cNvSpPr>
            <p:nvPr/>
          </p:nvSpPr>
          <p:spPr bwMode="auto">
            <a:xfrm>
              <a:off x="1122" y="2816"/>
              <a:ext cx="142" cy="331"/>
            </a:xfrm>
            <a:prstGeom prst="rect">
              <a:avLst/>
            </a:prstGeom>
            <a:pattFill prst="wdUpDiag">
              <a:fgClr>
                <a:srgbClr val="000000"/>
              </a:fgClr>
              <a:bgClr>
                <a:schemeClr val="bg1"/>
              </a:bgClr>
            </a:pattFill>
            <a:ln w="28575">
              <a:solidFill>
                <a:schemeClr val="tx1"/>
              </a:solidFill>
              <a:miter lim="800000"/>
              <a:headEnd/>
              <a:tailEnd/>
            </a:ln>
          </p:spPr>
          <p:txBody>
            <a:bodyPr wrap="none" anchor="ctr"/>
            <a:lstStyle/>
            <a:p>
              <a:endParaRPr lang="nb-NO"/>
            </a:p>
          </p:txBody>
        </p:sp>
        <p:sp>
          <p:nvSpPr>
            <p:cNvPr id="148497" name="Rectangle 7" descr="Wide upward diagonal"/>
            <p:cNvSpPr>
              <a:spLocks noChangeArrowheads="1"/>
            </p:cNvSpPr>
            <p:nvPr/>
          </p:nvSpPr>
          <p:spPr bwMode="auto">
            <a:xfrm>
              <a:off x="1718" y="2816"/>
              <a:ext cx="142" cy="331"/>
            </a:xfrm>
            <a:prstGeom prst="rect">
              <a:avLst/>
            </a:prstGeom>
            <a:pattFill prst="wdUpDiag">
              <a:fgClr>
                <a:srgbClr val="000000"/>
              </a:fgClr>
              <a:bgClr>
                <a:schemeClr val="bg1"/>
              </a:bgClr>
            </a:pattFill>
            <a:ln w="28575">
              <a:solidFill>
                <a:schemeClr val="tx1"/>
              </a:solidFill>
              <a:miter lim="800000"/>
              <a:headEnd/>
              <a:tailEnd/>
            </a:ln>
          </p:spPr>
          <p:txBody>
            <a:bodyPr wrap="none" anchor="ctr"/>
            <a:lstStyle/>
            <a:p>
              <a:endParaRPr lang="nb-NO"/>
            </a:p>
          </p:txBody>
        </p:sp>
        <p:sp>
          <p:nvSpPr>
            <p:cNvPr id="148498" name="Rectangle 8" descr="Wide upward diagonal"/>
            <p:cNvSpPr>
              <a:spLocks noChangeArrowheads="1"/>
            </p:cNvSpPr>
            <p:nvPr/>
          </p:nvSpPr>
          <p:spPr bwMode="auto">
            <a:xfrm>
              <a:off x="2313" y="2816"/>
              <a:ext cx="142" cy="331"/>
            </a:xfrm>
            <a:prstGeom prst="rect">
              <a:avLst/>
            </a:prstGeom>
            <a:pattFill prst="wdUpDiag">
              <a:fgClr>
                <a:srgbClr val="000000"/>
              </a:fgClr>
              <a:bgClr>
                <a:schemeClr val="bg1"/>
              </a:bgClr>
            </a:pattFill>
            <a:ln w="28575">
              <a:solidFill>
                <a:schemeClr val="tx1"/>
              </a:solidFill>
              <a:miter lim="800000"/>
              <a:headEnd/>
              <a:tailEnd/>
            </a:ln>
          </p:spPr>
          <p:txBody>
            <a:bodyPr wrap="none" anchor="ctr"/>
            <a:lstStyle/>
            <a:p>
              <a:endParaRPr lang="nb-NO"/>
            </a:p>
          </p:txBody>
        </p:sp>
        <p:sp>
          <p:nvSpPr>
            <p:cNvPr id="148499" name="Rectangle 9" descr="Wide upward diagonal"/>
            <p:cNvSpPr>
              <a:spLocks noChangeArrowheads="1"/>
            </p:cNvSpPr>
            <p:nvPr/>
          </p:nvSpPr>
          <p:spPr bwMode="auto">
            <a:xfrm>
              <a:off x="2908" y="2816"/>
              <a:ext cx="142" cy="331"/>
            </a:xfrm>
            <a:prstGeom prst="rect">
              <a:avLst/>
            </a:prstGeom>
            <a:pattFill prst="wdUpDiag">
              <a:fgClr>
                <a:srgbClr val="000000"/>
              </a:fgClr>
              <a:bgClr>
                <a:schemeClr val="bg1"/>
              </a:bgClr>
            </a:pattFill>
            <a:ln w="28575">
              <a:solidFill>
                <a:schemeClr val="tx1"/>
              </a:solidFill>
              <a:miter lim="800000"/>
              <a:headEnd/>
              <a:tailEnd/>
            </a:ln>
          </p:spPr>
          <p:txBody>
            <a:bodyPr wrap="none" anchor="ctr"/>
            <a:lstStyle/>
            <a:p>
              <a:endParaRPr lang="nb-NO"/>
            </a:p>
          </p:txBody>
        </p:sp>
        <p:sp>
          <p:nvSpPr>
            <p:cNvPr id="148500" name="Rectangle 10" descr="Wide upward diagonal"/>
            <p:cNvSpPr>
              <a:spLocks noChangeArrowheads="1"/>
            </p:cNvSpPr>
            <p:nvPr/>
          </p:nvSpPr>
          <p:spPr bwMode="auto">
            <a:xfrm>
              <a:off x="3503" y="2815"/>
              <a:ext cx="142" cy="331"/>
            </a:xfrm>
            <a:prstGeom prst="rect">
              <a:avLst/>
            </a:prstGeom>
            <a:pattFill prst="wdUpDiag">
              <a:fgClr>
                <a:srgbClr val="000000"/>
              </a:fgClr>
              <a:bgClr>
                <a:schemeClr val="bg1"/>
              </a:bgClr>
            </a:pattFill>
            <a:ln w="28575">
              <a:solidFill>
                <a:schemeClr val="tx1"/>
              </a:solidFill>
              <a:miter lim="800000"/>
              <a:headEnd/>
              <a:tailEnd/>
            </a:ln>
          </p:spPr>
          <p:txBody>
            <a:bodyPr wrap="none" anchor="ctr"/>
            <a:lstStyle/>
            <a:p>
              <a:endParaRPr lang="nb-NO"/>
            </a:p>
          </p:txBody>
        </p:sp>
        <p:sp>
          <p:nvSpPr>
            <p:cNvPr id="148501" name="Rectangle 11" descr="Wide upward diagonal"/>
            <p:cNvSpPr>
              <a:spLocks noChangeArrowheads="1"/>
            </p:cNvSpPr>
            <p:nvPr/>
          </p:nvSpPr>
          <p:spPr bwMode="auto">
            <a:xfrm>
              <a:off x="4070" y="2815"/>
              <a:ext cx="142" cy="331"/>
            </a:xfrm>
            <a:prstGeom prst="rect">
              <a:avLst/>
            </a:prstGeom>
            <a:pattFill prst="wdUpDiag">
              <a:fgClr>
                <a:srgbClr val="000000"/>
              </a:fgClr>
              <a:bgClr>
                <a:schemeClr val="bg1"/>
              </a:bgClr>
            </a:pattFill>
            <a:ln w="28575">
              <a:solidFill>
                <a:schemeClr val="tx1"/>
              </a:solidFill>
              <a:miter lim="800000"/>
              <a:headEnd/>
              <a:tailEnd/>
            </a:ln>
          </p:spPr>
          <p:txBody>
            <a:bodyPr wrap="none" anchor="ctr"/>
            <a:lstStyle/>
            <a:p>
              <a:endParaRPr lang="nb-NO"/>
            </a:p>
          </p:txBody>
        </p:sp>
        <p:sp>
          <p:nvSpPr>
            <p:cNvPr id="148502" name="Rectangle 12" descr="Wide upward diagonal"/>
            <p:cNvSpPr>
              <a:spLocks noChangeArrowheads="1"/>
            </p:cNvSpPr>
            <p:nvPr/>
          </p:nvSpPr>
          <p:spPr bwMode="auto">
            <a:xfrm>
              <a:off x="4637" y="2815"/>
              <a:ext cx="142" cy="331"/>
            </a:xfrm>
            <a:prstGeom prst="rect">
              <a:avLst/>
            </a:prstGeom>
            <a:pattFill prst="wdUpDiag">
              <a:fgClr>
                <a:srgbClr val="000000"/>
              </a:fgClr>
              <a:bgClr>
                <a:schemeClr val="bg1"/>
              </a:bgClr>
            </a:pattFill>
            <a:ln w="28575">
              <a:solidFill>
                <a:schemeClr val="tx1"/>
              </a:solidFill>
              <a:miter lim="800000"/>
              <a:headEnd/>
              <a:tailEnd/>
            </a:ln>
          </p:spPr>
          <p:txBody>
            <a:bodyPr wrap="none" anchor="ctr"/>
            <a:lstStyle/>
            <a:p>
              <a:endParaRPr lang="nb-NO"/>
            </a:p>
          </p:txBody>
        </p:sp>
        <p:sp>
          <p:nvSpPr>
            <p:cNvPr id="148503" name="Rectangle 13" descr="Wide upward diagonal"/>
            <p:cNvSpPr>
              <a:spLocks noChangeArrowheads="1"/>
            </p:cNvSpPr>
            <p:nvPr/>
          </p:nvSpPr>
          <p:spPr bwMode="auto">
            <a:xfrm>
              <a:off x="5204" y="2815"/>
              <a:ext cx="142" cy="331"/>
            </a:xfrm>
            <a:prstGeom prst="rect">
              <a:avLst/>
            </a:prstGeom>
            <a:pattFill prst="wdUpDiag">
              <a:fgClr>
                <a:srgbClr val="000000"/>
              </a:fgClr>
              <a:bgClr>
                <a:schemeClr val="bg1"/>
              </a:bgClr>
            </a:pattFill>
            <a:ln w="28575">
              <a:solidFill>
                <a:schemeClr val="tx1"/>
              </a:solidFill>
              <a:miter lim="800000"/>
              <a:headEnd/>
              <a:tailEnd/>
            </a:ln>
          </p:spPr>
          <p:txBody>
            <a:bodyPr wrap="none" anchor="ctr"/>
            <a:lstStyle/>
            <a:p>
              <a:endParaRPr lang="nb-NO"/>
            </a:p>
          </p:txBody>
        </p:sp>
      </p:grpSp>
      <p:grpSp>
        <p:nvGrpSpPr>
          <p:cNvPr id="3" name="Group 14"/>
          <p:cNvGrpSpPr>
            <a:grpSpLocks/>
          </p:cNvGrpSpPr>
          <p:nvPr/>
        </p:nvGrpSpPr>
        <p:grpSpPr bwMode="auto">
          <a:xfrm>
            <a:off x="1254125" y="5514975"/>
            <a:ext cx="6599238" cy="527050"/>
            <a:chOff x="1048" y="2812"/>
            <a:chExt cx="4157" cy="332"/>
          </a:xfrm>
        </p:grpSpPr>
        <p:sp>
          <p:nvSpPr>
            <p:cNvPr id="148488" name="Rectangle 15"/>
            <p:cNvSpPr>
              <a:spLocks noChangeArrowheads="1"/>
            </p:cNvSpPr>
            <p:nvPr/>
          </p:nvSpPr>
          <p:spPr bwMode="auto">
            <a:xfrm>
              <a:off x="1048" y="2813"/>
              <a:ext cx="75" cy="331"/>
            </a:xfrm>
            <a:prstGeom prst="rect">
              <a:avLst/>
            </a:prstGeom>
            <a:solidFill>
              <a:schemeClr val="accent1"/>
            </a:solidFill>
            <a:ln w="28575">
              <a:solidFill>
                <a:schemeClr val="tx1"/>
              </a:solidFill>
              <a:miter lim="800000"/>
              <a:headEnd/>
              <a:tailEnd/>
            </a:ln>
          </p:spPr>
          <p:txBody>
            <a:bodyPr wrap="none" anchor="ctr"/>
            <a:lstStyle/>
            <a:p>
              <a:endParaRPr lang="nb-NO"/>
            </a:p>
          </p:txBody>
        </p:sp>
        <p:sp>
          <p:nvSpPr>
            <p:cNvPr id="148489" name="Rectangle 16"/>
            <p:cNvSpPr>
              <a:spLocks noChangeArrowheads="1"/>
            </p:cNvSpPr>
            <p:nvPr/>
          </p:nvSpPr>
          <p:spPr bwMode="auto">
            <a:xfrm>
              <a:off x="1644" y="2813"/>
              <a:ext cx="75" cy="331"/>
            </a:xfrm>
            <a:prstGeom prst="rect">
              <a:avLst/>
            </a:prstGeom>
            <a:solidFill>
              <a:schemeClr val="accent1"/>
            </a:solidFill>
            <a:ln w="28575">
              <a:solidFill>
                <a:schemeClr val="tx1"/>
              </a:solidFill>
              <a:miter lim="800000"/>
              <a:headEnd/>
              <a:tailEnd/>
            </a:ln>
          </p:spPr>
          <p:txBody>
            <a:bodyPr wrap="none" anchor="ctr"/>
            <a:lstStyle/>
            <a:p>
              <a:endParaRPr lang="nb-NO"/>
            </a:p>
          </p:txBody>
        </p:sp>
        <p:sp>
          <p:nvSpPr>
            <p:cNvPr id="148490" name="Rectangle 17"/>
            <p:cNvSpPr>
              <a:spLocks noChangeArrowheads="1"/>
            </p:cNvSpPr>
            <p:nvPr/>
          </p:nvSpPr>
          <p:spPr bwMode="auto">
            <a:xfrm>
              <a:off x="2239" y="2813"/>
              <a:ext cx="75" cy="331"/>
            </a:xfrm>
            <a:prstGeom prst="rect">
              <a:avLst/>
            </a:prstGeom>
            <a:solidFill>
              <a:schemeClr val="accent1"/>
            </a:solidFill>
            <a:ln w="28575">
              <a:solidFill>
                <a:schemeClr val="tx1"/>
              </a:solidFill>
              <a:miter lim="800000"/>
              <a:headEnd/>
              <a:tailEnd/>
            </a:ln>
          </p:spPr>
          <p:txBody>
            <a:bodyPr wrap="none" anchor="ctr"/>
            <a:lstStyle/>
            <a:p>
              <a:endParaRPr lang="nb-NO"/>
            </a:p>
          </p:txBody>
        </p:sp>
        <p:sp>
          <p:nvSpPr>
            <p:cNvPr id="148491" name="Rectangle 18"/>
            <p:cNvSpPr>
              <a:spLocks noChangeArrowheads="1"/>
            </p:cNvSpPr>
            <p:nvPr/>
          </p:nvSpPr>
          <p:spPr bwMode="auto">
            <a:xfrm>
              <a:off x="2834" y="2813"/>
              <a:ext cx="75" cy="331"/>
            </a:xfrm>
            <a:prstGeom prst="rect">
              <a:avLst/>
            </a:prstGeom>
            <a:solidFill>
              <a:schemeClr val="accent1"/>
            </a:solidFill>
            <a:ln w="28575">
              <a:solidFill>
                <a:schemeClr val="tx1"/>
              </a:solidFill>
              <a:miter lim="800000"/>
              <a:headEnd/>
              <a:tailEnd/>
            </a:ln>
          </p:spPr>
          <p:txBody>
            <a:bodyPr wrap="none" anchor="ctr"/>
            <a:lstStyle/>
            <a:p>
              <a:endParaRPr lang="nb-NO"/>
            </a:p>
          </p:txBody>
        </p:sp>
        <p:sp>
          <p:nvSpPr>
            <p:cNvPr id="148492" name="Rectangle 19"/>
            <p:cNvSpPr>
              <a:spLocks noChangeArrowheads="1"/>
            </p:cNvSpPr>
            <p:nvPr/>
          </p:nvSpPr>
          <p:spPr bwMode="auto">
            <a:xfrm>
              <a:off x="3429" y="2812"/>
              <a:ext cx="75" cy="331"/>
            </a:xfrm>
            <a:prstGeom prst="rect">
              <a:avLst/>
            </a:prstGeom>
            <a:solidFill>
              <a:schemeClr val="accent1"/>
            </a:solidFill>
            <a:ln w="28575">
              <a:solidFill>
                <a:schemeClr val="tx1"/>
              </a:solidFill>
              <a:miter lim="800000"/>
              <a:headEnd/>
              <a:tailEnd/>
            </a:ln>
          </p:spPr>
          <p:txBody>
            <a:bodyPr wrap="none" anchor="ctr"/>
            <a:lstStyle/>
            <a:p>
              <a:endParaRPr lang="nb-NO"/>
            </a:p>
          </p:txBody>
        </p:sp>
        <p:sp>
          <p:nvSpPr>
            <p:cNvPr id="148493" name="Rectangle 20"/>
            <p:cNvSpPr>
              <a:spLocks noChangeArrowheads="1"/>
            </p:cNvSpPr>
            <p:nvPr/>
          </p:nvSpPr>
          <p:spPr bwMode="auto">
            <a:xfrm>
              <a:off x="3996" y="2812"/>
              <a:ext cx="75" cy="331"/>
            </a:xfrm>
            <a:prstGeom prst="rect">
              <a:avLst/>
            </a:prstGeom>
            <a:solidFill>
              <a:schemeClr val="accent1"/>
            </a:solidFill>
            <a:ln w="28575">
              <a:solidFill>
                <a:schemeClr val="tx1"/>
              </a:solidFill>
              <a:miter lim="800000"/>
              <a:headEnd/>
              <a:tailEnd/>
            </a:ln>
          </p:spPr>
          <p:txBody>
            <a:bodyPr wrap="none" anchor="ctr"/>
            <a:lstStyle/>
            <a:p>
              <a:endParaRPr lang="nb-NO"/>
            </a:p>
          </p:txBody>
        </p:sp>
        <p:sp>
          <p:nvSpPr>
            <p:cNvPr id="148494" name="Rectangle 21"/>
            <p:cNvSpPr>
              <a:spLocks noChangeArrowheads="1"/>
            </p:cNvSpPr>
            <p:nvPr/>
          </p:nvSpPr>
          <p:spPr bwMode="auto">
            <a:xfrm>
              <a:off x="4563" y="2812"/>
              <a:ext cx="75" cy="331"/>
            </a:xfrm>
            <a:prstGeom prst="rect">
              <a:avLst/>
            </a:prstGeom>
            <a:solidFill>
              <a:schemeClr val="accent1"/>
            </a:solidFill>
            <a:ln w="28575">
              <a:solidFill>
                <a:schemeClr val="tx1"/>
              </a:solidFill>
              <a:miter lim="800000"/>
              <a:headEnd/>
              <a:tailEnd/>
            </a:ln>
          </p:spPr>
          <p:txBody>
            <a:bodyPr wrap="none" anchor="ctr"/>
            <a:lstStyle/>
            <a:p>
              <a:endParaRPr lang="nb-NO"/>
            </a:p>
          </p:txBody>
        </p:sp>
        <p:sp>
          <p:nvSpPr>
            <p:cNvPr id="148495" name="Rectangle 22"/>
            <p:cNvSpPr>
              <a:spLocks noChangeArrowheads="1"/>
            </p:cNvSpPr>
            <p:nvPr/>
          </p:nvSpPr>
          <p:spPr bwMode="auto">
            <a:xfrm>
              <a:off x="5130" y="2812"/>
              <a:ext cx="75" cy="331"/>
            </a:xfrm>
            <a:prstGeom prst="rect">
              <a:avLst/>
            </a:prstGeom>
            <a:solidFill>
              <a:schemeClr val="accent1"/>
            </a:solidFill>
            <a:ln w="28575">
              <a:solidFill>
                <a:schemeClr val="tx1"/>
              </a:solidFill>
              <a:miter lim="800000"/>
              <a:headEnd/>
              <a:tailEnd/>
            </a:ln>
          </p:spPr>
          <p:txBody>
            <a:bodyPr wrap="none" anchor="ctr"/>
            <a:lstStyle/>
            <a:p>
              <a:endParaRPr lang="nb-NO"/>
            </a:p>
          </p:txBody>
        </p:sp>
      </p:grpSp>
      <p:sp>
        <p:nvSpPr>
          <p:cNvPr id="1344535" name="Text Box 23"/>
          <p:cNvSpPr txBox="1">
            <a:spLocks noChangeArrowheads="1"/>
          </p:cNvSpPr>
          <p:nvPr/>
        </p:nvSpPr>
        <p:spPr bwMode="auto">
          <a:xfrm>
            <a:off x="523875" y="5249863"/>
            <a:ext cx="571500"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track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45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4453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4516" grpId="0" animBg="1"/>
      <p:bldP spid="1344535" grpId="0"/>
    </p:bld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smtClean="0"/>
              <a:t>Complicating Factors</a:t>
            </a:r>
          </a:p>
        </p:txBody>
      </p:sp>
      <p:sp>
        <p:nvSpPr>
          <p:cNvPr id="150531" name="Rectangle 3"/>
          <p:cNvSpPr>
            <a:spLocks noGrp="1" noChangeArrowheads="1"/>
          </p:cNvSpPr>
          <p:nvPr>
            <p:ph type="body" idx="1"/>
          </p:nvPr>
        </p:nvSpPr>
        <p:spPr/>
        <p:txBody>
          <a:bodyPr/>
          <a:lstStyle/>
          <a:p>
            <a:pPr eaLnBrk="1" hangingPunct="1"/>
            <a:r>
              <a:rPr lang="en-US" sz="2400" smtClean="0"/>
              <a:t>Disk used to be simple devices and disk scheduling used to be performed by OS (file system or device driver) only…</a:t>
            </a:r>
            <a:br>
              <a:rPr lang="en-US" sz="2400" smtClean="0"/>
            </a:br>
            <a:endParaRPr lang="en-US" sz="2400" smtClean="0"/>
          </a:p>
          <a:p>
            <a:pPr eaLnBrk="1" hangingPunct="1"/>
            <a:r>
              <a:rPr lang="en-US" sz="2400" smtClean="0"/>
              <a:t>… but, new disks are more complex  </a:t>
            </a:r>
          </a:p>
          <a:p>
            <a:pPr lvl="1" eaLnBrk="1" hangingPunct="1"/>
            <a:r>
              <a:rPr lang="en-US" sz="2000" smtClean="0"/>
              <a:t>hide their true layout</a:t>
            </a:r>
          </a:p>
          <a:p>
            <a:pPr lvl="1" eaLnBrk="1" hangingPunct="1"/>
            <a:r>
              <a:rPr lang="en-US" sz="2000" smtClean="0"/>
              <a:t>transparently move blocks to spare cylinders</a:t>
            </a:r>
          </a:p>
          <a:p>
            <a:pPr lvl="1" eaLnBrk="1" hangingPunct="1"/>
            <a:r>
              <a:rPr lang="en-US" sz="2000" smtClean="0"/>
              <a:t>have different zones</a:t>
            </a:r>
          </a:p>
          <a:p>
            <a:pPr lvl="1" eaLnBrk="1" hangingPunct="1"/>
            <a:r>
              <a:rPr lang="en-US" sz="2000" smtClean="0"/>
              <a:t>head accelerates </a:t>
            </a:r>
          </a:p>
          <a:p>
            <a:pPr lvl="1" eaLnBrk="1" hangingPunct="1"/>
            <a:r>
              <a:rPr lang="en-US" sz="2000" smtClean="0"/>
              <a:t>on device (and controller) buffer caches may use read-ahead prefetching</a:t>
            </a:r>
          </a:p>
          <a:p>
            <a:pPr lvl="1" eaLnBrk="1" hangingPunct="1"/>
            <a:r>
              <a:rPr lang="en-US" sz="2000" smtClean="0"/>
              <a:t>gaps and checksums between each sector</a:t>
            </a:r>
            <a:br>
              <a:rPr lang="en-US" sz="2000" smtClean="0"/>
            </a:br>
            <a:endParaRPr lang="en-US" sz="2000" smtClean="0"/>
          </a:p>
          <a:p>
            <a:pPr lvl="1" eaLnBrk="1" hangingPunct="1">
              <a:buFont typeface="Wingdings 3" charset="2"/>
              <a:buChar char="Æ"/>
            </a:pPr>
            <a:r>
              <a:rPr lang="en-US" sz="2000" smtClean="0">
                <a:solidFill>
                  <a:schemeClr val="folHlink"/>
                </a:solidFill>
              </a:rPr>
              <a:t>“smart” with a build-in low-level scheduler (usually SCAN-derivate)</a:t>
            </a:r>
          </a:p>
          <a:p>
            <a:pPr lvl="1" eaLnBrk="1" hangingPunct="1">
              <a:buFont typeface="Wingdings 3" charset="2"/>
              <a:buChar char="Æ"/>
            </a:pPr>
            <a:r>
              <a:rPr lang="en-US" sz="2000" smtClean="0">
                <a:solidFill>
                  <a:schemeClr val="folHlink"/>
                </a:solidFill>
              </a:rPr>
              <a:t>we cannot fully control the device (black box)</a:t>
            </a:r>
            <a:br>
              <a:rPr lang="en-US" sz="2000" smtClean="0">
                <a:solidFill>
                  <a:schemeClr val="folHlink"/>
                </a:solidFill>
              </a:rPr>
            </a:br>
            <a:endParaRPr lang="en-US" sz="2000" smtClean="0">
              <a:solidFill>
                <a:schemeClr val="folHlink"/>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smtClean="0"/>
              <a:t>Why Still Do Disk Related Research?</a:t>
            </a:r>
          </a:p>
        </p:txBody>
      </p:sp>
      <p:sp>
        <p:nvSpPr>
          <p:cNvPr id="1347587" name="Rectangle 3"/>
          <p:cNvSpPr>
            <a:spLocks noGrp="1" noChangeArrowheads="1"/>
          </p:cNvSpPr>
          <p:nvPr>
            <p:ph type="body" idx="1"/>
          </p:nvPr>
        </p:nvSpPr>
        <p:spPr>
          <a:xfrm>
            <a:off x="0" y="1223963"/>
            <a:ext cx="9144000" cy="5291137"/>
          </a:xfrm>
        </p:spPr>
        <p:txBody>
          <a:bodyPr/>
          <a:lstStyle/>
          <a:p>
            <a:pPr eaLnBrk="1" hangingPunct="1"/>
            <a:r>
              <a:rPr lang="en-US" sz="2400" smtClean="0"/>
              <a:t>If the disk is more or less a black box – why bother?</a:t>
            </a:r>
            <a:br>
              <a:rPr lang="en-US" sz="2400" smtClean="0"/>
            </a:br>
            <a:endParaRPr lang="en-US" sz="2400" smtClean="0"/>
          </a:p>
          <a:p>
            <a:pPr lvl="1" eaLnBrk="1" hangingPunct="1"/>
            <a:r>
              <a:rPr lang="en-US" sz="2000" smtClean="0"/>
              <a:t>many (old) existing disks do not have the “new properties”</a:t>
            </a:r>
            <a:br>
              <a:rPr lang="en-US" sz="2000" smtClean="0"/>
            </a:br>
            <a:r>
              <a:rPr lang="en-US" sz="2000" smtClean="0"/>
              <a:t> </a:t>
            </a:r>
          </a:p>
          <a:p>
            <a:pPr lvl="1" eaLnBrk="1" hangingPunct="1"/>
            <a:r>
              <a:rPr lang="en-US" sz="2000" smtClean="0"/>
              <a:t>according to Seagate technical support:</a:t>
            </a:r>
            <a:br>
              <a:rPr lang="en-US" sz="2000" smtClean="0"/>
            </a:br>
            <a:r>
              <a:rPr lang="en-US" sz="900" smtClean="0"/>
              <a:t/>
            </a:r>
            <a:br>
              <a:rPr lang="en-US" sz="900" smtClean="0"/>
            </a:br>
            <a:r>
              <a:rPr lang="en-US" sz="2000" i="1" smtClean="0"/>
              <a:t>“blocks assumed contiguous by the OS probably still will be </a:t>
            </a:r>
            <a:br>
              <a:rPr lang="en-US" sz="2000" i="1" smtClean="0"/>
            </a:br>
            <a:r>
              <a:rPr lang="en-US" sz="2000" i="1" smtClean="0"/>
              <a:t>contiguous, but the whole section of blocks might be elsewhere”</a:t>
            </a:r>
            <a:r>
              <a:rPr lang="en-US" sz="500" i="1" smtClean="0"/>
              <a:t/>
            </a:r>
            <a:br>
              <a:rPr lang="en-US" sz="500" i="1" smtClean="0"/>
            </a:br>
            <a:r>
              <a:rPr lang="en-US" sz="500" i="1" smtClean="0"/>
              <a:t>							</a:t>
            </a:r>
            <a:r>
              <a:rPr lang="en-US" sz="900" i="1" smtClean="0"/>
              <a:t>[private email from Seagate support] </a:t>
            </a:r>
            <a:r>
              <a:rPr lang="en-US" i="1" smtClean="0"/>
              <a:t/>
            </a:r>
            <a:br>
              <a:rPr lang="en-US" i="1" smtClean="0"/>
            </a:br>
            <a:endParaRPr lang="en-US" i="1" smtClean="0"/>
          </a:p>
          <a:p>
            <a:pPr lvl="1" eaLnBrk="1" hangingPunct="1"/>
            <a:r>
              <a:rPr lang="en-US" sz="2000" smtClean="0"/>
              <a:t>delay sensitive requests</a:t>
            </a:r>
            <a:br>
              <a:rPr lang="en-US" sz="2000" smtClean="0"/>
            </a:br>
            <a:endParaRPr lang="en-US" sz="2000" smtClean="0"/>
          </a:p>
          <a:p>
            <a:pPr eaLnBrk="1" hangingPunct="1"/>
            <a:r>
              <a:rPr lang="en-US" sz="2400" smtClean="0"/>
              <a:t>But, the new disk properties should be taken into account</a:t>
            </a:r>
          </a:p>
          <a:p>
            <a:pPr lvl="1" eaLnBrk="1" hangingPunct="1"/>
            <a:r>
              <a:rPr lang="en-US" sz="2000" smtClean="0"/>
              <a:t>existing extent based placement is probably good</a:t>
            </a:r>
          </a:p>
          <a:p>
            <a:pPr lvl="1" eaLnBrk="1" hangingPunct="1"/>
            <a:r>
              <a:rPr lang="en-US" sz="2000" smtClean="0"/>
              <a:t>OS could (should?) focus on high level scheduling only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47587">
                                            <p:txEl>
                                              <p:pRg st="1" end="1"/>
                                            </p:txEl>
                                          </p:spTgt>
                                        </p:tgtEl>
                                        <p:attrNameLst>
                                          <p:attrName>style.visibility</p:attrName>
                                        </p:attrNameLst>
                                      </p:cBhvr>
                                      <p:to>
                                        <p:strVal val="visible"/>
                                      </p:to>
                                    </p:set>
                                    <p:animEffect transition="in" filter="dissolve">
                                      <p:cBhvr>
                                        <p:cTn id="7" dur="500"/>
                                        <p:tgtEl>
                                          <p:spTgt spid="13475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47587">
                                            <p:txEl>
                                              <p:pRg st="2" end="2"/>
                                            </p:txEl>
                                          </p:spTgt>
                                        </p:tgtEl>
                                        <p:attrNameLst>
                                          <p:attrName>style.visibility</p:attrName>
                                        </p:attrNameLst>
                                      </p:cBhvr>
                                      <p:to>
                                        <p:strVal val="visible"/>
                                      </p:to>
                                    </p:set>
                                    <p:animEffect transition="in" filter="dissolve">
                                      <p:cBhvr>
                                        <p:cTn id="12" dur="500"/>
                                        <p:tgtEl>
                                          <p:spTgt spid="13475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47587">
                                            <p:txEl>
                                              <p:pRg st="3" end="3"/>
                                            </p:txEl>
                                          </p:spTgt>
                                        </p:tgtEl>
                                        <p:attrNameLst>
                                          <p:attrName>style.visibility</p:attrName>
                                        </p:attrNameLst>
                                      </p:cBhvr>
                                      <p:to>
                                        <p:strVal val="visible"/>
                                      </p:to>
                                    </p:set>
                                    <p:animEffect transition="in" filter="dissolve">
                                      <p:cBhvr>
                                        <p:cTn id="17" dur="500"/>
                                        <p:tgtEl>
                                          <p:spTgt spid="13475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347587">
                                            <p:txEl>
                                              <p:pRg st="4" end="4"/>
                                            </p:txEl>
                                          </p:spTgt>
                                        </p:tgtEl>
                                        <p:attrNameLst>
                                          <p:attrName>style.visibility</p:attrName>
                                        </p:attrNameLst>
                                      </p:cBhvr>
                                      <p:to>
                                        <p:strVal val="visible"/>
                                      </p:to>
                                    </p:set>
                                    <p:animEffect transition="in" filter="dissolve">
                                      <p:cBhvr>
                                        <p:cTn id="22" dur="500"/>
                                        <p:tgtEl>
                                          <p:spTgt spid="1347587">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347587">
                                            <p:txEl>
                                              <p:pRg st="5" end="5"/>
                                            </p:txEl>
                                          </p:spTgt>
                                        </p:tgtEl>
                                        <p:attrNameLst>
                                          <p:attrName>style.visibility</p:attrName>
                                        </p:attrNameLst>
                                      </p:cBhvr>
                                      <p:to>
                                        <p:strVal val="visible"/>
                                      </p:to>
                                    </p:set>
                                    <p:animEffect transition="in" filter="dissolve">
                                      <p:cBhvr>
                                        <p:cTn id="25" dur="500"/>
                                        <p:tgtEl>
                                          <p:spTgt spid="1347587">
                                            <p:txEl>
                                              <p:pRg st="5" end="5"/>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347587">
                                            <p:txEl>
                                              <p:pRg st="6" end="6"/>
                                            </p:txEl>
                                          </p:spTgt>
                                        </p:tgtEl>
                                        <p:attrNameLst>
                                          <p:attrName>style.visibility</p:attrName>
                                        </p:attrNameLst>
                                      </p:cBhvr>
                                      <p:to>
                                        <p:strVal val="visible"/>
                                      </p:to>
                                    </p:set>
                                    <p:animEffect transition="in" filter="dissolve">
                                      <p:cBhvr>
                                        <p:cTn id="28" dur="500"/>
                                        <p:tgtEl>
                                          <p:spTgt spid="13475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smtClean="0"/>
              <a:t>Next Generation Disk Scheduling?</a:t>
            </a:r>
          </a:p>
        </p:txBody>
      </p:sp>
      <p:sp>
        <p:nvSpPr>
          <p:cNvPr id="1348611" name="Rectangle 3"/>
          <p:cNvSpPr>
            <a:spLocks noGrp="1" noChangeArrowheads="1"/>
          </p:cNvSpPr>
          <p:nvPr>
            <p:ph type="body" idx="1"/>
          </p:nvPr>
        </p:nvSpPr>
        <p:spPr/>
        <p:txBody>
          <a:bodyPr/>
          <a:lstStyle/>
          <a:p>
            <a:pPr eaLnBrk="1" hangingPunct="1">
              <a:lnSpc>
                <a:spcPct val="120000"/>
              </a:lnSpc>
            </a:pPr>
            <a:r>
              <a:rPr lang="en-US" sz="2000" smtClean="0"/>
              <a:t>Thus, due to the complicating factors… </a:t>
            </a:r>
            <a:br>
              <a:rPr lang="en-US" sz="2000" smtClean="0"/>
            </a:br>
            <a:r>
              <a:rPr lang="en-US" sz="1600" smtClean="0"/>
              <a:t>(like head acceleration, disk buffer caches, hidden data layout, built-in “SCAN” scheduler,…)</a:t>
            </a:r>
            <a:br>
              <a:rPr lang="en-US" sz="1600" smtClean="0"/>
            </a:br>
            <a:r>
              <a:rPr lang="en-US" sz="2000" smtClean="0"/>
              <a:t>… a server scheduler can be (???):</a:t>
            </a:r>
            <a:br>
              <a:rPr lang="en-US" sz="2000" smtClean="0"/>
            </a:br>
            <a:endParaRPr lang="en-US" sz="700" smtClean="0"/>
          </a:p>
          <a:p>
            <a:pPr lvl="1" eaLnBrk="1" hangingPunct="1"/>
            <a:r>
              <a:rPr lang="en-US" sz="1800" smtClean="0"/>
              <a:t>hierarchical high-level software scheduler</a:t>
            </a:r>
          </a:p>
          <a:p>
            <a:pPr lvl="2" eaLnBrk="1" hangingPunct="1"/>
            <a:r>
              <a:rPr lang="en-US" sz="1600" smtClean="0"/>
              <a:t>several top-level queues (at least RT &amp; NRT)</a:t>
            </a:r>
            <a:br>
              <a:rPr lang="en-US" sz="1600" smtClean="0"/>
            </a:br>
            <a:r>
              <a:rPr lang="en-US" sz="1600" smtClean="0"/>
              <a:t> </a:t>
            </a:r>
          </a:p>
          <a:p>
            <a:pPr lvl="2" eaLnBrk="1" hangingPunct="1"/>
            <a:r>
              <a:rPr lang="en-US" sz="1600" smtClean="0"/>
              <a:t>process queues in rounds (RR)	</a:t>
            </a:r>
          </a:p>
          <a:p>
            <a:pPr lvl="3" eaLnBrk="1" hangingPunct="1"/>
            <a:r>
              <a:rPr lang="en-US" sz="1500" smtClean="0"/>
              <a:t>dynamic assignment of quantums</a:t>
            </a:r>
          </a:p>
          <a:p>
            <a:pPr lvl="3" eaLnBrk="1" hangingPunct="1"/>
            <a:r>
              <a:rPr lang="en-US" sz="1500" smtClean="0"/>
              <a:t>work-conservation with variable round length</a:t>
            </a:r>
            <a:br>
              <a:rPr lang="en-US" sz="1500" smtClean="0"/>
            </a:br>
            <a:r>
              <a:rPr lang="en-US" sz="1500" smtClean="0"/>
              <a:t>(full disk bandwidth utilization vs. buffer requirement)</a:t>
            </a:r>
            <a:br>
              <a:rPr lang="en-US" sz="1500" smtClean="0"/>
            </a:br>
            <a:endParaRPr lang="en-US" sz="1500" smtClean="0"/>
          </a:p>
          <a:p>
            <a:pPr lvl="2" eaLnBrk="1" hangingPunct="1"/>
            <a:r>
              <a:rPr lang="en-US" sz="1600" smtClean="0"/>
              <a:t>only simple collection of requests according to </a:t>
            </a:r>
            <a:br>
              <a:rPr lang="en-US" sz="1600" smtClean="0"/>
            </a:br>
            <a:r>
              <a:rPr lang="en-US" sz="1600" smtClean="0"/>
              <a:t>quantums in lowest level and forwarding to disk, </a:t>
            </a:r>
            <a:br>
              <a:rPr lang="en-US" sz="1600" smtClean="0"/>
            </a:br>
            <a:r>
              <a:rPr lang="en-US" sz="1600" smtClean="0"/>
              <a:t>because ...</a:t>
            </a:r>
            <a:br>
              <a:rPr lang="en-US" sz="1600" smtClean="0"/>
            </a:br>
            <a:endParaRPr lang="en-US" sz="1600" smtClean="0"/>
          </a:p>
          <a:p>
            <a:pPr lvl="1" eaLnBrk="1" hangingPunct="1"/>
            <a:r>
              <a:rPr lang="en-US" sz="1800" smtClean="0"/>
              <a:t>...fixed SCAN scheduler in hardware (on disk)</a:t>
            </a:r>
            <a:br>
              <a:rPr lang="en-US" sz="1800" smtClean="0"/>
            </a:br>
            <a:endParaRPr lang="en-US" sz="1800" smtClean="0"/>
          </a:p>
          <a:p>
            <a:pPr eaLnBrk="1" hangingPunct="1"/>
            <a:r>
              <a:rPr lang="en-US" sz="2000" smtClean="0"/>
              <a:t>On-device programmable processors??</a:t>
            </a:r>
          </a:p>
        </p:txBody>
      </p:sp>
      <p:graphicFrame>
        <p:nvGraphicFramePr>
          <p:cNvPr id="1348612" name="Group 4"/>
          <p:cNvGraphicFramePr>
            <a:graphicFrameLocks noGrp="1"/>
          </p:cNvGraphicFramePr>
          <p:nvPr/>
        </p:nvGraphicFramePr>
        <p:xfrm>
          <a:off x="7513638" y="2166938"/>
          <a:ext cx="208000" cy="1066800"/>
        </p:xfrm>
        <a:graphic>
          <a:graphicData uri="http://schemas.openxmlformats.org/drawingml/2006/table">
            <a:tbl>
              <a:tblPr/>
              <a:tblGrid>
                <a:gridCol w="208000"/>
              </a:tblGrid>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48626" name="Group 18"/>
          <p:cNvGraphicFramePr>
            <a:graphicFrameLocks noGrp="1"/>
          </p:cNvGraphicFramePr>
          <p:nvPr/>
        </p:nvGraphicFramePr>
        <p:xfrm>
          <a:off x="8205788" y="2168525"/>
          <a:ext cx="208000" cy="1066800"/>
        </p:xfrm>
        <a:graphic>
          <a:graphicData uri="http://schemas.openxmlformats.org/drawingml/2006/table">
            <a:tbl>
              <a:tblPr/>
              <a:tblGrid>
                <a:gridCol w="208000"/>
              </a:tblGrid>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32"/>
          <p:cNvGrpSpPr>
            <a:grpSpLocks/>
          </p:cNvGrpSpPr>
          <p:nvPr/>
        </p:nvGrpSpPr>
        <p:grpSpPr bwMode="auto">
          <a:xfrm>
            <a:off x="7267575" y="1962150"/>
            <a:ext cx="1465263" cy="1477963"/>
            <a:chOff x="4578" y="1848"/>
            <a:chExt cx="923" cy="931"/>
          </a:xfrm>
        </p:grpSpPr>
        <p:sp>
          <p:nvSpPr>
            <p:cNvPr id="152627" name="Line 33"/>
            <p:cNvSpPr>
              <a:spLocks noChangeShapeType="1"/>
            </p:cNvSpPr>
            <p:nvPr/>
          </p:nvSpPr>
          <p:spPr bwMode="auto">
            <a:xfrm>
              <a:off x="4789" y="1848"/>
              <a:ext cx="0" cy="87"/>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2628" name="Line 34"/>
            <p:cNvSpPr>
              <a:spLocks noChangeShapeType="1"/>
            </p:cNvSpPr>
            <p:nvPr/>
          </p:nvSpPr>
          <p:spPr bwMode="auto">
            <a:xfrm>
              <a:off x="5226" y="1853"/>
              <a:ext cx="0" cy="87"/>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2629" name="Text Box 35"/>
            <p:cNvSpPr txBox="1">
              <a:spLocks noChangeArrowheads="1"/>
            </p:cNvSpPr>
            <p:nvPr/>
          </p:nvSpPr>
          <p:spPr bwMode="auto">
            <a:xfrm>
              <a:off x="5321" y="2386"/>
              <a:ext cx="180" cy="13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800"/>
                <a:t>…</a:t>
              </a:r>
            </a:p>
          </p:txBody>
        </p:sp>
        <p:sp>
          <p:nvSpPr>
            <p:cNvPr id="152630" name="Line 36"/>
            <p:cNvSpPr>
              <a:spLocks noChangeShapeType="1"/>
            </p:cNvSpPr>
            <p:nvPr/>
          </p:nvSpPr>
          <p:spPr bwMode="auto">
            <a:xfrm>
              <a:off x="4788" y="2687"/>
              <a:ext cx="0" cy="87"/>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2631" name="Line 37"/>
            <p:cNvSpPr>
              <a:spLocks noChangeShapeType="1"/>
            </p:cNvSpPr>
            <p:nvPr/>
          </p:nvSpPr>
          <p:spPr bwMode="auto">
            <a:xfrm>
              <a:off x="5225" y="2692"/>
              <a:ext cx="0" cy="87"/>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2632" name="Text Box 38"/>
            <p:cNvSpPr txBox="1">
              <a:spLocks noChangeArrowheads="1"/>
            </p:cNvSpPr>
            <p:nvPr/>
          </p:nvSpPr>
          <p:spPr bwMode="auto">
            <a:xfrm>
              <a:off x="4578" y="1930"/>
              <a:ext cx="201" cy="13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a:r>
                <a:rPr lang="en-US" sz="800"/>
                <a:t>RT</a:t>
              </a:r>
            </a:p>
          </p:txBody>
        </p:sp>
        <p:sp>
          <p:nvSpPr>
            <p:cNvPr id="152633" name="Text Box 39"/>
            <p:cNvSpPr txBox="1">
              <a:spLocks noChangeArrowheads="1"/>
            </p:cNvSpPr>
            <p:nvPr/>
          </p:nvSpPr>
          <p:spPr bwMode="auto">
            <a:xfrm>
              <a:off x="4959" y="1935"/>
              <a:ext cx="250" cy="13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a:r>
                <a:rPr lang="en-US" sz="800"/>
                <a:t>NRT</a:t>
              </a:r>
            </a:p>
          </p:txBody>
        </p:sp>
      </p:grpSp>
      <p:sp>
        <p:nvSpPr>
          <p:cNvPr id="1348648" name="AutoShape 40"/>
          <p:cNvSpPr>
            <a:spLocks noChangeArrowheads="1"/>
          </p:cNvSpPr>
          <p:nvPr/>
        </p:nvSpPr>
        <p:spPr bwMode="auto">
          <a:xfrm>
            <a:off x="7543800" y="4738688"/>
            <a:ext cx="825500" cy="393700"/>
          </a:xfrm>
          <a:prstGeom prst="can">
            <a:avLst>
              <a:gd name="adj" fmla="val 25000"/>
            </a:avLst>
          </a:prstGeom>
          <a:solidFill>
            <a:srgbClr val="DDDDDD"/>
          </a:solidFill>
          <a:ln w="9525">
            <a:solidFill>
              <a:schemeClr val="tx1"/>
            </a:solidFill>
            <a:round/>
            <a:headEnd/>
            <a:tailEnd/>
          </a:ln>
        </p:spPr>
        <p:txBody>
          <a:bodyPr wrap="none" anchor="ctr"/>
          <a:lstStyle/>
          <a:p>
            <a:endParaRPr lang="nb-NO"/>
          </a:p>
        </p:txBody>
      </p:sp>
      <p:sp>
        <p:nvSpPr>
          <p:cNvPr id="1348649" name="Line 41"/>
          <p:cNvSpPr>
            <a:spLocks noChangeShapeType="1"/>
          </p:cNvSpPr>
          <p:nvPr/>
        </p:nvSpPr>
        <p:spPr bwMode="auto">
          <a:xfrm>
            <a:off x="6210300" y="4424363"/>
            <a:ext cx="2814638"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48650" name="Text Box 42"/>
          <p:cNvSpPr txBox="1">
            <a:spLocks noChangeArrowheads="1"/>
          </p:cNvSpPr>
          <p:nvPr/>
        </p:nvSpPr>
        <p:spPr bwMode="auto">
          <a:xfrm>
            <a:off x="6765925" y="4735513"/>
            <a:ext cx="676275"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a:solidFill>
                  <a:schemeClr val="folHlink"/>
                </a:solidFill>
              </a:rPr>
              <a:t>SCAN</a:t>
            </a:r>
          </a:p>
        </p:txBody>
      </p:sp>
      <p:sp>
        <p:nvSpPr>
          <p:cNvPr id="1348651" name="Text Box 43"/>
          <p:cNvSpPr txBox="1">
            <a:spLocks noChangeArrowheads="1"/>
          </p:cNvSpPr>
          <p:nvPr/>
        </p:nvSpPr>
        <p:spPr bwMode="auto">
          <a:xfrm>
            <a:off x="6211888" y="2524125"/>
            <a:ext cx="1195387"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a:solidFill>
                  <a:schemeClr val="folHlink"/>
                </a:solidFill>
              </a:rPr>
              <a:t>EDF / FCFS</a:t>
            </a:r>
          </a:p>
        </p:txBody>
      </p:sp>
      <p:sp>
        <p:nvSpPr>
          <p:cNvPr id="1348652" name="Line 44"/>
          <p:cNvSpPr>
            <a:spLocks noChangeShapeType="1"/>
          </p:cNvSpPr>
          <p:nvPr/>
        </p:nvSpPr>
        <p:spPr bwMode="auto">
          <a:xfrm flipH="1">
            <a:off x="8050213" y="3479800"/>
            <a:ext cx="219075" cy="20955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48653" name="Line 45"/>
          <p:cNvSpPr>
            <a:spLocks noChangeShapeType="1"/>
          </p:cNvSpPr>
          <p:nvPr/>
        </p:nvSpPr>
        <p:spPr bwMode="auto">
          <a:xfrm>
            <a:off x="7610475" y="3478213"/>
            <a:ext cx="219075" cy="20955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48654" name="Line 46"/>
          <p:cNvSpPr>
            <a:spLocks noChangeShapeType="1"/>
          </p:cNvSpPr>
          <p:nvPr/>
        </p:nvSpPr>
        <p:spPr bwMode="auto">
          <a:xfrm flipH="1">
            <a:off x="7931150" y="4492625"/>
            <a:ext cx="0" cy="168275"/>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aphicFrame>
        <p:nvGraphicFramePr>
          <p:cNvPr id="1348655" name="Group 47"/>
          <p:cNvGraphicFramePr>
            <a:graphicFrameLocks noGrp="1"/>
          </p:cNvGraphicFramePr>
          <p:nvPr/>
        </p:nvGraphicFramePr>
        <p:xfrm>
          <a:off x="7845425" y="3727450"/>
          <a:ext cx="208002" cy="639942"/>
        </p:xfrm>
        <a:graphic>
          <a:graphicData uri="http://schemas.openxmlformats.org/drawingml/2006/table">
            <a:tbl>
              <a:tblPr/>
              <a:tblGrid>
                <a:gridCol w="208002"/>
              </a:tblGrid>
              <a:tr h="213254">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1" marR="91301"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254">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1" marR="91301"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254">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1" marR="91301"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8665" name="Text Box 57"/>
          <p:cNvSpPr txBox="1">
            <a:spLocks noChangeArrowheads="1"/>
          </p:cNvSpPr>
          <p:nvPr/>
        </p:nvSpPr>
        <p:spPr bwMode="auto">
          <a:xfrm>
            <a:off x="6564313" y="3867150"/>
            <a:ext cx="1108075"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a:solidFill>
                  <a:schemeClr val="folHlink"/>
                </a:solidFill>
              </a:rPr>
              <a:t>No sorting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86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486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486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486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4865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48611">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4861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48611">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48611">
                                            <p:txEl>
                                              <p:pRg st="6" end="6"/>
                                            </p:txEl>
                                          </p:spTgt>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348611">
                                            <p:txEl>
                                              <p:pRg st="7" end="7"/>
                                            </p:txEl>
                                          </p:spTgt>
                                        </p:tgtEl>
                                        <p:attrNameLst>
                                          <p:attrName>style.visibility</p:attrName>
                                        </p:attrNameLst>
                                      </p:cBhvr>
                                      <p:to>
                                        <p:strVal val="visible"/>
                                      </p:to>
                                    </p:set>
                                  </p:childTnLst>
                                </p:cTn>
                              </p:par>
                            </p:childTnLst>
                          </p:cTn>
                        </p:par>
                        <p:par>
                          <p:cTn id="32" fill="hold" nodeType="afterGroup">
                            <p:stCondLst>
                              <p:cond delay="0"/>
                            </p:stCondLst>
                            <p:childTnLst>
                              <p:par>
                                <p:cTn id="33" presetID="22" presetClass="entr" presetSubtype="1" fill="hold" grpId="0" nodeType="afterEffect">
                                  <p:stCondLst>
                                    <p:cond delay="0"/>
                                  </p:stCondLst>
                                  <p:childTnLst>
                                    <p:set>
                                      <p:cBhvr>
                                        <p:cTn id="34" dur="1" fill="hold">
                                          <p:stCondLst>
                                            <p:cond delay="0"/>
                                          </p:stCondLst>
                                        </p:cTn>
                                        <p:tgtEl>
                                          <p:spTgt spid="1348653"/>
                                        </p:tgtEl>
                                        <p:attrNameLst>
                                          <p:attrName>style.visibility</p:attrName>
                                        </p:attrNameLst>
                                      </p:cBhvr>
                                      <p:to>
                                        <p:strVal val="visible"/>
                                      </p:to>
                                    </p:set>
                                    <p:animEffect transition="in" filter="wipe(up)">
                                      <p:cBhvr>
                                        <p:cTn id="35" dur="500"/>
                                        <p:tgtEl>
                                          <p:spTgt spid="1348653"/>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348652"/>
                                        </p:tgtEl>
                                        <p:attrNameLst>
                                          <p:attrName>style.visibility</p:attrName>
                                        </p:attrNameLst>
                                      </p:cBhvr>
                                      <p:to>
                                        <p:strVal val="visible"/>
                                      </p:to>
                                    </p:set>
                                    <p:animEffect transition="in" filter="wipe(up)">
                                      <p:cBhvr>
                                        <p:cTn id="38" dur="500"/>
                                        <p:tgtEl>
                                          <p:spTgt spid="1348652"/>
                                        </p:tgtEl>
                                      </p:cBhvr>
                                    </p:animEffect>
                                  </p:childTnLst>
                                </p:cTn>
                              </p:par>
                            </p:childTnLst>
                          </p:cTn>
                        </p:par>
                        <p:par>
                          <p:cTn id="39" fill="hold" nodeType="afterGroup">
                            <p:stCondLst>
                              <p:cond delay="500"/>
                            </p:stCondLst>
                            <p:childTnLst>
                              <p:par>
                                <p:cTn id="40" presetID="1" presetClass="entr" presetSubtype="0" fill="hold" nodeType="afterEffect">
                                  <p:stCondLst>
                                    <p:cond delay="0"/>
                                  </p:stCondLst>
                                  <p:childTnLst>
                                    <p:set>
                                      <p:cBhvr>
                                        <p:cTn id="41" dur="1" fill="hold">
                                          <p:stCondLst>
                                            <p:cond delay="0"/>
                                          </p:stCondLst>
                                        </p:cTn>
                                        <p:tgtEl>
                                          <p:spTgt spid="1348655"/>
                                        </p:tgtEl>
                                        <p:attrNameLst>
                                          <p:attrName>style.visibility</p:attrName>
                                        </p:attrNameLst>
                                      </p:cBhvr>
                                      <p:to>
                                        <p:strVal val="visible"/>
                                      </p:to>
                                    </p:set>
                                  </p:childTnLst>
                                </p:cTn>
                              </p:par>
                            </p:childTnLst>
                          </p:cTn>
                        </p:par>
                        <p:par>
                          <p:cTn id="42" fill="hold" nodeType="afterGroup">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1348665"/>
                                        </p:tgtEl>
                                        <p:attrNameLst>
                                          <p:attrName>style.visibility</p:attrName>
                                        </p:attrNameLst>
                                      </p:cBhvr>
                                      <p:to>
                                        <p:strVal val="visible"/>
                                      </p:to>
                                    </p:set>
                                  </p:childTnLst>
                                </p:cTn>
                              </p:par>
                            </p:childTnLst>
                          </p:cTn>
                        </p:par>
                        <p:par>
                          <p:cTn id="45" fill="hold" nodeType="afterGroup">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1348654"/>
                                        </p:tgtEl>
                                        <p:attrNameLst>
                                          <p:attrName>style.visibility</p:attrName>
                                        </p:attrNameLst>
                                      </p:cBhvr>
                                      <p:to>
                                        <p:strVal val="visible"/>
                                      </p:to>
                                    </p:set>
                                    <p:animEffect transition="in" filter="wipe(up)">
                                      <p:cBhvr>
                                        <p:cTn id="48" dur="500"/>
                                        <p:tgtEl>
                                          <p:spTgt spid="1348654"/>
                                        </p:tgtEl>
                                      </p:cBhvr>
                                    </p:animEffect>
                                  </p:childTnLst>
                                </p:cTn>
                              </p:par>
                            </p:childTnLst>
                          </p:cTn>
                        </p:par>
                        <p:par>
                          <p:cTn id="49" fill="hold" nodeType="afterGroup">
                            <p:stCondLst>
                              <p:cond delay="1000"/>
                            </p:stCondLst>
                            <p:childTnLst>
                              <p:par>
                                <p:cTn id="50" presetID="1" presetClass="entr" presetSubtype="0" fill="hold" grpId="0" nodeType="afterEffect">
                                  <p:stCondLst>
                                    <p:cond delay="0"/>
                                  </p:stCondLst>
                                  <p:childTnLst>
                                    <p:set>
                                      <p:cBhvr>
                                        <p:cTn id="51" dur="1" fill="hold">
                                          <p:stCondLst>
                                            <p:cond delay="0"/>
                                          </p:stCondLst>
                                        </p:cTn>
                                        <p:tgtEl>
                                          <p:spTgt spid="1348648"/>
                                        </p:tgtEl>
                                        <p:attrNameLst>
                                          <p:attrName>style.visibility</p:attrName>
                                        </p:attrNameLst>
                                      </p:cBhvr>
                                      <p:to>
                                        <p:strVal val="visible"/>
                                      </p:to>
                                    </p:set>
                                  </p:childTnLst>
                                </p:cTn>
                              </p:par>
                            </p:childTnLst>
                          </p:cTn>
                        </p:par>
                        <p:par>
                          <p:cTn id="52" fill="hold" nodeType="afterGroup">
                            <p:stCondLst>
                              <p:cond delay="1000"/>
                            </p:stCondLst>
                            <p:childTnLst>
                              <p:par>
                                <p:cTn id="53" presetID="1" presetClass="entr" presetSubtype="0" fill="hold" grpId="0" nodeType="afterEffect">
                                  <p:stCondLst>
                                    <p:cond delay="0"/>
                                  </p:stCondLst>
                                  <p:childTnLst>
                                    <p:set>
                                      <p:cBhvr>
                                        <p:cTn id="54" dur="1" fill="hold">
                                          <p:stCondLst>
                                            <p:cond delay="0"/>
                                          </p:stCondLst>
                                        </p:cTn>
                                        <p:tgtEl>
                                          <p:spTgt spid="1348649"/>
                                        </p:tgtEl>
                                        <p:attrNameLst>
                                          <p:attrName>style.visibility</p:attrName>
                                        </p:attrNameLst>
                                      </p:cBhvr>
                                      <p:to>
                                        <p:strVal val="visible"/>
                                      </p:to>
                                    </p:set>
                                  </p:childTnLst>
                                </p:cTn>
                              </p:par>
                            </p:childTnLst>
                          </p:cTn>
                        </p:par>
                        <p:par>
                          <p:cTn id="55" fill="hold" nodeType="afterGroup">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1348650"/>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1348611">
                                            <p:txEl>
                                              <p:pRg st="8" end="8"/>
                                            </p:txEl>
                                          </p:spTgt>
                                        </p:tgtEl>
                                        <p:attrNameLst>
                                          <p:attrName>style.visibility</p:attrName>
                                        </p:attrNameLst>
                                      </p:cBhvr>
                                      <p:to>
                                        <p:strVal val="visible"/>
                                      </p:to>
                                    </p:set>
                                    <p:animEffect transition="in" filter="dissolve">
                                      <p:cBhvr>
                                        <p:cTn id="62" dur="500"/>
                                        <p:tgtEl>
                                          <p:spTgt spid="13486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8611" grpId="0" build="p" bldLvl="3"/>
      <p:bldP spid="1348648" grpId="0" animBg="1"/>
      <p:bldP spid="1348649" grpId="0" animBg="1"/>
      <p:bldP spid="1348650" grpId="0"/>
      <p:bldP spid="1348651" grpId="0"/>
      <p:bldP spid="1348652" grpId="0" animBg="1"/>
      <p:bldP spid="1348653" grpId="0" animBg="1"/>
      <p:bldP spid="1348654" grpId="0" animBg="1"/>
      <p:bldP spid="1348665"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“Classification” of Mechanisms</a:t>
            </a:r>
          </a:p>
        </p:txBody>
      </p:sp>
      <p:sp>
        <p:nvSpPr>
          <p:cNvPr id="1229827" name="Rectangle 3"/>
          <p:cNvSpPr>
            <a:spLocks noGrp="1" noChangeArrowheads="1"/>
          </p:cNvSpPr>
          <p:nvPr>
            <p:ph type="body" idx="1"/>
          </p:nvPr>
        </p:nvSpPr>
        <p:spPr/>
        <p:txBody>
          <a:bodyPr/>
          <a:lstStyle/>
          <a:p>
            <a:pPr eaLnBrk="1" hangingPunct="1">
              <a:lnSpc>
                <a:spcPct val="90000"/>
              </a:lnSpc>
            </a:pPr>
            <a:r>
              <a:rPr lang="en-US" sz="2000" dirty="0" smtClean="0">
                <a:solidFill>
                  <a:schemeClr val="folHlink"/>
                </a:solidFill>
              </a:rPr>
              <a:t>Block-level caching</a:t>
            </a:r>
            <a:r>
              <a:rPr lang="en-US" sz="2000" dirty="0" smtClean="0"/>
              <a:t> consider (possibly unrelated) set of blocks</a:t>
            </a:r>
          </a:p>
          <a:p>
            <a:pPr lvl="1" eaLnBrk="1" hangingPunct="1">
              <a:lnSpc>
                <a:spcPct val="90000"/>
              </a:lnSpc>
            </a:pPr>
            <a:r>
              <a:rPr lang="en-US" sz="1800" dirty="0" smtClean="0"/>
              <a:t>each data element is viewed upon as an independent item</a:t>
            </a:r>
          </a:p>
          <a:p>
            <a:pPr lvl="1" eaLnBrk="1" hangingPunct="1">
              <a:lnSpc>
                <a:spcPct val="90000"/>
              </a:lnSpc>
            </a:pPr>
            <a:r>
              <a:rPr lang="en-US" sz="1800" dirty="0" smtClean="0"/>
              <a:t>usually used in “traditional” systems</a:t>
            </a:r>
          </a:p>
          <a:p>
            <a:pPr lvl="1" eaLnBrk="1" hangingPunct="1">
              <a:lnSpc>
                <a:spcPct val="90000"/>
              </a:lnSpc>
            </a:pPr>
            <a:r>
              <a:rPr lang="en-US" sz="1800" dirty="0" smtClean="0"/>
              <a:t>e.g., FIFO, LRU, LFU, CLOCK, …</a:t>
            </a:r>
            <a:br>
              <a:rPr lang="en-US" sz="1800" dirty="0" smtClean="0"/>
            </a:br>
            <a:endParaRPr lang="en-US" sz="1800" dirty="0" smtClean="0"/>
          </a:p>
          <a:p>
            <a:pPr lvl="1" eaLnBrk="1" hangingPunct="1">
              <a:lnSpc>
                <a:spcPct val="90000"/>
              </a:lnSpc>
            </a:pPr>
            <a:r>
              <a:rPr lang="en-US" sz="1800" dirty="0" smtClean="0"/>
              <a:t>multimedia (video) approaches:</a:t>
            </a:r>
          </a:p>
          <a:p>
            <a:pPr lvl="2" eaLnBrk="1" hangingPunct="1">
              <a:lnSpc>
                <a:spcPct val="90000"/>
              </a:lnSpc>
            </a:pPr>
            <a:r>
              <a:rPr lang="en-US" sz="1600" i="1" dirty="0" smtClean="0"/>
              <a:t>Least/Most Relevant for Presentation</a:t>
            </a:r>
            <a:r>
              <a:rPr lang="en-US" sz="1600" dirty="0" smtClean="0"/>
              <a:t> (L/MRP)</a:t>
            </a:r>
          </a:p>
          <a:p>
            <a:pPr lvl="2" eaLnBrk="1" hangingPunct="1">
              <a:lnSpc>
                <a:spcPct val="90000"/>
              </a:lnSpc>
            </a:pPr>
            <a:r>
              <a:rPr lang="en-US" sz="1600" dirty="0" smtClean="0"/>
              <a:t>…</a:t>
            </a:r>
            <a:br>
              <a:rPr lang="en-US" sz="1600" dirty="0" smtClean="0"/>
            </a:br>
            <a:endParaRPr lang="en-US" sz="1600" dirty="0" smtClean="0"/>
          </a:p>
          <a:p>
            <a:pPr eaLnBrk="1" hangingPunct="1">
              <a:lnSpc>
                <a:spcPct val="90000"/>
              </a:lnSpc>
            </a:pPr>
            <a:r>
              <a:rPr lang="en-US" sz="2000" dirty="0" smtClean="0">
                <a:solidFill>
                  <a:schemeClr val="folHlink"/>
                </a:solidFill>
              </a:rPr>
              <a:t>Stream-dependent caching</a:t>
            </a:r>
            <a:r>
              <a:rPr lang="en-US" sz="2000" dirty="0" smtClean="0"/>
              <a:t> consider (parts of) a stream object as a whole</a:t>
            </a:r>
          </a:p>
          <a:p>
            <a:pPr lvl="1" eaLnBrk="1" hangingPunct="1">
              <a:lnSpc>
                <a:spcPct val="90000"/>
              </a:lnSpc>
            </a:pPr>
            <a:r>
              <a:rPr lang="en-US" sz="1800" dirty="0" smtClean="0"/>
              <a:t>related data elements are treated in the same way </a:t>
            </a:r>
          </a:p>
          <a:p>
            <a:pPr lvl="1" eaLnBrk="1" hangingPunct="1">
              <a:lnSpc>
                <a:spcPct val="90000"/>
              </a:lnSpc>
            </a:pPr>
            <a:r>
              <a:rPr lang="en-US" sz="1800" dirty="0" smtClean="0"/>
              <a:t>research prototypes in multimedia systems</a:t>
            </a:r>
          </a:p>
          <a:p>
            <a:pPr lvl="1" eaLnBrk="1" hangingPunct="1">
              <a:lnSpc>
                <a:spcPct val="90000"/>
              </a:lnSpc>
            </a:pPr>
            <a:r>
              <a:rPr lang="en-US" sz="1800" dirty="0" smtClean="0"/>
              <a:t>e.g.,</a:t>
            </a:r>
          </a:p>
          <a:p>
            <a:pPr lvl="2" eaLnBrk="1" hangingPunct="1">
              <a:lnSpc>
                <a:spcPct val="90000"/>
              </a:lnSpc>
            </a:pPr>
            <a:r>
              <a:rPr lang="en-US" sz="1600" dirty="0" smtClean="0"/>
              <a:t>BASIC</a:t>
            </a:r>
          </a:p>
          <a:p>
            <a:pPr lvl="2" eaLnBrk="1" hangingPunct="1">
              <a:lnSpc>
                <a:spcPct val="90000"/>
              </a:lnSpc>
            </a:pPr>
            <a:r>
              <a:rPr lang="en-US" sz="1600" dirty="0" smtClean="0"/>
              <a:t>DISTANCE</a:t>
            </a:r>
          </a:p>
          <a:p>
            <a:pPr lvl="2" eaLnBrk="1" hangingPunct="1">
              <a:lnSpc>
                <a:spcPct val="90000"/>
              </a:lnSpc>
            </a:pPr>
            <a:r>
              <a:rPr lang="en-US" sz="1600" i="1" dirty="0" smtClean="0"/>
              <a:t>Interval Caching</a:t>
            </a:r>
            <a:r>
              <a:rPr lang="en-US" sz="1600" dirty="0" smtClean="0"/>
              <a:t> (IC)</a:t>
            </a:r>
          </a:p>
          <a:p>
            <a:pPr lvl="2" eaLnBrk="1" hangingPunct="1">
              <a:lnSpc>
                <a:spcPct val="90000"/>
              </a:lnSpc>
            </a:pPr>
            <a:r>
              <a:rPr lang="en-US" sz="1600" i="1" dirty="0" smtClean="0"/>
              <a:t>Generalized Interval Caching</a:t>
            </a:r>
            <a:r>
              <a:rPr lang="en-US" sz="1600" dirty="0" smtClean="0"/>
              <a:t> (GIC)</a:t>
            </a:r>
          </a:p>
          <a:p>
            <a:pPr lvl="2" eaLnBrk="1" hangingPunct="1">
              <a:lnSpc>
                <a:spcPct val="90000"/>
              </a:lnSpc>
            </a:pPr>
            <a:r>
              <a:rPr lang="en-US" sz="1600" dirty="0" smtClean="0"/>
              <a:t>Split and Merge (SAM)</a:t>
            </a:r>
          </a:p>
          <a:p>
            <a:pPr lvl="2" eaLnBrk="1" hangingPunct="1">
              <a:lnSpc>
                <a:spcPct val="90000"/>
              </a:lnSpc>
            </a:pPr>
            <a:r>
              <a:rPr lang="en-US" sz="1600" dirty="0" smtClean="0"/>
              <a:t>SHR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82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827">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82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827">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827">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827">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827">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827">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9827">
                                            <p:txEl>
                                              <p:pRg st="15" end="1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82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49634" name="Rectangle 2"/>
          <p:cNvSpPr>
            <a:spLocks noGrp="1" noChangeArrowheads="1"/>
          </p:cNvSpPr>
          <p:nvPr>
            <p:ph type="ctrTitle"/>
          </p:nvPr>
        </p:nvSpPr>
        <p:spPr>
          <a:xfrm>
            <a:off x="638175" y="1704975"/>
            <a:ext cx="7361238" cy="1462088"/>
          </a:xfrm>
        </p:spPr>
        <p:txBody>
          <a:bodyPr/>
          <a:lstStyle/>
          <a:p>
            <a:pPr eaLnBrk="1" hangingPunct="1"/>
            <a:r>
              <a:rPr lang="en-US" sz="5400" smtClean="0"/>
              <a:t>Multiple Disks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49634"/>
                                        </p:tgtEl>
                                        <p:attrNameLst>
                                          <p:attrName>style.visibility</p:attrName>
                                        </p:attrNameLst>
                                      </p:cBhvr>
                                      <p:to>
                                        <p:strVal val="visible"/>
                                      </p:to>
                                    </p:set>
                                    <p:animEffect transition="in" filter="fade">
                                      <p:cBhvr>
                                        <p:cTn id="7" dur="800">
                                          <p:stCondLst>
                                            <p:cond delay="0"/>
                                          </p:stCondLst>
                                        </p:cTn>
                                        <p:tgtEl>
                                          <p:spTgt spid="1349634"/>
                                        </p:tgtEl>
                                      </p:cBhvr>
                                    </p:animEffect>
                                    <p:anim calcmode="lin" valueType="num">
                                      <p:cBhvr>
                                        <p:cTn id="8" dur="800" fill="hold">
                                          <p:stCondLst>
                                            <p:cond delay="0"/>
                                          </p:stCondLst>
                                        </p:cTn>
                                        <p:tgtEl>
                                          <p:spTgt spid="1349634"/>
                                        </p:tgtEl>
                                        <p:attrNameLst>
                                          <p:attrName>style.rotation</p:attrName>
                                        </p:attrNameLst>
                                      </p:cBhvr>
                                      <p:tavLst>
                                        <p:tav tm="0">
                                          <p:val>
                                            <p:fltVal val="720"/>
                                          </p:val>
                                        </p:tav>
                                        <p:tav tm="100000">
                                          <p:val>
                                            <p:fltVal val="0"/>
                                          </p:val>
                                        </p:tav>
                                      </p:tavLst>
                                    </p:anim>
                                    <p:anim calcmode="lin" valueType="num">
                                      <p:cBhvr>
                                        <p:cTn id="9" dur="800" fill="hold">
                                          <p:stCondLst>
                                            <p:cond delay="0"/>
                                          </p:stCondLst>
                                        </p:cTn>
                                        <p:tgtEl>
                                          <p:spTgt spid="1349634"/>
                                        </p:tgtEl>
                                        <p:attrNameLst>
                                          <p:attrName>ppt_h</p:attrName>
                                        </p:attrNameLst>
                                      </p:cBhvr>
                                      <p:tavLst>
                                        <p:tav tm="0">
                                          <p:val>
                                            <p:fltVal val="0"/>
                                          </p:val>
                                        </p:tav>
                                        <p:tav tm="100000">
                                          <p:val>
                                            <p:strVal val="#ppt_h"/>
                                          </p:val>
                                        </p:tav>
                                      </p:tavLst>
                                    </p:anim>
                                    <p:anim calcmode="lin" valueType="num">
                                      <p:cBhvr>
                                        <p:cTn id="10" dur="800" fill="hold">
                                          <p:stCondLst>
                                            <p:cond delay="0"/>
                                          </p:stCondLst>
                                        </p:cTn>
                                        <p:tgtEl>
                                          <p:spTgt spid="134963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9634" grpId="0"/>
    </p:bld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smtClean="0"/>
              <a:t>Parallel Access</a:t>
            </a:r>
          </a:p>
        </p:txBody>
      </p:sp>
      <p:sp>
        <p:nvSpPr>
          <p:cNvPr id="155651" name="Rectangle 3"/>
          <p:cNvSpPr>
            <a:spLocks noGrp="1" noChangeArrowheads="1"/>
          </p:cNvSpPr>
          <p:nvPr>
            <p:ph type="body" idx="1"/>
          </p:nvPr>
        </p:nvSpPr>
        <p:spPr>
          <a:xfrm>
            <a:off x="0" y="922338"/>
            <a:ext cx="9144000" cy="3375025"/>
          </a:xfrm>
        </p:spPr>
        <p:txBody>
          <a:bodyPr/>
          <a:lstStyle/>
          <a:p>
            <a:pPr eaLnBrk="1" hangingPunct="1"/>
            <a:r>
              <a:rPr lang="en-US" sz="2400" smtClean="0"/>
              <a:t>Disk controllers and busses manage several devices</a:t>
            </a:r>
            <a:br>
              <a:rPr lang="en-US" sz="2400" smtClean="0"/>
            </a:br>
            <a:endParaRPr lang="en-US" sz="2400" smtClean="0"/>
          </a:p>
          <a:p>
            <a:pPr eaLnBrk="1" hangingPunct="1"/>
            <a:r>
              <a:rPr lang="en-US" sz="2400" smtClean="0"/>
              <a:t>One </a:t>
            </a:r>
            <a:r>
              <a:rPr lang="en-US" sz="2400" i="1" smtClean="0"/>
              <a:t>can</a:t>
            </a:r>
            <a:r>
              <a:rPr lang="en-US" sz="2400" smtClean="0"/>
              <a:t>  improve total system performance by replacing one large disk with many small accessed in parallel</a:t>
            </a:r>
            <a:br>
              <a:rPr lang="en-US" sz="2400" smtClean="0"/>
            </a:br>
            <a:endParaRPr lang="en-US" sz="2400" smtClean="0"/>
          </a:p>
          <a:p>
            <a:pPr eaLnBrk="1" hangingPunct="1"/>
            <a:r>
              <a:rPr lang="en-US" sz="2400" smtClean="0"/>
              <a:t>Several independent heads can read simultaneously</a:t>
            </a:r>
            <a:br>
              <a:rPr lang="en-US" sz="2400" smtClean="0"/>
            </a:br>
            <a:endParaRPr lang="en-US" sz="2000" smtClean="0"/>
          </a:p>
        </p:txBody>
      </p:sp>
      <p:sp>
        <p:nvSpPr>
          <p:cNvPr id="1351684" name="Oval 4"/>
          <p:cNvSpPr>
            <a:spLocks noChangeArrowheads="1"/>
          </p:cNvSpPr>
          <p:nvPr/>
        </p:nvSpPr>
        <p:spPr bwMode="auto">
          <a:xfrm rot="10800000" flipV="1">
            <a:off x="1601788" y="6065838"/>
            <a:ext cx="727075" cy="198437"/>
          </a:xfrm>
          <a:prstGeom prst="ellipse">
            <a:avLst/>
          </a:prstGeom>
          <a:solidFill>
            <a:schemeClr val="accent1"/>
          </a:solidFill>
          <a:ln w="12700">
            <a:solidFill>
              <a:schemeClr val="tx1"/>
            </a:solidFill>
            <a:round/>
            <a:headEnd type="none" w="sm" len="sm"/>
            <a:tailEnd type="none" w="sm" len="sm"/>
          </a:ln>
        </p:spPr>
        <p:txBody>
          <a:bodyPr wrap="none" anchor="ctr"/>
          <a:lstStyle/>
          <a:p>
            <a:endParaRPr lang="nb-NO"/>
          </a:p>
        </p:txBody>
      </p:sp>
      <p:sp>
        <p:nvSpPr>
          <p:cNvPr id="1351685" name="Oval 5"/>
          <p:cNvSpPr>
            <a:spLocks noChangeArrowheads="1"/>
          </p:cNvSpPr>
          <p:nvPr/>
        </p:nvSpPr>
        <p:spPr bwMode="auto">
          <a:xfrm rot="10800000" flipV="1">
            <a:off x="1601788" y="5969000"/>
            <a:ext cx="727075" cy="198438"/>
          </a:xfrm>
          <a:prstGeom prst="ellipse">
            <a:avLst/>
          </a:prstGeom>
          <a:solidFill>
            <a:schemeClr val="accent1"/>
          </a:solidFill>
          <a:ln w="12700">
            <a:solidFill>
              <a:schemeClr val="tx1"/>
            </a:solidFill>
            <a:round/>
            <a:headEnd type="none" w="sm" len="sm"/>
            <a:tailEnd type="none" w="sm" len="sm"/>
          </a:ln>
        </p:spPr>
        <p:txBody>
          <a:bodyPr wrap="none" anchor="ctr"/>
          <a:lstStyle/>
          <a:p>
            <a:endParaRPr lang="nb-NO"/>
          </a:p>
        </p:txBody>
      </p:sp>
      <p:sp>
        <p:nvSpPr>
          <p:cNvPr id="1351686" name="Oval 6"/>
          <p:cNvSpPr>
            <a:spLocks noChangeArrowheads="1"/>
          </p:cNvSpPr>
          <p:nvPr/>
        </p:nvSpPr>
        <p:spPr bwMode="auto">
          <a:xfrm rot="10800000" flipV="1">
            <a:off x="1601788" y="5870575"/>
            <a:ext cx="727075" cy="198438"/>
          </a:xfrm>
          <a:prstGeom prst="ellipse">
            <a:avLst/>
          </a:prstGeom>
          <a:solidFill>
            <a:schemeClr val="accent1"/>
          </a:solidFill>
          <a:ln w="12700">
            <a:solidFill>
              <a:schemeClr val="tx1"/>
            </a:solidFill>
            <a:round/>
            <a:headEnd type="none" w="sm" len="sm"/>
            <a:tailEnd type="none" w="sm" len="sm"/>
          </a:ln>
        </p:spPr>
        <p:txBody>
          <a:bodyPr wrap="none" anchor="ctr"/>
          <a:lstStyle/>
          <a:p>
            <a:endParaRPr lang="nb-NO"/>
          </a:p>
        </p:txBody>
      </p:sp>
      <p:sp>
        <p:nvSpPr>
          <p:cNvPr id="1351687" name="Oval 7"/>
          <p:cNvSpPr>
            <a:spLocks noChangeArrowheads="1"/>
          </p:cNvSpPr>
          <p:nvPr/>
        </p:nvSpPr>
        <p:spPr bwMode="auto">
          <a:xfrm rot="10800000" flipV="1">
            <a:off x="1601788" y="5768975"/>
            <a:ext cx="727075" cy="198438"/>
          </a:xfrm>
          <a:prstGeom prst="ellipse">
            <a:avLst/>
          </a:prstGeom>
          <a:solidFill>
            <a:schemeClr val="accent1"/>
          </a:solidFill>
          <a:ln w="12700">
            <a:solidFill>
              <a:schemeClr val="tx1"/>
            </a:solidFill>
            <a:round/>
            <a:headEnd type="none" w="sm" len="sm"/>
            <a:tailEnd type="none" w="sm" len="sm"/>
          </a:ln>
        </p:spPr>
        <p:txBody>
          <a:bodyPr wrap="none" anchor="ctr"/>
          <a:lstStyle/>
          <a:p>
            <a:endParaRPr lang="nb-NO"/>
          </a:p>
        </p:txBody>
      </p:sp>
      <p:sp>
        <p:nvSpPr>
          <p:cNvPr id="1351688" name="Oval 8"/>
          <p:cNvSpPr>
            <a:spLocks noChangeArrowheads="1"/>
          </p:cNvSpPr>
          <p:nvPr/>
        </p:nvSpPr>
        <p:spPr bwMode="auto">
          <a:xfrm rot="10800000" flipV="1">
            <a:off x="1601788" y="5673725"/>
            <a:ext cx="727075" cy="198438"/>
          </a:xfrm>
          <a:prstGeom prst="ellipse">
            <a:avLst/>
          </a:prstGeom>
          <a:solidFill>
            <a:schemeClr val="accent1"/>
          </a:solidFill>
          <a:ln w="12700">
            <a:solidFill>
              <a:schemeClr val="tx1"/>
            </a:solidFill>
            <a:round/>
            <a:headEnd type="none" w="sm" len="sm"/>
            <a:tailEnd type="none" w="sm" len="sm"/>
          </a:ln>
        </p:spPr>
        <p:txBody>
          <a:bodyPr wrap="none" anchor="ctr"/>
          <a:lstStyle/>
          <a:p>
            <a:endParaRPr lang="nb-NO"/>
          </a:p>
        </p:txBody>
      </p:sp>
      <p:sp>
        <p:nvSpPr>
          <p:cNvPr id="1351689" name="Line 9"/>
          <p:cNvSpPr>
            <a:spLocks noChangeShapeType="1"/>
          </p:cNvSpPr>
          <p:nvPr/>
        </p:nvSpPr>
        <p:spPr bwMode="auto">
          <a:xfrm>
            <a:off x="1862138" y="5273675"/>
            <a:ext cx="0" cy="360363"/>
          </a:xfrm>
          <a:prstGeom prst="line">
            <a:avLst/>
          </a:prstGeom>
          <a:noFill/>
          <a:ln w="19050">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690" name="Line 10"/>
          <p:cNvSpPr>
            <a:spLocks noChangeShapeType="1"/>
          </p:cNvSpPr>
          <p:nvPr/>
        </p:nvSpPr>
        <p:spPr bwMode="auto">
          <a:xfrm>
            <a:off x="2041525" y="5273675"/>
            <a:ext cx="0" cy="360363"/>
          </a:xfrm>
          <a:prstGeom prst="line">
            <a:avLst/>
          </a:prstGeom>
          <a:noFill/>
          <a:ln w="19050">
            <a:solidFill>
              <a:schemeClr val="tx1"/>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691" name="Oval 11"/>
          <p:cNvSpPr>
            <a:spLocks noChangeArrowheads="1"/>
          </p:cNvSpPr>
          <p:nvPr/>
        </p:nvSpPr>
        <p:spPr bwMode="auto">
          <a:xfrm rot="10800000" flipV="1">
            <a:off x="2582863" y="6065838"/>
            <a:ext cx="727075" cy="198437"/>
          </a:xfrm>
          <a:prstGeom prst="ellipse">
            <a:avLst/>
          </a:prstGeom>
          <a:solidFill>
            <a:schemeClr val="accent1"/>
          </a:solidFill>
          <a:ln w="12700">
            <a:solidFill>
              <a:schemeClr val="tx1"/>
            </a:solidFill>
            <a:round/>
            <a:headEnd type="none" w="sm" len="sm"/>
            <a:tailEnd type="none" w="sm" len="sm"/>
          </a:ln>
        </p:spPr>
        <p:txBody>
          <a:bodyPr wrap="none" anchor="ctr"/>
          <a:lstStyle/>
          <a:p>
            <a:endParaRPr lang="nb-NO"/>
          </a:p>
        </p:txBody>
      </p:sp>
      <p:sp>
        <p:nvSpPr>
          <p:cNvPr id="1351692" name="Oval 12"/>
          <p:cNvSpPr>
            <a:spLocks noChangeArrowheads="1"/>
          </p:cNvSpPr>
          <p:nvPr/>
        </p:nvSpPr>
        <p:spPr bwMode="auto">
          <a:xfrm rot="10800000" flipV="1">
            <a:off x="2582863" y="5969000"/>
            <a:ext cx="727075" cy="198438"/>
          </a:xfrm>
          <a:prstGeom prst="ellipse">
            <a:avLst/>
          </a:prstGeom>
          <a:solidFill>
            <a:schemeClr val="accent1"/>
          </a:solidFill>
          <a:ln w="12700">
            <a:solidFill>
              <a:schemeClr val="tx1"/>
            </a:solidFill>
            <a:round/>
            <a:headEnd type="none" w="sm" len="sm"/>
            <a:tailEnd type="none" w="sm" len="sm"/>
          </a:ln>
        </p:spPr>
        <p:txBody>
          <a:bodyPr wrap="none" anchor="ctr"/>
          <a:lstStyle/>
          <a:p>
            <a:endParaRPr lang="nb-NO"/>
          </a:p>
        </p:txBody>
      </p:sp>
      <p:sp>
        <p:nvSpPr>
          <p:cNvPr id="1351693" name="Oval 13"/>
          <p:cNvSpPr>
            <a:spLocks noChangeArrowheads="1"/>
          </p:cNvSpPr>
          <p:nvPr/>
        </p:nvSpPr>
        <p:spPr bwMode="auto">
          <a:xfrm rot="10800000" flipV="1">
            <a:off x="2582863" y="5870575"/>
            <a:ext cx="727075" cy="198438"/>
          </a:xfrm>
          <a:prstGeom prst="ellipse">
            <a:avLst/>
          </a:prstGeom>
          <a:solidFill>
            <a:schemeClr val="accent1"/>
          </a:solidFill>
          <a:ln w="12700">
            <a:solidFill>
              <a:schemeClr val="tx1"/>
            </a:solidFill>
            <a:round/>
            <a:headEnd type="none" w="sm" len="sm"/>
            <a:tailEnd type="none" w="sm" len="sm"/>
          </a:ln>
        </p:spPr>
        <p:txBody>
          <a:bodyPr wrap="none" anchor="ctr"/>
          <a:lstStyle/>
          <a:p>
            <a:endParaRPr lang="nb-NO"/>
          </a:p>
        </p:txBody>
      </p:sp>
      <p:sp>
        <p:nvSpPr>
          <p:cNvPr id="1351694" name="Oval 14"/>
          <p:cNvSpPr>
            <a:spLocks noChangeArrowheads="1"/>
          </p:cNvSpPr>
          <p:nvPr/>
        </p:nvSpPr>
        <p:spPr bwMode="auto">
          <a:xfrm rot="10800000" flipV="1">
            <a:off x="2582863" y="5772150"/>
            <a:ext cx="727075" cy="198438"/>
          </a:xfrm>
          <a:prstGeom prst="ellipse">
            <a:avLst/>
          </a:prstGeom>
          <a:solidFill>
            <a:schemeClr val="accent1"/>
          </a:solidFill>
          <a:ln w="12700">
            <a:solidFill>
              <a:schemeClr val="tx1"/>
            </a:solidFill>
            <a:round/>
            <a:headEnd type="none" w="sm" len="sm"/>
            <a:tailEnd type="none" w="sm" len="sm"/>
          </a:ln>
        </p:spPr>
        <p:txBody>
          <a:bodyPr wrap="none" anchor="ctr"/>
          <a:lstStyle/>
          <a:p>
            <a:endParaRPr lang="nb-NO"/>
          </a:p>
        </p:txBody>
      </p:sp>
      <p:sp>
        <p:nvSpPr>
          <p:cNvPr id="1351695" name="Oval 15"/>
          <p:cNvSpPr>
            <a:spLocks noChangeArrowheads="1"/>
          </p:cNvSpPr>
          <p:nvPr/>
        </p:nvSpPr>
        <p:spPr bwMode="auto">
          <a:xfrm rot="10800000" flipV="1">
            <a:off x="2582863" y="5673725"/>
            <a:ext cx="727075" cy="198438"/>
          </a:xfrm>
          <a:prstGeom prst="ellipse">
            <a:avLst/>
          </a:prstGeom>
          <a:solidFill>
            <a:schemeClr val="accent1"/>
          </a:solidFill>
          <a:ln w="12700">
            <a:solidFill>
              <a:schemeClr val="tx1"/>
            </a:solidFill>
            <a:round/>
            <a:headEnd type="none" w="sm" len="sm"/>
            <a:tailEnd type="none" w="sm" len="sm"/>
          </a:ln>
        </p:spPr>
        <p:txBody>
          <a:bodyPr wrap="none" anchor="ctr"/>
          <a:lstStyle/>
          <a:p>
            <a:endParaRPr lang="nb-NO"/>
          </a:p>
        </p:txBody>
      </p:sp>
      <p:sp>
        <p:nvSpPr>
          <p:cNvPr id="1351696" name="Line 16"/>
          <p:cNvSpPr>
            <a:spLocks noChangeShapeType="1"/>
          </p:cNvSpPr>
          <p:nvPr/>
        </p:nvSpPr>
        <p:spPr bwMode="auto">
          <a:xfrm>
            <a:off x="2833688" y="5273675"/>
            <a:ext cx="0" cy="360363"/>
          </a:xfrm>
          <a:prstGeom prst="line">
            <a:avLst/>
          </a:prstGeom>
          <a:noFill/>
          <a:ln w="19050">
            <a:solidFill>
              <a:srgbClr val="996633"/>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697" name="Line 17"/>
          <p:cNvSpPr>
            <a:spLocks noChangeShapeType="1"/>
          </p:cNvSpPr>
          <p:nvPr/>
        </p:nvSpPr>
        <p:spPr bwMode="auto">
          <a:xfrm>
            <a:off x="3022600" y="5273675"/>
            <a:ext cx="0" cy="360363"/>
          </a:xfrm>
          <a:prstGeom prst="line">
            <a:avLst/>
          </a:prstGeom>
          <a:noFill/>
          <a:ln w="19050">
            <a:solidFill>
              <a:srgbClr val="996633"/>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698" name="Line 18"/>
          <p:cNvSpPr>
            <a:spLocks noChangeShapeType="1"/>
          </p:cNvSpPr>
          <p:nvPr/>
        </p:nvSpPr>
        <p:spPr bwMode="auto">
          <a:xfrm>
            <a:off x="1862138" y="4868863"/>
            <a:ext cx="0" cy="360362"/>
          </a:xfrm>
          <a:prstGeom prst="line">
            <a:avLst/>
          </a:prstGeom>
          <a:noFill/>
          <a:ln w="19050">
            <a:solidFill>
              <a:schemeClr val="fo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699" name="Line 19"/>
          <p:cNvSpPr>
            <a:spLocks noChangeShapeType="1"/>
          </p:cNvSpPr>
          <p:nvPr/>
        </p:nvSpPr>
        <p:spPr bwMode="auto">
          <a:xfrm>
            <a:off x="2833688" y="4868863"/>
            <a:ext cx="0" cy="360362"/>
          </a:xfrm>
          <a:prstGeom prst="line">
            <a:avLst/>
          </a:prstGeom>
          <a:noFill/>
          <a:ln w="19050">
            <a:solidFill>
              <a:srgbClr val="009900"/>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00" name="Line 20"/>
          <p:cNvSpPr>
            <a:spLocks noChangeShapeType="1"/>
          </p:cNvSpPr>
          <p:nvPr/>
        </p:nvSpPr>
        <p:spPr bwMode="auto">
          <a:xfrm>
            <a:off x="1862138" y="4464050"/>
            <a:ext cx="0" cy="360363"/>
          </a:xfrm>
          <a:prstGeom prst="line">
            <a:avLst/>
          </a:prstGeom>
          <a:noFill/>
          <a:ln w="19050">
            <a:solidFill>
              <a:srgbClr val="009900"/>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01" name="Line 21"/>
          <p:cNvSpPr>
            <a:spLocks noChangeShapeType="1"/>
          </p:cNvSpPr>
          <p:nvPr/>
        </p:nvSpPr>
        <p:spPr bwMode="auto">
          <a:xfrm>
            <a:off x="2833688" y="4464050"/>
            <a:ext cx="0" cy="360363"/>
          </a:xfrm>
          <a:prstGeom prst="line">
            <a:avLst/>
          </a:prstGeom>
          <a:noFill/>
          <a:ln w="19050">
            <a:solidFill>
              <a:schemeClr val="fo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02" name="Line 22"/>
          <p:cNvSpPr>
            <a:spLocks noChangeShapeType="1"/>
          </p:cNvSpPr>
          <p:nvPr/>
        </p:nvSpPr>
        <p:spPr bwMode="auto">
          <a:xfrm>
            <a:off x="1862138" y="4059238"/>
            <a:ext cx="0" cy="360362"/>
          </a:xfrm>
          <a:prstGeom prst="line">
            <a:avLst/>
          </a:prstGeom>
          <a:noFill/>
          <a:ln w="19050">
            <a:solidFill>
              <a:srgbClr val="996633"/>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03" name="Line 23"/>
          <p:cNvSpPr>
            <a:spLocks noChangeShapeType="1"/>
          </p:cNvSpPr>
          <p:nvPr/>
        </p:nvSpPr>
        <p:spPr bwMode="auto">
          <a:xfrm>
            <a:off x="2833688" y="4059238"/>
            <a:ext cx="0" cy="360362"/>
          </a:xfrm>
          <a:prstGeom prst="line">
            <a:avLst/>
          </a:prstGeom>
          <a:noFill/>
          <a:ln w="19050">
            <a:solidFill>
              <a:schemeClr va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04" name="Line 24"/>
          <p:cNvSpPr>
            <a:spLocks noChangeShapeType="1"/>
          </p:cNvSpPr>
          <p:nvPr/>
        </p:nvSpPr>
        <p:spPr bwMode="auto">
          <a:xfrm>
            <a:off x="1862138" y="5273675"/>
            <a:ext cx="0" cy="360363"/>
          </a:xfrm>
          <a:prstGeom prst="line">
            <a:avLst/>
          </a:prstGeom>
          <a:noFill/>
          <a:ln w="19050">
            <a:solidFill>
              <a:schemeClr val="fo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05" name="Line 25"/>
          <p:cNvSpPr>
            <a:spLocks noChangeShapeType="1"/>
          </p:cNvSpPr>
          <p:nvPr/>
        </p:nvSpPr>
        <p:spPr bwMode="auto">
          <a:xfrm>
            <a:off x="2833688" y="5273675"/>
            <a:ext cx="0" cy="360363"/>
          </a:xfrm>
          <a:prstGeom prst="line">
            <a:avLst/>
          </a:prstGeom>
          <a:noFill/>
          <a:ln w="19050">
            <a:solidFill>
              <a:srgbClr val="009900"/>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06" name="Line 26"/>
          <p:cNvSpPr>
            <a:spLocks noChangeShapeType="1"/>
          </p:cNvSpPr>
          <p:nvPr/>
        </p:nvSpPr>
        <p:spPr bwMode="auto">
          <a:xfrm>
            <a:off x="1862138" y="4868863"/>
            <a:ext cx="0" cy="360362"/>
          </a:xfrm>
          <a:prstGeom prst="line">
            <a:avLst/>
          </a:prstGeom>
          <a:noFill/>
          <a:ln w="19050">
            <a:solidFill>
              <a:srgbClr val="009900"/>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07" name="Line 27"/>
          <p:cNvSpPr>
            <a:spLocks noChangeShapeType="1"/>
          </p:cNvSpPr>
          <p:nvPr/>
        </p:nvSpPr>
        <p:spPr bwMode="auto">
          <a:xfrm>
            <a:off x="2833688" y="4868863"/>
            <a:ext cx="0" cy="360362"/>
          </a:xfrm>
          <a:prstGeom prst="line">
            <a:avLst/>
          </a:prstGeom>
          <a:noFill/>
          <a:ln w="19050">
            <a:solidFill>
              <a:schemeClr val="fo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08" name="Line 28"/>
          <p:cNvSpPr>
            <a:spLocks noChangeShapeType="1"/>
          </p:cNvSpPr>
          <p:nvPr/>
        </p:nvSpPr>
        <p:spPr bwMode="auto">
          <a:xfrm>
            <a:off x="1862138" y="4464050"/>
            <a:ext cx="0" cy="360363"/>
          </a:xfrm>
          <a:prstGeom prst="line">
            <a:avLst/>
          </a:prstGeom>
          <a:noFill/>
          <a:ln w="19050">
            <a:solidFill>
              <a:srgbClr val="996633"/>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09" name="Line 29"/>
          <p:cNvSpPr>
            <a:spLocks noChangeShapeType="1"/>
          </p:cNvSpPr>
          <p:nvPr/>
        </p:nvSpPr>
        <p:spPr bwMode="auto">
          <a:xfrm>
            <a:off x="2833688" y="4464050"/>
            <a:ext cx="0" cy="360363"/>
          </a:xfrm>
          <a:prstGeom prst="line">
            <a:avLst/>
          </a:prstGeom>
          <a:noFill/>
          <a:ln w="19050">
            <a:solidFill>
              <a:schemeClr va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10" name="Line 30"/>
          <p:cNvSpPr>
            <a:spLocks noChangeShapeType="1"/>
          </p:cNvSpPr>
          <p:nvPr/>
        </p:nvSpPr>
        <p:spPr bwMode="auto">
          <a:xfrm>
            <a:off x="1862138" y="5273675"/>
            <a:ext cx="0" cy="360363"/>
          </a:xfrm>
          <a:prstGeom prst="line">
            <a:avLst/>
          </a:prstGeom>
          <a:noFill/>
          <a:ln w="19050">
            <a:solidFill>
              <a:srgbClr val="009900"/>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11" name="Line 31"/>
          <p:cNvSpPr>
            <a:spLocks noChangeShapeType="1"/>
          </p:cNvSpPr>
          <p:nvPr/>
        </p:nvSpPr>
        <p:spPr bwMode="auto">
          <a:xfrm>
            <a:off x="2833688" y="5273675"/>
            <a:ext cx="0" cy="360363"/>
          </a:xfrm>
          <a:prstGeom prst="line">
            <a:avLst/>
          </a:prstGeom>
          <a:noFill/>
          <a:ln w="19050">
            <a:solidFill>
              <a:schemeClr val="fo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12" name="Line 32"/>
          <p:cNvSpPr>
            <a:spLocks noChangeShapeType="1"/>
          </p:cNvSpPr>
          <p:nvPr/>
        </p:nvSpPr>
        <p:spPr bwMode="auto">
          <a:xfrm>
            <a:off x="1862138" y="4868863"/>
            <a:ext cx="0" cy="360362"/>
          </a:xfrm>
          <a:prstGeom prst="line">
            <a:avLst/>
          </a:prstGeom>
          <a:noFill/>
          <a:ln w="19050">
            <a:solidFill>
              <a:srgbClr val="996633"/>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13" name="Line 33"/>
          <p:cNvSpPr>
            <a:spLocks noChangeShapeType="1"/>
          </p:cNvSpPr>
          <p:nvPr/>
        </p:nvSpPr>
        <p:spPr bwMode="auto">
          <a:xfrm>
            <a:off x="2833688" y="4868863"/>
            <a:ext cx="0" cy="360362"/>
          </a:xfrm>
          <a:prstGeom prst="line">
            <a:avLst/>
          </a:prstGeom>
          <a:noFill/>
          <a:ln w="19050">
            <a:solidFill>
              <a:schemeClr va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14" name="Line 34"/>
          <p:cNvSpPr>
            <a:spLocks noChangeShapeType="1"/>
          </p:cNvSpPr>
          <p:nvPr/>
        </p:nvSpPr>
        <p:spPr bwMode="auto">
          <a:xfrm>
            <a:off x="1862138" y="5273675"/>
            <a:ext cx="0" cy="360363"/>
          </a:xfrm>
          <a:prstGeom prst="line">
            <a:avLst/>
          </a:prstGeom>
          <a:noFill/>
          <a:ln w="19050">
            <a:solidFill>
              <a:srgbClr val="996633"/>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15" name="Line 35"/>
          <p:cNvSpPr>
            <a:spLocks noChangeShapeType="1"/>
          </p:cNvSpPr>
          <p:nvPr/>
        </p:nvSpPr>
        <p:spPr bwMode="auto">
          <a:xfrm>
            <a:off x="2833688" y="5273675"/>
            <a:ext cx="0" cy="360363"/>
          </a:xfrm>
          <a:prstGeom prst="line">
            <a:avLst/>
          </a:prstGeom>
          <a:noFill/>
          <a:ln w="19050">
            <a:solidFill>
              <a:schemeClr va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16" name="Line 36"/>
          <p:cNvSpPr>
            <a:spLocks noChangeShapeType="1"/>
          </p:cNvSpPr>
          <p:nvPr/>
        </p:nvSpPr>
        <p:spPr bwMode="auto">
          <a:xfrm>
            <a:off x="2041525" y="5273675"/>
            <a:ext cx="0" cy="360363"/>
          </a:xfrm>
          <a:prstGeom prst="line">
            <a:avLst/>
          </a:prstGeom>
          <a:noFill/>
          <a:ln w="19050">
            <a:solidFill>
              <a:schemeClr val="tx2"/>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17" name="Line 37"/>
          <p:cNvSpPr>
            <a:spLocks noChangeShapeType="1"/>
          </p:cNvSpPr>
          <p:nvPr/>
        </p:nvSpPr>
        <p:spPr bwMode="auto">
          <a:xfrm>
            <a:off x="3022600" y="5273675"/>
            <a:ext cx="0" cy="360363"/>
          </a:xfrm>
          <a:prstGeom prst="line">
            <a:avLst/>
          </a:prstGeom>
          <a:noFill/>
          <a:ln w="19050">
            <a:solidFill>
              <a:srgbClr val="009900"/>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18" name="Line 38"/>
          <p:cNvSpPr>
            <a:spLocks noChangeShapeType="1"/>
          </p:cNvSpPr>
          <p:nvPr/>
        </p:nvSpPr>
        <p:spPr bwMode="auto">
          <a:xfrm>
            <a:off x="2041525" y="5273675"/>
            <a:ext cx="0" cy="360363"/>
          </a:xfrm>
          <a:prstGeom prst="line">
            <a:avLst/>
          </a:prstGeom>
          <a:noFill/>
          <a:ln w="19050">
            <a:solidFill>
              <a:srgbClr val="009900"/>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19" name="Line 39"/>
          <p:cNvSpPr>
            <a:spLocks noChangeShapeType="1"/>
          </p:cNvSpPr>
          <p:nvPr/>
        </p:nvSpPr>
        <p:spPr bwMode="auto">
          <a:xfrm>
            <a:off x="3022600" y="5273675"/>
            <a:ext cx="0" cy="360363"/>
          </a:xfrm>
          <a:prstGeom prst="line">
            <a:avLst/>
          </a:prstGeom>
          <a:noFill/>
          <a:ln w="19050">
            <a:solidFill>
              <a:schemeClr val="tx2"/>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20" name="Line 40"/>
          <p:cNvSpPr>
            <a:spLocks noChangeShapeType="1"/>
          </p:cNvSpPr>
          <p:nvPr/>
        </p:nvSpPr>
        <p:spPr bwMode="auto">
          <a:xfrm>
            <a:off x="2041525" y="5273675"/>
            <a:ext cx="0" cy="360363"/>
          </a:xfrm>
          <a:prstGeom prst="line">
            <a:avLst/>
          </a:prstGeom>
          <a:noFill/>
          <a:ln w="19050">
            <a:solidFill>
              <a:srgbClr val="996633"/>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21" name="Line 41"/>
          <p:cNvSpPr>
            <a:spLocks noChangeShapeType="1"/>
          </p:cNvSpPr>
          <p:nvPr/>
        </p:nvSpPr>
        <p:spPr bwMode="auto">
          <a:xfrm>
            <a:off x="3022600" y="5273675"/>
            <a:ext cx="0" cy="360363"/>
          </a:xfrm>
          <a:prstGeom prst="line">
            <a:avLst/>
          </a:prstGeom>
          <a:noFill/>
          <a:ln w="19050">
            <a:solidFill>
              <a:schemeClr val="hlink"/>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22" name="Text Box 42"/>
          <p:cNvSpPr txBox="1">
            <a:spLocks noChangeArrowheads="1"/>
          </p:cNvSpPr>
          <p:nvPr/>
        </p:nvSpPr>
        <p:spPr bwMode="auto">
          <a:xfrm>
            <a:off x="3536950" y="3921125"/>
            <a:ext cx="1338263"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Single disk:</a:t>
            </a:r>
          </a:p>
        </p:txBody>
      </p:sp>
      <p:sp>
        <p:nvSpPr>
          <p:cNvPr id="1351723" name="Text Box 43"/>
          <p:cNvSpPr txBox="1">
            <a:spLocks noChangeArrowheads="1"/>
          </p:cNvSpPr>
          <p:nvPr/>
        </p:nvSpPr>
        <p:spPr bwMode="auto">
          <a:xfrm>
            <a:off x="385763" y="3924300"/>
            <a:ext cx="126047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Two disks:</a:t>
            </a:r>
          </a:p>
        </p:txBody>
      </p:sp>
      <p:sp>
        <p:nvSpPr>
          <p:cNvPr id="1351724" name="Oval 44"/>
          <p:cNvSpPr>
            <a:spLocks noChangeArrowheads="1"/>
          </p:cNvSpPr>
          <p:nvPr/>
        </p:nvSpPr>
        <p:spPr bwMode="auto">
          <a:xfrm rot="10800000" flipV="1">
            <a:off x="5014913" y="6065838"/>
            <a:ext cx="727075" cy="198437"/>
          </a:xfrm>
          <a:prstGeom prst="ellipse">
            <a:avLst/>
          </a:prstGeom>
          <a:solidFill>
            <a:schemeClr val="accent1"/>
          </a:solidFill>
          <a:ln w="12700">
            <a:solidFill>
              <a:schemeClr val="tx1"/>
            </a:solidFill>
            <a:round/>
            <a:headEnd type="none" w="sm" len="sm"/>
            <a:tailEnd type="none" w="sm" len="sm"/>
          </a:ln>
        </p:spPr>
        <p:txBody>
          <a:bodyPr wrap="none" anchor="ctr"/>
          <a:lstStyle/>
          <a:p>
            <a:endParaRPr lang="nb-NO"/>
          </a:p>
        </p:txBody>
      </p:sp>
      <p:sp>
        <p:nvSpPr>
          <p:cNvPr id="1351725" name="Oval 45"/>
          <p:cNvSpPr>
            <a:spLocks noChangeArrowheads="1"/>
          </p:cNvSpPr>
          <p:nvPr/>
        </p:nvSpPr>
        <p:spPr bwMode="auto">
          <a:xfrm rot="10800000" flipV="1">
            <a:off x="5014913" y="5969000"/>
            <a:ext cx="727075" cy="198438"/>
          </a:xfrm>
          <a:prstGeom prst="ellipse">
            <a:avLst/>
          </a:prstGeom>
          <a:solidFill>
            <a:schemeClr val="accent1"/>
          </a:solidFill>
          <a:ln w="12700">
            <a:solidFill>
              <a:schemeClr val="tx1"/>
            </a:solidFill>
            <a:round/>
            <a:headEnd type="none" w="sm" len="sm"/>
            <a:tailEnd type="none" w="sm" len="sm"/>
          </a:ln>
        </p:spPr>
        <p:txBody>
          <a:bodyPr wrap="none" anchor="ctr"/>
          <a:lstStyle/>
          <a:p>
            <a:endParaRPr lang="nb-NO"/>
          </a:p>
        </p:txBody>
      </p:sp>
      <p:sp>
        <p:nvSpPr>
          <p:cNvPr id="1351726" name="Oval 46"/>
          <p:cNvSpPr>
            <a:spLocks noChangeArrowheads="1"/>
          </p:cNvSpPr>
          <p:nvPr/>
        </p:nvSpPr>
        <p:spPr bwMode="auto">
          <a:xfrm rot="10800000" flipV="1">
            <a:off x="5014913" y="5870575"/>
            <a:ext cx="727075" cy="198438"/>
          </a:xfrm>
          <a:prstGeom prst="ellipse">
            <a:avLst/>
          </a:prstGeom>
          <a:solidFill>
            <a:schemeClr val="accent1"/>
          </a:solidFill>
          <a:ln w="12700">
            <a:solidFill>
              <a:schemeClr val="tx1"/>
            </a:solidFill>
            <a:round/>
            <a:headEnd type="none" w="sm" len="sm"/>
            <a:tailEnd type="none" w="sm" len="sm"/>
          </a:ln>
        </p:spPr>
        <p:txBody>
          <a:bodyPr wrap="none" anchor="ctr"/>
          <a:lstStyle/>
          <a:p>
            <a:endParaRPr lang="nb-NO"/>
          </a:p>
        </p:txBody>
      </p:sp>
      <p:sp>
        <p:nvSpPr>
          <p:cNvPr id="1351727" name="Oval 47"/>
          <p:cNvSpPr>
            <a:spLocks noChangeArrowheads="1"/>
          </p:cNvSpPr>
          <p:nvPr/>
        </p:nvSpPr>
        <p:spPr bwMode="auto">
          <a:xfrm rot="10800000" flipV="1">
            <a:off x="5014913" y="5772150"/>
            <a:ext cx="727075" cy="198438"/>
          </a:xfrm>
          <a:prstGeom prst="ellipse">
            <a:avLst/>
          </a:prstGeom>
          <a:solidFill>
            <a:schemeClr val="accent1"/>
          </a:solidFill>
          <a:ln w="12700">
            <a:solidFill>
              <a:schemeClr val="tx1"/>
            </a:solidFill>
            <a:round/>
            <a:headEnd type="none" w="sm" len="sm"/>
            <a:tailEnd type="none" w="sm" len="sm"/>
          </a:ln>
        </p:spPr>
        <p:txBody>
          <a:bodyPr wrap="none" anchor="ctr"/>
          <a:lstStyle/>
          <a:p>
            <a:endParaRPr lang="nb-NO"/>
          </a:p>
        </p:txBody>
      </p:sp>
      <p:sp>
        <p:nvSpPr>
          <p:cNvPr id="1351728" name="Oval 48"/>
          <p:cNvSpPr>
            <a:spLocks noChangeArrowheads="1"/>
          </p:cNvSpPr>
          <p:nvPr/>
        </p:nvSpPr>
        <p:spPr bwMode="auto">
          <a:xfrm rot="10800000" flipV="1">
            <a:off x="5014913" y="5673725"/>
            <a:ext cx="727075" cy="198438"/>
          </a:xfrm>
          <a:prstGeom prst="ellipse">
            <a:avLst/>
          </a:prstGeom>
          <a:solidFill>
            <a:schemeClr val="accent1"/>
          </a:solidFill>
          <a:ln w="12700">
            <a:solidFill>
              <a:schemeClr val="tx1"/>
            </a:solidFill>
            <a:round/>
            <a:headEnd type="none" w="sm" len="sm"/>
            <a:tailEnd type="none" w="sm" len="sm"/>
          </a:ln>
        </p:spPr>
        <p:txBody>
          <a:bodyPr wrap="none" anchor="ctr"/>
          <a:lstStyle/>
          <a:p>
            <a:endParaRPr lang="nb-NO"/>
          </a:p>
        </p:txBody>
      </p:sp>
      <p:grpSp>
        <p:nvGrpSpPr>
          <p:cNvPr id="2" name="Group 49"/>
          <p:cNvGrpSpPr>
            <a:grpSpLocks/>
          </p:cNvGrpSpPr>
          <p:nvPr/>
        </p:nvGrpSpPr>
        <p:grpSpPr bwMode="auto">
          <a:xfrm>
            <a:off x="5195888" y="4149725"/>
            <a:ext cx="0" cy="1436688"/>
            <a:chOff x="4383" y="2557"/>
            <a:chExt cx="0" cy="905"/>
          </a:xfrm>
        </p:grpSpPr>
        <p:sp>
          <p:nvSpPr>
            <p:cNvPr id="155741" name="Line 50"/>
            <p:cNvSpPr>
              <a:spLocks noChangeShapeType="1"/>
            </p:cNvSpPr>
            <p:nvPr/>
          </p:nvSpPr>
          <p:spPr bwMode="auto">
            <a:xfrm>
              <a:off x="4383" y="2557"/>
              <a:ext cx="0" cy="113"/>
            </a:xfrm>
            <a:prstGeom prst="line">
              <a:avLst/>
            </a:prstGeom>
            <a:noFill/>
            <a:ln w="19050">
              <a:solidFill>
                <a:schemeClr val="tx2"/>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42" name="Line 51"/>
            <p:cNvSpPr>
              <a:spLocks noChangeShapeType="1"/>
            </p:cNvSpPr>
            <p:nvPr/>
          </p:nvSpPr>
          <p:spPr bwMode="auto">
            <a:xfrm>
              <a:off x="4383" y="2670"/>
              <a:ext cx="0" cy="113"/>
            </a:xfrm>
            <a:prstGeom prst="line">
              <a:avLst/>
            </a:prstGeom>
            <a:noFill/>
            <a:ln w="19050">
              <a:solidFill>
                <a:srgbClr val="996633"/>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43" name="Line 52"/>
            <p:cNvSpPr>
              <a:spLocks noChangeShapeType="1"/>
            </p:cNvSpPr>
            <p:nvPr/>
          </p:nvSpPr>
          <p:spPr bwMode="auto">
            <a:xfrm>
              <a:off x="4383" y="2784"/>
              <a:ext cx="0" cy="113"/>
            </a:xfrm>
            <a:prstGeom prst="line">
              <a:avLst/>
            </a:prstGeom>
            <a:noFill/>
            <a:ln w="19050">
              <a:solidFill>
                <a:srgbClr val="009900"/>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44" name="Line 53"/>
            <p:cNvSpPr>
              <a:spLocks noChangeShapeType="1"/>
            </p:cNvSpPr>
            <p:nvPr/>
          </p:nvSpPr>
          <p:spPr bwMode="auto">
            <a:xfrm>
              <a:off x="4383" y="2897"/>
              <a:ext cx="0" cy="113"/>
            </a:xfrm>
            <a:prstGeom prst="line">
              <a:avLst/>
            </a:prstGeom>
            <a:noFill/>
            <a:ln w="19050">
              <a:solidFill>
                <a:schemeClr va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45" name="Line 54"/>
            <p:cNvSpPr>
              <a:spLocks noChangeShapeType="1"/>
            </p:cNvSpPr>
            <p:nvPr/>
          </p:nvSpPr>
          <p:spPr bwMode="auto">
            <a:xfrm>
              <a:off x="4383" y="3010"/>
              <a:ext cx="0" cy="113"/>
            </a:xfrm>
            <a:prstGeom prst="line">
              <a:avLst/>
            </a:prstGeom>
            <a:noFill/>
            <a:ln w="19050">
              <a:solidFill>
                <a:schemeClr val="tx2"/>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46" name="Line 55"/>
            <p:cNvSpPr>
              <a:spLocks noChangeShapeType="1"/>
            </p:cNvSpPr>
            <p:nvPr/>
          </p:nvSpPr>
          <p:spPr bwMode="auto">
            <a:xfrm>
              <a:off x="4383" y="3123"/>
              <a:ext cx="0" cy="113"/>
            </a:xfrm>
            <a:prstGeom prst="line">
              <a:avLst/>
            </a:prstGeom>
            <a:noFill/>
            <a:ln w="19050">
              <a:solidFill>
                <a:srgbClr val="996633"/>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47" name="Line 56"/>
            <p:cNvSpPr>
              <a:spLocks noChangeShapeType="1"/>
            </p:cNvSpPr>
            <p:nvPr/>
          </p:nvSpPr>
          <p:spPr bwMode="auto">
            <a:xfrm>
              <a:off x="4383" y="3236"/>
              <a:ext cx="0" cy="113"/>
            </a:xfrm>
            <a:prstGeom prst="line">
              <a:avLst/>
            </a:prstGeom>
            <a:noFill/>
            <a:ln w="19050">
              <a:solidFill>
                <a:srgbClr val="009900"/>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48" name="Line 57"/>
            <p:cNvSpPr>
              <a:spLocks noChangeShapeType="1"/>
            </p:cNvSpPr>
            <p:nvPr/>
          </p:nvSpPr>
          <p:spPr bwMode="auto">
            <a:xfrm>
              <a:off x="4383" y="3349"/>
              <a:ext cx="0" cy="113"/>
            </a:xfrm>
            <a:prstGeom prst="line">
              <a:avLst/>
            </a:prstGeom>
            <a:noFill/>
            <a:ln w="19050">
              <a:solidFill>
                <a:schemeClr va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3" name="Group 58"/>
          <p:cNvGrpSpPr>
            <a:grpSpLocks/>
          </p:cNvGrpSpPr>
          <p:nvPr/>
        </p:nvGrpSpPr>
        <p:grpSpPr bwMode="auto">
          <a:xfrm>
            <a:off x="5195888" y="4332288"/>
            <a:ext cx="0" cy="1257300"/>
            <a:chOff x="4468" y="2670"/>
            <a:chExt cx="0" cy="792"/>
          </a:xfrm>
        </p:grpSpPr>
        <p:sp>
          <p:nvSpPr>
            <p:cNvPr id="155734" name="Line 59"/>
            <p:cNvSpPr>
              <a:spLocks noChangeShapeType="1"/>
            </p:cNvSpPr>
            <p:nvPr/>
          </p:nvSpPr>
          <p:spPr bwMode="auto">
            <a:xfrm>
              <a:off x="4468" y="2670"/>
              <a:ext cx="0" cy="113"/>
            </a:xfrm>
            <a:prstGeom prst="line">
              <a:avLst/>
            </a:prstGeom>
            <a:noFill/>
            <a:ln w="19050">
              <a:solidFill>
                <a:schemeClr val="tx2"/>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35" name="Line 60"/>
            <p:cNvSpPr>
              <a:spLocks noChangeShapeType="1"/>
            </p:cNvSpPr>
            <p:nvPr/>
          </p:nvSpPr>
          <p:spPr bwMode="auto">
            <a:xfrm>
              <a:off x="4468" y="2784"/>
              <a:ext cx="0" cy="113"/>
            </a:xfrm>
            <a:prstGeom prst="line">
              <a:avLst/>
            </a:prstGeom>
            <a:noFill/>
            <a:ln w="19050">
              <a:solidFill>
                <a:srgbClr val="996633"/>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36" name="Line 61"/>
            <p:cNvSpPr>
              <a:spLocks noChangeShapeType="1"/>
            </p:cNvSpPr>
            <p:nvPr/>
          </p:nvSpPr>
          <p:spPr bwMode="auto">
            <a:xfrm>
              <a:off x="4468" y="2897"/>
              <a:ext cx="0" cy="113"/>
            </a:xfrm>
            <a:prstGeom prst="line">
              <a:avLst/>
            </a:prstGeom>
            <a:noFill/>
            <a:ln w="19050">
              <a:solidFill>
                <a:srgbClr val="009900"/>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37" name="Line 62"/>
            <p:cNvSpPr>
              <a:spLocks noChangeShapeType="1"/>
            </p:cNvSpPr>
            <p:nvPr/>
          </p:nvSpPr>
          <p:spPr bwMode="auto">
            <a:xfrm>
              <a:off x="4468" y="3010"/>
              <a:ext cx="0" cy="113"/>
            </a:xfrm>
            <a:prstGeom prst="line">
              <a:avLst/>
            </a:prstGeom>
            <a:noFill/>
            <a:ln w="19050">
              <a:solidFill>
                <a:schemeClr va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38" name="Line 63"/>
            <p:cNvSpPr>
              <a:spLocks noChangeShapeType="1"/>
            </p:cNvSpPr>
            <p:nvPr/>
          </p:nvSpPr>
          <p:spPr bwMode="auto">
            <a:xfrm>
              <a:off x="4468" y="3123"/>
              <a:ext cx="0" cy="113"/>
            </a:xfrm>
            <a:prstGeom prst="line">
              <a:avLst/>
            </a:prstGeom>
            <a:noFill/>
            <a:ln w="19050">
              <a:solidFill>
                <a:schemeClr val="tx2"/>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39" name="Line 64"/>
            <p:cNvSpPr>
              <a:spLocks noChangeShapeType="1"/>
            </p:cNvSpPr>
            <p:nvPr/>
          </p:nvSpPr>
          <p:spPr bwMode="auto">
            <a:xfrm>
              <a:off x="4468" y="3236"/>
              <a:ext cx="0" cy="113"/>
            </a:xfrm>
            <a:prstGeom prst="line">
              <a:avLst/>
            </a:prstGeom>
            <a:noFill/>
            <a:ln w="19050">
              <a:solidFill>
                <a:srgbClr val="996633"/>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40" name="Line 65"/>
            <p:cNvSpPr>
              <a:spLocks noChangeShapeType="1"/>
            </p:cNvSpPr>
            <p:nvPr/>
          </p:nvSpPr>
          <p:spPr bwMode="auto">
            <a:xfrm>
              <a:off x="4468" y="3349"/>
              <a:ext cx="0" cy="113"/>
            </a:xfrm>
            <a:prstGeom prst="line">
              <a:avLst/>
            </a:prstGeom>
            <a:noFill/>
            <a:ln w="19050">
              <a:solidFill>
                <a:srgbClr val="009900"/>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4" name="Group 66"/>
          <p:cNvGrpSpPr>
            <a:grpSpLocks/>
          </p:cNvGrpSpPr>
          <p:nvPr/>
        </p:nvGrpSpPr>
        <p:grpSpPr bwMode="auto">
          <a:xfrm>
            <a:off x="5195888" y="4513263"/>
            <a:ext cx="0" cy="1076325"/>
            <a:chOff x="4581" y="2784"/>
            <a:chExt cx="0" cy="678"/>
          </a:xfrm>
        </p:grpSpPr>
        <p:sp>
          <p:nvSpPr>
            <p:cNvPr id="155728" name="Line 67"/>
            <p:cNvSpPr>
              <a:spLocks noChangeShapeType="1"/>
            </p:cNvSpPr>
            <p:nvPr/>
          </p:nvSpPr>
          <p:spPr bwMode="auto">
            <a:xfrm>
              <a:off x="4581" y="2784"/>
              <a:ext cx="0" cy="113"/>
            </a:xfrm>
            <a:prstGeom prst="line">
              <a:avLst/>
            </a:prstGeom>
            <a:noFill/>
            <a:ln w="19050">
              <a:solidFill>
                <a:schemeClr val="tx2"/>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29" name="Line 68"/>
            <p:cNvSpPr>
              <a:spLocks noChangeShapeType="1"/>
            </p:cNvSpPr>
            <p:nvPr/>
          </p:nvSpPr>
          <p:spPr bwMode="auto">
            <a:xfrm>
              <a:off x="4581" y="2897"/>
              <a:ext cx="0" cy="113"/>
            </a:xfrm>
            <a:prstGeom prst="line">
              <a:avLst/>
            </a:prstGeom>
            <a:noFill/>
            <a:ln w="19050">
              <a:solidFill>
                <a:srgbClr val="996633"/>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30" name="Line 69"/>
            <p:cNvSpPr>
              <a:spLocks noChangeShapeType="1"/>
            </p:cNvSpPr>
            <p:nvPr/>
          </p:nvSpPr>
          <p:spPr bwMode="auto">
            <a:xfrm>
              <a:off x="4581" y="3010"/>
              <a:ext cx="0" cy="113"/>
            </a:xfrm>
            <a:prstGeom prst="line">
              <a:avLst/>
            </a:prstGeom>
            <a:noFill/>
            <a:ln w="19050">
              <a:solidFill>
                <a:srgbClr val="009900"/>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31" name="Line 70"/>
            <p:cNvSpPr>
              <a:spLocks noChangeShapeType="1"/>
            </p:cNvSpPr>
            <p:nvPr/>
          </p:nvSpPr>
          <p:spPr bwMode="auto">
            <a:xfrm>
              <a:off x="4581" y="3123"/>
              <a:ext cx="0" cy="113"/>
            </a:xfrm>
            <a:prstGeom prst="line">
              <a:avLst/>
            </a:prstGeom>
            <a:noFill/>
            <a:ln w="19050">
              <a:solidFill>
                <a:schemeClr va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32" name="Line 71"/>
            <p:cNvSpPr>
              <a:spLocks noChangeShapeType="1"/>
            </p:cNvSpPr>
            <p:nvPr/>
          </p:nvSpPr>
          <p:spPr bwMode="auto">
            <a:xfrm>
              <a:off x="4581" y="3236"/>
              <a:ext cx="0" cy="113"/>
            </a:xfrm>
            <a:prstGeom prst="line">
              <a:avLst/>
            </a:prstGeom>
            <a:noFill/>
            <a:ln w="19050">
              <a:solidFill>
                <a:schemeClr val="tx2"/>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33" name="Line 72"/>
            <p:cNvSpPr>
              <a:spLocks noChangeShapeType="1"/>
            </p:cNvSpPr>
            <p:nvPr/>
          </p:nvSpPr>
          <p:spPr bwMode="auto">
            <a:xfrm>
              <a:off x="4581" y="3349"/>
              <a:ext cx="0" cy="113"/>
            </a:xfrm>
            <a:prstGeom prst="line">
              <a:avLst/>
            </a:prstGeom>
            <a:noFill/>
            <a:ln w="19050">
              <a:solidFill>
                <a:srgbClr val="996633"/>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5" name="Group 73"/>
          <p:cNvGrpSpPr>
            <a:grpSpLocks/>
          </p:cNvGrpSpPr>
          <p:nvPr/>
        </p:nvGrpSpPr>
        <p:grpSpPr bwMode="auto">
          <a:xfrm>
            <a:off x="5195888" y="4692650"/>
            <a:ext cx="0" cy="896938"/>
            <a:chOff x="4694" y="2897"/>
            <a:chExt cx="0" cy="565"/>
          </a:xfrm>
        </p:grpSpPr>
        <p:sp>
          <p:nvSpPr>
            <p:cNvPr id="155723" name="Line 74"/>
            <p:cNvSpPr>
              <a:spLocks noChangeShapeType="1"/>
            </p:cNvSpPr>
            <p:nvPr/>
          </p:nvSpPr>
          <p:spPr bwMode="auto">
            <a:xfrm>
              <a:off x="4694" y="2897"/>
              <a:ext cx="0" cy="113"/>
            </a:xfrm>
            <a:prstGeom prst="line">
              <a:avLst/>
            </a:prstGeom>
            <a:noFill/>
            <a:ln w="19050">
              <a:solidFill>
                <a:schemeClr val="tx2"/>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24" name="Line 75"/>
            <p:cNvSpPr>
              <a:spLocks noChangeShapeType="1"/>
            </p:cNvSpPr>
            <p:nvPr/>
          </p:nvSpPr>
          <p:spPr bwMode="auto">
            <a:xfrm>
              <a:off x="4694" y="3010"/>
              <a:ext cx="0" cy="113"/>
            </a:xfrm>
            <a:prstGeom prst="line">
              <a:avLst/>
            </a:prstGeom>
            <a:noFill/>
            <a:ln w="19050">
              <a:solidFill>
                <a:srgbClr val="996633"/>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25" name="Line 76"/>
            <p:cNvSpPr>
              <a:spLocks noChangeShapeType="1"/>
            </p:cNvSpPr>
            <p:nvPr/>
          </p:nvSpPr>
          <p:spPr bwMode="auto">
            <a:xfrm>
              <a:off x="4694" y="3123"/>
              <a:ext cx="0" cy="113"/>
            </a:xfrm>
            <a:prstGeom prst="line">
              <a:avLst/>
            </a:prstGeom>
            <a:noFill/>
            <a:ln w="19050">
              <a:solidFill>
                <a:srgbClr val="009900"/>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26" name="Line 77"/>
            <p:cNvSpPr>
              <a:spLocks noChangeShapeType="1"/>
            </p:cNvSpPr>
            <p:nvPr/>
          </p:nvSpPr>
          <p:spPr bwMode="auto">
            <a:xfrm>
              <a:off x="4694" y="3236"/>
              <a:ext cx="0" cy="113"/>
            </a:xfrm>
            <a:prstGeom prst="line">
              <a:avLst/>
            </a:prstGeom>
            <a:noFill/>
            <a:ln w="19050">
              <a:solidFill>
                <a:schemeClr va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27" name="Line 78"/>
            <p:cNvSpPr>
              <a:spLocks noChangeShapeType="1"/>
            </p:cNvSpPr>
            <p:nvPr/>
          </p:nvSpPr>
          <p:spPr bwMode="auto">
            <a:xfrm>
              <a:off x="4694" y="3349"/>
              <a:ext cx="0" cy="113"/>
            </a:xfrm>
            <a:prstGeom prst="line">
              <a:avLst/>
            </a:prstGeom>
            <a:noFill/>
            <a:ln w="19050">
              <a:solidFill>
                <a:schemeClr val="tx2"/>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6" name="Group 79"/>
          <p:cNvGrpSpPr>
            <a:grpSpLocks/>
          </p:cNvGrpSpPr>
          <p:nvPr/>
        </p:nvGrpSpPr>
        <p:grpSpPr bwMode="auto">
          <a:xfrm>
            <a:off x="5195888" y="4872038"/>
            <a:ext cx="0" cy="717550"/>
            <a:chOff x="4807" y="3010"/>
            <a:chExt cx="0" cy="452"/>
          </a:xfrm>
        </p:grpSpPr>
        <p:sp>
          <p:nvSpPr>
            <p:cNvPr id="155719" name="Line 80"/>
            <p:cNvSpPr>
              <a:spLocks noChangeShapeType="1"/>
            </p:cNvSpPr>
            <p:nvPr/>
          </p:nvSpPr>
          <p:spPr bwMode="auto">
            <a:xfrm>
              <a:off x="4807" y="3010"/>
              <a:ext cx="0" cy="113"/>
            </a:xfrm>
            <a:prstGeom prst="line">
              <a:avLst/>
            </a:prstGeom>
            <a:noFill/>
            <a:ln w="19050">
              <a:solidFill>
                <a:schemeClr val="tx2"/>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20" name="Line 81"/>
            <p:cNvSpPr>
              <a:spLocks noChangeShapeType="1"/>
            </p:cNvSpPr>
            <p:nvPr/>
          </p:nvSpPr>
          <p:spPr bwMode="auto">
            <a:xfrm>
              <a:off x="4807" y="3123"/>
              <a:ext cx="0" cy="113"/>
            </a:xfrm>
            <a:prstGeom prst="line">
              <a:avLst/>
            </a:prstGeom>
            <a:noFill/>
            <a:ln w="19050">
              <a:solidFill>
                <a:srgbClr val="996633"/>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21" name="Line 82"/>
            <p:cNvSpPr>
              <a:spLocks noChangeShapeType="1"/>
            </p:cNvSpPr>
            <p:nvPr/>
          </p:nvSpPr>
          <p:spPr bwMode="auto">
            <a:xfrm>
              <a:off x="4807" y="3236"/>
              <a:ext cx="0" cy="113"/>
            </a:xfrm>
            <a:prstGeom prst="line">
              <a:avLst/>
            </a:prstGeom>
            <a:noFill/>
            <a:ln w="19050">
              <a:solidFill>
                <a:srgbClr val="009900"/>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22" name="Line 83"/>
            <p:cNvSpPr>
              <a:spLocks noChangeShapeType="1"/>
            </p:cNvSpPr>
            <p:nvPr/>
          </p:nvSpPr>
          <p:spPr bwMode="auto">
            <a:xfrm>
              <a:off x="4807" y="3349"/>
              <a:ext cx="0" cy="113"/>
            </a:xfrm>
            <a:prstGeom prst="line">
              <a:avLst/>
            </a:prstGeom>
            <a:noFill/>
            <a:ln w="19050">
              <a:solidFill>
                <a:schemeClr va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7" name="Group 84"/>
          <p:cNvGrpSpPr>
            <a:grpSpLocks/>
          </p:cNvGrpSpPr>
          <p:nvPr/>
        </p:nvGrpSpPr>
        <p:grpSpPr bwMode="auto">
          <a:xfrm>
            <a:off x="5195888" y="5051425"/>
            <a:ext cx="0" cy="538163"/>
            <a:chOff x="4920" y="3123"/>
            <a:chExt cx="0" cy="339"/>
          </a:xfrm>
        </p:grpSpPr>
        <p:sp>
          <p:nvSpPr>
            <p:cNvPr id="155716" name="Line 85"/>
            <p:cNvSpPr>
              <a:spLocks noChangeShapeType="1"/>
            </p:cNvSpPr>
            <p:nvPr/>
          </p:nvSpPr>
          <p:spPr bwMode="auto">
            <a:xfrm>
              <a:off x="4920" y="3123"/>
              <a:ext cx="0" cy="113"/>
            </a:xfrm>
            <a:prstGeom prst="line">
              <a:avLst/>
            </a:prstGeom>
            <a:noFill/>
            <a:ln w="19050">
              <a:solidFill>
                <a:schemeClr val="tx2"/>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17" name="Line 86"/>
            <p:cNvSpPr>
              <a:spLocks noChangeShapeType="1"/>
            </p:cNvSpPr>
            <p:nvPr/>
          </p:nvSpPr>
          <p:spPr bwMode="auto">
            <a:xfrm>
              <a:off x="4920" y="3236"/>
              <a:ext cx="0" cy="113"/>
            </a:xfrm>
            <a:prstGeom prst="line">
              <a:avLst/>
            </a:prstGeom>
            <a:noFill/>
            <a:ln w="19050">
              <a:solidFill>
                <a:srgbClr val="996633"/>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18" name="Line 87"/>
            <p:cNvSpPr>
              <a:spLocks noChangeShapeType="1"/>
            </p:cNvSpPr>
            <p:nvPr/>
          </p:nvSpPr>
          <p:spPr bwMode="auto">
            <a:xfrm>
              <a:off x="4920" y="3349"/>
              <a:ext cx="0" cy="113"/>
            </a:xfrm>
            <a:prstGeom prst="line">
              <a:avLst/>
            </a:prstGeom>
            <a:noFill/>
            <a:ln w="19050">
              <a:solidFill>
                <a:srgbClr val="009900"/>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8" name="Group 88"/>
          <p:cNvGrpSpPr>
            <a:grpSpLocks/>
          </p:cNvGrpSpPr>
          <p:nvPr/>
        </p:nvGrpSpPr>
        <p:grpSpPr bwMode="auto">
          <a:xfrm>
            <a:off x="5195888" y="5230813"/>
            <a:ext cx="0" cy="358775"/>
            <a:chOff x="5033" y="3236"/>
            <a:chExt cx="0" cy="226"/>
          </a:xfrm>
        </p:grpSpPr>
        <p:sp>
          <p:nvSpPr>
            <p:cNvPr id="155714" name="Line 89"/>
            <p:cNvSpPr>
              <a:spLocks noChangeShapeType="1"/>
            </p:cNvSpPr>
            <p:nvPr/>
          </p:nvSpPr>
          <p:spPr bwMode="auto">
            <a:xfrm>
              <a:off x="5033" y="3236"/>
              <a:ext cx="0" cy="113"/>
            </a:xfrm>
            <a:prstGeom prst="line">
              <a:avLst/>
            </a:prstGeom>
            <a:noFill/>
            <a:ln w="19050">
              <a:solidFill>
                <a:schemeClr val="tx2"/>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5715" name="Line 90"/>
            <p:cNvSpPr>
              <a:spLocks noChangeShapeType="1"/>
            </p:cNvSpPr>
            <p:nvPr/>
          </p:nvSpPr>
          <p:spPr bwMode="auto">
            <a:xfrm>
              <a:off x="5033" y="3349"/>
              <a:ext cx="0" cy="113"/>
            </a:xfrm>
            <a:prstGeom prst="line">
              <a:avLst/>
            </a:prstGeom>
            <a:noFill/>
            <a:ln w="19050">
              <a:solidFill>
                <a:srgbClr val="996633"/>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sp>
        <p:nvSpPr>
          <p:cNvPr id="1351771" name="Line 91"/>
          <p:cNvSpPr>
            <a:spLocks noChangeShapeType="1"/>
          </p:cNvSpPr>
          <p:nvPr/>
        </p:nvSpPr>
        <p:spPr bwMode="auto">
          <a:xfrm>
            <a:off x="5195888" y="5410200"/>
            <a:ext cx="0" cy="179388"/>
          </a:xfrm>
          <a:prstGeom prst="line">
            <a:avLst/>
          </a:prstGeom>
          <a:noFill/>
          <a:ln w="19050">
            <a:solidFill>
              <a:schemeClr val="tx2"/>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72" name="Line 92"/>
          <p:cNvSpPr>
            <a:spLocks noChangeShapeType="1"/>
          </p:cNvSpPr>
          <p:nvPr/>
        </p:nvSpPr>
        <p:spPr bwMode="auto">
          <a:xfrm>
            <a:off x="5510213" y="5410200"/>
            <a:ext cx="0" cy="179388"/>
          </a:xfrm>
          <a:prstGeom prst="line">
            <a:avLst/>
          </a:prstGeom>
          <a:noFill/>
          <a:ln w="19050">
            <a:solidFill>
              <a:srgbClr val="009900"/>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73" name="Line 93"/>
          <p:cNvSpPr>
            <a:spLocks noChangeShapeType="1"/>
          </p:cNvSpPr>
          <p:nvPr/>
        </p:nvSpPr>
        <p:spPr bwMode="auto">
          <a:xfrm>
            <a:off x="5510213" y="5410200"/>
            <a:ext cx="0" cy="179388"/>
          </a:xfrm>
          <a:prstGeom prst="line">
            <a:avLst/>
          </a:prstGeom>
          <a:noFill/>
          <a:ln w="19050">
            <a:solidFill>
              <a:srgbClr val="996633"/>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74" name="Line 94"/>
          <p:cNvSpPr>
            <a:spLocks noChangeShapeType="1"/>
          </p:cNvSpPr>
          <p:nvPr/>
        </p:nvSpPr>
        <p:spPr bwMode="auto">
          <a:xfrm>
            <a:off x="5510213" y="5410200"/>
            <a:ext cx="0" cy="179388"/>
          </a:xfrm>
          <a:prstGeom prst="line">
            <a:avLst/>
          </a:prstGeom>
          <a:noFill/>
          <a:ln w="19050">
            <a:solidFill>
              <a:schemeClr val="tx2"/>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75" name="Line 95"/>
          <p:cNvSpPr>
            <a:spLocks noChangeShapeType="1"/>
          </p:cNvSpPr>
          <p:nvPr/>
        </p:nvSpPr>
        <p:spPr bwMode="auto">
          <a:xfrm>
            <a:off x="5510213" y="5410200"/>
            <a:ext cx="0" cy="179388"/>
          </a:xfrm>
          <a:prstGeom prst="line">
            <a:avLst/>
          </a:prstGeom>
          <a:noFill/>
          <a:ln w="19050">
            <a:solidFill>
              <a:schemeClr val="hlink"/>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76" name="Line 96"/>
          <p:cNvSpPr>
            <a:spLocks noChangeShapeType="1"/>
          </p:cNvSpPr>
          <p:nvPr/>
        </p:nvSpPr>
        <p:spPr bwMode="auto">
          <a:xfrm>
            <a:off x="5510213" y="5408613"/>
            <a:ext cx="0" cy="179387"/>
          </a:xfrm>
          <a:prstGeom prst="line">
            <a:avLst/>
          </a:prstGeom>
          <a:noFill/>
          <a:ln w="19050">
            <a:solidFill>
              <a:srgbClr val="009900"/>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77" name="Line 97"/>
          <p:cNvSpPr>
            <a:spLocks noChangeShapeType="1"/>
          </p:cNvSpPr>
          <p:nvPr/>
        </p:nvSpPr>
        <p:spPr bwMode="auto">
          <a:xfrm>
            <a:off x="5510213" y="5410200"/>
            <a:ext cx="0" cy="179388"/>
          </a:xfrm>
          <a:prstGeom prst="line">
            <a:avLst/>
          </a:prstGeom>
          <a:noFill/>
          <a:ln w="19050">
            <a:solidFill>
              <a:srgbClr val="996633"/>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78" name="Line 98"/>
          <p:cNvSpPr>
            <a:spLocks noChangeShapeType="1"/>
          </p:cNvSpPr>
          <p:nvPr/>
        </p:nvSpPr>
        <p:spPr bwMode="auto">
          <a:xfrm>
            <a:off x="5510213" y="5410200"/>
            <a:ext cx="0" cy="179388"/>
          </a:xfrm>
          <a:prstGeom prst="line">
            <a:avLst/>
          </a:prstGeom>
          <a:noFill/>
          <a:ln w="19050">
            <a:solidFill>
              <a:schemeClr val="tx2"/>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79" name="Line 99"/>
          <p:cNvSpPr>
            <a:spLocks noChangeShapeType="1"/>
          </p:cNvSpPr>
          <p:nvPr/>
        </p:nvSpPr>
        <p:spPr bwMode="auto">
          <a:xfrm>
            <a:off x="5510213" y="5410200"/>
            <a:ext cx="0" cy="179388"/>
          </a:xfrm>
          <a:prstGeom prst="line">
            <a:avLst/>
          </a:prstGeom>
          <a:noFill/>
          <a:ln w="19050">
            <a:solidFill>
              <a:schemeClr val="hlink"/>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51780" name="Text Box 100"/>
          <p:cNvSpPr txBox="1">
            <a:spLocks noChangeArrowheads="1"/>
          </p:cNvSpPr>
          <p:nvPr/>
        </p:nvSpPr>
        <p:spPr bwMode="auto">
          <a:xfrm>
            <a:off x="6327775" y="4194175"/>
            <a:ext cx="2744788" cy="22923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u="sng">
                <a:solidFill>
                  <a:schemeClr val="hlink"/>
                </a:solidFill>
              </a:rPr>
              <a:t>Note:</a:t>
            </a:r>
            <a:br>
              <a:rPr lang="en-US" sz="1600" u="sng">
                <a:solidFill>
                  <a:schemeClr val="hlink"/>
                </a:solidFill>
              </a:rPr>
            </a:br>
            <a:r>
              <a:rPr lang="en-US" sz="1600" b="0">
                <a:solidFill>
                  <a:schemeClr val="hlink"/>
                </a:solidFill>
              </a:rPr>
              <a:t>the single disk might be faster, but as seek time and rotational delay are the dominant factors of total disk access time, the two smaller disks might operate faster together performing seeks in parallel...</a:t>
            </a:r>
            <a:endParaRPr lang="en-US" sz="1600" b="0" baseline="40000">
              <a:solidFill>
                <a:schemeClr val="hlin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7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16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16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516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516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516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516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5169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516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5169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5169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517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517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517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517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517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517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5168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5169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517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5170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5169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5169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5170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51703"/>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mph" presetSubtype="2" autoRev="1" fill="hold" nodeType="clickEffect">
                                  <p:stCondLst>
                                    <p:cond delay="0"/>
                                  </p:stCondLst>
                                  <p:childTnLst>
                                    <p:animClr clrSpc="rgb" dir="cw">
                                      <p:cBhvr>
                                        <p:cTn id="60" dur="500" fill="hold"/>
                                        <p:tgtEl>
                                          <p:spTgt spid="1351725"/>
                                        </p:tgtEl>
                                        <p:attrNameLst>
                                          <p:attrName>fillcolor</p:attrName>
                                        </p:attrNameLst>
                                      </p:cBhvr>
                                      <p:to>
                                        <a:schemeClr val="hlink"/>
                                      </p:to>
                                    </p:animClr>
                                    <p:set>
                                      <p:cBhvr>
                                        <p:cTn id="61" dur="500" fill="hold"/>
                                        <p:tgtEl>
                                          <p:spTgt spid="1351725"/>
                                        </p:tgtEl>
                                        <p:attrNameLst>
                                          <p:attrName>fill.type</p:attrName>
                                        </p:attrNameLst>
                                      </p:cBhvr>
                                      <p:to>
                                        <p:strVal val="solid"/>
                                      </p:to>
                                    </p:set>
                                    <p:set>
                                      <p:cBhvr>
                                        <p:cTn id="62" dur="500" fill="hold"/>
                                        <p:tgtEl>
                                          <p:spTgt spid="1351725"/>
                                        </p:tgtEl>
                                        <p:attrNameLst>
                                          <p:attrName>fill.on</p:attrName>
                                        </p:attrNameLst>
                                      </p:cBhvr>
                                      <p:to>
                                        <p:strVal val="true"/>
                                      </p:to>
                                    </p:set>
                                  </p:childTnLst>
                                </p:cTn>
                              </p:par>
                            </p:childTnLst>
                          </p:cTn>
                        </p:par>
                        <p:par>
                          <p:cTn id="63" fill="hold" nodeType="afterGroup">
                            <p:stCondLst>
                              <p:cond delay="1000"/>
                            </p:stCondLst>
                            <p:childTnLst>
                              <p:par>
                                <p:cTn id="64" presetID="1" presetClass="exit" presetSubtype="0" fill="hold" nodeType="afterEffect">
                                  <p:stCondLst>
                                    <p:cond delay="0"/>
                                  </p:stCondLst>
                                  <p:childTnLst>
                                    <p:set>
                                      <p:cBhvr>
                                        <p:cTn id="65" dur="1" fill="hold">
                                          <p:stCondLst>
                                            <p:cond delay="0"/>
                                          </p:stCondLst>
                                        </p:cTn>
                                        <p:tgtEl>
                                          <p:spTgt spid="2"/>
                                        </p:tgtEl>
                                        <p:attrNameLst>
                                          <p:attrName>style.visibility</p:attrName>
                                        </p:attrNameLst>
                                      </p:cBhvr>
                                      <p:to>
                                        <p:strVal val="hidden"/>
                                      </p:to>
                                    </p:set>
                                  </p:childTnLst>
                                </p:cTn>
                              </p:par>
                            </p:childTnLst>
                          </p:cTn>
                        </p:par>
                        <p:par>
                          <p:cTn id="66" fill="hold" nodeType="afterGroup">
                            <p:stCondLst>
                              <p:cond delay="1000"/>
                            </p:stCondLst>
                            <p:childTnLst>
                              <p:par>
                                <p:cTn id="67" presetID="1" presetClass="entr" presetSubtype="0" fill="hold" grpId="0" nodeType="afterEffect">
                                  <p:stCondLst>
                                    <p:cond delay="0"/>
                                  </p:stCondLst>
                                  <p:childTnLst>
                                    <p:set>
                                      <p:cBhvr>
                                        <p:cTn id="68" dur="1" fill="hold">
                                          <p:stCondLst>
                                            <p:cond delay="0"/>
                                          </p:stCondLst>
                                        </p:cTn>
                                        <p:tgtEl>
                                          <p:spTgt spid="1351779"/>
                                        </p:tgtEl>
                                        <p:attrNameLst>
                                          <p:attrName>style.visibility</p:attrName>
                                        </p:attrNameLst>
                                      </p:cBhvr>
                                      <p:to>
                                        <p:strVal val="visible"/>
                                      </p:to>
                                    </p:set>
                                  </p:childTnLst>
                                </p:cTn>
                              </p:par>
                            </p:childTnLst>
                          </p:cTn>
                        </p:par>
                        <p:par>
                          <p:cTn id="69" fill="hold" nodeType="afterGroup">
                            <p:stCondLst>
                              <p:cond delay="1000"/>
                            </p:stCondLst>
                            <p:childTnLst>
                              <p:par>
                                <p:cTn id="70" presetID="1" presetClass="entr" presetSubtype="0" fill="hold" nodeType="afterEffect">
                                  <p:stCondLst>
                                    <p:cond delay="0"/>
                                  </p:stCondLst>
                                  <p:childTnLst>
                                    <p:set>
                                      <p:cBhvr>
                                        <p:cTn id="71" dur="1" fill="hold">
                                          <p:stCondLst>
                                            <p:cond delay="0"/>
                                          </p:stCondLst>
                                        </p:cTn>
                                        <p:tgtEl>
                                          <p:spTgt spid="3"/>
                                        </p:tgtEl>
                                        <p:attrNameLst>
                                          <p:attrName>style.visibility</p:attrName>
                                        </p:attrNameLst>
                                      </p:cBhvr>
                                      <p:to>
                                        <p:strVal val="visible"/>
                                      </p:to>
                                    </p:set>
                                  </p:childTnLst>
                                </p:cTn>
                              </p:par>
                            </p:childTnLst>
                          </p:cTn>
                        </p:par>
                        <p:par>
                          <p:cTn id="72" fill="hold" nodeType="afterGroup">
                            <p:stCondLst>
                              <p:cond delay="1000"/>
                            </p:stCondLst>
                            <p:childTnLst>
                              <p:par>
                                <p:cTn id="73" presetID="1" presetClass="emph" presetSubtype="2" autoRev="1" fill="hold" nodeType="afterEffect">
                                  <p:stCondLst>
                                    <p:cond delay="0"/>
                                  </p:stCondLst>
                                  <p:childTnLst>
                                    <p:animClr clrSpc="rgb" dir="cw">
                                      <p:cBhvr>
                                        <p:cTn id="74" dur="500" fill="hold"/>
                                        <p:tgtEl>
                                          <p:spTgt spid="1351724"/>
                                        </p:tgtEl>
                                        <p:attrNameLst>
                                          <p:attrName>fillcolor</p:attrName>
                                        </p:attrNameLst>
                                      </p:cBhvr>
                                      <p:to>
                                        <a:srgbClr val="009900"/>
                                      </p:to>
                                    </p:animClr>
                                    <p:set>
                                      <p:cBhvr>
                                        <p:cTn id="75" dur="500" fill="hold"/>
                                        <p:tgtEl>
                                          <p:spTgt spid="1351724"/>
                                        </p:tgtEl>
                                        <p:attrNameLst>
                                          <p:attrName>fill.type</p:attrName>
                                        </p:attrNameLst>
                                      </p:cBhvr>
                                      <p:to>
                                        <p:strVal val="solid"/>
                                      </p:to>
                                    </p:set>
                                    <p:set>
                                      <p:cBhvr>
                                        <p:cTn id="76" dur="500" fill="hold"/>
                                        <p:tgtEl>
                                          <p:spTgt spid="1351724"/>
                                        </p:tgtEl>
                                        <p:attrNameLst>
                                          <p:attrName>fill.on</p:attrName>
                                        </p:attrNameLst>
                                      </p:cBhvr>
                                      <p:to>
                                        <p:strVal val="true"/>
                                      </p:to>
                                    </p:set>
                                  </p:childTnLst>
                                </p:cTn>
                              </p:par>
                            </p:childTnLst>
                          </p:cTn>
                        </p:par>
                        <p:par>
                          <p:cTn id="77" fill="hold" nodeType="afterGroup">
                            <p:stCondLst>
                              <p:cond delay="2000"/>
                            </p:stCondLst>
                            <p:childTnLst>
                              <p:par>
                                <p:cTn id="78" presetID="1" presetClass="exit" presetSubtype="0" fill="hold" nodeType="afterEffect">
                                  <p:stCondLst>
                                    <p:cond delay="0"/>
                                  </p:stCondLst>
                                  <p:childTnLst>
                                    <p:set>
                                      <p:cBhvr>
                                        <p:cTn id="79" dur="1" fill="hold">
                                          <p:stCondLst>
                                            <p:cond delay="0"/>
                                          </p:stCondLst>
                                        </p:cTn>
                                        <p:tgtEl>
                                          <p:spTgt spid="3"/>
                                        </p:tgtEl>
                                        <p:attrNameLst>
                                          <p:attrName>style.visibility</p:attrName>
                                        </p:attrNameLst>
                                      </p:cBhvr>
                                      <p:to>
                                        <p:strVal val="hidden"/>
                                      </p:to>
                                    </p:set>
                                  </p:childTnLst>
                                </p:cTn>
                              </p:par>
                            </p:childTnLst>
                          </p:cTn>
                        </p:par>
                        <p:par>
                          <p:cTn id="80" fill="hold" nodeType="afterGroup">
                            <p:stCondLst>
                              <p:cond delay="2000"/>
                            </p:stCondLst>
                            <p:childTnLst>
                              <p:par>
                                <p:cTn id="81" presetID="1" presetClass="entr" presetSubtype="0" fill="hold" nodeType="after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par>
                          <p:cTn id="83" fill="hold" nodeType="afterGroup">
                            <p:stCondLst>
                              <p:cond delay="2000"/>
                            </p:stCondLst>
                            <p:childTnLst>
                              <p:par>
                                <p:cTn id="84" presetID="1" presetClass="exit" presetSubtype="0" fill="hold" grpId="1" nodeType="afterEffect">
                                  <p:stCondLst>
                                    <p:cond delay="0"/>
                                  </p:stCondLst>
                                  <p:childTnLst>
                                    <p:set>
                                      <p:cBhvr>
                                        <p:cTn id="85" dur="1" fill="hold">
                                          <p:stCondLst>
                                            <p:cond delay="0"/>
                                          </p:stCondLst>
                                        </p:cTn>
                                        <p:tgtEl>
                                          <p:spTgt spid="1351779"/>
                                        </p:tgtEl>
                                        <p:attrNameLst>
                                          <p:attrName>style.visibility</p:attrName>
                                        </p:attrNameLst>
                                      </p:cBhvr>
                                      <p:to>
                                        <p:strVal val="hidden"/>
                                      </p:to>
                                    </p:set>
                                  </p:childTnLst>
                                </p:cTn>
                              </p:par>
                            </p:childTnLst>
                          </p:cTn>
                        </p:par>
                        <p:par>
                          <p:cTn id="86" fill="hold" nodeType="afterGroup">
                            <p:stCondLst>
                              <p:cond delay="2000"/>
                            </p:stCondLst>
                            <p:childTnLst>
                              <p:par>
                                <p:cTn id="87" presetID="1" presetClass="entr" presetSubtype="0" fill="hold" grpId="0" nodeType="afterEffect">
                                  <p:stCondLst>
                                    <p:cond delay="0"/>
                                  </p:stCondLst>
                                  <p:childTnLst>
                                    <p:set>
                                      <p:cBhvr>
                                        <p:cTn id="88" dur="1" fill="hold">
                                          <p:stCondLst>
                                            <p:cond delay="0"/>
                                          </p:stCondLst>
                                        </p:cTn>
                                        <p:tgtEl>
                                          <p:spTgt spid="1351772"/>
                                        </p:tgtEl>
                                        <p:attrNameLst>
                                          <p:attrName>style.visibility</p:attrName>
                                        </p:attrNameLst>
                                      </p:cBhvr>
                                      <p:to>
                                        <p:strVal val="visible"/>
                                      </p:to>
                                    </p:set>
                                  </p:childTnLst>
                                </p:cTn>
                              </p:par>
                            </p:childTnLst>
                          </p:cTn>
                        </p:par>
                        <p:par>
                          <p:cTn id="89" fill="hold" nodeType="afterGroup">
                            <p:stCondLst>
                              <p:cond delay="2000"/>
                            </p:stCondLst>
                            <p:childTnLst>
                              <p:par>
                                <p:cTn id="90" presetID="1" presetClass="emph" presetSubtype="2" autoRev="1" fill="hold" nodeType="afterEffect">
                                  <p:stCondLst>
                                    <p:cond delay="0"/>
                                  </p:stCondLst>
                                  <p:childTnLst>
                                    <p:animClr clrSpc="rgb" dir="cw">
                                      <p:cBhvr>
                                        <p:cTn id="91" dur="500" fill="hold"/>
                                        <p:tgtEl>
                                          <p:spTgt spid="1351728"/>
                                        </p:tgtEl>
                                        <p:attrNameLst>
                                          <p:attrName>fillcolor</p:attrName>
                                        </p:attrNameLst>
                                      </p:cBhvr>
                                      <p:to>
                                        <a:srgbClr val="996633"/>
                                      </p:to>
                                    </p:animClr>
                                    <p:set>
                                      <p:cBhvr>
                                        <p:cTn id="92" dur="500" fill="hold"/>
                                        <p:tgtEl>
                                          <p:spTgt spid="1351728"/>
                                        </p:tgtEl>
                                        <p:attrNameLst>
                                          <p:attrName>fill.type</p:attrName>
                                        </p:attrNameLst>
                                      </p:cBhvr>
                                      <p:to>
                                        <p:strVal val="solid"/>
                                      </p:to>
                                    </p:set>
                                    <p:set>
                                      <p:cBhvr>
                                        <p:cTn id="93" dur="500" fill="hold"/>
                                        <p:tgtEl>
                                          <p:spTgt spid="1351728"/>
                                        </p:tgtEl>
                                        <p:attrNameLst>
                                          <p:attrName>fill.on</p:attrName>
                                        </p:attrNameLst>
                                      </p:cBhvr>
                                      <p:to>
                                        <p:strVal val="true"/>
                                      </p:to>
                                    </p:set>
                                  </p:childTnLst>
                                </p:cTn>
                              </p:par>
                            </p:childTnLst>
                          </p:cTn>
                        </p:par>
                        <p:par>
                          <p:cTn id="94" fill="hold" nodeType="afterGroup">
                            <p:stCondLst>
                              <p:cond delay="3000"/>
                            </p:stCondLst>
                            <p:childTnLst>
                              <p:par>
                                <p:cTn id="95" presetID="1" presetClass="exit" presetSubtype="0" fill="hold" nodeType="afterEffect">
                                  <p:stCondLst>
                                    <p:cond delay="0"/>
                                  </p:stCondLst>
                                  <p:childTnLst>
                                    <p:set>
                                      <p:cBhvr>
                                        <p:cTn id="96" dur="1" fill="hold">
                                          <p:stCondLst>
                                            <p:cond delay="0"/>
                                          </p:stCondLst>
                                        </p:cTn>
                                        <p:tgtEl>
                                          <p:spTgt spid="4"/>
                                        </p:tgtEl>
                                        <p:attrNameLst>
                                          <p:attrName>style.visibility</p:attrName>
                                        </p:attrNameLst>
                                      </p:cBhvr>
                                      <p:to>
                                        <p:strVal val="hidden"/>
                                      </p:to>
                                    </p:set>
                                  </p:childTnLst>
                                </p:cTn>
                              </p:par>
                            </p:childTnLst>
                          </p:cTn>
                        </p:par>
                        <p:par>
                          <p:cTn id="97" fill="hold" nodeType="afterGroup">
                            <p:stCondLst>
                              <p:cond delay="3000"/>
                            </p:stCondLst>
                            <p:childTnLst>
                              <p:par>
                                <p:cTn id="98" presetID="1" presetClass="exit" presetSubtype="0" fill="hold" grpId="1" nodeType="afterEffect">
                                  <p:stCondLst>
                                    <p:cond delay="0"/>
                                  </p:stCondLst>
                                  <p:childTnLst>
                                    <p:set>
                                      <p:cBhvr>
                                        <p:cTn id="99" dur="1" fill="hold">
                                          <p:stCondLst>
                                            <p:cond delay="0"/>
                                          </p:stCondLst>
                                        </p:cTn>
                                        <p:tgtEl>
                                          <p:spTgt spid="1351772"/>
                                        </p:tgtEl>
                                        <p:attrNameLst>
                                          <p:attrName>style.visibility</p:attrName>
                                        </p:attrNameLst>
                                      </p:cBhvr>
                                      <p:to>
                                        <p:strVal val="hidden"/>
                                      </p:to>
                                    </p:set>
                                  </p:childTnLst>
                                </p:cTn>
                              </p:par>
                            </p:childTnLst>
                          </p:cTn>
                        </p:par>
                        <p:par>
                          <p:cTn id="100" fill="hold" nodeType="afterGroup">
                            <p:stCondLst>
                              <p:cond delay="3000"/>
                            </p:stCondLst>
                            <p:childTnLst>
                              <p:par>
                                <p:cTn id="101" presetID="1" presetClass="entr" presetSubtype="0" fill="hold" nodeType="afterEffect">
                                  <p:stCondLst>
                                    <p:cond delay="0"/>
                                  </p:stCondLst>
                                  <p:childTnLst>
                                    <p:set>
                                      <p:cBhvr>
                                        <p:cTn id="102" dur="1" fill="hold">
                                          <p:stCondLst>
                                            <p:cond delay="0"/>
                                          </p:stCondLst>
                                        </p:cTn>
                                        <p:tgtEl>
                                          <p:spTgt spid="5"/>
                                        </p:tgtEl>
                                        <p:attrNameLst>
                                          <p:attrName>style.visibility</p:attrName>
                                        </p:attrNameLst>
                                      </p:cBhvr>
                                      <p:to>
                                        <p:strVal val="visible"/>
                                      </p:to>
                                    </p:set>
                                  </p:childTnLst>
                                </p:cTn>
                              </p:par>
                            </p:childTnLst>
                          </p:cTn>
                        </p:par>
                        <p:par>
                          <p:cTn id="103" fill="hold" nodeType="afterGroup">
                            <p:stCondLst>
                              <p:cond delay="3000"/>
                            </p:stCondLst>
                            <p:childTnLst>
                              <p:par>
                                <p:cTn id="104" presetID="1" presetClass="entr" presetSubtype="0" fill="hold" grpId="0" nodeType="afterEffect">
                                  <p:stCondLst>
                                    <p:cond delay="0"/>
                                  </p:stCondLst>
                                  <p:childTnLst>
                                    <p:set>
                                      <p:cBhvr>
                                        <p:cTn id="105" dur="1" fill="hold">
                                          <p:stCondLst>
                                            <p:cond delay="0"/>
                                          </p:stCondLst>
                                        </p:cTn>
                                        <p:tgtEl>
                                          <p:spTgt spid="1351773"/>
                                        </p:tgtEl>
                                        <p:attrNameLst>
                                          <p:attrName>style.visibility</p:attrName>
                                        </p:attrNameLst>
                                      </p:cBhvr>
                                      <p:to>
                                        <p:strVal val="visible"/>
                                      </p:to>
                                    </p:set>
                                  </p:childTnLst>
                                </p:cTn>
                              </p:par>
                            </p:childTnLst>
                          </p:cTn>
                        </p:par>
                        <p:par>
                          <p:cTn id="106" fill="hold" nodeType="afterGroup">
                            <p:stCondLst>
                              <p:cond delay="3000"/>
                            </p:stCondLst>
                            <p:childTnLst>
                              <p:par>
                                <p:cTn id="107" presetID="1" presetClass="emph" presetSubtype="2" autoRev="1" fill="hold" nodeType="afterEffect">
                                  <p:stCondLst>
                                    <p:cond delay="0"/>
                                  </p:stCondLst>
                                  <p:childTnLst>
                                    <p:animClr clrSpc="rgb" dir="cw">
                                      <p:cBhvr>
                                        <p:cTn id="108" dur="500" fill="hold"/>
                                        <p:tgtEl>
                                          <p:spTgt spid="1351724"/>
                                        </p:tgtEl>
                                        <p:attrNameLst>
                                          <p:attrName>fillcolor</p:attrName>
                                        </p:attrNameLst>
                                      </p:cBhvr>
                                      <p:to>
                                        <a:schemeClr val="tx2"/>
                                      </p:to>
                                    </p:animClr>
                                    <p:set>
                                      <p:cBhvr>
                                        <p:cTn id="109" dur="500" fill="hold"/>
                                        <p:tgtEl>
                                          <p:spTgt spid="1351724"/>
                                        </p:tgtEl>
                                        <p:attrNameLst>
                                          <p:attrName>fill.type</p:attrName>
                                        </p:attrNameLst>
                                      </p:cBhvr>
                                      <p:to>
                                        <p:strVal val="solid"/>
                                      </p:to>
                                    </p:set>
                                    <p:set>
                                      <p:cBhvr>
                                        <p:cTn id="110" dur="500" fill="hold"/>
                                        <p:tgtEl>
                                          <p:spTgt spid="1351724"/>
                                        </p:tgtEl>
                                        <p:attrNameLst>
                                          <p:attrName>fill.on</p:attrName>
                                        </p:attrNameLst>
                                      </p:cBhvr>
                                      <p:to>
                                        <p:strVal val="true"/>
                                      </p:to>
                                    </p:set>
                                  </p:childTnLst>
                                </p:cTn>
                              </p:par>
                            </p:childTnLst>
                          </p:cTn>
                        </p:par>
                        <p:par>
                          <p:cTn id="111" fill="hold" nodeType="afterGroup">
                            <p:stCondLst>
                              <p:cond delay="4000"/>
                            </p:stCondLst>
                            <p:childTnLst>
                              <p:par>
                                <p:cTn id="112" presetID="1" presetClass="exit" presetSubtype="0" fill="hold" nodeType="afterEffect">
                                  <p:stCondLst>
                                    <p:cond delay="0"/>
                                  </p:stCondLst>
                                  <p:childTnLst>
                                    <p:set>
                                      <p:cBhvr>
                                        <p:cTn id="113" dur="1" fill="hold">
                                          <p:stCondLst>
                                            <p:cond delay="0"/>
                                          </p:stCondLst>
                                        </p:cTn>
                                        <p:tgtEl>
                                          <p:spTgt spid="5"/>
                                        </p:tgtEl>
                                        <p:attrNameLst>
                                          <p:attrName>style.visibility</p:attrName>
                                        </p:attrNameLst>
                                      </p:cBhvr>
                                      <p:to>
                                        <p:strVal val="hidden"/>
                                      </p:to>
                                    </p:set>
                                  </p:childTnLst>
                                </p:cTn>
                              </p:par>
                            </p:childTnLst>
                          </p:cTn>
                        </p:par>
                        <p:par>
                          <p:cTn id="114" fill="hold" nodeType="afterGroup">
                            <p:stCondLst>
                              <p:cond delay="4000"/>
                            </p:stCondLst>
                            <p:childTnLst>
                              <p:par>
                                <p:cTn id="115" presetID="1" presetClass="exit" presetSubtype="0" fill="hold" grpId="1" nodeType="afterEffect">
                                  <p:stCondLst>
                                    <p:cond delay="0"/>
                                  </p:stCondLst>
                                  <p:childTnLst>
                                    <p:set>
                                      <p:cBhvr>
                                        <p:cTn id="116" dur="1" fill="hold">
                                          <p:stCondLst>
                                            <p:cond delay="0"/>
                                          </p:stCondLst>
                                        </p:cTn>
                                        <p:tgtEl>
                                          <p:spTgt spid="1351773"/>
                                        </p:tgtEl>
                                        <p:attrNameLst>
                                          <p:attrName>style.visibility</p:attrName>
                                        </p:attrNameLst>
                                      </p:cBhvr>
                                      <p:to>
                                        <p:strVal val="hidden"/>
                                      </p:to>
                                    </p:set>
                                  </p:childTnLst>
                                </p:cTn>
                              </p:par>
                            </p:childTnLst>
                          </p:cTn>
                        </p:par>
                        <p:par>
                          <p:cTn id="117" fill="hold" nodeType="afterGroup">
                            <p:stCondLst>
                              <p:cond delay="4000"/>
                            </p:stCondLst>
                            <p:childTnLst>
                              <p:par>
                                <p:cTn id="118" presetID="1" presetClass="entr" presetSubtype="0" fill="hold" nodeType="afterEffect">
                                  <p:stCondLst>
                                    <p:cond delay="0"/>
                                  </p:stCondLst>
                                  <p:childTnLst>
                                    <p:set>
                                      <p:cBhvr>
                                        <p:cTn id="119" dur="1" fill="hold">
                                          <p:stCondLst>
                                            <p:cond delay="0"/>
                                          </p:stCondLst>
                                        </p:cTn>
                                        <p:tgtEl>
                                          <p:spTgt spid="6"/>
                                        </p:tgtEl>
                                        <p:attrNameLst>
                                          <p:attrName>style.visibility</p:attrName>
                                        </p:attrNameLst>
                                      </p:cBhvr>
                                      <p:to>
                                        <p:strVal val="visible"/>
                                      </p:to>
                                    </p:set>
                                  </p:childTnLst>
                                </p:cTn>
                              </p:par>
                            </p:childTnLst>
                          </p:cTn>
                        </p:par>
                        <p:par>
                          <p:cTn id="120" fill="hold" nodeType="afterGroup">
                            <p:stCondLst>
                              <p:cond delay="4000"/>
                            </p:stCondLst>
                            <p:childTnLst>
                              <p:par>
                                <p:cTn id="121" presetID="1" presetClass="entr" presetSubtype="0" fill="hold" grpId="0" nodeType="afterEffect">
                                  <p:stCondLst>
                                    <p:cond delay="0"/>
                                  </p:stCondLst>
                                  <p:childTnLst>
                                    <p:set>
                                      <p:cBhvr>
                                        <p:cTn id="122" dur="1" fill="hold">
                                          <p:stCondLst>
                                            <p:cond delay="0"/>
                                          </p:stCondLst>
                                        </p:cTn>
                                        <p:tgtEl>
                                          <p:spTgt spid="1351774"/>
                                        </p:tgtEl>
                                        <p:attrNameLst>
                                          <p:attrName>style.visibility</p:attrName>
                                        </p:attrNameLst>
                                      </p:cBhvr>
                                      <p:to>
                                        <p:strVal val="visible"/>
                                      </p:to>
                                    </p:set>
                                  </p:childTnLst>
                                </p:cTn>
                              </p:par>
                            </p:childTnLst>
                          </p:cTn>
                        </p:par>
                        <p:par>
                          <p:cTn id="123" fill="hold" nodeType="afterGroup">
                            <p:stCondLst>
                              <p:cond delay="4000"/>
                            </p:stCondLst>
                            <p:childTnLst>
                              <p:par>
                                <p:cTn id="124" presetID="1" presetClass="emph" presetSubtype="2" autoRev="1" fill="hold" nodeType="afterEffect">
                                  <p:stCondLst>
                                    <p:cond delay="0"/>
                                  </p:stCondLst>
                                  <p:childTnLst>
                                    <p:animClr clrSpc="rgb" dir="cw">
                                      <p:cBhvr>
                                        <p:cTn id="125" dur="500" fill="hold"/>
                                        <p:tgtEl>
                                          <p:spTgt spid="1351726"/>
                                        </p:tgtEl>
                                        <p:attrNameLst>
                                          <p:attrName>fillcolor</p:attrName>
                                        </p:attrNameLst>
                                      </p:cBhvr>
                                      <p:to>
                                        <a:schemeClr val="hlink"/>
                                      </p:to>
                                    </p:animClr>
                                    <p:set>
                                      <p:cBhvr>
                                        <p:cTn id="126" dur="500" fill="hold"/>
                                        <p:tgtEl>
                                          <p:spTgt spid="1351726"/>
                                        </p:tgtEl>
                                        <p:attrNameLst>
                                          <p:attrName>fill.type</p:attrName>
                                        </p:attrNameLst>
                                      </p:cBhvr>
                                      <p:to>
                                        <p:strVal val="solid"/>
                                      </p:to>
                                    </p:set>
                                    <p:set>
                                      <p:cBhvr>
                                        <p:cTn id="127" dur="500" fill="hold"/>
                                        <p:tgtEl>
                                          <p:spTgt spid="1351726"/>
                                        </p:tgtEl>
                                        <p:attrNameLst>
                                          <p:attrName>fill.on</p:attrName>
                                        </p:attrNameLst>
                                      </p:cBhvr>
                                      <p:to>
                                        <p:strVal val="true"/>
                                      </p:to>
                                    </p:set>
                                  </p:childTnLst>
                                </p:cTn>
                              </p:par>
                            </p:childTnLst>
                          </p:cTn>
                        </p:par>
                        <p:par>
                          <p:cTn id="128" fill="hold" nodeType="afterGroup">
                            <p:stCondLst>
                              <p:cond delay="5000"/>
                            </p:stCondLst>
                            <p:childTnLst>
                              <p:par>
                                <p:cTn id="129" presetID="1" presetClass="exit" presetSubtype="0" fill="hold" grpId="1" nodeType="afterEffect">
                                  <p:stCondLst>
                                    <p:cond delay="0"/>
                                  </p:stCondLst>
                                  <p:childTnLst>
                                    <p:set>
                                      <p:cBhvr>
                                        <p:cTn id="130" dur="1" fill="hold">
                                          <p:stCondLst>
                                            <p:cond delay="0"/>
                                          </p:stCondLst>
                                        </p:cTn>
                                        <p:tgtEl>
                                          <p:spTgt spid="1351774"/>
                                        </p:tgtEl>
                                        <p:attrNameLst>
                                          <p:attrName>style.visibility</p:attrName>
                                        </p:attrNameLst>
                                      </p:cBhvr>
                                      <p:to>
                                        <p:strVal val="hidden"/>
                                      </p:to>
                                    </p:set>
                                  </p:childTnLst>
                                </p:cTn>
                              </p:par>
                            </p:childTnLst>
                          </p:cTn>
                        </p:par>
                        <p:par>
                          <p:cTn id="131" fill="hold" nodeType="afterGroup">
                            <p:stCondLst>
                              <p:cond delay="5000"/>
                            </p:stCondLst>
                            <p:childTnLst>
                              <p:par>
                                <p:cTn id="132" presetID="1" presetClass="exit" presetSubtype="0" fill="hold" nodeType="afterEffect">
                                  <p:stCondLst>
                                    <p:cond delay="0"/>
                                  </p:stCondLst>
                                  <p:childTnLst>
                                    <p:set>
                                      <p:cBhvr>
                                        <p:cTn id="133" dur="1" fill="hold">
                                          <p:stCondLst>
                                            <p:cond delay="0"/>
                                          </p:stCondLst>
                                        </p:cTn>
                                        <p:tgtEl>
                                          <p:spTgt spid="6"/>
                                        </p:tgtEl>
                                        <p:attrNameLst>
                                          <p:attrName>style.visibility</p:attrName>
                                        </p:attrNameLst>
                                      </p:cBhvr>
                                      <p:to>
                                        <p:strVal val="hidden"/>
                                      </p:to>
                                    </p:set>
                                  </p:childTnLst>
                                </p:cTn>
                              </p:par>
                            </p:childTnLst>
                          </p:cTn>
                        </p:par>
                        <p:par>
                          <p:cTn id="134" fill="hold" nodeType="afterGroup">
                            <p:stCondLst>
                              <p:cond delay="5000"/>
                            </p:stCondLst>
                            <p:childTnLst>
                              <p:par>
                                <p:cTn id="135" presetID="1" presetClass="entr" presetSubtype="0" fill="hold" nodeType="afterEffect">
                                  <p:stCondLst>
                                    <p:cond delay="0"/>
                                  </p:stCondLst>
                                  <p:childTnLst>
                                    <p:set>
                                      <p:cBhvr>
                                        <p:cTn id="136" dur="1" fill="hold">
                                          <p:stCondLst>
                                            <p:cond delay="0"/>
                                          </p:stCondLst>
                                        </p:cTn>
                                        <p:tgtEl>
                                          <p:spTgt spid="7"/>
                                        </p:tgtEl>
                                        <p:attrNameLst>
                                          <p:attrName>style.visibility</p:attrName>
                                        </p:attrNameLst>
                                      </p:cBhvr>
                                      <p:to>
                                        <p:strVal val="visible"/>
                                      </p:to>
                                    </p:set>
                                  </p:childTnLst>
                                </p:cTn>
                              </p:par>
                            </p:childTnLst>
                          </p:cTn>
                        </p:par>
                        <p:par>
                          <p:cTn id="137" fill="hold" nodeType="afterGroup">
                            <p:stCondLst>
                              <p:cond delay="5000"/>
                            </p:stCondLst>
                            <p:childTnLst>
                              <p:par>
                                <p:cTn id="138" presetID="1" presetClass="entr" presetSubtype="0" fill="hold" grpId="0" nodeType="afterEffect">
                                  <p:stCondLst>
                                    <p:cond delay="0"/>
                                  </p:stCondLst>
                                  <p:childTnLst>
                                    <p:set>
                                      <p:cBhvr>
                                        <p:cTn id="139" dur="1" fill="hold">
                                          <p:stCondLst>
                                            <p:cond delay="0"/>
                                          </p:stCondLst>
                                        </p:cTn>
                                        <p:tgtEl>
                                          <p:spTgt spid="1351775"/>
                                        </p:tgtEl>
                                        <p:attrNameLst>
                                          <p:attrName>style.visibility</p:attrName>
                                        </p:attrNameLst>
                                      </p:cBhvr>
                                      <p:to>
                                        <p:strVal val="visible"/>
                                      </p:to>
                                    </p:set>
                                  </p:childTnLst>
                                </p:cTn>
                              </p:par>
                            </p:childTnLst>
                          </p:cTn>
                        </p:par>
                        <p:par>
                          <p:cTn id="140" fill="hold" nodeType="afterGroup">
                            <p:stCondLst>
                              <p:cond delay="5000"/>
                            </p:stCondLst>
                            <p:childTnLst>
                              <p:par>
                                <p:cTn id="141" presetID="1" presetClass="emph" presetSubtype="2" autoRev="1" fill="hold" nodeType="afterEffect">
                                  <p:stCondLst>
                                    <p:cond delay="0"/>
                                  </p:stCondLst>
                                  <p:childTnLst>
                                    <p:animClr clrSpc="rgb" dir="cw">
                                      <p:cBhvr>
                                        <p:cTn id="142" dur="500" fill="hold"/>
                                        <p:tgtEl>
                                          <p:spTgt spid="1351725"/>
                                        </p:tgtEl>
                                        <p:attrNameLst>
                                          <p:attrName>fillcolor</p:attrName>
                                        </p:attrNameLst>
                                      </p:cBhvr>
                                      <p:to>
                                        <a:srgbClr val="009900"/>
                                      </p:to>
                                    </p:animClr>
                                    <p:set>
                                      <p:cBhvr>
                                        <p:cTn id="143" dur="500" fill="hold"/>
                                        <p:tgtEl>
                                          <p:spTgt spid="1351725"/>
                                        </p:tgtEl>
                                        <p:attrNameLst>
                                          <p:attrName>fill.type</p:attrName>
                                        </p:attrNameLst>
                                      </p:cBhvr>
                                      <p:to>
                                        <p:strVal val="solid"/>
                                      </p:to>
                                    </p:set>
                                    <p:set>
                                      <p:cBhvr>
                                        <p:cTn id="144" dur="500" fill="hold"/>
                                        <p:tgtEl>
                                          <p:spTgt spid="1351725"/>
                                        </p:tgtEl>
                                        <p:attrNameLst>
                                          <p:attrName>fill.on</p:attrName>
                                        </p:attrNameLst>
                                      </p:cBhvr>
                                      <p:to>
                                        <p:strVal val="true"/>
                                      </p:to>
                                    </p:set>
                                  </p:childTnLst>
                                </p:cTn>
                              </p:par>
                            </p:childTnLst>
                          </p:cTn>
                        </p:par>
                        <p:par>
                          <p:cTn id="145" fill="hold" nodeType="afterGroup">
                            <p:stCondLst>
                              <p:cond delay="6000"/>
                            </p:stCondLst>
                            <p:childTnLst>
                              <p:par>
                                <p:cTn id="146" presetID="1" presetClass="exit" presetSubtype="0" fill="hold" grpId="1" nodeType="afterEffect">
                                  <p:stCondLst>
                                    <p:cond delay="0"/>
                                  </p:stCondLst>
                                  <p:childTnLst>
                                    <p:set>
                                      <p:cBhvr>
                                        <p:cTn id="147" dur="1" fill="hold">
                                          <p:stCondLst>
                                            <p:cond delay="0"/>
                                          </p:stCondLst>
                                        </p:cTn>
                                        <p:tgtEl>
                                          <p:spTgt spid="1351775"/>
                                        </p:tgtEl>
                                        <p:attrNameLst>
                                          <p:attrName>style.visibility</p:attrName>
                                        </p:attrNameLst>
                                      </p:cBhvr>
                                      <p:to>
                                        <p:strVal val="hidden"/>
                                      </p:to>
                                    </p:set>
                                  </p:childTnLst>
                                </p:cTn>
                              </p:par>
                            </p:childTnLst>
                          </p:cTn>
                        </p:par>
                        <p:par>
                          <p:cTn id="148" fill="hold" nodeType="afterGroup">
                            <p:stCondLst>
                              <p:cond delay="6000"/>
                            </p:stCondLst>
                            <p:childTnLst>
                              <p:par>
                                <p:cTn id="149" presetID="1" presetClass="exit" presetSubtype="0" fill="hold" nodeType="afterEffect">
                                  <p:stCondLst>
                                    <p:cond delay="0"/>
                                  </p:stCondLst>
                                  <p:childTnLst>
                                    <p:set>
                                      <p:cBhvr>
                                        <p:cTn id="150" dur="1" fill="hold">
                                          <p:stCondLst>
                                            <p:cond delay="0"/>
                                          </p:stCondLst>
                                        </p:cTn>
                                        <p:tgtEl>
                                          <p:spTgt spid="7"/>
                                        </p:tgtEl>
                                        <p:attrNameLst>
                                          <p:attrName>style.visibility</p:attrName>
                                        </p:attrNameLst>
                                      </p:cBhvr>
                                      <p:to>
                                        <p:strVal val="hidden"/>
                                      </p:to>
                                    </p:set>
                                  </p:childTnLst>
                                </p:cTn>
                              </p:par>
                            </p:childTnLst>
                          </p:cTn>
                        </p:par>
                        <p:par>
                          <p:cTn id="151" fill="hold" nodeType="afterGroup">
                            <p:stCondLst>
                              <p:cond delay="6000"/>
                            </p:stCondLst>
                            <p:childTnLst>
                              <p:par>
                                <p:cTn id="152" presetID="1" presetClass="entr" presetSubtype="0" fill="hold" nodeType="afterEffect">
                                  <p:stCondLst>
                                    <p:cond delay="0"/>
                                  </p:stCondLst>
                                  <p:childTnLst>
                                    <p:set>
                                      <p:cBhvr>
                                        <p:cTn id="153" dur="1" fill="hold">
                                          <p:stCondLst>
                                            <p:cond delay="0"/>
                                          </p:stCondLst>
                                        </p:cTn>
                                        <p:tgtEl>
                                          <p:spTgt spid="8"/>
                                        </p:tgtEl>
                                        <p:attrNameLst>
                                          <p:attrName>style.visibility</p:attrName>
                                        </p:attrNameLst>
                                      </p:cBhvr>
                                      <p:to>
                                        <p:strVal val="visible"/>
                                      </p:to>
                                    </p:set>
                                  </p:childTnLst>
                                </p:cTn>
                              </p:par>
                            </p:childTnLst>
                          </p:cTn>
                        </p:par>
                        <p:par>
                          <p:cTn id="154" fill="hold" nodeType="afterGroup">
                            <p:stCondLst>
                              <p:cond delay="6000"/>
                            </p:stCondLst>
                            <p:childTnLst>
                              <p:par>
                                <p:cTn id="155" presetID="1" presetClass="entr" presetSubtype="0" fill="hold" grpId="0" nodeType="afterEffect">
                                  <p:stCondLst>
                                    <p:cond delay="0"/>
                                  </p:stCondLst>
                                  <p:childTnLst>
                                    <p:set>
                                      <p:cBhvr>
                                        <p:cTn id="156" dur="1" fill="hold">
                                          <p:stCondLst>
                                            <p:cond delay="0"/>
                                          </p:stCondLst>
                                        </p:cTn>
                                        <p:tgtEl>
                                          <p:spTgt spid="1351776"/>
                                        </p:tgtEl>
                                        <p:attrNameLst>
                                          <p:attrName>style.visibility</p:attrName>
                                        </p:attrNameLst>
                                      </p:cBhvr>
                                      <p:to>
                                        <p:strVal val="visible"/>
                                      </p:to>
                                    </p:set>
                                  </p:childTnLst>
                                </p:cTn>
                              </p:par>
                            </p:childTnLst>
                          </p:cTn>
                        </p:par>
                        <p:par>
                          <p:cTn id="157" fill="hold" nodeType="afterGroup">
                            <p:stCondLst>
                              <p:cond delay="6000"/>
                            </p:stCondLst>
                            <p:childTnLst>
                              <p:par>
                                <p:cTn id="158" presetID="1" presetClass="emph" presetSubtype="2" autoRev="1" fill="hold" nodeType="afterEffect">
                                  <p:stCondLst>
                                    <p:cond delay="0"/>
                                  </p:stCondLst>
                                  <p:childTnLst>
                                    <p:animClr clrSpc="rgb" dir="cw">
                                      <p:cBhvr>
                                        <p:cTn id="159" dur="500" fill="hold"/>
                                        <p:tgtEl>
                                          <p:spTgt spid="1351728"/>
                                        </p:tgtEl>
                                        <p:attrNameLst>
                                          <p:attrName>fillcolor</p:attrName>
                                        </p:attrNameLst>
                                      </p:cBhvr>
                                      <p:to>
                                        <a:srgbClr val="996633"/>
                                      </p:to>
                                    </p:animClr>
                                    <p:set>
                                      <p:cBhvr>
                                        <p:cTn id="160" dur="500" fill="hold"/>
                                        <p:tgtEl>
                                          <p:spTgt spid="1351728"/>
                                        </p:tgtEl>
                                        <p:attrNameLst>
                                          <p:attrName>fill.type</p:attrName>
                                        </p:attrNameLst>
                                      </p:cBhvr>
                                      <p:to>
                                        <p:strVal val="solid"/>
                                      </p:to>
                                    </p:set>
                                    <p:set>
                                      <p:cBhvr>
                                        <p:cTn id="161" dur="500" fill="hold"/>
                                        <p:tgtEl>
                                          <p:spTgt spid="1351728"/>
                                        </p:tgtEl>
                                        <p:attrNameLst>
                                          <p:attrName>fill.on</p:attrName>
                                        </p:attrNameLst>
                                      </p:cBhvr>
                                      <p:to>
                                        <p:strVal val="true"/>
                                      </p:to>
                                    </p:set>
                                  </p:childTnLst>
                                </p:cTn>
                              </p:par>
                            </p:childTnLst>
                          </p:cTn>
                        </p:par>
                        <p:par>
                          <p:cTn id="162" fill="hold" nodeType="afterGroup">
                            <p:stCondLst>
                              <p:cond delay="7000"/>
                            </p:stCondLst>
                            <p:childTnLst>
                              <p:par>
                                <p:cTn id="163" presetID="1" presetClass="exit" presetSubtype="0" fill="hold" nodeType="afterEffect">
                                  <p:stCondLst>
                                    <p:cond delay="0"/>
                                  </p:stCondLst>
                                  <p:childTnLst>
                                    <p:set>
                                      <p:cBhvr>
                                        <p:cTn id="164" dur="1" fill="hold">
                                          <p:stCondLst>
                                            <p:cond delay="0"/>
                                          </p:stCondLst>
                                        </p:cTn>
                                        <p:tgtEl>
                                          <p:spTgt spid="8"/>
                                        </p:tgtEl>
                                        <p:attrNameLst>
                                          <p:attrName>style.visibility</p:attrName>
                                        </p:attrNameLst>
                                      </p:cBhvr>
                                      <p:to>
                                        <p:strVal val="hidden"/>
                                      </p:to>
                                    </p:set>
                                  </p:childTnLst>
                                </p:cTn>
                              </p:par>
                            </p:childTnLst>
                          </p:cTn>
                        </p:par>
                        <p:par>
                          <p:cTn id="165" fill="hold" nodeType="afterGroup">
                            <p:stCondLst>
                              <p:cond delay="7000"/>
                            </p:stCondLst>
                            <p:childTnLst>
                              <p:par>
                                <p:cTn id="166" presetID="1" presetClass="exit" presetSubtype="0" fill="hold" grpId="1" nodeType="afterEffect">
                                  <p:stCondLst>
                                    <p:cond delay="0"/>
                                  </p:stCondLst>
                                  <p:childTnLst>
                                    <p:set>
                                      <p:cBhvr>
                                        <p:cTn id="167" dur="1" fill="hold">
                                          <p:stCondLst>
                                            <p:cond delay="0"/>
                                          </p:stCondLst>
                                        </p:cTn>
                                        <p:tgtEl>
                                          <p:spTgt spid="1351776"/>
                                        </p:tgtEl>
                                        <p:attrNameLst>
                                          <p:attrName>style.visibility</p:attrName>
                                        </p:attrNameLst>
                                      </p:cBhvr>
                                      <p:to>
                                        <p:strVal val="hidden"/>
                                      </p:to>
                                    </p:set>
                                  </p:childTnLst>
                                </p:cTn>
                              </p:par>
                            </p:childTnLst>
                          </p:cTn>
                        </p:par>
                        <p:par>
                          <p:cTn id="168" fill="hold" nodeType="afterGroup">
                            <p:stCondLst>
                              <p:cond delay="7000"/>
                            </p:stCondLst>
                            <p:childTnLst>
                              <p:par>
                                <p:cTn id="169" presetID="1" presetClass="entr" presetSubtype="0" fill="hold" grpId="0" nodeType="afterEffect">
                                  <p:stCondLst>
                                    <p:cond delay="0"/>
                                  </p:stCondLst>
                                  <p:childTnLst>
                                    <p:set>
                                      <p:cBhvr>
                                        <p:cTn id="170" dur="1" fill="hold">
                                          <p:stCondLst>
                                            <p:cond delay="0"/>
                                          </p:stCondLst>
                                        </p:cTn>
                                        <p:tgtEl>
                                          <p:spTgt spid="1351771"/>
                                        </p:tgtEl>
                                        <p:attrNameLst>
                                          <p:attrName>style.visibility</p:attrName>
                                        </p:attrNameLst>
                                      </p:cBhvr>
                                      <p:to>
                                        <p:strVal val="visible"/>
                                      </p:to>
                                    </p:set>
                                  </p:childTnLst>
                                </p:cTn>
                              </p:par>
                            </p:childTnLst>
                          </p:cTn>
                        </p:par>
                        <p:par>
                          <p:cTn id="171" fill="hold" nodeType="afterGroup">
                            <p:stCondLst>
                              <p:cond delay="7000"/>
                            </p:stCondLst>
                            <p:childTnLst>
                              <p:par>
                                <p:cTn id="172" presetID="1" presetClass="entr" presetSubtype="0" fill="hold" grpId="0" nodeType="afterEffect">
                                  <p:stCondLst>
                                    <p:cond delay="0"/>
                                  </p:stCondLst>
                                  <p:childTnLst>
                                    <p:set>
                                      <p:cBhvr>
                                        <p:cTn id="173" dur="1" fill="hold">
                                          <p:stCondLst>
                                            <p:cond delay="0"/>
                                          </p:stCondLst>
                                        </p:cTn>
                                        <p:tgtEl>
                                          <p:spTgt spid="1351777"/>
                                        </p:tgtEl>
                                        <p:attrNameLst>
                                          <p:attrName>style.visibility</p:attrName>
                                        </p:attrNameLst>
                                      </p:cBhvr>
                                      <p:to>
                                        <p:strVal val="visible"/>
                                      </p:to>
                                    </p:set>
                                  </p:childTnLst>
                                </p:cTn>
                              </p:par>
                            </p:childTnLst>
                          </p:cTn>
                        </p:par>
                        <p:par>
                          <p:cTn id="174" fill="hold" nodeType="afterGroup">
                            <p:stCondLst>
                              <p:cond delay="7000"/>
                            </p:stCondLst>
                            <p:childTnLst>
                              <p:par>
                                <p:cTn id="175" presetID="1" presetClass="emph" presetSubtype="2" autoRev="1" fill="hold" nodeType="afterEffect">
                                  <p:stCondLst>
                                    <p:cond delay="0"/>
                                  </p:stCondLst>
                                  <p:childTnLst>
                                    <p:animClr clrSpc="rgb" dir="cw">
                                      <p:cBhvr>
                                        <p:cTn id="176" dur="500" fill="hold"/>
                                        <p:tgtEl>
                                          <p:spTgt spid="1351724"/>
                                        </p:tgtEl>
                                        <p:attrNameLst>
                                          <p:attrName>fillcolor</p:attrName>
                                        </p:attrNameLst>
                                      </p:cBhvr>
                                      <p:to>
                                        <a:schemeClr val="tx2"/>
                                      </p:to>
                                    </p:animClr>
                                    <p:set>
                                      <p:cBhvr>
                                        <p:cTn id="177" dur="500" fill="hold"/>
                                        <p:tgtEl>
                                          <p:spTgt spid="1351724"/>
                                        </p:tgtEl>
                                        <p:attrNameLst>
                                          <p:attrName>fill.type</p:attrName>
                                        </p:attrNameLst>
                                      </p:cBhvr>
                                      <p:to>
                                        <p:strVal val="solid"/>
                                      </p:to>
                                    </p:set>
                                    <p:set>
                                      <p:cBhvr>
                                        <p:cTn id="178" dur="500" fill="hold"/>
                                        <p:tgtEl>
                                          <p:spTgt spid="1351724"/>
                                        </p:tgtEl>
                                        <p:attrNameLst>
                                          <p:attrName>fill.on</p:attrName>
                                        </p:attrNameLst>
                                      </p:cBhvr>
                                      <p:to>
                                        <p:strVal val="true"/>
                                      </p:to>
                                    </p:set>
                                  </p:childTnLst>
                                </p:cTn>
                              </p:par>
                            </p:childTnLst>
                          </p:cTn>
                        </p:par>
                        <p:par>
                          <p:cTn id="179" fill="hold" nodeType="afterGroup">
                            <p:stCondLst>
                              <p:cond delay="8000"/>
                            </p:stCondLst>
                            <p:childTnLst>
                              <p:par>
                                <p:cTn id="180" presetID="1" presetClass="exit" presetSubtype="0" fill="hold" grpId="1" nodeType="afterEffect">
                                  <p:stCondLst>
                                    <p:cond delay="0"/>
                                  </p:stCondLst>
                                  <p:childTnLst>
                                    <p:set>
                                      <p:cBhvr>
                                        <p:cTn id="181" dur="1" fill="hold">
                                          <p:stCondLst>
                                            <p:cond delay="0"/>
                                          </p:stCondLst>
                                        </p:cTn>
                                        <p:tgtEl>
                                          <p:spTgt spid="1351771"/>
                                        </p:tgtEl>
                                        <p:attrNameLst>
                                          <p:attrName>style.visibility</p:attrName>
                                        </p:attrNameLst>
                                      </p:cBhvr>
                                      <p:to>
                                        <p:strVal val="hidden"/>
                                      </p:to>
                                    </p:set>
                                  </p:childTnLst>
                                </p:cTn>
                              </p:par>
                            </p:childTnLst>
                          </p:cTn>
                        </p:par>
                        <p:par>
                          <p:cTn id="182" fill="hold" nodeType="afterGroup">
                            <p:stCondLst>
                              <p:cond delay="8000"/>
                            </p:stCondLst>
                            <p:childTnLst>
                              <p:par>
                                <p:cTn id="183" presetID="1" presetClass="exit" presetSubtype="0" fill="hold" grpId="1" nodeType="afterEffect">
                                  <p:stCondLst>
                                    <p:cond delay="0"/>
                                  </p:stCondLst>
                                  <p:childTnLst>
                                    <p:set>
                                      <p:cBhvr>
                                        <p:cTn id="184" dur="1" fill="hold">
                                          <p:stCondLst>
                                            <p:cond delay="0"/>
                                          </p:stCondLst>
                                        </p:cTn>
                                        <p:tgtEl>
                                          <p:spTgt spid="1351777"/>
                                        </p:tgtEl>
                                        <p:attrNameLst>
                                          <p:attrName>style.visibility</p:attrName>
                                        </p:attrNameLst>
                                      </p:cBhvr>
                                      <p:to>
                                        <p:strVal val="hidden"/>
                                      </p:to>
                                    </p:set>
                                  </p:childTnLst>
                                </p:cTn>
                              </p:par>
                            </p:childTnLst>
                          </p:cTn>
                        </p:par>
                        <p:par>
                          <p:cTn id="185" fill="hold" nodeType="afterGroup">
                            <p:stCondLst>
                              <p:cond delay="8000"/>
                            </p:stCondLst>
                            <p:childTnLst>
                              <p:par>
                                <p:cTn id="186" presetID="1" presetClass="entr" presetSubtype="0" fill="hold" grpId="0" nodeType="afterEffect">
                                  <p:stCondLst>
                                    <p:cond delay="0"/>
                                  </p:stCondLst>
                                  <p:childTnLst>
                                    <p:set>
                                      <p:cBhvr>
                                        <p:cTn id="187" dur="1" fill="hold">
                                          <p:stCondLst>
                                            <p:cond delay="0"/>
                                          </p:stCondLst>
                                        </p:cTn>
                                        <p:tgtEl>
                                          <p:spTgt spid="1351778"/>
                                        </p:tgtEl>
                                        <p:attrNameLst>
                                          <p:attrName>style.visibility</p:attrName>
                                        </p:attrNameLst>
                                      </p:cBhvr>
                                      <p:to>
                                        <p:strVal val="visible"/>
                                      </p:to>
                                    </p:se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 presetClass="emph" presetSubtype="2" autoRev="1" fill="hold" nodeType="clickEffect">
                                  <p:stCondLst>
                                    <p:cond delay="0"/>
                                  </p:stCondLst>
                                  <p:childTnLst>
                                    <p:animClr clrSpc="rgb" dir="cw">
                                      <p:cBhvr>
                                        <p:cTn id="191" dur="1000" fill="hold"/>
                                        <p:tgtEl>
                                          <p:spTgt spid="1351686"/>
                                        </p:tgtEl>
                                        <p:attrNameLst>
                                          <p:attrName>fillcolor</p:attrName>
                                        </p:attrNameLst>
                                      </p:cBhvr>
                                      <p:to>
                                        <a:schemeClr val="tx1"/>
                                      </p:to>
                                    </p:animClr>
                                    <p:set>
                                      <p:cBhvr>
                                        <p:cTn id="192" dur="1000" fill="hold"/>
                                        <p:tgtEl>
                                          <p:spTgt spid="1351686"/>
                                        </p:tgtEl>
                                        <p:attrNameLst>
                                          <p:attrName>fill.type</p:attrName>
                                        </p:attrNameLst>
                                      </p:cBhvr>
                                      <p:to>
                                        <p:strVal val="solid"/>
                                      </p:to>
                                    </p:set>
                                    <p:set>
                                      <p:cBhvr>
                                        <p:cTn id="193" dur="1000" fill="hold"/>
                                        <p:tgtEl>
                                          <p:spTgt spid="1351686"/>
                                        </p:tgtEl>
                                        <p:attrNameLst>
                                          <p:attrName>fill.on</p:attrName>
                                        </p:attrNameLst>
                                      </p:cBhvr>
                                      <p:to>
                                        <p:strVal val="true"/>
                                      </p:to>
                                    </p:set>
                                  </p:childTnLst>
                                </p:cTn>
                              </p:par>
                              <p:par>
                                <p:cTn id="194" presetID="1" presetClass="emph" presetSubtype="2" autoRev="1" fill="hold" nodeType="withEffect">
                                  <p:stCondLst>
                                    <p:cond delay="0"/>
                                  </p:stCondLst>
                                  <p:childTnLst>
                                    <p:animClr clrSpc="rgb" dir="cw">
                                      <p:cBhvr>
                                        <p:cTn id="195" dur="1000" fill="hold"/>
                                        <p:tgtEl>
                                          <p:spTgt spid="1351691"/>
                                        </p:tgtEl>
                                        <p:attrNameLst>
                                          <p:attrName>fillcolor</p:attrName>
                                        </p:attrNameLst>
                                      </p:cBhvr>
                                      <p:to>
                                        <a:srgbClr val="996633"/>
                                      </p:to>
                                    </p:animClr>
                                    <p:set>
                                      <p:cBhvr>
                                        <p:cTn id="196" dur="1000" fill="hold"/>
                                        <p:tgtEl>
                                          <p:spTgt spid="1351691"/>
                                        </p:tgtEl>
                                        <p:attrNameLst>
                                          <p:attrName>fill.type</p:attrName>
                                        </p:attrNameLst>
                                      </p:cBhvr>
                                      <p:to>
                                        <p:strVal val="solid"/>
                                      </p:to>
                                    </p:set>
                                    <p:set>
                                      <p:cBhvr>
                                        <p:cTn id="197" dur="1000" fill="hold"/>
                                        <p:tgtEl>
                                          <p:spTgt spid="1351691"/>
                                        </p:tgtEl>
                                        <p:attrNameLst>
                                          <p:attrName>fill.on</p:attrName>
                                        </p:attrNameLst>
                                      </p:cBhvr>
                                      <p:to>
                                        <p:strVal val="true"/>
                                      </p:to>
                                    </p:set>
                                  </p:childTnLst>
                                </p:cTn>
                              </p:par>
                            </p:childTnLst>
                          </p:cTn>
                        </p:par>
                        <p:par>
                          <p:cTn id="198" fill="hold" nodeType="afterGroup">
                            <p:stCondLst>
                              <p:cond delay="2000"/>
                            </p:stCondLst>
                            <p:childTnLst>
                              <p:par>
                                <p:cTn id="199" presetID="1" presetClass="exit" presetSubtype="0" fill="hold" grpId="1" nodeType="afterEffect">
                                  <p:stCondLst>
                                    <p:cond delay="0"/>
                                  </p:stCondLst>
                                  <p:childTnLst>
                                    <p:set>
                                      <p:cBhvr>
                                        <p:cTn id="200" dur="1" fill="hold">
                                          <p:stCondLst>
                                            <p:cond delay="0"/>
                                          </p:stCondLst>
                                        </p:cTn>
                                        <p:tgtEl>
                                          <p:spTgt spid="1351699"/>
                                        </p:tgtEl>
                                        <p:attrNameLst>
                                          <p:attrName>style.visibility</p:attrName>
                                        </p:attrNameLst>
                                      </p:cBhvr>
                                      <p:to>
                                        <p:strVal val="hidden"/>
                                      </p:to>
                                    </p:set>
                                  </p:childTnLst>
                                </p:cTn>
                              </p:par>
                            </p:childTnLst>
                          </p:cTn>
                        </p:par>
                        <p:par>
                          <p:cTn id="201" fill="hold" nodeType="afterGroup">
                            <p:stCondLst>
                              <p:cond delay="2000"/>
                            </p:stCondLst>
                            <p:childTnLst>
                              <p:par>
                                <p:cTn id="202" presetID="1" presetClass="entr" presetSubtype="0" fill="hold" grpId="0" nodeType="afterEffect">
                                  <p:stCondLst>
                                    <p:cond delay="0"/>
                                  </p:stCondLst>
                                  <p:childTnLst>
                                    <p:set>
                                      <p:cBhvr>
                                        <p:cTn id="203" dur="1" fill="hold">
                                          <p:stCondLst>
                                            <p:cond delay="0"/>
                                          </p:stCondLst>
                                        </p:cTn>
                                        <p:tgtEl>
                                          <p:spTgt spid="1351697"/>
                                        </p:tgtEl>
                                        <p:attrNameLst>
                                          <p:attrName>style.visibility</p:attrName>
                                        </p:attrNameLst>
                                      </p:cBhvr>
                                      <p:to>
                                        <p:strVal val="visible"/>
                                      </p:to>
                                    </p:set>
                                  </p:childTnLst>
                                </p:cTn>
                              </p:par>
                            </p:childTnLst>
                          </p:cTn>
                        </p:par>
                        <p:par>
                          <p:cTn id="204" fill="hold" nodeType="afterGroup">
                            <p:stCondLst>
                              <p:cond delay="2000"/>
                            </p:stCondLst>
                            <p:childTnLst>
                              <p:par>
                                <p:cTn id="205" presetID="1" presetClass="entr" presetSubtype="0" fill="hold" grpId="0" nodeType="afterEffect">
                                  <p:stCondLst>
                                    <p:cond delay="0"/>
                                  </p:stCondLst>
                                  <p:childTnLst>
                                    <p:set>
                                      <p:cBhvr>
                                        <p:cTn id="206" dur="1" fill="hold">
                                          <p:stCondLst>
                                            <p:cond delay="0"/>
                                          </p:stCondLst>
                                        </p:cTn>
                                        <p:tgtEl>
                                          <p:spTgt spid="1351690"/>
                                        </p:tgtEl>
                                        <p:attrNameLst>
                                          <p:attrName>style.visibility</p:attrName>
                                        </p:attrNameLst>
                                      </p:cBhvr>
                                      <p:to>
                                        <p:strVal val="visible"/>
                                      </p:to>
                                    </p:set>
                                  </p:childTnLst>
                                </p:cTn>
                              </p:par>
                            </p:childTnLst>
                          </p:cTn>
                        </p:par>
                        <p:par>
                          <p:cTn id="207" fill="hold" nodeType="afterGroup">
                            <p:stCondLst>
                              <p:cond delay="2000"/>
                            </p:stCondLst>
                            <p:childTnLst>
                              <p:par>
                                <p:cTn id="208" presetID="1" presetClass="exit" presetSubtype="0" fill="hold" grpId="1" nodeType="afterEffect">
                                  <p:stCondLst>
                                    <p:cond delay="0"/>
                                  </p:stCondLst>
                                  <p:childTnLst>
                                    <p:set>
                                      <p:cBhvr>
                                        <p:cTn id="209" dur="1" fill="hold">
                                          <p:stCondLst>
                                            <p:cond delay="0"/>
                                          </p:stCondLst>
                                        </p:cTn>
                                        <p:tgtEl>
                                          <p:spTgt spid="1351696"/>
                                        </p:tgtEl>
                                        <p:attrNameLst>
                                          <p:attrName>style.visibility</p:attrName>
                                        </p:attrNameLst>
                                      </p:cBhvr>
                                      <p:to>
                                        <p:strVal val="hidden"/>
                                      </p:to>
                                    </p:set>
                                  </p:childTnLst>
                                </p:cTn>
                              </p:par>
                            </p:childTnLst>
                          </p:cTn>
                        </p:par>
                        <p:par>
                          <p:cTn id="210" fill="hold" nodeType="afterGroup">
                            <p:stCondLst>
                              <p:cond delay="2000"/>
                            </p:stCondLst>
                            <p:childTnLst>
                              <p:par>
                                <p:cTn id="211" presetID="1" presetClass="exit" presetSubtype="0" fill="hold" grpId="1" nodeType="afterEffect">
                                  <p:stCondLst>
                                    <p:cond delay="0"/>
                                  </p:stCondLst>
                                  <p:childTnLst>
                                    <p:set>
                                      <p:cBhvr>
                                        <p:cTn id="212" dur="1" fill="hold">
                                          <p:stCondLst>
                                            <p:cond delay="0"/>
                                          </p:stCondLst>
                                        </p:cTn>
                                        <p:tgtEl>
                                          <p:spTgt spid="1351701"/>
                                        </p:tgtEl>
                                        <p:attrNameLst>
                                          <p:attrName>style.visibility</p:attrName>
                                        </p:attrNameLst>
                                      </p:cBhvr>
                                      <p:to>
                                        <p:strVal val="hidden"/>
                                      </p:to>
                                    </p:set>
                                  </p:childTnLst>
                                </p:cTn>
                              </p:par>
                            </p:childTnLst>
                          </p:cTn>
                        </p:par>
                        <p:par>
                          <p:cTn id="213" fill="hold" nodeType="afterGroup">
                            <p:stCondLst>
                              <p:cond delay="2000"/>
                            </p:stCondLst>
                            <p:childTnLst>
                              <p:par>
                                <p:cTn id="214" presetID="1" presetClass="exit" presetSubtype="0" fill="hold" grpId="1" nodeType="afterEffect">
                                  <p:stCondLst>
                                    <p:cond delay="0"/>
                                  </p:stCondLst>
                                  <p:childTnLst>
                                    <p:set>
                                      <p:cBhvr>
                                        <p:cTn id="215" dur="1" fill="hold">
                                          <p:stCondLst>
                                            <p:cond delay="0"/>
                                          </p:stCondLst>
                                        </p:cTn>
                                        <p:tgtEl>
                                          <p:spTgt spid="1351703"/>
                                        </p:tgtEl>
                                        <p:attrNameLst>
                                          <p:attrName>style.visibility</p:attrName>
                                        </p:attrNameLst>
                                      </p:cBhvr>
                                      <p:to>
                                        <p:strVal val="hidden"/>
                                      </p:to>
                                    </p:set>
                                  </p:childTnLst>
                                </p:cTn>
                              </p:par>
                            </p:childTnLst>
                          </p:cTn>
                        </p:par>
                        <p:par>
                          <p:cTn id="216" fill="hold" nodeType="afterGroup">
                            <p:stCondLst>
                              <p:cond delay="2000"/>
                            </p:stCondLst>
                            <p:childTnLst>
                              <p:par>
                                <p:cTn id="217" presetID="1" presetClass="exit" presetSubtype="0" fill="hold" grpId="1" nodeType="afterEffect">
                                  <p:stCondLst>
                                    <p:cond delay="0"/>
                                  </p:stCondLst>
                                  <p:childTnLst>
                                    <p:set>
                                      <p:cBhvr>
                                        <p:cTn id="218" dur="1" fill="hold">
                                          <p:stCondLst>
                                            <p:cond delay="0"/>
                                          </p:stCondLst>
                                        </p:cTn>
                                        <p:tgtEl>
                                          <p:spTgt spid="1351689"/>
                                        </p:tgtEl>
                                        <p:attrNameLst>
                                          <p:attrName>style.visibility</p:attrName>
                                        </p:attrNameLst>
                                      </p:cBhvr>
                                      <p:to>
                                        <p:strVal val="hidden"/>
                                      </p:to>
                                    </p:set>
                                  </p:childTnLst>
                                </p:cTn>
                              </p:par>
                            </p:childTnLst>
                          </p:cTn>
                        </p:par>
                        <p:par>
                          <p:cTn id="219" fill="hold" nodeType="afterGroup">
                            <p:stCondLst>
                              <p:cond delay="2000"/>
                            </p:stCondLst>
                            <p:childTnLst>
                              <p:par>
                                <p:cTn id="220" presetID="1" presetClass="exit" presetSubtype="0" fill="hold" grpId="1" nodeType="afterEffect">
                                  <p:stCondLst>
                                    <p:cond delay="0"/>
                                  </p:stCondLst>
                                  <p:childTnLst>
                                    <p:set>
                                      <p:cBhvr>
                                        <p:cTn id="221" dur="1" fill="hold">
                                          <p:stCondLst>
                                            <p:cond delay="0"/>
                                          </p:stCondLst>
                                        </p:cTn>
                                        <p:tgtEl>
                                          <p:spTgt spid="1351698"/>
                                        </p:tgtEl>
                                        <p:attrNameLst>
                                          <p:attrName>style.visibility</p:attrName>
                                        </p:attrNameLst>
                                      </p:cBhvr>
                                      <p:to>
                                        <p:strVal val="hidden"/>
                                      </p:to>
                                    </p:set>
                                  </p:childTnLst>
                                </p:cTn>
                              </p:par>
                            </p:childTnLst>
                          </p:cTn>
                        </p:par>
                        <p:par>
                          <p:cTn id="222" fill="hold" nodeType="afterGroup">
                            <p:stCondLst>
                              <p:cond delay="2000"/>
                            </p:stCondLst>
                            <p:childTnLst>
                              <p:par>
                                <p:cTn id="223" presetID="1" presetClass="exit" presetSubtype="0" fill="hold" grpId="1" nodeType="afterEffect">
                                  <p:stCondLst>
                                    <p:cond delay="0"/>
                                  </p:stCondLst>
                                  <p:childTnLst>
                                    <p:set>
                                      <p:cBhvr>
                                        <p:cTn id="224" dur="1" fill="hold">
                                          <p:stCondLst>
                                            <p:cond delay="0"/>
                                          </p:stCondLst>
                                        </p:cTn>
                                        <p:tgtEl>
                                          <p:spTgt spid="1351700"/>
                                        </p:tgtEl>
                                        <p:attrNameLst>
                                          <p:attrName>style.visibility</p:attrName>
                                        </p:attrNameLst>
                                      </p:cBhvr>
                                      <p:to>
                                        <p:strVal val="hidden"/>
                                      </p:to>
                                    </p:set>
                                  </p:childTnLst>
                                </p:cTn>
                              </p:par>
                            </p:childTnLst>
                          </p:cTn>
                        </p:par>
                        <p:par>
                          <p:cTn id="225" fill="hold" nodeType="afterGroup">
                            <p:stCondLst>
                              <p:cond delay="2000"/>
                            </p:stCondLst>
                            <p:childTnLst>
                              <p:par>
                                <p:cTn id="226" presetID="1" presetClass="exit" presetSubtype="0" fill="hold" grpId="1" nodeType="afterEffect">
                                  <p:stCondLst>
                                    <p:cond delay="0"/>
                                  </p:stCondLst>
                                  <p:childTnLst>
                                    <p:set>
                                      <p:cBhvr>
                                        <p:cTn id="227" dur="1" fill="hold">
                                          <p:stCondLst>
                                            <p:cond delay="0"/>
                                          </p:stCondLst>
                                        </p:cTn>
                                        <p:tgtEl>
                                          <p:spTgt spid="1351702"/>
                                        </p:tgtEl>
                                        <p:attrNameLst>
                                          <p:attrName>style.visibility</p:attrName>
                                        </p:attrNameLst>
                                      </p:cBhvr>
                                      <p:to>
                                        <p:strVal val="hidden"/>
                                      </p:to>
                                    </p:set>
                                  </p:childTnLst>
                                </p:cTn>
                              </p:par>
                            </p:childTnLst>
                          </p:cTn>
                        </p:par>
                        <p:par>
                          <p:cTn id="228" fill="hold" nodeType="afterGroup">
                            <p:stCondLst>
                              <p:cond delay="2000"/>
                            </p:stCondLst>
                            <p:childTnLst>
                              <p:par>
                                <p:cTn id="229" presetID="1" presetClass="entr" presetSubtype="0" fill="hold" grpId="0" nodeType="afterEffect">
                                  <p:stCondLst>
                                    <p:cond delay="0"/>
                                  </p:stCondLst>
                                  <p:childTnLst>
                                    <p:set>
                                      <p:cBhvr>
                                        <p:cTn id="230" dur="1" fill="hold">
                                          <p:stCondLst>
                                            <p:cond delay="0"/>
                                          </p:stCondLst>
                                        </p:cTn>
                                        <p:tgtEl>
                                          <p:spTgt spid="1351705"/>
                                        </p:tgtEl>
                                        <p:attrNameLst>
                                          <p:attrName>style.visibility</p:attrName>
                                        </p:attrNameLst>
                                      </p:cBhvr>
                                      <p:to>
                                        <p:strVal val="visible"/>
                                      </p:to>
                                    </p:set>
                                  </p:childTnLst>
                                </p:cTn>
                              </p:par>
                            </p:childTnLst>
                          </p:cTn>
                        </p:par>
                        <p:par>
                          <p:cTn id="231" fill="hold" nodeType="afterGroup">
                            <p:stCondLst>
                              <p:cond delay="2000"/>
                            </p:stCondLst>
                            <p:childTnLst>
                              <p:par>
                                <p:cTn id="232" presetID="1" presetClass="entr" presetSubtype="0" fill="hold" grpId="0" nodeType="afterEffect">
                                  <p:stCondLst>
                                    <p:cond delay="0"/>
                                  </p:stCondLst>
                                  <p:childTnLst>
                                    <p:set>
                                      <p:cBhvr>
                                        <p:cTn id="233" dur="1" fill="hold">
                                          <p:stCondLst>
                                            <p:cond delay="0"/>
                                          </p:stCondLst>
                                        </p:cTn>
                                        <p:tgtEl>
                                          <p:spTgt spid="1351707"/>
                                        </p:tgtEl>
                                        <p:attrNameLst>
                                          <p:attrName>style.visibility</p:attrName>
                                        </p:attrNameLst>
                                      </p:cBhvr>
                                      <p:to>
                                        <p:strVal val="visible"/>
                                      </p:to>
                                    </p:set>
                                  </p:childTnLst>
                                </p:cTn>
                              </p:par>
                            </p:childTnLst>
                          </p:cTn>
                        </p:par>
                        <p:par>
                          <p:cTn id="234" fill="hold" nodeType="afterGroup">
                            <p:stCondLst>
                              <p:cond delay="2000"/>
                            </p:stCondLst>
                            <p:childTnLst>
                              <p:par>
                                <p:cTn id="235" presetID="1" presetClass="entr" presetSubtype="0" fill="hold" grpId="0" nodeType="afterEffect">
                                  <p:stCondLst>
                                    <p:cond delay="0"/>
                                  </p:stCondLst>
                                  <p:childTnLst>
                                    <p:set>
                                      <p:cBhvr>
                                        <p:cTn id="236" dur="1" fill="hold">
                                          <p:stCondLst>
                                            <p:cond delay="0"/>
                                          </p:stCondLst>
                                        </p:cTn>
                                        <p:tgtEl>
                                          <p:spTgt spid="1351709"/>
                                        </p:tgtEl>
                                        <p:attrNameLst>
                                          <p:attrName>style.visibility</p:attrName>
                                        </p:attrNameLst>
                                      </p:cBhvr>
                                      <p:to>
                                        <p:strVal val="visible"/>
                                      </p:to>
                                    </p:set>
                                  </p:childTnLst>
                                </p:cTn>
                              </p:par>
                            </p:childTnLst>
                          </p:cTn>
                        </p:par>
                        <p:par>
                          <p:cTn id="237" fill="hold" nodeType="afterGroup">
                            <p:stCondLst>
                              <p:cond delay="2000"/>
                            </p:stCondLst>
                            <p:childTnLst>
                              <p:par>
                                <p:cTn id="238" presetID="1" presetClass="entr" presetSubtype="0" fill="hold" grpId="0" nodeType="afterEffect">
                                  <p:stCondLst>
                                    <p:cond delay="0"/>
                                  </p:stCondLst>
                                  <p:childTnLst>
                                    <p:set>
                                      <p:cBhvr>
                                        <p:cTn id="239" dur="1" fill="hold">
                                          <p:stCondLst>
                                            <p:cond delay="0"/>
                                          </p:stCondLst>
                                        </p:cTn>
                                        <p:tgtEl>
                                          <p:spTgt spid="1351704"/>
                                        </p:tgtEl>
                                        <p:attrNameLst>
                                          <p:attrName>style.visibility</p:attrName>
                                        </p:attrNameLst>
                                      </p:cBhvr>
                                      <p:to>
                                        <p:strVal val="visible"/>
                                      </p:to>
                                    </p:set>
                                  </p:childTnLst>
                                </p:cTn>
                              </p:par>
                            </p:childTnLst>
                          </p:cTn>
                        </p:par>
                        <p:par>
                          <p:cTn id="240" fill="hold" nodeType="afterGroup">
                            <p:stCondLst>
                              <p:cond delay="2000"/>
                            </p:stCondLst>
                            <p:childTnLst>
                              <p:par>
                                <p:cTn id="241" presetID="1" presetClass="entr" presetSubtype="0" fill="hold" grpId="0" nodeType="afterEffect">
                                  <p:stCondLst>
                                    <p:cond delay="0"/>
                                  </p:stCondLst>
                                  <p:childTnLst>
                                    <p:set>
                                      <p:cBhvr>
                                        <p:cTn id="242" dur="1" fill="hold">
                                          <p:stCondLst>
                                            <p:cond delay="0"/>
                                          </p:stCondLst>
                                        </p:cTn>
                                        <p:tgtEl>
                                          <p:spTgt spid="1351706"/>
                                        </p:tgtEl>
                                        <p:attrNameLst>
                                          <p:attrName>style.visibility</p:attrName>
                                        </p:attrNameLst>
                                      </p:cBhvr>
                                      <p:to>
                                        <p:strVal val="visible"/>
                                      </p:to>
                                    </p:set>
                                  </p:childTnLst>
                                </p:cTn>
                              </p:par>
                            </p:childTnLst>
                          </p:cTn>
                        </p:par>
                        <p:par>
                          <p:cTn id="243" fill="hold" nodeType="afterGroup">
                            <p:stCondLst>
                              <p:cond delay="2000"/>
                            </p:stCondLst>
                            <p:childTnLst>
                              <p:par>
                                <p:cTn id="244" presetID="1" presetClass="entr" presetSubtype="0" fill="hold" grpId="0" nodeType="afterEffect">
                                  <p:stCondLst>
                                    <p:cond delay="0"/>
                                  </p:stCondLst>
                                  <p:childTnLst>
                                    <p:set>
                                      <p:cBhvr>
                                        <p:cTn id="245" dur="1" fill="hold">
                                          <p:stCondLst>
                                            <p:cond delay="0"/>
                                          </p:stCondLst>
                                        </p:cTn>
                                        <p:tgtEl>
                                          <p:spTgt spid="1351708"/>
                                        </p:tgtEl>
                                        <p:attrNameLst>
                                          <p:attrName>style.visibility</p:attrName>
                                        </p:attrNameLst>
                                      </p:cBhvr>
                                      <p:to>
                                        <p:strVal val="visible"/>
                                      </p:to>
                                    </p:set>
                                  </p:childTnLst>
                                </p:cTn>
                              </p:par>
                              <p:par>
                                <p:cTn id="246" presetID="1" presetClass="emph" presetSubtype="2" autoRev="1" fill="hold" nodeType="withEffect">
                                  <p:stCondLst>
                                    <p:cond delay="0"/>
                                  </p:stCondLst>
                                  <p:childTnLst>
                                    <p:animClr clrSpc="rgb" dir="cw">
                                      <p:cBhvr>
                                        <p:cTn id="247" dur="1000" fill="hold"/>
                                        <p:tgtEl>
                                          <p:spTgt spid="1351688"/>
                                        </p:tgtEl>
                                        <p:attrNameLst>
                                          <p:attrName>fillcolor</p:attrName>
                                        </p:attrNameLst>
                                      </p:cBhvr>
                                      <p:to>
                                        <a:schemeClr val="tx2"/>
                                      </p:to>
                                    </p:animClr>
                                    <p:set>
                                      <p:cBhvr>
                                        <p:cTn id="248" dur="1000" fill="hold"/>
                                        <p:tgtEl>
                                          <p:spTgt spid="1351688"/>
                                        </p:tgtEl>
                                        <p:attrNameLst>
                                          <p:attrName>fill.type</p:attrName>
                                        </p:attrNameLst>
                                      </p:cBhvr>
                                      <p:to>
                                        <p:strVal val="solid"/>
                                      </p:to>
                                    </p:set>
                                    <p:set>
                                      <p:cBhvr>
                                        <p:cTn id="249" dur="1000" fill="hold"/>
                                        <p:tgtEl>
                                          <p:spTgt spid="1351688"/>
                                        </p:tgtEl>
                                        <p:attrNameLst>
                                          <p:attrName>fill.on</p:attrName>
                                        </p:attrNameLst>
                                      </p:cBhvr>
                                      <p:to>
                                        <p:strVal val="true"/>
                                      </p:to>
                                    </p:set>
                                  </p:childTnLst>
                                </p:cTn>
                              </p:par>
                              <p:par>
                                <p:cTn id="250" presetID="1" presetClass="emph" presetSubtype="2" autoRev="1" fill="hold" nodeType="withEffect">
                                  <p:stCondLst>
                                    <p:cond delay="0"/>
                                  </p:stCondLst>
                                  <p:childTnLst>
                                    <p:animClr clrSpc="rgb" dir="cw">
                                      <p:cBhvr>
                                        <p:cTn id="251" dur="1000" fill="hold"/>
                                        <p:tgtEl>
                                          <p:spTgt spid="1351694"/>
                                        </p:tgtEl>
                                        <p:attrNameLst>
                                          <p:attrName>fillcolor</p:attrName>
                                        </p:attrNameLst>
                                      </p:cBhvr>
                                      <p:to>
                                        <a:srgbClr val="009900"/>
                                      </p:to>
                                    </p:animClr>
                                    <p:set>
                                      <p:cBhvr>
                                        <p:cTn id="252" dur="1000" fill="hold"/>
                                        <p:tgtEl>
                                          <p:spTgt spid="1351694"/>
                                        </p:tgtEl>
                                        <p:attrNameLst>
                                          <p:attrName>fill.type</p:attrName>
                                        </p:attrNameLst>
                                      </p:cBhvr>
                                      <p:to>
                                        <p:strVal val="solid"/>
                                      </p:to>
                                    </p:set>
                                    <p:set>
                                      <p:cBhvr>
                                        <p:cTn id="253" dur="1000" fill="hold"/>
                                        <p:tgtEl>
                                          <p:spTgt spid="1351694"/>
                                        </p:tgtEl>
                                        <p:attrNameLst>
                                          <p:attrName>fill.on</p:attrName>
                                        </p:attrNameLst>
                                      </p:cBhvr>
                                      <p:to>
                                        <p:strVal val="true"/>
                                      </p:to>
                                    </p:set>
                                  </p:childTnLst>
                                </p:cTn>
                              </p:par>
                            </p:childTnLst>
                          </p:cTn>
                        </p:par>
                        <p:par>
                          <p:cTn id="254" fill="hold" nodeType="afterGroup">
                            <p:stCondLst>
                              <p:cond delay="4000"/>
                            </p:stCondLst>
                            <p:childTnLst>
                              <p:par>
                                <p:cTn id="255" presetID="1" presetClass="entr" presetSubtype="0" fill="hold" grpId="0" nodeType="afterEffect">
                                  <p:stCondLst>
                                    <p:cond delay="0"/>
                                  </p:stCondLst>
                                  <p:childTnLst>
                                    <p:set>
                                      <p:cBhvr>
                                        <p:cTn id="256" dur="1" fill="hold">
                                          <p:stCondLst>
                                            <p:cond delay="0"/>
                                          </p:stCondLst>
                                        </p:cTn>
                                        <p:tgtEl>
                                          <p:spTgt spid="1351716"/>
                                        </p:tgtEl>
                                        <p:attrNameLst>
                                          <p:attrName>style.visibility</p:attrName>
                                        </p:attrNameLst>
                                      </p:cBhvr>
                                      <p:to>
                                        <p:strVal val="visible"/>
                                      </p:to>
                                    </p:set>
                                  </p:childTnLst>
                                </p:cTn>
                              </p:par>
                            </p:childTnLst>
                          </p:cTn>
                        </p:par>
                        <p:par>
                          <p:cTn id="257" fill="hold" nodeType="afterGroup">
                            <p:stCondLst>
                              <p:cond delay="4000"/>
                            </p:stCondLst>
                            <p:childTnLst>
                              <p:par>
                                <p:cTn id="258" presetID="1" presetClass="entr" presetSubtype="0" fill="hold" grpId="0" nodeType="afterEffect">
                                  <p:stCondLst>
                                    <p:cond delay="0"/>
                                  </p:stCondLst>
                                  <p:childTnLst>
                                    <p:set>
                                      <p:cBhvr>
                                        <p:cTn id="259" dur="1" fill="hold">
                                          <p:stCondLst>
                                            <p:cond delay="0"/>
                                          </p:stCondLst>
                                        </p:cTn>
                                        <p:tgtEl>
                                          <p:spTgt spid="1351717"/>
                                        </p:tgtEl>
                                        <p:attrNameLst>
                                          <p:attrName>style.visibility</p:attrName>
                                        </p:attrNameLst>
                                      </p:cBhvr>
                                      <p:to>
                                        <p:strVal val="visible"/>
                                      </p:to>
                                    </p:set>
                                  </p:childTnLst>
                                </p:cTn>
                              </p:par>
                            </p:childTnLst>
                          </p:cTn>
                        </p:par>
                        <p:par>
                          <p:cTn id="260" fill="hold" nodeType="afterGroup">
                            <p:stCondLst>
                              <p:cond delay="4000"/>
                            </p:stCondLst>
                            <p:childTnLst>
                              <p:par>
                                <p:cTn id="261" presetID="1" presetClass="exit" presetSubtype="0" fill="hold" grpId="1" nodeType="afterEffect">
                                  <p:stCondLst>
                                    <p:cond delay="0"/>
                                  </p:stCondLst>
                                  <p:childTnLst>
                                    <p:set>
                                      <p:cBhvr>
                                        <p:cTn id="262" dur="1" fill="hold">
                                          <p:stCondLst>
                                            <p:cond delay="0"/>
                                          </p:stCondLst>
                                        </p:cTn>
                                        <p:tgtEl>
                                          <p:spTgt spid="1351690"/>
                                        </p:tgtEl>
                                        <p:attrNameLst>
                                          <p:attrName>style.visibility</p:attrName>
                                        </p:attrNameLst>
                                      </p:cBhvr>
                                      <p:to>
                                        <p:strVal val="hidden"/>
                                      </p:to>
                                    </p:set>
                                  </p:childTnLst>
                                </p:cTn>
                              </p:par>
                            </p:childTnLst>
                          </p:cTn>
                        </p:par>
                        <p:par>
                          <p:cTn id="263" fill="hold" nodeType="afterGroup">
                            <p:stCondLst>
                              <p:cond delay="4000"/>
                            </p:stCondLst>
                            <p:childTnLst>
                              <p:par>
                                <p:cTn id="264" presetID="1" presetClass="exit" presetSubtype="0" fill="hold" grpId="1" nodeType="afterEffect">
                                  <p:stCondLst>
                                    <p:cond delay="0"/>
                                  </p:stCondLst>
                                  <p:childTnLst>
                                    <p:set>
                                      <p:cBhvr>
                                        <p:cTn id="265" dur="1" fill="hold">
                                          <p:stCondLst>
                                            <p:cond delay="0"/>
                                          </p:stCondLst>
                                        </p:cTn>
                                        <p:tgtEl>
                                          <p:spTgt spid="1351697"/>
                                        </p:tgtEl>
                                        <p:attrNameLst>
                                          <p:attrName>style.visibility</p:attrName>
                                        </p:attrNameLst>
                                      </p:cBhvr>
                                      <p:to>
                                        <p:strVal val="hidden"/>
                                      </p:to>
                                    </p:set>
                                  </p:childTnLst>
                                </p:cTn>
                              </p:par>
                            </p:childTnLst>
                          </p:cTn>
                        </p:par>
                        <p:par>
                          <p:cTn id="266" fill="hold" nodeType="afterGroup">
                            <p:stCondLst>
                              <p:cond delay="4000"/>
                            </p:stCondLst>
                            <p:childTnLst>
                              <p:par>
                                <p:cTn id="267" presetID="1" presetClass="exit" presetSubtype="0" fill="hold" grpId="2" nodeType="afterEffect">
                                  <p:stCondLst>
                                    <p:cond delay="0"/>
                                  </p:stCondLst>
                                  <p:childTnLst>
                                    <p:set>
                                      <p:cBhvr>
                                        <p:cTn id="268" dur="1" fill="hold">
                                          <p:stCondLst>
                                            <p:cond delay="0"/>
                                          </p:stCondLst>
                                        </p:cTn>
                                        <p:tgtEl>
                                          <p:spTgt spid="1351689"/>
                                        </p:tgtEl>
                                        <p:attrNameLst>
                                          <p:attrName>style.visibility</p:attrName>
                                        </p:attrNameLst>
                                      </p:cBhvr>
                                      <p:to>
                                        <p:strVal val="hidden"/>
                                      </p:to>
                                    </p:set>
                                  </p:childTnLst>
                                </p:cTn>
                              </p:par>
                            </p:childTnLst>
                          </p:cTn>
                        </p:par>
                        <p:par>
                          <p:cTn id="269" fill="hold" nodeType="afterGroup">
                            <p:stCondLst>
                              <p:cond delay="4000"/>
                            </p:stCondLst>
                            <p:childTnLst>
                              <p:par>
                                <p:cTn id="270" presetID="1" presetClass="exit" presetSubtype="0" fill="hold" grpId="2" nodeType="afterEffect">
                                  <p:stCondLst>
                                    <p:cond delay="0"/>
                                  </p:stCondLst>
                                  <p:childTnLst>
                                    <p:set>
                                      <p:cBhvr>
                                        <p:cTn id="271" dur="1" fill="hold">
                                          <p:stCondLst>
                                            <p:cond delay="0"/>
                                          </p:stCondLst>
                                        </p:cTn>
                                        <p:tgtEl>
                                          <p:spTgt spid="1351696"/>
                                        </p:tgtEl>
                                        <p:attrNameLst>
                                          <p:attrName>style.visibility</p:attrName>
                                        </p:attrNameLst>
                                      </p:cBhvr>
                                      <p:to>
                                        <p:strVal val="hidden"/>
                                      </p:to>
                                    </p:set>
                                  </p:childTnLst>
                                </p:cTn>
                              </p:par>
                            </p:childTnLst>
                          </p:cTn>
                        </p:par>
                        <p:par>
                          <p:cTn id="272" fill="hold" nodeType="afterGroup">
                            <p:stCondLst>
                              <p:cond delay="4000"/>
                            </p:stCondLst>
                            <p:childTnLst>
                              <p:par>
                                <p:cTn id="273" presetID="1" presetClass="exit" presetSubtype="0" fill="hold" grpId="2" nodeType="afterEffect">
                                  <p:stCondLst>
                                    <p:cond delay="0"/>
                                  </p:stCondLst>
                                  <p:childTnLst>
                                    <p:set>
                                      <p:cBhvr>
                                        <p:cTn id="274" dur="1" fill="hold">
                                          <p:stCondLst>
                                            <p:cond delay="0"/>
                                          </p:stCondLst>
                                        </p:cTn>
                                        <p:tgtEl>
                                          <p:spTgt spid="1351698"/>
                                        </p:tgtEl>
                                        <p:attrNameLst>
                                          <p:attrName>style.visibility</p:attrName>
                                        </p:attrNameLst>
                                      </p:cBhvr>
                                      <p:to>
                                        <p:strVal val="hidden"/>
                                      </p:to>
                                    </p:set>
                                  </p:childTnLst>
                                </p:cTn>
                              </p:par>
                            </p:childTnLst>
                          </p:cTn>
                        </p:par>
                        <p:par>
                          <p:cTn id="275" fill="hold" nodeType="afterGroup">
                            <p:stCondLst>
                              <p:cond delay="4000"/>
                            </p:stCondLst>
                            <p:childTnLst>
                              <p:par>
                                <p:cTn id="276" presetID="1" presetClass="exit" presetSubtype="0" fill="hold" grpId="2" nodeType="afterEffect">
                                  <p:stCondLst>
                                    <p:cond delay="0"/>
                                  </p:stCondLst>
                                  <p:childTnLst>
                                    <p:set>
                                      <p:cBhvr>
                                        <p:cTn id="277" dur="1" fill="hold">
                                          <p:stCondLst>
                                            <p:cond delay="0"/>
                                          </p:stCondLst>
                                        </p:cTn>
                                        <p:tgtEl>
                                          <p:spTgt spid="1351699"/>
                                        </p:tgtEl>
                                        <p:attrNameLst>
                                          <p:attrName>style.visibility</p:attrName>
                                        </p:attrNameLst>
                                      </p:cBhvr>
                                      <p:to>
                                        <p:strVal val="hidden"/>
                                      </p:to>
                                    </p:set>
                                  </p:childTnLst>
                                </p:cTn>
                              </p:par>
                            </p:childTnLst>
                          </p:cTn>
                        </p:par>
                        <p:par>
                          <p:cTn id="278" fill="hold" nodeType="afterGroup">
                            <p:stCondLst>
                              <p:cond delay="4000"/>
                            </p:stCondLst>
                            <p:childTnLst>
                              <p:par>
                                <p:cTn id="279" presetID="1" presetClass="exit" presetSubtype="0" fill="hold" grpId="2" nodeType="afterEffect">
                                  <p:stCondLst>
                                    <p:cond delay="0"/>
                                  </p:stCondLst>
                                  <p:childTnLst>
                                    <p:set>
                                      <p:cBhvr>
                                        <p:cTn id="280" dur="1" fill="hold">
                                          <p:stCondLst>
                                            <p:cond delay="0"/>
                                          </p:stCondLst>
                                        </p:cTn>
                                        <p:tgtEl>
                                          <p:spTgt spid="1351700"/>
                                        </p:tgtEl>
                                        <p:attrNameLst>
                                          <p:attrName>style.visibility</p:attrName>
                                        </p:attrNameLst>
                                      </p:cBhvr>
                                      <p:to>
                                        <p:strVal val="hidden"/>
                                      </p:to>
                                    </p:set>
                                  </p:childTnLst>
                                </p:cTn>
                              </p:par>
                            </p:childTnLst>
                          </p:cTn>
                        </p:par>
                        <p:par>
                          <p:cTn id="281" fill="hold" nodeType="afterGroup">
                            <p:stCondLst>
                              <p:cond delay="4000"/>
                            </p:stCondLst>
                            <p:childTnLst>
                              <p:par>
                                <p:cTn id="282" presetID="1" presetClass="exit" presetSubtype="0" fill="hold" grpId="2" nodeType="afterEffect">
                                  <p:stCondLst>
                                    <p:cond delay="0"/>
                                  </p:stCondLst>
                                  <p:childTnLst>
                                    <p:set>
                                      <p:cBhvr>
                                        <p:cTn id="283" dur="1" fill="hold">
                                          <p:stCondLst>
                                            <p:cond delay="0"/>
                                          </p:stCondLst>
                                        </p:cTn>
                                        <p:tgtEl>
                                          <p:spTgt spid="1351701"/>
                                        </p:tgtEl>
                                        <p:attrNameLst>
                                          <p:attrName>style.visibility</p:attrName>
                                        </p:attrNameLst>
                                      </p:cBhvr>
                                      <p:to>
                                        <p:strVal val="hidden"/>
                                      </p:to>
                                    </p:set>
                                  </p:childTnLst>
                                </p:cTn>
                              </p:par>
                            </p:childTnLst>
                          </p:cTn>
                        </p:par>
                        <p:par>
                          <p:cTn id="284" fill="hold" nodeType="afterGroup">
                            <p:stCondLst>
                              <p:cond delay="4000"/>
                            </p:stCondLst>
                            <p:childTnLst>
                              <p:par>
                                <p:cTn id="285" presetID="1" presetClass="exit" presetSubtype="0" fill="hold" grpId="1" nodeType="afterEffect">
                                  <p:stCondLst>
                                    <p:cond delay="0"/>
                                  </p:stCondLst>
                                  <p:childTnLst>
                                    <p:set>
                                      <p:cBhvr>
                                        <p:cTn id="286" dur="1" fill="hold">
                                          <p:stCondLst>
                                            <p:cond delay="0"/>
                                          </p:stCondLst>
                                        </p:cTn>
                                        <p:tgtEl>
                                          <p:spTgt spid="1351704"/>
                                        </p:tgtEl>
                                        <p:attrNameLst>
                                          <p:attrName>style.visibility</p:attrName>
                                        </p:attrNameLst>
                                      </p:cBhvr>
                                      <p:to>
                                        <p:strVal val="hidden"/>
                                      </p:to>
                                    </p:set>
                                  </p:childTnLst>
                                </p:cTn>
                              </p:par>
                            </p:childTnLst>
                          </p:cTn>
                        </p:par>
                        <p:par>
                          <p:cTn id="287" fill="hold" nodeType="afterGroup">
                            <p:stCondLst>
                              <p:cond delay="4000"/>
                            </p:stCondLst>
                            <p:childTnLst>
                              <p:par>
                                <p:cTn id="288" presetID="1" presetClass="exit" presetSubtype="0" fill="hold" grpId="1" nodeType="afterEffect">
                                  <p:stCondLst>
                                    <p:cond delay="0"/>
                                  </p:stCondLst>
                                  <p:childTnLst>
                                    <p:set>
                                      <p:cBhvr>
                                        <p:cTn id="289" dur="1" fill="hold">
                                          <p:stCondLst>
                                            <p:cond delay="0"/>
                                          </p:stCondLst>
                                        </p:cTn>
                                        <p:tgtEl>
                                          <p:spTgt spid="1351705"/>
                                        </p:tgtEl>
                                        <p:attrNameLst>
                                          <p:attrName>style.visibility</p:attrName>
                                        </p:attrNameLst>
                                      </p:cBhvr>
                                      <p:to>
                                        <p:strVal val="hidden"/>
                                      </p:to>
                                    </p:set>
                                  </p:childTnLst>
                                </p:cTn>
                              </p:par>
                            </p:childTnLst>
                          </p:cTn>
                        </p:par>
                        <p:par>
                          <p:cTn id="290" fill="hold" nodeType="afterGroup">
                            <p:stCondLst>
                              <p:cond delay="4000"/>
                            </p:stCondLst>
                            <p:childTnLst>
                              <p:par>
                                <p:cTn id="291" presetID="1" presetClass="exit" presetSubtype="0" fill="hold" grpId="1" nodeType="afterEffect">
                                  <p:stCondLst>
                                    <p:cond delay="0"/>
                                  </p:stCondLst>
                                  <p:childTnLst>
                                    <p:set>
                                      <p:cBhvr>
                                        <p:cTn id="292" dur="1" fill="hold">
                                          <p:stCondLst>
                                            <p:cond delay="0"/>
                                          </p:stCondLst>
                                        </p:cTn>
                                        <p:tgtEl>
                                          <p:spTgt spid="1351706"/>
                                        </p:tgtEl>
                                        <p:attrNameLst>
                                          <p:attrName>style.visibility</p:attrName>
                                        </p:attrNameLst>
                                      </p:cBhvr>
                                      <p:to>
                                        <p:strVal val="hidden"/>
                                      </p:to>
                                    </p:set>
                                  </p:childTnLst>
                                </p:cTn>
                              </p:par>
                            </p:childTnLst>
                          </p:cTn>
                        </p:par>
                        <p:par>
                          <p:cTn id="293" fill="hold" nodeType="afterGroup">
                            <p:stCondLst>
                              <p:cond delay="4000"/>
                            </p:stCondLst>
                            <p:childTnLst>
                              <p:par>
                                <p:cTn id="294" presetID="1" presetClass="exit" presetSubtype="0" fill="hold" grpId="1" nodeType="afterEffect">
                                  <p:stCondLst>
                                    <p:cond delay="0"/>
                                  </p:stCondLst>
                                  <p:childTnLst>
                                    <p:set>
                                      <p:cBhvr>
                                        <p:cTn id="295" dur="1" fill="hold">
                                          <p:stCondLst>
                                            <p:cond delay="0"/>
                                          </p:stCondLst>
                                        </p:cTn>
                                        <p:tgtEl>
                                          <p:spTgt spid="1351707"/>
                                        </p:tgtEl>
                                        <p:attrNameLst>
                                          <p:attrName>style.visibility</p:attrName>
                                        </p:attrNameLst>
                                      </p:cBhvr>
                                      <p:to>
                                        <p:strVal val="hidden"/>
                                      </p:to>
                                    </p:set>
                                  </p:childTnLst>
                                </p:cTn>
                              </p:par>
                            </p:childTnLst>
                          </p:cTn>
                        </p:par>
                        <p:par>
                          <p:cTn id="296" fill="hold" nodeType="afterGroup">
                            <p:stCondLst>
                              <p:cond delay="4000"/>
                            </p:stCondLst>
                            <p:childTnLst>
                              <p:par>
                                <p:cTn id="297" presetID="1" presetClass="exit" presetSubtype="0" fill="hold" grpId="1" nodeType="afterEffect">
                                  <p:stCondLst>
                                    <p:cond delay="0"/>
                                  </p:stCondLst>
                                  <p:childTnLst>
                                    <p:set>
                                      <p:cBhvr>
                                        <p:cTn id="298" dur="1" fill="hold">
                                          <p:stCondLst>
                                            <p:cond delay="0"/>
                                          </p:stCondLst>
                                        </p:cTn>
                                        <p:tgtEl>
                                          <p:spTgt spid="1351708"/>
                                        </p:tgtEl>
                                        <p:attrNameLst>
                                          <p:attrName>style.visibility</p:attrName>
                                        </p:attrNameLst>
                                      </p:cBhvr>
                                      <p:to>
                                        <p:strVal val="hidden"/>
                                      </p:to>
                                    </p:set>
                                  </p:childTnLst>
                                </p:cTn>
                              </p:par>
                            </p:childTnLst>
                          </p:cTn>
                        </p:par>
                        <p:par>
                          <p:cTn id="299" fill="hold" nodeType="afterGroup">
                            <p:stCondLst>
                              <p:cond delay="4000"/>
                            </p:stCondLst>
                            <p:childTnLst>
                              <p:par>
                                <p:cTn id="300" presetID="1" presetClass="exit" presetSubtype="0" fill="hold" grpId="1" nodeType="afterEffect">
                                  <p:stCondLst>
                                    <p:cond delay="0"/>
                                  </p:stCondLst>
                                  <p:childTnLst>
                                    <p:set>
                                      <p:cBhvr>
                                        <p:cTn id="301" dur="1" fill="hold">
                                          <p:stCondLst>
                                            <p:cond delay="0"/>
                                          </p:stCondLst>
                                        </p:cTn>
                                        <p:tgtEl>
                                          <p:spTgt spid="1351709"/>
                                        </p:tgtEl>
                                        <p:attrNameLst>
                                          <p:attrName>style.visibility</p:attrName>
                                        </p:attrNameLst>
                                      </p:cBhvr>
                                      <p:to>
                                        <p:strVal val="hidden"/>
                                      </p:to>
                                    </p:set>
                                  </p:childTnLst>
                                </p:cTn>
                              </p:par>
                            </p:childTnLst>
                          </p:cTn>
                        </p:par>
                        <p:par>
                          <p:cTn id="302" fill="hold" nodeType="afterGroup">
                            <p:stCondLst>
                              <p:cond delay="4000"/>
                            </p:stCondLst>
                            <p:childTnLst>
                              <p:par>
                                <p:cTn id="303" presetID="1" presetClass="entr" presetSubtype="0" fill="hold" grpId="0" nodeType="afterEffect">
                                  <p:stCondLst>
                                    <p:cond delay="0"/>
                                  </p:stCondLst>
                                  <p:childTnLst>
                                    <p:set>
                                      <p:cBhvr>
                                        <p:cTn id="304" dur="1" fill="hold">
                                          <p:stCondLst>
                                            <p:cond delay="0"/>
                                          </p:stCondLst>
                                        </p:cTn>
                                        <p:tgtEl>
                                          <p:spTgt spid="1351710"/>
                                        </p:tgtEl>
                                        <p:attrNameLst>
                                          <p:attrName>style.visibility</p:attrName>
                                        </p:attrNameLst>
                                      </p:cBhvr>
                                      <p:to>
                                        <p:strVal val="visible"/>
                                      </p:to>
                                    </p:set>
                                  </p:childTnLst>
                                </p:cTn>
                              </p:par>
                            </p:childTnLst>
                          </p:cTn>
                        </p:par>
                        <p:par>
                          <p:cTn id="305" fill="hold" nodeType="afterGroup">
                            <p:stCondLst>
                              <p:cond delay="4000"/>
                            </p:stCondLst>
                            <p:childTnLst>
                              <p:par>
                                <p:cTn id="306" presetID="1" presetClass="entr" presetSubtype="0" fill="hold" grpId="0" nodeType="afterEffect">
                                  <p:stCondLst>
                                    <p:cond delay="0"/>
                                  </p:stCondLst>
                                  <p:childTnLst>
                                    <p:set>
                                      <p:cBhvr>
                                        <p:cTn id="307" dur="1" fill="hold">
                                          <p:stCondLst>
                                            <p:cond delay="0"/>
                                          </p:stCondLst>
                                        </p:cTn>
                                        <p:tgtEl>
                                          <p:spTgt spid="1351711"/>
                                        </p:tgtEl>
                                        <p:attrNameLst>
                                          <p:attrName>style.visibility</p:attrName>
                                        </p:attrNameLst>
                                      </p:cBhvr>
                                      <p:to>
                                        <p:strVal val="visible"/>
                                      </p:to>
                                    </p:set>
                                  </p:childTnLst>
                                </p:cTn>
                              </p:par>
                            </p:childTnLst>
                          </p:cTn>
                        </p:par>
                        <p:par>
                          <p:cTn id="308" fill="hold" nodeType="afterGroup">
                            <p:stCondLst>
                              <p:cond delay="4000"/>
                            </p:stCondLst>
                            <p:childTnLst>
                              <p:par>
                                <p:cTn id="309" presetID="1" presetClass="entr" presetSubtype="0" fill="hold" grpId="0" nodeType="afterEffect">
                                  <p:stCondLst>
                                    <p:cond delay="0"/>
                                  </p:stCondLst>
                                  <p:childTnLst>
                                    <p:set>
                                      <p:cBhvr>
                                        <p:cTn id="310" dur="1" fill="hold">
                                          <p:stCondLst>
                                            <p:cond delay="0"/>
                                          </p:stCondLst>
                                        </p:cTn>
                                        <p:tgtEl>
                                          <p:spTgt spid="1351712"/>
                                        </p:tgtEl>
                                        <p:attrNameLst>
                                          <p:attrName>style.visibility</p:attrName>
                                        </p:attrNameLst>
                                      </p:cBhvr>
                                      <p:to>
                                        <p:strVal val="visible"/>
                                      </p:to>
                                    </p:set>
                                  </p:childTnLst>
                                </p:cTn>
                              </p:par>
                            </p:childTnLst>
                          </p:cTn>
                        </p:par>
                        <p:par>
                          <p:cTn id="311" fill="hold" nodeType="afterGroup">
                            <p:stCondLst>
                              <p:cond delay="4000"/>
                            </p:stCondLst>
                            <p:childTnLst>
                              <p:par>
                                <p:cTn id="312" presetID="1" presetClass="entr" presetSubtype="0" fill="hold" grpId="0" nodeType="afterEffect">
                                  <p:stCondLst>
                                    <p:cond delay="0"/>
                                  </p:stCondLst>
                                  <p:childTnLst>
                                    <p:set>
                                      <p:cBhvr>
                                        <p:cTn id="313" dur="1" fill="hold">
                                          <p:stCondLst>
                                            <p:cond delay="0"/>
                                          </p:stCondLst>
                                        </p:cTn>
                                        <p:tgtEl>
                                          <p:spTgt spid="1351713"/>
                                        </p:tgtEl>
                                        <p:attrNameLst>
                                          <p:attrName>style.visibility</p:attrName>
                                        </p:attrNameLst>
                                      </p:cBhvr>
                                      <p:to>
                                        <p:strVal val="visible"/>
                                      </p:to>
                                    </p:set>
                                  </p:childTnLst>
                                </p:cTn>
                              </p:par>
                              <p:par>
                                <p:cTn id="314" presetID="1" presetClass="emph" presetSubtype="2" autoRev="1" fill="hold" nodeType="withEffect">
                                  <p:stCondLst>
                                    <p:cond delay="0"/>
                                  </p:stCondLst>
                                  <p:childTnLst>
                                    <p:animClr clrSpc="rgb" dir="cw">
                                      <p:cBhvr>
                                        <p:cTn id="315" dur="1000" fill="hold"/>
                                        <p:tgtEl>
                                          <p:spTgt spid="1351685"/>
                                        </p:tgtEl>
                                        <p:attrNameLst>
                                          <p:attrName>fillcolor</p:attrName>
                                        </p:attrNameLst>
                                      </p:cBhvr>
                                      <p:to>
                                        <a:srgbClr val="009900"/>
                                      </p:to>
                                    </p:animClr>
                                    <p:set>
                                      <p:cBhvr>
                                        <p:cTn id="316" dur="1000" fill="hold"/>
                                        <p:tgtEl>
                                          <p:spTgt spid="1351685"/>
                                        </p:tgtEl>
                                        <p:attrNameLst>
                                          <p:attrName>fill.type</p:attrName>
                                        </p:attrNameLst>
                                      </p:cBhvr>
                                      <p:to>
                                        <p:strVal val="solid"/>
                                      </p:to>
                                    </p:set>
                                    <p:set>
                                      <p:cBhvr>
                                        <p:cTn id="317" dur="1000" fill="hold"/>
                                        <p:tgtEl>
                                          <p:spTgt spid="1351685"/>
                                        </p:tgtEl>
                                        <p:attrNameLst>
                                          <p:attrName>fill.on</p:attrName>
                                        </p:attrNameLst>
                                      </p:cBhvr>
                                      <p:to>
                                        <p:strVal val="true"/>
                                      </p:to>
                                    </p:set>
                                  </p:childTnLst>
                                </p:cTn>
                              </p:par>
                              <p:par>
                                <p:cTn id="318" presetID="1" presetClass="emph" presetSubtype="2" autoRev="1" fill="hold" nodeType="withEffect">
                                  <p:stCondLst>
                                    <p:cond delay="0"/>
                                  </p:stCondLst>
                                  <p:childTnLst>
                                    <p:animClr clrSpc="rgb" dir="cw">
                                      <p:cBhvr>
                                        <p:cTn id="319" dur="1000" fill="hold"/>
                                        <p:tgtEl>
                                          <p:spTgt spid="1351692"/>
                                        </p:tgtEl>
                                        <p:attrNameLst>
                                          <p:attrName>fillcolor</p:attrName>
                                        </p:attrNameLst>
                                      </p:cBhvr>
                                      <p:to>
                                        <a:schemeClr val="folHlink"/>
                                      </p:to>
                                    </p:animClr>
                                    <p:set>
                                      <p:cBhvr>
                                        <p:cTn id="320" dur="1000" fill="hold"/>
                                        <p:tgtEl>
                                          <p:spTgt spid="1351692"/>
                                        </p:tgtEl>
                                        <p:attrNameLst>
                                          <p:attrName>fill.type</p:attrName>
                                        </p:attrNameLst>
                                      </p:cBhvr>
                                      <p:to>
                                        <p:strVal val="solid"/>
                                      </p:to>
                                    </p:set>
                                    <p:set>
                                      <p:cBhvr>
                                        <p:cTn id="321" dur="1000" fill="hold"/>
                                        <p:tgtEl>
                                          <p:spTgt spid="1351692"/>
                                        </p:tgtEl>
                                        <p:attrNameLst>
                                          <p:attrName>fill.on</p:attrName>
                                        </p:attrNameLst>
                                      </p:cBhvr>
                                      <p:to>
                                        <p:strVal val="true"/>
                                      </p:to>
                                    </p:set>
                                  </p:childTnLst>
                                </p:cTn>
                              </p:par>
                            </p:childTnLst>
                          </p:cTn>
                        </p:par>
                        <p:par>
                          <p:cTn id="322" fill="hold" nodeType="afterGroup">
                            <p:stCondLst>
                              <p:cond delay="6000"/>
                            </p:stCondLst>
                            <p:childTnLst>
                              <p:par>
                                <p:cTn id="323" presetID="1" presetClass="exit" presetSubtype="0" fill="hold" grpId="1" nodeType="afterEffect">
                                  <p:stCondLst>
                                    <p:cond delay="0"/>
                                  </p:stCondLst>
                                  <p:childTnLst>
                                    <p:set>
                                      <p:cBhvr>
                                        <p:cTn id="324" dur="1" fill="hold">
                                          <p:stCondLst>
                                            <p:cond delay="0"/>
                                          </p:stCondLst>
                                        </p:cTn>
                                        <p:tgtEl>
                                          <p:spTgt spid="1351717"/>
                                        </p:tgtEl>
                                        <p:attrNameLst>
                                          <p:attrName>style.visibility</p:attrName>
                                        </p:attrNameLst>
                                      </p:cBhvr>
                                      <p:to>
                                        <p:strVal val="hidden"/>
                                      </p:to>
                                    </p:set>
                                  </p:childTnLst>
                                </p:cTn>
                              </p:par>
                            </p:childTnLst>
                          </p:cTn>
                        </p:par>
                        <p:par>
                          <p:cTn id="325" fill="hold" nodeType="afterGroup">
                            <p:stCondLst>
                              <p:cond delay="6000"/>
                            </p:stCondLst>
                            <p:childTnLst>
                              <p:par>
                                <p:cTn id="326" presetID="1" presetClass="exit" presetSubtype="0" fill="hold" grpId="1" nodeType="afterEffect">
                                  <p:stCondLst>
                                    <p:cond delay="0"/>
                                  </p:stCondLst>
                                  <p:childTnLst>
                                    <p:set>
                                      <p:cBhvr>
                                        <p:cTn id="327" dur="1" fill="hold">
                                          <p:stCondLst>
                                            <p:cond delay="0"/>
                                          </p:stCondLst>
                                        </p:cTn>
                                        <p:tgtEl>
                                          <p:spTgt spid="1351716"/>
                                        </p:tgtEl>
                                        <p:attrNameLst>
                                          <p:attrName>style.visibility</p:attrName>
                                        </p:attrNameLst>
                                      </p:cBhvr>
                                      <p:to>
                                        <p:strVal val="hidden"/>
                                      </p:to>
                                    </p:set>
                                  </p:childTnLst>
                                </p:cTn>
                              </p:par>
                            </p:childTnLst>
                          </p:cTn>
                        </p:par>
                        <p:par>
                          <p:cTn id="328" fill="hold" nodeType="afterGroup">
                            <p:stCondLst>
                              <p:cond delay="6000"/>
                            </p:stCondLst>
                            <p:childTnLst>
                              <p:par>
                                <p:cTn id="329" presetID="1" presetClass="entr" presetSubtype="0" fill="hold" grpId="0" nodeType="afterEffect">
                                  <p:stCondLst>
                                    <p:cond delay="0"/>
                                  </p:stCondLst>
                                  <p:childTnLst>
                                    <p:set>
                                      <p:cBhvr>
                                        <p:cTn id="330" dur="1" fill="hold">
                                          <p:stCondLst>
                                            <p:cond delay="0"/>
                                          </p:stCondLst>
                                        </p:cTn>
                                        <p:tgtEl>
                                          <p:spTgt spid="1351718"/>
                                        </p:tgtEl>
                                        <p:attrNameLst>
                                          <p:attrName>style.visibility</p:attrName>
                                        </p:attrNameLst>
                                      </p:cBhvr>
                                      <p:to>
                                        <p:strVal val="visible"/>
                                      </p:to>
                                    </p:set>
                                  </p:childTnLst>
                                </p:cTn>
                              </p:par>
                            </p:childTnLst>
                          </p:cTn>
                        </p:par>
                        <p:par>
                          <p:cTn id="331" fill="hold" nodeType="afterGroup">
                            <p:stCondLst>
                              <p:cond delay="6000"/>
                            </p:stCondLst>
                            <p:childTnLst>
                              <p:par>
                                <p:cTn id="332" presetID="1" presetClass="entr" presetSubtype="0" fill="hold" grpId="0" nodeType="afterEffect">
                                  <p:stCondLst>
                                    <p:cond delay="0"/>
                                  </p:stCondLst>
                                  <p:childTnLst>
                                    <p:set>
                                      <p:cBhvr>
                                        <p:cTn id="333" dur="1" fill="hold">
                                          <p:stCondLst>
                                            <p:cond delay="0"/>
                                          </p:stCondLst>
                                        </p:cTn>
                                        <p:tgtEl>
                                          <p:spTgt spid="1351719"/>
                                        </p:tgtEl>
                                        <p:attrNameLst>
                                          <p:attrName>style.visibility</p:attrName>
                                        </p:attrNameLst>
                                      </p:cBhvr>
                                      <p:to>
                                        <p:strVal val="visible"/>
                                      </p:to>
                                    </p:set>
                                  </p:childTnLst>
                                </p:cTn>
                              </p:par>
                            </p:childTnLst>
                          </p:cTn>
                        </p:par>
                        <p:par>
                          <p:cTn id="334" fill="hold" nodeType="afterGroup">
                            <p:stCondLst>
                              <p:cond delay="6000"/>
                            </p:stCondLst>
                            <p:childTnLst>
                              <p:par>
                                <p:cTn id="335" presetID="1" presetClass="exit" presetSubtype="0" fill="hold" grpId="1" nodeType="afterEffect">
                                  <p:stCondLst>
                                    <p:cond delay="0"/>
                                  </p:stCondLst>
                                  <p:childTnLst>
                                    <p:set>
                                      <p:cBhvr>
                                        <p:cTn id="336" dur="1" fill="hold">
                                          <p:stCondLst>
                                            <p:cond delay="0"/>
                                          </p:stCondLst>
                                        </p:cTn>
                                        <p:tgtEl>
                                          <p:spTgt spid="1351710"/>
                                        </p:tgtEl>
                                        <p:attrNameLst>
                                          <p:attrName>style.visibility</p:attrName>
                                        </p:attrNameLst>
                                      </p:cBhvr>
                                      <p:to>
                                        <p:strVal val="hidden"/>
                                      </p:to>
                                    </p:set>
                                  </p:childTnLst>
                                </p:cTn>
                              </p:par>
                            </p:childTnLst>
                          </p:cTn>
                        </p:par>
                        <p:par>
                          <p:cTn id="337" fill="hold" nodeType="afterGroup">
                            <p:stCondLst>
                              <p:cond delay="6000"/>
                            </p:stCondLst>
                            <p:childTnLst>
                              <p:par>
                                <p:cTn id="338" presetID="1" presetClass="exit" presetSubtype="0" fill="hold" grpId="1" nodeType="afterEffect">
                                  <p:stCondLst>
                                    <p:cond delay="0"/>
                                  </p:stCondLst>
                                  <p:childTnLst>
                                    <p:set>
                                      <p:cBhvr>
                                        <p:cTn id="339" dur="1" fill="hold">
                                          <p:stCondLst>
                                            <p:cond delay="0"/>
                                          </p:stCondLst>
                                        </p:cTn>
                                        <p:tgtEl>
                                          <p:spTgt spid="1351711"/>
                                        </p:tgtEl>
                                        <p:attrNameLst>
                                          <p:attrName>style.visibility</p:attrName>
                                        </p:attrNameLst>
                                      </p:cBhvr>
                                      <p:to>
                                        <p:strVal val="hidden"/>
                                      </p:to>
                                    </p:set>
                                  </p:childTnLst>
                                </p:cTn>
                              </p:par>
                            </p:childTnLst>
                          </p:cTn>
                        </p:par>
                        <p:par>
                          <p:cTn id="340" fill="hold" nodeType="afterGroup">
                            <p:stCondLst>
                              <p:cond delay="6000"/>
                            </p:stCondLst>
                            <p:childTnLst>
                              <p:par>
                                <p:cTn id="341" presetID="1" presetClass="exit" presetSubtype="0" fill="hold" grpId="1" nodeType="afterEffect">
                                  <p:stCondLst>
                                    <p:cond delay="0"/>
                                  </p:stCondLst>
                                  <p:childTnLst>
                                    <p:set>
                                      <p:cBhvr>
                                        <p:cTn id="342" dur="1" fill="hold">
                                          <p:stCondLst>
                                            <p:cond delay="0"/>
                                          </p:stCondLst>
                                        </p:cTn>
                                        <p:tgtEl>
                                          <p:spTgt spid="1351712"/>
                                        </p:tgtEl>
                                        <p:attrNameLst>
                                          <p:attrName>style.visibility</p:attrName>
                                        </p:attrNameLst>
                                      </p:cBhvr>
                                      <p:to>
                                        <p:strVal val="hidden"/>
                                      </p:to>
                                    </p:set>
                                  </p:childTnLst>
                                </p:cTn>
                              </p:par>
                            </p:childTnLst>
                          </p:cTn>
                        </p:par>
                        <p:par>
                          <p:cTn id="343" fill="hold" nodeType="afterGroup">
                            <p:stCondLst>
                              <p:cond delay="6000"/>
                            </p:stCondLst>
                            <p:childTnLst>
                              <p:par>
                                <p:cTn id="344" presetID="1" presetClass="exit" presetSubtype="0" fill="hold" grpId="1" nodeType="afterEffect">
                                  <p:stCondLst>
                                    <p:cond delay="0"/>
                                  </p:stCondLst>
                                  <p:childTnLst>
                                    <p:set>
                                      <p:cBhvr>
                                        <p:cTn id="345" dur="1" fill="hold">
                                          <p:stCondLst>
                                            <p:cond delay="0"/>
                                          </p:stCondLst>
                                        </p:cTn>
                                        <p:tgtEl>
                                          <p:spTgt spid="1351713"/>
                                        </p:tgtEl>
                                        <p:attrNameLst>
                                          <p:attrName>style.visibility</p:attrName>
                                        </p:attrNameLst>
                                      </p:cBhvr>
                                      <p:to>
                                        <p:strVal val="hidden"/>
                                      </p:to>
                                    </p:set>
                                  </p:childTnLst>
                                </p:cTn>
                              </p:par>
                            </p:childTnLst>
                          </p:cTn>
                        </p:par>
                        <p:par>
                          <p:cTn id="346" fill="hold" nodeType="afterGroup">
                            <p:stCondLst>
                              <p:cond delay="6000"/>
                            </p:stCondLst>
                            <p:childTnLst>
                              <p:par>
                                <p:cTn id="347" presetID="1" presetClass="entr" presetSubtype="0" fill="hold" grpId="0" nodeType="afterEffect">
                                  <p:stCondLst>
                                    <p:cond delay="0"/>
                                  </p:stCondLst>
                                  <p:childTnLst>
                                    <p:set>
                                      <p:cBhvr>
                                        <p:cTn id="348" dur="1" fill="hold">
                                          <p:stCondLst>
                                            <p:cond delay="0"/>
                                          </p:stCondLst>
                                        </p:cTn>
                                        <p:tgtEl>
                                          <p:spTgt spid="1351714"/>
                                        </p:tgtEl>
                                        <p:attrNameLst>
                                          <p:attrName>style.visibility</p:attrName>
                                        </p:attrNameLst>
                                      </p:cBhvr>
                                      <p:to>
                                        <p:strVal val="visible"/>
                                      </p:to>
                                    </p:set>
                                  </p:childTnLst>
                                </p:cTn>
                              </p:par>
                            </p:childTnLst>
                          </p:cTn>
                        </p:par>
                        <p:par>
                          <p:cTn id="349" fill="hold" nodeType="afterGroup">
                            <p:stCondLst>
                              <p:cond delay="6000"/>
                            </p:stCondLst>
                            <p:childTnLst>
                              <p:par>
                                <p:cTn id="350" presetID="1" presetClass="entr" presetSubtype="0" fill="hold" grpId="0" nodeType="afterEffect">
                                  <p:stCondLst>
                                    <p:cond delay="0"/>
                                  </p:stCondLst>
                                  <p:childTnLst>
                                    <p:set>
                                      <p:cBhvr>
                                        <p:cTn id="351" dur="1" fill="hold">
                                          <p:stCondLst>
                                            <p:cond delay="0"/>
                                          </p:stCondLst>
                                        </p:cTn>
                                        <p:tgtEl>
                                          <p:spTgt spid="1351715"/>
                                        </p:tgtEl>
                                        <p:attrNameLst>
                                          <p:attrName>style.visibility</p:attrName>
                                        </p:attrNameLst>
                                      </p:cBhvr>
                                      <p:to>
                                        <p:strVal val="visible"/>
                                      </p:to>
                                    </p:set>
                                  </p:childTnLst>
                                </p:cTn>
                              </p:par>
                              <p:par>
                                <p:cTn id="352" presetID="1" presetClass="emph" presetSubtype="2" autoRev="1" fill="hold" nodeType="withEffect">
                                  <p:stCondLst>
                                    <p:cond delay="0"/>
                                  </p:stCondLst>
                                  <p:childTnLst>
                                    <p:animClr clrSpc="rgb" dir="cw">
                                      <p:cBhvr>
                                        <p:cTn id="353" dur="1000" fill="hold"/>
                                        <p:tgtEl>
                                          <p:spTgt spid="1351687"/>
                                        </p:tgtEl>
                                        <p:attrNameLst>
                                          <p:attrName>fillcolor</p:attrName>
                                        </p:attrNameLst>
                                      </p:cBhvr>
                                      <p:to>
                                        <a:srgbClr val="996633"/>
                                      </p:to>
                                    </p:animClr>
                                    <p:set>
                                      <p:cBhvr>
                                        <p:cTn id="354" dur="1000" fill="hold"/>
                                        <p:tgtEl>
                                          <p:spTgt spid="1351687"/>
                                        </p:tgtEl>
                                        <p:attrNameLst>
                                          <p:attrName>fill.type</p:attrName>
                                        </p:attrNameLst>
                                      </p:cBhvr>
                                      <p:to>
                                        <p:strVal val="solid"/>
                                      </p:to>
                                    </p:set>
                                    <p:set>
                                      <p:cBhvr>
                                        <p:cTn id="355" dur="1000" fill="hold"/>
                                        <p:tgtEl>
                                          <p:spTgt spid="1351687"/>
                                        </p:tgtEl>
                                        <p:attrNameLst>
                                          <p:attrName>fill.on</p:attrName>
                                        </p:attrNameLst>
                                      </p:cBhvr>
                                      <p:to>
                                        <p:strVal val="true"/>
                                      </p:to>
                                    </p:set>
                                  </p:childTnLst>
                                </p:cTn>
                              </p:par>
                              <p:par>
                                <p:cTn id="356" presetID="1" presetClass="emph" presetSubtype="2" autoRev="1" fill="hold" nodeType="withEffect">
                                  <p:stCondLst>
                                    <p:cond delay="0"/>
                                  </p:stCondLst>
                                  <p:childTnLst>
                                    <p:animClr clrSpc="rgb" dir="cw">
                                      <p:cBhvr>
                                        <p:cTn id="357" dur="1000" fill="hold"/>
                                        <p:tgtEl>
                                          <p:spTgt spid="1351695"/>
                                        </p:tgtEl>
                                        <p:attrNameLst>
                                          <p:attrName>fillcolor</p:attrName>
                                        </p:attrNameLst>
                                      </p:cBhvr>
                                      <p:to>
                                        <a:schemeClr val="hlink"/>
                                      </p:to>
                                    </p:animClr>
                                    <p:set>
                                      <p:cBhvr>
                                        <p:cTn id="358" dur="1000" fill="hold"/>
                                        <p:tgtEl>
                                          <p:spTgt spid="1351695"/>
                                        </p:tgtEl>
                                        <p:attrNameLst>
                                          <p:attrName>fill.type</p:attrName>
                                        </p:attrNameLst>
                                      </p:cBhvr>
                                      <p:to>
                                        <p:strVal val="solid"/>
                                      </p:to>
                                    </p:set>
                                    <p:set>
                                      <p:cBhvr>
                                        <p:cTn id="359" dur="1000" fill="hold"/>
                                        <p:tgtEl>
                                          <p:spTgt spid="1351695"/>
                                        </p:tgtEl>
                                        <p:attrNameLst>
                                          <p:attrName>fill.on</p:attrName>
                                        </p:attrNameLst>
                                      </p:cBhvr>
                                      <p:to>
                                        <p:strVal val="true"/>
                                      </p:to>
                                    </p:set>
                                  </p:childTnLst>
                                </p:cTn>
                              </p:par>
                            </p:childTnLst>
                          </p:cTn>
                        </p:par>
                        <p:par>
                          <p:cTn id="360" fill="hold" nodeType="afterGroup">
                            <p:stCondLst>
                              <p:cond delay="8000"/>
                            </p:stCondLst>
                            <p:childTnLst>
                              <p:par>
                                <p:cTn id="361" presetID="1" presetClass="exit" presetSubtype="0" fill="hold" grpId="1" nodeType="afterEffect">
                                  <p:stCondLst>
                                    <p:cond delay="0"/>
                                  </p:stCondLst>
                                  <p:childTnLst>
                                    <p:set>
                                      <p:cBhvr>
                                        <p:cTn id="362" dur="1" fill="hold">
                                          <p:stCondLst>
                                            <p:cond delay="0"/>
                                          </p:stCondLst>
                                        </p:cTn>
                                        <p:tgtEl>
                                          <p:spTgt spid="1351714"/>
                                        </p:tgtEl>
                                        <p:attrNameLst>
                                          <p:attrName>style.visibility</p:attrName>
                                        </p:attrNameLst>
                                      </p:cBhvr>
                                      <p:to>
                                        <p:strVal val="hidden"/>
                                      </p:to>
                                    </p:set>
                                  </p:childTnLst>
                                </p:cTn>
                              </p:par>
                            </p:childTnLst>
                          </p:cTn>
                        </p:par>
                        <p:par>
                          <p:cTn id="363" fill="hold" nodeType="afterGroup">
                            <p:stCondLst>
                              <p:cond delay="8000"/>
                            </p:stCondLst>
                            <p:childTnLst>
                              <p:par>
                                <p:cTn id="364" presetID="1" presetClass="exit" presetSubtype="0" fill="hold" grpId="1" nodeType="afterEffect">
                                  <p:stCondLst>
                                    <p:cond delay="0"/>
                                  </p:stCondLst>
                                  <p:childTnLst>
                                    <p:set>
                                      <p:cBhvr>
                                        <p:cTn id="365" dur="1" fill="hold">
                                          <p:stCondLst>
                                            <p:cond delay="0"/>
                                          </p:stCondLst>
                                        </p:cTn>
                                        <p:tgtEl>
                                          <p:spTgt spid="1351715"/>
                                        </p:tgtEl>
                                        <p:attrNameLst>
                                          <p:attrName>style.visibility</p:attrName>
                                        </p:attrNameLst>
                                      </p:cBhvr>
                                      <p:to>
                                        <p:strVal val="hidden"/>
                                      </p:to>
                                    </p:set>
                                  </p:childTnLst>
                                </p:cTn>
                              </p:par>
                            </p:childTnLst>
                          </p:cTn>
                        </p:par>
                        <p:par>
                          <p:cTn id="366" fill="hold" nodeType="afterGroup">
                            <p:stCondLst>
                              <p:cond delay="8000"/>
                            </p:stCondLst>
                            <p:childTnLst>
                              <p:par>
                                <p:cTn id="367" presetID="1" presetClass="exit" presetSubtype="0" fill="hold" grpId="1" nodeType="afterEffect">
                                  <p:stCondLst>
                                    <p:cond delay="0"/>
                                  </p:stCondLst>
                                  <p:childTnLst>
                                    <p:set>
                                      <p:cBhvr>
                                        <p:cTn id="368" dur="1" fill="hold">
                                          <p:stCondLst>
                                            <p:cond delay="0"/>
                                          </p:stCondLst>
                                        </p:cTn>
                                        <p:tgtEl>
                                          <p:spTgt spid="1351718"/>
                                        </p:tgtEl>
                                        <p:attrNameLst>
                                          <p:attrName>style.visibility</p:attrName>
                                        </p:attrNameLst>
                                      </p:cBhvr>
                                      <p:to>
                                        <p:strVal val="hidden"/>
                                      </p:to>
                                    </p:set>
                                  </p:childTnLst>
                                </p:cTn>
                              </p:par>
                            </p:childTnLst>
                          </p:cTn>
                        </p:par>
                        <p:par>
                          <p:cTn id="369" fill="hold" nodeType="afterGroup">
                            <p:stCondLst>
                              <p:cond delay="8000"/>
                            </p:stCondLst>
                            <p:childTnLst>
                              <p:par>
                                <p:cTn id="370" presetID="1" presetClass="exit" presetSubtype="0" fill="hold" grpId="1" nodeType="afterEffect">
                                  <p:stCondLst>
                                    <p:cond delay="0"/>
                                  </p:stCondLst>
                                  <p:childTnLst>
                                    <p:set>
                                      <p:cBhvr>
                                        <p:cTn id="371" dur="1" fill="hold">
                                          <p:stCondLst>
                                            <p:cond delay="0"/>
                                          </p:stCondLst>
                                        </p:cTn>
                                        <p:tgtEl>
                                          <p:spTgt spid="1351719"/>
                                        </p:tgtEl>
                                        <p:attrNameLst>
                                          <p:attrName>style.visibility</p:attrName>
                                        </p:attrNameLst>
                                      </p:cBhvr>
                                      <p:to>
                                        <p:strVal val="hidden"/>
                                      </p:to>
                                    </p:set>
                                  </p:childTnLst>
                                </p:cTn>
                              </p:par>
                            </p:childTnLst>
                          </p:cTn>
                        </p:par>
                        <p:par>
                          <p:cTn id="372" fill="hold" nodeType="afterGroup">
                            <p:stCondLst>
                              <p:cond delay="8000"/>
                            </p:stCondLst>
                            <p:childTnLst>
                              <p:par>
                                <p:cTn id="373" presetID="1" presetClass="entr" presetSubtype="0" fill="hold" grpId="0" nodeType="afterEffect">
                                  <p:stCondLst>
                                    <p:cond delay="0"/>
                                  </p:stCondLst>
                                  <p:childTnLst>
                                    <p:set>
                                      <p:cBhvr>
                                        <p:cTn id="374" dur="1" fill="hold">
                                          <p:stCondLst>
                                            <p:cond delay="0"/>
                                          </p:stCondLst>
                                        </p:cTn>
                                        <p:tgtEl>
                                          <p:spTgt spid="1351720"/>
                                        </p:tgtEl>
                                        <p:attrNameLst>
                                          <p:attrName>style.visibility</p:attrName>
                                        </p:attrNameLst>
                                      </p:cBhvr>
                                      <p:to>
                                        <p:strVal val="visible"/>
                                      </p:to>
                                    </p:set>
                                  </p:childTnLst>
                                </p:cTn>
                              </p:par>
                            </p:childTnLst>
                          </p:cTn>
                        </p:par>
                        <p:par>
                          <p:cTn id="375" fill="hold" nodeType="afterGroup">
                            <p:stCondLst>
                              <p:cond delay="8000"/>
                            </p:stCondLst>
                            <p:childTnLst>
                              <p:par>
                                <p:cTn id="376" presetID="1" presetClass="entr" presetSubtype="0" fill="hold" grpId="0" nodeType="afterEffect">
                                  <p:stCondLst>
                                    <p:cond delay="0"/>
                                  </p:stCondLst>
                                  <p:childTnLst>
                                    <p:set>
                                      <p:cBhvr>
                                        <p:cTn id="377" dur="1" fill="hold">
                                          <p:stCondLst>
                                            <p:cond delay="0"/>
                                          </p:stCondLst>
                                        </p:cTn>
                                        <p:tgtEl>
                                          <p:spTgt spid="1351721"/>
                                        </p:tgtEl>
                                        <p:attrNameLst>
                                          <p:attrName>style.visibility</p:attrName>
                                        </p:attrNameLst>
                                      </p:cBhvr>
                                      <p:to>
                                        <p:strVal val="visible"/>
                                      </p:to>
                                    </p:set>
                                  </p:childTnLst>
                                </p:cTn>
                              </p:par>
                            </p:childTnLst>
                          </p:cTn>
                        </p:par>
                      </p:childTnLst>
                    </p:cTn>
                  </p:par>
                  <p:par>
                    <p:cTn id="378" fill="hold" nodeType="clickPar">
                      <p:stCondLst>
                        <p:cond delay="indefinite"/>
                      </p:stCondLst>
                      <p:childTnLst>
                        <p:par>
                          <p:cTn id="379" fill="hold" nodeType="withGroup">
                            <p:stCondLst>
                              <p:cond delay="0"/>
                            </p:stCondLst>
                            <p:childTnLst>
                              <p:par>
                                <p:cTn id="380" presetID="1" presetClass="entr" presetSubtype="0" fill="hold" nodeType="clickEffect">
                                  <p:stCondLst>
                                    <p:cond delay="0"/>
                                  </p:stCondLst>
                                  <p:childTnLst>
                                    <p:set>
                                      <p:cBhvr>
                                        <p:cTn id="381" dur="1" fill="hold">
                                          <p:stCondLst>
                                            <p:cond delay="0"/>
                                          </p:stCondLst>
                                        </p:cTn>
                                        <p:tgtEl>
                                          <p:spTgt spid="1351780"/>
                                        </p:tgtEl>
                                        <p:attrNameLst>
                                          <p:attrName>style.visibility</p:attrName>
                                        </p:attrNameLst>
                                      </p:cBhvr>
                                      <p:to>
                                        <p:strVal val="visible"/>
                                      </p:to>
                                    </p:set>
                                  </p:childTnLst>
                                </p:cTn>
                              </p:par>
                              <p:par>
                                <p:cTn id="382" presetID="1" presetClass="exit" presetSubtype="0" fill="hold" grpId="1" nodeType="withEffect">
                                  <p:stCondLst>
                                    <p:cond delay="0"/>
                                  </p:stCondLst>
                                  <p:childTnLst>
                                    <p:set>
                                      <p:cBhvr>
                                        <p:cTn id="383" dur="1" fill="hold">
                                          <p:stCondLst>
                                            <p:cond delay="0"/>
                                          </p:stCondLst>
                                        </p:cTn>
                                        <p:tgtEl>
                                          <p:spTgt spid="1351720"/>
                                        </p:tgtEl>
                                        <p:attrNameLst>
                                          <p:attrName>style.visibility</p:attrName>
                                        </p:attrNameLst>
                                      </p:cBhvr>
                                      <p:to>
                                        <p:strVal val="hidden"/>
                                      </p:to>
                                    </p:set>
                                  </p:childTnLst>
                                </p:cTn>
                              </p:par>
                              <p:par>
                                <p:cTn id="384" presetID="1" presetClass="exit" presetSubtype="0" fill="hold" grpId="1" nodeType="withEffect">
                                  <p:stCondLst>
                                    <p:cond delay="0"/>
                                  </p:stCondLst>
                                  <p:childTnLst>
                                    <p:set>
                                      <p:cBhvr>
                                        <p:cTn id="385" dur="1" fill="hold">
                                          <p:stCondLst>
                                            <p:cond delay="0"/>
                                          </p:stCondLst>
                                        </p:cTn>
                                        <p:tgtEl>
                                          <p:spTgt spid="13517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684" grpId="0" animBg="1"/>
      <p:bldP spid="1351685" grpId="0" animBg="1"/>
      <p:bldP spid="1351686" grpId="0" animBg="1"/>
      <p:bldP spid="1351687" grpId="0" animBg="1"/>
      <p:bldP spid="1351688" grpId="0" animBg="1"/>
      <p:bldP spid="1351689" grpId="0" animBg="1"/>
      <p:bldP spid="1351689" grpId="1" animBg="1"/>
      <p:bldP spid="1351689" grpId="2" animBg="1"/>
      <p:bldP spid="1351690" grpId="0" animBg="1"/>
      <p:bldP spid="1351690" grpId="1" animBg="1"/>
      <p:bldP spid="1351691" grpId="0" animBg="1"/>
      <p:bldP spid="1351692" grpId="0" animBg="1"/>
      <p:bldP spid="1351693" grpId="0" animBg="1"/>
      <p:bldP spid="1351694" grpId="0" animBg="1"/>
      <p:bldP spid="1351695" grpId="0" animBg="1"/>
      <p:bldP spid="1351696" grpId="0" animBg="1"/>
      <p:bldP spid="1351696" grpId="1" animBg="1"/>
      <p:bldP spid="1351696" grpId="2" animBg="1"/>
      <p:bldP spid="1351697" grpId="0" animBg="1"/>
      <p:bldP spid="1351697" grpId="1" animBg="1"/>
      <p:bldP spid="1351698" grpId="0" animBg="1"/>
      <p:bldP spid="1351698" grpId="1" animBg="1"/>
      <p:bldP spid="1351698" grpId="2" animBg="1"/>
      <p:bldP spid="1351699" grpId="0" animBg="1"/>
      <p:bldP spid="1351699" grpId="1" animBg="1"/>
      <p:bldP spid="1351699" grpId="2" animBg="1"/>
      <p:bldP spid="1351700" grpId="0" animBg="1"/>
      <p:bldP spid="1351700" grpId="1" animBg="1"/>
      <p:bldP spid="1351700" grpId="2" animBg="1"/>
      <p:bldP spid="1351701" grpId="0" animBg="1"/>
      <p:bldP spid="1351701" grpId="1" animBg="1"/>
      <p:bldP spid="1351701" grpId="2" animBg="1"/>
      <p:bldP spid="1351702" grpId="0" animBg="1"/>
      <p:bldP spid="1351702" grpId="1" animBg="1"/>
      <p:bldP spid="1351703" grpId="0" animBg="1"/>
      <p:bldP spid="1351703" grpId="1" animBg="1"/>
      <p:bldP spid="1351704" grpId="0" animBg="1"/>
      <p:bldP spid="1351704" grpId="1" animBg="1"/>
      <p:bldP spid="1351705" grpId="0" animBg="1"/>
      <p:bldP spid="1351705" grpId="1" animBg="1"/>
      <p:bldP spid="1351706" grpId="0" animBg="1"/>
      <p:bldP spid="1351706" grpId="1" animBg="1"/>
      <p:bldP spid="1351707" grpId="0" animBg="1"/>
      <p:bldP spid="1351707" grpId="1" animBg="1"/>
      <p:bldP spid="1351708" grpId="0" animBg="1"/>
      <p:bldP spid="1351708" grpId="1" animBg="1"/>
      <p:bldP spid="1351709" grpId="0" animBg="1"/>
      <p:bldP spid="1351709" grpId="1" animBg="1"/>
      <p:bldP spid="1351710" grpId="0" animBg="1"/>
      <p:bldP spid="1351710" grpId="1" animBg="1"/>
      <p:bldP spid="1351711" grpId="0" animBg="1"/>
      <p:bldP spid="1351711" grpId="1" animBg="1"/>
      <p:bldP spid="1351712" grpId="0" animBg="1"/>
      <p:bldP spid="1351712" grpId="1" animBg="1"/>
      <p:bldP spid="1351713" grpId="0" animBg="1"/>
      <p:bldP spid="1351713" grpId="1" animBg="1"/>
      <p:bldP spid="1351714" grpId="0" animBg="1"/>
      <p:bldP spid="1351714" grpId="1" animBg="1"/>
      <p:bldP spid="1351715" grpId="0" animBg="1"/>
      <p:bldP spid="1351715" grpId="1" animBg="1"/>
      <p:bldP spid="1351716" grpId="0" animBg="1"/>
      <p:bldP spid="1351716" grpId="1" animBg="1"/>
      <p:bldP spid="1351717" grpId="0" animBg="1"/>
      <p:bldP spid="1351717" grpId="1" animBg="1"/>
      <p:bldP spid="1351718" grpId="0" animBg="1"/>
      <p:bldP spid="1351718" grpId="1" animBg="1"/>
      <p:bldP spid="1351719" grpId="0" animBg="1"/>
      <p:bldP spid="1351719" grpId="1" animBg="1"/>
      <p:bldP spid="1351720" grpId="0" animBg="1"/>
      <p:bldP spid="1351720" grpId="1" animBg="1"/>
      <p:bldP spid="1351721" grpId="0" animBg="1"/>
      <p:bldP spid="1351721" grpId="1" animBg="1"/>
      <p:bldP spid="1351722" grpId="0"/>
      <p:bldP spid="1351723" grpId="0"/>
      <p:bldP spid="1351724" grpId="0" animBg="1"/>
      <p:bldP spid="1351725" grpId="0" animBg="1"/>
      <p:bldP spid="1351726" grpId="0" animBg="1"/>
      <p:bldP spid="1351727" grpId="0" animBg="1"/>
      <p:bldP spid="1351728" grpId="0" animBg="1"/>
      <p:bldP spid="1351771" grpId="0" animBg="1"/>
      <p:bldP spid="1351771" grpId="1" animBg="1"/>
      <p:bldP spid="1351772" grpId="0" animBg="1"/>
      <p:bldP spid="1351772" grpId="1" animBg="1"/>
      <p:bldP spid="1351773" grpId="0" animBg="1"/>
      <p:bldP spid="1351773" grpId="1" animBg="1"/>
      <p:bldP spid="1351774" grpId="0" animBg="1"/>
      <p:bldP spid="1351774" grpId="1" animBg="1"/>
      <p:bldP spid="1351775" grpId="0" animBg="1"/>
      <p:bldP spid="1351775" grpId="1" animBg="1"/>
      <p:bldP spid="1351776" grpId="0" animBg="1"/>
      <p:bldP spid="1351776" grpId="1" animBg="1"/>
      <p:bldP spid="1351777" grpId="0" animBg="1"/>
      <p:bldP spid="1351777" grpId="1" animBg="1"/>
      <p:bldP spid="1351778" grpId="0" animBg="1"/>
      <p:bldP spid="1351779" grpId="0" animBg="1"/>
      <p:bldP spid="1351779" grpId="1" animBg="1"/>
    </p:bld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221163" y="1776413"/>
            <a:ext cx="4895850" cy="4757737"/>
            <a:chOff x="2659" y="1119"/>
            <a:chExt cx="3084" cy="2997"/>
          </a:xfrm>
        </p:grpSpPr>
        <p:sp>
          <p:nvSpPr>
            <p:cNvPr id="157801" name="Text Box 3"/>
            <p:cNvSpPr txBox="1">
              <a:spLocks noChangeArrowheads="1"/>
            </p:cNvSpPr>
            <p:nvPr/>
          </p:nvSpPr>
          <p:spPr bwMode="auto">
            <a:xfrm>
              <a:off x="2659" y="1119"/>
              <a:ext cx="540" cy="231"/>
            </a:xfrm>
            <a:prstGeom prst="rect">
              <a:avLst/>
            </a:prstGeom>
            <a:solidFill>
              <a:schemeClr val="accent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type="none" w="sm" len="sm"/>
                  <a:tailEnd type="none" w="sm" len="sm"/>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nb-NO" sz="1800" b="0">
                  <a:latin typeface="Times New Roman" charset="0"/>
                </a:rPr>
                <a:t>Client1</a:t>
              </a:r>
              <a:endParaRPr lang="en-GB" sz="1800" b="0">
                <a:latin typeface="Times New Roman" charset="0"/>
              </a:endParaRPr>
            </a:p>
          </p:txBody>
        </p:sp>
        <p:sp>
          <p:nvSpPr>
            <p:cNvPr id="157802" name="Text Box 4"/>
            <p:cNvSpPr txBox="1">
              <a:spLocks noChangeArrowheads="1"/>
            </p:cNvSpPr>
            <p:nvPr/>
          </p:nvSpPr>
          <p:spPr bwMode="auto">
            <a:xfrm>
              <a:off x="3295" y="1119"/>
              <a:ext cx="540" cy="231"/>
            </a:xfrm>
            <a:prstGeom prst="rect">
              <a:avLst/>
            </a:prstGeom>
            <a:solidFill>
              <a:schemeClr val="accent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type="none" w="sm" len="sm"/>
                  <a:tailEnd type="none" w="sm" len="sm"/>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nb-NO" sz="1800" b="0">
                  <a:latin typeface="Times New Roman" charset="0"/>
                </a:rPr>
                <a:t>Client2</a:t>
              </a:r>
              <a:endParaRPr lang="en-GB" sz="1800" b="0">
                <a:latin typeface="Times New Roman" charset="0"/>
              </a:endParaRPr>
            </a:p>
          </p:txBody>
        </p:sp>
        <p:sp>
          <p:nvSpPr>
            <p:cNvPr id="157803" name="Text Box 5"/>
            <p:cNvSpPr txBox="1">
              <a:spLocks noChangeArrowheads="1"/>
            </p:cNvSpPr>
            <p:nvPr/>
          </p:nvSpPr>
          <p:spPr bwMode="auto">
            <a:xfrm>
              <a:off x="3931" y="1119"/>
              <a:ext cx="540" cy="231"/>
            </a:xfrm>
            <a:prstGeom prst="rect">
              <a:avLst/>
            </a:prstGeom>
            <a:solidFill>
              <a:schemeClr val="accent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type="none" w="sm" len="sm"/>
                  <a:tailEnd type="none" w="sm" len="sm"/>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nb-NO" sz="1800" b="0">
                  <a:latin typeface="Times New Roman" charset="0"/>
                </a:rPr>
                <a:t>Client3</a:t>
              </a:r>
              <a:endParaRPr lang="en-GB" sz="1800" b="0">
                <a:latin typeface="Times New Roman" charset="0"/>
              </a:endParaRPr>
            </a:p>
          </p:txBody>
        </p:sp>
        <p:sp>
          <p:nvSpPr>
            <p:cNvPr id="157804" name="Text Box 6"/>
            <p:cNvSpPr txBox="1">
              <a:spLocks noChangeArrowheads="1"/>
            </p:cNvSpPr>
            <p:nvPr/>
          </p:nvSpPr>
          <p:spPr bwMode="auto">
            <a:xfrm>
              <a:off x="4567" y="1119"/>
              <a:ext cx="540" cy="231"/>
            </a:xfrm>
            <a:prstGeom prst="rect">
              <a:avLst/>
            </a:prstGeom>
            <a:solidFill>
              <a:schemeClr val="accent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type="none" w="sm" len="sm"/>
                  <a:tailEnd type="none" w="sm" len="sm"/>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nb-NO" sz="1800" b="0">
                  <a:latin typeface="Times New Roman" charset="0"/>
                </a:rPr>
                <a:t>Client4</a:t>
              </a:r>
              <a:endParaRPr lang="en-GB" sz="1800" b="0">
                <a:latin typeface="Times New Roman" charset="0"/>
              </a:endParaRPr>
            </a:p>
          </p:txBody>
        </p:sp>
        <p:sp>
          <p:nvSpPr>
            <p:cNvPr id="157805" name="Text Box 7"/>
            <p:cNvSpPr txBox="1">
              <a:spLocks noChangeArrowheads="1"/>
            </p:cNvSpPr>
            <p:nvPr/>
          </p:nvSpPr>
          <p:spPr bwMode="auto">
            <a:xfrm>
              <a:off x="5203" y="1119"/>
              <a:ext cx="540" cy="231"/>
            </a:xfrm>
            <a:prstGeom prst="rect">
              <a:avLst/>
            </a:prstGeom>
            <a:solidFill>
              <a:schemeClr val="accent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type="none" w="sm" len="sm"/>
                  <a:tailEnd type="none" w="sm" len="sm"/>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nb-NO" sz="1800" b="0">
                  <a:latin typeface="Times New Roman" charset="0"/>
                </a:rPr>
                <a:t>Client5</a:t>
              </a:r>
              <a:endParaRPr lang="en-GB" sz="1800" b="0">
                <a:latin typeface="Times New Roman" charset="0"/>
              </a:endParaRPr>
            </a:p>
          </p:txBody>
        </p:sp>
        <p:sp>
          <p:nvSpPr>
            <p:cNvPr id="157806" name="Rectangle 8"/>
            <p:cNvSpPr>
              <a:spLocks noChangeArrowheads="1"/>
            </p:cNvSpPr>
            <p:nvPr/>
          </p:nvSpPr>
          <p:spPr bwMode="auto">
            <a:xfrm>
              <a:off x="3571" y="2349"/>
              <a:ext cx="912" cy="384"/>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1" hangingPunct="1"/>
              <a:r>
                <a:rPr lang="nb-NO" sz="1800" b="0">
                  <a:latin typeface="Times New Roman" charset="0"/>
                </a:rPr>
                <a:t>Server</a:t>
              </a:r>
              <a:endParaRPr lang="en-GB" sz="1800" b="0">
                <a:latin typeface="Times New Roman" charset="0"/>
              </a:endParaRPr>
            </a:p>
          </p:txBody>
        </p:sp>
        <p:grpSp>
          <p:nvGrpSpPr>
            <p:cNvPr id="157807" name="Group 9"/>
            <p:cNvGrpSpPr>
              <a:grpSpLocks/>
            </p:cNvGrpSpPr>
            <p:nvPr/>
          </p:nvGrpSpPr>
          <p:grpSpPr bwMode="auto">
            <a:xfrm>
              <a:off x="2661" y="3727"/>
              <a:ext cx="2748" cy="389"/>
              <a:chOff x="338" y="3634"/>
              <a:chExt cx="2748" cy="389"/>
            </a:xfrm>
          </p:grpSpPr>
          <p:grpSp>
            <p:nvGrpSpPr>
              <p:cNvPr id="157808" name="Group 10"/>
              <p:cNvGrpSpPr>
                <a:grpSpLocks/>
              </p:cNvGrpSpPr>
              <p:nvPr/>
            </p:nvGrpSpPr>
            <p:grpSpPr bwMode="auto">
              <a:xfrm>
                <a:off x="812" y="3634"/>
                <a:ext cx="376" cy="389"/>
                <a:chOff x="764" y="3595"/>
                <a:chExt cx="376" cy="389"/>
              </a:xfrm>
            </p:grpSpPr>
            <p:sp>
              <p:nvSpPr>
                <p:cNvPr id="157834" name="Rectangle 11"/>
                <p:cNvSpPr>
                  <a:spLocks noChangeArrowheads="1"/>
                </p:cNvSpPr>
                <p:nvPr/>
              </p:nvSpPr>
              <p:spPr bwMode="auto">
                <a:xfrm>
                  <a:off x="764" y="3636"/>
                  <a:ext cx="376" cy="309"/>
                </a:xfrm>
                <a:prstGeom prst="rect">
                  <a:avLst/>
                </a:prstGeom>
                <a:solidFill>
                  <a:schemeClr val="accent1"/>
                </a:solidFill>
                <a:ln w="12700">
                  <a:solidFill>
                    <a:schemeClr val="tx1"/>
                  </a:solidFill>
                  <a:miter lim="800000"/>
                  <a:headEnd/>
                  <a:tailEnd/>
                </a:ln>
              </p:spPr>
              <p:txBody>
                <a:bodyPr wrap="none" anchor="ctr"/>
                <a:lstStyle/>
                <a:p>
                  <a:endParaRPr lang="nb-NO"/>
                </a:p>
              </p:txBody>
            </p:sp>
            <p:sp>
              <p:nvSpPr>
                <p:cNvPr id="157835" name="Oval 12"/>
                <p:cNvSpPr>
                  <a:spLocks noChangeArrowheads="1"/>
                </p:cNvSpPr>
                <p:nvPr/>
              </p:nvSpPr>
              <p:spPr bwMode="auto">
                <a:xfrm>
                  <a:off x="765" y="3595"/>
                  <a:ext cx="373" cy="75"/>
                </a:xfrm>
                <a:prstGeom prst="ellipse">
                  <a:avLst/>
                </a:prstGeom>
                <a:solidFill>
                  <a:schemeClr val="accent1"/>
                </a:solidFill>
                <a:ln w="12700">
                  <a:solidFill>
                    <a:schemeClr val="tx1"/>
                  </a:solidFill>
                  <a:round/>
                  <a:headEnd/>
                  <a:tailEnd/>
                </a:ln>
              </p:spPr>
              <p:txBody>
                <a:bodyPr wrap="none" anchor="ctr"/>
                <a:lstStyle/>
                <a:p>
                  <a:endParaRPr lang="nb-NO"/>
                </a:p>
              </p:txBody>
            </p:sp>
            <p:sp>
              <p:nvSpPr>
                <p:cNvPr id="157836" name="Oval 13"/>
                <p:cNvSpPr>
                  <a:spLocks noChangeArrowheads="1"/>
                </p:cNvSpPr>
                <p:nvPr/>
              </p:nvSpPr>
              <p:spPr bwMode="auto">
                <a:xfrm>
                  <a:off x="768" y="3909"/>
                  <a:ext cx="372" cy="75"/>
                </a:xfrm>
                <a:prstGeom prst="ellipse">
                  <a:avLst/>
                </a:prstGeom>
                <a:solidFill>
                  <a:schemeClr val="accent1"/>
                </a:solidFill>
                <a:ln w="12700">
                  <a:solidFill>
                    <a:schemeClr val="tx1"/>
                  </a:solidFill>
                  <a:round/>
                  <a:headEnd/>
                  <a:tailEnd/>
                </a:ln>
              </p:spPr>
              <p:txBody>
                <a:bodyPr wrap="none" anchor="ctr"/>
                <a:lstStyle/>
                <a:p>
                  <a:endParaRPr lang="nb-NO"/>
                </a:p>
              </p:txBody>
            </p:sp>
            <p:sp>
              <p:nvSpPr>
                <p:cNvPr id="157837" name="Rectangle 14"/>
                <p:cNvSpPr>
                  <a:spLocks noChangeArrowheads="1"/>
                </p:cNvSpPr>
                <p:nvPr/>
              </p:nvSpPr>
              <p:spPr bwMode="auto">
                <a:xfrm>
                  <a:off x="772" y="3906"/>
                  <a:ext cx="360" cy="38"/>
                </a:xfrm>
                <a:prstGeom prst="rect">
                  <a:avLst/>
                </a:prstGeom>
                <a:solidFill>
                  <a:schemeClr val="accent1"/>
                </a:solidFill>
                <a:ln w="12700">
                  <a:solidFill>
                    <a:schemeClr val="accent1"/>
                  </a:solidFill>
                  <a:miter lim="800000"/>
                  <a:headEnd/>
                  <a:tailEnd/>
                </a:ln>
              </p:spPr>
              <p:txBody>
                <a:bodyPr wrap="none" anchor="ctr"/>
                <a:lstStyle/>
                <a:p>
                  <a:endParaRPr lang="nb-NO"/>
                </a:p>
              </p:txBody>
            </p:sp>
          </p:grpSp>
          <p:grpSp>
            <p:nvGrpSpPr>
              <p:cNvPr id="157809" name="Group 15"/>
              <p:cNvGrpSpPr>
                <a:grpSpLocks/>
              </p:cNvGrpSpPr>
              <p:nvPr/>
            </p:nvGrpSpPr>
            <p:grpSpPr bwMode="auto">
              <a:xfrm>
                <a:off x="1286" y="3634"/>
                <a:ext cx="376" cy="389"/>
                <a:chOff x="1255" y="3595"/>
                <a:chExt cx="376" cy="389"/>
              </a:xfrm>
            </p:grpSpPr>
            <p:sp>
              <p:nvSpPr>
                <p:cNvPr id="157830" name="Rectangle 16"/>
                <p:cNvSpPr>
                  <a:spLocks noChangeArrowheads="1"/>
                </p:cNvSpPr>
                <p:nvPr/>
              </p:nvSpPr>
              <p:spPr bwMode="auto">
                <a:xfrm>
                  <a:off x="1255" y="3636"/>
                  <a:ext cx="376" cy="309"/>
                </a:xfrm>
                <a:prstGeom prst="rect">
                  <a:avLst/>
                </a:prstGeom>
                <a:solidFill>
                  <a:schemeClr val="accent1"/>
                </a:solidFill>
                <a:ln w="12700">
                  <a:solidFill>
                    <a:schemeClr val="tx1"/>
                  </a:solidFill>
                  <a:miter lim="800000"/>
                  <a:headEnd/>
                  <a:tailEnd/>
                </a:ln>
              </p:spPr>
              <p:txBody>
                <a:bodyPr wrap="none" anchor="ctr"/>
                <a:lstStyle/>
                <a:p>
                  <a:endParaRPr lang="nb-NO"/>
                </a:p>
              </p:txBody>
            </p:sp>
            <p:sp>
              <p:nvSpPr>
                <p:cNvPr id="157831" name="Oval 17"/>
                <p:cNvSpPr>
                  <a:spLocks noChangeArrowheads="1"/>
                </p:cNvSpPr>
                <p:nvPr/>
              </p:nvSpPr>
              <p:spPr bwMode="auto">
                <a:xfrm>
                  <a:off x="1256" y="3595"/>
                  <a:ext cx="373" cy="75"/>
                </a:xfrm>
                <a:prstGeom prst="ellipse">
                  <a:avLst/>
                </a:prstGeom>
                <a:solidFill>
                  <a:schemeClr val="accent1"/>
                </a:solidFill>
                <a:ln w="12700">
                  <a:solidFill>
                    <a:schemeClr val="tx1"/>
                  </a:solidFill>
                  <a:round/>
                  <a:headEnd/>
                  <a:tailEnd/>
                </a:ln>
              </p:spPr>
              <p:txBody>
                <a:bodyPr wrap="none" anchor="ctr"/>
                <a:lstStyle/>
                <a:p>
                  <a:endParaRPr lang="nb-NO"/>
                </a:p>
              </p:txBody>
            </p:sp>
            <p:sp>
              <p:nvSpPr>
                <p:cNvPr id="157832" name="Oval 18"/>
                <p:cNvSpPr>
                  <a:spLocks noChangeArrowheads="1"/>
                </p:cNvSpPr>
                <p:nvPr/>
              </p:nvSpPr>
              <p:spPr bwMode="auto">
                <a:xfrm>
                  <a:off x="1259" y="3909"/>
                  <a:ext cx="372" cy="75"/>
                </a:xfrm>
                <a:prstGeom prst="ellipse">
                  <a:avLst/>
                </a:prstGeom>
                <a:solidFill>
                  <a:schemeClr val="accent1"/>
                </a:solidFill>
                <a:ln w="12700">
                  <a:solidFill>
                    <a:schemeClr val="tx1"/>
                  </a:solidFill>
                  <a:round/>
                  <a:headEnd/>
                  <a:tailEnd/>
                </a:ln>
              </p:spPr>
              <p:txBody>
                <a:bodyPr wrap="none" anchor="ctr"/>
                <a:lstStyle/>
                <a:p>
                  <a:endParaRPr lang="nb-NO"/>
                </a:p>
              </p:txBody>
            </p:sp>
            <p:sp>
              <p:nvSpPr>
                <p:cNvPr id="157833" name="Rectangle 19"/>
                <p:cNvSpPr>
                  <a:spLocks noChangeArrowheads="1"/>
                </p:cNvSpPr>
                <p:nvPr/>
              </p:nvSpPr>
              <p:spPr bwMode="auto">
                <a:xfrm>
                  <a:off x="1264" y="3906"/>
                  <a:ext cx="357" cy="38"/>
                </a:xfrm>
                <a:prstGeom prst="rect">
                  <a:avLst/>
                </a:prstGeom>
                <a:solidFill>
                  <a:schemeClr val="accent1"/>
                </a:solidFill>
                <a:ln w="12700">
                  <a:solidFill>
                    <a:schemeClr val="accent1"/>
                  </a:solidFill>
                  <a:miter lim="800000"/>
                  <a:headEnd/>
                  <a:tailEnd/>
                </a:ln>
              </p:spPr>
              <p:txBody>
                <a:bodyPr wrap="none" anchor="ctr"/>
                <a:lstStyle/>
                <a:p>
                  <a:endParaRPr lang="nb-NO"/>
                </a:p>
              </p:txBody>
            </p:sp>
          </p:grpSp>
          <p:grpSp>
            <p:nvGrpSpPr>
              <p:cNvPr id="157810" name="Group 20"/>
              <p:cNvGrpSpPr>
                <a:grpSpLocks/>
              </p:cNvGrpSpPr>
              <p:nvPr/>
            </p:nvGrpSpPr>
            <p:grpSpPr bwMode="auto">
              <a:xfrm>
                <a:off x="1761" y="3634"/>
                <a:ext cx="376" cy="389"/>
                <a:chOff x="1740" y="3595"/>
                <a:chExt cx="376" cy="389"/>
              </a:xfrm>
            </p:grpSpPr>
            <p:sp>
              <p:nvSpPr>
                <p:cNvPr id="157826" name="Rectangle 21"/>
                <p:cNvSpPr>
                  <a:spLocks noChangeArrowheads="1"/>
                </p:cNvSpPr>
                <p:nvPr/>
              </p:nvSpPr>
              <p:spPr bwMode="auto">
                <a:xfrm>
                  <a:off x="1740" y="3636"/>
                  <a:ext cx="376" cy="309"/>
                </a:xfrm>
                <a:prstGeom prst="rect">
                  <a:avLst/>
                </a:prstGeom>
                <a:solidFill>
                  <a:schemeClr val="accent1"/>
                </a:solidFill>
                <a:ln w="12700">
                  <a:solidFill>
                    <a:schemeClr val="tx1"/>
                  </a:solidFill>
                  <a:miter lim="800000"/>
                  <a:headEnd/>
                  <a:tailEnd/>
                </a:ln>
              </p:spPr>
              <p:txBody>
                <a:bodyPr wrap="none" anchor="ctr"/>
                <a:lstStyle/>
                <a:p>
                  <a:endParaRPr lang="nb-NO"/>
                </a:p>
              </p:txBody>
            </p:sp>
            <p:sp>
              <p:nvSpPr>
                <p:cNvPr id="157827" name="Oval 22"/>
                <p:cNvSpPr>
                  <a:spLocks noChangeArrowheads="1"/>
                </p:cNvSpPr>
                <p:nvPr/>
              </p:nvSpPr>
              <p:spPr bwMode="auto">
                <a:xfrm>
                  <a:off x="1741" y="3595"/>
                  <a:ext cx="373" cy="75"/>
                </a:xfrm>
                <a:prstGeom prst="ellipse">
                  <a:avLst/>
                </a:prstGeom>
                <a:solidFill>
                  <a:schemeClr val="accent1"/>
                </a:solidFill>
                <a:ln w="12700">
                  <a:solidFill>
                    <a:schemeClr val="tx1"/>
                  </a:solidFill>
                  <a:round/>
                  <a:headEnd/>
                  <a:tailEnd/>
                </a:ln>
              </p:spPr>
              <p:txBody>
                <a:bodyPr wrap="none" anchor="ctr"/>
                <a:lstStyle/>
                <a:p>
                  <a:endParaRPr lang="nb-NO"/>
                </a:p>
              </p:txBody>
            </p:sp>
            <p:sp>
              <p:nvSpPr>
                <p:cNvPr id="157828" name="Oval 23"/>
                <p:cNvSpPr>
                  <a:spLocks noChangeArrowheads="1"/>
                </p:cNvSpPr>
                <p:nvPr/>
              </p:nvSpPr>
              <p:spPr bwMode="auto">
                <a:xfrm>
                  <a:off x="1744" y="3909"/>
                  <a:ext cx="372" cy="75"/>
                </a:xfrm>
                <a:prstGeom prst="ellipse">
                  <a:avLst/>
                </a:prstGeom>
                <a:solidFill>
                  <a:schemeClr val="accent1"/>
                </a:solidFill>
                <a:ln w="12700">
                  <a:solidFill>
                    <a:schemeClr val="tx1"/>
                  </a:solidFill>
                  <a:round/>
                  <a:headEnd/>
                  <a:tailEnd/>
                </a:ln>
              </p:spPr>
              <p:txBody>
                <a:bodyPr wrap="none" anchor="ctr"/>
                <a:lstStyle/>
                <a:p>
                  <a:endParaRPr lang="nb-NO"/>
                </a:p>
              </p:txBody>
            </p:sp>
            <p:sp>
              <p:nvSpPr>
                <p:cNvPr id="157829" name="Rectangle 24"/>
                <p:cNvSpPr>
                  <a:spLocks noChangeArrowheads="1"/>
                </p:cNvSpPr>
                <p:nvPr/>
              </p:nvSpPr>
              <p:spPr bwMode="auto">
                <a:xfrm>
                  <a:off x="1748" y="3906"/>
                  <a:ext cx="360" cy="38"/>
                </a:xfrm>
                <a:prstGeom prst="rect">
                  <a:avLst/>
                </a:prstGeom>
                <a:solidFill>
                  <a:schemeClr val="accent1"/>
                </a:solidFill>
                <a:ln w="12700">
                  <a:solidFill>
                    <a:schemeClr val="accent1"/>
                  </a:solidFill>
                  <a:miter lim="800000"/>
                  <a:headEnd/>
                  <a:tailEnd/>
                </a:ln>
              </p:spPr>
              <p:txBody>
                <a:bodyPr wrap="none" anchor="ctr"/>
                <a:lstStyle/>
                <a:p>
                  <a:endParaRPr lang="nb-NO"/>
                </a:p>
              </p:txBody>
            </p:sp>
          </p:grpSp>
          <p:grpSp>
            <p:nvGrpSpPr>
              <p:cNvPr id="157811" name="Group 25"/>
              <p:cNvGrpSpPr>
                <a:grpSpLocks/>
              </p:cNvGrpSpPr>
              <p:nvPr/>
            </p:nvGrpSpPr>
            <p:grpSpPr bwMode="auto">
              <a:xfrm>
                <a:off x="2235" y="3634"/>
                <a:ext cx="376" cy="389"/>
                <a:chOff x="2259" y="3595"/>
                <a:chExt cx="376" cy="389"/>
              </a:xfrm>
            </p:grpSpPr>
            <p:sp>
              <p:nvSpPr>
                <p:cNvPr id="157822" name="Rectangle 26"/>
                <p:cNvSpPr>
                  <a:spLocks noChangeArrowheads="1"/>
                </p:cNvSpPr>
                <p:nvPr/>
              </p:nvSpPr>
              <p:spPr bwMode="auto">
                <a:xfrm>
                  <a:off x="2259" y="3636"/>
                  <a:ext cx="376" cy="309"/>
                </a:xfrm>
                <a:prstGeom prst="rect">
                  <a:avLst/>
                </a:prstGeom>
                <a:solidFill>
                  <a:schemeClr val="accent1"/>
                </a:solidFill>
                <a:ln w="12700">
                  <a:solidFill>
                    <a:schemeClr val="tx1"/>
                  </a:solidFill>
                  <a:miter lim="800000"/>
                  <a:headEnd/>
                  <a:tailEnd/>
                </a:ln>
              </p:spPr>
              <p:txBody>
                <a:bodyPr wrap="none" anchor="ctr"/>
                <a:lstStyle/>
                <a:p>
                  <a:endParaRPr lang="nb-NO"/>
                </a:p>
              </p:txBody>
            </p:sp>
            <p:sp>
              <p:nvSpPr>
                <p:cNvPr id="157823" name="Oval 27"/>
                <p:cNvSpPr>
                  <a:spLocks noChangeArrowheads="1"/>
                </p:cNvSpPr>
                <p:nvPr/>
              </p:nvSpPr>
              <p:spPr bwMode="auto">
                <a:xfrm>
                  <a:off x="2260" y="3595"/>
                  <a:ext cx="373" cy="75"/>
                </a:xfrm>
                <a:prstGeom prst="ellipse">
                  <a:avLst/>
                </a:prstGeom>
                <a:solidFill>
                  <a:schemeClr val="accent1"/>
                </a:solidFill>
                <a:ln w="12700">
                  <a:solidFill>
                    <a:schemeClr val="tx1"/>
                  </a:solidFill>
                  <a:round/>
                  <a:headEnd/>
                  <a:tailEnd/>
                </a:ln>
              </p:spPr>
              <p:txBody>
                <a:bodyPr wrap="none" anchor="ctr"/>
                <a:lstStyle/>
                <a:p>
                  <a:endParaRPr lang="nb-NO"/>
                </a:p>
              </p:txBody>
            </p:sp>
            <p:sp>
              <p:nvSpPr>
                <p:cNvPr id="157824" name="Oval 28"/>
                <p:cNvSpPr>
                  <a:spLocks noChangeArrowheads="1"/>
                </p:cNvSpPr>
                <p:nvPr/>
              </p:nvSpPr>
              <p:spPr bwMode="auto">
                <a:xfrm>
                  <a:off x="2263" y="3909"/>
                  <a:ext cx="372" cy="75"/>
                </a:xfrm>
                <a:prstGeom prst="ellipse">
                  <a:avLst/>
                </a:prstGeom>
                <a:solidFill>
                  <a:schemeClr val="accent1"/>
                </a:solidFill>
                <a:ln w="12700">
                  <a:solidFill>
                    <a:schemeClr val="tx1"/>
                  </a:solidFill>
                  <a:round/>
                  <a:headEnd/>
                  <a:tailEnd/>
                </a:ln>
              </p:spPr>
              <p:txBody>
                <a:bodyPr wrap="none" anchor="ctr"/>
                <a:lstStyle/>
                <a:p>
                  <a:endParaRPr lang="nb-NO"/>
                </a:p>
              </p:txBody>
            </p:sp>
            <p:sp>
              <p:nvSpPr>
                <p:cNvPr id="157825" name="Rectangle 29"/>
                <p:cNvSpPr>
                  <a:spLocks noChangeArrowheads="1"/>
                </p:cNvSpPr>
                <p:nvPr/>
              </p:nvSpPr>
              <p:spPr bwMode="auto">
                <a:xfrm>
                  <a:off x="2266" y="3906"/>
                  <a:ext cx="361" cy="38"/>
                </a:xfrm>
                <a:prstGeom prst="rect">
                  <a:avLst/>
                </a:prstGeom>
                <a:solidFill>
                  <a:schemeClr val="accent1"/>
                </a:solidFill>
                <a:ln w="12700">
                  <a:solidFill>
                    <a:schemeClr val="accent1"/>
                  </a:solidFill>
                  <a:miter lim="800000"/>
                  <a:headEnd/>
                  <a:tailEnd/>
                </a:ln>
              </p:spPr>
              <p:txBody>
                <a:bodyPr wrap="none" anchor="ctr"/>
                <a:lstStyle/>
                <a:p>
                  <a:endParaRPr lang="nb-NO"/>
                </a:p>
              </p:txBody>
            </p:sp>
          </p:grpSp>
          <p:grpSp>
            <p:nvGrpSpPr>
              <p:cNvPr id="157812" name="Group 30"/>
              <p:cNvGrpSpPr>
                <a:grpSpLocks/>
              </p:cNvGrpSpPr>
              <p:nvPr/>
            </p:nvGrpSpPr>
            <p:grpSpPr bwMode="auto">
              <a:xfrm>
                <a:off x="338" y="3634"/>
                <a:ext cx="376" cy="389"/>
                <a:chOff x="764" y="3595"/>
                <a:chExt cx="376" cy="389"/>
              </a:xfrm>
            </p:grpSpPr>
            <p:sp>
              <p:nvSpPr>
                <p:cNvPr id="157818" name="Rectangle 31"/>
                <p:cNvSpPr>
                  <a:spLocks noChangeArrowheads="1"/>
                </p:cNvSpPr>
                <p:nvPr/>
              </p:nvSpPr>
              <p:spPr bwMode="auto">
                <a:xfrm>
                  <a:off x="764" y="3636"/>
                  <a:ext cx="376" cy="309"/>
                </a:xfrm>
                <a:prstGeom prst="rect">
                  <a:avLst/>
                </a:prstGeom>
                <a:solidFill>
                  <a:schemeClr val="accent1"/>
                </a:solidFill>
                <a:ln w="12700">
                  <a:solidFill>
                    <a:schemeClr val="tx1"/>
                  </a:solidFill>
                  <a:miter lim="800000"/>
                  <a:headEnd/>
                  <a:tailEnd/>
                </a:ln>
              </p:spPr>
              <p:txBody>
                <a:bodyPr wrap="none" anchor="ctr"/>
                <a:lstStyle/>
                <a:p>
                  <a:endParaRPr lang="nb-NO"/>
                </a:p>
              </p:txBody>
            </p:sp>
            <p:sp>
              <p:nvSpPr>
                <p:cNvPr id="157819" name="Oval 32"/>
                <p:cNvSpPr>
                  <a:spLocks noChangeArrowheads="1"/>
                </p:cNvSpPr>
                <p:nvPr/>
              </p:nvSpPr>
              <p:spPr bwMode="auto">
                <a:xfrm>
                  <a:off x="765" y="3595"/>
                  <a:ext cx="373" cy="75"/>
                </a:xfrm>
                <a:prstGeom prst="ellipse">
                  <a:avLst/>
                </a:prstGeom>
                <a:solidFill>
                  <a:schemeClr val="accent1"/>
                </a:solidFill>
                <a:ln w="12700">
                  <a:solidFill>
                    <a:schemeClr val="tx1"/>
                  </a:solidFill>
                  <a:round/>
                  <a:headEnd/>
                  <a:tailEnd/>
                </a:ln>
              </p:spPr>
              <p:txBody>
                <a:bodyPr wrap="none" anchor="ctr"/>
                <a:lstStyle/>
                <a:p>
                  <a:endParaRPr lang="nb-NO"/>
                </a:p>
              </p:txBody>
            </p:sp>
            <p:sp>
              <p:nvSpPr>
                <p:cNvPr id="157820" name="Oval 33"/>
                <p:cNvSpPr>
                  <a:spLocks noChangeArrowheads="1"/>
                </p:cNvSpPr>
                <p:nvPr/>
              </p:nvSpPr>
              <p:spPr bwMode="auto">
                <a:xfrm>
                  <a:off x="768" y="3909"/>
                  <a:ext cx="372" cy="75"/>
                </a:xfrm>
                <a:prstGeom prst="ellipse">
                  <a:avLst/>
                </a:prstGeom>
                <a:solidFill>
                  <a:schemeClr val="accent1"/>
                </a:solidFill>
                <a:ln w="12700">
                  <a:solidFill>
                    <a:schemeClr val="tx1"/>
                  </a:solidFill>
                  <a:round/>
                  <a:headEnd/>
                  <a:tailEnd/>
                </a:ln>
              </p:spPr>
              <p:txBody>
                <a:bodyPr wrap="none" anchor="ctr"/>
                <a:lstStyle/>
                <a:p>
                  <a:endParaRPr lang="nb-NO"/>
                </a:p>
              </p:txBody>
            </p:sp>
            <p:sp>
              <p:nvSpPr>
                <p:cNvPr id="157821" name="Rectangle 34"/>
                <p:cNvSpPr>
                  <a:spLocks noChangeArrowheads="1"/>
                </p:cNvSpPr>
                <p:nvPr/>
              </p:nvSpPr>
              <p:spPr bwMode="auto">
                <a:xfrm>
                  <a:off x="772" y="3906"/>
                  <a:ext cx="360" cy="38"/>
                </a:xfrm>
                <a:prstGeom prst="rect">
                  <a:avLst/>
                </a:prstGeom>
                <a:solidFill>
                  <a:schemeClr val="accent1"/>
                </a:solidFill>
                <a:ln w="12700">
                  <a:solidFill>
                    <a:schemeClr val="accent1"/>
                  </a:solidFill>
                  <a:miter lim="800000"/>
                  <a:headEnd/>
                  <a:tailEnd/>
                </a:ln>
              </p:spPr>
              <p:txBody>
                <a:bodyPr wrap="none" anchor="ctr"/>
                <a:lstStyle/>
                <a:p>
                  <a:endParaRPr lang="nb-NO"/>
                </a:p>
              </p:txBody>
            </p:sp>
          </p:grpSp>
          <p:grpSp>
            <p:nvGrpSpPr>
              <p:cNvPr id="157813" name="Group 35"/>
              <p:cNvGrpSpPr>
                <a:grpSpLocks/>
              </p:cNvGrpSpPr>
              <p:nvPr/>
            </p:nvGrpSpPr>
            <p:grpSpPr bwMode="auto">
              <a:xfrm>
                <a:off x="2710" y="3634"/>
                <a:ext cx="376" cy="389"/>
                <a:chOff x="764" y="3595"/>
                <a:chExt cx="376" cy="389"/>
              </a:xfrm>
            </p:grpSpPr>
            <p:sp>
              <p:nvSpPr>
                <p:cNvPr id="157814" name="Rectangle 36"/>
                <p:cNvSpPr>
                  <a:spLocks noChangeArrowheads="1"/>
                </p:cNvSpPr>
                <p:nvPr/>
              </p:nvSpPr>
              <p:spPr bwMode="auto">
                <a:xfrm>
                  <a:off x="764" y="3636"/>
                  <a:ext cx="376" cy="309"/>
                </a:xfrm>
                <a:prstGeom prst="rect">
                  <a:avLst/>
                </a:prstGeom>
                <a:solidFill>
                  <a:schemeClr val="accent1"/>
                </a:solidFill>
                <a:ln w="12700">
                  <a:solidFill>
                    <a:schemeClr val="tx1"/>
                  </a:solidFill>
                  <a:miter lim="800000"/>
                  <a:headEnd/>
                  <a:tailEnd/>
                </a:ln>
              </p:spPr>
              <p:txBody>
                <a:bodyPr wrap="none" anchor="ctr"/>
                <a:lstStyle/>
                <a:p>
                  <a:endParaRPr lang="nb-NO"/>
                </a:p>
              </p:txBody>
            </p:sp>
            <p:sp>
              <p:nvSpPr>
                <p:cNvPr id="157815" name="Oval 37"/>
                <p:cNvSpPr>
                  <a:spLocks noChangeArrowheads="1"/>
                </p:cNvSpPr>
                <p:nvPr/>
              </p:nvSpPr>
              <p:spPr bwMode="auto">
                <a:xfrm>
                  <a:off x="765" y="3595"/>
                  <a:ext cx="373" cy="75"/>
                </a:xfrm>
                <a:prstGeom prst="ellipse">
                  <a:avLst/>
                </a:prstGeom>
                <a:solidFill>
                  <a:schemeClr val="accent1"/>
                </a:solidFill>
                <a:ln w="12700">
                  <a:solidFill>
                    <a:schemeClr val="tx1"/>
                  </a:solidFill>
                  <a:round/>
                  <a:headEnd/>
                  <a:tailEnd/>
                </a:ln>
              </p:spPr>
              <p:txBody>
                <a:bodyPr wrap="none" anchor="ctr"/>
                <a:lstStyle/>
                <a:p>
                  <a:endParaRPr lang="nb-NO"/>
                </a:p>
              </p:txBody>
            </p:sp>
            <p:sp>
              <p:nvSpPr>
                <p:cNvPr id="157816" name="Oval 38"/>
                <p:cNvSpPr>
                  <a:spLocks noChangeArrowheads="1"/>
                </p:cNvSpPr>
                <p:nvPr/>
              </p:nvSpPr>
              <p:spPr bwMode="auto">
                <a:xfrm>
                  <a:off x="768" y="3909"/>
                  <a:ext cx="372" cy="75"/>
                </a:xfrm>
                <a:prstGeom prst="ellipse">
                  <a:avLst/>
                </a:prstGeom>
                <a:solidFill>
                  <a:schemeClr val="accent1"/>
                </a:solidFill>
                <a:ln w="12700">
                  <a:solidFill>
                    <a:schemeClr val="tx1"/>
                  </a:solidFill>
                  <a:round/>
                  <a:headEnd/>
                  <a:tailEnd/>
                </a:ln>
              </p:spPr>
              <p:txBody>
                <a:bodyPr wrap="none" anchor="ctr"/>
                <a:lstStyle/>
                <a:p>
                  <a:endParaRPr lang="nb-NO"/>
                </a:p>
              </p:txBody>
            </p:sp>
            <p:sp>
              <p:nvSpPr>
                <p:cNvPr id="157817" name="Rectangle 39"/>
                <p:cNvSpPr>
                  <a:spLocks noChangeArrowheads="1"/>
                </p:cNvSpPr>
                <p:nvPr/>
              </p:nvSpPr>
              <p:spPr bwMode="auto">
                <a:xfrm>
                  <a:off x="772" y="3906"/>
                  <a:ext cx="360" cy="38"/>
                </a:xfrm>
                <a:prstGeom prst="rect">
                  <a:avLst/>
                </a:prstGeom>
                <a:solidFill>
                  <a:schemeClr val="accent1"/>
                </a:solidFill>
                <a:ln w="12700">
                  <a:solidFill>
                    <a:schemeClr val="accent1"/>
                  </a:solidFill>
                  <a:miter lim="800000"/>
                  <a:headEnd/>
                  <a:tailEnd/>
                </a:ln>
              </p:spPr>
              <p:txBody>
                <a:bodyPr wrap="none" anchor="ctr"/>
                <a:lstStyle/>
                <a:p>
                  <a:endParaRPr lang="nb-NO"/>
                </a:p>
              </p:txBody>
            </p:sp>
          </p:grpSp>
        </p:grpSp>
      </p:grpSp>
      <p:sp>
        <p:nvSpPr>
          <p:cNvPr id="157699" name="Rectangle 40"/>
          <p:cNvSpPr>
            <a:spLocks noGrp="1" noChangeArrowheads="1"/>
          </p:cNvSpPr>
          <p:nvPr>
            <p:ph type="title"/>
          </p:nvPr>
        </p:nvSpPr>
        <p:spPr/>
        <p:txBody>
          <a:bodyPr/>
          <a:lstStyle/>
          <a:p>
            <a:pPr eaLnBrk="1" hangingPunct="1"/>
            <a:r>
              <a:rPr lang="en-US" smtClean="0"/>
              <a:t>Striping</a:t>
            </a:r>
          </a:p>
        </p:txBody>
      </p:sp>
      <p:sp>
        <p:nvSpPr>
          <p:cNvPr id="1353769" name="Rectangle 41"/>
          <p:cNvSpPr>
            <a:spLocks noGrp="1" noChangeArrowheads="1"/>
          </p:cNvSpPr>
          <p:nvPr>
            <p:ph type="body" idx="1"/>
          </p:nvPr>
        </p:nvSpPr>
        <p:spPr>
          <a:xfrm>
            <a:off x="0" y="909638"/>
            <a:ext cx="9144000" cy="5580062"/>
          </a:xfrm>
        </p:spPr>
        <p:txBody>
          <a:bodyPr/>
          <a:lstStyle/>
          <a:p>
            <a:pPr eaLnBrk="1" hangingPunct="1">
              <a:lnSpc>
                <a:spcPct val="95000"/>
              </a:lnSpc>
            </a:pPr>
            <a:r>
              <a:rPr lang="en-US" sz="2400" dirty="0" smtClean="0"/>
              <a:t>Another reason to use multiple disks is when one disk cannot deliver requested data rate</a:t>
            </a:r>
          </a:p>
          <a:p>
            <a:pPr eaLnBrk="1" hangingPunct="1">
              <a:lnSpc>
                <a:spcPct val="95000"/>
              </a:lnSpc>
            </a:pPr>
            <a:r>
              <a:rPr lang="en-US" sz="2400" dirty="0" smtClean="0"/>
              <a:t>In such a scenario, one </a:t>
            </a:r>
            <a:br>
              <a:rPr lang="en-US" sz="2400" dirty="0" smtClean="0"/>
            </a:br>
            <a:r>
              <a:rPr lang="en-US" sz="2400" dirty="0" smtClean="0"/>
              <a:t>might use several disks </a:t>
            </a:r>
            <a:br>
              <a:rPr lang="en-US" sz="2400" dirty="0" smtClean="0"/>
            </a:br>
            <a:r>
              <a:rPr lang="en-US" sz="2400" dirty="0" smtClean="0"/>
              <a:t>for </a:t>
            </a:r>
            <a:r>
              <a:rPr lang="en-US" sz="2400" dirty="0" smtClean="0">
                <a:solidFill>
                  <a:schemeClr val="folHlink"/>
                </a:solidFill>
              </a:rPr>
              <a:t>striping</a:t>
            </a:r>
            <a:r>
              <a:rPr lang="en-US" sz="2400" dirty="0" smtClean="0"/>
              <a:t>:</a:t>
            </a:r>
          </a:p>
          <a:p>
            <a:pPr lvl="1" eaLnBrk="1" hangingPunct="1">
              <a:lnSpc>
                <a:spcPct val="95000"/>
              </a:lnSpc>
            </a:pPr>
            <a:r>
              <a:rPr lang="en-US" sz="1600" dirty="0" smtClean="0"/>
              <a:t>bandwidth disk: </a:t>
            </a:r>
            <a:r>
              <a:rPr lang="en-US" sz="1600" dirty="0" err="1" smtClean="0"/>
              <a:t>B</a:t>
            </a:r>
            <a:r>
              <a:rPr lang="en-US" sz="1600" baseline="-25000" dirty="0" err="1" smtClean="0"/>
              <a:t>disk</a:t>
            </a:r>
            <a:endParaRPr lang="en-US" sz="1600" dirty="0" smtClean="0"/>
          </a:p>
          <a:p>
            <a:pPr lvl="1" eaLnBrk="1" hangingPunct="1">
              <a:lnSpc>
                <a:spcPct val="95000"/>
              </a:lnSpc>
            </a:pPr>
            <a:r>
              <a:rPr lang="en-US" sz="1600" dirty="0" smtClean="0"/>
              <a:t>required bandwidth: </a:t>
            </a:r>
            <a:r>
              <a:rPr lang="en-US" sz="1600" dirty="0" err="1" smtClean="0"/>
              <a:t>B</a:t>
            </a:r>
            <a:r>
              <a:rPr lang="en-US" sz="1600" baseline="-25000" dirty="0" err="1" smtClean="0"/>
              <a:t>consume</a:t>
            </a:r>
            <a:endParaRPr lang="en-US" sz="1600" dirty="0" smtClean="0"/>
          </a:p>
          <a:p>
            <a:pPr lvl="1" eaLnBrk="1" hangingPunct="1">
              <a:lnSpc>
                <a:spcPct val="95000"/>
              </a:lnSpc>
            </a:pPr>
            <a:r>
              <a:rPr lang="en-US" sz="1600" dirty="0" err="1" smtClean="0"/>
              <a:t>B</a:t>
            </a:r>
            <a:r>
              <a:rPr lang="en-US" sz="1600" baseline="-25000" dirty="0" err="1" smtClean="0"/>
              <a:t>disk</a:t>
            </a:r>
            <a:r>
              <a:rPr lang="en-US" sz="1600" baseline="-25000" dirty="0" smtClean="0"/>
              <a:t> </a:t>
            </a:r>
            <a:r>
              <a:rPr lang="en-US" sz="1600" dirty="0" smtClean="0"/>
              <a:t>&lt; </a:t>
            </a:r>
            <a:r>
              <a:rPr lang="en-US" sz="1600" dirty="0" err="1" smtClean="0"/>
              <a:t>B</a:t>
            </a:r>
            <a:r>
              <a:rPr lang="en-US" sz="1600" baseline="-25000" dirty="0" err="1" smtClean="0"/>
              <a:t>consume</a:t>
            </a:r>
            <a:r>
              <a:rPr lang="en-US" sz="1600" dirty="0" smtClean="0"/>
              <a:t> </a:t>
            </a:r>
          </a:p>
          <a:p>
            <a:pPr lvl="1" eaLnBrk="1" hangingPunct="1">
              <a:lnSpc>
                <a:spcPct val="95000"/>
              </a:lnSpc>
            </a:pPr>
            <a:r>
              <a:rPr lang="en-US" sz="1600" dirty="0" smtClean="0"/>
              <a:t>read from </a:t>
            </a:r>
            <a:r>
              <a:rPr lang="en-US" sz="1600" i="1" dirty="0" err="1" smtClean="0"/>
              <a:t>n</a:t>
            </a:r>
            <a:r>
              <a:rPr lang="en-US" sz="1600" dirty="0" smtClean="0"/>
              <a:t> disks in parallel: </a:t>
            </a:r>
            <a:r>
              <a:rPr lang="en-US" sz="1600" i="1" dirty="0" err="1" smtClean="0"/>
              <a:t>n</a:t>
            </a:r>
            <a:r>
              <a:rPr lang="en-US" sz="1600" i="1" dirty="0" smtClean="0"/>
              <a:t> </a:t>
            </a:r>
            <a:r>
              <a:rPr lang="en-US" sz="1600" dirty="0" err="1" smtClean="0"/>
              <a:t>B</a:t>
            </a:r>
            <a:r>
              <a:rPr lang="en-US" sz="1600" baseline="-25000" dirty="0" err="1" smtClean="0"/>
              <a:t>disk</a:t>
            </a:r>
            <a:r>
              <a:rPr lang="en-US" sz="1600" dirty="0" smtClean="0"/>
              <a:t> &gt; </a:t>
            </a:r>
            <a:r>
              <a:rPr lang="en-US" sz="1600" dirty="0" err="1" smtClean="0"/>
              <a:t>B</a:t>
            </a:r>
            <a:r>
              <a:rPr lang="en-US" sz="1600" baseline="-25000" dirty="0" err="1" smtClean="0"/>
              <a:t>consume</a:t>
            </a:r>
            <a:r>
              <a:rPr lang="en-US" sz="1600" baseline="-25000" dirty="0" smtClean="0"/>
              <a:t/>
            </a:r>
            <a:br>
              <a:rPr lang="en-US" sz="1600" baseline="-25000" dirty="0" smtClean="0"/>
            </a:br>
            <a:endParaRPr lang="en-US" sz="1600" baseline="-25000" dirty="0" smtClean="0"/>
          </a:p>
          <a:p>
            <a:pPr eaLnBrk="1" hangingPunct="1">
              <a:lnSpc>
                <a:spcPct val="95000"/>
              </a:lnSpc>
            </a:pPr>
            <a:r>
              <a:rPr lang="en-US" sz="2400" dirty="0" smtClean="0"/>
              <a:t>Advantages</a:t>
            </a:r>
            <a:endParaRPr lang="en-US" sz="2400" dirty="0" smtClean="0"/>
          </a:p>
          <a:p>
            <a:pPr lvl="1" eaLnBrk="1" hangingPunct="1">
              <a:lnSpc>
                <a:spcPct val="95000"/>
              </a:lnSpc>
            </a:pPr>
            <a:r>
              <a:rPr lang="en-US" sz="1600" dirty="0" smtClean="0"/>
              <a:t>higher </a:t>
            </a:r>
            <a:r>
              <a:rPr lang="en-US" sz="1600" u="sng" dirty="0" smtClean="0"/>
              <a:t>transfer rate</a:t>
            </a:r>
            <a:r>
              <a:rPr lang="en-US" sz="1600" dirty="0" smtClean="0"/>
              <a:t> compared to one </a:t>
            </a:r>
            <a:r>
              <a:rPr lang="en-US" sz="1600" dirty="0" smtClean="0"/>
              <a:t>disk</a:t>
            </a:r>
            <a:br>
              <a:rPr lang="en-US" sz="1600" dirty="0" smtClean="0"/>
            </a:br>
            <a:endParaRPr lang="en-US" sz="1600" dirty="0" smtClean="0"/>
          </a:p>
          <a:p>
            <a:pPr eaLnBrk="1" hangingPunct="1">
              <a:lnSpc>
                <a:spcPct val="95000"/>
              </a:lnSpc>
            </a:pPr>
            <a:r>
              <a:rPr lang="en-US" sz="2400" dirty="0" smtClean="0"/>
              <a:t>Drawbacks</a:t>
            </a:r>
          </a:p>
          <a:p>
            <a:pPr lvl="1" eaLnBrk="1" hangingPunct="1">
              <a:lnSpc>
                <a:spcPct val="95000"/>
              </a:lnSpc>
            </a:pPr>
            <a:r>
              <a:rPr lang="en-US" sz="1600" dirty="0" smtClean="0"/>
              <a:t>can’t serve multiple clients in parallel</a:t>
            </a:r>
          </a:p>
          <a:p>
            <a:pPr lvl="1" eaLnBrk="1" hangingPunct="1">
              <a:lnSpc>
                <a:spcPct val="95000"/>
              </a:lnSpc>
            </a:pPr>
            <a:r>
              <a:rPr lang="en-US" sz="1600" dirty="0" smtClean="0"/>
              <a:t>positioning time increases </a:t>
            </a:r>
            <a:br>
              <a:rPr lang="en-US" sz="1600" dirty="0" smtClean="0"/>
            </a:br>
            <a:r>
              <a:rPr lang="en-US" sz="1600" dirty="0" smtClean="0"/>
              <a:t>(i.e., reduced efficiency)</a:t>
            </a:r>
          </a:p>
        </p:txBody>
      </p:sp>
      <p:grpSp>
        <p:nvGrpSpPr>
          <p:cNvPr id="10" name="Group 42"/>
          <p:cNvGrpSpPr>
            <a:grpSpLocks/>
          </p:cNvGrpSpPr>
          <p:nvPr/>
        </p:nvGrpSpPr>
        <p:grpSpPr bwMode="auto">
          <a:xfrm>
            <a:off x="4527550" y="2222500"/>
            <a:ext cx="3724275" cy="3614738"/>
            <a:chOff x="534" y="1323"/>
            <a:chExt cx="2346" cy="2277"/>
          </a:xfrm>
        </p:grpSpPr>
        <p:grpSp>
          <p:nvGrpSpPr>
            <p:cNvPr id="157792" name="Group 43"/>
            <p:cNvGrpSpPr>
              <a:grpSpLocks/>
            </p:cNvGrpSpPr>
            <p:nvPr/>
          </p:nvGrpSpPr>
          <p:grpSpPr bwMode="auto">
            <a:xfrm>
              <a:off x="534" y="2640"/>
              <a:ext cx="2346" cy="960"/>
              <a:chOff x="1326" y="1464"/>
              <a:chExt cx="2604" cy="1416"/>
            </a:xfrm>
          </p:grpSpPr>
          <p:sp>
            <p:nvSpPr>
              <p:cNvPr id="157795" name="Line 44"/>
              <p:cNvSpPr>
                <a:spLocks noChangeShapeType="1"/>
              </p:cNvSpPr>
              <p:nvPr/>
            </p:nvSpPr>
            <p:spPr bwMode="auto">
              <a:xfrm flipH="1">
                <a:off x="1818" y="1488"/>
                <a:ext cx="822" cy="1362"/>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96" name="Line 45"/>
              <p:cNvSpPr>
                <a:spLocks noChangeShapeType="1"/>
              </p:cNvSpPr>
              <p:nvPr/>
            </p:nvSpPr>
            <p:spPr bwMode="auto">
              <a:xfrm flipH="1">
                <a:off x="2358" y="1482"/>
                <a:ext cx="276" cy="135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97" name="Line 46"/>
              <p:cNvSpPr>
                <a:spLocks noChangeShapeType="1"/>
              </p:cNvSpPr>
              <p:nvPr/>
            </p:nvSpPr>
            <p:spPr bwMode="auto">
              <a:xfrm>
                <a:off x="2634" y="1476"/>
                <a:ext cx="750" cy="1404"/>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98" name="Line 47"/>
              <p:cNvSpPr>
                <a:spLocks noChangeShapeType="1"/>
              </p:cNvSpPr>
              <p:nvPr/>
            </p:nvSpPr>
            <p:spPr bwMode="auto">
              <a:xfrm>
                <a:off x="2634" y="1470"/>
                <a:ext cx="1296" cy="1398"/>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99" name="Line 48"/>
              <p:cNvSpPr>
                <a:spLocks noChangeShapeType="1"/>
              </p:cNvSpPr>
              <p:nvPr/>
            </p:nvSpPr>
            <p:spPr bwMode="auto">
              <a:xfrm flipH="1">
                <a:off x="1326" y="1464"/>
                <a:ext cx="1302" cy="1410"/>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800" name="Line 49"/>
              <p:cNvSpPr>
                <a:spLocks noChangeShapeType="1"/>
              </p:cNvSpPr>
              <p:nvPr/>
            </p:nvSpPr>
            <p:spPr bwMode="auto">
              <a:xfrm>
                <a:off x="2622" y="1464"/>
                <a:ext cx="240" cy="141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grpSp>
        <p:sp>
          <p:nvSpPr>
            <p:cNvPr id="157793" name="Line 50"/>
            <p:cNvSpPr>
              <a:spLocks noChangeShapeType="1"/>
            </p:cNvSpPr>
            <p:nvPr/>
          </p:nvSpPr>
          <p:spPr bwMode="auto">
            <a:xfrm flipV="1">
              <a:off x="1712" y="2237"/>
              <a:ext cx="0" cy="415"/>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7794" name="Line 51"/>
            <p:cNvSpPr>
              <a:spLocks noChangeShapeType="1"/>
            </p:cNvSpPr>
            <p:nvPr/>
          </p:nvSpPr>
          <p:spPr bwMode="auto">
            <a:xfrm flipH="1" flipV="1">
              <a:off x="638" y="1323"/>
              <a:ext cx="1074" cy="914"/>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12" name="Group 52"/>
          <p:cNvGrpSpPr>
            <a:grpSpLocks/>
          </p:cNvGrpSpPr>
          <p:nvPr/>
        </p:nvGrpSpPr>
        <p:grpSpPr bwMode="auto">
          <a:xfrm>
            <a:off x="4525963" y="2209800"/>
            <a:ext cx="3724275" cy="3624263"/>
            <a:chOff x="528" y="1299"/>
            <a:chExt cx="2346" cy="2283"/>
          </a:xfrm>
        </p:grpSpPr>
        <p:grpSp>
          <p:nvGrpSpPr>
            <p:cNvPr id="157783" name="Group 53"/>
            <p:cNvGrpSpPr>
              <a:grpSpLocks/>
            </p:cNvGrpSpPr>
            <p:nvPr/>
          </p:nvGrpSpPr>
          <p:grpSpPr bwMode="auto">
            <a:xfrm>
              <a:off x="528" y="2622"/>
              <a:ext cx="2346" cy="960"/>
              <a:chOff x="1326" y="1464"/>
              <a:chExt cx="2604" cy="1416"/>
            </a:xfrm>
          </p:grpSpPr>
          <p:sp>
            <p:nvSpPr>
              <p:cNvPr id="157786" name="Line 54"/>
              <p:cNvSpPr>
                <a:spLocks noChangeShapeType="1"/>
              </p:cNvSpPr>
              <p:nvPr/>
            </p:nvSpPr>
            <p:spPr bwMode="auto">
              <a:xfrm flipH="1">
                <a:off x="1818" y="1488"/>
                <a:ext cx="822" cy="1362"/>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87" name="Line 55"/>
              <p:cNvSpPr>
                <a:spLocks noChangeShapeType="1"/>
              </p:cNvSpPr>
              <p:nvPr/>
            </p:nvSpPr>
            <p:spPr bwMode="auto">
              <a:xfrm flipH="1">
                <a:off x="2358" y="1482"/>
                <a:ext cx="276" cy="135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88" name="Line 56"/>
              <p:cNvSpPr>
                <a:spLocks noChangeShapeType="1"/>
              </p:cNvSpPr>
              <p:nvPr/>
            </p:nvSpPr>
            <p:spPr bwMode="auto">
              <a:xfrm>
                <a:off x="2634" y="1476"/>
                <a:ext cx="750" cy="1404"/>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89" name="Line 57"/>
              <p:cNvSpPr>
                <a:spLocks noChangeShapeType="1"/>
              </p:cNvSpPr>
              <p:nvPr/>
            </p:nvSpPr>
            <p:spPr bwMode="auto">
              <a:xfrm>
                <a:off x="2634" y="1470"/>
                <a:ext cx="1296" cy="1398"/>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90" name="Line 58"/>
              <p:cNvSpPr>
                <a:spLocks noChangeShapeType="1"/>
              </p:cNvSpPr>
              <p:nvPr/>
            </p:nvSpPr>
            <p:spPr bwMode="auto">
              <a:xfrm flipH="1">
                <a:off x="1326" y="1464"/>
                <a:ext cx="1302" cy="1410"/>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91" name="Line 59"/>
              <p:cNvSpPr>
                <a:spLocks noChangeShapeType="1"/>
              </p:cNvSpPr>
              <p:nvPr/>
            </p:nvSpPr>
            <p:spPr bwMode="auto">
              <a:xfrm>
                <a:off x="2622" y="1464"/>
                <a:ext cx="240" cy="141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grpSp>
        <p:sp>
          <p:nvSpPr>
            <p:cNvPr id="157784" name="Line 60"/>
            <p:cNvSpPr>
              <a:spLocks noChangeShapeType="1"/>
            </p:cNvSpPr>
            <p:nvPr/>
          </p:nvSpPr>
          <p:spPr bwMode="auto">
            <a:xfrm flipV="1">
              <a:off x="1706" y="2219"/>
              <a:ext cx="0" cy="415"/>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7785" name="Line 61"/>
            <p:cNvSpPr>
              <a:spLocks noChangeShapeType="1"/>
            </p:cNvSpPr>
            <p:nvPr/>
          </p:nvSpPr>
          <p:spPr bwMode="auto">
            <a:xfrm flipH="1" flipV="1">
              <a:off x="1270" y="1299"/>
              <a:ext cx="436" cy="920"/>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14" name="Group 62"/>
          <p:cNvGrpSpPr>
            <a:grpSpLocks/>
          </p:cNvGrpSpPr>
          <p:nvPr/>
        </p:nvGrpSpPr>
        <p:grpSpPr bwMode="auto">
          <a:xfrm>
            <a:off x="4535488" y="2232025"/>
            <a:ext cx="3724275" cy="3630613"/>
            <a:chOff x="534" y="1313"/>
            <a:chExt cx="2346" cy="2287"/>
          </a:xfrm>
        </p:grpSpPr>
        <p:grpSp>
          <p:nvGrpSpPr>
            <p:cNvPr id="157774" name="Group 63"/>
            <p:cNvGrpSpPr>
              <a:grpSpLocks/>
            </p:cNvGrpSpPr>
            <p:nvPr/>
          </p:nvGrpSpPr>
          <p:grpSpPr bwMode="auto">
            <a:xfrm>
              <a:off x="534" y="2640"/>
              <a:ext cx="2346" cy="960"/>
              <a:chOff x="1326" y="1464"/>
              <a:chExt cx="2604" cy="1416"/>
            </a:xfrm>
          </p:grpSpPr>
          <p:sp>
            <p:nvSpPr>
              <p:cNvPr id="157777" name="Line 64"/>
              <p:cNvSpPr>
                <a:spLocks noChangeShapeType="1"/>
              </p:cNvSpPr>
              <p:nvPr/>
            </p:nvSpPr>
            <p:spPr bwMode="auto">
              <a:xfrm flipH="1">
                <a:off x="1818" y="1488"/>
                <a:ext cx="822" cy="1362"/>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78" name="Line 65"/>
              <p:cNvSpPr>
                <a:spLocks noChangeShapeType="1"/>
              </p:cNvSpPr>
              <p:nvPr/>
            </p:nvSpPr>
            <p:spPr bwMode="auto">
              <a:xfrm flipH="1">
                <a:off x="2358" y="1482"/>
                <a:ext cx="276" cy="135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79" name="Line 66"/>
              <p:cNvSpPr>
                <a:spLocks noChangeShapeType="1"/>
              </p:cNvSpPr>
              <p:nvPr/>
            </p:nvSpPr>
            <p:spPr bwMode="auto">
              <a:xfrm>
                <a:off x="2634" y="1476"/>
                <a:ext cx="750" cy="1404"/>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80" name="Line 67"/>
              <p:cNvSpPr>
                <a:spLocks noChangeShapeType="1"/>
              </p:cNvSpPr>
              <p:nvPr/>
            </p:nvSpPr>
            <p:spPr bwMode="auto">
              <a:xfrm>
                <a:off x="2634" y="1470"/>
                <a:ext cx="1296" cy="1398"/>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81" name="Line 68"/>
              <p:cNvSpPr>
                <a:spLocks noChangeShapeType="1"/>
              </p:cNvSpPr>
              <p:nvPr/>
            </p:nvSpPr>
            <p:spPr bwMode="auto">
              <a:xfrm flipH="1">
                <a:off x="1326" y="1464"/>
                <a:ext cx="1302" cy="1410"/>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82" name="Line 69"/>
              <p:cNvSpPr>
                <a:spLocks noChangeShapeType="1"/>
              </p:cNvSpPr>
              <p:nvPr/>
            </p:nvSpPr>
            <p:spPr bwMode="auto">
              <a:xfrm>
                <a:off x="2622" y="1464"/>
                <a:ext cx="240" cy="141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grpSp>
        <p:sp>
          <p:nvSpPr>
            <p:cNvPr id="157775" name="Line 70"/>
            <p:cNvSpPr>
              <a:spLocks noChangeShapeType="1"/>
            </p:cNvSpPr>
            <p:nvPr/>
          </p:nvSpPr>
          <p:spPr bwMode="auto">
            <a:xfrm flipV="1">
              <a:off x="1712" y="2237"/>
              <a:ext cx="0" cy="415"/>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7776" name="Line 71"/>
            <p:cNvSpPr>
              <a:spLocks noChangeShapeType="1"/>
            </p:cNvSpPr>
            <p:nvPr/>
          </p:nvSpPr>
          <p:spPr bwMode="auto">
            <a:xfrm flipV="1">
              <a:off x="1712" y="1313"/>
              <a:ext cx="202" cy="924"/>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16" name="Group 72"/>
          <p:cNvGrpSpPr>
            <a:grpSpLocks/>
          </p:cNvGrpSpPr>
          <p:nvPr/>
        </p:nvGrpSpPr>
        <p:grpSpPr bwMode="auto">
          <a:xfrm>
            <a:off x="4535488" y="2255838"/>
            <a:ext cx="3724275" cy="3606800"/>
            <a:chOff x="534" y="1328"/>
            <a:chExt cx="2346" cy="2272"/>
          </a:xfrm>
        </p:grpSpPr>
        <p:grpSp>
          <p:nvGrpSpPr>
            <p:cNvPr id="157765" name="Group 73"/>
            <p:cNvGrpSpPr>
              <a:grpSpLocks/>
            </p:cNvGrpSpPr>
            <p:nvPr/>
          </p:nvGrpSpPr>
          <p:grpSpPr bwMode="auto">
            <a:xfrm>
              <a:off x="534" y="2640"/>
              <a:ext cx="2346" cy="960"/>
              <a:chOff x="1326" y="1464"/>
              <a:chExt cx="2604" cy="1416"/>
            </a:xfrm>
          </p:grpSpPr>
          <p:sp>
            <p:nvSpPr>
              <p:cNvPr id="157768" name="Line 74"/>
              <p:cNvSpPr>
                <a:spLocks noChangeShapeType="1"/>
              </p:cNvSpPr>
              <p:nvPr/>
            </p:nvSpPr>
            <p:spPr bwMode="auto">
              <a:xfrm flipH="1">
                <a:off x="1818" y="1488"/>
                <a:ext cx="822" cy="1362"/>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69" name="Line 75"/>
              <p:cNvSpPr>
                <a:spLocks noChangeShapeType="1"/>
              </p:cNvSpPr>
              <p:nvPr/>
            </p:nvSpPr>
            <p:spPr bwMode="auto">
              <a:xfrm flipH="1">
                <a:off x="2358" y="1482"/>
                <a:ext cx="276" cy="135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70" name="Line 76"/>
              <p:cNvSpPr>
                <a:spLocks noChangeShapeType="1"/>
              </p:cNvSpPr>
              <p:nvPr/>
            </p:nvSpPr>
            <p:spPr bwMode="auto">
              <a:xfrm>
                <a:off x="2634" y="1476"/>
                <a:ext cx="750" cy="1404"/>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71" name="Line 77"/>
              <p:cNvSpPr>
                <a:spLocks noChangeShapeType="1"/>
              </p:cNvSpPr>
              <p:nvPr/>
            </p:nvSpPr>
            <p:spPr bwMode="auto">
              <a:xfrm>
                <a:off x="2634" y="1470"/>
                <a:ext cx="1296" cy="1398"/>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72" name="Line 78"/>
              <p:cNvSpPr>
                <a:spLocks noChangeShapeType="1"/>
              </p:cNvSpPr>
              <p:nvPr/>
            </p:nvSpPr>
            <p:spPr bwMode="auto">
              <a:xfrm flipH="1">
                <a:off x="1326" y="1464"/>
                <a:ext cx="1302" cy="1410"/>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73" name="Line 79"/>
              <p:cNvSpPr>
                <a:spLocks noChangeShapeType="1"/>
              </p:cNvSpPr>
              <p:nvPr/>
            </p:nvSpPr>
            <p:spPr bwMode="auto">
              <a:xfrm>
                <a:off x="2622" y="1464"/>
                <a:ext cx="240" cy="141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grpSp>
        <p:sp>
          <p:nvSpPr>
            <p:cNvPr id="157766" name="Line 80"/>
            <p:cNvSpPr>
              <a:spLocks noChangeShapeType="1"/>
            </p:cNvSpPr>
            <p:nvPr/>
          </p:nvSpPr>
          <p:spPr bwMode="auto">
            <a:xfrm flipV="1">
              <a:off x="1712" y="2237"/>
              <a:ext cx="0" cy="415"/>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7767" name="Line 81"/>
            <p:cNvSpPr>
              <a:spLocks noChangeShapeType="1"/>
            </p:cNvSpPr>
            <p:nvPr/>
          </p:nvSpPr>
          <p:spPr bwMode="auto">
            <a:xfrm flipV="1">
              <a:off x="1712" y="1328"/>
              <a:ext cx="805" cy="909"/>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18" name="Group 82"/>
          <p:cNvGrpSpPr>
            <a:grpSpLocks/>
          </p:cNvGrpSpPr>
          <p:nvPr/>
        </p:nvGrpSpPr>
        <p:grpSpPr bwMode="auto">
          <a:xfrm>
            <a:off x="4514850" y="2278063"/>
            <a:ext cx="4110038" cy="3573462"/>
            <a:chOff x="521" y="1342"/>
            <a:chExt cx="2589" cy="2251"/>
          </a:xfrm>
        </p:grpSpPr>
        <p:grpSp>
          <p:nvGrpSpPr>
            <p:cNvPr id="157756" name="Group 83"/>
            <p:cNvGrpSpPr>
              <a:grpSpLocks/>
            </p:cNvGrpSpPr>
            <p:nvPr/>
          </p:nvGrpSpPr>
          <p:grpSpPr bwMode="auto">
            <a:xfrm>
              <a:off x="521" y="2633"/>
              <a:ext cx="2346" cy="960"/>
              <a:chOff x="1326" y="1464"/>
              <a:chExt cx="2604" cy="1416"/>
            </a:xfrm>
          </p:grpSpPr>
          <p:sp>
            <p:nvSpPr>
              <p:cNvPr id="157759" name="Line 84"/>
              <p:cNvSpPr>
                <a:spLocks noChangeShapeType="1"/>
              </p:cNvSpPr>
              <p:nvPr/>
            </p:nvSpPr>
            <p:spPr bwMode="auto">
              <a:xfrm flipH="1">
                <a:off x="1818" y="1488"/>
                <a:ext cx="822" cy="1362"/>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60" name="Line 85"/>
              <p:cNvSpPr>
                <a:spLocks noChangeShapeType="1"/>
              </p:cNvSpPr>
              <p:nvPr/>
            </p:nvSpPr>
            <p:spPr bwMode="auto">
              <a:xfrm flipH="1">
                <a:off x="2358" y="1482"/>
                <a:ext cx="276" cy="135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61" name="Line 86"/>
              <p:cNvSpPr>
                <a:spLocks noChangeShapeType="1"/>
              </p:cNvSpPr>
              <p:nvPr/>
            </p:nvSpPr>
            <p:spPr bwMode="auto">
              <a:xfrm>
                <a:off x="2634" y="1476"/>
                <a:ext cx="750" cy="1404"/>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62" name="Line 87"/>
              <p:cNvSpPr>
                <a:spLocks noChangeShapeType="1"/>
              </p:cNvSpPr>
              <p:nvPr/>
            </p:nvSpPr>
            <p:spPr bwMode="auto">
              <a:xfrm>
                <a:off x="2634" y="1470"/>
                <a:ext cx="1296" cy="1398"/>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63" name="Line 88"/>
              <p:cNvSpPr>
                <a:spLocks noChangeShapeType="1"/>
              </p:cNvSpPr>
              <p:nvPr/>
            </p:nvSpPr>
            <p:spPr bwMode="auto">
              <a:xfrm flipH="1">
                <a:off x="1326" y="1464"/>
                <a:ext cx="1302" cy="1410"/>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64" name="Line 89"/>
              <p:cNvSpPr>
                <a:spLocks noChangeShapeType="1"/>
              </p:cNvSpPr>
              <p:nvPr/>
            </p:nvSpPr>
            <p:spPr bwMode="auto">
              <a:xfrm>
                <a:off x="2622" y="1464"/>
                <a:ext cx="240" cy="141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grpSp>
        <p:sp>
          <p:nvSpPr>
            <p:cNvPr id="157757" name="Line 90"/>
            <p:cNvSpPr>
              <a:spLocks noChangeShapeType="1"/>
            </p:cNvSpPr>
            <p:nvPr/>
          </p:nvSpPr>
          <p:spPr bwMode="auto">
            <a:xfrm flipV="1">
              <a:off x="1699" y="2230"/>
              <a:ext cx="0" cy="415"/>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7758" name="Line 91"/>
            <p:cNvSpPr>
              <a:spLocks noChangeShapeType="1"/>
            </p:cNvSpPr>
            <p:nvPr/>
          </p:nvSpPr>
          <p:spPr bwMode="auto">
            <a:xfrm flipV="1">
              <a:off x="1699" y="1342"/>
              <a:ext cx="1411" cy="888"/>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20" name="Group 92"/>
          <p:cNvGrpSpPr>
            <a:grpSpLocks/>
          </p:cNvGrpSpPr>
          <p:nvPr/>
        </p:nvGrpSpPr>
        <p:grpSpPr bwMode="auto">
          <a:xfrm>
            <a:off x="4538663" y="2268538"/>
            <a:ext cx="3724275" cy="3614737"/>
            <a:chOff x="534" y="1323"/>
            <a:chExt cx="2346" cy="2277"/>
          </a:xfrm>
        </p:grpSpPr>
        <p:grpSp>
          <p:nvGrpSpPr>
            <p:cNvPr id="157747" name="Group 93"/>
            <p:cNvGrpSpPr>
              <a:grpSpLocks/>
            </p:cNvGrpSpPr>
            <p:nvPr/>
          </p:nvGrpSpPr>
          <p:grpSpPr bwMode="auto">
            <a:xfrm>
              <a:off x="534" y="2640"/>
              <a:ext cx="2346" cy="960"/>
              <a:chOff x="1326" y="1464"/>
              <a:chExt cx="2604" cy="1416"/>
            </a:xfrm>
          </p:grpSpPr>
          <p:sp>
            <p:nvSpPr>
              <p:cNvPr id="157750" name="Line 94"/>
              <p:cNvSpPr>
                <a:spLocks noChangeShapeType="1"/>
              </p:cNvSpPr>
              <p:nvPr/>
            </p:nvSpPr>
            <p:spPr bwMode="auto">
              <a:xfrm flipH="1">
                <a:off x="1818" y="1488"/>
                <a:ext cx="822" cy="1362"/>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51" name="Line 95"/>
              <p:cNvSpPr>
                <a:spLocks noChangeShapeType="1"/>
              </p:cNvSpPr>
              <p:nvPr/>
            </p:nvSpPr>
            <p:spPr bwMode="auto">
              <a:xfrm flipH="1">
                <a:off x="2358" y="1482"/>
                <a:ext cx="276" cy="135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52" name="Line 96"/>
              <p:cNvSpPr>
                <a:spLocks noChangeShapeType="1"/>
              </p:cNvSpPr>
              <p:nvPr/>
            </p:nvSpPr>
            <p:spPr bwMode="auto">
              <a:xfrm>
                <a:off x="2634" y="1476"/>
                <a:ext cx="750" cy="1404"/>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53" name="Line 97"/>
              <p:cNvSpPr>
                <a:spLocks noChangeShapeType="1"/>
              </p:cNvSpPr>
              <p:nvPr/>
            </p:nvSpPr>
            <p:spPr bwMode="auto">
              <a:xfrm>
                <a:off x="2634" y="1470"/>
                <a:ext cx="1296" cy="1398"/>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54" name="Line 98"/>
              <p:cNvSpPr>
                <a:spLocks noChangeShapeType="1"/>
              </p:cNvSpPr>
              <p:nvPr/>
            </p:nvSpPr>
            <p:spPr bwMode="auto">
              <a:xfrm flipH="1">
                <a:off x="1326" y="1464"/>
                <a:ext cx="1302" cy="1410"/>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55" name="Line 99"/>
              <p:cNvSpPr>
                <a:spLocks noChangeShapeType="1"/>
              </p:cNvSpPr>
              <p:nvPr/>
            </p:nvSpPr>
            <p:spPr bwMode="auto">
              <a:xfrm>
                <a:off x="2622" y="1464"/>
                <a:ext cx="240" cy="141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grpSp>
        <p:sp>
          <p:nvSpPr>
            <p:cNvPr id="157748" name="Line 100"/>
            <p:cNvSpPr>
              <a:spLocks noChangeShapeType="1"/>
            </p:cNvSpPr>
            <p:nvPr/>
          </p:nvSpPr>
          <p:spPr bwMode="auto">
            <a:xfrm flipV="1">
              <a:off x="1712" y="2237"/>
              <a:ext cx="0" cy="415"/>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7749" name="Line 101"/>
            <p:cNvSpPr>
              <a:spLocks noChangeShapeType="1"/>
            </p:cNvSpPr>
            <p:nvPr/>
          </p:nvSpPr>
          <p:spPr bwMode="auto">
            <a:xfrm flipH="1" flipV="1">
              <a:off x="638" y="1323"/>
              <a:ext cx="1074" cy="914"/>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22" name="Group 102"/>
          <p:cNvGrpSpPr>
            <a:grpSpLocks/>
          </p:cNvGrpSpPr>
          <p:nvPr/>
        </p:nvGrpSpPr>
        <p:grpSpPr bwMode="auto">
          <a:xfrm>
            <a:off x="4537075" y="2255838"/>
            <a:ext cx="3724275" cy="3624262"/>
            <a:chOff x="528" y="1299"/>
            <a:chExt cx="2346" cy="2283"/>
          </a:xfrm>
        </p:grpSpPr>
        <p:grpSp>
          <p:nvGrpSpPr>
            <p:cNvPr id="157738" name="Group 103"/>
            <p:cNvGrpSpPr>
              <a:grpSpLocks/>
            </p:cNvGrpSpPr>
            <p:nvPr/>
          </p:nvGrpSpPr>
          <p:grpSpPr bwMode="auto">
            <a:xfrm>
              <a:off x="528" y="2622"/>
              <a:ext cx="2346" cy="960"/>
              <a:chOff x="1326" y="1464"/>
              <a:chExt cx="2604" cy="1416"/>
            </a:xfrm>
          </p:grpSpPr>
          <p:sp>
            <p:nvSpPr>
              <p:cNvPr id="157741" name="Line 104"/>
              <p:cNvSpPr>
                <a:spLocks noChangeShapeType="1"/>
              </p:cNvSpPr>
              <p:nvPr/>
            </p:nvSpPr>
            <p:spPr bwMode="auto">
              <a:xfrm flipH="1">
                <a:off x="1818" y="1488"/>
                <a:ext cx="822" cy="1362"/>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42" name="Line 105"/>
              <p:cNvSpPr>
                <a:spLocks noChangeShapeType="1"/>
              </p:cNvSpPr>
              <p:nvPr/>
            </p:nvSpPr>
            <p:spPr bwMode="auto">
              <a:xfrm flipH="1">
                <a:off x="2358" y="1482"/>
                <a:ext cx="276" cy="135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43" name="Line 106"/>
              <p:cNvSpPr>
                <a:spLocks noChangeShapeType="1"/>
              </p:cNvSpPr>
              <p:nvPr/>
            </p:nvSpPr>
            <p:spPr bwMode="auto">
              <a:xfrm>
                <a:off x="2634" y="1476"/>
                <a:ext cx="750" cy="1404"/>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44" name="Line 107"/>
              <p:cNvSpPr>
                <a:spLocks noChangeShapeType="1"/>
              </p:cNvSpPr>
              <p:nvPr/>
            </p:nvSpPr>
            <p:spPr bwMode="auto">
              <a:xfrm>
                <a:off x="2634" y="1470"/>
                <a:ext cx="1296" cy="1398"/>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45" name="Line 108"/>
              <p:cNvSpPr>
                <a:spLocks noChangeShapeType="1"/>
              </p:cNvSpPr>
              <p:nvPr/>
            </p:nvSpPr>
            <p:spPr bwMode="auto">
              <a:xfrm flipH="1">
                <a:off x="1326" y="1464"/>
                <a:ext cx="1302" cy="1410"/>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46" name="Line 109"/>
              <p:cNvSpPr>
                <a:spLocks noChangeShapeType="1"/>
              </p:cNvSpPr>
              <p:nvPr/>
            </p:nvSpPr>
            <p:spPr bwMode="auto">
              <a:xfrm>
                <a:off x="2622" y="1464"/>
                <a:ext cx="240" cy="141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grpSp>
        <p:sp>
          <p:nvSpPr>
            <p:cNvPr id="157739" name="Line 110"/>
            <p:cNvSpPr>
              <a:spLocks noChangeShapeType="1"/>
            </p:cNvSpPr>
            <p:nvPr/>
          </p:nvSpPr>
          <p:spPr bwMode="auto">
            <a:xfrm flipV="1">
              <a:off x="1706" y="2219"/>
              <a:ext cx="0" cy="415"/>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7740" name="Line 111"/>
            <p:cNvSpPr>
              <a:spLocks noChangeShapeType="1"/>
            </p:cNvSpPr>
            <p:nvPr/>
          </p:nvSpPr>
          <p:spPr bwMode="auto">
            <a:xfrm flipH="1" flipV="1">
              <a:off x="1270" y="1299"/>
              <a:ext cx="436" cy="920"/>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24" name="Group 112"/>
          <p:cNvGrpSpPr>
            <a:grpSpLocks/>
          </p:cNvGrpSpPr>
          <p:nvPr/>
        </p:nvGrpSpPr>
        <p:grpSpPr bwMode="auto">
          <a:xfrm>
            <a:off x="4546600" y="2278063"/>
            <a:ext cx="3724275" cy="3630612"/>
            <a:chOff x="534" y="1313"/>
            <a:chExt cx="2346" cy="2287"/>
          </a:xfrm>
        </p:grpSpPr>
        <p:grpSp>
          <p:nvGrpSpPr>
            <p:cNvPr id="157729" name="Group 113"/>
            <p:cNvGrpSpPr>
              <a:grpSpLocks/>
            </p:cNvGrpSpPr>
            <p:nvPr/>
          </p:nvGrpSpPr>
          <p:grpSpPr bwMode="auto">
            <a:xfrm>
              <a:off x="534" y="2640"/>
              <a:ext cx="2346" cy="960"/>
              <a:chOff x="1326" y="1464"/>
              <a:chExt cx="2604" cy="1416"/>
            </a:xfrm>
          </p:grpSpPr>
          <p:sp>
            <p:nvSpPr>
              <p:cNvPr id="157732" name="Line 114"/>
              <p:cNvSpPr>
                <a:spLocks noChangeShapeType="1"/>
              </p:cNvSpPr>
              <p:nvPr/>
            </p:nvSpPr>
            <p:spPr bwMode="auto">
              <a:xfrm flipH="1">
                <a:off x="1818" y="1488"/>
                <a:ext cx="822" cy="1362"/>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33" name="Line 115"/>
              <p:cNvSpPr>
                <a:spLocks noChangeShapeType="1"/>
              </p:cNvSpPr>
              <p:nvPr/>
            </p:nvSpPr>
            <p:spPr bwMode="auto">
              <a:xfrm flipH="1">
                <a:off x="2358" y="1482"/>
                <a:ext cx="276" cy="135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34" name="Line 116"/>
              <p:cNvSpPr>
                <a:spLocks noChangeShapeType="1"/>
              </p:cNvSpPr>
              <p:nvPr/>
            </p:nvSpPr>
            <p:spPr bwMode="auto">
              <a:xfrm>
                <a:off x="2634" y="1476"/>
                <a:ext cx="750" cy="1404"/>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35" name="Line 117"/>
              <p:cNvSpPr>
                <a:spLocks noChangeShapeType="1"/>
              </p:cNvSpPr>
              <p:nvPr/>
            </p:nvSpPr>
            <p:spPr bwMode="auto">
              <a:xfrm>
                <a:off x="2634" y="1470"/>
                <a:ext cx="1296" cy="1398"/>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36" name="Line 118"/>
              <p:cNvSpPr>
                <a:spLocks noChangeShapeType="1"/>
              </p:cNvSpPr>
              <p:nvPr/>
            </p:nvSpPr>
            <p:spPr bwMode="auto">
              <a:xfrm flipH="1">
                <a:off x="1326" y="1464"/>
                <a:ext cx="1302" cy="1410"/>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37" name="Line 119"/>
              <p:cNvSpPr>
                <a:spLocks noChangeShapeType="1"/>
              </p:cNvSpPr>
              <p:nvPr/>
            </p:nvSpPr>
            <p:spPr bwMode="auto">
              <a:xfrm>
                <a:off x="2622" y="1464"/>
                <a:ext cx="240" cy="141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grpSp>
        <p:sp>
          <p:nvSpPr>
            <p:cNvPr id="157730" name="Line 120"/>
            <p:cNvSpPr>
              <a:spLocks noChangeShapeType="1"/>
            </p:cNvSpPr>
            <p:nvPr/>
          </p:nvSpPr>
          <p:spPr bwMode="auto">
            <a:xfrm flipV="1">
              <a:off x="1712" y="2237"/>
              <a:ext cx="0" cy="415"/>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7731" name="Line 121"/>
            <p:cNvSpPr>
              <a:spLocks noChangeShapeType="1"/>
            </p:cNvSpPr>
            <p:nvPr/>
          </p:nvSpPr>
          <p:spPr bwMode="auto">
            <a:xfrm flipV="1">
              <a:off x="1712" y="1313"/>
              <a:ext cx="202" cy="924"/>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26" name="Group 122"/>
          <p:cNvGrpSpPr>
            <a:grpSpLocks/>
          </p:cNvGrpSpPr>
          <p:nvPr/>
        </p:nvGrpSpPr>
        <p:grpSpPr bwMode="auto">
          <a:xfrm>
            <a:off x="4546600" y="2301875"/>
            <a:ext cx="3724275" cy="3606800"/>
            <a:chOff x="534" y="1328"/>
            <a:chExt cx="2346" cy="2272"/>
          </a:xfrm>
        </p:grpSpPr>
        <p:grpSp>
          <p:nvGrpSpPr>
            <p:cNvPr id="157720" name="Group 123"/>
            <p:cNvGrpSpPr>
              <a:grpSpLocks/>
            </p:cNvGrpSpPr>
            <p:nvPr/>
          </p:nvGrpSpPr>
          <p:grpSpPr bwMode="auto">
            <a:xfrm>
              <a:off x="534" y="2640"/>
              <a:ext cx="2346" cy="960"/>
              <a:chOff x="1326" y="1464"/>
              <a:chExt cx="2604" cy="1416"/>
            </a:xfrm>
          </p:grpSpPr>
          <p:sp>
            <p:nvSpPr>
              <p:cNvPr id="157723" name="Line 124"/>
              <p:cNvSpPr>
                <a:spLocks noChangeShapeType="1"/>
              </p:cNvSpPr>
              <p:nvPr/>
            </p:nvSpPr>
            <p:spPr bwMode="auto">
              <a:xfrm flipH="1">
                <a:off x="1818" y="1488"/>
                <a:ext cx="822" cy="1362"/>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24" name="Line 125"/>
              <p:cNvSpPr>
                <a:spLocks noChangeShapeType="1"/>
              </p:cNvSpPr>
              <p:nvPr/>
            </p:nvSpPr>
            <p:spPr bwMode="auto">
              <a:xfrm flipH="1">
                <a:off x="2358" y="1482"/>
                <a:ext cx="276" cy="135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25" name="Line 126"/>
              <p:cNvSpPr>
                <a:spLocks noChangeShapeType="1"/>
              </p:cNvSpPr>
              <p:nvPr/>
            </p:nvSpPr>
            <p:spPr bwMode="auto">
              <a:xfrm>
                <a:off x="2634" y="1476"/>
                <a:ext cx="750" cy="1404"/>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26" name="Line 127"/>
              <p:cNvSpPr>
                <a:spLocks noChangeShapeType="1"/>
              </p:cNvSpPr>
              <p:nvPr/>
            </p:nvSpPr>
            <p:spPr bwMode="auto">
              <a:xfrm>
                <a:off x="2634" y="1470"/>
                <a:ext cx="1296" cy="1398"/>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27" name="Line 128"/>
              <p:cNvSpPr>
                <a:spLocks noChangeShapeType="1"/>
              </p:cNvSpPr>
              <p:nvPr/>
            </p:nvSpPr>
            <p:spPr bwMode="auto">
              <a:xfrm flipH="1">
                <a:off x="1326" y="1464"/>
                <a:ext cx="1302" cy="1410"/>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28" name="Line 129"/>
              <p:cNvSpPr>
                <a:spLocks noChangeShapeType="1"/>
              </p:cNvSpPr>
              <p:nvPr/>
            </p:nvSpPr>
            <p:spPr bwMode="auto">
              <a:xfrm>
                <a:off x="2622" y="1464"/>
                <a:ext cx="240" cy="141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grpSp>
        <p:sp>
          <p:nvSpPr>
            <p:cNvPr id="157721" name="Line 130"/>
            <p:cNvSpPr>
              <a:spLocks noChangeShapeType="1"/>
            </p:cNvSpPr>
            <p:nvPr/>
          </p:nvSpPr>
          <p:spPr bwMode="auto">
            <a:xfrm flipV="1">
              <a:off x="1712" y="2237"/>
              <a:ext cx="0" cy="415"/>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7722" name="Line 131"/>
            <p:cNvSpPr>
              <a:spLocks noChangeShapeType="1"/>
            </p:cNvSpPr>
            <p:nvPr/>
          </p:nvSpPr>
          <p:spPr bwMode="auto">
            <a:xfrm flipV="1">
              <a:off x="1712" y="1328"/>
              <a:ext cx="805" cy="909"/>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28" name="Group 132"/>
          <p:cNvGrpSpPr>
            <a:grpSpLocks/>
          </p:cNvGrpSpPr>
          <p:nvPr/>
        </p:nvGrpSpPr>
        <p:grpSpPr bwMode="auto">
          <a:xfrm>
            <a:off x="4525963" y="2324100"/>
            <a:ext cx="4110037" cy="3573463"/>
            <a:chOff x="521" y="1342"/>
            <a:chExt cx="2589" cy="2251"/>
          </a:xfrm>
        </p:grpSpPr>
        <p:grpSp>
          <p:nvGrpSpPr>
            <p:cNvPr id="157711" name="Group 133"/>
            <p:cNvGrpSpPr>
              <a:grpSpLocks/>
            </p:cNvGrpSpPr>
            <p:nvPr/>
          </p:nvGrpSpPr>
          <p:grpSpPr bwMode="auto">
            <a:xfrm>
              <a:off x="521" y="2633"/>
              <a:ext cx="2346" cy="960"/>
              <a:chOff x="1326" y="1464"/>
              <a:chExt cx="2604" cy="1416"/>
            </a:xfrm>
          </p:grpSpPr>
          <p:sp>
            <p:nvSpPr>
              <p:cNvPr id="157714" name="Line 134"/>
              <p:cNvSpPr>
                <a:spLocks noChangeShapeType="1"/>
              </p:cNvSpPr>
              <p:nvPr/>
            </p:nvSpPr>
            <p:spPr bwMode="auto">
              <a:xfrm flipH="1">
                <a:off x="1818" y="1488"/>
                <a:ext cx="822" cy="1362"/>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15" name="Line 135"/>
              <p:cNvSpPr>
                <a:spLocks noChangeShapeType="1"/>
              </p:cNvSpPr>
              <p:nvPr/>
            </p:nvSpPr>
            <p:spPr bwMode="auto">
              <a:xfrm flipH="1">
                <a:off x="2358" y="1482"/>
                <a:ext cx="276" cy="135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16" name="Line 136"/>
              <p:cNvSpPr>
                <a:spLocks noChangeShapeType="1"/>
              </p:cNvSpPr>
              <p:nvPr/>
            </p:nvSpPr>
            <p:spPr bwMode="auto">
              <a:xfrm>
                <a:off x="2634" y="1476"/>
                <a:ext cx="750" cy="1404"/>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17" name="Line 137"/>
              <p:cNvSpPr>
                <a:spLocks noChangeShapeType="1"/>
              </p:cNvSpPr>
              <p:nvPr/>
            </p:nvSpPr>
            <p:spPr bwMode="auto">
              <a:xfrm>
                <a:off x="2634" y="1470"/>
                <a:ext cx="1296" cy="1398"/>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18" name="Line 138"/>
              <p:cNvSpPr>
                <a:spLocks noChangeShapeType="1"/>
              </p:cNvSpPr>
              <p:nvPr/>
            </p:nvSpPr>
            <p:spPr bwMode="auto">
              <a:xfrm flipH="1">
                <a:off x="1326" y="1464"/>
                <a:ext cx="1302" cy="1410"/>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57719" name="Line 139"/>
              <p:cNvSpPr>
                <a:spLocks noChangeShapeType="1"/>
              </p:cNvSpPr>
              <p:nvPr/>
            </p:nvSpPr>
            <p:spPr bwMode="auto">
              <a:xfrm>
                <a:off x="2622" y="1464"/>
                <a:ext cx="240" cy="141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grpSp>
        <p:sp>
          <p:nvSpPr>
            <p:cNvPr id="157712" name="Line 140"/>
            <p:cNvSpPr>
              <a:spLocks noChangeShapeType="1"/>
            </p:cNvSpPr>
            <p:nvPr/>
          </p:nvSpPr>
          <p:spPr bwMode="auto">
            <a:xfrm flipV="1">
              <a:off x="1699" y="2230"/>
              <a:ext cx="0" cy="415"/>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7713" name="Line 141"/>
            <p:cNvSpPr>
              <a:spLocks noChangeShapeType="1"/>
            </p:cNvSpPr>
            <p:nvPr/>
          </p:nvSpPr>
          <p:spPr bwMode="auto">
            <a:xfrm flipV="1">
              <a:off x="1699" y="1342"/>
              <a:ext cx="1411" cy="888"/>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376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376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376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5376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5376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23" fill="hold" nodeType="afterGroup">
                            <p:stCondLst>
                              <p:cond delay="500"/>
                            </p:stCondLst>
                            <p:childTnLst>
                              <p:par>
                                <p:cTn id="24" presetID="1" presetClass="entr" presetSubtype="0" fill="hold" nodeType="afterEffect">
                                  <p:stCondLst>
                                    <p:cond delay="1000"/>
                                  </p:stCondLst>
                                  <p:childTnLst>
                                    <p:set>
                                      <p:cBhvr>
                                        <p:cTn id="25" dur="1" fill="hold">
                                          <p:stCondLst>
                                            <p:cond delay="499"/>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par>
                          <p:cTn id="26" fill="hold" nodeType="afterGroup">
                            <p:stCondLst>
                              <p:cond delay="2000"/>
                            </p:stCondLst>
                            <p:childTnLst>
                              <p:par>
                                <p:cTn id="27" presetID="1" presetClass="entr" presetSubtype="0" fill="hold" nodeType="afterEffect">
                                  <p:stCondLst>
                                    <p:cond delay="1000"/>
                                  </p:stCondLst>
                                  <p:childTnLst>
                                    <p:set>
                                      <p:cBhvr>
                                        <p:cTn id="28" dur="1" fill="hold">
                                          <p:stCondLst>
                                            <p:cond delay="499"/>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par>
                          <p:cTn id="29" fill="hold" nodeType="afterGroup">
                            <p:stCondLst>
                              <p:cond delay="3500"/>
                            </p:stCondLst>
                            <p:childTnLst>
                              <p:par>
                                <p:cTn id="30" presetID="1" presetClass="entr" presetSubtype="0" fill="hold" nodeType="afterEffect">
                                  <p:stCondLst>
                                    <p:cond delay="1000"/>
                                  </p:stCondLst>
                                  <p:childTnLst>
                                    <p:set>
                                      <p:cBhvr>
                                        <p:cTn id="31" dur="1" fill="hold">
                                          <p:stCondLst>
                                            <p:cond delay="499"/>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par>
                          <p:cTn id="32" fill="hold" nodeType="afterGroup">
                            <p:stCondLst>
                              <p:cond delay="5000"/>
                            </p:stCondLst>
                            <p:childTnLst>
                              <p:par>
                                <p:cTn id="33" presetID="1" presetClass="entr" presetSubtype="0" fill="hold" nodeType="afterEffect">
                                  <p:stCondLst>
                                    <p:cond delay="1000"/>
                                  </p:stCondLst>
                                  <p:childTnLst>
                                    <p:set>
                                      <p:cBhvr>
                                        <p:cTn id="34" dur="1" fill="hold">
                                          <p:stCondLst>
                                            <p:cond delay="499"/>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par>
                          <p:cTn id="35" fill="hold" nodeType="afterGroup">
                            <p:stCondLst>
                              <p:cond delay="6500"/>
                            </p:stCondLst>
                            <p:childTnLst>
                              <p:par>
                                <p:cTn id="36" presetID="1" presetClass="entr" presetSubtype="0" fill="hold" nodeType="afterEffect">
                                  <p:stCondLst>
                                    <p:cond delay="0"/>
                                  </p:stCondLst>
                                  <p:childTnLst>
                                    <p:set>
                                      <p:cBhvr>
                                        <p:cTn id="37" dur="1" fill="hold">
                                          <p:stCondLst>
                                            <p:cond delay="499"/>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par>
                          <p:cTn id="38" fill="hold" nodeType="afterGroup">
                            <p:stCondLst>
                              <p:cond delay="7000"/>
                            </p:stCondLst>
                            <p:childTnLst>
                              <p:par>
                                <p:cTn id="39" presetID="1" presetClass="entr" presetSubtype="0" fill="hold" nodeType="afterEffect">
                                  <p:stCondLst>
                                    <p:cond delay="1000"/>
                                  </p:stCondLst>
                                  <p:childTnLst>
                                    <p:set>
                                      <p:cBhvr>
                                        <p:cTn id="40" dur="1" fill="hold">
                                          <p:stCondLst>
                                            <p:cond delay="499"/>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par>
                          <p:cTn id="41" fill="hold" nodeType="afterGroup">
                            <p:stCondLst>
                              <p:cond delay="8500"/>
                            </p:stCondLst>
                            <p:childTnLst>
                              <p:par>
                                <p:cTn id="42" presetID="1" presetClass="entr" presetSubtype="0" fill="hold" nodeType="afterEffect">
                                  <p:stCondLst>
                                    <p:cond delay="1000"/>
                                  </p:stCondLst>
                                  <p:childTnLst>
                                    <p:set>
                                      <p:cBhvr>
                                        <p:cTn id="43" dur="1" fill="hold">
                                          <p:stCondLst>
                                            <p:cond delay="499"/>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par>
                          <p:cTn id="44" fill="hold" nodeType="afterGroup">
                            <p:stCondLst>
                              <p:cond delay="10000"/>
                            </p:stCondLst>
                            <p:childTnLst>
                              <p:par>
                                <p:cTn id="45" presetID="1" presetClass="entr" presetSubtype="0" fill="hold" nodeType="afterEffect">
                                  <p:stCondLst>
                                    <p:cond delay="1000"/>
                                  </p:stCondLst>
                                  <p:childTnLst>
                                    <p:set>
                                      <p:cBhvr>
                                        <p:cTn id="46" dur="1" fill="hold">
                                          <p:stCondLst>
                                            <p:cond delay="499"/>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par>
                          <p:cTn id="47" fill="hold" nodeType="afterGroup">
                            <p:stCondLst>
                              <p:cond delay="11500"/>
                            </p:stCondLst>
                            <p:childTnLst>
                              <p:par>
                                <p:cTn id="48" presetID="1" presetClass="entr" presetSubtype="0" fill="hold" nodeType="afterEffect">
                                  <p:stCondLst>
                                    <p:cond delay="1000"/>
                                  </p:stCondLst>
                                  <p:childTnLst>
                                    <p:set>
                                      <p:cBhvr>
                                        <p:cTn id="49" dur="1" fill="hold">
                                          <p:stCondLst>
                                            <p:cond delay="499"/>
                                          </p:stCondLst>
                                        </p:cTn>
                                        <p:tgtEl>
                                          <p:spTgt spid="28"/>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353769">
                                            <p:txEl>
                                              <p:pRg st="6" end="6"/>
                                            </p:txEl>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353769">
                                            <p:txEl>
                                              <p:pRg st="7" end="7"/>
                                            </p:txEl>
                                          </p:spTgt>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353769">
                                            <p:txEl>
                                              <p:pRg st="8" end="8"/>
                                            </p:txEl>
                                          </p:spTgt>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353769">
                                            <p:txEl>
                                              <p:pRg st="9" end="9"/>
                                            </p:txEl>
                                          </p:spTgt>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35376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3769" grpId="0" build="p" bldLvl="2"/>
    </p:bld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smtClean="0"/>
              <a:t>Interleaving (Compound Striping)</a:t>
            </a:r>
          </a:p>
        </p:txBody>
      </p:sp>
      <p:sp>
        <p:nvSpPr>
          <p:cNvPr id="1355779" name="Rectangle 3"/>
          <p:cNvSpPr>
            <a:spLocks noGrp="1" noChangeArrowheads="1"/>
          </p:cNvSpPr>
          <p:nvPr>
            <p:ph type="body" idx="1"/>
          </p:nvPr>
        </p:nvSpPr>
        <p:spPr/>
        <p:txBody>
          <a:bodyPr/>
          <a:lstStyle/>
          <a:p>
            <a:pPr eaLnBrk="1" hangingPunct="1"/>
            <a:r>
              <a:rPr lang="en-US" sz="2400" smtClean="0"/>
              <a:t>Full striping usually not necessary today:  </a:t>
            </a:r>
          </a:p>
          <a:p>
            <a:pPr lvl="1" eaLnBrk="1" hangingPunct="1"/>
            <a:r>
              <a:rPr lang="en-US" sz="2000" smtClean="0"/>
              <a:t>faster disks</a:t>
            </a:r>
          </a:p>
          <a:p>
            <a:pPr lvl="1" eaLnBrk="1" hangingPunct="1"/>
            <a:r>
              <a:rPr lang="en-US" sz="2000" smtClean="0"/>
              <a:t>better compression algorithms</a:t>
            </a:r>
            <a:br>
              <a:rPr lang="en-US" sz="2000" smtClean="0"/>
            </a:br>
            <a:r>
              <a:rPr lang="en-US" sz="2000" smtClean="0"/>
              <a:t/>
            </a:r>
            <a:br>
              <a:rPr lang="en-US" sz="2000" smtClean="0"/>
            </a:br>
            <a:endParaRPr lang="en-US" sz="2000" smtClean="0"/>
          </a:p>
          <a:p>
            <a:pPr eaLnBrk="1" hangingPunct="1"/>
            <a:r>
              <a:rPr lang="en-US" sz="2400" smtClean="0">
                <a:solidFill>
                  <a:schemeClr val="folHlink"/>
                </a:solidFill>
              </a:rPr>
              <a:t>Interleaving</a:t>
            </a:r>
            <a:r>
              <a:rPr lang="en-US" sz="2400" smtClean="0"/>
              <a:t> lets each client be serviced</a:t>
            </a:r>
            <a:br>
              <a:rPr lang="en-US" sz="2400" smtClean="0"/>
            </a:br>
            <a:r>
              <a:rPr lang="en-US" sz="2400" smtClean="0"/>
              <a:t>by only a set of the available disks</a:t>
            </a:r>
            <a:br>
              <a:rPr lang="en-US" sz="2400" smtClean="0"/>
            </a:br>
            <a:endParaRPr lang="en-US" sz="700" smtClean="0"/>
          </a:p>
          <a:p>
            <a:pPr lvl="1" eaLnBrk="1" hangingPunct="1"/>
            <a:r>
              <a:rPr lang="en-US" sz="2000" smtClean="0"/>
              <a:t>make groups </a:t>
            </a:r>
            <a:br>
              <a:rPr lang="en-US" sz="2000" smtClean="0"/>
            </a:br>
            <a:endParaRPr lang="en-US" sz="2000" smtClean="0"/>
          </a:p>
          <a:p>
            <a:pPr lvl="1" eaLnBrk="1" hangingPunct="1"/>
            <a:r>
              <a:rPr lang="en-US" sz="2000" smtClean="0"/>
              <a:t>”stripe” data in a way such that a consecutive </a:t>
            </a:r>
            <a:br>
              <a:rPr lang="en-US" sz="2000" smtClean="0"/>
            </a:br>
            <a:r>
              <a:rPr lang="en-US" sz="2000" smtClean="0"/>
              <a:t>request arrive at next group </a:t>
            </a:r>
            <a:br>
              <a:rPr lang="en-US" sz="2000" smtClean="0"/>
            </a:br>
            <a:endParaRPr lang="en-US" sz="2000" smtClean="0"/>
          </a:p>
          <a:p>
            <a:pPr lvl="1" eaLnBrk="1" hangingPunct="1"/>
            <a:r>
              <a:rPr lang="en-US" sz="2000" smtClean="0"/>
              <a:t>one disk group example:</a:t>
            </a:r>
          </a:p>
        </p:txBody>
      </p:sp>
      <p:grpSp>
        <p:nvGrpSpPr>
          <p:cNvPr id="2" name="Group 4"/>
          <p:cNvGrpSpPr>
            <a:grpSpLocks/>
          </p:cNvGrpSpPr>
          <p:nvPr/>
        </p:nvGrpSpPr>
        <p:grpSpPr bwMode="auto">
          <a:xfrm>
            <a:off x="5846763" y="1789113"/>
            <a:ext cx="3176587" cy="4754562"/>
            <a:chOff x="3683" y="1127"/>
            <a:chExt cx="2001" cy="2995"/>
          </a:xfrm>
        </p:grpSpPr>
        <p:sp>
          <p:nvSpPr>
            <p:cNvPr id="159842" name="Text Box 5"/>
            <p:cNvSpPr txBox="1">
              <a:spLocks noChangeArrowheads="1"/>
            </p:cNvSpPr>
            <p:nvPr/>
          </p:nvSpPr>
          <p:spPr bwMode="auto">
            <a:xfrm>
              <a:off x="3940" y="1127"/>
              <a:ext cx="540" cy="231"/>
            </a:xfrm>
            <a:prstGeom prst="rect">
              <a:avLst/>
            </a:prstGeom>
            <a:solidFill>
              <a:schemeClr val="accent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type="none" w="sm" len="sm"/>
                  <a:tailEnd type="none" w="sm" len="sm"/>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nb-NO" sz="1800" b="0">
                  <a:latin typeface="Times New Roman" charset="0"/>
                </a:rPr>
                <a:t>Client1</a:t>
              </a:r>
              <a:endParaRPr lang="en-GB" sz="1800" b="0">
                <a:latin typeface="Times New Roman" charset="0"/>
              </a:endParaRPr>
            </a:p>
          </p:txBody>
        </p:sp>
        <p:sp>
          <p:nvSpPr>
            <p:cNvPr id="159843" name="Text Box 6"/>
            <p:cNvSpPr txBox="1">
              <a:spLocks noChangeArrowheads="1"/>
            </p:cNvSpPr>
            <p:nvPr/>
          </p:nvSpPr>
          <p:spPr bwMode="auto">
            <a:xfrm>
              <a:off x="4542" y="1127"/>
              <a:ext cx="540" cy="231"/>
            </a:xfrm>
            <a:prstGeom prst="rect">
              <a:avLst/>
            </a:prstGeom>
            <a:solidFill>
              <a:schemeClr val="accent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type="none" w="sm" len="sm"/>
                  <a:tailEnd type="none" w="sm" len="sm"/>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nb-NO" sz="1800" b="0">
                  <a:latin typeface="Times New Roman" charset="0"/>
                </a:rPr>
                <a:t>Client2</a:t>
              </a:r>
              <a:endParaRPr lang="en-GB" sz="1800" b="0">
                <a:latin typeface="Times New Roman" charset="0"/>
              </a:endParaRPr>
            </a:p>
          </p:txBody>
        </p:sp>
        <p:sp>
          <p:nvSpPr>
            <p:cNvPr id="159844" name="Text Box 7"/>
            <p:cNvSpPr txBox="1">
              <a:spLocks noChangeArrowheads="1"/>
            </p:cNvSpPr>
            <p:nvPr/>
          </p:nvSpPr>
          <p:spPr bwMode="auto">
            <a:xfrm>
              <a:off x="5144" y="1127"/>
              <a:ext cx="540" cy="231"/>
            </a:xfrm>
            <a:prstGeom prst="rect">
              <a:avLst/>
            </a:prstGeom>
            <a:solidFill>
              <a:schemeClr val="accent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type="none" w="sm" len="sm"/>
                  <a:tailEnd type="none" w="sm" len="sm"/>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nb-NO" sz="1800" b="0">
                  <a:latin typeface="Times New Roman" charset="0"/>
                </a:rPr>
                <a:t>Client3</a:t>
              </a:r>
              <a:endParaRPr lang="en-GB" sz="1800" b="0">
                <a:latin typeface="Times New Roman" charset="0"/>
              </a:endParaRPr>
            </a:p>
          </p:txBody>
        </p:sp>
        <p:sp>
          <p:nvSpPr>
            <p:cNvPr id="159845" name="Rectangle 8"/>
            <p:cNvSpPr>
              <a:spLocks noChangeArrowheads="1"/>
            </p:cNvSpPr>
            <p:nvPr/>
          </p:nvSpPr>
          <p:spPr bwMode="auto">
            <a:xfrm>
              <a:off x="4184" y="2387"/>
              <a:ext cx="912" cy="384"/>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1" hangingPunct="1"/>
              <a:r>
                <a:rPr lang="nb-NO" sz="1800" b="0">
                  <a:latin typeface="Times New Roman" charset="0"/>
                </a:rPr>
                <a:t>Server</a:t>
              </a:r>
              <a:endParaRPr lang="en-GB" sz="1800" b="0">
                <a:latin typeface="Times New Roman" charset="0"/>
              </a:endParaRPr>
            </a:p>
          </p:txBody>
        </p:sp>
        <p:grpSp>
          <p:nvGrpSpPr>
            <p:cNvPr id="159846" name="Group 9"/>
            <p:cNvGrpSpPr>
              <a:grpSpLocks/>
            </p:cNvGrpSpPr>
            <p:nvPr/>
          </p:nvGrpSpPr>
          <p:grpSpPr bwMode="auto">
            <a:xfrm>
              <a:off x="3683" y="3733"/>
              <a:ext cx="1799" cy="389"/>
              <a:chOff x="322" y="3618"/>
              <a:chExt cx="1799" cy="389"/>
            </a:xfrm>
          </p:grpSpPr>
          <p:grpSp>
            <p:nvGrpSpPr>
              <p:cNvPr id="159847" name="Group 10"/>
              <p:cNvGrpSpPr>
                <a:grpSpLocks/>
              </p:cNvGrpSpPr>
              <p:nvPr/>
            </p:nvGrpSpPr>
            <p:grpSpPr bwMode="auto">
              <a:xfrm>
                <a:off x="796" y="3618"/>
                <a:ext cx="376" cy="389"/>
                <a:chOff x="764" y="3595"/>
                <a:chExt cx="376" cy="389"/>
              </a:xfrm>
            </p:grpSpPr>
            <p:sp>
              <p:nvSpPr>
                <p:cNvPr id="159863" name="Rectangle 11"/>
                <p:cNvSpPr>
                  <a:spLocks noChangeArrowheads="1"/>
                </p:cNvSpPr>
                <p:nvPr/>
              </p:nvSpPr>
              <p:spPr bwMode="auto">
                <a:xfrm>
                  <a:off x="764" y="3636"/>
                  <a:ext cx="376" cy="309"/>
                </a:xfrm>
                <a:prstGeom prst="rect">
                  <a:avLst/>
                </a:prstGeom>
                <a:solidFill>
                  <a:schemeClr val="accent1"/>
                </a:solidFill>
                <a:ln w="12700">
                  <a:solidFill>
                    <a:schemeClr val="tx1"/>
                  </a:solidFill>
                  <a:miter lim="800000"/>
                  <a:headEnd/>
                  <a:tailEnd/>
                </a:ln>
              </p:spPr>
              <p:txBody>
                <a:bodyPr wrap="none" anchor="ctr"/>
                <a:lstStyle/>
                <a:p>
                  <a:endParaRPr lang="nb-NO"/>
                </a:p>
              </p:txBody>
            </p:sp>
            <p:sp>
              <p:nvSpPr>
                <p:cNvPr id="159864" name="Oval 12"/>
                <p:cNvSpPr>
                  <a:spLocks noChangeArrowheads="1"/>
                </p:cNvSpPr>
                <p:nvPr/>
              </p:nvSpPr>
              <p:spPr bwMode="auto">
                <a:xfrm>
                  <a:off x="765" y="3595"/>
                  <a:ext cx="373" cy="75"/>
                </a:xfrm>
                <a:prstGeom prst="ellipse">
                  <a:avLst/>
                </a:prstGeom>
                <a:solidFill>
                  <a:schemeClr val="accent1"/>
                </a:solidFill>
                <a:ln w="12700">
                  <a:solidFill>
                    <a:schemeClr val="tx1"/>
                  </a:solidFill>
                  <a:round/>
                  <a:headEnd/>
                  <a:tailEnd/>
                </a:ln>
              </p:spPr>
              <p:txBody>
                <a:bodyPr wrap="none" anchor="ctr"/>
                <a:lstStyle/>
                <a:p>
                  <a:endParaRPr lang="nb-NO"/>
                </a:p>
              </p:txBody>
            </p:sp>
            <p:sp>
              <p:nvSpPr>
                <p:cNvPr id="159865" name="Oval 13"/>
                <p:cNvSpPr>
                  <a:spLocks noChangeArrowheads="1"/>
                </p:cNvSpPr>
                <p:nvPr/>
              </p:nvSpPr>
              <p:spPr bwMode="auto">
                <a:xfrm>
                  <a:off x="768" y="3909"/>
                  <a:ext cx="372" cy="75"/>
                </a:xfrm>
                <a:prstGeom prst="ellipse">
                  <a:avLst/>
                </a:prstGeom>
                <a:solidFill>
                  <a:schemeClr val="accent1"/>
                </a:solidFill>
                <a:ln w="12700">
                  <a:solidFill>
                    <a:schemeClr val="tx1"/>
                  </a:solidFill>
                  <a:round/>
                  <a:headEnd/>
                  <a:tailEnd/>
                </a:ln>
              </p:spPr>
              <p:txBody>
                <a:bodyPr wrap="none" anchor="ctr"/>
                <a:lstStyle/>
                <a:p>
                  <a:endParaRPr lang="nb-NO"/>
                </a:p>
              </p:txBody>
            </p:sp>
            <p:sp>
              <p:nvSpPr>
                <p:cNvPr id="159866" name="Rectangle 14"/>
                <p:cNvSpPr>
                  <a:spLocks noChangeArrowheads="1"/>
                </p:cNvSpPr>
                <p:nvPr/>
              </p:nvSpPr>
              <p:spPr bwMode="auto">
                <a:xfrm>
                  <a:off x="772" y="3906"/>
                  <a:ext cx="360" cy="38"/>
                </a:xfrm>
                <a:prstGeom prst="rect">
                  <a:avLst/>
                </a:prstGeom>
                <a:solidFill>
                  <a:schemeClr val="accent1"/>
                </a:solidFill>
                <a:ln w="12700">
                  <a:solidFill>
                    <a:schemeClr val="accent1"/>
                  </a:solidFill>
                  <a:miter lim="800000"/>
                  <a:headEnd/>
                  <a:tailEnd/>
                </a:ln>
              </p:spPr>
              <p:txBody>
                <a:bodyPr wrap="none" anchor="ctr"/>
                <a:lstStyle/>
                <a:p>
                  <a:endParaRPr lang="nb-NO"/>
                </a:p>
              </p:txBody>
            </p:sp>
          </p:grpSp>
          <p:grpSp>
            <p:nvGrpSpPr>
              <p:cNvPr id="159848" name="Group 15"/>
              <p:cNvGrpSpPr>
                <a:grpSpLocks/>
              </p:cNvGrpSpPr>
              <p:nvPr/>
            </p:nvGrpSpPr>
            <p:grpSpPr bwMode="auto">
              <a:xfrm>
                <a:off x="1270" y="3618"/>
                <a:ext cx="376" cy="389"/>
                <a:chOff x="1255" y="3595"/>
                <a:chExt cx="376" cy="389"/>
              </a:xfrm>
            </p:grpSpPr>
            <p:sp>
              <p:nvSpPr>
                <p:cNvPr id="159859" name="Rectangle 16"/>
                <p:cNvSpPr>
                  <a:spLocks noChangeArrowheads="1"/>
                </p:cNvSpPr>
                <p:nvPr/>
              </p:nvSpPr>
              <p:spPr bwMode="auto">
                <a:xfrm>
                  <a:off x="1255" y="3636"/>
                  <a:ext cx="376" cy="309"/>
                </a:xfrm>
                <a:prstGeom prst="rect">
                  <a:avLst/>
                </a:prstGeom>
                <a:solidFill>
                  <a:schemeClr val="accent1"/>
                </a:solidFill>
                <a:ln w="12700">
                  <a:solidFill>
                    <a:schemeClr val="tx1"/>
                  </a:solidFill>
                  <a:miter lim="800000"/>
                  <a:headEnd/>
                  <a:tailEnd/>
                </a:ln>
              </p:spPr>
              <p:txBody>
                <a:bodyPr wrap="none" anchor="ctr"/>
                <a:lstStyle/>
                <a:p>
                  <a:endParaRPr lang="nb-NO"/>
                </a:p>
              </p:txBody>
            </p:sp>
            <p:sp>
              <p:nvSpPr>
                <p:cNvPr id="159860" name="Oval 17"/>
                <p:cNvSpPr>
                  <a:spLocks noChangeArrowheads="1"/>
                </p:cNvSpPr>
                <p:nvPr/>
              </p:nvSpPr>
              <p:spPr bwMode="auto">
                <a:xfrm>
                  <a:off x="1256" y="3595"/>
                  <a:ext cx="373" cy="75"/>
                </a:xfrm>
                <a:prstGeom prst="ellipse">
                  <a:avLst/>
                </a:prstGeom>
                <a:solidFill>
                  <a:schemeClr val="accent1"/>
                </a:solidFill>
                <a:ln w="12700">
                  <a:solidFill>
                    <a:schemeClr val="tx1"/>
                  </a:solidFill>
                  <a:round/>
                  <a:headEnd/>
                  <a:tailEnd/>
                </a:ln>
              </p:spPr>
              <p:txBody>
                <a:bodyPr wrap="none" anchor="ctr"/>
                <a:lstStyle/>
                <a:p>
                  <a:endParaRPr lang="nb-NO"/>
                </a:p>
              </p:txBody>
            </p:sp>
            <p:sp>
              <p:nvSpPr>
                <p:cNvPr id="159861" name="Oval 18"/>
                <p:cNvSpPr>
                  <a:spLocks noChangeArrowheads="1"/>
                </p:cNvSpPr>
                <p:nvPr/>
              </p:nvSpPr>
              <p:spPr bwMode="auto">
                <a:xfrm>
                  <a:off x="1259" y="3909"/>
                  <a:ext cx="372" cy="75"/>
                </a:xfrm>
                <a:prstGeom prst="ellipse">
                  <a:avLst/>
                </a:prstGeom>
                <a:solidFill>
                  <a:schemeClr val="accent1"/>
                </a:solidFill>
                <a:ln w="12700">
                  <a:solidFill>
                    <a:schemeClr val="tx1"/>
                  </a:solidFill>
                  <a:round/>
                  <a:headEnd/>
                  <a:tailEnd/>
                </a:ln>
              </p:spPr>
              <p:txBody>
                <a:bodyPr wrap="none" anchor="ctr"/>
                <a:lstStyle/>
                <a:p>
                  <a:endParaRPr lang="nb-NO"/>
                </a:p>
              </p:txBody>
            </p:sp>
            <p:sp>
              <p:nvSpPr>
                <p:cNvPr id="159862" name="Rectangle 19"/>
                <p:cNvSpPr>
                  <a:spLocks noChangeArrowheads="1"/>
                </p:cNvSpPr>
                <p:nvPr/>
              </p:nvSpPr>
              <p:spPr bwMode="auto">
                <a:xfrm>
                  <a:off x="1264" y="3906"/>
                  <a:ext cx="357" cy="38"/>
                </a:xfrm>
                <a:prstGeom prst="rect">
                  <a:avLst/>
                </a:prstGeom>
                <a:solidFill>
                  <a:schemeClr val="accent1"/>
                </a:solidFill>
                <a:ln w="12700">
                  <a:solidFill>
                    <a:schemeClr val="accent1"/>
                  </a:solidFill>
                  <a:miter lim="800000"/>
                  <a:headEnd/>
                  <a:tailEnd/>
                </a:ln>
              </p:spPr>
              <p:txBody>
                <a:bodyPr wrap="none" anchor="ctr"/>
                <a:lstStyle/>
                <a:p>
                  <a:endParaRPr lang="nb-NO"/>
                </a:p>
              </p:txBody>
            </p:sp>
          </p:grpSp>
          <p:grpSp>
            <p:nvGrpSpPr>
              <p:cNvPr id="159849" name="Group 20"/>
              <p:cNvGrpSpPr>
                <a:grpSpLocks/>
              </p:cNvGrpSpPr>
              <p:nvPr/>
            </p:nvGrpSpPr>
            <p:grpSpPr bwMode="auto">
              <a:xfrm>
                <a:off x="1745" y="3618"/>
                <a:ext cx="376" cy="389"/>
                <a:chOff x="1740" y="3595"/>
                <a:chExt cx="376" cy="389"/>
              </a:xfrm>
            </p:grpSpPr>
            <p:sp>
              <p:nvSpPr>
                <p:cNvPr id="159855" name="Rectangle 21"/>
                <p:cNvSpPr>
                  <a:spLocks noChangeArrowheads="1"/>
                </p:cNvSpPr>
                <p:nvPr/>
              </p:nvSpPr>
              <p:spPr bwMode="auto">
                <a:xfrm>
                  <a:off x="1740" y="3636"/>
                  <a:ext cx="376" cy="309"/>
                </a:xfrm>
                <a:prstGeom prst="rect">
                  <a:avLst/>
                </a:prstGeom>
                <a:solidFill>
                  <a:schemeClr val="accent1"/>
                </a:solidFill>
                <a:ln w="12700">
                  <a:solidFill>
                    <a:schemeClr val="tx1"/>
                  </a:solidFill>
                  <a:miter lim="800000"/>
                  <a:headEnd/>
                  <a:tailEnd/>
                </a:ln>
              </p:spPr>
              <p:txBody>
                <a:bodyPr wrap="none" anchor="ctr"/>
                <a:lstStyle/>
                <a:p>
                  <a:endParaRPr lang="nb-NO"/>
                </a:p>
              </p:txBody>
            </p:sp>
            <p:sp>
              <p:nvSpPr>
                <p:cNvPr id="159856" name="Oval 22"/>
                <p:cNvSpPr>
                  <a:spLocks noChangeArrowheads="1"/>
                </p:cNvSpPr>
                <p:nvPr/>
              </p:nvSpPr>
              <p:spPr bwMode="auto">
                <a:xfrm>
                  <a:off x="1741" y="3595"/>
                  <a:ext cx="373" cy="75"/>
                </a:xfrm>
                <a:prstGeom prst="ellipse">
                  <a:avLst/>
                </a:prstGeom>
                <a:solidFill>
                  <a:schemeClr val="accent1"/>
                </a:solidFill>
                <a:ln w="12700">
                  <a:solidFill>
                    <a:schemeClr val="tx1"/>
                  </a:solidFill>
                  <a:round/>
                  <a:headEnd/>
                  <a:tailEnd/>
                </a:ln>
              </p:spPr>
              <p:txBody>
                <a:bodyPr wrap="none" anchor="ctr"/>
                <a:lstStyle/>
                <a:p>
                  <a:endParaRPr lang="nb-NO"/>
                </a:p>
              </p:txBody>
            </p:sp>
            <p:sp>
              <p:nvSpPr>
                <p:cNvPr id="159857" name="Oval 23"/>
                <p:cNvSpPr>
                  <a:spLocks noChangeArrowheads="1"/>
                </p:cNvSpPr>
                <p:nvPr/>
              </p:nvSpPr>
              <p:spPr bwMode="auto">
                <a:xfrm>
                  <a:off x="1744" y="3909"/>
                  <a:ext cx="372" cy="75"/>
                </a:xfrm>
                <a:prstGeom prst="ellipse">
                  <a:avLst/>
                </a:prstGeom>
                <a:solidFill>
                  <a:schemeClr val="accent1"/>
                </a:solidFill>
                <a:ln w="12700">
                  <a:solidFill>
                    <a:schemeClr val="tx1"/>
                  </a:solidFill>
                  <a:round/>
                  <a:headEnd/>
                  <a:tailEnd/>
                </a:ln>
              </p:spPr>
              <p:txBody>
                <a:bodyPr wrap="none" anchor="ctr"/>
                <a:lstStyle/>
                <a:p>
                  <a:endParaRPr lang="nb-NO"/>
                </a:p>
              </p:txBody>
            </p:sp>
            <p:sp>
              <p:nvSpPr>
                <p:cNvPr id="159858" name="Rectangle 24"/>
                <p:cNvSpPr>
                  <a:spLocks noChangeArrowheads="1"/>
                </p:cNvSpPr>
                <p:nvPr/>
              </p:nvSpPr>
              <p:spPr bwMode="auto">
                <a:xfrm>
                  <a:off x="1748" y="3906"/>
                  <a:ext cx="360" cy="38"/>
                </a:xfrm>
                <a:prstGeom prst="rect">
                  <a:avLst/>
                </a:prstGeom>
                <a:solidFill>
                  <a:schemeClr val="accent1"/>
                </a:solidFill>
                <a:ln w="12700">
                  <a:solidFill>
                    <a:schemeClr val="accent1"/>
                  </a:solidFill>
                  <a:miter lim="800000"/>
                  <a:headEnd/>
                  <a:tailEnd/>
                </a:ln>
              </p:spPr>
              <p:txBody>
                <a:bodyPr wrap="none" anchor="ctr"/>
                <a:lstStyle/>
                <a:p>
                  <a:endParaRPr lang="nb-NO"/>
                </a:p>
              </p:txBody>
            </p:sp>
          </p:grpSp>
          <p:grpSp>
            <p:nvGrpSpPr>
              <p:cNvPr id="159850" name="Group 25"/>
              <p:cNvGrpSpPr>
                <a:grpSpLocks/>
              </p:cNvGrpSpPr>
              <p:nvPr/>
            </p:nvGrpSpPr>
            <p:grpSpPr bwMode="auto">
              <a:xfrm>
                <a:off x="322" y="3618"/>
                <a:ext cx="376" cy="389"/>
                <a:chOff x="764" y="3595"/>
                <a:chExt cx="376" cy="389"/>
              </a:xfrm>
            </p:grpSpPr>
            <p:sp>
              <p:nvSpPr>
                <p:cNvPr id="159851" name="Rectangle 26"/>
                <p:cNvSpPr>
                  <a:spLocks noChangeArrowheads="1"/>
                </p:cNvSpPr>
                <p:nvPr/>
              </p:nvSpPr>
              <p:spPr bwMode="auto">
                <a:xfrm>
                  <a:off x="764" y="3636"/>
                  <a:ext cx="376" cy="309"/>
                </a:xfrm>
                <a:prstGeom prst="rect">
                  <a:avLst/>
                </a:prstGeom>
                <a:solidFill>
                  <a:schemeClr val="accent1"/>
                </a:solidFill>
                <a:ln w="12700">
                  <a:solidFill>
                    <a:schemeClr val="tx1"/>
                  </a:solidFill>
                  <a:miter lim="800000"/>
                  <a:headEnd/>
                  <a:tailEnd/>
                </a:ln>
              </p:spPr>
              <p:txBody>
                <a:bodyPr wrap="none" anchor="ctr"/>
                <a:lstStyle/>
                <a:p>
                  <a:endParaRPr lang="nb-NO"/>
                </a:p>
              </p:txBody>
            </p:sp>
            <p:sp>
              <p:nvSpPr>
                <p:cNvPr id="159852" name="Oval 27"/>
                <p:cNvSpPr>
                  <a:spLocks noChangeArrowheads="1"/>
                </p:cNvSpPr>
                <p:nvPr/>
              </p:nvSpPr>
              <p:spPr bwMode="auto">
                <a:xfrm>
                  <a:off x="765" y="3595"/>
                  <a:ext cx="373" cy="75"/>
                </a:xfrm>
                <a:prstGeom prst="ellipse">
                  <a:avLst/>
                </a:prstGeom>
                <a:solidFill>
                  <a:schemeClr val="accent1"/>
                </a:solidFill>
                <a:ln w="12700">
                  <a:solidFill>
                    <a:schemeClr val="tx1"/>
                  </a:solidFill>
                  <a:round/>
                  <a:headEnd/>
                  <a:tailEnd/>
                </a:ln>
              </p:spPr>
              <p:txBody>
                <a:bodyPr wrap="none" anchor="ctr"/>
                <a:lstStyle/>
                <a:p>
                  <a:endParaRPr lang="nb-NO"/>
                </a:p>
              </p:txBody>
            </p:sp>
            <p:sp>
              <p:nvSpPr>
                <p:cNvPr id="159853" name="Oval 28"/>
                <p:cNvSpPr>
                  <a:spLocks noChangeArrowheads="1"/>
                </p:cNvSpPr>
                <p:nvPr/>
              </p:nvSpPr>
              <p:spPr bwMode="auto">
                <a:xfrm>
                  <a:off x="768" y="3909"/>
                  <a:ext cx="372" cy="75"/>
                </a:xfrm>
                <a:prstGeom prst="ellipse">
                  <a:avLst/>
                </a:prstGeom>
                <a:solidFill>
                  <a:schemeClr val="accent1"/>
                </a:solidFill>
                <a:ln w="12700">
                  <a:solidFill>
                    <a:schemeClr val="tx1"/>
                  </a:solidFill>
                  <a:round/>
                  <a:headEnd/>
                  <a:tailEnd/>
                </a:ln>
              </p:spPr>
              <p:txBody>
                <a:bodyPr wrap="none" anchor="ctr"/>
                <a:lstStyle/>
                <a:p>
                  <a:endParaRPr lang="nb-NO"/>
                </a:p>
              </p:txBody>
            </p:sp>
            <p:sp>
              <p:nvSpPr>
                <p:cNvPr id="159854" name="Rectangle 29"/>
                <p:cNvSpPr>
                  <a:spLocks noChangeArrowheads="1"/>
                </p:cNvSpPr>
                <p:nvPr/>
              </p:nvSpPr>
              <p:spPr bwMode="auto">
                <a:xfrm>
                  <a:off x="772" y="3906"/>
                  <a:ext cx="360" cy="38"/>
                </a:xfrm>
                <a:prstGeom prst="rect">
                  <a:avLst/>
                </a:prstGeom>
                <a:solidFill>
                  <a:schemeClr val="accent1"/>
                </a:solidFill>
                <a:ln w="12700">
                  <a:solidFill>
                    <a:schemeClr val="accent1"/>
                  </a:solidFill>
                  <a:miter lim="800000"/>
                  <a:headEnd/>
                  <a:tailEnd/>
                </a:ln>
              </p:spPr>
              <p:txBody>
                <a:bodyPr wrap="none" anchor="ctr"/>
                <a:lstStyle/>
                <a:p>
                  <a:endParaRPr lang="nb-NO"/>
                </a:p>
              </p:txBody>
            </p:sp>
          </p:grpSp>
        </p:grpSp>
      </p:grpSp>
      <p:grpSp>
        <p:nvGrpSpPr>
          <p:cNvPr id="8" name="Group 30"/>
          <p:cNvGrpSpPr>
            <a:grpSpLocks/>
          </p:cNvGrpSpPr>
          <p:nvPr/>
        </p:nvGrpSpPr>
        <p:grpSpPr bwMode="auto">
          <a:xfrm>
            <a:off x="6107113" y="2263775"/>
            <a:ext cx="989012" cy="3638550"/>
            <a:chOff x="537" y="1328"/>
            <a:chExt cx="623" cy="2292"/>
          </a:xfrm>
        </p:grpSpPr>
        <p:sp>
          <p:nvSpPr>
            <p:cNvPr id="159839" name="Line 31"/>
            <p:cNvSpPr>
              <a:spLocks noChangeShapeType="1"/>
            </p:cNvSpPr>
            <p:nvPr/>
          </p:nvSpPr>
          <p:spPr bwMode="auto">
            <a:xfrm flipH="1">
              <a:off x="537" y="2686"/>
              <a:ext cx="623" cy="934"/>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40" name="Line 32"/>
            <p:cNvSpPr>
              <a:spLocks noChangeShapeType="1"/>
            </p:cNvSpPr>
            <p:nvPr/>
          </p:nvSpPr>
          <p:spPr bwMode="auto">
            <a:xfrm flipV="1">
              <a:off x="1159" y="2246"/>
              <a:ext cx="0" cy="441"/>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41" name="Line 33"/>
            <p:cNvSpPr>
              <a:spLocks noChangeShapeType="1"/>
            </p:cNvSpPr>
            <p:nvPr/>
          </p:nvSpPr>
          <p:spPr bwMode="auto">
            <a:xfrm flipH="1" flipV="1">
              <a:off x="889" y="1328"/>
              <a:ext cx="268" cy="918"/>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9" name="Group 34"/>
          <p:cNvGrpSpPr>
            <a:grpSpLocks/>
          </p:cNvGrpSpPr>
          <p:nvPr/>
        </p:nvGrpSpPr>
        <p:grpSpPr bwMode="auto">
          <a:xfrm>
            <a:off x="6616700" y="2252663"/>
            <a:ext cx="430213" cy="3622675"/>
            <a:chOff x="886" y="1321"/>
            <a:chExt cx="271" cy="2282"/>
          </a:xfrm>
        </p:grpSpPr>
        <p:sp>
          <p:nvSpPr>
            <p:cNvPr id="159836" name="Line 35"/>
            <p:cNvSpPr>
              <a:spLocks noChangeShapeType="1"/>
            </p:cNvSpPr>
            <p:nvPr/>
          </p:nvSpPr>
          <p:spPr bwMode="auto">
            <a:xfrm flipH="1">
              <a:off x="1005" y="2679"/>
              <a:ext cx="152" cy="924"/>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37" name="Line 36"/>
            <p:cNvSpPr>
              <a:spLocks noChangeShapeType="1"/>
            </p:cNvSpPr>
            <p:nvPr/>
          </p:nvSpPr>
          <p:spPr bwMode="auto">
            <a:xfrm flipV="1">
              <a:off x="1156" y="2239"/>
              <a:ext cx="0" cy="441"/>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38" name="Line 37"/>
            <p:cNvSpPr>
              <a:spLocks noChangeShapeType="1"/>
            </p:cNvSpPr>
            <p:nvPr/>
          </p:nvSpPr>
          <p:spPr bwMode="auto">
            <a:xfrm flipH="1" flipV="1">
              <a:off x="886" y="1321"/>
              <a:ext cx="268" cy="918"/>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10" name="Group 38"/>
          <p:cNvGrpSpPr>
            <a:grpSpLocks/>
          </p:cNvGrpSpPr>
          <p:nvPr/>
        </p:nvGrpSpPr>
        <p:grpSpPr bwMode="auto">
          <a:xfrm>
            <a:off x="6673850" y="2265363"/>
            <a:ext cx="931863" cy="3621087"/>
            <a:chOff x="894" y="1329"/>
            <a:chExt cx="587" cy="2281"/>
          </a:xfrm>
        </p:grpSpPr>
        <p:sp>
          <p:nvSpPr>
            <p:cNvPr id="159833" name="Line 39"/>
            <p:cNvSpPr>
              <a:spLocks noChangeShapeType="1"/>
            </p:cNvSpPr>
            <p:nvPr/>
          </p:nvSpPr>
          <p:spPr bwMode="auto">
            <a:xfrm>
              <a:off x="1165" y="2687"/>
              <a:ext cx="316" cy="923"/>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34" name="Line 40"/>
            <p:cNvSpPr>
              <a:spLocks noChangeShapeType="1"/>
            </p:cNvSpPr>
            <p:nvPr/>
          </p:nvSpPr>
          <p:spPr bwMode="auto">
            <a:xfrm flipV="1">
              <a:off x="1164" y="2247"/>
              <a:ext cx="0" cy="441"/>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35" name="Line 41"/>
            <p:cNvSpPr>
              <a:spLocks noChangeShapeType="1"/>
            </p:cNvSpPr>
            <p:nvPr/>
          </p:nvSpPr>
          <p:spPr bwMode="auto">
            <a:xfrm flipH="1" flipV="1">
              <a:off x="894" y="1329"/>
              <a:ext cx="268" cy="918"/>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11" name="Group 42"/>
          <p:cNvGrpSpPr>
            <a:grpSpLocks/>
          </p:cNvGrpSpPr>
          <p:nvPr/>
        </p:nvGrpSpPr>
        <p:grpSpPr bwMode="auto">
          <a:xfrm>
            <a:off x="6661150" y="2293938"/>
            <a:ext cx="1657350" cy="3579812"/>
            <a:chOff x="886" y="1347"/>
            <a:chExt cx="1044" cy="2255"/>
          </a:xfrm>
        </p:grpSpPr>
        <p:sp>
          <p:nvSpPr>
            <p:cNvPr id="159830" name="Line 43"/>
            <p:cNvSpPr>
              <a:spLocks noChangeShapeType="1"/>
            </p:cNvSpPr>
            <p:nvPr/>
          </p:nvSpPr>
          <p:spPr bwMode="auto">
            <a:xfrm>
              <a:off x="1157" y="2705"/>
              <a:ext cx="773" cy="897"/>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31" name="Line 44"/>
            <p:cNvSpPr>
              <a:spLocks noChangeShapeType="1"/>
            </p:cNvSpPr>
            <p:nvPr/>
          </p:nvSpPr>
          <p:spPr bwMode="auto">
            <a:xfrm flipV="1">
              <a:off x="1156" y="2265"/>
              <a:ext cx="0" cy="441"/>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32" name="Line 45"/>
            <p:cNvSpPr>
              <a:spLocks noChangeShapeType="1"/>
            </p:cNvSpPr>
            <p:nvPr/>
          </p:nvSpPr>
          <p:spPr bwMode="auto">
            <a:xfrm flipH="1" flipV="1">
              <a:off x="886" y="1347"/>
              <a:ext cx="268" cy="918"/>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12" name="Group 46"/>
          <p:cNvGrpSpPr>
            <a:grpSpLocks/>
          </p:cNvGrpSpPr>
          <p:nvPr/>
        </p:nvGrpSpPr>
        <p:grpSpPr bwMode="auto">
          <a:xfrm>
            <a:off x="6176963" y="2292350"/>
            <a:ext cx="923925" cy="3636963"/>
            <a:chOff x="535" y="1339"/>
            <a:chExt cx="582" cy="2291"/>
          </a:xfrm>
        </p:grpSpPr>
        <p:sp>
          <p:nvSpPr>
            <p:cNvPr id="159827" name="Line 47"/>
            <p:cNvSpPr>
              <a:spLocks noChangeShapeType="1"/>
            </p:cNvSpPr>
            <p:nvPr/>
          </p:nvSpPr>
          <p:spPr bwMode="auto">
            <a:xfrm flipH="1">
              <a:off x="535" y="2685"/>
              <a:ext cx="582" cy="945"/>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28" name="Line 48"/>
            <p:cNvSpPr>
              <a:spLocks noChangeShapeType="1"/>
            </p:cNvSpPr>
            <p:nvPr/>
          </p:nvSpPr>
          <p:spPr bwMode="auto">
            <a:xfrm flipV="1">
              <a:off x="1116" y="2245"/>
              <a:ext cx="0" cy="441"/>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29" name="Line 49"/>
            <p:cNvSpPr>
              <a:spLocks noChangeShapeType="1"/>
            </p:cNvSpPr>
            <p:nvPr/>
          </p:nvSpPr>
          <p:spPr bwMode="auto">
            <a:xfrm flipH="1" flipV="1">
              <a:off x="858" y="1339"/>
              <a:ext cx="256" cy="90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13" name="Group 50"/>
          <p:cNvGrpSpPr>
            <a:grpSpLocks/>
          </p:cNvGrpSpPr>
          <p:nvPr/>
        </p:nvGrpSpPr>
        <p:grpSpPr bwMode="auto">
          <a:xfrm>
            <a:off x="6300788" y="2265363"/>
            <a:ext cx="1360487" cy="3667125"/>
            <a:chOff x="613" y="1322"/>
            <a:chExt cx="857" cy="2310"/>
          </a:xfrm>
        </p:grpSpPr>
        <p:grpSp>
          <p:nvGrpSpPr>
            <p:cNvPr id="159819" name="Group 51"/>
            <p:cNvGrpSpPr>
              <a:grpSpLocks/>
            </p:cNvGrpSpPr>
            <p:nvPr/>
          </p:nvGrpSpPr>
          <p:grpSpPr bwMode="auto">
            <a:xfrm>
              <a:off x="860" y="1341"/>
              <a:ext cx="259" cy="2291"/>
              <a:chOff x="860" y="1341"/>
              <a:chExt cx="259" cy="2291"/>
            </a:xfrm>
          </p:grpSpPr>
          <p:sp>
            <p:nvSpPr>
              <p:cNvPr id="159824" name="Line 52"/>
              <p:cNvSpPr>
                <a:spLocks noChangeShapeType="1"/>
              </p:cNvSpPr>
              <p:nvPr/>
            </p:nvSpPr>
            <p:spPr bwMode="auto">
              <a:xfrm flipH="1">
                <a:off x="988" y="2687"/>
                <a:ext cx="131" cy="945"/>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25" name="Line 53"/>
              <p:cNvSpPr>
                <a:spLocks noChangeShapeType="1"/>
              </p:cNvSpPr>
              <p:nvPr/>
            </p:nvSpPr>
            <p:spPr bwMode="auto">
              <a:xfrm flipV="1">
                <a:off x="1118" y="2247"/>
                <a:ext cx="0" cy="441"/>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26" name="Line 54"/>
              <p:cNvSpPr>
                <a:spLocks noChangeShapeType="1"/>
              </p:cNvSpPr>
              <p:nvPr/>
            </p:nvSpPr>
            <p:spPr bwMode="auto">
              <a:xfrm flipH="1" flipV="1">
                <a:off x="860" y="1341"/>
                <a:ext cx="256" cy="90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159820" name="Group 55"/>
            <p:cNvGrpSpPr>
              <a:grpSpLocks/>
            </p:cNvGrpSpPr>
            <p:nvPr/>
          </p:nvGrpSpPr>
          <p:grpSpPr bwMode="auto">
            <a:xfrm>
              <a:off x="613" y="1322"/>
              <a:ext cx="857" cy="2271"/>
              <a:chOff x="613" y="1322"/>
              <a:chExt cx="857" cy="2271"/>
            </a:xfrm>
          </p:grpSpPr>
          <p:sp>
            <p:nvSpPr>
              <p:cNvPr id="159821" name="Line 56"/>
              <p:cNvSpPr>
                <a:spLocks noChangeShapeType="1"/>
              </p:cNvSpPr>
              <p:nvPr/>
            </p:nvSpPr>
            <p:spPr bwMode="auto">
              <a:xfrm flipH="1">
                <a:off x="613" y="2700"/>
                <a:ext cx="597" cy="893"/>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22" name="Line 57"/>
              <p:cNvSpPr>
                <a:spLocks noChangeShapeType="1"/>
              </p:cNvSpPr>
              <p:nvPr/>
            </p:nvSpPr>
            <p:spPr bwMode="auto">
              <a:xfrm flipV="1">
                <a:off x="1209" y="2260"/>
                <a:ext cx="0" cy="441"/>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23" name="Line 58"/>
              <p:cNvSpPr>
                <a:spLocks noChangeShapeType="1"/>
              </p:cNvSpPr>
              <p:nvPr/>
            </p:nvSpPr>
            <p:spPr bwMode="auto">
              <a:xfrm flipV="1">
                <a:off x="1207" y="1322"/>
                <a:ext cx="263" cy="938"/>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grpSp>
        <p:nvGrpSpPr>
          <p:cNvPr id="16" name="Group 59"/>
          <p:cNvGrpSpPr>
            <a:grpSpLocks/>
          </p:cNvGrpSpPr>
          <p:nvPr/>
        </p:nvGrpSpPr>
        <p:grpSpPr bwMode="auto">
          <a:xfrm>
            <a:off x="6694488" y="2293938"/>
            <a:ext cx="954087" cy="3657600"/>
            <a:chOff x="861" y="1340"/>
            <a:chExt cx="601" cy="2304"/>
          </a:xfrm>
        </p:grpSpPr>
        <p:grpSp>
          <p:nvGrpSpPr>
            <p:cNvPr id="159811" name="Group 60"/>
            <p:cNvGrpSpPr>
              <a:grpSpLocks/>
            </p:cNvGrpSpPr>
            <p:nvPr/>
          </p:nvGrpSpPr>
          <p:grpSpPr bwMode="auto">
            <a:xfrm>
              <a:off x="1036" y="1340"/>
              <a:ext cx="426" cy="2266"/>
              <a:chOff x="1036" y="1340"/>
              <a:chExt cx="426" cy="2266"/>
            </a:xfrm>
          </p:grpSpPr>
          <p:sp>
            <p:nvSpPr>
              <p:cNvPr id="159816" name="Line 61"/>
              <p:cNvSpPr>
                <a:spLocks noChangeShapeType="1"/>
              </p:cNvSpPr>
              <p:nvPr/>
            </p:nvSpPr>
            <p:spPr bwMode="auto">
              <a:xfrm flipH="1">
                <a:off x="1036" y="2713"/>
                <a:ext cx="177" cy="893"/>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17" name="Line 62"/>
              <p:cNvSpPr>
                <a:spLocks noChangeShapeType="1"/>
              </p:cNvSpPr>
              <p:nvPr/>
            </p:nvSpPr>
            <p:spPr bwMode="auto">
              <a:xfrm flipV="1">
                <a:off x="1212" y="2273"/>
                <a:ext cx="0" cy="441"/>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18" name="Line 63"/>
              <p:cNvSpPr>
                <a:spLocks noChangeShapeType="1"/>
              </p:cNvSpPr>
              <p:nvPr/>
            </p:nvSpPr>
            <p:spPr bwMode="auto">
              <a:xfrm flipV="1">
                <a:off x="1210" y="1340"/>
                <a:ext cx="252" cy="933"/>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159812" name="Group 64"/>
            <p:cNvGrpSpPr>
              <a:grpSpLocks/>
            </p:cNvGrpSpPr>
            <p:nvPr/>
          </p:nvGrpSpPr>
          <p:grpSpPr bwMode="auto">
            <a:xfrm>
              <a:off x="861" y="1342"/>
              <a:ext cx="590" cy="2302"/>
              <a:chOff x="861" y="1342"/>
              <a:chExt cx="590" cy="2302"/>
            </a:xfrm>
          </p:grpSpPr>
          <p:sp>
            <p:nvSpPr>
              <p:cNvPr id="159813" name="Line 65"/>
              <p:cNvSpPr>
                <a:spLocks noChangeShapeType="1"/>
              </p:cNvSpPr>
              <p:nvPr/>
            </p:nvSpPr>
            <p:spPr bwMode="auto">
              <a:xfrm>
                <a:off x="1120" y="2688"/>
                <a:ext cx="331" cy="95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14" name="Line 66"/>
              <p:cNvSpPr>
                <a:spLocks noChangeShapeType="1"/>
              </p:cNvSpPr>
              <p:nvPr/>
            </p:nvSpPr>
            <p:spPr bwMode="auto">
              <a:xfrm flipV="1">
                <a:off x="1119" y="2248"/>
                <a:ext cx="0" cy="441"/>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15" name="Line 67"/>
              <p:cNvSpPr>
                <a:spLocks noChangeShapeType="1"/>
              </p:cNvSpPr>
              <p:nvPr/>
            </p:nvSpPr>
            <p:spPr bwMode="auto">
              <a:xfrm flipH="1" flipV="1">
                <a:off x="861" y="1342"/>
                <a:ext cx="256" cy="90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grpSp>
        <p:nvGrpSpPr>
          <p:cNvPr id="19" name="Group 68"/>
          <p:cNvGrpSpPr>
            <a:grpSpLocks/>
          </p:cNvGrpSpPr>
          <p:nvPr/>
        </p:nvGrpSpPr>
        <p:grpSpPr bwMode="auto">
          <a:xfrm>
            <a:off x="6689725" y="2232025"/>
            <a:ext cx="1701800" cy="3713163"/>
            <a:chOff x="858" y="1301"/>
            <a:chExt cx="1072" cy="2339"/>
          </a:xfrm>
        </p:grpSpPr>
        <p:grpSp>
          <p:nvGrpSpPr>
            <p:cNvPr id="159803" name="Group 69"/>
            <p:cNvGrpSpPr>
              <a:grpSpLocks/>
            </p:cNvGrpSpPr>
            <p:nvPr/>
          </p:nvGrpSpPr>
          <p:grpSpPr bwMode="auto">
            <a:xfrm>
              <a:off x="1207" y="1301"/>
              <a:ext cx="287" cy="2339"/>
              <a:chOff x="1207" y="1301"/>
              <a:chExt cx="287" cy="2339"/>
            </a:xfrm>
          </p:grpSpPr>
          <p:sp>
            <p:nvSpPr>
              <p:cNvPr id="159808" name="Line 70"/>
              <p:cNvSpPr>
                <a:spLocks noChangeShapeType="1"/>
              </p:cNvSpPr>
              <p:nvPr/>
            </p:nvSpPr>
            <p:spPr bwMode="auto">
              <a:xfrm>
                <a:off x="1210" y="2674"/>
                <a:ext cx="284" cy="96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09" name="Line 71"/>
              <p:cNvSpPr>
                <a:spLocks noChangeShapeType="1"/>
              </p:cNvSpPr>
              <p:nvPr/>
            </p:nvSpPr>
            <p:spPr bwMode="auto">
              <a:xfrm flipV="1">
                <a:off x="1209" y="2234"/>
                <a:ext cx="0" cy="441"/>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10" name="Line 72"/>
              <p:cNvSpPr>
                <a:spLocks noChangeShapeType="1"/>
              </p:cNvSpPr>
              <p:nvPr/>
            </p:nvSpPr>
            <p:spPr bwMode="auto">
              <a:xfrm flipV="1">
                <a:off x="1207" y="1301"/>
                <a:ext cx="252" cy="933"/>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159804" name="Group 73"/>
            <p:cNvGrpSpPr>
              <a:grpSpLocks/>
            </p:cNvGrpSpPr>
            <p:nvPr/>
          </p:nvGrpSpPr>
          <p:grpSpPr bwMode="auto">
            <a:xfrm>
              <a:off x="858" y="1365"/>
              <a:ext cx="1072" cy="2271"/>
              <a:chOff x="858" y="1365"/>
              <a:chExt cx="1072" cy="2271"/>
            </a:xfrm>
          </p:grpSpPr>
          <p:sp>
            <p:nvSpPr>
              <p:cNvPr id="159805" name="Line 74"/>
              <p:cNvSpPr>
                <a:spLocks noChangeShapeType="1"/>
              </p:cNvSpPr>
              <p:nvPr/>
            </p:nvSpPr>
            <p:spPr bwMode="auto">
              <a:xfrm>
                <a:off x="1117" y="2711"/>
                <a:ext cx="813" cy="925"/>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06" name="Line 75"/>
              <p:cNvSpPr>
                <a:spLocks noChangeShapeType="1"/>
              </p:cNvSpPr>
              <p:nvPr/>
            </p:nvSpPr>
            <p:spPr bwMode="auto">
              <a:xfrm flipV="1">
                <a:off x="1116" y="2271"/>
                <a:ext cx="0" cy="441"/>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07" name="Line 76"/>
              <p:cNvSpPr>
                <a:spLocks noChangeShapeType="1"/>
              </p:cNvSpPr>
              <p:nvPr/>
            </p:nvSpPr>
            <p:spPr bwMode="auto">
              <a:xfrm flipH="1" flipV="1">
                <a:off x="858" y="1365"/>
                <a:ext cx="256" cy="90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grpSp>
        <p:nvGrpSpPr>
          <p:cNvPr id="22" name="Group 77"/>
          <p:cNvGrpSpPr>
            <a:grpSpLocks/>
          </p:cNvGrpSpPr>
          <p:nvPr/>
        </p:nvGrpSpPr>
        <p:grpSpPr bwMode="auto">
          <a:xfrm>
            <a:off x="6165850" y="2214563"/>
            <a:ext cx="2301875" cy="3736975"/>
            <a:chOff x="528" y="1290"/>
            <a:chExt cx="1450" cy="2354"/>
          </a:xfrm>
        </p:grpSpPr>
        <p:grpSp>
          <p:nvGrpSpPr>
            <p:cNvPr id="159795" name="Group 78"/>
            <p:cNvGrpSpPr>
              <a:grpSpLocks/>
            </p:cNvGrpSpPr>
            <p:nvPr/>
          </p:nvGrpSpPr>
          <p:grpSpPr bwMode="auto">
            <a:xfrm>
              <a:off x="528" y="1351"/>
              <a:ext cx="582" cy="2291"/>
              <a:chOff x="535" y="1339"/>
              <a:chExt cx="582" cy="2291"/>
            </a:xfrm>
          </p:grpSpPr>
          <p:sp>
            <p:nvSpPr>
              <p:cNvPr id="159800" name="Line 79"/>
              <p:cNvSpPr>
                <a:spLocks noChangeShapeType="1"/>
              </p:cNvSpPr>
              <p:nvPr/>
            </p:nvSpPr>
            <p:spPr bwMode="auto">
              <a:xfrm flipH="1">
                <a:off x="535" y="2685"/>
                <a:ext cx="582" cy="945"/>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01" name="Line 80"/>
              <p:cNvSpPr>
                <a:spLocks noChangeShapeType="1"/>
              </p:cNvSpPr>
              <p:nvPr/>
            </p:nvSpPr>
            <p:spPr bwMode="auto">
              <a:xfrm flipV="1">
                <a:off x="1116" y="2245"/>
                <a:ext cx="0" cy="441"/>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802" name="Line 81"/>
              <p:cNvSpPr>
                <a:spLocks noChangeShapeType="1"/>
              </p:cNvSpPr>
              <p:nvPr/>
            </p:nvSpPr>
            <p:spPr bwMode="auto">
              <a:xfrm flipH="1" flipV="1">
                <a:off x="858" y="1339"/>
                <a:ext cx="256" cy="90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159796" name="Group 82"/>
            <p:cNvGrpSpPr>
              <a:grpSpLocks/>
            </p:cNvGrpSpPr>
            <p:nvPr/>
          </p:nvGrpSpPr>
          <p:grpSpPr bwMode="auto">
            <a:xfrm>
              <a:off x="1213" y="1290"/>
              <a:ext cx="765" cy="2354"/>
              <a:chOff x="1213" y="1290"/>
              <a:chExt cx="765" cy="2354"/>
            </a:xfrm>
          </p:grpSpPr>
          <p:sp>
            <p:nvSpPr>
              <p:cNvPr id="159797" name="Line 83"/>
              <p:cNvSpPr>
                <a:spLocks noChangeShapeType="1"/>
              </p:cNvSpPr>
              <p:nvPr/>
            </p:nvSpPr>
            <p:spPr bwMode="auto">
              <a:xfrm>
                <a:off x="1216" y="2699"/>
                <a:ext cx="762" cy="945"/>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798" name="Line 84"/>
              <p:cNvSpPr>
                <a:spLocks noChangeShapeType="1"/>
              </p:cNvSpPr>
              <p:nvPr/>
            </p:nvSpPr>
            <p:spPr bwMode="auto">
              <a:xfrm flipV="1">
                <a:off x="1215" y="2259"/>
                <a:ext cx="0" cy="441"/>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799" name="Line 85"/>
              <p:cNvSpPr>
                <a:spLocks noChangeShapeType="1"/>
              </p:cNvSpPr>
              <p:nvPr/>
            </p:nvSpPr>
            <p:spPr bwMode="auto">
              <a:xfrm flipV="1">
                <a:off x="1213" y="1290"/>
                <a:ext cx="252" cy="969"/>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grpSp>
        <p:nvGrpSpPr>
          <p:cNvPr id="25" name="Group 86"/>
          <p:cNvGrpSpPr>
            <a:grpSpLocks/>
          </p:cNvGrpSpPr>
          <p:nvPr/>
        </p:nvGrpSpPr>
        <p:grpSpPr bwMode="auto">
          <a:xfrm>
            <a:off x="6297613" y="2293938"/>
            <a:ext cx="1360487" cy="3667125"/>
            <a:chOff x="613" y="1322"/>
            <a:chExt cx="857" cy="2310"/>
          </a:xfrm>
        </p:grpSpPr>
        <p:grpSp>
          <p:nvGrpSpPr>
            <p:cNvPr id="159787" name="Group 87"/>
            <p:cNvGrpSpPr>
              <a:grpSpLocks/>
            </p:cNvGrpSpPr>
            <p:nvPr/>
          </p:nvGrpSpPr>
          <p:grpSpPr bwMode="auto">
            <a:xfrm>
              <a:off x="860" y="1341"/>
              <a:ext cx="259" cy="2291"/>
              <a:chOff x="860" y="1341"/>
              <a:chExt cx="259" cy="2291"/>
            </a:xfrm>
          </p:grpSpPr>
          <p:sp>
            <p:nvSpPr>
              <p:cNvPr id="159792" name="Line 88"/>
              <p:cNvSpPr>
                <a:spLocks noChangeShapeType="1"/>
              </p:cNvSpPr>
              <p:nvPr/>
            </p:nvSpPr>
            <p:spPr bwMode="auto">
              <a:xfrm flipH="1">
                <a:off x="988" y="2687"/>
                <a:ext cx="131" cy="945"/>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793" name="Line 89"/>
              <p:cNvSpPr>
                <a:spLocks noChangeShapeType="1"/>
              </p:cNvSpPr>
              <p:nvPr/>
            </p:nvSpPr>
            <p:spPr bwMode="auto">
              <a:xfrm flipV="1">
                <a:off x="1118" y="2247"/>
                <a:ext cx="0" cy="441"/>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794" name="Line 90"/>
              <p:cNvSpPr>
                <a:spLocks noChangeShapeType="1"/>
              </p:cNvSpPr>
              <p:nvPr/>
            </p:nvSpPr>
            <p:spPr bwMode="auto">
              <a:xfrm flipH="1" flipV="1">
                <a:off x="860" y="1341"/>
                <a:ext cx="256" cy="90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159788" name="Group 91"/>
            <p:cNvGrpSpPr>
              <a:grpSpLocks/>
            </p:cNvGrpSpPr>
            <p:nvPr/>
          </p:nvGrpSpPr>
          <p:grpSpPr bwMode="auto">
            <a:xfrm>
              <a:off x="613" y="1322"/>
              <a:ext cx="857" cy="2271"/>
              <a:chOff x="613" y="1322"/>
              <a:chExt cx="857" cy="2271"/>
            </a:xfrm>
          </p:grpSpPr>
          <p:sp>
            <p:nvSpPr>
              <p:cNvPr id="159789" name="Line 92"/>
              <p:cNvSpPr>
                <a:spLocks noChangeShapeType="1"/>
              </p:cNvSpPr>
              <p:nvPr/>
            </p:nvSpPr>
            <p:spPr bwMode="auto">
              <a:xfrm flipH="1">
                <a:off x="613" y="2700"/>
                <a:ext cx="597" cy="893"/>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790" name="Line 93"/>
              <p:cNvSpPr>
                <a:spLocks noChangeShapeType="1"/>
              </p:cNvSpPr>
              <p:nvPr/>
            </p:nvSpPr>
            <p:spPr bwMode="auto">
              <a:xfrm flipV="1">
                <a:off x="1209" y="2260"/>
                <a:ext cx="0" cy="441"/>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791" name="Line 94"/>
              <p:cNvSpPr>
                <a:spLocks noChangeShapeType="1"/>
              </p:cNvSpPr>
              <p:nvPr/>
            </p:nvSpPr>
            <p:spPr bwMode="auto">
              <a:xfrm flipV="1">
                <a:off x="1207" y="1322"/>
                <a:ext cx="263" cy="938"/>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grpSp>
        <p:nvGrpSpPr>
          <p:cNvPr id="28" name="Group 95"/>
          <p:cNvGrpSpPr>
            <a:grpSpLocks/>
          </p:cNvGrpSpPr>
          <p:nvPr/>
        </p:nvGrpSpPr>
        <p:grpSpPr bwMode="auto">
          <a:xfrm>
            <a:off x="6396038" y="2252663"/>
            <a:ext cx="2166937" cy="3662362"/>
            <a:chOff x="673" y="1314"/>
            <a:chExt cx="1365" cy="2307"/>
          </a:xfrm>
        </p:grpSpPr>
        <p:grpSp>
          <p:nvGrpSpPr>
            <p:cNvPr id="159774" name="Group 96"/>
            <p:cNvGrpSpPr>
              <a:grpSpLocks/>
            </p:cNvGrpSpPr>
            <p:nvPr/>
          </p:nvGrpSpPr>
          <p:grpSpPr bwMode="auto">
            <a:xfrm>
              <a:off x="859" y="1317"/>
              <a:ext cx="601" cy="2304"/>
              <a:chOff x="861" y="1340"/>
              <a:chExt cx="601" cy="2304"/>
            </a:xfrm>
          </p:grpSpPr>
          <p:grpSp>
            <p:nvGrpSpPr>
              <p:cNvPr id="159779" name="Group 97"/>
              <p:cNvGrpSpPr>
                <a:grpSpLocks/>
              </p:cNvGrpSpPr>
              <p:nvPr/>
            </p:nvGrpSpPr>
            <p:grpSpPr bwMode="auto">
              <a:xfrm>
                <a:off x="1036" y="1340"/>
                <a:ext cx="426" cy="2266"/>
                <a:chOff x="1036" y="1340"/>
                <a:chExt cx="426" cy="2266"/>
              </a:xfrm>
            </p:grpSpPr>
            <p:sp>
              <p:nvSpPr>
                <p:cNvPr id="159784" name="Line 98"/>
                <p:cNvSpPr>
                  <a:spLocks noChangeShapeType="1"/>
                </p:cNvSpPr>
                <p:nvPr/>
              </p:nvSpPr>
              <p:spPr bwMode="auto">
                <a:xfrm flipH="1">
                  <a:off x="1036" y="2713"/>
                  <a:ext cx="177" cy="893"/>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785" name="Line 99"/>
                <p:cNvSpPr>
                  <a:spLocks noChangeShapeType="1"/>
                </p:cNvSpPr>
                <p:nvPr/>
              </p:nvSpPr>
              <p:spPr bwMode="auto">
                <a:xfrm flipV="1">
                  <a:off x="1212" y="2273"/>
                  <a:ext cx="0" cy="441"/>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786" name="Line 100"/>
                <p:cNvSpPr>
                  <a:spLocks noChangeShapeType="1"/>
                </p:cNvSpPr>
                <p:nvPr/>
              </p:nvSpPr>
              <p:spPr bwMode="auto">
                <a:xfrm flipV="1">
                  <a:off x="1210" y="1340"/>
                  <a:ext cx="252" cy="933"/>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159780" name="Group 101"/>
              <p:cNvGrpSpPr>
                <a:grpSpLocks/>
              </p:cNvGrpSpPr>
              <p:nvPr/>
            </p:nvGrpSpPr>
            <p:grpSpPr bwMode="auto">
              <a:xfrm>
                <a:off x="861" y="1342"/>
                <a:ext cx="590" cy="2302"/>
                <a:chOff x="861" y="1342"/>
                <a:chExt cx="590" cy="2302"/>
              </a:xfrm>
            </p:grpSpPr>
            <p:sp>
              <p:nvSpPr>
                <p:cNvPr id="159781" name="Line 102"/>
                <p:cNvSpPr>
                  <a:spLocks noChangeShapeType="1"/>
                </p:cNvSpPr>
                <p:nvPr/>
              </p:nvSpPr>
              <p:spPr bwMode="auto">
                <a:xfrm>
                  <a:off x="1120" y="2688"/>
                  <a:ext cx="331" cy="95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782" name="Line 103"/>
                <p:cNvSpPr>
                  <a:spLocks noChangeShapeType="1"/>
                </p:cNvSpPr>
                <p:nvPr/>
              </p:nvSpPr>
              <p:spPr bwMode="auto">
                <a:xfrm flipV="1">
                  <a:off x="1119" y="2248"/>
                  <a:ext cx="0" cy="441"/>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783" name="Line 104"/>
                <p:cNvSpPr>
                  <a:spLocks noChangeShapeType="1"/>
                </p:cNvSpPr>
                <p:nvPr/>
              </p:nvSpPr>
              <p:spPr bwMode="auto">
                <a:xfrm flipH="1" flipV="1">
                  <a:off x="861" y="1342"/>
                  <a:ext cx="256" cy="90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grpSp>
          <p:nvGrpSpPr>
            <p:cNvPr id="159775" name="Group 105"/>
            <p:cNvGrpSpPr>
              <a:grpSpLocks/>
            </p:cNvGrpSpPr>
            <p:nvPr/>
          </p:nvGrpSpPr>
          <p:grpSpPr bwMode="auto">
            <a:xfrm>
              <a:off x="673" y="1314"/>
              <a:ext cx="1365" cy="2286"/>
              <a:chOff x="673" y="1314"/>
              <a:chExt cx="1365" cy="2286"/>
            </a:xfrm>
          </p:grpSpPr>
          <p:sp>
            <p:nvSpPr>
              <p:cNvPr id="159776" name="Line 106"/>
              <p:cNvSpPr>
                <a:spLocks noChangeShapeType="1"/>
              </p:cNvSpPr>
              <p:nvPr/>
            </p:nvSpPr>
            <p:spPr bwMode="auto">
              <a:xfrm flipH="1">
                <a:off x="673" y="2666"/>
                <a:ext cx="654" cy="934"/>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777" name="Line 107"/>
              <p:cNvSpPr>
                <a:spLocks noChangeShapeType="1"/>
              </p:cNvSpPr>
              <p:nvPr/>
            </p:nvSpPr>
            <p:spPr bwMode="auto">
              <a:xfrm flipV="1">
                <a:off x="1326" y="2226"/>
                <a:ext cx="0" cy="441"/>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778" name="Line 108"/>
              <p:cNvSpPr>
                <a:spLocks noChangeShapeType="1"/>
              </p:cNvSpPr>
              <p:nvPr/>
            </p:nvSpPr>
            <p:spPr bwMode="auto">
              <a:xfrm flipV="1">
                <a:off x="1324" y="1314"/>
                <a:ext cx="714" cy="912"/>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grpSp>
        <p:nvGrpSpPr>
          <p:cNvPr id="1355873" name="Group 109"/>
          <p:cNvGrpSpPr>
            <a:grpSpLocks/>
          </p:cNvGrpSpPr>
          <p:nvPr/>
        </p:nvGrpSpPr>
        <p:grpSpPr bwMode="auto">
          <a:xfrm>
            <a:off x="6410390" y="2249488"/>
            <a:ext cx="1898662" cy="3716337"/>
            <a:chOff x="855" y="1312"/>
            <a:chExt cx="1196" cy="2341"/>
          </a:xfrm>
        </p:grpSpPr>
        <p:grpSp>
          <p:nvGrpSpPr>
            <p:cNvPr id="159761" name="Group 110"/>
            <p:cNvGrpSpPr>
              <a:grpSpLocks/>
            </p:cNvGrpSpPr>
            <p:nvPr/>
          </p:nvGrpSpPr>
          <p:grpSpPr bwMode="auto">
            <a:xfrm>
              <a:off x="855" y="1314"/>
              <a:ext cx="1079" cy="2339"/>
              <a:chOff x="851" y="1301"/>
              <a:chExt cx="1079" cy="2339"/>
            </a:xfrm>
          </p:grpSpPr>
          <p:grpSp>
            <p:nvGrpSpPr>
              <p:cNvPr id="159766" name="Group 111"/>
              <p:cNvGrpSpPr>
                <a:grpSpLocks/>
              </p:cNvGrpSpPr>
              <p:nvPr/>
            </p:nvGrpSpPr>
            <p:grpSpPr bwMode="auto">
              <a:xfrm>
                <a:off x="1207" y="1301"/>
                <a:ext cx="287" cy="2339"/>
                <a:chOff x="1207" y="1301"/>
                <a:chExt cx="287" cy="2339"/>
              </a:xfrm>
            </p:grpSpPr>
            <p:sp>
              <p:nvSpPr>
                <p:cNvPr id="159771" name="Line 112"/>
                <p:cNvSpPr>
                  <a:spLocks noChangeShapeType="1"/>
                </p:cNvSpPr>
                <p:nvPr/>
              </p:nvSpPr>
              <p:spPr bwMode="auto">
                <a:xfrm>
                  <a:off x="1210" y="2674"/>
                  <a:ext cx="284" cy="96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772" name="Line 113"/>
                <p:cNvSpPr>
                  <a:spLocks noChangeShapeType="1"/>
                </p:cNvSpPr>
                <p:nvPr/>
              </p:nvSpPr>
              <p:spPr bwMode="auto">
                <a:xfrm flipV="1">
                  <a:off x="1209" y="2234"/>
                  <a:ext cx="0" cy="441"/>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773" name="Line 114"/>
                <p:cNvSpPr>
                  <a:spLocks noChangeShapeType="1"/>
                </p:cNvSpPr>
                <p:nvPr/>
              </p:nvSpPr>
              <p:spPr bwMode="auto">
                <a:xfrm flipV="1">
                  <a:off x="1207" y="1301"/>
                  <a:ext cx="252" cy="933"/>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159767" name="Group 115"/>
              <p:cNvGrpSpPr>
                <a:grpSpLocks/>
              </p:cNvGrpSpPr>
              <p:nvPr/>
            </p:nvGrpSpPr>
            <p:grpSpPr bwMode="auto">
              <a:xfrm>
                <a:off x="851" y="1365"/>
                <a:ext cx="1079" cy="2271"/>
                <a:chOff x="851" y="1365"/>
                <a:chExt cx="1079" cy="2271"/>
              </a:xfrm>
            </p:grpSpPr>
            <p:sp>
              <p:nvSpPr>
                <p:cNvPr id="159768" name="Line 116"/>
                <p:cNvSpPr>
                  <a:spLocks noChangeShapeType="1"/>
                </p:cNvSpPr>
                <p:nvPr/>
              </p:nvSpPr>
              <p:spPr bwMode="auto">
                <a:xfrm>
                  <a:off x="1117" y="2711"/>
                  <a:ext cx="813" cy="925"/>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769" name="Line 117"/>
                <p:cNvSpPr>
                  <a:spLocks noChangeShapeType="1"/>
                </p:cNvSpPr>
                <p:nvPr/>
              </p:nvSpPr>
              <p:spPr bwMode="auto">
                <a:xfrm flipV="1">
                  <a:off x="1116" y="2271"/>
                  <a:ext cx="0" cy="441"/>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770" name="Line 118"/>
                <p:cNvSpPr>
                  <a:spLocks noChangeShapeType="1"/>
                </p:cNvSpPr>
                <p:nvPr/>
              </p:nvSpPr>
              <p:spPr bwMode="auto">
                <a:xfrm flipH="1" flipV="1">
                  <a:off x="851" y="1365"/>
                  <a:ext cx="256" cy="906"/>
                </a:xfrm>
                <a:prstGeom prst="line">
                  <a:avLst/>
                </a:prstGeom>
                <a:noFill/>
                <a:ln w="19050">
                  <a:solidFill>
                    <a:srgbClr val="FF0000"/>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grpSp>
          <p:nvGrpSpPr>
            <p:cNvPr id="159762" name="Group 119"/>
            <p:cNvGrpSpPr>
              <a:grpSpLocks/>
            </p:cNvGrpSpPr>
            <p:nvPr/>
          </p:nvGrpSpPr>
          <p:grpSpPr bwMode="auto">
            <a:xfrm>
              <a:off x="1085" y="1312"/>
              <a:ext cx="966" cy="2307"/>
              <a:chOff x="1085" y="1312"/>
              <a:chExt cx="966" cy="2307"/>
            </a:xfrm>
          </p:grpSpPr>
          <p:sp>
            <p:nvSpPr>
              <p:cNvPr id="159763" name="Line 120"/>
              <p:cNvSpPr>
                <a:spLocks noChangeShapeType="1"/>
              </p:cNvSpPr>
              <p:nvPr/>
            </p:nvSpPr>
            <p:spPr bwMode="auto">
              <a:xfrm flipH="1">
                <a:off x="1085" y="2648"/>
                <a:ext cx="245" cy="971"/>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764" name="Line 121"/>
              <p:cNvSpPr>
                <a:spLocks noChangeShapeType="1"/>
              </p:cNvSpPr>
              <p:nvPr/>
            </p:nvSpPr>
            <p:spPr bwMode="auto">
              <a:xfrm flipV="1">
                <a:off x="1329" y="2208"/>
                <a:ext cx="0" cy="441"/>
              </a:xfrm>
              <a:prstGeom prst="line">
                <a:avLst/>
              </a:prstGeom>
              <a:noFill/>
              <a:ln w="19050">
                <a:solidFill>
                  <a:schemeClr val="hlink"/>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59765" name="Line 122"/>
              <p:cNvSpPr>
                <a:spLocks noChangeShapeType="1"/>
              </p:cNvSpPr>
              <p:nvPr/>
            </p:nvSpPr>
            <p:spPr bwMode="auto">
              <a:xfrm flipV="1">
                <a:off x="1327" y="1312"/>
                <a:ext cx="724" cy="896"/>
              </a:xfrm>
              <a:prstGeom prst="line">
                <a:avLst/>
              </a:prstGeom>
              <a:noFill/>
              <a:ln w="19050">
                <a:solidFill>
                  <a:schemeClr val="hlink"/>
                </a:solidFill>
                <a:prstDash val="sysDot"/>
                <a:round/>
                <a:headEnd type="none" w="sm" len="sm"/>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577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5779">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5779">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55779">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21" fill="hold" nodeType="afterGroup">
                            <p:stCondLst>
                              <p:cond delay="500"/>
                            </p:stCondLst>
                            <p:childTnLst>
                              <p:par>
                                <p:cTn id="22" presetID="1" presetClass="entr" presetSubtype="0" fill="hold" nodeType="afterEffect">
                                  <p:stCondLst>
                                    <p:cond delay="500"/>
                                  </p:stCondLst>
                                  <p:childTnLst>
                                    <p:set>
                                      <p:cBhvr>
                                        <p:cTn id="23" dur="1" fill="hold">
                                          <p:stCondLst>
                                            <p:cond delay="499"/>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par>
                          <p:cTn id="24" fill="hold" nodeType="afterGroup">
                            <p:stCondLst>
                              <p:cond delay="1500"/>
                            </p:stCondLst>
                            <p:childTnLst>
                              <p:par>
                                <p:cTn id="25" presetID="1" presetClass="entr" presetSubtype="0" fill="hold" nodeType="afterEffect">
                                  <p:stCondLst>
                                    <p:cond delay="500"/>
                                  </p:stCondLst>
                                  <p:childTnLst>
                                    <p:set>
                                      <p:cBhvr>
                                        <p:cTn id="26" dur="1" fill="hold">
                                          <p:stCondLst>
                                            <p:cond delay="499"/>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27" fill="hold" nodeType="afterGroup">
                            <p:stCondLst>
                              <p:cond delay="2500"/>
                            </p:stCondLst>
                            <p:childTnLst>
                              <p:par>
                                <p:cTn id="28" presetID="1" presetClass="entr" presetSubtype="0" fill="hold" nodeType="afterEffect">
                                  <p:stCondLst>
                                    <p:cond delay="500"/>
                                  </p:stCondLst>
                                  <p:childTnLst>
                                    <p:set>
                                      <p:cBhvr>
                                        <p:cTn id="29" dur="1" fill="hold">
                                          <p:stCondLst>
                                            <p:cond delay="499"/>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par>
                          <p:cTn id="30" fill="hold" nodeType="afterGroup">
                            <p:stCondLst>
                              <p:cond delay="3500"/>
                            </p:stCondLst>
                            <p:childTnLst>
                              <p:par>
                                <p:cTn id="31" presetID="1" presetClass="entr" presetSubtype="0" fill="hold" nodeType="afterEffect">
                                  <p:stCondLst>
                                    <p:cond delay="500"/>
                                  </p:stCondLst>
                                  <p:childTnLst>
                                    <p:set>
                                      <p:cBhvr>
                                        <p:cTn id="32" dur="1" fill="hold">
                                          <p:stCondLst>
                                            <p:cond delay="499"/>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par>
                          <p:cTn id="33" fill="hold" nodeType="afterGroup">
                            <p:stCondLst>
                              <p:cond delay="4500"/>
                            </p:stCondLst>
                            <p:childTnLst>
                              <p:par>
                                <p:cTn id="34" presetID="1" presetClass="entr" presetSubtype="0" fill="hold" nodeType="afterEffect">
                                  <p:stCondLst>
                                    <p:cond delay="500"/>
                                  </p:stCondLst>
                                  <p:childTnLst>
                                    <p:set>
                                      <p:cBhvr>
                                        <p:cTn id="35" dur="1" fill="hold">
                                          <p:stCondLst>
                                            <p:cond delay="499"/>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par>
                          <p:cTn id="36" fill="hold" nodeType="afterGroup">
                            <p:stCondLst>
                              <p:cond delay="5500"/>
                            </p:stCondLst>
                            <p:childTnLst>
                              <p:par>
                                <p:cTn id="37" presetID="1" presetClass="entr" presetSubtype="0" fill="hold" nodeType="afterEffect">
                                  <p:stCondLst>
                                    <p:cond delay="500"/>
                                  </p:stCondLst>
                                  <p:childTnLst>
                                    <p:set>
                                      <p:cBhvr>
                                        <p:cTn id="38" dur="1" fill="hold">
                                          <p:stCondLst>
                                            <p:cond delay="499"/>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par>
                          <p:cTn id="39" fill="hold" nodeType="afterGroup">
                            <p:stCondLst>
                              <p:cond delay="6500"/>
                            </p:stCondLst>
                            <p:childTnLst>
                              <p:par>
                                <p:cTn id="40" presetID="1" presetClass="entr" presetSubtype="0" fill="hold" nodeType="afterEffect">
                                  <p:stCondLst>
                                    <p:cond delay="500"/>
                                  </p:stCondLst>
                                  <p:childTnLst>
                                    <p:set>
                                      <p:cBhvr>
                                        <p:cTn id="41" dur="1" fill="hold">
                                          <p:stCondLst>
                                            <p:cond delay="499"/>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par>
                          <p:cTn id="42" fill="hold" nodeType="afterGroup">
                            <p:stCondLst>
                              <p:cond delay="7500"/>
                            </p:stCondLst>
                            <p:childTnLst>
                              <p:par>
                                <p:cTn id="43" presetID="1" presetClass="entr" presetSubtype="0" fill="hold" nodeType="afterEffect">
                                  <p:stCondLst>
                                    <p:cond delay="500"/>
                                  </p:stCondLst>
                                  <p:childTnLst>
                                    <p:set>
                                      <p:cBhvr>
                                        <p:cTn id="44" dur="1" fill="hold">
                                          <p:stCondLst>
                                            <p:cond delay="499"/>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par>
                          <p:cTn id="45" fill="hold" nodeType="afterGroup">
                            <p:stCondLst>
                              <p:cond delay="8500"/>
                            </p:stCondLst>
                            <p:childTnLst>
                              <p:par>
                                <p:cTn id="46" presetID="1" presetClass="entr" presetSubtype="0" fill="hold" nodeType="afterEffect">
                                  <p:stCondLst>
                                    <p:cond delay="500"/>
                                  </p:stCondLst>
                                  <p:childTnLst>
                                    <p:set>
                                      <p:cBhvr>
                                        <p:cTn id="47" dur="1" fill="hold">
                                          <p:stCondLst>
                                            <p:cond delay="499"/>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par>
                          <p:cTn id="48" fill="hold" nodeType="afterGroup">
                            <p:stCondLst>
                              <p:cond delay="9500"/>
                            </p:stCondLst>
                            <p:childTnLst>
                              <p:par>
                                <p:cTn id="49" presetID="1" presetClass="entr" presetSubtype="0" fill="hold" nodeType="afterEffect">
                                  <p:stCondLst>
                                    <p:cond delay="500"/>
                                  </p:stCondLst>
                                  <p:childTnLst>
                                    <p:set>
                                      <p:cBhvr>
                                        <p:cTn id="50" dur="1" fill="hold">
                                          <p:stCondLst>
                                            <p:cond delay="499"/>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par>
                          <p:cTn id="51" fill="hold" nodeType="afterGroup">
                            <p:stCondLst>
                              <p:cond delay="10500"/>
                            </p:stCondLst>
                            <p:childTnLst>
                              <p:par>
                                <p:cTn id="52" presetID="1" presetClass="entr" presetSubtype="0" fill="hold" nodeType="afterEffect">
                                  <p:stCondLst>
                                    <p:cond delay="500"/>
                                  </p:stCondLst>
                                  <p:childTnLst>
                                    <p:set>
                                      <p:cBhvr>
                                        <p:cTn id="53" dur="1" fill="hold">
                                          <p:stCondLst>
                                            <p:cond delay="499"/>
                                          </p:stCondLst>
                                        </p:cTn>
                                        <p:tgtEl>
                                          <p:spTgt spid="1355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5779" grpId="0" build="p" bldLvl="2"/>
    </p:bld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smtClean="0"/>
              <a:t>Interleaving (Compound Striping)</a:t>
            </a:r>
          </a:p>
        </p:txBody>
      </p:sp>
      <p:sp>
        <p:nvSpPr>
          <p:cNvPr id="1357827" name="Rectangle 3"/>
          <p:cNvSpPr>
            <a:spLocks noGrp="1" noChangeArrowheads="1"/>
          </p:cNvSpPr>
          <p:nvPr>
            <p:ph type="body" idx="1"/>
          </p:nvPr>
        </p:nvSpPr>
        <p:spPr/>
        <p:txBody>
          <a:bodyPr/>
          <a:lstStyle/>
          <a:p>
            <a:pPr eaLnBrk="1" hangingPunct="1">
              <a:lnSpc>
                <a:spcPct val="90000"/>
              </a:lnSpc>
            </a:pPr>
            <a:r>
              <a:rPr lang="en-US" sz="2400" dirty="0" smtClean="0"/>
              <a:t>Divide traditional striping group into sub-groups, e.g., </a:t>
            </a:r>
            <a:br>
              <a:rPr lang="en-US" sz="2400" dirty="0" smtClean="0"/>
            </a:br>
            <a:r>
              <a:rPr lang="en-US" sz="2400" dirty="0" smtClean="0">
                <a:solidFill>
                  <a:schemeClr val="folHlink"/>
                </a:solidFill>
              </a:rPr>
              <a:t>staggered striping</a:t>
            </a:r>
            <a:r>
              <a:rPr lang="en-US" sz="2400" dirty="0" smtClean="0"/>
              <a:t/>
            </a:r>
            <a:br>
              <a:rPr lang="en-US" sz="24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pPr eaLnBrk="1" hangingPunct="1">
              <a:lnSpc>
                <a:spcPct val="90000"/>
              </a:lnSpc>
            </a:pPr>
            <a:r>
              <a:rPr lang="en-US" sz="2400" dirty="0" smtClean="0"/>
              <a:t>Advantages</a:t>
            </a:r>
          </a:p>
          <a:p>
            <a:pPr lvl="1" eaLnBrk="1" hangingPunct="1">
              <a:lnSpc>
                <a:spcPct val="90000"/>
              </a:lnSpc>
            </a:pPr>
            <a:r>
              <a:rPr lang="en-US" sz="2000" dirty="0" smtClean="0"/>
              <a:t>multiple clients can still be served in parallel</a:t>
            </a:r>
          </a:p>
          <a:p>
            <a:pPr lvl="1" eaLnBrk="1" hangingPunct="1">
              <a:lnSpc>
                <a:spcPct val="90000"/>
              </a:lnSpc>
            </a:pPr>
            <a:r>
              <a:rPr lang="en-US" sz="2000" dirty="0" smtClean="0"/>
              <a:t>more efficient disks operations</a:t>
            </a:r>
          </a:p>
          <a:p>
            <a:pPr lvl="1" eaLnBrk="1" hangingPunct="1">
              <a:lnSpc>
                <a:spcPct val="90000"/>
              </a:lnSpc>
            </a:pPr>
            <a:r>
              <a:rPr lang="en-US" sz="2000" dirty="0" smtClean="0"/>
              <a:t>potentially shorter response time</a:t>
            </a:r>
            <a:br>
              <a:rPr lang="en-US" sz="2000" dirty="0" smtClean="0"/>
            </a:br>
            <a:endParaRPr lang="nb-NO" sz="2000" dirty="0" smtClean="0"/>
          </a:p>
          <a:p>
            <a:pPr eaLnBrk="1" hangingPunct="1">
              <a:lnSpc>
                <a:spcPct val="90000"/>
              </a:lnSpc>
            </a:pPr>
            <a:r>
              <a:rPr lang="nb-NO" sz="2400" dirty="0" err="1" smtClean="0"/>
              <a:t>Potential</a:t>
            </a:r>
            <a:r>
              <a:rPr lang="nb-NO" sz="2400" dirty="0" smtClean="0"/>
              <a:t> </a:t>
            </a:r>
            <a:r>
              <a:rPr lang="nb-NO" sz="2400" dirty="0" err="1" smtClean="0"/>
              <a:t>drawback/challenge</a:t>
            </a:r>
            <a:endParaRPr lang="nb-NO" sz="2400" dirty="0" smtClean="0"/>
          </a:p>
          <a:p>
            <a:pPr lvl="1" eaLnBrk="1" hangingPunct="1">
              <a:lnSpc>
                <a:spcPct val="90000"/>
              </a:lnSpc>
            </a:pPr>
            <a:r>
              <a:rPr lang="nb-NO" sz="2000" dirty="0" err="1" smtClean="0"/>
              <a:t>load</a:t>
            </a:r>
            <a:r>
              <a:rPr lang="nb-NO" sz="2000" dirty="0" smtClean="0"/>
              <a:t> </a:t>
            </a:r>
            <a:r>
              <a:rPr lang="nb-NO" sz="2000" dirty="0" err="1" smtClean="0"/>
              <a:t>balancing</a:t>
            </a:r>
            <a:r>
              <a:rPr lang="nb-NO" sz="2000" dirty="0" smtClean="0"/>
              <a:t> (all </a:t>
            </a:r>
            <a:r>
              <a:rPr lang="nb-NO" sz="2000" dirty="0" err="1" smtClean="0"/>
              <a:t>clients</a:t>
            </a:r>
            <a:r>
              <a:rPr lang="nb-NO" sz="2000" dirty="0" smtClean="0"/>
              <a:t> </a:t>
            </a:r>
            <a:r>
              <a:rPr lang="nb-NO" sz="2000" dirty="0" err="1" smtClean="0"/>
              <a:t>access</a:t>
            </a:r>
            <a:r>
              <a:rPr lang="nb-NO" sz="2000" dirty="0" smtClean="0"/>
              <a:t> same </a:t>
            </a:r>
            <a:r>
              <a:rPr lang="nb-NO" sz="2000" dirty="0" err="1" smtClean="0"/>
              <a:t>group</a:t>
            </a:r>
            <a:r>
              <a:rPr lang="nb-NO" sz="2000" dirty="0" smtClean="0"/>
              <a:t>)</a:t>
            </a:r>
            <a:endParaRPr lang="en-US" sz="2000" dirty="0" smtClean="0"/>
          </a:p>
        </p:txBody>
      </p:sp>
      <p:sp>
        <p:nvSpPr>
          <p:cNvPr id="1357828" name="AutoShape 4"/>
          <p:cNvSpPr>
            <a:spLocks noChangeArrowheads="1"/>
          </p:cNvSpPr>
          <p:nvPr/>
        </p:nvSpPr>
        <p:spPr bwMode="auto">
          <a:xfrm>
            <a:off x="2597150" y="1965325"/>
            <a:ext cx="635000" cy="1543050"/>
          </a:xfrm>
          <a:prstGeom prst="can">
            <a:avLst>
              <a:gd name="adj" fmla="val 60750"/>
            </a:avLst>
          </a:prstGeom>
          <a:solidFill>
            <a:srgbClr val="EAEAEA"/>
          </a:solidFill>
          <a:ln w="9525">
            <a:solidFill>
              <a:schemeClr val="tx1"/>
            </a:solidFill>
            <a:round/>
            <a:headEnd/>
            <a:tailEnd/>
          </a:ln>
        </p:spPr>
        <p:txBody>
          <a:bodyPr wrap="none" anchor="ctr"/>
          <a:lstStyle/>
          <a:p>
            <a:endParaRPr lang="nb-NO"/>
          </a:p>
        </p:txBody>
      </p:sp>
      <p:sp>
        <p:nvSpPr>
          <p:cNvPr id="1357829" name="AutoShape 5"/>
          <p:cNvSpPr>
            <a:spLocks noChangeArrowheads="1"/>
          </p:cNvSpPr>
          <p:nvPr/>
        </p:nvSpPr>
        <p:spPr bwMode="auto">
          <a:xfrm>
            <a:off x="3349625" y="1965325"/>
            <a:ext cx="635000" cy="1543050"/>
          </a:xfrm>
          <a:prstGeom prst="can">
            <a:avLst>
              <a:gd name="adj" fmla="val 60750"/>
            </a:avLst>
          </a:prstGeom>
          <a:solidFill>
            <a:srgbClr val="EAEAEA"/>
          </a:solidFill>
          <a:ln w="9525">
            <a:solidFill>
              <a:schemeClr val="tx1"/>
            </a:solidFill>
            <a:round/>
            <a:headEnd/>
            <a:tailEnd/>
          </a:ln>
        </p:spPr>
        <p:txBody>
          <a:bodyPr wrap="none" anchor="ctr"/>
          <a:lstStyle/>
          <a:p>
            <a:endParaRPr lang="nb-NO"/>
          </a:p>
        </p:txBody>
      </p:sp>
      <p:sp>
        <p:nvSpPr>
          <p:cNvPr id="1357830" name="AutoShape 6"/>
          <p:cNvSpPr>
            <a:spLocks noChangeArrowheads="1"/>
          </p:cNvSpPr>
          <p:nvPr/>
        </p:nvSpPr>
        <p:spPr bwMode="auto">
          <a:xfrm>
            <a:off x="4087813" y="1965325"/>
            <a:ext cx="635000" cy="1543050"/>
          </a:xfrm>
          <a:prstGeom prst="can">
            <a:avLst>
              <a:gd name="adj" fmla="val 60750"/>
            </a:avLst>
          </a:prstGeom>
          <a:solidFill>
            <a:srgbClr val="EAEAEA"/>
          </a:solidFill>
          <a:ln w="9525">
            <a:solidFill>
              <a:schemeClr val="tx1"/>
            </a:solidFill>
            <a:round/>
            <a:headEnd/>
            <a:tailEnd/>
          </a:ln>
        </p:spPr>
        <p:txBody>
          <a:bodyPr wrap="none" anchor="ctr"/>
          <a:lstStyle/>
          <a:p>
            <a:endParaRPr lang="nb-NO"/>
          </a:p>
        </p:txBody>
      </p:sp>
      <p:sp>
        <p:nvSpPr>
          <p:cNvPr id="1357831" name="AutoShape 7"/>
          <p:cNvSpPr>
            <a:spLocks noChangeArrowheads="1"/>
          </p:cNvSpPr>
          <p:nvPr/>
        </p:nvSpPr>
        <p:spPr bwMode="auto">
          <a:xfrm>
            <a:off x="4854575" y="1965325"/>
            <a:ext cx="635000" cy="1543050"/>
          </a:xfrm>
          <a:prstGeom prst="can">
            <a:avLst>
              <a:gd name="adj" fmla="val 60750"/>
            </a:avLst>
          </a:prstGeom>
          <a:solidFill>
            <a:srgbClr val="EAEAEA"/>
          </a:solidFill>
          <a:ln w="9525">
            <a:solidFill>
              <a:schemeClr val="tx1"/>
            </a:solidFill>
            <a:round/>
            <a:headEnd/>
            <a:tailEnd/>
          </a:ln>
        </p:spPr>
        <p:txBody>
          <a:bodyPr wrap="none" anchor="ctr"/>
          <a:lstStyle/>
          <a:p>
            <a:endParaRPr lang="nb-NO"/>
          </a:p>
        </p:txBody>
      </p:sp>
      <p:grpSp>
        <p:nvGrpSpPr>
          <p:cNvPr id="2" name="Group 8"/>
          <p:cNvGrpSpPr>
            <a:grpSpLocks/>
          </p:cNvGrpSpPr>
          <p:nvPr/>
        </p:nvGrpSpPr>
        <p:grpSpPr bwMode="auto">
          <a:xfrm>
            <a:off x="2690813" y="2299629"/>
            <a:ext cx="1200150" cy="276225"/>
            <a:chOff x="1185" y="1679"/>
            <a:chExt cx="756" cy="174"/>
          </a:xfrm>
        </p:grpSpPr>
        <p:sp>
          <p:nvSpPr>
            <p:cNvPr id="161810" name="Text Box 9"/>
            <p:cNvSpPr txBox="1">
              <a:spLocks noChangeArrowheads="1"/>
            </p:cNvSpPr>
            <p:nvPr/>
          </p:nvSpPr>
          <p:spPr bwMode="auto">
            <a:xfrm>
              <a:off x="1185" y="1680"/>
              <a:ext cx="282"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dirty="0">
                  <a:solidFill>
                    <a:schemeClr val="folHlink"/>
                  </a:solidFill>
                </a:rPr>
                <a:t>X</a:t>
              </a:r>
              <a:r>
                <a:rPr lang="en-US" sz="1200" baseline="-25000" dirty="0">
                  <a:solidFill>
                    <a:schemeClr val="folHlink"/>
                  </a:solidFill>
                </a:rPr>
                <a:t>0,0</a:t>
              </a:r>
            </a:p>
          </p:txBody>
        </p:sp>
        <p:sp>
          <p:nvSpPr>
            <p:cNvPr id="161811" name="Text Box 10"/>
            <p:cNvSpPr txBox="1">
              <a:spLocks noChangeArrowheads="1"/>
            </p:cNvSpPr>
            <p:nvPr/>
          </p:nvSpPr>
          <p:spPr bwMode="auto">
            <a:xfrm>
              <a:off x="1659" y="1679"/>
              <a:ext cx="282"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X</a:t>
              </a:r>
              <a:r>
                <a:rPr lang="en-US" sz="1200" baseline="-25000">
                  <a:solidFill>
                    <a:schemeClr val="folHlink"/>
                  </a:solidFill>
                </a:rPr>
                <a:t>0,1</a:t>
              </a:r>
            </a:p>
          </p:txBody>
        </p:sp>
      </p:grpSp>
      <p:grpSp>
        <p:nvGrpSpPr>
          <p:cNvPr id="3" name="Group 11"/>
          <p:cNvGrpSpPr>
            <a:grpSpLocks/>
          </p:cNvGrpSpPr>
          <p:nvPr/>
        </p:nvGrpSpPr>
        <p:grpSpPr bwMode="auto">
          <a:xfrm>
            <a:off x="3443288" y="2523663"/>
            <a:ext cx="1184275" cy="276225"/>
            <a:chOff x="1659" y="1828"/>
            <a:chExt cx="746" cy="174"/>
          </a:xfrm>
        </p:grpSpPr>
        <p:sp>
          <p:nvSpPr>
            <p:cNvPr id="161808" name="Text Box 12"/>
            <p:cNvSpPr txBox="1">
              <a:spLocks noChangeArrowheads="1"/>
            </p:cNvSpPr>
            <p:nvPr/>
          </p:nvSpPr>
          <p:spPr bwMode="auto">
            <a:xfrm>
              <a:off x="1659" y="1829"/>
              <a:ext cx="282"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X</a:t>
              </a:r>
              <a:r>
                <a:rPr lang="en-US" sz="1200" baseline="-25000">
                  <a:solidFill>
                    <a:schemeClr val="folHlink"/>
                  </a:solidFill>
                </a:rPr>
                <a:t>1,0</a:t>
              </a:r>
            </a:p>
          </p:txBody>
        </p:sp>
        <p:sp>
          <p:nvSpPr>
            <p:cNvPr id="161809" name="Text Box 13"/>
            <p:cNvSpPr txBox="1">
              <a:spLocks noChangeArrowheads="1"/>
            </p:cNvSpPr>
            <p:nvPr/>
          </p:nvSpPr>
          <p:spPr bwMode="auto">
            <a:xfrm>
              <a:off x="2123" y="1828"/>
              <a:ext cx="282"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X</a:t>
              </a:r>
              <a:r>
                <a:rPr lang="en-US" sz="1200" baseline="-25000">
                  <a:solidFill>
                    <a:schemeClr val="folHlink"/>
                  </a:solidFill>
                </a:rPr>
                <a:t>1,1</a:t>
              </a:r>
            </a:p>
          </p:txBody>
        </p:sp>
      </p:grpSp>
      <p:grpSp>
        <p:nvGrpSpPr>
          <p:cNvPr id="4" name="Group 14"/>
          <p:cNvGrpSpPr>
            <a:grpSpLocks/>
          </p:cNvGrpSpPr>
          <p:nvPr/>
        </p:nvGrpSpPr>
        <p:grpSpPr bwMode="auto">
          <a:xfrm>
            <a:off x="4181475" y="2747697"/>
            <a:ext cx="1214438" cy="276225"/>
            <a:chOff x="2124" y="1966"/>
            <a:chExt cx="765" cy="174"/>
          </a:xfrm>
        </p:grpSpPr>
        <p:sp>
          <p:nvSpPr>
            <p:cNvPr id="161806" name="Text Box 15"/>
            <p:cNvSpPr txBox="1">
              <a:spLocks noChangeArrowheads="1"/>
            </p:cNvSpPr>
            <p:nvPr/>
          </p:nvSpPr>
          <p:spPr bwMode="auto">
            <a:xfrm>
              <a:off x="2124" y="1967"/>
              <a:ext cx="282"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X</a:t>
              </a:r>
              <a:r>
                <a:rPr lang="en-US" sz="1200" baseline="-25000">
                  <a:solidFill>
                    <a:schemeClr val="folHlink"/>
                  </a:solidFill>
                </a:rPr>
                <a:t>2,0</a:t>
              </a:r>
            </a:p>
          </p:txBody>
        </p:sp>
        <p:sp>
          <p:nvSpPr>
            <p:cNvPr id="161807" name="Text Box 16"/>
            <p:cNvSpPr txBox="1">
              <a:spLocks noChangeArrowheads="1"/>
            </p:cNvSpPr>
            <p:nvPr/>
          </p:nvSpPr>
          <p:spPr bwMode="auto">
            <a:xfrm>
              <a:off x="2607" y="1966"/>
              <a:ext cx="282"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X</a:t>
              </a:r>
              <a:r>
                <a:rPr lang="en-US" sz="1200" baseline="-25000">
                  <a:solidFill>
                    <a:schemeClr val="folHlink"/>
                  </a:solidFill>
                </a:rPr>
                <a:t>2,1</a:t>
              </a:r>
            </a:p>
          </p:txBody>
        </p:sp>
      </p:grpSp>
      <p:grpSp>
        <p:nvGrpSpPr>
          <p:cNvPr id="5" name="Group 17"/>
          <p:cNvGrpSpPr>
            <a:grpSpLocks/>
          </p:cNvGrpSpPr>
          <p:nvPr/>
        </p:nvGrpSpPr>
        <p:grpSpPr bwMode="auto">
          <a:xfrm>
            <a:off x="2690813" y="2971731"/>
            <a:ext cx="2705100" cy="276225"/>
            <a:chOff x="1185" y="2218"/>
            <a:chExt cx="1704" cy="174"/>
          </a:xfrm>
        </p:grpSpPr>
        <p:sp>
          <p:nvSpPr>
            <p:cNvPr id="161804" name="Text Box 18"/>
            <p:cNvSpPr txBox="1">
              <a:spLocks noChangeArrowheads="1"/>
            </p:cNvSpPr>
            <p:nvPr/>
          </p:nvSpPr>
          <p:spPr bwMode="auto">
            <a:xfrm>
              <a:off x="1185" y="2219"/>
              <a:ext cx="282"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dirty="0">
                  <a:solidFill>
                    <a:schemeClr val="folHlink"/>
                  </a:solidFill>
                </a:rPr>
                <a:t>X</a:t>
              </a:r>
              <a:r>
                <a:rPr lang="en-US" sz="1200" baseline="-25000" dirty="0">
                  <a:solidFill>
                    <a:schemeClr val="folHlink"/>
                  </a:solidFill>
                </a:rPr>
                <a:t>3,1</a:t>
              </a:r>
            </a:p>
          </p:txBody>
        </p:sp>
        <p:sp>
          <p:nvSpPr>
            <p:cNvPr id="161805" name="Text Box 19"/>
            <p:cNvSpPr txBox="1">
              <a:spLocks noChangeArrowheads="1"/>
            </p:cNvSpPr>
            <p:nvPr/>
          </p:nvSpPr>
          <p:spPr bwMode="auto">
            <a:xfrm>
              <a:off x="2607" y="2218"/>
              <a:ext cx="282"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X</a:t>
              </a:r>
              <a:r>
                <a:rPr lang="en-US" sz="1200" baseline="-25000">
                  <a:solidFill>
                    <a:schemeClr val="folHlink"/>
                  </a:solidFill>
                </a:rPr>
                <a:t>3,0</a:t>
              </a:r>
            </a:p>
          </p:txBody>
        </p:sp>
      </p:grpSp>
      <p:grpSp>
        <p:nvGrpSpPr>
          <p:cNvPr id="20" name="Group 8"/>
          <p:cNvGrpSpPr>
            <a:grpSpLocks/>
          </p:cNvGrpSpPr>
          <p:nvPr/>
        </p:nvGrpSpPr>
        <p:grpSpPr bwMode="auto">
          <a:xfrm>
            <a:off x="2694480" y="3195764"/>
            <a:ext cx="1216025" cy="280988"/>
            <a:chOff x="1185" y="1679"/>
            <a:chExt cx="766" cy="177"/>
          </a:xfrm>
        </p:grpSpPr>
        <p:sp>
          <p:nvSpPr>
            <p:cNvPr id="21" name="Text Box 9"/>
            <p:cNvSpPr txBox="1">
              <a:spLocks noChangeArrowheads="1"/>
            </p:cNvSpPr>
            <p:nvPr/>
          </p:nvSpPr>
          <p:spPr bwMode="auto">
            <a:xfrm>
              <a:off x="1185" y="1680"/>
              <a:ext cx="292" cy="17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dirty="0" smtClean="0">
                  <a:solidFill>
                    <a:schemeClr val="folHlink"/>
                  </a:solidFill>
                </a:rPr>
                <a:t>X</a:t>
              </a:r>
              <a:r>
                <a:rPr lang="en-US" sz="1200" baseline="-25000" dirty="0">
                  <a:solidFill>
                    <a:schemeClr val="folHlink"/>
                  </a:solidFill>
                </a:rPr>
                <a:t>4</a:t>
              </a:r>
              <a:r>
                <a:rPr lang="en-US" sz="1200" baseline="-25000" dirty="0" smtClean="0">
                  <a:solidFill>
                    <a:schemeClr val="folHlink"/>
                  </a:solidFill>
                </a:rPr>
                <a:t>,0</a:t>
              </a:r>
              <a:endParaRPr lang="en-US" sz="1200" baseline="-25000" dirty="0">
                <a:solidFill>
                  <a:schemeClr val="folHlink"/>
                </a:solidFill>
              </a:endParaRPr>
            </a:p>
          </p:txBody>
        </p:sp>
        <p:sp>
          <p:nvSpPr>
            <p:cNvPr id="22" name="Text Box 10"/>
            <p:cNvSpPr txBox="1">
              <a:spLocks noChangeArrowheads="1"/>
            </p:cNvSpPr>
            <p:nvPr/>
          </p:nvSpPr>
          <p:spPr bwMode="auto">
            <a:xfrm>
              <a:off x="1659" y="1679"/>
              <a:ext cx="292" cy="17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dirty="0" smtClean="0">
                  <a:solidFill>
                    <a:schemeClr val="folHlink"/>
                  </a:solidFill>
                </a:rPr>
                <a:t>X</a:t>
              </a:r>
              <a:r>
                <a:rPr lang="en-US" sz="1200" baseline="-25000" dirty="0" smtClean="0">
                  <a:solidFill>
                    <a:schemeClr val="folHlink"/>
                  </a:solidFill>
                </a:rPr>
                <a:t>4</a:t>
              </a:r>
              <a:r>
                <a:rPr lang="en-US" sz="1200" baseline="-25000" dirty="0" smtClean="0">
                  <a:solidFill>
                    <a:schemeClr val="folHlink"/>
                  </a:solidFill>
                </a:rPr>
                <a:t>,1</a:t>
              </a:r>
              <a:endParaRPr lang="en-US" sz="1200" baseline="-25000" dirty="0">
                <a:solidFill>
                  <a:schemeClr val="folHlin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78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78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78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5783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mph" presetSubtype="2" autoRev="1" fill="hold" nodeType="withEffect">
                                  <p:stCondLst>
                                    <p:cond delay="0"/>
                                  </p:stCondLst>
                                  <p:childTnLst>
                                    <p:animClr clrSpc="rgb" dir="cw">
                                      <p:cBhvr>
                                        <p:cTn id="18" dur="2000" fill="hold"/>
                                        <p:tgtEl>
                                          <p:spTgt spid="1357828"/>
                                        </p:tgtEl>
                                        <p:attrNameLst>
                                          <p:attrName>fillcolor</p:attrName>
                                        </p:attrNameLst>
                                      </p:cBhvr>
                                      <p:to>
                                        <a:srgbClr val="FF9933"/>
                                      </p:to>
                                    </p:animClr>
                                    <p:set>
                                      <p:cBhvr>
                                        <p:cTn id="19" dur="2000" fill="hold"/>
                                        <p:tgtEl>
                                          <p:spTgt spid="1357828"/>
                                        </p:tgtEl>
                                        <p:attrNameLst>
                                          <p:attrName>fill.type</p:attrName>
                                        </p:attrNameLst>
                                      </p:cBhvr>
                                      <p:to>
                                        <p:strVal val="solid"/>
                                      </p:to>
                                    </p:set>
                                    <p:set>
                                      <p:cBhvr>
                                        <p:cTn id="20" dur="2000" fill="hold"/>
                                        <p:tgtEl>
                                          <p:spTgt spid="1357828"/>
                                        </p:tgtEl>
                                        <p:attrNameLst>
                                          <p:attrName>fill.on</p:attrName>
                                        </p:attrNameLst>
                                      </p:cBhvr>
                                      <p:to>
                                        <p:strVal val="true"/>
                                      </p:to>
                                    </p:set>
                                  </p:childTnLst>
                                </p:cTn>
                              </p:par>
                              <p:par>
                                <p:cTn id="21" presetID="1" presetClass="emph" presetSubtype="2" autoRev="1" fill="hold" nodeType="withEffect">
                                  <p:stCondLst>
                                    <p:cond delay="0"/>
                                  </p:stCondLst>
                                  <p:childTnLst>
                                    <p:animClr clrSpc="rgb" dir="cw">
                                      <p:cBhvr>
                                        <p:cTn id="22" dur="2000" fill="hold"/>
                                        <p:tgtEl>
                                          <p:spTgt spid="1357829"/>
                                        </p:tgtEl>
                                        <p:attrNameLst>
                                          <p:attrName>fillcolor</p:attrName>
                                        </p:attrNameLst>
                                      </p:cBhvr>
                                      <p:to>
                                        <a:srgbClr val="FF9933"/>
                                      </p:to>
                                    </p:animClr>
                                    <p:set>
                                      <p:cBhvr>
                                        <p:cTn id="23" dur="2000" fill="hold"/>
                                        <p:tgtEl>
                                          <p:spTgt spid="1357829"/>
                                        </p:tgtEl>
                                        <p:attrNameLst>
                                          <p:attrName>fill.type</p:attrName>
                                        </p:attrNameLst>
                                      </p:cBhvr>
                                      <p:to>
                                        <p:strVal val="solid"/>
                                      </p:to>
                                    </p:set>
                                    <p:set>
                                      <p:cBhvr>
                                        <p:cTn id="24" dur="2000" fill="hold"/>
                                        <p:tgtEl>
                                          <p:spTgt spid="1357829"/>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mph" presetSubtype="2" autoRev="1" fill="hold" nodeType="withEffect">
                                  <p:stCondLst>
                                    <p:cond delay="0"/>
                                  </p:stCondLst>
                                  <p:childTnLst>
                                    <p:animClr clrSpc="rgb" dir="cw">
                                      <p:cBhvr>
                                        <p:cTn id="30" dur="2000" fill="hold"/>
                                        <p:tgtEl>
                                          <p:spTgt spid="1357829"/>
                                        </p:tgtEl>
                                        <p:attrNameLst>
                                          <p:attrName>fillcolor</p:attrName>
                                        </p:attrNameLst>
                                      </p:cBhvr>
                                      <p:to>
                                        <a:schemeClr val="accent2"/>
                                      </p:to>
                                    </p:animClr>
                                    <p:set>
                                      <p:cBhvr>
                                        <p:cTn id="31" dur="2000" fill="hold"/>
                                        <p:tgtEl>
                                          <p:spTgt spid="1357829"/>
                                        </p:tgtEl>
                                        <p:attrNameLst>
                                          <p:attrName>fill.type</p:attrName>
                                        </p:attrNameLst>
                                      </p:cBhvr>
                                      <p:to>
                                        <p:strVal val="solid"/>
                                      </p:to>
                                    </p:set>
                                    <p:set>
                                      <p:cBhvr>
                                        <p:cTn id="32" dur="2000" fill="hold"/>
                                        <p:tgtEl>
                                          <p:spTgt spid="1357829"/>
                                        </p:tgtEl>
                                        <p:attrNameLst>
                                          <p:attrName>fill.on</p:attrName>
                                        </p:attrNameLst>
                                      </p:cBhvr>
                                      <p:to>
                                        <p:strVal val="true"/>
                                      </p:to>
                                    </p:set>
                                  </p:childTnLst>
                                </p:cTn>
                              </p:par>
                              <p:par>
                                <p:cTn id="33" presetID="1" presetClass="emph" presetSubtype="2" autoRev="1" fill="hold" nodeType="withEffect">
                                  <p:stCondLst>
                                    <p:cond delay="0"/>
                                  </p:stCondLst>
                                  <p:childTnLst>
                                    <p:animClr clrSpc="rgb" dir="cw">
                                      <p:cBhvr>
                                        <p:cTn id="34" dur="2000" fill="hold"/>
                                        <p:tgtEl>
                                          <p:spTgt spid="1357830"/>
                                        </p:tgtEl>
                                        <p:attrNameLst>
                                          <p:attrName>fillcolor</p:attrName>
                                        </p:attrNameLst>
                                      </p:cBhvr>
                                      <p:to>
                                        <a:schemeClr val="accent2"/>
                                      </p:to>
                                    </p:animClr>
                                    <p:set>
                                      <p:cBhvr>
                                        <p:cTn id="35" dur="2000" fill="hold"/>
                                        <p:tgtEl>
                                          <p:spTgt spid="1357830"/>
                                        </p:tgtEl>
                                        <p:attrNameLst>
                                          <p:attrName>fill.type</p:attrName>
                                        </p:attrNameLst>
                                      </p:cBhvr>
                                      <p:to>
                                        <p:strVal val="solid"/>
                                      </p:to>
                                    </p:set>
                                    <p:set>
                                      <p:cBhvr>
                                        <p:cTn id="36" dur="2000" fill="hold"/>
                                        <p:tgtEl>
                                          <p:spTgt spid="1357830"/>
                                        </p:tgtEl>
                                        <p:attrNameLst>
                                          <p:attrName>fill.on</p:attrName>
                                        </p:attrNameLst>
                                      </p:cBhvr>
                                      <p:to>
                                        <p:strVal val="true"/>
                                      </p:to>
                                    </p:set>
                                  </p:childTnLst>
                                </p:cTn>
                              </p:par>
                            </p:childTnLst>
                          </p:cTn>
                        </p:par>
                        <p:par>
                          <p:cTn id="37" fill="hold">
                            <p:stCondLst>
                              <p:cond delay="4000"/>
                            </p:stCondLst>
                            <p:childTnLst>
                              <p:par>
                                <p:cTn id="38" presetID="1"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childTnLst>
                                </p:cTn>
                              </p:par>
                              <p:par>
                                <p:cTn id="40" presetID="1" presetClass="emph" presetSubtype="2" autoRev="1" fill="hold" nodeType="withEffect">
                                  <p:stCondLst>
                                    <p:cond delay="0"/>
                                  </p:stCondLst>
                                  <p:childTnLst>
                                    <p:animClr clrSpc="rgb" dir="cw">
                                      <p:cBhvr>
                                        <p:cTn id="41" dur="2000" fill="hold"/>
                                        <p:tgtEl>
                                          <p:spTgt spid="1357830"/>
                                        </p:tgtEl>
                                        <p:attrNameLst>
                                          <p:attrName>fillcolor</p:attrName>
                                        </p:attrNameLst>
                                      </p:cBhvr>
                                      <p:to>
                                        <a:schemeClr val="accent2"/>
                                      </p:to>
                                    </p:animClr>
                                    <p:set>
                                      <p:cBhvr>
                                        <p:cTn id="42" dur="2000" fill="hold"/>
                                        <p:tgtEl>
                                          <p:spTgt spid="1357830"/>
                                        </p:tgtEl>
                                        <p:attrNameLst>
                                          <p:attrName>fill.type</p:attrName>
                                        </p:attrNameLst>
                                      </p:cBhvr>
                                      <p:to>
                                        <p:strVal val="solid"/>
                                      </p:to>
                                    </p:set>
                                    <p:set>
                                      <p:cBhvr>
                                        <p:cTn id="43" dur="2000" fill="hold"/>
                                        <p:tgtEl>
                                          <p:spTgt spid="1357830"/>
                                        </p:tgtEl>
                                        <p:attrNameLst>
                                          <p:attrName>fill.on</p:attrName>
                                        </p:attrNameLst>
                                      </p:cBhvr>
                                      <p:to>
                                        <p:strVal val="true"/>
                                      </p:to>
                                    </p:set>
                                  </p:childTnLst>
                                </p:cTn>
                              </p:par>
                              <p:par>
                                <p:cTn id="44" presetID="1" presetClass="emph" presetSubtype="2" autoRev="1" fill="hold" nodeType="withEffect">
                                  <p:stCondLst>
                                    <p:cond delay="0"/>
                                  </p:stCondLst>
                                  <p:childTnLst>
                                    <p:animClr clrSpc="rgb" dir="cw">
                                      <p:cBhvr>
                                        <p:cTn id="45" dur="2000" fill="hold"/>
                                        <p:tgtEl>
                                          <p:spTgt spid="1357831"/>
                                        </p:tgtEl>
                                        <p:attrNameLst>
                                          <p:attrName>fillcolor</p:attrName>
                                        </p:attrNameLst>
                                      </p:cBhvr>
                                      <p:to>
                                        <a:schemeClr val="accent2"/>
                                      </p:to>
                                    </p:animClr>
                                    <p:set>
                                      <p:cBhvr>
                                        <p:cTn id="46" dur="2000" fill="hold"/>
                                        <p:tgtEl>
                                          <p:spTgt spid="1357831"/>
                                        </p:tgtEl>
                                        <p:attrNameLst>
                                          <p:attrName>fill.type</p:attrName>
                                        </p:attrNameLst>
                                      </p:cBhvr>
                                      <p:to>
                                        <p:strVal val="solid"/>
                                      </p:to>
                                    </p:set>
                                    <p:set>
                                      <p:cBhvr>
                                        <p:cTn id="47" dur="2000" fill="hold"/>
                                        <p:tgtEl>
                                          <p:spTgt spid="1357831"/>
                                        </p:tgtEl>
                                        <p:attrNameLst>
                                          <p:attrName>fill.on</p:attrName>
                                        </p:attrNameLst>
                                      </p:cBhvr>
                                      <p:to>
                                        <p:strVal val="true"/>
                                      </p:to>
                                    </p:set>
                                  </p:childTnLst>
                                </p:cTn>
                              </p:par>
                            </p:childTnLst>
                          </p:cTn>
                        </p:par>
                        <p:par>
                          <p:cTn id="48" fill="hold">
                            <p:stCondLst>
                              <p:cond delay="8000"/>
                            </p:stCondLst>
                            <p:childTnLst>
                              <p:par>
                                <p:cTn id="49" presetID="1"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mph" presetSubtype="2" autoRev="1" fill="hold" nodeType="withEffect">
                                  <p:stCondLst>
                                    <p:cond delay="0"/>
                                  </p:stCondLst>
                                  <p:childTnLst>
                                    <p:animClr clrSpc="rgb" dir="cw">
                                      <p:cBhvr>
                                        <p:cTn id="52" dur="2000" fill="hold"/>
                                        <p:tgtEl>
                                          <p:spTgt spid="1357831"/>
                                        </p:tgtEl>
                                        <p:attrNameLst>
                                          <p:attrName>fillcolor</p:attrName>
                                        </p:attrNameLst>
                                      </p:cBhvr>
                                      <p:to>
                                        <a:schemeClr val="accent2"/>
                                      </p:to>
                                    </p:animClr>
                                    <p:set>
                                      <p:cBhvr>
                                        <p:cTn id="53" dur="2000" fill="hold"/>
                                        <p:tgtEl>
                                          <p:spTgt spid="1357831"/>
                                        </p:tgtEl>
                                        <p:attrNameLst>
                                          <p:attrName>fill.type</p:attrName>
                                        </p:attrNameLst>
                                      </p:cBhvr>
                                      <p:to>
                                        <p:strVal val="solid"/>
                                      </p:to>
                                    </p:set>
                                    <p:set>
                                      <p:cBhvr>
                                        <p:cTn id="54" dur="2000" fill="hold"/>
                                        <p:tgtEl>
                                          <p:spTgt spid="1357831"/>
                                        </p:tgtEl>
                                        <p:attrNameLst>
                                          <p:attrName>fill.on</p:attrName>
                                        </p:attrNameLst>
                                      </p:cBhvr>
                                      <p:to>
                                        <p:strVal val="true"/>
                                      </p:to>
                                    </p:set>
                                  </p:childTnLst>
                                </p:cTn>
                              </p:par>
                              <p:par>
                                <p:cTn id="55" presetID="1" presetClass="emph" presetSubtype="2" autoRev="1" fill="hold" nodeType="withEffect">
                                  <p:stCondLst>
                                    <p:cond delay="0"/>
                                  </p:stCondLst>
                                  <p:childTnLst>
                                    <p:animClr clrSpc="rgb" dir="cw">
                                      <p:cBhvr>
                                        <p:cTn id="56" dur="2000" fill="hold"/>
                                        <p:tgtEl>
                                          <p:spTgt spid="1357828"/>
                                        </p:tgtEl>
                                        <p:attrNameLst>
                                          <p:attrName>fillcolor</p:attrName>
                                        </p:attrNameLst>
                                      </p:cBhvr>
                                      <p:to>
                                        <a:schemeClr val="accent2"/>
                                      </p:to>
                                    </p:animClr>
                                    <p:set>
                                      <p:cBhvr>
                                        <p:cTn id="57" dur="2000" fill="hold"/>
                                        <p:tgtEl>
                                          <p:spTgt spid="1357828"/>
                                        </p:tgtEl>
                                        <p:attrNameLst>
                                          <p:attrName>fill.type</p:attrName>
                                        </p:attrNameLst>
                                      </p:cBhvr>
                                      <p:to>
                                        <p:strVal val="solid"/>
                                      </p:to>
                                    </p:set>
                                    <p:set>
                                      <p:cBhvr>
                                        <p:cTn id="58" dur="2000" fill="hold"/>
                                        <p:tgtEl>
                                          <p:spTgt spid="1357828"/>
                                        </p:tgtEl>
                                        <p:attrNameLst>
                                          <p:attrName>fill.on</p:attrName>
                                        </p:attrNameLst>
                                      </p:cBhvr>
                                      <p:to>
                                        <p:strVal val="true"/>
                                      </p:to>
                                    </p:set>
                                  </p:childTnLst>
                                </p:cTn>
                              </p:par>
                            </p:childTnLst>
                          </p:cTn>
                        </p:par>
                        <p:par>
                          <p:cTn id="59" fill="hold">
                            <p:stCondLst>
                              <p:cond delay="12000"/>
                            </p:stCondLst>
                            <p:childTnLst>
                              <p:par>
                                <p:cTn id="60" presetID="1" presetClass="entr" presetSubtype="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par>
                                <p:cTn id="62" presetID="19" presetClass="emph" presetSubtype="0" fill="hold" grpId="1" nodeType="withEffect">
                                  <p:stCondLst>
                                    <p:cond delay="0"/>
                                  </p:stCondLst>
                                  <p:childTnLst>
                                    <p:animClr clrSpc="rgb">
                                      <p:cBhvr override="childStyle">
                                        <p:cTn id="63" dur="500" fill="hold"/>
                                        <p:tgtEl>
                                          <p:spTgt spid="1357829"/>
                                        </p:tgtEl>
                                        <p:attrNameLst>
                                          <p:attrName>style.color</p:attrName>
                                        </p:attrNameLst>
                                      </p:cBhvr>
                                      <p:to>
                                        <a:schemeClr val="accent2"/>
                                      </p:to>
                                    </p:animClr>
                                    <p:animClr clrSpc="rgb">
                                      <p:cBhvr>
                                        <p:cTn id="64" dur="500" fill="hold"/>
                                        <p:tgtEl>
                                          <p:spTgt spid="1357829"/>
                                        </p:tgtEl>
                                        <p:attrNameLst>
                                          <p:attrName>fillcolor</p:attrName>
                                        </p:attrNameLst>
                                      </p:cBhvr>
                                      <p:to>
                                        <a:schemeClr val="accent2"/>
                                      </p:to>
                                    </p:animClr>
                                    <p:set>
                                      <p:cBhvr>
                                        <p:cTn id="65" dur="500" fill="hold"/>
                                        <p:tgtEl>
                                          <p:spTgt spid="1357829"/>
                                        </p:tgtEl>
                                        <p:attrNameLst>
                                          <p:attrName>fill.type</p:attrName>
                                        </p:attrNameLst>
                                      </p:cBhvr>
                                      <p:to>
                                        <p:strVal val="solid"/>
                                      </p:to>
                                    </p:set>
                                    <p:set>
                                      <p:cBhvr>
                                        <p:cTn id="66" dur="500" fill="hold"/>
                                        <p:tgtEl>
                                          <p:spTgt spid="1357829"/>
                                        </p:tgtEl>
                                        <p:attrNameLst>
                                          <p:attrName>fill.on</p:attrName>
                                        </p:attrNameLst>
                                      </p:cBhvr>
                                      <p:to>
                                        <p:strVal val="true"/>
                                      </p:to>
                                    </p:set>
                                  </p:childTnLst>
                                </p:cTn>
                              </p:par>
                              <p:par>
                                <p:cTn id="67" presetID="19" presetClass="emph" presetSubtype="0" fill="hold" grpId="1" nodeType="withEffect">
                                  <p:stCondLst>
                                    <p:cond delay="0"/>
                                  </p:stCondLst>
                                  <p:childTnLst>
                                    <p:animClr clrSpc="rgb">
                                      <p:cBhvr override="childStyle">
                                        <p:cTn id="68" dur="500" fill="hold"/>
                                        <p:tgtEl>
                                          <p:spTgt spid="1357828"/>
                                        </p:tgtEl>
                                        <p:attrNameLst>
                                          <p:attrName>style.color</p:attrName>
                                        </p:attrNameLst>
                                      </p:cBhvr>
                                      <p:to>
                                        <a:schemeClr val="accent2"/>
                                      </p:to>
                                    </p:animClr>
                                    <p:animClr clrSpc="rgb">
                                      <p:cBhvr>
                                        <p:cTn id="69" dur="500" fill="hold"/>
                                        <p:tgtEl>
                                          <p:spTgt spid="1357828"/>
                                        </p:tgtEl>
                                        <p:attrNameLst>
                                          <p:attrName>fillcolor</p:attrName>
                                        </p:attrNameLst>
                                      </p:cBhvr>
                                      <p:to>
                                        <a:schemeClr val="accent2"/>
                                      </p:to>
                                    </p:animClr>
                                    <p:set>
                                      <p:cBhvr>
                                        <p:cTn id="70" dur="500" fill="hold"/>
                                        <p:tgtEl>
                                          <p:spTgt spid="1357828"/>
                                        </p:tgtEl>
                                        <p:attrNameLst>
                                          <p:attrName>fill.type</p:attrName>
                                        </p:attrNameLst>
                                      </p:cBhvr>
                                      <p:to>
                                        <p:strVal val="solid"/>
                                      </p:to>
                                    </p:set>
                                    <p:set>
                                      <p:cBhvr>
                                        <p:cTn id="71" dur="500" fill="hold"/>
                                        <p:tgtEl>
                                          <p:spTgt spid="1357828"/>
                                        </p:tgtEl>
                                        <p:attrNameLst>
                                          <p:attrName>fill.on</p:attrName>
                                        </p:attrNameLst>
                                      </p:cBhvr>
                                      <p:to>
                                        <p:strVal val="tru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1357827">
                                            <p:txEl>
                                              <p:pRg st="1" end="1"/>
                                            </p:txEl>
                                          </p:spTgt>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1357827">
                                            <p:txEl>
                                              <p:pRg st="2" end="2"/>
                                            </p:txEl>
                                          </p:spTgt>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1357827">
                                            <p:txEl>
                                              <p:pRg st="3" end="3"/>
                                            </p:txEl>
                                          </p:spTgt>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357827">
                                            <p:txEl>
                                              <p:pRg st="4" end="4"/>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357827">
                                            <p:txEl>
                                              <p:pRg st="5" end="5"/>
                                            </p:txEl>
                                          </p:spTgt>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13578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7828" grpId="0" animBg="1"/>
      <p:bldP spid="1357828" grpId="1" animBg="1"/>
      <p:bldP spid="1357829" grpId="0" animBg="1"/>
      <p:bldP spid="1357829" grpId="1" animBg="1"/>
      <p:bldP spid="1357830" grpId="0" animBg="1"/>
      <p:bldP spid="1357831" grpId="0" animBg="1"/>
    </p:bld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smtClean="0"/>
              <a:t>Mirroring</a:t>
            </a:r>
          </a:p>
        </p:txBody>
      </p:sp>
      <p:sp>
        <p:nvSpPr>
          <p:cNvPr id="1358851" name="Rectangle 3"/>
          <p:cNvSpPr>
            <a:spLocks noGrp="1" noChangeArrowheads="1"/>
          </p:cNvSpPr>
          <p:nvPr>
            <p:ph type="body" idx="1"/>
          </p:nvPr>
        </p:nvSpPr>
        <p:spPr/>
        <p:txBody>
          <a:bodyPr/>
          <a:lstStyle/>
          <a:p>
            <a:pPr eaLnBrk="1" hangingPunct="1">
              <a:lnSpc>
                <a:spcPct val="90000"/>
              </a:lnSpc>
            </a:pPr>
            <a:r>
              <a:rPr lang="en-US" sz="2400" smtClean="0"/>
              <a:t>Multiple disks might do come in the situation where all requests are for one of the disks and the rest lie idle</a:t>
            </a:r>
            <a:br>
              <a:rPr lang="en-US" sz="2400" smtClean="0"/>
            </a:br>
            <a:endParaRPr lang="en-US" sz="2400" smtClean="0"/>
          </a:p>
          <a:p>
            <a:pPr eaLnBrk="1" hangingPunct="1">
              <a:lnSpc>
                <a:spcPct val="90000"/>
              </a:lnSpc>
            </a:pPr>
            <a:r>
              <a:rPr lang="en-US" sz="2400" smtClean="0"/>
              <a:t>In such cases, it might make sense to have replicas of data on several disks – if we have identical disks, it is called </a:t>
            </a:r>
            <a:r>
              <a:rPr lang="en-US" sz="2400" smtClean="0">
                <a:solidFill>
                  <a:schemeClr val="folHlink"/>
                </a:solidFill>
              </a:rPr>
              <a:t>mirroring</a:t>
            </a:r>
            <a:r>
              <a:rPr lang="en-US" sz="2400" smtClean="0">
                <a:solidFill>
                  <a:schemeClr val="hlink"/>
                </a:solidFill>
              </a:rPr>
              <a:t/>
            </a:r>
            <a:br>
              <a:rPr lang="en-US" sz="2400" smtClean="0">
                <a:solidFill>
                  <a:schemeClr val="hlink"/>
                </a:solidFill>
              </a:rPr>
            </a:br>
            <a:endParaRPr lang="en-US" sz="2400" smtClean="0">
              <a:solidFill>
                <a:schemeClr val="hlink"/>
              </a:solidFill>
            </a:endParaRPr>
          </a:p>
          <a:p>
            <a:pPr eaLnBrk="1" hangingPunct="1">
              <a:lnSpc>
                <a:spcPct val="90000"/>
              </a:lnSpc>
            </a:pPr>
            <a:r>
              <a:rPr lang="en-US" sz="2400" smtClean="0"/>
              <a:t>Advantages</a:t>
            </a:r>
          </a:p>
          <a:p>
            <a:pPr lvl="1" eaLnBrk="1" hangingPunct="1">
              <a:lnSpc>
                <a:spcPct val="90000"/>
              </a:lnSpc>
            </a:pPr>
            <a:r>
              <a:rPr lang="en-US" sz="2000" smtClean="0"/>
              <a:t>faster response time</a:t>
            </a:r>
          </a:p>
          <a:p>
            <a:pPr lvl="1" eaLnBrk="1" hangingPunct="1">
              <a:lnSpc>
                <a:spcPct val="90000"/>
              </a:lnSpc>
            </a:pPr>
            <a:r>
              <a:rPr lang="en-US" sz="2000" smtClean="0"/>
              <a:t>survive crashes – fault tolerance</a:t>
            </a:r>
          </a:p>
          <a:p>
            <a:pPr lvl="1" eaLnBrk="1" hangingPunct="1">
              <a:lnSpc>
                <a:spcPct val="90000"/>
              </a:lnSpc>
            </a:pPr>
            <a:r>
              <a:rPr lang="en-US" sz="2000" smtClean="0"/>
              <a:t>load balancing by dividing the requests for the data on the same disks equally among the mirrored disks </a:t>
            </a:r>
            <a:br>
              <a:rPr lang="en-US" sz="2000" smtClean="0"/>
            </a:br>
            <a:endParaRPr lang="en-US" sz="2000" smtClean="0"/>
          </a:p>
          <a:p>
            <a:pPr eaLnBrk="1" hangingPunct="1">
              <a:lnSpc>
                <a:spcPct val="90000"/>
              </a:lnSpc>
            </a:pPr>
            <a:r>
              <a:rPr lang="en-US" sz="2400" smtClean="0"/>
              <a:t>Drawbacks</a:t>
            </a:r>
          </a:p>
          <a:p>
            <a:pPr lvl="1" eaLnBrk="1" hangingPunct="1">
              <a:lnSpc>
                <a:spcPct val="90000"/>
              </a:lnSpc>
            </a:pPr>
            <a:r>
              <a:rPr lang="en-US" sz="2000" smtClean="0"/>
              <a:t>increases storage requirement</a:t>
            </a:r>
          </a:p>
          <a:p>
            <a:pPr lvl="1" eaLnBrk="1" hangingPunct="1">
              <a:lnSpc>
                <a:spcPct val="90000"/>
              </a:lnSpc>
            </a:pPr>
            <a:r>
              <a:rPr lang="en-US" sz="2000" smtClean="0"/>
              <a:t>more expensive write operations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885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885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885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5885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58851">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58851">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58851">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588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8851" grpId="0" build="p"/>
    </p:bld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smtClean="0"/>
              <a:t>Redundant Array of Inexpensive Disks</a:t>
            </a:r>
          </a:p>
        </p:txBody>
      </p:sp>
      <p:sp>
        <p:nvSpPr>
          <p:cNvPr id="1360899" name="Rectangle 3"/>
          <p:cNvSpPr>
            <a:spLocks noGrp="1" noChangeArrowheads="1"/>
          </p:cNvSpPr>
          <p:nvPr>
            <p:ph type="body" idx="1"/>
          </p:nvPr>
        </p:nvSpPr>
        <p:spPr/>
        <p:txBody>
          <a:bodyPr/>
          <a:lstStyle/>
          <a:p>
            <a:pPr eaLnBrk="1" hangingPunct="1">
              <a:lnSpc>
                <a:spcPct val="80000"/>
              </a:lnSpc>
            </a:pPr>
            <a:r>
              <a:rPr lang="en-US" sz="2400" dirty="0" smtClean="0"/>
              <a:t>The various </a:t>
            </a:r>
            <a:r>
              <a:rPr lang="en-US" sz="2400" dirty="0" smtClean="0">
                <a:solidFill>
                  <a:schemeClr val="folHlink"/>
                </a:solidFill>
              </a:rPr>
              <a:t>RAID levels</a:t>
            </a:r>
            <a:r>
              <a:rPr lang="en-US" sz="2400" dirty="0" smtClean="0"/>
              <a:t> define different disk organizations to achieve higher performance and more reliability</a:t>
            </a:r>
            <a:br>
              <a:rPr lang="en-US" sz="2400" dirty="0" smtClean="0"/>
            </a:br>
            <a:endParaRPr lang="en-US" sz="900" dirty="0" smtClean="0"/>
          </a:p>
          <a:p>
            <a:pPr lvl="1" eaLnBrk="1" hangingPunct="1">
              <a:lnSpc>
                <a:spcPct val="80000"/>
              </a:lnSpc>
            </a:pPr>
            <a:r>
              <a:rPr lang="en-US" sz="2000" dirty="0" smtClean="0"/>
              <a:t>RAID 0 - </a:t>
            </a:r>
            <a:r>
              <a:rPr lang="en-US" sz="1400" dirty="0" smtClean="0"/>
              <a:t>striped disk array without fault tolerance (non-redundant)</a:t>
            </a:r>
            <a:br>
              <a:rPr lang="en-US" sz="1400" dirty="0" smtClean="0"/>
            </a:br>
            <a:endParaRPr lang="en-US" sz="1400" dirty="0" smtClean="0"/>
          </a:p>
          <a:p>
            <a:pPr lvl="1" eaLnBrk="1" hangingPunct="1">
              <a:lnSpc>
                <a:spcPct val="80000"/>
              </a:lnSpc>
            </a:pPr>
            <a:r>
              <a:rPr lang="en-US" sz="2000" dirty="0" smtClean="0"/>
              <a:t>RAID 1 - </a:t>
            </a:r>
            <a:r>
              <a:rPr lang="en-US" sz="1400" dirty="0" smtClean="0"/>
              <a:t>mirroring</a:t>
            </a:r>
          </a:p>
          <a:p>
            <a:pPr lvl="1" eaLnBrk="1" hangingPunct="1">
              <a:lnSpc>
                <a:spcPct val="80000"/>
              </a:lnSpc>
            </a:pPr>
            <a:r>
              <a:rPr lang="en-US" sz="2000" dirty="0" smtClean="0"/>
              <a:t>RAID 2 - </a:t>
            </a:r>
            <a:r>
              <a:rPr lang="en-US" sz="1400" dirty="0" smtClean="0"/>
              <a:t>memory-style error correcting code (Hamming Code ECC)</a:t>
            </a:r>
          </a:p>
          <a:p>
            <a:pPr lvl="1" eaLnBrk="1" hangingPunct="1">
              <a:lnSpc>
                <a:spcPct val="80000"/>
              </a:lnSpc>
            </a:pPr>
            <a:r>
              <a:rPr lang="en-US" sz="2000" dirty="0" smtClean="0"/>
              <a:t>RAID 3 - </a:t>
            </a:r>
            <a:r>
              <a:rPr lang="en-US" sz="1400" dirty="0" smtClean="0"/>
              <a:t>bit-interleaved parity</a:t>
            </a:r>
          </a:p>
          <a:p>
            <a:pPr lvl="1" eaLnBrk="1" hangingPunct="1">
              <a:lnSpc>
                <a:spcPct val="80000"/>
              </a:lnSpc>
            </a:pPr>
            <a:r>
              <a:rPr lang="en-US" sz="2000" dirty="0" smtClean="0"/>
              <a:t>RAID 4 - </a:t>
            </a:r>
            <a:r>
              <a:rPr lang="en-US" sz="1400" dirty="0" smtClean="0"/>
              <a:t>block-interleaved parity</a:t>
            </a:r>
            <a:r>
              <a:rPr lang="en-US" sz="2000" dirty="0" smtClean="0"/>
              <a:t> </a:t>
            </a:r>
          </a:p>
          <a:p>
            <a:pPr lvl="1" eaLnBrk="1" hangingPunct="1">
              <a:lnSpc>
                <a:spcPct val="80000"/>
              </a:lnSpc>
            </a:pPr>
            <a:r>
              <a:rPr lang="en-US" sz="2000" dirty="0" smtClean="0"/>
              <a:t>RAID 5 - </a:t>
            </a:r>
            <a:r>
              <a:rPr lang="en-US" sz="1400" dirty="0" smtClean="0"/>
              <a:t>block-interleaved distributed-parity</a:t>
            </a:r>
          </a:p>
          <a:p>
            <a:pPr lvl="1" eaLnBrk="1" hangingPunct="1">
              <a:lnSpc>
                <a:spcPct val="80000"/>
              </a:lnSpc>
            </a:pPr>
            <a:r>
              <a:rPr lang="en-US" sz="2000" dirty="0" smtClean="0"/>
              <a:t>RAID 6 - </a:t>
            </a:r>
            <a:r>
              <a:rPr lang="en-US" sz="1400" dirty="0" smtClean="0"/>
              <a:t>independent data disks with two independent distributed parity schemes (</a:t>
            </a:r>
            <a:r>
              <a:rPr lang="nb-NO" sz="1400" dirty="0" smtClean="0"/>
              <a:t>P+Q </a:t>
            </a:r>
            <a:r>
              <a:rPr lang="en-US" sz="1400" dirty="0" smtClean="0"/>
              <a:t>redundancy)</a:t>
            </a:r>
            <a:r>
              <a:rPr lang="en-US" sz="2000" dirty="0" smtClean="0"/>
              <a:t/>
            </a:r>
            <a:br>
              <a:rPr lang="en-US" sz="2000" dirty="0" smtClean="0"/>
            </a:br>
            <a:r>
              <a:rPr lang="en-US" sz="2000" dirty="0" smtClean="0"/>
              <a:t/>
            </a:r>
            <a:br>
              <a:rPr lang="en-US" sz="2000" dirty="0" smtClean="0"/>
            </a:br>
            <a:endParaRPr lang="en-US" sz="2000" dirty="0" smtClean="0"/>
          </a:p>
          <a:p>
            <a:pPr lvl="1" eaLnBrk="1" hangingPunct="1">
              <a:lnSpc>
                <a:spcPct val="80000"/>
              </a:lnSpc>
            </a:pPr>
            <a:r>
              <a:rPr lang="en-US" sz="2000" dirty="0" smtClean="0"/>
              <a:t>RAID </a:t>
            </a:r>
            <a:r>
              <a:rPr lang="en-US" sz="2000" dirty="0" smtClean="0"/>
              <a:t>10</a:t>
            </a:r>
            <a:r>
              <a:rPr lang="en-US" sz="2000" dirty="0" smtClean="0"/>
              <a:t>	</a:t>
            </a:r>
            <a:r>
              <a:rPr lang="en-US" sz="800" dirty="0" smtClean="0"/>
              <a:t> </a:t>
            </a:r>
            <a:r>
              <a:rPr lang="en-US" sz="700" dirty="0" smtClean="0"/>
              <a:t>  </a:t>
            </a:r>
            <a:r>
              <a:rPr lang="en-US" sz="2000" dirty="0" smtClean="0"/>
              <a:t>- </a:t>
            </a:r>
            <a:r>
              <a:rPr lang="en-US" sz="1400" dirty="0" smtClean="0"/>
              <a:t>striped disk array (RAID level 0) whose segments are mirrored (level 1)</a:t>
            </a:r>
          </a:p>
          <a:p>
            <a:pPr lvl="1" eaLnBrk="1" hangingPunct="1">
              <a:lnSpc>
                <a:spcPct val="80000"/>
              </a:lnSpc>
            </a:pPr>
            <a:r>
              <a:rPr lang="en-US" sz="2000" dirty="0" smtClean="0"/>
              <a:t>RAID 0+</a:t>
            </a:r>
            <a:r>
              <a:rPr lang="en-US" sz="2000" dirty="0" smtClean="0"/>
              <a:t>1 - </a:t>
            </a:r>
            <a:r>
              <a:rPr lang="en-US" sz="1600" dirty="0" smtClean="0"/>
              <a:t> </a:t>
            </a:r>
            <a:r>
              <a:rPr lang="en-US" sz="1400" dirty="0" smtClean="0"/>
              <a:t>mirrored array (RAID level 1) whose segments are RAID 0 arrays</a:t>
            </a:r>
            <a:br>
              <a:rPr lang="en-US" sz="1400" dirty="0" smtClean="0"/>
            </a:br>
            <a:r>
              <a:rPr lang="en-US" sz="1400" dirty="0" smtClean="0"/>
              <a:t/>
            </a:r>
            <a:br>
              <a:rPr lang="en-US" sz="1400" dirty="0" smtClean="0"/>
            </a:br>
            <a:endParaRPr lang="en-US" sz="1400" dirty="0" smtClean="0"/>
          </a:p>
          <a:p>
            <a:pPr lvl="1" eaLnBrk="1" hangingPunct="1">
              <a:lnSpc>
                <a:spcPct val="80000"/>
              </a:lnSpc>
            </a:pPr>
            <a:r>
              <a:rPr lang="en-US" sz="2000" dirty="0" smtClean="0"/>
              <a:t>RAID 03	- </a:t>
            </a:r>
            <a:r>
              <a:rPr lang="en-US" sz="1400" dirty="0" smtClean="0"/>
              <a:t>striped (RAID level 0) array whose segments are RAID level 3 arrays</a:t>
            </a:r>
            <a:r>
              <a:rPr lang="en-US" sz="2000" dirty="0" smtClean="0"/>
              <a:t> </a:t>
            </a:r>
            <a:endParaRPr lang="en-US" sz="1400" dirty="0" smtClean="0"/>
          </a:p>
          <a:p>
            <a:pPr lvl="1" eaLnBrk="1" hangingPunct="1">
              <a:lnSpc>
                <a:spcPct val="80000"/>
              </a:lnSpc>
            </a:pPr>
            <a:r>
              <a:rPr lang="en-US" sz="2000" dirty="0" smtClean="0"/>
              <a:t>RAID 50	- </a:t>
            </a:r>
            <a:r>
              <a:rPr lang="en-US" sz="1400" dirty="0" smtClean="0"/>
              <a:t>striped (RAID level 0) array whose segments are RAID level 5 arrays</a:t>
            </a:r>
            <a:r>
              <a:rPr lang="en-US" sz="2000" dirty="0" smtClean="0"/>
              <a:t> </a:t>
            </a:r>
          </a:p>
          <a:p>
            <a:pPr lvl="1" eaLnBrk="1" hangingPunct="1">
              <a:lnSpc>
                <a:spcPct val="80000"/>
              </a:lnSpc>
            </a:pPr>
            <a:r>
              <a:rPr lang="en-US" sz="2000" dirty="0" smtClean="0"/>
              <a:t>RAID 53, 51,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608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608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608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608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6089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6089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60899">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6089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60899">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60899">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60899">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6089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smtClean="0"/>
              <a:t>Replication</a:t>
            </a:r>
          </a:p>
        </p:txBody>
      </p:sp>
      <p:sp>
        <p:nvSpPr>
          <p:cNvPr id="165891" name="Rectangle 3"/>
          <p:cNvSpPr>
            <a:spLocks noGrp="1" noChangeArrowheads="1"/>
          </p:cNvSpPr>
          <p:nvPr>
            <p:ph type="body" idx="1"/>
          </p:nvPr>
        </p:nvSpPr>
        <p:spPr/>
        <p:txBody>
          <a:bodyPr/>
          <a:lstStyle/>
          <a:p>
            <a:pPr eaLnBrk="1" hangingPunct="1"/>
            <a:r>
              <a:rPr lang="en-US" sz="2400" smtClean="0"/>
              <a:t>Replication is in traditional disk array systems often used for fault tolerance (and higher performance in the new combined RAID levels)</a:t>
            </a:r>
            <a:br>
              <a:rPr lang="en-US" sz="2400" smtClean="0"/>
            </a:br>
            <a:endParaRPr lang="en-US" sz="2400" smtClean="0"/>
          </a:p>
          <a:p>
            <a:pPr eaLnBrk="1" hangingPunct="1"/>
            <a:r>
              <a:rPr lang="en-US" sz="2400" smtClean="0"/>
              <a:t>Replication can also be used for </a:t>
            </a:r>
          </a:p>
          <a:p>
            <a:pPr lvl="1" eaLnBrk="1" hangingPunct="1"/>
            <a:r>
              <a:rPr lang="en-US" sz="2000" smtClean="0"/>
              <a:t>reducing hot spots</a:t>
            </a:r>
          </a:p>
          <a:p>
            <a:pPr lvl="1" eaLnBrk="1" hangingPunct="1"/>
            <a:r>
              <a:rPr lang="en-US" sz="2000" smtClean="0"/>
              <a:t>increase scalability </a:t>
            </a:r>
          </a:p>
          <a:p>
            <a:pPr lvl="1" eaLnBrk="1" hangingPunct="1"/>
            <a:r>
              <a:rPr lang="en-US" sz="2000" smtClean="0"/>
              <a:t>higher performance</a:t>
            </a:r>
          </a:p>
          <a:p>
            <a:pPr lvl="1" eaLnBrk="1" hangingPunct="1"/>
            <a:r>
              <a:rPr lang="en-US" sz="2000" smtClean="0"/>
              <a:t>…</a:t>
            </a:r>
          </a:p>
          <a:p>
            <a:pPr lvl="1" eaLnBrk="1" hangingPunct="1"/>
            <a:r>
              <a:rPr lang="en-US" sz="2000" smtClean="0"/>
              <a:t>and, fault tolerance is often a side effect </a:t>
            </a:r>
            <a:r>
              <a:rPr lang="en-US" sz="2000" smtClean="0">
                <a:sym typeface="Wingdings" charset="2"/>
              </a:rPr>
              <a:t></a:t>
            </a:r>
            <a:r>
              <a:rPr lang="en-US" sz="2000" smtClean="0"/>
              <a:t/>
            </a:r>
            <a:br>
              <a:rPr lang="en-US" sz="2000" smtClean="0"/>
            </a:br>
            <a:endParaRPr lang="en-US" sz="2000" smtClean="0"/>
          </a:p>
          <a:p>
            <a:pPr eaLnBrk="1" hangingPunct="1"/>
            <a:r>
              <a:rPr lang="en-US" sz="2400" smtClean="0"/>
              <a:t>Replication should </a:t>
            </a:r>
          </a:p>
          <a:p>
            <a:pPr lvl="1" eaLnBrk="1" hangingPunct="1"/>
            <a:r>
              <a:rPr lang="en-US" sz="2000" smtClean="0"/>
              <a:t>be based on observed load</a:t>
            </a:r>
          </a:p>
          <a:p>
            <a:pPr lvl="1" eaLnBrk="1" hangingPunct="1"/>
            <a:r>
              <a:rPr lang="en-US" sz="2000" smtClean="0"/>
              <a:t>changed dynamically as popularity changes</a:t>
            </a:r>
          </a:p>
          <a:p>
            <a:pPr lvl="1" eaLnBrk="1" hangingPunct="1"/>
            <a:endParaRPr lang="en-US" sz="200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2967" name="Rectangle 23"/>
          <p:cNvSpPr>
            <a:spLocks noGrp="1" noChangeArrowheads="1"/>
          </p:cNvSpPr>
          <p:nvPr>
            <p:ph type="body" idx="1"/>
          </p:nvPr>
        </p:nvSpPr>
        <p:spPr/>
        <p:txBody>
          <a:bodyPr/>
          <a:lstStyle/>
          <a:p>
            <a:pPr eaLnBrk="1" hangingPunct="1"/>
            <a:r>
              <a:rPr lang="en-US" sz="2400" smtClean="0">
                <a:solidFill>
                  <a:schemeClr val="folHlink"/>
                </a:solidFill>
              </a:rPr>
              <a:t>DSR</a:t>
            </a:r>
            <a:r>
              <a:rPr lang="en-US" sz="2400" smtClean="0"/>
              <a:t> tries to balance load by dynamically replicating hot data</a:t>
            </a:r>
          </a:p>
          <a:p>
            <a:pPr lvl="1" eaLnBrk="1" hangingPunct="1"/>
            <a:r>
              <a:rPr lang="en-US" sz="2000" smtClean="0"/>
              <a:t>also known as dynamic policy for segment replication (DPSR)</a:t>
            </a:r>
          </a:p>
          <a:p>
            <a:pPr lvl="1" eaLnBrk="1" hangingPunct="1"/>
            <a:r>
              <a:rPr lang="en-US" sz="2000" smtClean="0"/>
              <a:t>assumes read only, VoD-like retrieval</a:t>
            </a:r>
            <a:endParaRPr lang="en-US" sz="1400" smtClean="0"/>
          </a:p>
          <a:p>
            <a:pPr lvl="1" eaLnBrk="1" hangingPunct="1"/>
            <a:r>
              <a:rPr lang="en-US" sz="2000" smtClean="0"/>
              <a:t>predefines a load threshold for when to replicate a segment by examining current and expected load</a:t>
            </a:r>
          </a:p>
          <a:p>
            <a:pPr lvl="1" eaLnBrk="1" hangingPunct="1"/>
            <a:r>
              <a:rPr lang="en-US" sz="2000" smtClean="0"/>
              <a:t>uses </a:t>
            </a:r>
            <a:r>
              <a:rPr lang="en-US" sz="2000" i="1" smtClean="0"/>
              <a:t>copyback streams</a:t>
            </a:r>
            <a:endParaRPr lang="en-US" sz="900" i="1" smtClean="0"/>
          </a:p>
          <a:p>
            <a:pPr lvl="1" eaLnBrk="1" hangingPunct="1"/>
            <a:r>
              <a:rPr lang="en-US" sz="2000" smtClean="0"/>
              <a:t>replicate when threshold is reached, but which segment and where??</a:t>
            </a:r>
          </a:p>
          <a:p>
            <a:pPr lvl="2" eaLnBrk="1" hangingPunct="1"/>
            <a:r>
              <a:rPr lang="en-US" sz="1800" smtClean="0"/>
              <a:t>tries to find a lightly loaded device, based on future load calculations</a:t>
            </a:r>
          </a:p>
          <a:p>
            <a:pPr lvl="2" eaLnBrk="1" hangingPunct="1"/>
            <a:r>
              <a:rPr lang="en-US" sz="1800" smtClean="0"/>
              <a:t>not necessarily segment that receives additional requests</a:t>
            </a:r>
            <a:br>
              <a:rPr lang="en-US" sz="1800" smtClean="0"/>
            </a:br>
            <a:r>
              <a:rPr lang="en-US" sz="1800" smtClean="0"/>
              <a:t>(another segment may have more requests)</a:t>
            </a:r>
          </a:p>
          <a:p>
            <a:pPr lvl="2" eaLnBrk="1" hangingPunct="1">
              <a:buFont typeface="Wingdings" charset="2"/>
              <a:buChar char="Ä"/>
            </a:pPr>
            <a:r>
              <a:rPr lang="en-US" sz="1800" smtClean="0"/>
              <a:t>replicates based on </a:t>
            </a:r>
            <a:r>
              <a:rPr lang="en-US" sz="1800" b="1" smtClean="0">
                <a:solidFill>
                  <a:schemeClr val="folHlink"/>
                </a:solidFill>
              </a:rPr>
              <a:t>payoff factor p</a:t>
            </a:r>
            <a:r>
              <a:rPr lang="en-US" sz="1800" smtClean="0"/>
              <a:t> (replicate segment i with highest p):</a:t>
            </a:r>
          </a:p>
        </p:txBody>
      </p:sp>
      <p:grpSp>
        <p:nvGrpSpPr>
          <p:cNvPr id="2" name="Group 34"/>
          <p:cNvGrpSpPr>
            <a:grpSpLocks/>
          </p:cNvGrpSpPr>
          <p:nvPr/>
        </p:nvGrpSpPr>
        <p:grpSpPr bwMode="auto">
          <a:xfrm>
            <a:off x="1695450" y="1103313"/>
            <a:ext cx="4595813" cy="3765550"/>
            <a:chOff x="1068" y="679"/>
            <a:chExt cx="2895" cy="2372"/>
          </a:xfrm>
        </p:grpSpPr>
        <p:sp>
          <p:nvSpPr>
            <p:cNvPr id="166949" name="AutoShape 30"/>
            <p:cNvSpPr>
              <a:spLocks noChangeArrowheads="1"/>
            </p:cNvSpPr>
            <p:nvPr/>
          </p:nvSpPr>
          <p:spPr bwMode="auto">
            <a:xfrm>
              <a:off x="1068" y="2384"/>
              <a:ext cx="2895" cy="667"/>
            </a:xfrm>
            <a:custGeom>
              <a:avLst/>
              <a:gdLst>
                <a:gd name="T0" fmla="*/ 2379 w 21600"/>
                <a:gd name="T1" fmla="*/ 334 h 21600"/>
                <a:gd name="T2" fmla="*/ 1448 w 21600"/>
                <a:gd name="T3" fmla="*/ 667 h 21600"/>
                <a:gd name="T4" fmla="*/ 516 w 21600"/>
                <a:gd name="T5" fmla="*/ 334 h 21600"/>
                <a:gd name="T6" fmla="*/ 1448 w 21600"/>
                <a:gd name="T7" fmla="*/ 0 h 21600"/>
                <a:gd name="T8" fmla="*/ 0 60000 65536"/>
                <a:gd name="T9" fmla="*/ 0 60000 65536"/>
                <a:gd name="T10" fmla="*/ 0 60000 65536"/>
                <a:gd name="T11" fmla="*/ 0 60000 65536"/>
                <a:gd name="T12" fmla="*/ 5648 w 21600"/>
                <a:gd name="T13" fmla="*/ 5635 h 21600"/>
                <a:gd name="T14" fmla="*/ 15952 w 21600"/>
                <a:gd name="T15" fmla="*/ 15965 h 21600"/>
              </a:gdLst>
              <a:ahLst/>
              <a:cxnLst>
                <a:cxn ang="T8">
                  <a:pos x="T0" y="T1"/>
                </a:cxn>
                <a:cxn ang="T9">
                  <a:pos x="T2" y="T3"/>
                </a:cxn>
                <a:cxn ang="T10">
                  <a:pos x="T4" y="T5"/>
                </a:cxn>
                <a:cxn ang="T11">
                  <a:pos x="T6" y="T7"/>
                </a:cxn>
              </a:cxnLst>
              <a:rect l="T12" t="T13" r="T14" b="T15"/>
              <a:pathLst>
                <a:path w="21600" h="21600">
                  <a:moveTo>
                    <a:pt x="0" y="0"/>
                  </a:moveTo>
                  <a:lnTo>
                    <a:pt x="7700" y="21600"/>
                  </a:lnTo>
                  <a:lnTo>
                    <a:pt x="13900" y="21600"/>
                  </a:lnTo>
                  <a:lnTo>
                    <a:pt x="21600" y="0"/>
                  </a:lnTo>
                  <a:close/>
                </a:path>
              </a:pathLst>
            </a:custGeom>
            <a:gradFill rotWithShape="1">
              <a:gsLst>
                <a:gs pos="0">
                  <a:srgbClr val="808080"/>
                </a:gs>
                <a:gs pos="100000">
                  <a:srgbClr val="DDDDDD"/>
                </a:gs>
              </a:gsLst>
              <a:lin ang="5400000" scaled="1"/>
            </a:gra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66950" name="Rectangle 31"/>
            <p:cNvSpPr>
              <a:spLocks noChangeArrowheads="1"/>
            </p:cNvSpPr>
            <p:nvPr/>
          </p:nvSpPr>
          <p:spPr bwMode="auto">
            <a:xfrm>
              <a:off x="1077" y="679"/>
              <a:ext cx="2881" cy="1706"/>
            </a:xfrm>
            <a:prstGeom prst="rect">
              <a:avLst/>
            </a:prstGeom>
            <a:solidFill>
              <a:srgbClr val="80808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graphicFrame>
          <p:nvGraphicFramePr>
            <p:cNvPr id="10" name="Object 5"/>
            <p:cNvGraphicFramePr>
              <a:graphicFrameLocks noChangeAspect="1"/>
            </p:cNvGraphicFramePr>
            <p:nvPr/>
          </p:nvGraphicFramePr>
          <p:xfrm>
            <a:off x="1253" y="754"/>
            <a:ext cx="2586" cy="1703"/>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3" name="Group 39"/>
          <p:cNvGrpSpPr>
            <a:grpSpLocks/>
          </p:cNvGrpSpPr>
          <p:nvPr/>
        </p:nvGrpSpPr>
        <p:grpSpPr bwMode="auto">
          <a:xfrm>
            <a:off x="3201988" y="1185863"/>
            <a:ext cx="4595812" cy="3765550"/>
            <a:chOff x="2865" y="-133"/>
            <a:chExt cx="2895" cy="2372"/>
          </a:xfrm>
        </p:grpSpPr>
        <p:sp>
          <p:nvSpPr>
            <p:cNvPr id="166947" name="AutoShape 36"/>
            <p:cNvSpPr>
              <a:spLocks noChangeArrowheads="1"/>
            </p:cNvSpPr>
            <p:nvPr/>
          </p:nvSpPr>
          <p:spPr bwMode="auto">
            <a:xfrm>
              <a:off x="2865" y="1572"/>
              <a:ext cx="2895" cy="667"/>
            </a:xfrm>
            <a:custGeom>
              <a:avLst/>
              <a:gdLst>
                <a:gd name="T0" fmla="*/ 2379 w 21600"/>
                <a:gd name="T1" fmla="*/ 334 h 21600"/>
                <a:gd name="T2" fmla="*/ 1448 w 21600"/>
                <a:gd name="T3" fmla="*/ 667 h 21600"/>
                <a:gd name="T4" fmla="*/ 516 w 21600"/>
                <a:gd name="T5" fmla="*/ 334 h 21600"/>
                <a:gd name="T6" fmla="*/ 1448 w 21600"/>
                <a:gd name="T7" fmla="*/ 0 h 21600"/>
                <a:gd name="T8" fmla="*/ 0 60000 65536"/>
                <a:gd name="T9" fmla="*/ 0 60000 65536"/>
                <a:gd name="T10" fmla="*/ 0 60000 65536"/>
                <a:gd name="T11" fmla="*/ 0 60000 65536"/>
                <a:gd name="T12" fmla="*/ 5648 w 21600"/>
                <a:gd name="T13" fmla="*/ 5635 h 21600"/>
                <a:gd name="T14" fmla="*/ 15952 w 21600"/>
                <a:gd name="T15" fmla="*/ 15965 h 21600"/>
              </a:gdLst>
              <a:ahLst/>
              <a:cxnLst>
                <a:cxn ang="T8">
                  <a:pos x="T0" y="T1"/>
                </a:cxn>
                <a:cxn ang="T9">
                  <a:pos x="T2" y="T3"/>
                </a:cxn>
                <a:cxn ang="T10">
                  <a:pos x="T4" y="T5"/>
                </a:cxn>
                <a:cxn ang="T11">
                  <a:pos x="T6" y="T7"/>
                </a:cxn>
              </a:cxnLst>
              <a:rect l="T12" t="T13" r="T14" b="T15"/>
              <a:pathLst>
                <a:path w="21600" h="21600">
                  <a:moveTo>
                    <a:pt x="0" y="0"/>
                  </a:moveTo>
                  <a:lnTo>
                    <a:pt x="7700" y="21600"/>
                  </a:lnTo>
                  <a:lnTo>
                    <a:pt x="13900" y="21600"/>
                  </a:lnTo>
                  <a:lnTo>
                    <a:pt x="21600" y="0"/>
                  </a:lnTo>
                  <a:close/>
                </a:path>
              </a:pathLst>
            </a:custGeom>
            <a:gradFill rotWithShape="1">
              <a:gsLst>
                <a:gs pos="0">
                  <a:srgbClr val="808080"/>
                </a:gs>
                <a:gs pos="100000">
                  <a:srgbClr val="FF9933"/>
                </a:gs>
              </a:gsLst>
              <a:lin ang="5400000" scaled="1"/>
            </a:gra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66948" name="Rectangle 37"/>
            <p:cNvSpPr>
              <a:spLocks noChangeArrowheads="1"/>
            </p:cNvSpPr>
            <p:nvPr/>
          </p:nvSpPr>
          <p:spPr bwMode="auto">
            <a:xfrm>
              <a:off x="2874" y="-133"/>
              <a:ext cx="2881" cy="1706"/>
            </a:xfrm>
            <a:prstGeom prst="rect">
              <a:avLst/>
            </a:prstGeom>
            <a:solidFill>
              <a:srgbClr val="80808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graphicFrame>
          <p:nvGraphicFramePr>
            <p:cNvPr id="11" name="Object 4"/>
            <p:cNvGraphicFramePr>
              <a:graphicFrameLocks noChangeAspect="1"/>
            </p:cNvGraphicFramePr>
            <p:nvPr/>
          </p:nvGraphicFramePr>
          <p:xfrm>
            <a:off x="3050" y="-58"/>
            <a:ext cx="2586" cy="1703"/>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4" name="Group 2"/>
          <p:cNvGrpSpPr>
            <a:grpSpLocks/>
          </p:cNvGrpSpPr>
          <p:nvPr/>
        </p:nvGrpSpPr>
        <p:grpSpPr bwMode="auto">
          <a:xfrm>
            <a:off x="4764088" y="4864100"/>
            <a:ext cx="2516187" cy="1752600"/>
            <a:chOff x="3001" y="2928"/>
            <a:chExt cx="1585" cy="1104"/>
          </a:xfrm>
        </p:grpSpPr>
        <p:sp>
          <p:nvSpPr>
            <p:cNvPr id="166944" name="Line 3"/>
            <p:cNvSpPr>
              <a:spLocks noChangeShapeType="1"/>
            </p:cNvSpPr>
            <p:nvPr/>
          </p:nvSpPr>
          <p:spPr bwMode="auto">
            <a:xfrm flipH="1" flipV="1">
              <a:off x="3402" y="3440"/>
              <a:ext cx="289" cy="382"/>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90000" tIns="46800" rIns="90000" bIns="46800">
              <a:spAutoFit/>
            </a:bodyPr>
            <a:lstStyle/>
            <a:p>
              <a:endParaRPr lang="nb-NO"/>
            </a:p>
          </p:txBody>
        </p:sp>
        <p:sp>
          <p:nvSpPr>
            <p:cNvPr id="166945" name="Rectangle 4"/>
            <p:cNvSpPr>
              <a:spLocks noChangeArrowheads="1"/>
            </p:cNvSpPr>
            <p:nvPr/>
          </p:nvSpPr>
          <p:spPr bwMode="auto">
            <a:xfrm>
              <a:off x="3001" y="2928"/>
              <a:ext cx="951" cy="538"/>
            </a:xfrm>
            <a:prstGeom prst="rect">
              <a:avLst/>
            </a:prstGeom>
            <a:solidFill>
              <a:srgbClr val="FF99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0000" tIns="46800" rIns="90000" bIns="46800" anchor="ctr">
              <a:spAutoFit/>
            </a:bodyPr>
            <a:lstStyle/>
            <a:p>
              <a:endParaRPr lang="nb-NO"/>
            </a:p>
          </p:txBody>
        </p:sp>
        <p:sp>
          <p:nvSpPr>
            <p:cNvPr id="166946" name="Text Box 5"/>
            <p:cNvSpPr txBox="1">
              <a:spLocks noChangeArrowheads="1"/>
            </p:cNvSpPr>
            <p:nvPr/>
          </p:nvSpPr>
          <p:spPr bwMode="auto">
            <a:xfrm>
              <a:off x="3264" y="3782"/>
              <a:ext cx="1322" cy="2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this sum considers the number of </a:t>
              </a:r>
            </a:p>
            <a:p>
              <a:r>
                <a:rPr lang="en-US" sz="1000" b="0"/>
                <a:t>future viewers for this segment</a:t>
              </a:r>
            </a:p>
          </p:txBody>
        </p:sp>
      </p:grpSp>
      <p:grpSp>
        <p:nvGrpSpPr>
          <p:cNvPr id="5" name="Group 6"/>
          <p:cNvGrpSpPr>
            <a:grpSpLocks/>
          </p:cNvGrpSpPr>
          <p:nvPr/>
        </p:nvGrpSpPr>
        <p:grpSpPr bwMode="auto">
          <a:xfrm>
            <a:off x="5149850" y="4625975"/>
            <a:ext cx="3084513" cy="857250"/>
            <a:chOff x="3244" y="2784"/>
            <a:chExt cx="1943" cy="540"/>
          </a:xfrm>
        </p:grpSpPr>
        <p:sp>
          <p:nvSpPr>
            <p:cNvPr id="166941" name="Rectangle 7"/>
            <p:cNvSpPr>
              <a:spLocks noChangeArrowheads="1"/>
            </p:cNvSpPr>
            <p:nvPr/>
          </p:nvSpPr>
          <p:spPr bwMode="auto">
            <a:xfrm>
              <a:off x="3244" y="3106"/>
              <a:ext cx="175" cy="218"/>
            </a:xfrm>
            <a:prstGeom prst="rect">
              <a:avLst/>
            </a:prstGeom>
            <a:solidFill>
              <a:schemeClr val="accent2"/>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0000" tIns="46800" rIns="90000" bIns="46800" anchor="ctr">
              <a:spAutoFit/>
            </a:bodyPr>
            <a:lstStyle/>
            <a:p>
              <a:endParaRPr lang="nb-NO"/>
            </a:p>
          </p:txBody>
        </p:sp>
        <p:sp>
          <p:nvSpPr>
            <p:cNvPr id="166942" name="Text Box 8"/>
            <p:cNvSpPr txBox="1">
              <a:spLocks noChangeArrowheads="1"/>
            </p:cNvSpPr>
            <p:nvPr/>
          </p:nvSpPr>
          <p:spPr bwMode="auto">
            <a:xfrm>
              <a:off x="4021" y="2784"/>
              <a:ext cx="1166"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number of viewers of replica j</a:t>
              </a:r>
            </a:p>
          </p:txBody>
        </p:sp>
        <p:cxnSp>
          <p:nvCxnSpPr>
            <p:cNvPr id="166943" name="AutoShape 9"/>
            <p:cNvCxnSpPr>
              <a:cxnSpLocks noChangeShapeType="1"/>
              <a:stCxn id="166942" idx="1"/>
              <a:endCxn id="166941" idx="0"/>
            </p:cNvCxnSpPr>
            <p:nvPr/>
          </p:nvCxnSpPr>
          <p:spPr bwMode="auto">
            <a:xfrm rot="10800000" flipV="1">
              <a:off x="3332" y="2861"/>
              <a:ext cx="689" cy="245"/>
            </a:xfrm>
            <a:prstGeom prst="bentConnector2">
              <a:avLst/>
            </a:prstGeom>
            <a:noFill/>
            <a:ln w="9525">
              <a:solidFill>
                <a:schemeClr val="tx1"/>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grpSp>
      <p:grpSp>
        <p:nvGrpSpPr>
          <p:cNvPr id="6" name="Group 10"/>
          <p:cNvGrpSpPr>
            <a:grpSpLocks/>
          </p:cNvGrpSpPr>
          <p:nvPr/>
        </p:nvGrpSpPr>
        <p:grpSpPr bwMode="auto">
          <a:xfrm>
            <a:off x="5438775" y="5137150"/>
            <a:ext cx="1990725" cy="820738"/>
            <a:chOff x="3432" y="3106"/>
            <a:chExt cx="1016" cy="413"/>
          </a:xfrm>
        </p:grpSpPr>
        <p:sp>
          <p:nvSpPr>
            <p:cNvPr id="166938" name="Line 11"/>
            <p:cNvSpPr>
              <a:spLocks noChangeShapeType="1"/>
            </p:cNvSpPr>
            <p:nvPr/>
          </p:nvSpPr>
          <p:spPr bwMode="auto">
            <a:xfrm flipH="1" flipV="1">
              <a:off x="3558" y="3225"/>
              <a:ext cx="256" cy="199"/>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90000" tIns="46800" rIns="90000" bIns="46800">
              <a:spAutoFit/>
            </a:bodyPr>
            <a:lstStyle/>
            <a:p>
              <a:endParaRPr lang="nb-NO"/>
            </a:p>
          </p:txBody>
        </p:sp>
        <p:sp>
          <p:nvSpPr>
            <p:cNvPr id="166939" name="Rectangle 12"/>
            <p:cNvSpPr>
              <a:spLocks noChangeArrowheads="1"/>
            </p:cNvSpPr>
            <p:nvPr/>
          </p:nvSpPr>
          <p:spPr bwMode="auto">
            <a:xfrm>
              <a:off x="3432" y="3106"/>
              <a:ext cx="137" cy="143"/>
            </a:xfrm>
            <a:prstGeom prst="rect">
              <a:avLst/>
            </a:prstGeom>
            <a:solidFill>
              <a:srgbClr val="CCEC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0000" tIns="46800" rIns="90000" bIns="46800" anchor="ctr">
              <a:spAutoFit/>
            </a:bodyPr>
            <a:lstStyle/>
            <a:p>
              <a:endParaRPr lang="nb-NO"/>
            </a:p>
          </p:txBody>
        </p:sp>
        <p:sp>
          <p:nvSpPr>
            <p:cNvPr id="166940" name="Text Box 13"/>
            <p:cNvSpPr txBox="1">
              <a:spLocks noChangeArrowheads="1"/>
            </p:cNvSpPr>
            <p:nvPr/>
          </p:nvSpPr>
          <p:spPr bwMode="auto">
            <a:xfrm>
              <a:off x="3764" y="3396"/>
              <a:ext cx="684" cy="12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weighting factor</a:t>
              </a:r>
            </a:p>
          </p:txBody>
        </p:sp>
      </p:grpSp>
      <p:grpSp>
        <p:nvGrpSpPr>
          <p:cNvPr id="7" name="Group 14"/>
          <p:cNvGrpSpPr>
            <a:grpSpLocks/>
          </p:cNvGrpSpPr>
          <p:nvPr/>
        </p:nvGrpSpPr>
        <p:grpSpPr bwMode="auto">
          <a:xfrm>
            <a:off x="2887663" y="4865688"/>
            <a:ext cx="1854200" cy="1752600"/>
            <a:chOff x="1819" y="2929"/>
            <a:chExt cx="1168" cy="1104"/>
          </a:xfrm>
        </p:grpSpPr>
        <p:sp>
          <p:nvSpPr>
            <p:cNvPr id="166935" name="Line 15"/>
            <p:cNvSpPr>
              <a:spLocks noChangeShapeType="1"/>
            </p:cNvSpPr>
            <p:nvPr/>
          </p:nvSpPr>
          <p:spPr bwMode="auto">
            <a:xfrm flipV="1">
              <a:off x="2306" y="3441"/>
              <a:ext cx="131" cy="382"/>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90000" tIns="46800" rIns="90000" bIns="46800">
              <a:spAutoFit/>
            </a:bodyPr>
            <a:lstStyle/>
            <a:p>
              <a:endParaRPr lang="nb-NO"/>
            </a:p>
          </p:txBody>
        </p:sp>
        <p:sp>
          <p:nvSpPr>
            <p:cNvPr id="166936" name="Rectangle 16"/>
            <p:cNvSpPr>
              <a:spLocks noChangeArrowheads="1"/>
            </p:cNvSpPr>
            <p:nvPr/>
          </p:nvSpPr>
          <p:spPr bwMode="auto">
            <a:xfrm>
              <a:off x="2036" y="2929"/>
              <a:ext cx="951" cy="538"/>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0000" tIns="46800" rIns="90000" bIns="46800" anchor="ctr">
              <a:spAutoFit/>
            </a:bodyPr>
            <a:lstStyle/>
            <a:p>
              <a:endParaRPr lang="nb-NO"/>
            </a:p>
          </p:txBody>
        </p:sp>
        <p:sp>
          <p:nvSpPr>
            <p:cNvPr id="166937" name="Text Box 17"/>
            <p:cNvSpPr txBox="1">
              <a:spLocks noChangeArrowheads="1"/>
            </p:cNvSpPr>
            <p:nvPr/>
          </p:nvSpPr>
          <p:spPr bwMode="auto">
            <a:xfrm>
              <a:off x="1819" y="3783"/>
              <a:ext cx="1075" cy="2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factor for expected benefit </a:t>
              </a:r>
            </a:p>
            <a:p>
              <a:r>
                <a:rPr lang="en-US" sz="1000" b="0"/>
                <a:t>for additional copy</a:t>
              </a:r>
            </a:p>
          </p:txBody>
        </p:sp>
      </p:grpSp>
      <p:grpSp>
        <p:nvGrpSpPr>
          <p:cNvPr id="8" name="Group 18"/>
          <p:cNvGrpSpPr>
            <a:grpSpLocks/>
          </p:cNvGrpSpPr>
          <p:nvPr/>
        </p:nvGrpSpPr>
        <p:grpSpPr bwMode="auto">
          <a:xfrm>
            <a:off x="2117725" y="5384800"/>
            <a:ext cx="1519238" cy="711200"/>
            <a:chOff x="1334" y="3256"/>
            <a:chExt cx="957" cy="448"/>
          </a:xfrm>
        </p:grpSpPr>
        <p:sp>
          <p:nvSpPr>
            <p:cNvPr id="166932" name="Line 19"/>
            <p:cNvSpPr>
              <a:spLocks noChangeShapeType="1"/>
            </p:cNvSpPr>
            <p:nvPr/>
          </p:nvSpPr>
          <p:spPr bwMode="auto">
            <a:xfrm flipV="1">
              <a:off x="2079" y="3431"/>
              <a:ext cx="75" cy="81"/>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66933" name="Rectangle 20"/>
            <p:cNvSpPr>
              <a:spLocks noChangeArrowheads="1"/>
            </p:cNvSpPr>
            <p:nvPr/>
          </p:nvSpPr>
          <p:spPr bwMode="auto">
            <a:xfrm>
              <a:off x="2135" y="3256"/>
              <a:ext cx="156" cy="206"/>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nchor="ctr">
              <a:spAutoFit/>
            </a:bodyPr>
            <a:lstStyle/>
            <a:p>
              <a:endParaRPr lang="nb-NO"/>
            </a:p>
          </p:txBody>
        </p:sp>
        <p:sp>
          <p:nvSpPr>
            <p:cNvPr id="166934" name="Text Box 21"/>
            <p:cNvSpPr txBox="1">
              <a:spLocks noChangeArrowheads="1"/>
            </p:cNvSpPr>
            <p:nvPr/>
          </p:nvSpPr>
          <p:spPr bwMode="auto">
            <a:xfrm>
              <a:off x="1334" y="3454"/>
              <a:ext cx="795" cy="2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number of replicas </a:t>
              </a:r>
              <a:br>
                <a:rPr lang="en-US" sz="1000" b="0"/>
              </a:br>
              <a:r>
                <a:rPr lang="en-US" sz="1000" b="0"/>
                <a:t>of segment i</a:t>
              </a:r>
            </a:p>
          </p:txBody>
        </p:sp>
      </p:grpSp>
      <p:sp>
        <p:nvSpPr>
          <p:cNvPr id="166926" name="Rectangle 22"/>
          <p:cNvSpPr>
            <a:spLocks noGrp="1" noChangeArrowheads="1"/>
          </p:cNvSpPr>
          <p:nvPr>
            <p:ph type="title"/>
          </p:nvPr>
        </p:nvSpPr>
        <p:spPr/>
        <p:txBody>
          <a:bodyPr/>
          <a:lstStyle/>
          <a:p>
            <a:pPr eaLnBrk="1" hangingPunct="1"/>
            <a:r>
              <a:rPr lang="en-US" smtClean="0"/>
              <a:t>Dynamic Segment Replication (DSR)</a:t>
            </a:r>
          </a:p>
        </p:txBody>
      </p:sp>
      <p:sp>
        <p:nvSpPr>
          <p:cNvPr id="1362984" name="Text Box 40"/>
          <p:cNvSpPr txBox="1">
            <a:spLocks noChangeArrowheads="1"/>
          </p:cNvSpPr>
          <p:nvPr/>
        </p:nvSpPr>
        <p:spPr bwMode="auto">
          <a:xfrm>
            <a:off x="4659313" y="3906838"/>
            <a:ext cx="1855787"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n = 10, w = </a:t>
            </a:r>
            <a:r>
              <a:rPr lang="en-US" sz="1800"/>
              <a:t>0.5</a:t>
            </a:r>
          </a:p>
        </p:txBody>
      </p:sp>
      <p:grpSp>
        <p:nvGrpSpPr>
          <p:cNvPr id="9" name="Group 45"/>
          <p:cNvGrpSpPr>
            <a:grpSpLocks/>
          </p:cNvGrpSpPr>
          <p:nvPr/>
        </p:nvGrpSpPr>
        <p:grpSpPr bwMode="auto">
          <a:xfrm>
            <a:off x="3201988" y="1185863"/>
            <a:ext cx="4595812" cy="3765550"/>
            <a:chOff x="2865" y="-106"/>
            <a:chExt cx="2895" cy="2372"/>
          </a:xfrm>
        </p:grpSpPr>
        <p:sp>
          <p:nvSpPr>
            <p:cNvPr id="166930" name="AutoShape 42"/>
            <p:cNvSpPr>
              <a:spLocks noChangeArrowheads="1"/>
            </p:cNvSpPr>
            <p:nvPr/>
          </p:nvSpPr>
          <p:spPr bwMode="auto">
            <a:xfrm>
              <a:off x="2865" y="1599"/>
              <a:ext cx="2895" cy="667"/>
            </a:xfrm>
            <a:custGeom>
              <a:avLst/>
              <a:gdLst>
                <a:gd name="T0" fmla="*/ 2379 w 21600"/>
                <a:gd name="T1" fmla="*/ 334 h 21600"/>
                <a:gd name="T2" fmla="*/ 1448 w 21600"/>
                <a:gd name="T3" fmla="*/ 667 h 21600"/>
                <a:gd name="T4" fmla="*/ 516 w 21600"/>
                <a:gd name="T5" fmla="*/ 334 h 21600"/>
                <a:gd name="T6" fmla="*/ 1448 w 21600"/>
                <a:gd name="T7" fmla="*/ 0 h 21600"/>
                <a:gd name="T8" fmla="*/ 0 60000 65536"/>
                <a:gd name="T9" fmla="*/ 0 60000 65536"/>
                <a:gd name="T10" fmla="*/ 0 60000 65536"/>
                <a:gd name="T11" fmla="*/ 0 60000 65536"/>
                <a:gd name="T12" fmla="*/ 5648 w 21600"/>
                <a:gd name="T13" fmla="*/ 5635 h 21600"/>
                <a:gd name="T14" fmla="*/ 15952 w 21600"/>
                <a:gd name="T15" fmla="*/ 15965 h 21600"/>
              </a:gdLst>
              <a:ahLst/>
              <a:cxnLst>
                <a:cxn ang="T8">
                  <a:pos x="T0" y="T1"/>
                </a:cxn>
                <a:cxn ang="T9">
                  <a:pos x="T2" y="T3"/>
                </a:cxn>
                <a:cxn ang="T10">
                  <a:pos x="T4" y="T5"/>
                </a:cxn>
                <a:cxn ang="T11">
                  <a:pos x="T6" y="T7"/>
                </a:cxn>
              </a:cxnLst>
              <a:rect l="T12" t="T13" r="T14" b="T15"/>
              <a:pathLst>
                <a:path w="21600" h="21600">
                  <a:moveTo>
                    <a:pt x="0" y="0"/>
                  </a:moveTo>
                  <a:lnTo>
                    <a:pt x="7700" y="21600"/>
                  </a:lnTo>
                  <a:lnTo>
                    <a:pt x="13900" y="21600"/>
                  </a:lnTo>
                  <a:lnTo>
                    <a:pt x="21600" y="0"/>
                  </a:lnTo>
                  <a:close/>
                </a:path>
              </a:pathLst>
            </a:custGeom>
            <a:gradFill rotWithShape="1">
              <a:gsLst>
                <a:gs pos="0">
                  <a:srgbClr val="808080"/>
                </a:gs>
                <a:gs pos="100000">
                  <a:srgbClr val="FF9933"/>
                </a:gs>
              </a:gsLst>
              <a:lin ang="5400000" scaled="1"/>
            </a:gra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66931" name="Rectangle 43"/>
            <p:cNvSpPr>
              <a:spLocks noChangeArrowheads="1"/>
            </p:cNvSpPr>
            <p:nvPr/>
          </p:nvSpPr>
          <p:spPr bwMode="auto">
            <a:xfrm>
              <a:off x="2874" y="-106"/>
              <a:ext cx="2881" cy="1706"/>
            </a:xfrm>
            <a:prstGeom prst="rect">
              <a:avLst/>
            </a:prstGeom>
            <a:solidFill>
              <a:srgbClr val="80808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graphicFrame>
          <p:nvGraphicFramePr>
            <p:cNvPr id="12" name="Object 3"/>
            <p:cNvGraphicFramePr>
              <a:graphicFrameLocks noChangeAspect="1"/>
            </p:cNvGraphicFramePr>
            <p:nvPr/>
          </p:nvGraphicFramePr>
          <p:xfrm>
            <a:off x="3050" y="-31"/>
            <a:ext cx="2586" cy="1703"/>
          </p:xfrm>
          <a:graphic>
            <a:graphicData uri="http://schemas.openxmlformats.org/drawingml/2006/chart">
              <c:chart xmlns:c="http://schemas.openxmlformats.org/drawingml/2006/chart" xmlns:r="http://schemas.openxmlformats.org/officeDocument/2006/relationships" r:id="rId5"/>
            </a:graphicData>
          </a:graphic>
        </p:graphicFrame>
      </p:grpSp>
      <p:sp>
        <p:nvSpPr>
          <p:cNvPr id="1362994" name="Text Box 50"/>
          <p:cNvSpPr txBox="1">
            <a:spLocks noChangeArrowheads="1"/>
          </p:cNvSpPr>
          <p:nvPr/>
        </p:nvSpPr>
        <p:spPr bwMode="auto">
          <a:xfrm>
            <a:off x="4659313" y="3919538"/>
            <a:ext cx="1855787"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dirty="0" err="1"/>
              <a:t>n</a:t>
            </a:r>
            <a:r>
              <a:rPr lang="en-US" sz="1800" b="0" dirty="0"/>
              <a:t> = 10, </a:t>
            </a:r>
            <a:r>
              <a:rPr lang="en-US" sz="1800" b="0" dirty="0" err="1"/>
              <a:t>w</a:t>
            </a:r>
            <a:r>
              <a:rPr lang="en-US" sz="1800" b="0" dirty="0"/>
              <a:t> = </a:t>
            </a:r>
            <a:r>
              <a:rPr lang="en-US" sz="1800" dirty="0"/>
              <a:t>1.5</a:t>
            </a:r>
          </a:p>
        </p:txBody>
      </p:sp>
      <p:graphicFrame>
        <p:nvGraphicFramePr>
          <p:cNvPr id="1362968" name="Object 2"/>
          <p:cNvGraphicFramePr>
            <a:graphicFrameLocks noChangeAspect="1"/>
          </p:cNvGraphicFramePr>
          <p:nvPr/>
        </p:nvGraphicFramePr>
        <p:xfrm>
          <a:off x="2563211" y="4756150"/>
          <a:ext cx="3719512" cy="1030288"/>
        </p:xfrm>
        <a:graphic>
          <a:graphicData uri="http://schemas.openxmlformats.org/presentationml/2006/ole">
            <p:oleObj spid="_x0000_s166954" name="Equation" r:id="rId6" imgW="1651000" imgH="457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629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62967">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62967">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6296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62967">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6296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6296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00"/>
                                        <p:tgtEl>
                                          <p:spTgt spid="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xit" presetSubtype="1" fill="hold" nodeType="clickEffect">
                                  <p:stCondLst>
                                    <p:cond delay="0"/>
                                  </p:stCondLst>
                                  <p:childTnLst>
                                    <p:animEffect transition="out" filter="wipe(up)">
                                      <p:cBhvr>
                                        <p:cTn id="53" dur="500"/>
                                        <p:tgtEl>
                                          <p:spTgt spid="2"/>
                                        </p:tgtEl>
                                      </p:cBhvr>
                                    </p:animEffect>
                                    <p:set>
                                      <p:cBhvr>
                                        <p:cTn id="54" dur="1" fill="hold">
                                          <p:stCondLst>
                                            <p:cond delay="499"/>
                                          </p:stCondLst>
                                        </p:cTn>
                                        <p:tgtEl>
                                          <p:spTgt spid="2"/>
                                        </p:tgtEl>
                                        <p:attrNameLst>
                                          <p:attrName>style.visibility</p:attrName>
                                        </p:attrNameLst>
                                      </p:cBhvr>
                                      <p:to>
                                        <p:strVal val="hidden"/>
                                      </p:to>
                                    </p:set>
                                  </p:childTnLst>
                                </p:cTn>
                              </p:par>
                            </p:childTnLst>
                          </p:cTn>
                        </p:par>
                        <p:par>
                          <p:cTn id="55" fill="hold" nodeType="afterGroup">
                            <p:stCondLst>
                              <p:cond delay="500"/>
                            </p:stCondLst>
                            <p:childTnLst>
                              <p:par>
                                <p:cTn id="56" presetID="22" presetClass="entr" presetSubtype="4"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down)">
                                      <p:cBhvr>
                                        <p:cTn id="58" dur="500"/>
                                        <p:tgtEl>
                                          <p:spTgt spid="3"/>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1362984"/>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xit" presetSubtype="1" fill="hold" nodeType="clickEffect">
                                  <p:stCondLst>
                                    <p:cond delay="0"/>
                                  </p:stCondLst>
                                  <p:childTnLst>
                                    <p:animEffect transition="out" filter="wipe(up)">
                                      <p:cBhvr>
                                        <p:cTn id="64" dur="500"/>
                                        <p:tgtEl>
                                          <p:spTgt spid="3"/>
                                        </p:tgtEl>
                                      </p:cBhvr>
                                    </p:animEffect>
                                    <p:set>
                                      <p:cBhvr>
                                        <p:cTn id="65" dur="1" fill="hold">
                                          <p:stCondLst>
                                            <p:cond delay="499"/>
                                          </p:stCondLst>
                                        </p:cTn>
                                        <p:tgtEl>
                                          <p:spTgt spid="3"/>
                                        </p:tgtEl>
                                        <p:attrNameLst>
                                          <p:attrName>style.visibility</p:attrName>
                                        </p:attrNameLst>
                                      </p:cBhvr>
                                      <p:to>
                                        <p:strVal val="hidden"/>
                                      </p:to>
                                    </p:set>
                                  </p:childTnLst>
                                </p:cTn>
                              </p:par>
                            </p:childTnLst>
                          </p:cTn>
                        </p:par>
                        <p:par>
                          <p:cTn id="66" fill="hold" nodeType="afterGroup">
                            <p:stCondLst>
                              <p:cond delay="500"/>
                            </p:stCondLst>
                            <p:childTnLst>
                              <p:par>
                                <p:cTn id="67" presetID="22" presetClass="entr" presetSubtype="4"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down)">
                                      <p:cBhvr>
                                        <p:cTn id="69" dur="500"/>
                                        <p:tgtEl>
                                          <p:spTgt spid="9"/>
                                        </p:tgtEl>
                                      </p:cBhvr>
                                    </p:animEffect>
                                  </p:childTnLst>
                                </p:cTn>
                              </p:par>
                              <p:par>
                                <p:cTn id="70" presetID="1" presetClass="entr" presetSubtype="0" fill="hold" grpId="0" nodeType="withEffect">
                                  <p:stCondLst>
                                    <p:cond delay="0"/>
                                  </p:stCondLst>
                                  <p:childTnLst>
                                    <p:set>
                                      <p:cBhvr>
                                        <p:cTn id="71" dur="1" fill="hold">
                                          <p:stCondLst>
                                            <p:cond delay="0"/>
                                          </p:stCondLst>
                                        </p:cTn>
                                        <p:tgtEl>
                                          <p:spTgt spid="13629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984" grpId="0"/>
      <p:bldP spid="1362994" grpId="0"/>
    </p:bld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64994" name="Rectangle 2"/>
          <p:cNvSpPr>
            <a:spLocks noGrp="1" noChangeArrowheads="1"/>
          </p:cNvSpPr>
          <p:nvPr>
            <p:ph type="ctrTitle"/>
          </p:nvPr>
        </p:nvSpPr>
        <p:spPr>
          <a:xfrm>
            <a:off x="638175" y="1704975"/>
            <a:ext cx="7361238" cy="1462088"/>
          </a:xfrm>
        </p:spPr>
        <p:txBody>
          <a:bodyPr/>
          <a:lstStyle/>
          <a:p>
            <a:pPr eaLnBrk="1" hangingPunct="1"/>
            <a:r>
              <a:rPr lang="en-US" sz="5400" smtClean="0"/>
              <a:t>Heterogeneous Disks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64994"/>
                                        </p:tgtEl>
                                        <p:attrNameLst>
                                          <p:attrName>style.visibility</p:attrName>
                                        </p:attrNameLst>
                                      </p:cBhvr>
                                      <p:to>
                                        <p:strVal val="visible"/>
                                      </p:to>
                                    </p:set>
                                    <p:animEffect transition="in" filter="fade">
                                      <p:cBhvr>
                                        <p:cTn id="7" dur="800">
                                          <p:stCondLst>
                                            <p:cond delay="0"/>
                                          </p:stCondLst>
                                        </p:cTn>
                                        <p:tgtEl>
                                          <p:spTgt spid="1364994"/>
                                        </p:tgtEl>
                                      </p:cBhvr>
                                    </p:animEffect>
                                    <p:anim calcmode="lin" valueType="num">
                                      <p:cBhvr>
                                        <p:cTn id="8" dur="800" fill="hold">
                                          <p:stCondLst>
                                            <p:cond delay="0"/>
                                          </p:stCondLst>
                                        </p:cTn>
                                        <p:tgtEl>
                                          <p:spTgt spid="1364994"/>
                                        </p:tgtEl>
                                        <p:attrNameLst>
                                          <p:attrName>style.rotation</p:attrName>
                                        </p:attrNameLst>
                                      </p:cBhvr>
                                      <p:tavLst>
                                        <p:tav tm="0">
                                          <p:val>
                                            <p:fltVal val="720"/>
                                          </p:val>
                                        </p:tav>
                                        <p:tav tm="100000">
                                          <p:val>
                                            <p:fltVal val="0"/>
                                          </p:val>
                                        </p:tav>
                                      </p:tavLst>
                                    </p:anim>
                                    <p:anim calcmode="lin" valueType="num">
                                      <p:cBhvr>
                                        <p:cTn id="9" dur="800" fill="hold">
                                          <p:stCondLst>
                                            <p:cond delay="0"/>
                                          </p:stCondLst>
                                        </p:cTn>
                                        <p:tgtEl>
                                          <p:spTgt spid="1364994"/>
                                        </p:tgtEl>
                                        <p:attrNameLst>
                                          <p:attrName>ppt_h</p:attrName>
                                        </p:attrNameLst>
                                      </p:cBhvr>
                                      <p:tavLst>
                                        <p:tav tm="0">
                                          <p:val>
                                            <p:fltVal val="0"/>
                                          </p:val>
                                        </p:tav>
                                        <p:tav tm="100000">
                                          <p:val>
                                            <p:strVal val="#ppt_h"/>
                                          </p:val>
                                        </p:tav>
                                      </p:tavLst>
                                    </p:anim>
                                    <p:anim calcmode="lin" valueType="num">
                                      <p:cBhvr>
                                        <p:cTn id="10" dur="800" fill="hold">
                                          <p:stCondLst>
                                            <p:cond delay="0"/>
                                          </p:stCondLst>
                                        </p:cTn>
                                        <p:tgtEl>
                                          <p:spTgt spid="136499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4994"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2800" smtClean="0"/>
              <a:t>Least/Most Relevant for Presentation (L/MRP)</a:t>
            </a:r>
          </a:p>
        </p:txBody>
      </p:sp>
      <p:sp>
        <p:nvSpPr>
          <p:cNvPr id="33795" name="Rectangle 3"/>
          <p:cNvSpPr>
            <a:spLocks noGrp="1" noChangeArrowheads="1"/>
          </p:cNvSpPr>
          <p:nvPr>
            <p:ph type="body" idx="1"/>
          </p:nvPr>
        </p:nvSpPr>
        <p:spPr>
          <a:xfrm>
            <a:off x="0" y="920750"/>
            <a:ext cx="9144000" cy="3149600"/>
          </a:xfrm>
        </p:spPr>
        <p:txBody>
          <a:bodyPr/>
          <a:lstStyle/>
          <a:p>
            <a:pPr eaLnBrk="1" hangingPunct="1">
              <a:spcAft>
                <a:spcPct val="60000"/>
              </a:spcAft>
            </a:pPr>
            <a:r>
              <a:rPr lang="en-US" sz="2400" dirty="0" smtClean="0">
                <a:solidFill>
                  <a:schemeClr val="hlink"/>
                </a:solidFill>
              </a:rPr>
              <a:t>L/MRP</a:t>
            </a:r>
            <a:r>
              <a:rPr lang="en-US" sz="2400" dirty="0" smtClean="0"/>
              <a:t> is a buffer management mechanism for a single interactive, continuous data stream </a:t>
            </a:r>
          </a:p>
          <a:p>
            <a:pPr lvl="1" eaLnBrk="1" hangingPunct="1">
              <a:spcAft>
                <a:spcPct val="60000"/>
              </a:spcAft>
            </a:pPr>
            <a:r>
              <a:rPr lang="en-US" sz="2000" dirty="0" smtClean="0"/>
              <a:t>adaptable to individual multimedia applications </a:t>
            </a:r>
          </a:p>
          <a:p>
            <a:pPr lvl="1" eaLnBrk="1" hangingPunct="1">
              <a:spcAft>
                <a:spcPct val="60000"/>
              </a:spcAft>
            </a:pPr>
            <a:r>
              <a:rPr lang="en-US" sz="2000" u="sng" dirty="0" smtClean="0"/>
              <a:t>preloads</a:t>
            </a:r>
            <a:r>
              <a:rPr lang="en-US" sz="2000" dirty="0" smtClean="0"/>
              <a:t> units </a:t>
            </a:r>
            <a:r>
              <a:rPr lang="en-US" sz="2000" i="1" dirty="0" smtClean="0">
                <a:solidFill>
                  <a:schemeClr val="folHlink"/>
                </a:solidFill>
              </a:rPr>
              <a:t>most relevant for presentation</a:t>
            </a:r>
            <a:r>
              <a:rPr lang="en-US" sz="2000" dirty="0" smtClean="0"/>
              <a:t>  from disk</a:t>
            </a:r>
          </a:p>
          <a:p>
            <a:pPr lvl="1" eaLnBrk="1" hangingPunct="1">
              <a:spcAft>
                <a:spcPct val="60000"/>
              </a:spcAft>
            </a:pPr>
            <a:r>
              <a:rPr lang="en-US" sz="2000" u="sng" dirty="0" smtClean="0"/>
              <a:t>replaces</a:t>
            </a:r>
            <a:r>
              <a:rPr lang="en-US" sz="2000" dirty="0" smtClean="0"/>
              <a:t> units </a:t>
            </a:r>
            <a:r>
              <a:rPr lang="en-US" sz="2000" i="1" dirty="0" smtClean="0">
                <a:solidFill>
                  <a:schemeClr val="folHlink"/>
                </a:solidFill>
              </a:rPr>
              <a:t>least relevant for presentation</a:t>
            </a:r>
            <a:r>
              <a:rPr lang="en-US" sz="2000" dirty="0" smtClean="0"/>
              <a:t>  </a:t>
            </a:r>
          </a:p>
          <a:p>
            <a:pPr lvl="1" eaLnBrk="1" hangingPunct="1">
              <a:spcAft>
                <a:spcPct val="60000"/>
              </a:spcAft>
            </a:pPr>
            <a:r>
              <a:rPr lang="en-US" sz="2000" dirty="0" smtClean="0"/>
              <a:t>client pull based architecture </a:t>
            </a:r>
          </a:p>
        </p:txBody>
      </p:sp>
      <p:sp>
        <p:nvSpPr>
          <p:cNvPr id="33796" name="Text Box 4"/>
          <p:cNvSpPr txBox="1">
            <a:spLocks noChangeArrowheads="1"/>
          </p:cNvSpPr>
          <p:nvPr/>
        </p:nvSpPr>
        <p:spPr bwMode="auto">
          <a:xfrm rot="1961968">
            <a:off x="7715250" y="385763"/>
            <a:ext cx="1492250"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t>[Moser et al. 95]</a:t>
            </a:r>
          </a:p>
        </p:txBody>
      </p:sp>
      <p:sp>
        <p:nvSpPr>
          <p:cNvPr id="1230853" name="Rectangle 5"/>
          <p:cNvSpPr>
            <a:spLocks noChangeArrowheads="1"/>
          </p:cNvSpPr>
          <p:nvPr/>
        </p:nvSpPr>
        <p:spPr bwMode="auto">
          <a:xfrm>
            <a:off x="7132638" y="5170488"/>
            <a:ext cx="1530350" cy="1219200"/>
          </a:xfrm>
          <a:prstGeom prst="rect">
            <a:avLst/>
          </a:prstGeom>
          <a:solidFill>
            <a:schemeClr val="bg1"/>
          </a:solidFill>
          <a:ln w="9525">
            <a:solidFill>
              <a:schemeClr val="tx1"/>
            </a:solidFill>
            <a:miter lim="800000"/>
            <a:headEnd/>
            <a:tailEnd/>
          </a:ln>
        </p:spPr>
        <p:txBody>
          <a:bodyPr wrap="none"/>
          <a:lstStyle/>
          <a:p>
            <a:pPr algn="r"/>
            <a:endParaRPr lang="nb-NO" sz="1800" b="0">
              <a:latin typeface="Times New Roman" charset="0"/>
            </a:endParaRPr>
          </a:p>
        </p:txBody>
      </p:sp>
      <p:sp>
        <p:nvSpPr>
          <p:cNvPr id="1230854" name="Rectangle 6"/>
          <p:cNvSpPr>
            <a:spLocks noChangeArrowheads="1"/>
          </p:cNvSpPr>
          <p:nvPr/>
        </p:nvSpPr>
        <p:spPr bwMode="auto">
          <a:xfrm>
            <a:off x="1804988" y="5170488"/>
            <a:ext cx="990600" cy="1066800"/>
          </a:xfrm>
          <a:prstGeom prst="rect">
            <a:avLst/>
          </a:prstGeom>
          <a:solidFill>
            <a:schemeClr val="bg1"/>
          </a:solidFill>
          <a:ln w="9525">
            <a:solidFill>
              <a:schemeClr val="tx1"/>
            </a:solidFill>
            <a:miter lim="800000"/>
            <a:headEnd/>
            <a:tailEnd/>
          </a:ln>
        </p:spPr>
        <p:txBody>
          <a:bodyPr wrap="none"/>
          <a:lstStyle/>
          <a:p>
            <a:r>
              <a:rPr lang="en-US" sz="1400" b="0">
                <a:latin typeface="Verdana" charset="0"/>
              </a:rPr>
              <a:t>Server</a:t>
            </a:r>
            <a:endParaRPr lang="en-US" sz="1800" b="0">
              <a:latin typeface="Times New Roman" charset="0"/>
            </a:endParaRPr>
          </a:p>
        </p:txBody>
      </p:sp>
      <p:grpSp>
        <p:nvGrpSpPr>
          <p:cNvPr id="2" name="Group 7"/>
          <p:cNvGrpSpPr>
            <a:grpSpLocks/>
          </p:cNvGrpSpPr>
          <p:nvPr/>
        </p:nvGrpSpPr>
        <p:grpSpPr bwMode="auto">
          <a:xfrm>
            <a:off x="665163" y="5257800"/>
            <a:ext cx="711200" cy="965200"/>
            <a:chOff x="242" y="2496"/>
            <a:chExt cx="528" cy="768"/>
          </a:xfrm>
        </p:grpSpPr>
        <p:sp>
          <p:nvSpPr>
            <p:cNvPr id="33877" name="AutoShape 8"/>
            <p:cNvSpPr>
              <a:spLocks noChangeArrowheads="1"/>
            </p:cNvSpPr>
            <p:nvPr/>
          </p:nvSpPr>
          <p:spPr bwMode="auto">
            <a:xfrm>
              <a:off x="242" y="2496"/>
              <a:ext cx="528" cy="768"/>
            </a:xfrm>
            <a:prstGeom prst="can">
              <a:avLst>
                <a:gd name="adj" fmla="val 36364"/>
              </a:avLst>
            </a:prstGeom>
            <a:solidFill>
              <a:schemeClr val="bg1"/>
            </a:solidFill>
            <a:ln w="9525">
              <a:solidFill>
                <a:schemeClr val="tx1"/>
              </a:solidFill>
              <a:round/>
              <a:headEnd/>
              <a:tailEnd/>
            </a:ln>
          </p:spPr>
          <p:txBody>
            <a:bodyPr wrap="none" anchor="ctr"/>
            <a:lstStyle/>
            <a:p>
              <a:endParaRPr lang="nb-NO"/>
            </a:p>
          </p:txBody>
        </p:sp>
        <p:pic>
          <p:nvPicPr>
            <p:cNvPr id="33878" name="Picture 9"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90" y="271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79" name="Picture 10"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05" y="271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80" name="Picture 11"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20" y="271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81" name="Picture 12"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36" y="271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82" name="Picture 13"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90" y="2814"/>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83" name="Picture 14"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05" y="2814"/>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84" name="Picture 15"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20" y="2814"/>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85" name="Picture 16"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36" y="2814"/>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86" name="Picture 17"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90" y="2910"/>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87" name="Picture 18"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05" y="2910"/>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88" name="Picture 19"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20" y="2910"/>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89" name="Picture 20"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36" y="2910"/>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90" name="Picture 21"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90" y="3006"/>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91" name="Picture 22"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05" y="3006"/>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92" name="Picture 23"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20" y="3006"/>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93" name="Picture 24"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36" y="3006"/>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94" name="Picture 25"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90" y="3102"/>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95" name="Picture 26"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05" y="3102"/>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96" name="Picture 27"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20" y="3102"/>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97" name="Picture 28"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36" y="3102"/>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3" name="Group 29"/>
          <p:cNvGrpSpPr>
            <a:grpSpLocks/>
          </p:cNvGrpSpPr>
          <p:nvPr/>
        </p:nvGrpSpPr>
        <p:grpSpPr bwMode="auto">
          <a:xfrm>
            <a:off x="2563813" y="6083300"/>
            <a:ext cx="4568825" cy="274638"/>
            <a:chOff x="1438" y="3224"/>
            <a:chExt cx="2878" cy="173"/>
          </a:xfrm>
        </p:grpSpPr>
        <p:sp>
          <p:nvSpPr>
            <p:cNvPr id="33875" name="Line 30"/>
            <p:cNvSpPr>
              <a:spLocks noChangeShapeType="1"/>
            </p:cNvSpPr>
            <p:nvPr/>
          </p:nvSpPr>
          <p:spPr bwMode="auto">
            <a:xfrm flipH="1" flipV="1">
              <a:off x="1438" y="3224"/>
              <a:ext cx="2878" cy="1"/>
            </a:xfrm>
            <a:prstGeom prst="line">
              <a:avLst/>
            </a:prstGeom>
            <a:noFill/>
            <a:ln w="2857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33876" name="Text Box 31"/>
            <p:cNvSpPr txBox="1">
              <a:spLocks noChangeArrowheads="1"/>
            </p:cNvSpPr>
            <p:nvPr/>
          </p:nvSpPr>
          <p:spPr bwMode="auto">
            <a:xfrm>
              <a:off x="2640" y="3224"/>
              <a:ext cx="48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8575">
                  <a:solidFill>
                    <a:srgbClr val="000000"/>
                  </a:solidFill>
                  <a:miter lim="800000"/>
                  <a:headEnd/>
                  <a:tailEnd/>
                </a14:hiddenLine>
              </a:ext>
            </a:extLst>
          </p:spPr>
          <p:txBody>
            <a:bodyPr wrap="none" anchor="ctr">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latin typeface="Verdana" charset="0"/>
                </a:rPr>
                <a:t>request</a:t>
              </a:r>
            </a:p>
          </p:txBody>
        </p:sp>
      </p:grpSp>
      <p:sp>
        <p:nvSpPr>
          <p:cNvPr id="1230880" name="Text Box 32"/>
          <p:cNvSpPr txBox="1">
            <a:spLocks noChangeArrowheads="1"/>
          </p:cNvSpPr>
          <p:nvPr/>
        </p:nvSpPr>
        <p:spPr bwMode="auto">
          <a:xfrm>
            <a:off x="487363" y="4727575"/>
            <a:ext cx="1323975" cy="5492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latin typeface="Verdana" charset="0"/>
              </a:rPr>
              <a:t>Homogeneous stream e.g., MJPEG video</a:t>
            </a:r>
          </a:p>
        </p:txBody>
      </p:sp>
      <p:sp>
        <p:nvSpPr>
          <p:cNvPr id="1230881" name="Rectangle 33"/>
          <p:cNvSpPr>
            <a:spLocks noChangeArrowheads="1"/>
          </p:cNvSpPr>
          <p:nvPr/>
        </p:nvSpPr>
        <p:spPr bwMode="auto">
          <a:xfrm>
            <a:off x="7815263" y="5584825"/>
            <a:ext cx="695325" cy="739775"/>
          </a:xfrm>
          <a:prstGeom prst="rect">
            <a:avLst/>
          </a:prstGeom>
          <a:solidFill>
            <a:schemeClr val="bg1"/>
          </a:solidFill>
          <a:ln w="9525">
            <a:solidFill>
              <a:schemeClr val="tx1"/>
            </a:solidFill>
            <a:miter lim="800000"/>
            <a:headEnd/>
            <a:tailEnd/>
          </a:ln>
        </p:spPr>
        <p:txBody>
          <a:bodyPr wrap="none" anchor="ctr"/>
          <a:lstStyle/>
          <a:p>
            <a:endParaRPr lang="nb-NO"/>
          </a:p>
        </p:txBody>
      </p:sp>
      <p:grpSp>
        <p:nvGrpSpPr>
          <p:cNvPr id="4" name="Group 34"/>
          <p:cNvGrpSpPr>
            <a:grpSpLocks/>
          </p:cNvGrpSpPr>
          <p:nvPr/>
        </p:nvGrpSpPr>
        <p:grpSpPr bwMode="auto">
          <a:xfrm>
            <a:off x="7662863" y="5546725"/>
            <a:ext cx="838200" cy="762000"/>
            <a:chOff x="4656" y="2736"/>
            <a:chExt cx="480" cy="407"/>
          </a:xfrm>
        </p:grpSpPr>
        <p:pic>
          <p:nvPicPr>
            <p:cNvPr id="33873" name="Picture 35" descr="engine"/>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9914" t="-3377" r="58191" b="50520"/>
            <a:stretch>
              <a:fillRect/>
            </a:stretch>
          </p:blipFill>
          <p:spPr bwMode="auto">
            <a:xfrm>
              <a:off x="4656" y="2736"/>
              <a:ext cx="480" cy="40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74" name="Picture 36" descr="vcr"/>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752" y="2786"/>
              <a:ext cx="288" cy="5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sp>
        <p:nvSpPr>
          <p:cNvPr id="1230885" name="Text Box 37"/>
          <p:cNvSpPr txBox="1">
            <a:spLocks noChangeArrowheads="1"/>
          </p:cNvSpPr>
          <p:nvPr/>
        </p:nvSpPr>
        <p:spPr bwMode="auto">
          <a:xfrm>
            <a:off x="7777163" y="5219700"/>
            <a:ext cx="6953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latin typeface="Verdana" charset="0"/>
              </a:rPr>
              <a:t>Client</a:t>
            </a:r>
          </a:p>
        </p:txBody>
      </p:sp>
      <p:grpSp>
        <p:nvGrpSpPr>
          <p:cNvPr id="5" name="Group 38"/>
          <p:cNvGrpSpPr>
            <a:grpSpLocks/>
          </p:cNvGrpSpPr>
          <p:nvPr/>
        </p:nvGrpSpPr>
        <p:grpSpPr bwMode="auto">
          <a:xfrm>
            <a:off x="7132638" y="5229225"/>
            <a:ext cx="704850" cy="1114425"/>
            <a:chOff x="4316" y="2030"/>
            <a:chExt cx="444" cy="702"/>
          </a:xfrm>
        </p:grpSpPr>
        <p:sp>
          <p:nvSpPr>
            <p:cNvPr id="33854" name="Line 39"/>
            <p:cNvSpPr>
              <a:spLocks noChangeShapeType="1"/>
            </p:cNvSpPr>
            <p:nvPr/>
          </p:nvSpPr>
          <p:spPr bwMode="auto">
            <a:xfrm flipV="1">
              <a:off x="4648" y="2480"/>
              <a:ext cx="112" cy="0"/>
            </a:xfrm>
            <a:prstGeom prst="line">
              <a:avLst/>
            </a:prstGeom>
            <a:noFill/>
            <a:ln w="2857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33855" name="Rectangle 40"/>
            <p:cNvSpPr>
              <a:spLocks noChangeArrowheads="1"/>
            </p:cNvSpPr>
            <p:nvPr/>
          </p:nvSpPr>
          <p:spPr bwMode="auto">
            <a:xfrm>
              <a:off x="4364" y="2040"/>
              <a:ext cx="290" cy="692"/>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33856" name="Text Box 41"/>
            <p:cNvSpPr txBox="1">
              <a:spLocks noChangeArrowheads="1"/>
            </p:cNvSpPr>
            <p:nvPr/>
          </p:nvSpPr>
          <p:spPr bwMode="auto">
            <a:xfrm>
              <a:off x="4316" y="2030"/>
              <a:ext cx="360"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000" b="0">
                  <a:latin typeface="Verdana" charset="0"/>
                </a:rPr>
                <a:t>Buffer</a:t>
              </a:r>
            </a:p>
          </p:txBody>
        </p:sp>
        <p:grpSp>
          <p:nvGrpSpPr>
            <p:cNvPr id="33857" name="Group 42"/>
            <p:cNvGrpSpPr>
              <a:grpSpLocks/>
            </p:cNvGrpSpPr>
            <p:nvPr/>
          </p:nvGrpSpPr>
          <p:grpSpPr bwMode="auto">
            <a:xfrm>
              <a:off x="4374" y="2423"/>
              <a:ext cx="268" cy="66"/>
              <a:chOff x="4374" y="2908"/>
              <a:chExt cx="268" cy="66"/>
            </a:xfrm>
          </p:grpSpPr>
          <p:pic>
            <p:nvPicPr>
              <p:cNvPr id="33870" name="Picture 43"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65"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71" name="Picture 44"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56"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72" name="Picture 45"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374"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33858" name="Group 46"/>
            <p:cNvGrpSpPr>
              <a:grpSpLocks/>
            </p:cNvGrpSpPr>
            <p:nvPr/>
          </p:nvGrpSpPr>
          <p:grpSpPr bwMode="auto">
            <a:xfrm>
              <a:off x="4374" y="2498"/>
              <a:ext cx="268" cy="66"/>
              <a:chOff x="4374" y="2908"/>
              <a:chExt cx="268" cy="66"/>
            </a:xfrm>
          </p:grpSpPr>
          <p:pic>
            <p:nvPicPr>
              <p:cNvPr id="33867" name="Picture 47"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65"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68" name="Picture 48"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56"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69" name="Picture 49"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374"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33859" name="Group 50"/>
            <p:cNvGrpSpPr>
              <a:grpSpLocks/>
            </p:cNvGrpSpPr>
            <p:nvPr/>
          </p:nvGrpSpPr>
          <p:grpSpPr bwMode="auto">
            <a:xfrm>
              <a:off x="4374" y="2574"/>
              <a:ext cx="268" cy="66"/>
              <a:chOff x="4374" y="2908"/>
              <a:chExt cx="268" cy="66"/>
            </a:xfrm>
          </p:grpSpPr>
          <p:pic>
            <p:nvPicPr>
              <p:cNvPr id="33864" name="Picture 51"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65"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65" name="Picture 52"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56"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66" name="Picture 53"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374"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33860" name="Group 54"/>
            <p:cNvGrpSpPr>
              <a:grpSpLocks/>
            </p:cNvGrpSpPr>
            <p:nvPr/>
          </p:nvGrpSpPr>
          <p:grpSpPr bwMode="auto">
            <a:xfrm>
              <a:off x="4374" y="2650"/>
              <a:ext cx="268" cy="66"/>
              <a:chOff x="4374" y="2908"/>
              <a:chExt cx="268" cy="66"/>
            </a:xfrm>
          </p:grpSpPr>
          <p:pic>
            <p:nvPicPr>
              <p:cNvPr id="33861" name="Picture 55"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65"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62" name="Picture 56"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56"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63" name="Picture 57"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374"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grpSp>
        <p:nvGrpSpPr>
          <p:cNvPr id="10" name="Group 58"/>
          <p:cNvGrpSpPr>
            <a:grpSpLocks/>
          </p:cNvGrpSpPr>
          <p:nvPr/>
        </p:nvGrpSpPr>
        <p:grpSpPr bwMode="auto">
          <a:xfrm>
            <a:off x="1192213" y="5451475"/>
            <a:ext cx="6457950" cy="438150"/>
            <a:chOff x="646" y="3903"/>
            <a:chExt cx="4068" cy="276"/>
          </a:xfrm>
        </p:grpSpPr>
        <p:sp>
          <p:nvSpPr>
            <p:cNvPr id="33833" name="Line 59"/>
            <p:cNvSpPr>
              <a:spLocks noChangeShapeType="1"/>
            </p:cNvSpPr>
            <p:nvPr/>
          </p:nvSpPr>
          <p:spPr bwMode="auto">
            <a:xfrm>
              <a:off x="646" y="4041"/>
              <a:ext cx="3742" cy="0"/>
            </a:xfrm>
            <a:prstGeom prst="line">
              <a:avLst/>
            </a:prstGeom>
            <a:noFill/>
            <a:ln w="22225">
              <a:solidFill>
                <a:schemeClr val="tx1"/>
              </a:solidFill>
              <a:prstDash val="dash"/>
              <a:round/>
              <a:headEnd/>
              <a:tailEnd type="stealth"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pic>
          <p:nvPicPr>
            <p:cNvPr id="33834" name="Picture 60"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68" y="3903"/>
              <a:ext cx="360" cy="27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35" name="Picture 61"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400" y="3903"/>
              <a:ext cx="360" cy="27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36" name="Picture 62"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832" y="3903"/>
              <a:ext cx="360" cy="27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37" name="Picture 63"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264" y="3903"/>
              <a:ext cx="360" cy="27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38" name="Picture 64"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696" y="3903"/>
              <a:ext cx="360" cy="27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39" name="Picture 65"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40" y="40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40" name="Picture 66"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84" y="40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41" name="Picture 67"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423" y="40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nvGrpSpPr>
            <p:cNvPr id="33842" name="Group 68"/>
            <p:cNvGrpSpPr>
              <a:grpSpLocks/>
            </p:cNvGrpSpPr>
            <p:nvPr/>
          </p:nvGrpSpPr>
          <p:grpSpPr bwMode="auto">
            <a:xfrm>
              <a:off x="4446" y="3922"/>
              <a:ext cx="268" cy="66"/>
              <a:chOff x="4374" y="2908"/>
              <a:chExt cx="268" cy="66"/>
            </a:xfrm>
          </p:grpSpPr>
          <p:pic>
            <p:nvPicPr>
              <p:cNvPr id="33851" name="Picture 69"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65"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52" name="Picture 70"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56"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53" name="Picture 71"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374"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33843" name="Group 72"/>
            <p:cNvGrpSpPr>
              <a:grpSpLocks/>
            </p:cNvGrpSpPr>
            <p:nvPr/>
          </p:nvGrpSpPr>
          <p:grpSpPr bwMode="auto">
            <a:xfrm>
              <a:off x="4446" y="3997"/>
              <a:ext cx="268" cy="66"/>
              <a:chOff x="4374" y="2908"/>
              <a:chExt cx="268" cy="66"/>
            </a:xfrm>
          </p:grpSpPr>
          <p:pic>
            <p:nvPicPr>
              <p:cNvPr id="33848" name="Picture 73"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65"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49" name="Picture 74"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56"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50" name="Picture 75"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374"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33844" name="Group 76"/>
            <p:cNvGrpSpPr>
              <a:grpSpLocks/>
            </p:cNvGrpSpPr>
            <p:nvPr/>
          </p:nvGrpSpPr>
          <p:grpSpPr bwMode="auto">
            <a:xfrm>
              <a:off x="4446" y="4073"/>
              <a:ext cx="268" cy="66"/>
              <a:chOff x="4374" y="2908"/>
              <a:chExt cx="268" cy="66"/>
            </a:xfrm>
          </p:grpSpPr>
          <p:pic>
            <p:nvPicPr>
              <p:cNvPr id="33845" name="Picture 77"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65"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46" name="Picture 78"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56"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47" name="Picture 79"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374"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grpSp>
        <p:nvGrpSpPr>
          <p:cNvPr id="14" name="Group 80"/>
          <p:cNvGrpSpPr>
            <a:grpSpLocks/>
          </p:cNvGrpSpPr>
          <p:nvPr/>
        </p:nvGrpSpPr>
        <p:grpSpPr bwMode="auto">
          <a:xfrm>
            <a:off x="2563813" y="6083300"/>
            <a:ext cx="4568825" cy="274638"/>
            <a:chOff x="1438" y="3224"/>
            <a:chExt cx="2878" cy="173"/>
          </a:xfrm>
        </p:grpSpPr>
        <p:sp>
          <p:nvSpPr>
            <p:cNvPr id="33831" name="Line 81"/>
            <p:cNvSpPr>
              <a:spLocks noChangeShapeType="1"/>
            </p:cNvSpPr>
            <p:nvPr/>
          </p:nvSpPr>
          <p:spPr bwMode="auto">
            <a:xfrm flipH="1" flipV="1">
              <a:off x="1438" y="3224"/>
              <a:ext cx="2878" cy="1"/>
            </a:xfrm>
            <a:prstGeom prst="line">
              <a:avLst/>
            </a:prstGeom>
            <a:noFill/>
            <a:ln w="2857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33832" name="Text Box 82"/>
            <p:cNvSpPr txBox="1">
              <a:spLocks noChangeArrowheads="1"/>
            </p:cNvSpPr>
            <p:nvPr/>
          </p:nvSpPr>
          <p:spPr bwMode="auto">
            <a:xfrm>
              <a:off x="2640" y="3224"/>
              <a:ext cx="48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8575">
                  <a:solidFill>
                    <a:srgbClr val="000000"/>
                  </a:solidFill>
                  <a:miter lim="800000"/>
                  <a:headEnd/>
                  <a:tailEnd/>
                </a14:hiddenLine>
              </a:ext>
            </a:extLst>
          </p:spPr>
          <p:txBody>
            <a:bodyPr wrap="none" anchor="ctr">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latin typeface="Verdana" charset="0"/>
                </a:rPr>
                <a:t>request</a:t>
              </a:r>
            </a:p>
          </p:txBody>
        </p:sp>
      </p:grpSp>
      <p:sp>
        <p:nvSpPr>
          <p:cNvPr id="1230931" name="Text Box 83"/>
          <p:cNvSpPr txBox="1">
            <a:spLocks noChangeArrowheads="1"/>
          </p:cNvSpPr>
          <p:nvPr/>
        </p:nvSpPr>
        <p:spPr bwMode="auto">
          <a:xfrm>
            <a:off x="3343275" y="4946650"/>
            <a:ext cx="3121025"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latin typeface="Verdana" charset="0"/>
              </a:rPr>
              <a:t>Continuous Presentation Units (COPU)</a:t>
            </a:r>
          </a:p>
          <a:p>
            <a:r>
              <a:rPr lang="en-US" sz="1200" b="0">
                <a:latin typeface="Verdana" charset="0"/>
              </a:rPr>
              <a:t>e.g., MJPEG video frames</a:t>
            </a:r>
          </a:p>
        </p:txBody>
      </p:sp>
      <p:grpSp>
        <p:nvGrpSpPr>
          <p:cNvPr id="15" name="Group 84"/>
          <p:cNvGrpSpPr>
            <a:grpSpLocks/>
          </p:cNvGrpSpPr>
          <p:nvPr/>
        </p:nvGrpSpPr>
        <p:grpSpPr bwMode="auto">
          <a:xfrm>
            <a:off x="1192213" y="5451475"/>
            <a:ext cx="6457950" cy="438150"/>
            <a:chOff x="646" y="2363"/>
            <a:chExt cx="4068" cy="276"/>
          </a:xfrm>
        </p:grpSpPr>
        <p:sp>
          <p:nvSpPr>
            <p:cNvPr id="33810" name="Line 85"/>
            <p:cNvSpPr>
              <a:spLocks noChangeShapeType="1"/>
            </p:cNvSpPr>
            <p:nvPr/>
          </p:nvSpPr>
          <p:spPr bwMode="auto">
            <a:xfrm>
              <a:off x="646" y="2501"/>
              <a:ext cx="3742" cy="0"/>
            </a:xfrm>
            <a:prstGeom prst="line">
              <a:avLst/>
            </a:prstGeom>
            <a:noFill/>
            <a:ln w="22225">
              <a:solidFill>
                <a:schemeClr val="tx1"/>
              </a:solidFill>
              <a:prstDash val="dash"/>
              <a:round/>
              <a:headEnd/>
              <a:tailEnd type="stealth"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pic>
          <p:nvPicPr>
            <p:cNvPr id="33811" name="Picture 86"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68" y="2363"/>
              <a:ext cx="360" cy="27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12" name="Picture 87"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400" y="2363"/>
              <a:ext cx="360" cy="27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13" name="Picture 88"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832" y="2363"/>
              <a:ext cx="360" cy="27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14" name="Picture 89"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264" y="2363"/>
              <a:ext cx="360" cy="27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15" name="Picture 90"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696" y="2363"/>
              <a:ext cx="360" cy="27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16" name="Picture 91"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40" y="246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17" name="Picture 92"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84" y="246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18" name="Picture 93"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423" y="246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nvGrpSpPr>
            <p:cNvPr id="33819" name="Group 94"/>
            <p:cNvGrpSpPr>
              <a:grpSpLocks/>
            </p:cNvGrpSpPr>
            <p:nvPr/>
          </p:nvGrpSpPr>
          <p:grpSpPr bwMode="auto">
            <a:xfrm>
              <a:off x="4446" y="2389"/>
              <a:ext cx="268" cy="66"/>
              <a:chOff x="4374" y="2908"/>
              <a:chExt cx="268" cy="66"/>
            </a:xfrm>
          </p:grpSpPr>
          <p:pic>
            <p:nvPicPr>
              <p:cNvPr id="33828" name="Picture 95"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65"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29" name="Picture 96"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56"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30" name="Picture 97"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374"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33820" name="Group 98"/>
            <p:cNvGrpSpPr>
              <a:grpSpLocks/>
            </p:cNvGrpSpPr>
            <p:nvPr/>
          </p:nvGrpSpPr>
          <p:grpSpPr bwMode="auto">
            <a:xfrm>
              <a:off x="4446" y="2464"/>
              <a:ext cx="268" cy="66"/>
              <a:chOff x="4374" y="2908"/>
              <a:chExt cx="268" cy="66"/>
            </a:xfrm>
          </p:grpSpPr>
          <p:pic>
            <p:nvPicPr>
              <p:cNvPr id="33825" name="Picture 99"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65"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26" name="Picture 100"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56"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27" name="Picture 101"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374"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nvGrpSpPr>
            <p:cNvPr id="33821" name="Group 102"/>
            <p:cNvGrpSpPr>
              <a:grpSpLocks/>
            </p:cNvGrpSpPr>
            <p:nvPr/>
          </p:nvGrpSpPr>
          <p:grpSpPr bwMode="auto">
            <a:xfrm>
              <a:off x="4446" y="2540"/>
              <a:ext cx="268" cy="66"/>
              <a:chOff x="4374" y="2908"/>
              <a:chExt cx="268" cy="66"/>
            </a:xfrm>
          </p:grpSpPr>
          <p:pic>
            <p:nvPicPr>
              <p:cNvPr id="33822" name="Picture 103"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65"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23" name="Picture 104"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56"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3824" name="Picture 105"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374" y="2908"/>
                <a:ext cx="86" cy="6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08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08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08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08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308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23093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2"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par>
                                <p:cTn id="40" presetID="1" presetClass="exit" presetSubtype="0" fill="hold" grpId="1" nodeType="withEffect">
                                  <p:stCondLst>
                                    <p:cond delay="0"/>
                                  </p:stCondLst>
                                  <p:childTnLst>
                                    <p:set>
                                      <p:cBhvr>
                                        <p:cTn id="41" dur="1" fill="hold">
                                          <p:stCondLst>
                                            <p:cond delay="0"/>
                                          </p:stCondLst>
                                        </p:cTn>
                                        <p:tgtEl>
                                          <p:spTgt spid="1230931"/>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1000"/>
                                        <p:tgtEl>
                                          <p:spTgt spid="10"/>
                                        </p:tgtEl>
                                      </p:cBhvr>
                                    </p:animEffect>
                                  </p:childTnLst>
                                </p:cTn>
                              </p:par>
                              <p:par>
                                <p:cTn id="47" presetID="1" presetClass="exit" presetSubtype="0" fill="hold" nodeType="withEffect">
                                  <p:stCondLst>
                                    <p:cond delay="0"/>
                                  </p:stCondLst>
                                  <p:childTnLst>
                                    <p:set>
                                      <p:cBhvr>
                                        <p:cTn id="4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53" grpId="0" animBg="1"/>
      <p:bldP spid="1230854" grpId="0" animBg="1"/>
      <p:bldP spid="1230880" grpId="0"/>
      <p:bldP spid="1230881" grpId="0" animBg="1"/>
      <p:bldP spid="1230885" grpId="0"/>
      <p:bldP spid="1230931" grpId="0"/>
      <p:bldP spid="1230931" grpId="1"/>
    </p:bld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smtClean="0"/>
              <a:t>File Placement </a:t>
            </a:r>
          </a:p>
        </p:txBody>
      </p:sp>
      <p:sp>
        <p:nvSpPr>
          <p:cNvPr id="1367043" name="Rectangle 3"/>
          <p:cNvSpPr>
            <a:spLocks noGrp="1" noChangeArrowheads="1"/>
          </p:cNvSpPr>
          <p:nvPr>
            <p:ph type="body" idx="1"/>
          </p:nvPr>
        </p:nvSpPr>
        <p:spPr/>
        <p:txBody>
          <a:bodyPr/>
          <a:lstStyle/>
          <a:p>
            <a:pPr eaLnBrk="1" hangingPunct="1">
              <a:lnSpc>
                <a:spcPct val="90000"/>
              </a:lnSpc>
              <a:spcAft>
                <a:spcPct val="35000"/>
              </a:spcAft>
            </a:pPr>
            <a:r>
              <a:rPr lang="en-US" sz="2400" smtClean="0"/>
              <a:t>A file might be stored on multiple disks, but how should one choose on which devices?</a:t>
            </a:r>
            <a:br>
              <a:rPr lang="en-US" sz="2400" smtClean="0"/>
            </a:br>
            <a:endParaRPr lang="en-US" sz="2400" smtClean="0"/>
          </a:p>
          <a:p>
            <a:pPr lvl="1" eaLnBrk="1" hangingPunct="1">
              <a:lnSpc>
                <a:spcPct val="90000"/>
              </a:lnSpc>
              <a:spcAft>
                <a:spcPct val="35000"/>
              </a:spcAft>
            </a:pPr>
            <a:r>
              <a:rPr lang="en-US" sz="2000" smtClean="0"/>
              <a:t>storage devices limited by both bandwidth and space</a:t>
            </a:r>
          </a:p>
          <a:p>
            <a:pPr lvl="1" eaLnBrk="1" hangingPunct="1">
              <a:lnSpc>
                <a:spcPct val="90000"/>
              </a:lnSpc>
              <a:spcAft>
                <a:spcPct val="35000"/>
              </a:spcAft>
            </a:pPr>
            <a:r>
              <a:rPr lang="en-US" sz="2000" smtClean="0"/>
              <a:t>we have </a:t>
            </a:r>
            <a:r>
              <a:rPr lang="en-US" sz="2000" i="1" smtClean="0"/>
              <a:t>hot</a:t>
            </a:r>
            <a:r>
              <a:rPr lang="en-US" sz="2000" smtClean="0"/>
              <a:t> (frequently viewed) and </a:t>
            </a:r>
            <a:r>
              <a:rPr lang="en-US" sz="2000" i="1" smtClean="0"/>
              <a:t>cold</a:t>
            </a:r>
            <a:r>
              <a:rPr lang="en-US" sz="2000" smtClean="0"/>
              <a:t> (rarely viewed) files</a:t>
            </a:r>
          </a:p>
          <a:p>
            <a:pPr lvl="1" eaLnBrk="1" hangingPunct="1">
              <a:lnSpc>
                <a:spcPct val="90000"/>
              </a:lnSpc>
              <a:spcAft>
                <a:spcPct val="35000"/>
              </a:spcAft>
            </a:pPr>
            <a:r>
              <a:rPr lang="en-US" sz="2000" smtClean="0"/>
              <a:t>we may have several </a:t>
            </a:r>
            <a:r>
              <a:rPr lang="en-US" sz="2000" i="1" smtClean="0">
                <a:solidFill>
                  <a:schemeClr val="folHlink"/>
                </a:solidFill>
              </a:rPr>
              <a:t>heterogeneous</a:t>
            </a:r>
            <a:r>
              <a:rPr lang="en-US" sz="2000" smtClean="0"/>
              <a:t> storage devices</a:t>
            </a:r>
            <a:br>
              <a:rPr lang="en-US" sz="2000" smtClean="0"/>
            </a:br>
            <a:r>
              <a:rPr lang="en-US" sz="2000" smtClean="0"/>
              <a:t/>
            </a:r>
            <a:br>
              <a:rPr lang="en-US" sz="2000" smtClean="0"/>
            </a:br>
            <a:endParaRPr lang="en-US" sz="2000" smtClean="0"/>
          </a:p>
          <a:p>
            <a:pPr lvl="1" eaLnBrk="1" hangingPunct="1">
              <a:lnSpc>
                <a:spcPct val="90000"/>
              </a:lnSpc>
              <a:spcAft>
                <a:spcPct val="35000"/>
              </a:spcAft>
            </a:pPr>
            <a:r>
              <a:rPr lang="en-US" sz="2000" smtClean="0"/>
              <a:t>the objective of a file placement policy is to achieve maximum utilization of both bandwidth and space, and hence, efficient usage of all devices </a:t>
            </a:r>
            <a:br>
              <a:rPr lang="en-US" sz="2000" smtClean="0"/>
            </a:br>
            <a:r>
              <a:rPr lang="en-US" sz="2000" smtClean="0"/>
              <a:t>by avoiding load imbalance </a:t>
            </a:r>
          </a:p>
          <a:p>
            <a:pPr lvl="2" eaLnBrk="1" hangingPunct="1">
              <a:lnSpc>
                <a:spcPct val="90000"/>
              </a:lnSpc>
              <a:spcAft>
                <a:spcPct val="35000"/>
              </a:spcAft>
            </a:pPr>
            <a:r>
              <a:rPr lang="en-US" sz="1800" smtClean="0"/>
              <a:t>must consider expected load and storage requirement</a:t>
            </a:r>
          </a:p>
          <a:p>
            <a:pPr lvl="2" eaLnBrk="1" hangingPunct="1">
              <a:lnSpc>
                <a:spcPct val="90000"/>
              </a:lnSpc>
              <a:spcAft>
                <a:spcPct val="35000"/>
              </a:spcAft>
            </a:pPr>
            <a:r>
              <a:rPr lang="en-US" sz="1800" smtClean="0"/>
              <a:t>expected load may change over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670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670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6704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670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6704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670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en-US" smtClean="0"/>
              <a:t>Bandwidth­to­Space Ratio (BSR) </a:t>
            </a:r>
          </a:p>
        </p:txBody>
      </p:sp>
      <p:sp>
        <p:nvSpPr>
          <p:cNvPr id="1368067" name="Rectangle 3"/>
          <p:cNvSpPr>
            <a:spLocks noGrp="1" noChangeArrowheads="1"/>
          </p:cNvSpPr>
          <p:nvPr>
            <p:ph type="body" idx="1"/>
          </p:nvPr>
        </p:nvSpPr>
        <p:spPr/>
        <p:txBody>
          <a:bodyPr/>
          <a:lstStyle/>
          <a:p>
            <a:pPr eaLnBrk="1" hangingPunct="1"/>
            <a:r>
              <a:rPr lang="en-US" sz="2400" dirty="0" smtClean="0">
                <a:solidFill>
                  <a:schemeClr val="folHlink"/>
                </a:solidFill>
              </a:rPr>
              <a:t>BSR</a:t>
            </a:r>
            <a:r>
              <a:rPr lang="en-US" sz="2400" dirty="0" smtClean="0"/>
              <a:t> attempts to mix hot and cold as well as large and small (multimedia) objects on heterogeneous devices</a:t>
            </a:r>
          </a:p>
          <a:p>
            <a:pPr lvl="1" eaLnBrk="1" hangingPunct="1"/>
            <a:r>
              <a:rPr lang="en-US" sz="2000" dirty="0" smtClean="0"/>
              <a:t>don’t optimize placement based on throughput or space only (use both!!)</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pPr lvl="1" eaLnBrk="1" hangingPunct="1"/>
            <a:endParaRPr lang="en-US" sz="2000" dirty="0" smtClean="0"/>
          </a:p>
          <a:p>
            <a:pPr lvl="1" eaLnBrk="1" hangingPunct="1"/>
            <a:r>
              <a:rPr lang="en-US" sz="2000" dirty="0" smtClean="0"/>
              <a:t>BSR consider both required </a:t>
            </a:r>
            <a:r>
              <a:rPr lang="en-US" sz="2000" i="1" dirty="0" smtClean="0"/>
              <a:t>storage space</a:t>
            </a:r>
            <a:r>
              <a:rPr lang="en-US" sz="2000" dirty="0" smtClean="0"/>
              <a:t> and </a:t>
            </a:r>
            <a:r>
              <a:rPr lang="en-US" sz="2000" i="1" dirty="0" smtClean="0"/>
              <a:t>throughput</a:t>
            </a:r>
            <a:r>
              <a:rPr lang="en-US" sz="2000" dirty="0" smtClean="0"/>
              <a:t> requirement</a:t>
            </a:r>
            <a:br>
              <a:rPr lang="en-US" sz="2000" dirty="0" smtClean="0"/>
            </a:br>
            <a:r>
              <a:rPr lang="en-US" sz="2000" dirty="0" smtClean="0"/>
              <a:t>(which is dependent on </a:t>
            </a:r>
            <a:r>
              <a:rPr lang="en-US" sz="2000" dirty="0" err="1" smtClean="0"/>
              <a:t>playout</a:t>
            </a:r>
            <a:r>
              <a:rPr lang="en-US" sz="2000" dirty="0" smtClean="0"/>
              <a:t> rate and popularity) to achieve a best combined device utilization</a:t>
            </a:r>
          </a:p>
        </p:txBody>
      </p:sp>
      <p:sp>
        <p:nvSpPr>
          <p:cNvPr id="1368068" name="Rectangle 4"/>
          <p:cNvSpPr>
            <a:spLocks noChangeArrowheads="1"/>
          </p:cNvSpPr>
          <p:nvPr/>
        </p:nvSpPr>
        <p:spPr bwMode="auto">
          <a:xfrm>
            <a:off x="1165225" y="2768600"/>
            <a:ext cx="635000" cy="914400"/>
          </a:xfrm>
          <a:prstGeom prst="rect">
            <a:avLst/>
          </a:prstGeom>
          <a:solidFill>
            <a:schemeClr val="accent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368069" name="Text Box 5"/>
          <p:cNvSpPr txBox="1">
            <a:spLocks noChangeArrowheads="1"/>
          </p:cNvSpPr>
          <p:nvPr/>
        </p:nvSpPr>
        <p:spPr bwMode="auto">
          <a:xfrm>
            <a:off x="938213" y="2363788"/>
            <a:ext cx="1104900"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media object:</a:t>
            </a:r>
          </a:p>
        </p:txBody>
      </p:sp>
      <p:sp>
        <p:nvSpPr>
          <p:cNvPr id="1368070" name="Text Box 6"/>
          <p:cNvSpPr txBox="1">
            <a:spLocks noChangeArrowheads="1"/>
          </p:cNvSpPr>
          <p:nvPr/>
        </p:nvSpPr>
        <p:spPr bwMode="auto">
          <a:xfrm>
            <a:off x="1077913" y="3762375"/>
            <a:ext cx="709612"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b="0"/>
              <a:t>bandwidth</a:t>
            </a:r>
          </a:p>
        </p:txBody>
      </p:sp>
      <p:sp>
        <p:nvSpPr>
          <p:cNvPr id="1368071" name="Text Box 7"/>
          <p:cNvSpPr txBox="1">
            <a:spLocks noChangeArrowheads="1"/>
          </p:cNvSpPr>
          <p:nvPr/>
        </p:nvSpPr>
        <p:spPr bwMode="auto">
          <a:xfrm rot="-5400000">
            <a:off x="758031" y="3286919"/>
            <a:ext cx="471488"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b="0"/>
              <a:t>space</a:t>
            </a:r>
          </a:p>
        </p:txBody>
      </p:sp>
      <p:sp>
        <p:nvSpPr>
          <p:cNvPr id="1368072" name="Line 8"/>
          <p:cNvSpPr>
            <a:spLocks noChangeShapeType="1"/>
          </p:cNvSpPr>
          <p:nvPr/>
        </p:nvSpPr>
        <p:spPr bwMode="auto">
          <a:xfrm>
            <a:off x="1165225" y="3759200"/>
            <a:ext cx="660400"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68073" name="Line 9"/>
          <p:cNvSpPr>
            <a:spLocks noChangeShapeType="1"/>
          </p:cNvSpPr>
          <p:nvPr/>
        </p:nvSpPr>
        <p:spPr bwMode="auto">
          <a:xfrm flipV="1">
            <a:off x="1096963" y="2762250"/>
            <a:ext cx="0" cy="906463"/>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68074" name="Rectangle 10"/>
          <p:cNvSpPr>
            <a:spLocks noChangeArrowheads="1"/>
          </p:cNvSpPr>
          <p:nvPr/>
        </p:nvSpPr>
        <p:spPr bwMode="auto">
          <a:xfrm>
            <a:off x="1706563" y="2768600"/>
            <a:ext cx="635000" cy="914400"/>
          </a:xfrm>
          <a:prstGeom prst="rect">
            <a:avLst/>
          </a:prstGeom>
          <a:solidFill>
            <a:schemeClr val="accent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368075" name="Text Box 11"/>
          <p:cNvSpPr txBox="1">
            <a:spLocks noChangeArrowheads="1"/>
          </p:cNvSpPr>
          <p:nvPr/>
        </p:nvSpPr>
        <p:spPr bwMode="auto">
          <a:xfrm>
            <a:off x="1079500" y="3971925"/>
            <a:ext cx="1206500" cy="3651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b="0">
                <a:solidFill>
                  <a:schemeClr val="folHlink"/>
                </a:solidFill>
              </a:rPr>
              <a:t>may vary according </a:t>
            </a:r>
            <a:br>
              <a:rPr lang="en-US" sz="900" b="0">
                <a:solidFill>
                  <a:schemeClr val="folHlink"/>
                </a:solidFill>
              </a:rPr>
            </a:br>
            <a:r>
              <a:rPr lang="en-US" sz="900" b="0">
                <a:solidFill>
                  <a:schemeClr val="folHlink"/>
                </a:solidFill>
              </a:rPr>
              <a:t>to popularity</a:t>
            </a:r>
          </a:p>
        </p:txBody>
      </p:sp>
      <p:sp>
        <p:nvSpPr>
          <p:cNvPr id="1368076" name="Rectangle 12"/>
          <p:cNvSpPr>
            <a:spLocks noChangeArrowheads="1"/>
          </p:cNvSpPr>
          <p:nvPr/>
        </p:nvSpPr>
        <p:spPr bwMode="auto">
          <a:xfrm>
            <a:off x="3402013" y="2668588"/>
            <a:ext cx="1182687" cy="1063625"/>
          </a:xfrm>
          <a:prstGeom prst="rect">
            <a:avLst/>
          </a:prstGeom>
          <a:solidFill>
            <a:srgbClr val="DDDDDD"/>
          </a:solidFill>
          <a:ln w="9525">
            <a:solidFill>
              <a:schemeClr val="tx1"/>
            </a:solidFill>
            <a:miter lim="800000"/>
            <a:headEnd/>
            <a:tailEnd/>
          </a:ln>
        </p:spPr>
        <p:txBody>
          <a:bodyPr wrap="none" anchor="ctr"/>
          <a:lstStyle/>
          <a:p>
            <a:endParaRPr lang="nb-NO"/>
          </a:p>
        </p:txBody>
      </p:sp>
      <p:sp>
        <p:nvSpPr>
          <p:cNvPr id="1368077" name="Text Box 13"/>
          <p:cNvSpPr txBox="1">
            <a:spLocks noChangeArrowheads="1"/>
          </p:cNvSpPr>
          <p:nvPr/>
        </p:nvSpPr>
        <p:spPr bwMode="auto">
          <a:xfrm>
            <a:off x="3292475" y="2214563"/>
            <a:ext cx="1181100"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disk</a:t>
            </a:r>
            <a:br>
              <a:rPr lang="en-US" sz="1200" b="0"/>
            </a:br>
            <a:r>
              <a:rPr lang="en-US" sz="1200" b="0"/>
              <a:t>(no deviation):</a:t>
            </a:r>
          </a:p>
        </p:txBody>
      </p:sp>
      <p:sp>
        <p:nvSpPr>
          <p:cNvPr id="1368078" name="Rectangle 14"/>
          <p:cNvSpPr>
            <a:spLocks noChangeArrowheads="1"/>
          </p:cNvSpPr>
          <p:nvPr/>
        </p:nvSpPr>
        <p:spPr bwMode="auto">
          <a:xfrm>
            <a:off x="3400425" y="3336925"/>
            <a:ext cx="417513" cy="398463"/>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368079" name="Rectangle 15"/>
          <p:cNvSpPr>
            <a:spLocks noChangeArrowheads="1"/>
          </p:cNvSpPr>
          <p:nvPr/>
        </p:nvSpPr>
        <p:spPr bwMode="auto">
          <a:xfrm>
            <a:off x="3819525" y="3108325"/>
            <a:ext cx="417513" cy="239713"/>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368080" name="Rectangle 16"/>
          <p:cNvSpPr>
            <a:spLocks noChangeArrowheads="1"/>
          </p:cNvSpPr>
          <p:nvPr/>
        </p:nvSpPr>
        <p:spPr bwMode="auto">
          <a:xfrm>
            <a:off x="4237038" y="2770188"/>
            <a:ext cx="257175" cy="338137"/>
          </a:xfrm>
          <a:prstGeom prst="rect">
            <a:avLst/>
          </a:prstGeom>
          <a:solidFill>
            <a:srgbClr val="008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368081" name="Rectangle 17"/>
          <p:cNvSpPr>
            <a:spLocks noChangeArrowheads="1"/>
          </p:cNvSpPr>
          <p:nvPr/>
        </p:nvSpPr>
        <p:spPr bwMode="auto">
          <a:xfrm>
            <a:off x="5114925" y="2667000"/>
            <a:ext cx="1182688" cy="1063625"/>
          </a:xfrm>
          <a:prstGeom prst="rect">
            <a:avLst/>
          </a:prstGeom>
          <a:solidFill>
            <a:srgbClr val="DDDDDD"/>
          </a:solidFill>
          <a:ln w="9525">
            <a:solidFill>
              <a:schemeClr val="tx1"/>
            </a:solidFill>
            <a:miter lim="800000"/>
            <a:headEnd/>
            <a:tailEnd/>
          </a:ln>
        </p:spPr>
        <p:txBody>
          <a:bodyPr wrap="none" anchor="ctr"/>
          <a:lstStyle/>
          <a:p>
            <a:endParaRPr lang="nb-NO"/>
          </a:p>
        </p:txBody>
      </p:sp>
      <p:sp>
        <p:nvSpPr>
          <p:cNvPr id="1368082" name="Text Box 18"/>
          <p:cNvSpPr txBox="1">
            <a:spLocks noChangeArrowheads="1"/>
          </p:cNvSpPr>
          <p:nvPr/>
        </p:nvSpPr>
        <p:spPr bwMode="auto">
          <a:xfrm>
            <a:off x="5005388" y="2212975"/>
            <a:ext cx="965200"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disk </a:t>
            </a:r>
            <a:br>
              <a:rPr lang="en-US" sz="1200" b="0"/>
            </a:br>
            <a:r>
              <a:rPr lang="en-US" sz="1200" b="0"/>
              <a:t>(deviation):</a:t>
            </a:r>
          </a:p>
        </p:txBody>
      </p:sp>
      <p:sp>
        <p:nvSpPr>
          <p:cNvPr id="1368083" name="Rectangle 19"/>
          <p:cNvSpPr>
            <a:spLocks noChangeArrowheads="1"/>
          </p:cNvSpPr>
          <p:nvPr/>
        </p:nvSpPr>
        <p:spPr bwMode="auto">
          <a:xfrm>
            <a:off x="5110163" y="3335338"/>
            <a:ext cx="417512" cy="398462"/>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368084" name="Rectangle 20"/>
          <p:cNvSpPr>
            <a:spLocks noChangeArrowheads="1"/>
          </p:cNvSpPr>
          <p:nvPr/>
        </p:nvSpPr>
        <p:spPr bwMode="auto">
          <a:xfrm>
            <a:off x="5519738" y="3106738"/>
            <a:ext cx="417512" cy="239712"/>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368085" name="Rectangle 21"/>
          <p:cNvSpPr>
            <a:spLocks noChangeArrowheads="1"/>
          </p:cNvSpPr>
          <p:nvPr/>
        </p:nvSpPr>
        <p:spPr bwMode="auto">
          <a:xfrm>
            <a:off x="5870575" y="3106738"/>
            <a:ext cx="417513" cy="239712"/>
          </a:xfrm>
          <a:prstGeom prst="rect">
            <a:avLst/>
          </a:prstGeom>
          <a:gradFill rotWithShape="1">
            <a:gsLst>
              <a:gs pos="0">
                <a:schemeClr val="hlink"/>
              </a:gs>
              <a:gs pos="100000">
                <a:srgbClr val="FFFFFF"/>
              </a:gs>
            </a:gsLst>
            <a:lin ang="0" scaled="1"/>
          </a:gra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368086" name="Rectangle 22" descr="Wide upward diagonal"/>
          <p:cNvSpPr>
            <a:spLocks noChangeArrowheads="1"/>
          </p:cNvSpPr>
          <p:nvPr/>
        </p:nvSpPr>
        <p:spPr bwMode="auto">
          <a:xfrm>
            <a:off x="5114925" y="2667000"/>
            <a:ext cx="1182688" cy="427038"/>
          </a:xfrm>
          <a:prstGeom prst="rect">
            <a:avLst/>
          </a:prstGeom>
          <a:pattFill prst="wdUpDiag">
            <a:fgClr>
              <a:schemeClr val="accent1"/>
            </a:fgClr>
            <a:bgClr>
              <a:schemeClr val="bg1"/>
            </a:bgClr>
          </a:pattFill>
          <a:ln w="9525">
            <a:solidFill>
              <a:schemeClr val="tx1"/>
            </a:solidFill>
            <a:miter lim="800000"/>
            <a:headEnd/>
            <a:tailEnd/>
          </a:ln>
        </p:spPr>
        <p:txBody>
          <a:bodyPr wrap="none" anchor="ctr"/>
          <a:lstStyle/>
          <a:p>
            <a:endParaRPr lang="nb-NO"/>
          </a:p>
        </p:txBody>
      </p:sp>
      <p:sp>
        <p:nvSpPr>
          <p:cNvPr id="1368087" name="Text Box 23"/>
          <p:cNvSpPr txBox="1">
            <a:spLocks noChangeArrowheads="1"/>
          </p:cNvSpPr>
          <p:nvPr/>
        </p:nvSpPr>
        <p:spPr bwMode="auto">
          <a:xfrm>
            <a:off x="5173663" y="2749550"/>
            <a:ext cx="1046162" cy="244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a:t>wasted space</a:t>
            </a:r>
          </a:p>
        </p:txBody>
      </p:sp>
      <p:sp>
        <p:nvSpPr>
          <p:cNvPr id="1368088" name="Rectangle 24"/>
          <p:cNvSpPr>
            <a:spLocks noChangeArrowheads="1"/>
          </p:cNvSpPr>
          <p:nvPr/>
        </p:nvSpPr>
        <p:spPr bwMode="auto">
          <a:xfrm>
            <a:off x="6846888" y="2665413"/>
            <a:ext cx="1182687" cy="1063625"/>
          </a:xfrm>
          <a:prstGeom prst="rect">
            <a:avLst/>
          </a:prstGeom>
          <a:solidFill>
            <a:srgbClr val="DDDDDD"/>
          </a:solidFill>
          <a:ln w="9525">
            <a:solidFill>
              <a:schemeClr val="tx1"/>
            </a:solidFill>
            <a:miter lim="800000"/>
            <a:headEnd/>
            <a:tailEnd/>
          </a:ln>
        </p:spPr>
        <p:txBody>
          <a:bodyPr wrap="none" anchor="ctr"/>
          <a:lstStyle/>
          <a:p>
            <a:endParaRPr lang="nb-NO"/>
          </a:p>
        </p:txBody>
      </p:sp>
      <p:sp>
        <p:nvSpPr>
          <p:cNvPr id="1368089" name="Text Box 25"/>
          <p:cNvSpPr txBox="1">
            <a:spLocks noChangeArrowheads="1"/>
          </p:cNvSpPr>
          <p:nvPr/>
        </p:nvSpPr>
        <p:spPr bwMode="auto">
          <a:xfrm>
            <a:off x="6746875" y="2211388"/>
            <a:ext cx="965200"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disk</a:t>
            </a:r>
            <a:br>
              <a:rPr lang="en-US" sz="1200" b="0"/>
            </a:br>
            <a:r>
              <a:rPr lang="en-US" sz="1200" b="0"/>
              <a:t>(deviation):</a:t>
            </a:r>
          </a:p>
        </p:txBody>
      </p:sp>
      <p:sp>
        <p:nvSpPr>
          <p:cNvPr id="1368090" name="Rectangle 26"/>
          <p:cNvSpPr>
            <a:spLocks noChangeArrowheads="1"/>
          </p:cNvSpPr>
          <p:nvPr/>
        </p:nvSpPr>
        <p:spPr bwMode="auto">
          <a:xfrm>
            <a:off x="6842125" y="3333750"/>
            <a:ext cx="417513" cy="398463"/>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368092" name="Rectangle 28"/>
          <p:cNvSpPr>
            <a:spLocks noChangeArrowheads="1"/>
          </p:cNvSpPr>
          <p:nvPr/>
        </p:nvSpPr>
        <p:spPr bwMode="auto">
          <a:xfrm>
            <a:off x="7672114" y="2666671"/>
            <a:ext cx="52388" cy="432000"/>
          </a:xfrm>
          <a:prstGeom prst="rect">
            <a:avLst/>
          </a:prstGeom>
          <a:solidFill>
            <a:srgbClr val="008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368093" name="Rectangle 29" descr="Wide upward diagonal"/>
          <p:cNvSpPr>
            <a:spLocks noChangeArrowheads="1"/>
          </p:cNvSpPr>
          <p:nvPr/>
        </p:nvSpPr>
        <p:spPr bwMode="auto">
          <a:xfrm>
            <a:off x="7733931" y="2665413"/>
            <a:ext cx="295644" cy="1063625"/>
          </a:xfrm>
          <a:prstGeom prst="rect">
            <a:avLst/>
          </a:prstGeom>
          <a:pattFill prst="wdUpDiag">
            <a:fgClr>
              <a:schemeClr val="accent1"/>
            </a:fgClr>
            <a:bgClr>
              <a:schemeClr val="bg1"/>
            </a:bgClr>
          </a:pattFill>
          <a:ln w="9525">
            <a:solidFill>
              <a:schemeClr val="tx1"/>
            </a:solidFill>
            <a:miter lim="800000"/>
            <a:headEnd/>
            <a:tailEnd/>
          </a:ln>
        </p:spPr>
        <p:txBody>
          <a:bodyPr wrap="none" anchor="ctr"/>
          <a:lstStyle/>
          <a:p>
            <a:endParaRPr lang="nb-NO"/>
          </a:p>
        </p:txBody>
      </p:sp>
      <p:sp>
        <p:nvSpPr>
          <p:cNvPr id="1368094" name="Text Box 30"/>
          <p:cNvSpPr txBox="1">
            <a:spLocks noChangeArrowheads="1"/>
          </p:cNvSpPr>
          <p:nvPr/>
        </p:nvSpPr>
        <p:spPr bwMode="auto">
          <a:xfrm rot="-5400000">
            <a:off x="7417129" y="2982912"/>
            <a:ext cx="901700"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000" dirty="0"/>
              <a:t>wasted</a:t>
            </a:r>
            <a:br>
              <a:rPr lang="en-US" sz="1000" dirty="0"/>
            </a:br>
            <a:r>
              <a:rPr lang="en-US" sz="1000" dirty="0"/>
              <a:t> bandwidth</a:t>
            </a:r>
          </a:p>
        </p:txBody>
      </p:sp>
      <p:sp>
        <p:nvSpPr>
          <p:cNvPr id="1368091" name="Rectangle 27"/>
          <p:cNvSpPr>
            <a:spLocks noChangeArrowheads="1"/>
          </p:cNvSpPr>
          <p:nvPr/>
        </p:nvSpPr>
        <p:spPr bwMode="auto">
          <a:xfrm>
            <a:off x="7261225" y="3092450"/>
            <a:ext cx="417513" cy="239713"/>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680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80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6806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68072"/>
                                        </p:tgtEl>
                                        <p:attrNameLst>
                                          <p:attrName>style.visibility</p:attrName>
                                        </p:attrNameLst>
                                      </p:cBhvr>
                                      <p:to>
                                        <p:strVal val="visible"/>
                                      </p:to>
                                    </p:set>
                                    <p:animEffect transition="in" filter="wipe(left)">
                                      <p:cBhvr>
                                        <p:cTn id="17" dur="500"/>
                                        <p:tgtEl>
                                          <p:spTgt spid="1368072"/>
                                        </p:tgtEl>
                                      </p:cBhvr>
                                    </p:animEffect>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368070"/>
                                        </p:tgtEl>
                                        <p:attrNameLst>
                                          <p:attrName>style.visibility</p:attrName>
                                        </p:attrNameLst>
                                      </p:cBhvr>
                                      <p:to>
                                        <p:strVal val="visible"/>
                                      </p:to>
                                    </p:set>
                                  </p:childTnLst>
                                </p:cTn>
                              </p:par>
                            </p:childTnLst>
                          </p:cTn>
                        </p:par>
                        <p:par>
                          <p:cTn id="21" fill="hold" nodeType="afterGroup">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1368073"/>
                                        </p:tgtEl>
                                        <p:attrNameLst>
                                          <p:attrName>style.visibility</p:attrName>
                                        </p:attrNameLst>
                                      </p:cBhvr>
                                      <p:to>
                                        <p:strVal val="visible"/>
                                      </p:to>
                                    </p:set>
                                    <p:animEffect transition="in" filter="wipe(down)">
                                      <p:cBhvr>
                                        <p:cTn id="24" dur="500"/>
                                        <p:tgtEl>
                                          <p:spTgt spid="1368073"/>
                                        </p:tgtEl>
                                      </p:cBhvr>
                                    </p:animEffect>
                                  </p:childTnLst>
                                </p:cTn>
                              </p:par>
                            </p:childTnLst>
                          </p:cTn>
                        </p:par>
                        <p:par>
                          <p:cTn id="25" fill="hold" nodeType="afterGroup">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136807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68074"/>
                                        </p:tgtEl>
                                        <p:attrNameLst>
                                          <p:attrName>style.visibility</p:attrName>
                                        </p:attrNameLst>
                                      </p:cBhvr>
                                      <p:to>
                                        <p:strVal val="visible"/>
                                      </p:to>
                                    </p:set>
                                    <p:animEffect transition="in" filter="wipe(left)">
                                      <p:cBhvr>
                                        <p:cTn id="32" dur="1000"/>
                                        <p:tgtEl>
                                          <p:spTgt spid="1368074"/>
                                        </p:tgtEl>
                                      </p:cBhvr>
                                    </p:animEffect>
                                  </p:childTnLst>
                                </p:cTn>
                              </p:par>
                            </p:childTnLst>
                          </p:cTn>
                        </p:par>
                        <p:par>
                          <p:cTn id="33" fill="hold" nodeType="afterGroup">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1368075"/>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xit" presetSubtype="2" fill="hold" grpId="1" nodeType="clickEffect">
                                  <p:stCondLst>
                                    <p:cond delay="0"/>
                                  </p:stCondLst>
                                  <p:childTnLst>
                                    <p:animEffect transition="out" filter="wipe(right)">
                                      <p:cBhvr>
                                        <p:cTn id="39" dur="500"/>
                                        <p:tgtEl>
                                          <p:spTgt spid="1368074"/>
                                        </p:tgtEl>
                                      </p:cBhvr>
                                    </p:animEffect>
                                    <p:set>
                                      <p:cBhvr>
                                        <p:cTn id="40" dur="1" fill="hold">
                                          <p:stCondLst>
                                            <p:cond delay="499"/>
                                          </p:stCondLst>
                                        </p:cTn>
                                        <p:tgtEl>
                                          <p:spTgt spid="1368074"/>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3680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6807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1368078"/>
                                        </p:tgtEl>
                                        <p:attrNameLst>
                                          <p:attrName>style.visibility</p:attrName>
                                        </p:attrNameLst>
                                      </p:cBhvr>
                                      <p:to>
                                        <p:strVal val="visible"/>
                                      </p:to>
                                    </p:set>
                                    <p:animEffect transition="in" filter="strips(upRight)">
                                      <p:cBhvr>
                                        <p:cTn id="49" dur="500"/>
                                        <p:tgtEl>
                                          <p:spTgt spid="136807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8" presetClass="entr" presetSubtype="3" fill="hold" grpId="0" nodeType="clickEffect">
                                  <p:stCondLst>
                                    <p:cond delay="0"/>
                                  </p:stCondLst>
                                  <p:childTnLst>
                                    <p:set>
                                      <p:cBhvr>
                                        <p:cTn id="53" dur="1" fill="hold">
                                          <p:stCondLst>
                                            <p:cond delay="0"/>
                                          </p:stCondLst>
                                        </p:cTn>
                                        <p:tgtEl>
                                          <p:spTgt spid="1368079"/>
                                        </p:tgtEl>
                                        <p:attrNameLst>
                                          <p:attrName>style.visibility</p:attrName>
                                        </p:attrNameLst>
                                      </p:cBhvr>
                                      <p:to>
                                        <p:strVal val="visible"/>
                                      </p:to>
                                    </p:set>
                                    <p:animEffect transition="in" filter="strips(upRight)">
                                      <p:cBhvr>
                                        <p:cTn id="54" dur="500"/>
                                        <p:tgtEl>
                                          <p:spTgt spid="136807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8" presetClass="entr" presetSubtype="3" fill="hold" grpId="0" nodeType="clickEffect">
                                  <p:stCondLst>
                                    <p:cond delay="0"/>
                                  </p:stCondLst>
                                  <p:childTnLst>
                                    <p:set>
                                      <p:cBhvr>
                                        <p:cTn id="58" dur="1" fill="hold">
                                          <p:stCondLst>
                                            <p:cond delay="0"/>
                                          </p:stCondLst>
                                        </p:cTn>
                                        <p:tgtEl>
                                          <p:spTgt spid="1368080"/>
                                        </p:tgtEl>
                                        <p:attrNameLst>
                                          <p:attrName>style.visibility</p:attrName>
                                        </p:attrNameLst>
                                      </p:cBhvr>
                                      <p:to>
                                        <p:strVal val="visible"/>
                                      </p:to>
                                    </p:set>
                                    <p:animEffect transition="in" filter="strips(upRight)">
                                      <p:cBhvr>
                                        <p:cTn id="59" dur="500"/>
                                        <p:tgtEl>
                                          <p:spTgt spid="136808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36808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368081"/>
                                        </p:tgtEl>
                                        <p:attrNameLst>
                                          <p:attrName>style.visibility</p:attrName>
                                        </p:attrNameLst>
                                      </p:cBhvr>
                                      <p:to>
                                        <p:strVal val="visible"/>
                                      </p:to>
                                    </p:set>
                                  </p:childTnLst>
                                </p:cTn>
                              </p:par>
                            </p:childTnLst>
                          </p:cTn>
                        </p:par>
                        <p:par>
                          <p:cTn id="66" fill="hold" nodeType="afterGroup">
                            <p:stCondLst>
                              <p:cond delay="0"/>
                            </p:stCondLst>
                            <p:childTnLst>
                              <p:par>
                                <p:cTn id="67" presetID="18" presetClass="entr" presetSubtype="3" fill="hold" grpId="0" nodeType="afterEffect">
                                  <p:stCondLst>
                                    <p:cond delay="0"/>
                                  </p:stCondLst>
                                  <p:childTnLst>
                                    <p:set>
                                      <p:cBhvr>
                                        <p:cTn id="68" dur="1" fill="hold">
                                          <p:stCondLst>
                                            <p:cond delay="0"/>
                                          </p:stCondLst>
                                        </p:cTn>
                                        <p:tgtEl>
                                          <p:spTgt spid="1368083"/>
                                        </p:tgtEl>
                                        <p:attrNameLst>
                                          <p:attrName>style.visibility</p:attrName>
                                        </p:attrNameLst>
                                      </p:cBhvr>
                                      <p:to>
                                        <p:strVal val="visible"/>
                                      </p:to>
                                    </p:set>
                                    <p:animEffect transition="in" filter="strips(upRight)">
                                      <p:cBhvr>
                                        <p:cTn id="69" dur="500"/>
                                        <p:tgtEl>
                                          <p:spTgt spid="1368083"/>
                                        </p:tgtEl>
                                      </p:cBhvr>
                                    </p:animEffect>
                                  </p:childTnLst>
                                </p:cTn>
                              </p:par>
                            </p:childTnLst>
                          </p:cTn>
                        </p:par>
                        <p:par>
                          <p:cTn id="70" fill="hold" nodeType="afterGroup">
                            <p:stCondLst>
                              <p:cond delay="500"/>
                            </p:stCondLst>
                            <p:childTnLst>
                              <p:par>
                                <p:cTn id="71" presetID="18" presetClass="entr" presetSubtype="3" fill="hold" grpId="0" nodeType="afterEffect">
                                  <p:stCondLst>
                                    <p:cond delay="0"/>
                                  </p:stCondLst>
                                  <p:childTnLst>
                                    <p:set>
                                      <p:cBhvr>
                                        <p:cTn id="72" dur="1" fill="hold">
                                          <p:stCondLst>
                                            <p:cond delay="0"/>
                                          </p:stCondLst>
                                        </p:cTn>
                                        <p:tgtEl>
                                          <p:spTgt spid="1368084"/>
                                        </p:tgtEl>
                                        <p:attrNameLst>
                                          <p:attrName>style.visibility</p:attrName>
                                        </p:attrNameLst>
                                      </p:cBhvr>
                                      <p:to>
                                        <p:strVal val="visible"/>
                                      </p:to>
                                    </p:set>
                                    <p:animEffect transition="in" filter="strips(upRight)">
                                      <p:cBhvr>
                                        <p:cTn id="73" dur="500"/>
                                        <p:tgtEl>
                                          <p:spTgt spid="136808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368085"/>
                                        </p:tgtEl>
                                        <p:attrNameLst>
                                          <p:attrName>style.visibility</p:attrName>
                                        </p:attrNameLst>
                                      </p:cBhvr>
                                      <p:to>
                                        <p:strVal val="visible"/>
                                      </p:to>
                                    </p:set>
                                    <p:animEffect transition="in" filter="wipe(left)">
                                      <p:cBhvr>
                                        <p:cTn id="78" dur="500"/>
                                        <p:tgtEl>
                                          <p:spTgt spid="1368085"/>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368086"/>
                                        </p:tgtEl>
                                        <p:attrNameLst>
                                          <p:attrName>style.visibility</p:attrName>
                                        </p:attrNameLst>
                                      </p:cBhvr>
                                      <p:to>
                                        <p:strVal val="visible"/>
                                      </p:to>
                                    </p:set>
                                    <p:animEffect transition="in" filter="wipe(down)">
                                      <p:cBhvr>
                                        <p:cTn id="83" dur="500"/>
                                        <p:tgtEl>
                                          <p:spTgt spid="1368086"/>
                                        </p:tgtEl>
                                      </p:cBhvr>
                                    </p:animEffect>
                                  </p:childTnLst>
                                </p:cTn>
                              </p:par>
                            </p:childTnLst>
                          </p:cTn>
                        </p:par>
                        <p:par>
                          <p:cTn id="84" fill="hold" nodeType="afterGroup">
                            <p:stCondLst>
                              <p:cond delay="500"/>
                            </p:stCondLst>
                            <p:childTnLst>
                              <p:par>
                                <p:cTn id="85" presetID="1" presetClass="entr" presetSubtype="0" fill="hold" grpId="0" nodeType="afterEffect">
                                  <p:stCondLst>
                                    <p:cond delay="0"/>
                                  </p:stCondLst>
                                  <p:childTnLst>
                                    <p:set>
                                      <p:cBhvr>
                                        <p:cTn id="86" dur="1" fill="hold">
                                          <p:stCondLst>
                                            <p:cond delay="0"/>
                                          </p:stCondLst>
                                        </p:cTn>
                                        <p:tgtEl>
                                          <p:spTgt spid="1368087"/>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6808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68088"/>
                                        </p:tgtEl>
                                        <p:attrNameLst>
                                          <p:attrName>style.visibility</p:attrName>
                                        </p:attrNameLst>
                                      </p:cBhvr>
                                      <p:to>
                                        <p:strVal val="visible"/>
                                      </p:to>
                                    </p:set>
                                  </p:childTnLst>
                                </p:cTn>
                              </p:par>
                            </p:childTnLst>
                          </p:cTn>
                        </p:par>
                        <p:par>
                          <p:cTn id="93" fill="hold" nodeType="afterGroup">
                            <p:stCondLst>
                              <p:cond delay="0"/>
                            </p:stCondLst>
                            <p:childTnLst>
                              <p:par>
                                <p:cTn id="94" presetID="18" presetClass="entr" presetSubtype="3" fill="hold" grpId="0" nodeType="afterEffect">
                                  <p:stCondLst>
                                    <p:cond delay="0"/>
                                  </p:stCondLst>
                                  <p:childTnLst>
                                    <p:set>
                                      <p:cBhvr>
                                        <p:cTn id="95" dur="1" fill="hold">
                                          <p:stCondLst>
                                            <p:cond delay="0"/>
                                          </p:stCondLst>
                                        </p:cTn>
                                        <p:tgtEl>
                                          <p:spTgt spid="1368090"/>
                                        </p:tgtEl>
                                        <p:attrNameLst>
                                          <p:attrName>style.visibility</p:attrName>
                                        </p:attrNameLst>
                                      </p:cBhvr>
                                      <p:to>
                                        <p:strVal val="visible"/>
                                      </p:to>
                                    </p:set>
                                    <p:animEffect transition="in" filter="strips(upRight)">
                                      <p:cBhvr>
                                        <p:cTn id="96" dur="500"/>
                                        <p:tgtEl>
                                          <p:spTgt spid="1368090"/>
                                        </p:tgtEl>
                                      </p:cBhvr>
                                    </p:animEffect>
                                  </p:childTnLst>
                                </p:cTn>
                              </p:par>
                            </p:childTnLst>
                          </p:cTn>
                        </p:par>
                        <p:par>
                          <p:cTn id="97" fill="hold" nodeType="afterGroup">
                            <p:stCondLst>
                              <p:cond delay="500"/>
                            </p:stCondLst>
                            <p:childTnLst>
                              <p:par>
                                <p:cTn id="98" presetID="18" presetClass="entr" presetSubtype="3" fill="hold" grpId="0" nodeType="afterEffect">
                                  <p:stCondLst>
                                    <p:cond delay="0"/>
                                  </p:stCondLst>
                                  <p:childTnLst>
                                    <p:set>
                                      <p:cBhvr>
                                        <p:cTn id="99" dur="1" fill="hold">
                                          <p:stCondLst>
                                            <p:cond delay="0"/>
                                          </p:stCondLst>
                                        </p:cTn>
                                        <p:tgtEl>
                                          <p:spTgt spid="1368091"/>
                                        </p:tgtEl>
                                        <p:attrNameLst>
                                          <p:attrName>style.visibility</p:attrName>
                                        </p:attrNameLst>
                                      </p:cBhvr>
                                      <p:to>
                                        <p:strVal val="visible"/>
                                      </p:to>
                                    </p:set>
                                    <p:animEffect transition="in" filter="strips(upRight)">
                                      <p:cBhvr>
                                        <p:cTn id="100" dur="500"/>
                                        <p:tgtEl>
                                          <p:spTgt spid="1368091"/>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1368092"/>
                                        </p:tgtEl>
                                        <p:attrNameLst>
                                          <p:attrName>style.visibility</p:attrName>
                                        </p:attrNameLst>
                                      </p:cBhvr>
                                      <p:to>
                                        <p:strVal val="visible"/>
                                      </p:to>
                                    </p:set>
                                    <p:animEffect transition="in" filter="wipe(down)">
                                      <p:cBhvr>
                                        <p:cTn id="105" dur="500"/>
                                        <p:tgtEl>
                                          <p:spTgt spid="1368092"/>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1368093"/>
                                        </p:tgtEl>
                                        <p:attrNameLst>
                                          <p:attrName>style.visibility</p:attrName>
                                        </p:attrNameLst>
                                      </p:cBhvr>
                                      <p:to>
                                        <p:strVal val="visible"/>
                                      </p:to>
                                    </p:set>
                                    <p:animEffect transition="in" filter="wipe(left)">
                                      <p:cBhvr>
                                        <p:cTn id="110" dur="500"/>
                                        <p:tgtEl>
                                          <p:spTgt spid="1368093"/>
                                        </p:tgtEl>
                                      </p:cBhvr>
                                    </p:animEffect>
                                  </p:childTnLst>
                                </p:cTn>
                              </p:par>
                            </p:childTnLst>
                          </p:cTn>
                        </p:par>
                        <p:par>
                          <p:cTn id="111" fill="hold" nodeType="afterGroup">
                            <p:stCondLst>
                              <p:cond delay="500"/>
                            </p:stCondLst>
                            <p:childTnLst>
                              <p:par>
                                <p:cTn id="112" presetID="1" presetClass="entr" presetSubtype="0" fill="hold" grpId="0" nodeType="afterEffect">
                                  <p:stCondLst>
                                    <p:cond delay="0"/>
                                  </p:stCondLst>
                                  <p:childTnLst>
                                    <p:set>
                                      <p:cBhvr>
                                        <p:cTn id="113" dur="1" fill="hold">
                                          <p:stCondLst>
                                            <p:cond delay="0"/>
                                          </p:stCondLst>
                                        </p:cTn>
                                        <p:tgtEl>
                                          <p:spTgt spid="1368094"/>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nodeType="clickEffect">
                                  <p:stCondLst>
                                    <p:cond delay="0"/>
                                  </p:stCondLst>
                                  <p:childTnLst>
                                    <p:set>
                                      <p:cBhvr>
                                        <p:cTn id="117" dur="1" fill="hold">
                                          <p:stCondLst>
                                            <p:cond delay="0"/>
                                          </p:stCondLst>
                                        </p:cTn>
                                        <p:tgtEl>
                                          <p:spTgt spid="13680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8068" grpId="0" animBg="1"/>
      <p:bldP spid="1368069" grpId="0"/>
      <p:bldP spid="1368070" grpId="0"/>
      <p:bldP spid="1368071" grpId="0"/>
      <p:bldP spid="1368072" grpId="0" animBg="1"/>
      <p:bldP spid="1368073" grpId="0" animBg="1"/>
      <p:bldP spid="1368074" grpId="0" animBg="1"/>
      <p:bldP spid="1368074" grpId="1" animBg="1"/>
      <p:bldP spid="1368075" grpId="0"/>
      <p:bldP spid="1368076" grpId="0" animBg="1"/>
      <p:bldP spid="1368077" grpId="0"/>
      <p:bldP spid="1368078" grpId="0" animBg="1"/>
      <p:bldP spid="1368079" grpId="0" animBg="1"/>
      <p:bldP spid="1368080" grpId="0" animBg="1"/>
      <p:bldP spid="1368081" grpId="0" animBg="1"/>
      <p:bldP spid="1368082" grpId="0"/>
      <p:bldP spid="1368083" grpId="0" animBg="1"/>
      <p:bldP spid="1368084" grpId="0" animBg="1"/>
      <p:bldP spid="1368085" grpId="0" animBg="1"/>
      <p:bldP spid="1368086" grpId="0" animBg="1"/>
      <p:bldP spid="1368087" grpId="0"/>
      <p:bldP spid="1368088" grpId="0" animBg="1"/>
      <p:bldP spid="1368089" grpId="0"/>
      <p:bldP spid="1368090" grpId="0" animBg="1"/>
      <p:bldP spid="1368092" grpId="0" animBg="1"/>
      <p:bldP spid="1368093" grpId="0" animBg="1"/>
      <p:bldP spid="1368094" grpId="0"/>
      <p:bldP spid="1368091" grpId="0" animBg="1"/>
    </p:bld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US" smtClean="0"/>
              <a:t>Bandwidth­to­Space Ratio (BSR)</a:t>
            </a:r>
          </a:p>
        </p:txBody>
      </p:sp>
      <p:sp>
        <p:nvSpPr>
          <p:cNvPr id="1369091" name="Rectangle 3"/>
          <p:cNvSpPr>
            <a:spLocks noGrp="1" noChangeArrowheads="1"/>
          </p:cNvSpPr>
          <p:nvPr>
            <p:ph type="body" idx="1"/>
          </p:nvPr>
        </p:nvSpPr>
        <p:spPr/>
        <p:txBody>
          <a:bodyPr/>
          <a:lstStyle/>
          <a:p>
            <a:pPr eaLnBrk="1" hangingPunct="1">
              <a:lnSpc>
                <a:spcPct val="90000"/>
              </a:lnSpc>
            </a:pPr>
            <a:r>
              <a:rPr lang="en-US" sz="2000" smtClean="0"/>
              <a:t>The BSR policy algorithm:</a:t>
            </a:r>
          </a:p>
          <a:p>
            <a:pPr lvl="1" eaLnBrk="1" hangingPunct="1">
              <a:lnSpc>
                <a:spcPct val="90000"/>
              </a:lnSpc>
            </a:pPr>
            <a:r>
              <a:rPr lang="en-US" sz="1800" smtClean="0"/>
              <a:t>input: space and bandwidth requirements</a:t>
            </a:r>
            <a:br>
              <a:rPr lang="en-US" sz="1800" smtClean="0"/>
            </a:br>
            <a:endParaRPr lang="en-US" sz="1800" smtClean="0"/>
          </a:p>
          <a:p>
            <a:pPr lvl="1" eaLnBrk="1" hangingPunct="1">
              <a:lnSpc>
                <a:spcPct val="90000"/>
              </a:lnSpc>
            </a:pPr>
            <a:r>
              <a:rPr lang="en-US" sz="1800" smtClean="0">
                <a:solidFill>
                  <a:schemeClr val="folHlink"/>
                </a:solidFill>
              </a:rPr>
              <a:t>phase 1</a:t>
            </a:r>
            <a:r>
              <a:rPr lang="en-US" sz="1800" smtClean="0"/>
              <a:t>: </a:t>
            </a:r>
          </a:p>
          <a:p>
            <a:pPr lvl="2" eaLnBrk="1" hangingPunct="1">
              <a:lnSpc>
                <a:spcPct val="90000"/>
              </a:lnSpc>
            </a:pPr>
            <a:r>
              <a:rPr lang="en-US" sz="1600" smtClean="0"/>
              <a:t>find a device to place the media object according to BSR</a:t>
            </a:r>
          </a:p>
          <a:p>
            <a:pPr lvl="2" eaLnBrk="1" hangingPunct="1">
              <a:lnSpc>
                <a:spcPct val="90000"/>
              </a:lnSpc>
            </a:pPr>
            <a:r>
              <a:rPr lang="en-US" sz="1600" smtClean="0"/>
              <a:t>if no device, or stripe of devices, can give sufficient space or bandwidth, </a:t>
            </a:r>
            <a:br>
              <a:rPr lang="en-US" sz="1600" smtClean="0"/>
            </a:br>
            <a:r>
              <a:rPr lang="en-US" sz="1600" smtClean="0"/>
              <a:t>then add replicas</a:t>
            </a:r>
          </a:p>
          <a:p>
            <a:pPr lvl="1" eaLnBrk="1" hangingPunct="1">
              <a:lnSpc>
                <a:spcPct val="90000"/>
              </a:lnSpc>
            </a:pPr>
            <a:r>
              <a:rPr lang="en-US" sz="1800" smtClean="0">
                <a:solidFill>
                  <a:schemeClr val="folHlink"/>
                </a:solidFill>
              </a:rPr>
              <a:t>phase 2</a:t>
            </a:r>
            <a:r>
              <a:rPr lang="en-US" sz="1800" smtClean="0"/>
              <a:t>:</a:t>
            </a:r>
          </a:p>
          <a:p>
            <a:pPr lvl="2" eaLnBrk="1" hangingPunct="1">
              <a:lnSpc>
                <a:spcPct val="90000"/>
              </a:lnSpc>
            </a:pPr>
            <a:r>
              <a:rPr lang="en-US" sz="1600" smtClean="0"/>
              <a:t>find devices for the needed replicas</a:t>
            </a:r>
          </a:p>
          <a:p>
            <a:pPr lvl="1" eaLnBrk="1" hangingPunct="1">
              <a:lnSpc>
                <a:spcPct val="90000"/>
              </a:lnSpc>
            </a:pPr>
            <a:r>
              <a:rPr lang="en-US" sz="1800" smtClean="0">
                <a:solidFill>
                  <a:schemeClr val="folHlink"/>
                </a:solidFill>
              </a:rPr>
              <a:t>phase 3</a:t>
            </a:r>
            <a:r>
              <a:rPr lang="en-US" sz="1800" smtClean="0"/>
              <a:t>:</a:t>
            </a:r>
          </a:p>
          <a:p>
            <a:pPr lvl="2" eaLnBrk="1" hangingPunct="1">
              <a:lnSpc>
                <a:spcPct val="90000"/>
              </a:lnSpc>
            </a:pPr>
            <a:r>
              <a:rPr lang="en-US" sz="1600" smtClean="0"/>
              <a:t>allocate expected load on replica devices according to BSR of the devices</a:t>
            </a:r>
          </a:p>
          <a:p>
            <a:pPr lvl="1" eaLnBrk="1" hangingPunct="1">
              <a:lnSpc>
                <a:spcPct val="90000"/>
              </a:lnSpc>
            </a:pPr>
            <a:r>
              <a:rPr lang="en-US" sz="1800" smtClean="0">
                <a:solidFill>
                  <a:schemeClr val="folHlink"/>
                </a:solidFill>
              </a:rPr>
              <a:t>phase 4</a:t>
            </a:r>
            <a:r>
              <a:rPr lang="en-US" sz="1800" smtClean="0"/>
              <a:t>:</a:t>
            </a:r>
          </a:p>
          <a:p>
            <a:pPr lvl="2" eaLnBrk="1" hangingPunct="1">
              <a:lnSpc>
                <a:spcPct val="90000"/>
              </a:lnSpc>
            </a:pPr>
            <a:r>
              <a:rPr lang="en-US" sz="1600" smtClean="0"/>
              <a:t>if not enough resources are available, see if other media objects can delete replicas according to their current workload</a:t>
            </a:r>
            <a:br>
              <a:rPr lang="en-US" sz="1600" smtClean="0"/>
            </a:br>
            <a:endParaRPr lang="en-US" sz="1600" smtClean="0"/>
          </a:p>
          <a:p>
            <a:pPr lvl="1" eaLnBrk="1" hangingPunct="1">
              <a:lnSpc>
                <a:spcPct val="90000"/>
              </a:lnSpc>
            </a:pPr>
            <a:r>
              <a:rPr lang="en-US" sz="1800" smtClean="0"/>
              <a:t>all phases may be needed adding a new media object or increasing the workload – for decrease, only the </a:t>
            </a:r>
            <a:r>
              <a:rPr lang="en-US" sz="1800" i="1" smtClean="0"/>
              <a:t>reallocation</a:t>
            </a:r>
            <a:r>
              <a:rPr lang="en-US" sz="1800" smtClean="0"/>
              <a:t> in needed</a:t>
            </a:r>
            <a:br>
              <a:rPr lang="en-US" sz="1800" smtClean="0"/>
            </a:br>
            <a:endParaRPr lang="en-US" sz="1800" smtClean="0"/>
          </a:p>
          <a:p>
            <a:pPr eaLnBrk="1" hangingPunct="1">
              <a:lnSpc>
                <a:spcPct val="90000"/>
              </a:lnSpc>
            </a:pPr>
            <a:r>
              <a:rPr lang="en-US" sz="2000" smtClean="0"/>
              <a:t>Popular, high data rate movies should be on high bandwidth disks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909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6909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69091">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69091">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69091">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69091">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69091">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69091">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69091">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69091">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690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9091" grpId="0" build="p" bldLvl="2"/>
    </p:bld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r>
              <a:rPr lang="en-US" smtClean="0"/>
              <a:t>Disk Grouping</a:t>
            </a:r>
          </a:p>
        </p:txBody>
      </p:sp>
      <p:sp>
        <p:nvSpPr>
          <p:cNvPr id="1370115" name="Rectangle 3"/>
          <p:cNvSpPr>
            <a:spLocks noGrp="1" noChangeArrowheads="1"/>
          </p:cNvSpPr>
          <p:nvPr>
            <p:ph type="body" idx="1"/>
          </p:nvPr>
        </p:nvSpPr>
        <p:spPr/>
        <p:txBody>
          <a:bodyPr/>
          <a:lstStyle/>
          <a:p>
            <a:pPr eaLnBrk="1" hangingPunct="1"/>
            <a:r>
              <a:rPr lang="en-US" sz="2000" smtClean="0">
                <a:solidFill>
                  <a:schemeClr val="folHlink"/>
                </a:solidFill>
              </a:rPr>
              <a:t>Disk grouping</a:t>
            </a:r>
            <a:r>
              <a:rPr lang="en-US" sz="2000" smtClean="0"/>
              <a:t> is a technique to “stripe” (or fragment) data over heterogeneous disks</a:t>
            </a:r>
          </a:p>
          <a:p>
            <a:pPr lvl="1" eaLnBrk="1" hangingPunct="1"/>
            <a:r>
              <a:rPr lang="en-US" sz="1800" smtClean="0"/>
              <a:t>groups heterogeneous physical disks to homogeneous logical disks</a:t>
            </a:r>
          </a:p>
          <a:p>
            <a:pPr lvl="1" eaLnBrk="1" hangingPunct="1"/>
            <a:r>
              <a:rPr lang="en-US" sz="1800" smtClean="0"/>
              <a:t>the amount of data on each disk (fragments) is determined so that the service time (based on worst-case seeks) is equal for all physical disks in a logical disk</a:t>
            </a:r>
          </a:p>
          <a:p>
            <a:pPr lvl="1" eaLnBrk="1" hangingPunct="1"/>
            <a:r>
              <a:rPr lang="en-US" sz="1800" smtClean="0"/>
              <a:t>blocks for an object are placed (and read) on logical disks in a round-robin manner – all disks in a group is activated simultaneously</a:t>
            </a:r>
          </a:p>
        </p:txBody>
      </p:sp>
      <p:grpSp>
        <p:nvGrpSpPr>
          <p:cNvPr id="2" name="Group 4"/>
          <p:cNvGrpSpPr>
            <a:grpSpLocks/>
          </p:cNvGrpSpPr>
          <p:nvPr/>
        </p:nvGrpSpPr>
        <p:grpSpPr bwMode="auto">
          <a:xfrm>
            <a:off x="73025" y="5316538"/>
            <a:ext cx="1646238" cy="1003300"/>
            <a:chOff x="46" y="3386"/>
            <a:chExt cx="1037" cy="632"/>
          </a:xfrm>
        </p:grpSpPr>
        <p:sp>
          <p:nvSpPr>
            <p:cNvPr id="173135" name="AutoShape 5"/>
            <p:cNvSpPr>
              <a:spLocks noChangeArrowheads="1"/>
            </p:cNvSpPr>
            <p:nvPr/>
          </p:nvSpPr>
          <p:spPr bwMode="auto">
            <a:xfrm>
              <a:off x="589" y="3386"/>
              <a:ext cx="494" cy="275"/>
            </a:xfrm>
            <a:prstGeom prst="can">
              <a:avLst>
                <a:gd name="adj" fmla="val 25000"/>
              </a:avLst>
            </a:prstGeom>
            <a:solidFill>
              <a:srgbClr val="DDDDDD"/>
            </a:solidFill>
            <a:ln w="9525">
              <a:solidFill>
                <a:schemeClr val="tx1"/>
              </a:solidFill>
              <a:round/>
              <a:headEnd/>
              <a:tailEnd/>
            </a:ln>
          </p:spPr>
          <p:txBody>
            <a:bodyPr wrap="none" anchor="ctr"/>
            <a:lstStyle/>
            <a:p>
              <a:endParaRPr lang="nb-NO"/>
            </a:p>
          </p:txBody>
        </p:sp>
        <p:sp>
          <p:nvSpPr>
            <p:cNvPr id="173136" name="AutoShape 6"/>
            <p:cNvSpPr>
              <a:spLocks noChangeArrowheads="1"/>
            </p:cNvSpPr>
            <p:nvPr/>
          </p:nvSpPr>
          <p:spPr bwMode="auto">
            <a:xfrm>
              <a:off x="636" y="3787"/>
              <a:ext cx="400" cy="225"/>
            </a:xfrm>
            <a:prstGeom prst="can">
              <a:avLst>
                <a:gd name="adj" fmla="val 25000"/>
              </a:avLst>
            </a:prstGeom>
            <a:solidFill>
              <a:srgbClr val="C0C0C0"/>
            </a:solidFill>
            <a:ln w="9525">
              <a:solidFill>
                <a:schemeClr val="tx1"/>
              </a:solidFill>
              <a:round/>
              <a:headEnd/>
              <a:tailEnd/>
            </a:ln>
          </p:spPr>
          <p:txBody>
            <a:bodyPr wrap="none" anchor="ctr"/>
            <a:lstStyle/>
            <a:p>
              <a:endParaRPr lang="nb-NO"/>
            </a:p>
          </p:txBody>
        </p:sp>
        <p:sp>
          <p:nvSpPr>
            <p:cNvPr id="173137" name="Text Box 7"/>
            <p:cNvSpPr txBox="1">
              <a:spLocks noChangeArrowheads="1"/>
            </p:cNvSpPr>
            <p:nvPr/>
          </p:nvSpPr>
          <p:spPr bwMode="auto">
            <a:xfrm>
              <a:off x="46" y="3423"/>
              <a:ext cx="445" cy="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a:t>disk 2</a:t>
              </a:r>
            </a:p>
          </p:txBody>
        </p:sp>
        <p:sp>
          <p:nvSpPr>
            <p:cNvPr id="173138" name="Text Box 8"/>
            <p:cNvSpPr txBox="1">
              <a:spLocks noChangeArrowheads="1"/>
            </p:cNvSpPr>
            <p:nvPr/>
          </p:nvSpPr>
          <p:spPr bwMode="auto">
            <a:xfrm>
              <a:off x="46" y="3806"/>
              <a:ext cx="445" cy="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a:t>disk 3</a:t>
              </a:r>
            </a:p>
          </p:txBody>
        </p:sp>
      </p:grpSp>
      <p:grpSp>
        <p:nvGrpSpPr>
          <p:cNvPr id="3" name="Group 9"/>
          <p:cNvGrpSpPr>
            <a:grpSpLocks/>
          </p:cNvGrpSpPr>
          <p:nvPr/>
        </p:nvGrpSpPr>
        <p:grpSpPr bwMode="auto">
          <a:xfrm>
            <a:off x="73025" y="3606800"/>
            <a:ext cx="1706563" cy="1243013"/>
            <a:chOff x="46" y="2404"/>
            <a:chExt cx="1075" cy="783"/>
          </a:xfrm>
        </p:grpSpPr>
        <p:sp>
          <p:nvSpPr>
            <p:cNvPr id="173130" name="AutoShape 10"/>
            <p:cNvSpPr>
              <a:spLocks noChangeArrowheads="1"/>
            </p:cNvSpPr>
            <p:nvPr/>
          </p:nvSpPr>
          <p:spPr bwMode="auto">
            <a:xfrm>
              <a:off x="589" y="2494"/>
              <a:ext cx="494" cy="275"/>
            </a:xfrm>
            <a:prstGeom prst="can">
              <a:avLst>
                <a:gd name="adj" fmla="val 25000"/>
              </a:avLst>
            </a:prstGeom>
            <a:solidFill>
              <a:srgbClr val="DDDDDD"/>
            </a:solidFill>
            <a:ln w="9525">
              <a:solidFill>
                <a:schemeClr val="tx1"/>
              </a:solidFill>
              <a:round/>
              <a:headEnd/>
              <a:tailEnd/>
            </a:ln>
          </p:spPr>
          <p:txBody>
            <a:bodyPr wrap="none" anchor="ctr"/>
            <a:lstStyle/>
            <a:p>
              <a:endParaRPr lang="nb-NO"/>
            </a:p>
          </p:txBody>
        </p:sp>
        <p:sp>
          <p:nvSpPr>
            <p:cNvPr id="173131" name="AutoShape 11"/>
            <p:cNvSpPr>
              <a:spLocks noChangeArrowheads="1"/>
            </p:cNvSpPr>
            <p:nvPr/>
          </p:nvSpPr>
          <p:spPr bwMode="auto">
            <a:xfrm>
              <a:off x="636" y="2895"/>
              <a:ext cx="400" cy="225"/>
            </a:xfrm>
            <a:prstGeom prst="can">
              <a:avLst>
                <a:gd name="adj" fmla="val 25000"/>
              </a:avLst>
            </a:prstGeom>
            <a:solidFill>
              <a:srgbClr val="C0C0C0"/>
            </a:solidFill>
            <a:ln w="9525">
              <a:solidFill>
                <a:schemeClr val="tx1"/>
              </a:solidFill>
              <a:round/>
              <a:headEnd/>
              <a:tailEnd/>
            </a:ln>
          </p:spPr>
          <p:txBody>
            <a:bodyPr wrap="none" anchor="ctr"/>
            <a:lstStyle/>
            <a:p>
              <a:endParaRPr lang="nb-NO"/>
            </a:p>
          </p:txBody>
        </p:sp>
        <p:sp>
          <p:nvSpPr>
            <p:cNvPr id="173132" name="Text Box 12"/>
            <p:cNvSpPr txBox="1">
              <a:spLocks noChangeArrowheads="1"/>
            </p:cNvSpPr>
            <p:nvPr/>
          </p:nvSpPr>
          <p:spPr bwMode="auto">
            <a:xfrm>
              <a:off x="46" y="2505"/>
              <a:ext cx="445" cy="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a:t>disk 0</a:t>
              </a:r>
            </a:p>
          </p:txBody>
        </p:sp>
        <p:sp>
          <p:nvSpPr>
            <p:cNvPr id="173133" name="Text Box 13"/>
            <p:cNvSpPr txBox="1">
              <a:spLocks noChangeArrowheads="1"/>
            </p:cNvSpPr>
            <p:nvPr/>
          </p:nvSpPr>
          <p:spPr bwMode="auto">
            <a:xfrm>
              <a:off x="46" y="2902"/>
              <a:ext cx="445" cy="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a:t>disk 1</a:t>
              </a:r>
            </a:p>
          </p:txBody>
        </p:sp>
        <p:sp>
          <p:nvSpPr>
            <p:cNvPr id="173134" name="Rectangle 14"/>
            <p:cNvSpPr>
              <a:spLocks noChangeArrowheads="1"/>
            </p:cNvSpPr>
            <p:nvPr/>
          </p:nvSpPr>
          <p:spPr bwMode="auto">
            <a:xfrm>
              <a:off x="545" y="2404"/>
              <a:ext cx="576" cy="78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nchor="ctr">
              <a:spAutoFit/>
            </a:bodyPr>
            <a:lstStyle/>
            <a:p>
              <a:endParaRPr lang="nb-NO"/>
            </a:p>
          </p:txBody>
        </p:sp>
      </p:grpSp>
      <p:sp>
        <p:nvSpPr>
          <p:cNvPr id="1370127" name="AutoShape 15"/>
          <p:cNvSpPr>
            <a:spLocks noChangeArrowheads="1"/>
          </p:cNvSpPr>
          <p:nvPr/>
        </p:nvSpPr>
        <p:spPr bwMode="auto">
          <a:xfrm>
            <a:off x="2106613" y="3895725"/>
            <a:ext cx="784225" cy="665163"/>
          </a:xfrm>
          <a:prstGeom prst="can">
            <a:avLst>
              <a:gd name="adj" fmla="val 25000"/>
            </a:avLst>
          </a:prstGeom>
          <a:solidFill>
            <a:srgbClr val="EAEAEA"/>
          </a:solidFill>
          <a:ln w="9525">
            <a:solidFill>
              <a:schemeClr val="tx1"/>
            </a:solidFill>
            <a:prstDash val="dash"/>
            <a:round/>
            <a:headEnd/>
            <a:tailEnd/>
          </a:ln>
        </p:spPr>
        <p:txBody>
          <a:bodyPr wrap="none" anchor="ctr"/>
          <a:lstStyle/>
          <a:p>
            <a:endParaRPr lang="nb-NO"/>
          </a:p>
        </p:txBody>
      </p:sp>
      <p:sp>
        <p:nvSpPr>
          <p:cNvPr id="1370128" name="AutoShape 16"/>
          <p:cNvSpPr>
            <a:spLocks noChangeArrowheads="1"/>
          </p:cNvSpPr>
          <p:nvPr/>
        </p:nvSpPr>
        <p:spPr bwMode="auto">
          <a:xfrm>
            <a:off x="2105025" y="5484813"/>
            <a:ext cx="784225" cy="665162"/>
          </a:xfrm>
          <a:prstGeom prst="can">
            <a:avLst>
              <a:gd name="adj" fmla="val 25000"/>
            </a:avLst>
          </a:prstGeom>
          <a:solidFill>
            <a:srgbClr val="EAEAEA"/>
          </a:solidFill>
          <a:ln w="9525">
            <a:solidFill>
              <a:schemeClr val="tx1"/>
            </a:solidFill>
            <a:prstDash val="dash"/>
            <a:round/>
            <a:headEnd/>
            <a:tailEnd/>
          </a:ln>
        </p:spPr>
        <p:txBody>
          <a:bodyPr wrap="none" anchor="ctr"/>
          <a:lstStyle/>
          <a:p>
            <a:endParaRPr lang="nb-NO"/>
          </a:p>
        </p:txBody>
      </p:sp>
      <p:sp>
        <p:nvSpPr>
          <p:cNvPr id="1370129" name="Line 17"/>
          <p:cNvSpPr>
            <a:spLocks noChangeShapeType="1"/>
          </p:cNvSpPr>
          <p:nvPr/>
        </p:nvSpPr>
        <p:spPr bwMode="auto">
          <a:xfrm>
            <a:off x="1758950" y="3983038"/>
            <a:ext cx="307975" cy="15875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370130" name="Line 18"/>
          <p:cNvSpPr>
            <a:spLocks noChangeShapeType="1"/>
          </p:cNvSpPr>
          <p:nvPr/>
        </p:nvSpPr>
        <p:spPr bwMode="auto">
          <a:xfrm flipV="1">
            <a:off x="1679575" y="4371975"/>
            <a:ext cx="398463" cy="169863"/>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370131" name="Line 19"/>
          <p:cNvSpPr>
            <a:spLocks noChangeShapeType="1"/>
          </p:cNvSpPr>
          <p:nvPr/>
        </p:nvSpPr>
        <p:spPr bwMode="auto">
          <a:xfrm>
            <a:off x="1757363" y="5534025"/>
            <a:ext cx="307975" cy="15875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370132" name="Line 20"/>
          <p:cNvSpPr>
            <a:spLocks noChangeShapeType="1"/>
          </p:cNvSpPr>
          <p:nvPr/>
        </p:nvSpPr>
        <p:spPr bwMode="auto">
          <a:xfrm flipV="1">
            <a:off x="1677988" y="5922963"/>
            <a:ext cx="398462" cy="169862"/>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370133" name="Text Box 21"/>
          <p:cNvSpPr txBox="1">
            <a:spLocks noChangeArrowheads="1"/>
          </p:cNvSpPr>
          <p:nvPr/>
        </p:nvSpPr>
        <p:spPr bwMode="auto">
          <a:xfrm>
            <a:off x="2038350" y="3621088"/>
            <a:ext cx="898525" cy="244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logical disk 0</a:t>
            </a:r>
          </a:p>
        </p:txBody>
      </p:sp>
      <p:sp>
        <p:nvSpPr>
          <p:cNvPr id="1370134" name="Text Box 22"/>
          <p:cNvSpPr txBox="1">
            <a:spLocks noChangeArrowheads="1"/>
          </p:cNvSpPr>
          <p:nvPr/>
        </p:nvSpPr>
        <p:spPr bwMode="auto">
          <a:xfrm>
            <a:off x="2046288" y="5210175"/>
            <a:ext cx="898525" cy="244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logical disk 1</a:t>
            </a:r>
          </a:p>
        </p:txBody>
      </p:sp>
      <p:grpSp>
        <p:nvGrpSpPr>
          <p:cNvPr id="4" name="Group 23"/>
          <p:cNvGrpSpPr>
            <a:grpSpLocks/>
          </p:cNvGrpSpPr>
          <p:nvPr/>
        </p:nvGrpSpPr>
        <p:grpSpPr bwMode="auto">
          <a:xfrm>
            <a:off x="3222625" y="4029075"/>
            <a:ext cx="5264150" cy="314325"/>
            <a:chOff x="2030" y="2670"/>
            <a:chExt cx="3316" cy="198"/>
          </a:xfrm>
        </p:grpSpPr>
        <p:sp>
          <p:nvSpPr>
            <p:cNvPr id="173116" name="Line 24"/>
            <p:cNvSpPr>
              <a:spLocks noChangeShapeType="1"/>
            </p:cNvSpPr>
            <p:nvPr/>
          </p:nvSpPr>
          <p:spPr bwMode="auto">
            <a:xfrm>
              <a:off x="2030" y="2769"/>
              <a:ext cx="3316"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90000" tIns="46800" rIns="90000" bIns="46800">
              <a:spAutoFit/>
            </a:bodyPr>
            <a:lstStyle/>
            <a:p>
              <a:endParaRPr lang="nb-NO"/>
            </a:p>
          </p:txBody>
        </p:sp>
        <p:sp>
          <p:nvSpPr>
            <p:cNvPr id="173117" name="Line 25"/>
            <p:cNvSpPr>
              <a:spLocks noChangeShapeType="1"/>
            </p:cNvSpPr>
            <p:nvPr/>
          </p:nvSpPr>
          <p:spPr bwMode="auto">
            <a:xfrm>
              <a:off x="2030"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18" name="Line 26"/>
            <p:cNvSpPr>
              <a:spLocks noChangeShapeType="1"/>
            </p:cNvSpPr>
            <p:nvPr/>
          </p:nvSpPr>
          <p:spPr bwMode="auto">
            <a:xfrm>
              <a:off x="4146"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19" name="Line 27"/>
            <p:cNvSpPr>
              <a:spLocks noChangeShapeType="1"/>
            </p:cNvSpPr>
            <p:nvPr/>
          </p:nvSpPr>
          <p:spPr bwMode="auto">
            <a:xfrm>
              <a:off x="3088"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20" name="Line 28"/>
            <p:cNvSpPr>
              <a:spLocks noChangeShapeType="1"/>
            </p:cNvSpPr>
            <p:nvPr/>
          </p:nvSpPr>
          <p:spPr bwMode="auto">
            <a:xfrm>
              <a:off x="5205"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21" name="Line 29"/>
            <p:cNvSpPr>
              <a:spLocks noChangeShapeType="1"/>
            </p:cNvSpPr>
            <p:nvPr/>
          </p:nvSpPr>
          <p:spPr bwMode="auto">
            <a:xfrm>
              <a:off x="2294"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22" name="Line 30"/>
            <p:cNvSpPr>
              <a:spLocks noChangeShapeType="1"/>
            </p:cNvSpPr>
            <p:nvPr/>
          </p:nvSpPr>
          <p:spPr bwMode="auto">
            <a:xfrm>
              <a:off x="2559"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23" name="Line 31"/>
            <p:cNvSpPr>
              <a:spLocks noChangeShapeType="1"/>
            </p:cNvSpPr>
            <p:nvPr/>
          </p:nvSpPr>
          <p:spPr bwMode="auto">
            <a:xfrm>
              <a:off x="2823"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24" name="Line 32"/>
            <p:cNvSpPr>
              <a:spLocks noChangeShapeType="1"/>
            </p:cNvSpPr>
            <p:nvPr/>
          </p:nvSpPr>
          <p:spPr bwMode="auto">
            <a:xfrm>
              <a:off x="3352"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25" name="Line 33"/>
            <p:cNvSpPr>
              <a:spLocks noChangeShapeType="1"/>
            </p:cNvSpPr>
            <p:nvPr/>
          </p:nvSpPr>
          <p:spPr bwMode="auto">
            <a:xfrm>
              <a:off x="3617"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26" name="Line 34"/>
            <p:cNvSpPr>
              <a:spLocks noChangeShapeType="1"/>
            </p:cNvSpPr>
            <p:nvPr/>
          </p:nvSpPr>
          <p:spPr bwMode="auto">
            <a:xfrm>
              <a:off x="3882"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27" name="Line 35"/>
            <p:cNvSpPr>
              <a:spLocks noChangeShapeType="1"/>
            </p:cNvSpPr>
            <p:nvPr/>
          </p:nvSpPr>
          <p:spPr bwMode="auto">
            <a:xfrm>
              <a:off x="4411"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28" name="Line 36"/>
            <p:cNvSpPr>
              <a:spLocks noChangeShapeType="1"/>
            </p:cNvSpPr>
            <p:nvPr/>
          </p:nvSpPr>
          <p:spPr bwMode="auto">
            <a:xfrm>
              <a:off x="4675"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29" name="Line 37"/>
            <p:cNvSpPr>
              <a:spLocks noChangeShapeType="1"/>
            </p:cNvSpPr>
            <p:nvPr/>
          </p:nvSpPr>
          <p:spPr bwMode="auto">
            <a:xfrm>
              <a:off x="4940"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grpSp>
      <p:grpSp>
        <p:nvGrpSpPr>
          <p:cNvPr id="5" name="Group 38"/>
          <p:cNvGrpSpPr>
            <a:grpSpLocks/>
          </p:cNvGrpSpPr>
          <p:nvPr/>
        </p:nvGrpSpPr>
        <p:grpSpPr bwMode="auto">
          <a:xfrm>
            <a:off x="3222625" y="5680075"/>
            <a:ext cx="5264150" cy="314325"/>
            <a:chOff x="2030" y="2670"/>
            <a:chExt cx="3316" cy="198"/>
          </a:xfrm>
        </p:grpSpPr>
        <p:sp>
          <p:nvSpPr>
            <p:cNvPr id="173102" name="Line 39"/>
            <p:cNvSpPr>
              <a:spLocks noChangeShapeType="1"/>
            </p:cNvSpPr>
            <p:nvPr/>
          </p:nvSpPr>
          <p:spPr bwMode="auto">
            <a:xfrm>
              <a:off x="2030" y="2769"/>
              <a:ext cx="3316"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90000" tIns="46800" rIns="90000" bIns="46800">
              <a:spAutoFit/>
            </a:bodyPr>
            <a:lstStyle/>
            <a:p>
              <a:endParaRPr lang="nb-NO"/>
            </a:p>
          </p:txBody>
        </p:sp>
        <p:sp>
          <p:nvSpPr>
            <p:cNvPr id="173103" name="Line 40"/>
            <p:cNvSpPr>
              <a:spLocks noChangeShapeType="1"/>
            </p:cNvSpPr>
            <p:nvPr/>
          </p:nvSpPr>
          <p:spPr bwMode="auto">
            <a:xfrm>
              <a:off x="2030"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04" name="Line 41"/>
            <p:cNvSpPr>
              <a:spLocks noChangeShapeType="1"/>
            </p:cNvSpPr>
            <p:nvPr/>
          </p:nvSpPr>
          <p:spPr bwMode="auto">
            <a:xfrm>
              <a:off x="4146"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05" name="Line 42"/>
            <p:cNvSpPr>
              <a:spLocks noChangeShapeType="1"/>
            </p:cNvSpPr>
            <p:nvPr/>
          </p:nvSpPr>
          <p:spPr bwMode="auto">
            <a:xfrm>
              <a:off x="3088"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06" name="Line 43"/>
            <p:cNvSpPr>
              <a:spLocks noChangeShapeType="1"/>
            </p:cNvSpPr>
            <p:nvPr/>
          </p:nvSpPr>
          <p:spPr bwMode="auto">
            <a:xfrm>
              <a:off x="5205"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07" name="Line 44"/>
            <p:cNvSpPr>
              <a:spLocks noChangeShapeType="1"/>
            </p:cNvSpPr>
            <p:nvPr/>
          </p:nvSpPr>
          <p:spPr bwMode="auto">
            <a:xfrm>
              <a:off x="2294"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08" name="Line 45"/>
            <p:cNvSpPr>
              <a:spLocks noChangeShapeType="1"/>
            </p:cNvSpPr>
            <p:nvPr/>
          </p:nvSpPr>
          <p:spPr bwMode="auto">
            <a:xfrm>
              <a:off x="2559"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09" name="Line 46"/>
            <p:cNvSpPr>
              <a:spLocks noChangeShapeType="1"/>
            </p:cNvSpPr>
            <p:nvPr/>
          </p:nvSpPr>
          <p:spPr bwMode="auto">
            <a:xfrm>
              <a:off x="2823"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10" name="Line 47"/>
            <p:cNvSpPr>
              <a:spLocks noChangeShapeType="1"/>
            </p:cNvSpPr>
            <p:nvPr/>
          </p:nvSpPr>
          <p:spPr bwMode="auto">
            <a:xfrm>
              <a:off x="3352"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11" name="Line 48"/>
            <p:cNvSpPr>
              <a:spLocks noChangeShapeType="1"/>
            </p:cNvSpPr>
            <p:nvPr/>
          </p:nvSpPr>
          <p:spPr bwMode="auto">
            <a:xfrm>
              <a:off x="3617"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12" name="Line 49"/>
            <p:cNvSpPr>
              <a:spLocks noChangeShapeType="1"/>
            </p:cNvSpPr>
            <p:nvPr/>
          </p:nvSpPr>
          <p:spPr bwMode="auto">
            <a:xfrm>
              <a:off x="3882"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13" name="Line 50"/>
            <p:cNvSpPr>
              <a:spLocks noChangeShapeType="1"/>
            </p:cNvSpPr>
            <p:nvPr/>
          </p:nvSpPr>
          <p:spPr bwMode="auto">
            <a:xfrm>
              <a:off x="4411"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14" name="Line 51"/>
            <p:cNvSpPr>
              <a:spLocks noChangeShapeType="1"/>
            </p:cNvSpPr>
            <p:nvPr/>
          </p:nvSpPr>
          <p:spPr bwMode="auto">
            <a:xfrm>
              <a:off x="4675"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3115" name="Line 52"/>
            <p:cNvSpPr>
              <a:spLocks noChangeShapeType="1"/>
            </p:cNvSpPr>
            <p:nvPr/>
          </p:nvSpPr>
          <p:spPr bwMode="auto">
            <a:xfrm>
              <a:off x="4940"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grpSp>
      <p:sp>
        <p:nvSpPr>
          <p:cNvPr id="1370165" name="Text Box 53"/>
          <p:cNvSpPr txBox="1">
            <a:spLocks noChangeArrowheads="1"/>
          </p:cNvSpPr>
          <p:nvPr/>
        </p:nvSpPr>
        <p:spPr bwMode="auto">
          <a:xfrm>
            <a:off x="1016000" y="3887788"/>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0,0</a:t>
            </a:r>
          </a:p>
        </p:txBody>
      </p:sp>
      <p:sp>
        <p:nvSpPr>
          <p:cNvPr id="1370166" name="Text Box 54"/>
          <p:cNvSpPr txBox="1">
            <a:spLocks noChangeArrowheads="1"/>
          </p:cNvSpPr>
          <p:nvPr/>
        </p:nvSpPr>
        <p:spPr bwMode="auto">
          <a:xfrm>
            <a:off x="2185988" y="4119563"/>
            <a:ext cx="350837"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X</a:t>
            </a:r>
            <a:r>
              <a:rPr lang="en-US" sz="1200" baseline="-25000">
                <a:solidFill>
                  <a:schemeClr val="folHlink"/>
                </a:solidFill>
              </a:rPr>
              <a:t>0</a:t>
            </a:r>
          </a:p>
        </p:txBody>
      </p:sp>
      <p:sp>
        <p:nvSpPr>
          <p:cNvPr id="1370167" name="Text Box 55"/>
          <p:cNvSpPr txBox="1">
            <a:spLocks noChangeArrowheads="1"/>
          </p:cNvSpPr>
          <p:nvPr/>
        </p:nvSpPr>
        <p:spPr bwMode="auto">
          <a:xfrm>
            <a:off x="2457450" y="4119563"/>
            <a:ext cx="350838"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hlink"/>
                </a:solidFill>
              </a:rPr>
              <a:t>X</a:t>
            </a:r>
            <a:r>
              <a:rPr lang="en-US" sz="1200" baseline="-25000">
                <a:solidFill>
                  <a:schemeClr val="hlink"/>
                </a:solidFill>
              </a:rPr>
              <a:t>2</a:t>
            </a:r>
          </a:p>
        </p:txBody>
      </p:sp>
      <p:sp>
        <p:nvSpPr>
          <p:cNvPr id="1370168" name="Text Box 56"/>
          <p:cNvSpPr txBox="1">
            <a:spLocks noChangeArrowheads="1"/>
          </p:cNvSpPr>
          <p:nvPr/>
        </p:nvSpPr>
        <p:spPr bwMode="auto">
          <a:xfrm>
            <a:off x="2185988" y="5768975"/>
            <a:ext cx="350837"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X</a:t>
            </a:r>
            <a:r>
              <a:rPr lang="en-US" sz="1200" baseline="-25000">
                <a:solidFill>
                  <a:schemeClr val="folHlink"/>
                </a:solidFill>
              </a:rPr>
              <a:t>1</a:t>
            </a:r>
          </a:p>
        </p:txBody>
      </p:sp>
      <p:sp>
        <p:nvSpPr>
          <p:cNvPr id="1370169" name="Text Box 57"/>
          <p:cNvSpPr txBox="1">
            <a:spLocks noChangeArrowheads="1"/>
          </p:cNvSpPr>
          <p:nvPr/>
        </p:nvSpPr>
        <p:spPr bwMode="auto">
          <a:xfrm>
            <a:off x="2457450" y="5768975"/>
            <a:ext cx="350838"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hlink"/>
                </a:solidFill>
              </a:rPr>
              <a:t>X</a:t>
            </a:r>
            <a:r>
              <a:rPr lang="en-US" sz="1200" baseline="-25000">
                <a:solidFill>
                  <a:schemeClr val="hlink"/>
                </a:solidFill>
              </a:rPr>
              <a:t>3</a:t>
            </a:r>
          </a:p>
        </p:txBody>
      </p:sp>
      <p:sp>
        <p:nvSpPr>
          <p:cNvPr id="1370170" name="Text Box 58"/>
          <p:cNvSpPr txBox="1">
            <a:spLocks noChangeArrowheads="1"/>
          </p:cNvSpPr>
          <p:nvPr/>
        </p:nvSpPr>
        <p:spPr bwMode="auto">
          <a:xfrm>
            <a:off x="1285875" y="3887788"/>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hlink"/>
                </a:solidFill>
              </a:rPr>
              <a:t>X</a:t>
            </a:r>
            <a:r>
              <a:rPr lang="en-US" sz="900" baseline="-25000">
                <a:solidFill>
                  <a:schemeClr val="hlink"/>
                </a:solidFill>
              </a:rPr>
              <a:t>2,0</a:t>
            </a:r>
          </a:p>
        </p:txBody>
      </p:sp>
      <p:sp>
        <p:nvSpPr>
          <p:cNvPr id="1370171" name="Text Box 59"/>
          <p:cNvSpPr txBox="1">
            <a:spLocks noChangeArrowheads="1"/>
          </p:cNvSpPr>
          <p:nvPr/>
        </p:nvSpPr>
        <p:spPr bwMode="auto">
          <a:xfrm>
            <a:off x="1016000" y="4476750"/>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0,1</a:t>
            </a:r>
          </a:p>
        </p:txBody>
      </p:sp>
      <p:sp>
        <p:nvSpPr>
          <p:cNvPr id="1370172" name="Text Box 60"/>
          <p:cNvSpPr txBox="1">
            <a:spLocks noChangeArrowheads="1"/>
          </p:cNvSpPr>
          <p:nvPr/>
        </p:nvSpPr>
        <p:spPr bwMode="auto">
          <a:xfrm>
            <a:off x="1285875" y="4476750"/>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hlink"/>
                </a:solidFill>
              </a:rPr>
              <a:t>X</a:t>
            </a:r>
            <a:r>
              <a:rPr lang="en-US" sz="900" baseline="-25000">
                <a:solidFill>
                  <a:schemeClr val="hlink"/>
                </a:solidFill>
              </a:rPr>
              <a:t>2,1</a:t>
            </a:r>
          </a:p>
        </p:txBody>
      </p:sp>
      <p:sp>
        <p:nvSpPr>
          <p:cNvPr id="1370173" name="Text Box 61"/>
          <p:cNvSpPr txBox="1">
            <a:spLocks noChangeArrowheads="1"/>
          </p:cNvSpPr>
          <p:nvPr/>
        </p:nvSpPr>
        <p:spPr bwMode="auto">
          <a:xfrm>
            <a:off x="1016000" y="5449888"/>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1,0</a:t>
            </a:r>
          </a:p>
        </p:txBody>
      </p:sp>
      <p:sp>
        <p:nvSpPr>
          <p:cNvPr id="1370174" name="Text Box 62"/>
          <p:cNvSpPr txBox="1">
            <a:spLocks noChangeArrowheads="1"/>
          </p:cNvSpPr>
          <p:nvPr/>
        </p:nvSpPr>
        <p:spPr bwMode="auto">
          <a:xfrm>
            <a:off x="1285875" y="5449888"/>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hlink"/>
                </a:solidFill>
              </a:rPr>
              <a:t>X</a:t>
            </a:r>
            <a:r>
              <a:rPr lang="en-US" sz="900" baseline="-25000">
                <a:solidFill>
                  <a:schemeClr val="hlink"/>
                </a:solidFill>
              </a:rPr>
              <a:t>3,0</a:t>
            </a:r>
          </a:p>
        </p:txBody>
      </p:sp>
      <p:sp>
        <p:nvSpPr>
          <p:cNvPr id="1370175" name="Text Box 63"/>
          <p:cNvSpPr txBox="1">
            <a:spLocks noChangeArrowheads="1"/>
          </p:cNvSpPr>
          <p:nvPr/>
        </p:nvSpPr>
        <p:spPr bwMode="auto">
          <a:xfrm>
            <a:off x="1016000" y="6035675"/>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1,1</a:t>
            </a:r>
          </a:p>
        </p:txBody>
      </p:sp>
      <p:sp>
        <p:nvSpPr>
          <p:cNvPr id="1370176" name="Text Box 64"/>
          <p:cNvSpPr txBox="1">
            <a:spLocks noChangeArrowheads="1"/>
          </p:cNvSpPr>
          <p:nvPr/>
        </p:nvSpPr>
        <p:spPr bwMode="auto">
          <a:xfrm>
            <a:off x="1285875" y="6035675"/>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hlink"/>
                </a:solidFill>
              </a:rPr>
              <a:t>X</a:t>
            </a:r>
            <a:r>
              <a:rPr lang="en-US" sz="900" baseline="-25000">
                <a:solidFill>
                  <a:schemeClr val="hlink"/>
                </a:solidFill>
              </a:rPr>
              <a:t>3,1</a:t>
            </a:r>
          </a:p>
        </p:txBody>
      </p:sp>
      <p:grpSp>
        <p:nvGrpSpPr>
          <p:cNvPr id="6" name="Group 65"/>
          <p:cNvGrpSpPr>
            <a:grpSpLocks/>
          </p:cNvGrpSpPr>
          <p:nvPr/>
        </p:nvGrpSpPr>
        <p:grpSpPr bwMode="auto">
          <a:xfrm>
            <a:off x="3176588" y="4029075"/>
            <a:ext cx="381000" cy="519113"/>
            <a:chOff x="2001" y="2820"/>
            <a:chExt cx="240" cy="327"/>
          </a:xfrm>
        </p:grpSpPr>
        <p:sp>
          <p:nvSpPr>
            <p:cNvPr id="173099" name="Text Box 66"/>
            <p:cNvSpPr txBox="1">
              <a:spLocks noChangeArrowheads="1"/>
            </p:cNvSpPr>
            <p:nvPr/>
          </p:nvSpPr>
          <p:spPr bwMode="auto">
            <a:xfrm>
              <a:off x="2001" y="2820"/>
              <a:ext cx="114" cy="11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endParaRPr lang="nb-NO" sz="900" baseline="-25000">
                <a:solidFill>
                  <a:schemeClr val="folHlink"/>
                </a:solidFill>
              </a:endParaRPr>
            </a:p>
          </p:txBody>
        </p:sp>
        <p:sp>
          <p:nvSpPr>
            <p:cNvPr id="173100" name="Text Box 67"/>
            <p:cNvSpPr txBox="1">
              <a:spLocks noChangeArrowheads="1"/>
            </p:cNvSpPr>
            <p:nvPr/>
          </p:nvSpPr>
          <p:spPr bwMode="auto">
            <a:xfrm>
              <a:off x="2001" y="2890"/>
              <a:ext cx="240"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0,0</a:t>
              </a:r>
            </a:p>
          </p:txBody>
        </p:sp>
        <p:sp>
          <p:nvSpPr>
            <p:cNvPr id="173101" name="Text Box 68"/>
            <p:cNvSpPr txBox="1">
              <a:spLocks noChangeArrowheads="1"/>
            </p:cNvSpPr>
            <p:nvPr/>
          </p:nvSpPr>
          <p:spPr bwMode="auto">
            <a:xfrm>
              <a:off x="2001" y="3003"/>
              <a:ext cx="240"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0,1</a:t>
              </a:r>
            </a:p>
          </p:txBody>
        </p:sp>
      </p:grpSp>
      <p:grpSp>
        <p:nvGrpSpPr>
          <p:cNvPr id="7" name="Group 69"/>
          <p:cNvGrpSpPr>
            <a:grpSpLocks/>
          </p:cNvGrpSpPr>
          <p:nvPr/>
        </p:nvGrpSpPr>
        <p:grpSpPr bwMode="auto">
          <a:xfrm>
            <a:off x="4873625" y="5686425"/>
            <a:ext cx="381000" cy="519113"/>
            <a:chOff x="2001" y="2820"/>
            <a:chExt cx="240" cy="327"/>
          </a:xfrm>
        </p:grpSpPr>
        <p:sp>
          <p:nvSpPr>
            <p:cNvPr id="173096" name="Text Box 70"/>
            <p:cNvSpPr txBox="1">
              <a:spLocks noChangeArrowheads="1"/>
            </p:cNvSpPr>
            <p:nvPr/>
          </p:nvSpPr>
          <p:spPr bwMode="auto">
            <a:xfrm>
              <a:off x="2001" y="2820"/>
              <a:ext cx="114" cy="11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endParaRPr lang="nb-NO" sz="900" baseline="-25000">
                <a:solidFill>
                  <a:schemeClr val="folHlink"/>
                </a:solidFill>
              </a:endParaRPr>
            </a:p>
          </p:txBody>
        </p:sp>
        <p:sp>
          <p:nvSpPr>
            <p:cNvPr id="173097" name="Text Box 71"/>
            <p:cNvSpPr txBox="1">
              <a:spLocks noChangeArrowheads="1"/>
            </p:cNvSpPr>
            <p:nvPr/>
          </p:nvSpPr>
          <p:spPr bwMode="auto">
            <a:xfrm>
              <a:off x="2001" y="2890"/>
              <a:ext cx="240"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1,0</a:t>
              </a:r>
            </a:p>
          </p:txBody>
        </p:sp>
        <p:sp>
          <p:nvSpPr>
            <p:cNvPr id="173098" name="Text Box 72"/>
            <p:cNvSpPr txBox="1">
              <a:spLocks noChangeArrowheads="1"/>
            </p:cNvSpPr>
            <p:nvPr/>
          </p:nvSpPr>
          <p:spPr bwMode="auto">
            <a:xfrm>
              <a:off x="2001" y="3003"/>
              <a:ext cx="240"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1,1</a:t>
              </a:r>
            </a:p>
          </p:txBody>
        </p:sp>
      </p:grpSp>
      <p:grpSp>
        <p:nvGrpSpPr>
          <p:cNvPr id="8" name="Group 73"/>
          <p:cNvGrpSpPr>
            <a:grpSpLocks/>
          </p:cNvGrpSpPr>
          <p:nvPr/>
        </p:nvGrpSpPr>
        <p:grpSpPr bwMode="auto">
          <a:xfrm>
            <a:off x="6538913" y="4037013"/>
            <a:ext cx="381000" cy="519112"/>
            <a:chOff x="2001" y="2820"/>
            <a:chExt cx="240" cy="327"/>
          </a:xfrm>
        </p:grpSpPr>
        <p:sp>
          <p:nvSpPr>
            <p:cNvPr id="173093" name="Text Box 74"/>
            <p:cNvSpPr txBox="1">
              <a:spLocks noChangeArrowheads="1"/>
            </p:cNvSpPr>
            <p:nvPr/>
          </p:nvSpPr>
          <p:spPr bwMode="auto">
            <a:xfrm>
              <a:off x="2001" y="2820"/>
              <a:ext cx="114" cy="11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endParaRPr lang="nb-NO" sz="900" baseline="-25000">
                <a:solidFill>
                  <a:schemeClr val="hlink"/>
                </a:solidFill>
              </a:endParaRPr>
            </a:p>
          </p:txBody>
        </p:sp>
        <p:sp>
          <p:nvSpPr>
            <p:cNvPr id="173094" name="Text Box 75"/>
            <p:cNvSpPr txBox="1">
              <a:spLocks noChangeArrowheads="1"/>
            </p:cNvSpPr>
            <p:nvPr/>
          </p:nvSpPr>
          <p:spPr bwMode="auto">
            <a:xfrm>
              <a:off x="2001" y="2890"/>
              <a:ext cx="240"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hlink"/>
                  </a:solidFill>
                </a:rPr>
                <a:t>X</a:t>
              </a:r>
              <a:r>
                <a:rPr lang="en-US" sz="900" baseline="-25000">
                  <a:solidFill>
                    <a:schemeClr val="hlink"/>
                  </a:solidFill>
                </a:rPr>
                <a:t>2,0</a:t>
              </a:r>
            </a:p>
          </p:txBody>
        </p:sp>
        <p:sp>
          <p:nvSpPr>
            <p:cNvPr id="173095" name="Text Box 76"/>
            <p:cNvSpPr txBox="1">
              <a:spLocks noChangeArrowheads="1"/>
            </p:cNvSpPr>
            <p:nvPr/>
          </p:nvSpPr>
          <p:spPr bwMode="auto">
            <a:xfrm>
              <a:off x="2001" y="3003"/>
              <a:ext cx="240"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hlink"/>
                  </a:solidFill>
                </a:rPr>
                <a:t>X</a:t>
              </a:r>
              <a:r>
                <a:rPr lang="en-US" sz="900" baseline="-25000">
                  <a:solidFill>
                    <a:schemeClr val="hlink"/>
                  </a:solidFill>
                </a:rPr>
                <a:t>2,1</a:t>
              </a:r>
            </a:p>
          </p:txBody>
        </p:sp>
      </p:grpSp>
      <p:grpSp>
        <p:nvGrpSpPr>
          <p:cNvPr id="9" name="Group 77"/>
          <p:cNvGrpSpPr>
            <a:grpSpLocks/>
          </p:cNvGrpSpPr>
          <p:nvPr/>
        </p:nvGrpSpPr>
        <p:grpSpPr bwMode="auto">
          <a:xfrm>
            <a:off x="4795838" y="3309938"/>
            <a:ext cx="877887" cy="673100"/>
            <a:chOff x="3021" y="2217"/>
            <a:chExt cx="553" cy="424"/>
          </a:xfrm>
        </p:grpSpPr>
        <p:sp>
          <p:nvSpPr>
            <p:cNvPr id="173091" name="Text Box 78"/>
            <p:cNvSpPr txBox="1">
              <a:spLocks noChangeArrowheads="1"/>
            </p:cNvSpPr>
            <p:nvPr/>
          </p:nvSpPr>
          <p:spPr bwMode="auto">
            <a:xfrm>
              <a:off x="3021" y="2217"/>
              <a:ext cx="553" cy="2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X</a:t>
              </a:r>
              <a:r>
                <a:rPr lang="en-US" sz="1200" baseline="-25000">
                  <a:solidFill>
                    <a:schemeClr val="folHlink"/>
                  </a:solidFill>
                </a:rPr>
                <a:t>0</a:t>
              </a:r>
              <a:r>
                <a:rPr lang="en-US" sz="1200"/>
                <a:t> </a:t>
              </a:r>
              <a:r>
                <a:rPr lang="en-US" sz="1200" b="0"/>
                <a:t>ready</a:t>
              </a:r>
            </a:p>
            <a:p>
              <a:r>
                <a:rPr lang="en-US" sz="1200" b="0"/>
                <a:t>for display</a:t>
              </a:r>
            </a:p>
          </p:txBody>
        </p:sp>
        <p:sp>
          <p:nvSpPr>
            <p:cNvPr id="173092" name="Line 79"/>
            <p:cNvSpPr>
              <a:spLocks noChangeShapeType="1"/>
            </p:cNvSpPr>
            <p:nvPr/>
          </p:nvSpPr>
          <p:spPr bwMode="auto">
            <a:xfrm>
              <a:off x="3089" y="2500"/>
              <a:ext cx="0" cy="141"/>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grpSp>
      <p:grpSp>
        <p:nvGrpSpPr>
          <p:cNvPr id="10" name="Group 80"/>
          <p:cNvGrpSpPr>
            <a:grpSpLocks/>
          </p:cNvGrpSpPr>
          <p:nvPr/>
        </p:nvGrpSpPr>
        <p:grpSpPr bwMode="auto">
          <a:xfrm>
            <a:off x="6475413" y="4970463"/>
            <a:ext cx="877887" cy="673100"/>
            <a:chOff x="3021" y="2217"/>
            <a:chExt cx="553" cy="424"/>
          </a:xfrm>
        </p:grpSpPr>
        <p:sp>
          <p:nvSpPr>
            <p:cNvPr id="173089" name="Text Box 81"/>
            <p:cNvSpPr txBox="1">
              <a:spLocks noChangeArrowheads="1"/>
            </p:cNvSpPr>
            <p:nvPr/>
          </p:nvSpPr>
          <p:spPr bwMode="auto">
            <a:xfrm>
              <a:off x="3021" y="2217"/>
              <a:ext cx="553" cy="2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X</a:t>
              </a:r>
              <a:r>
                <a:rPr lang="en-US" sz="1200" baseline="-25000">
                  <a:solidFill>
                    <a:schemeClr val="folHlink"/>
                  </a:solidFill>
                </a:rPr>
                <a:t>1</a:t>
              </a:r>
              <a:r>
                <a:rPr lang="en-US" sz="1200"/>
                <a:t> </a:t>
              </a:r>
              <a:r>
                <a:rPr lang="en-US" sz="1200" b="0"/>
                <a:t>ready</a:t>
              </a:r>
            </a:p>
            <a:p>
              <a:r>
                <a:rPr lang="en-US" sz="1200" b="0"/>
                <a:t>for display</a:t>
              </a:r>
            </a:p>
          </p:txBody>
        </p:sp>
        <p:sp>
          <p:nvSpPr>
            <p:cNvPr id="173090" name="Line 82"/>
            <p:cNvSpPr>
              <a:spLocks noChangeShapeType="1"/>
            </p:cNvSpPr>
            <p:nvPr/>
          </p:nvSpPr>
          <p:spPr bwMode="auto">
            <a:xfrm>
              <a:off x="3089" y="2500"/>
              <a:ext cx="0" cy="141"/>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01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70130"/>
                                        </p:tgtEl>
                                        <p:attrNameLst>
                                          <p:attrName>style.visibility</p:attrName>
                                        </p:attrNameLst>
                                      </p:cBhvr>
                                      <p:to>
                                        <p:strVal val="visible"/>
                                      </p:to>
                                    </p:set>
                                    <p:animEffect transition="in" filter="wipe(left)">
                                      <p:cBhvr>
                                        <p:cTn id="17" dur="1000"/>
                                        <p:tgtEl>
                                          <p:spTgt spid="137013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70129"/>
                                        </p:tgtEl>
                                        <p:attrNameLst>
                                          <p:attrName>style.visibility</p:attrName>
                                        </p:attrNameLst>
                                      </p:cBhvr>
                                      <p:to>
                                        <p:strVal val="visible"/>
                                      </p:to>
                                    </p:set>
                                    <p:animEffect transition="in" filter="wipe(left)">
                                      <p:cBhvr>
                                        <p:cTn id="20" dur="1000"/>
                                        <p:tgtEl>
                                          <p:spTgt spid="1370129"/>
                                        </p:tgtEl>
                                      </p:cBhvr>
                                    </p:animEffect>
                                  </p:childTnLst>
                                </p:cTn>
                              </p:par>
                            </p:childTnLst>
                          </p:cTn>
                        </p:par>
                        <p:par>
                          <p:cTn id="21" fill="hold" nodeType="afterGroup">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137012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70133"/>
                                        </p:tgtEl>
                                        <p:attrNameLst>
                                          <p:attrName>style.visibility</p:attrName>
                                        </p:attrNameLst>
                                      </p:cBhvr>
                                      <p:to>
                                        <p:strVal val="visible"/>
                                      </p:to>
                                    </p:set>
                                  </p:childTnLst>
                                </p:cTn>
                              </p:par>
                            </p:childTnLst>
                          </p:cTn>
                        </p:par>
                        <p:par>
                          <p:cTn id="26" fill="hold" nodeType="afterGroup">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370131"/>
                                        </p:tgtEl>
                                        <p:attrNameLst>
                                          <p:attrName>style.visibility</p:attrName>
                                        </p:attrNameLst>
                                      </p:cBhvr>
                                      <p:to>
                                        <p:strVal val="visible"/>
                                      </p:to>
                                    </p:set>
                                    <p:animEffect transition="in" filter="wipe(left)">
                                      <p:cBhvr>
                                        <p:cTn id="29" dur="1000"/>
                                        <p:tgtEl>
                                          <p:spTgt spid="137013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370132"/>
                                        </p:tgtEl>
                                        <p:attrNameLst>
                                          <p:attrName>style.visibility</p:attrName>
                                        </p:attrNameLst>
                                      </p:cBhvr>
                                      <p:to>
                                        <p:strVal val="visible"/>
                                      </p:to>
                                    </p:set>
                                    <p:animEffect transition="in" filter="wipe(left)">
                                      <p:cBhvr>
                                        <p:cTn id="32" dur="1000"/>
                                        <p:tgtEl>
                                          <p:spTgt spid="1370132"/>
                                        </p:tgtEl>
                                      </p:cBhvr>
                                    </p:animEffect>
                                  </p:childTnLst>
                                </p:cTn>
                              </p:par>
                            </p:childTnLst>
                          </p:cTn>
                        </p:par>
                        <p:par>
                          <p:cTn id="33" fill="hold" nodeType="afterGroup">
                            <p:stCondLst>
                              <p:cond delay="2000"/>
                            </p:stCondLst>
                            <p:childTnLst>
                              <p:par>
                                <p:cTn id="34" presetID="1" presetClass="entr" presetSubtype="0" fill="hold" grpId="0" nodeType="afterEffect">
                                  <p:stCondLst>
                                    <p:cond delay="0"/>
                                  </p:stCondLst>
                                  <p:childTnLst>
                                    <p:set>
                                      <p:cBhvr>
                                        <p:cTn id="35" dur="1" fill="hold">
                                          <p:stCondLst>
                                            <p:cond delay="0"/>
                                          </p:stCondLst>
                                        </p:cTn>
                                        <p:tgtEl>
                                          <p:spTgt spid="137012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37013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1370115">
                                            <p:txEl>
                                              <p:pRg st="2" end="2"/>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37016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370171"/>
                                        </p:tgtEl>
                                        <p:attrNameLst>
                                          <p:attrName>style.visibility</p:attrName>
                                        </p:attrNameLst>
                                      </p:cBhvr>
                                      <p:to>
                                        <p:strVal val="visible"/>
                                      </p:to>
                                    </p:set>
                                  </p:childTnLst>
                                </p:cTn>
                              </p:par>
                              <p:par>
                                <p:cTn id="48" presetID="10" presetClass="entr" presetSubtype="0" fill="hold" grpId="0" nodeType="withEffect">
                                  <p:stCondLst>
                                    <p:cond delay="0"/>
                                  </p:stCondLst>
                                  <p:childTnLst>
                                    <p:set>
                                      <p:cBhvr>
                                        <p:cTn id="49" dur="1" fill="hold">
                                          <p:stCondLst>
                                            <p:cond delay="0"/>
                                          </p:stCondLst>
                                        </p:cTn>
                                        <p:tgtEl>
                                          <p:spTgt spid="1370166"/>
                                        </p:tgtEl>
                                        <p:attrNameLst>
                                          <p:attrName>style.visibility</p:attrName>
                                        </p:attrNameLst>
                                      </p:cBhvr>
                                      <p:to>
                                        <p:strVal val="visible"/>
                                      </p:to>
                                    </p:set>
                                    <p:animEffect transition="in" filter="fade">
                                      <p:cBhvr>
                                        <p:cTn id="50" dur="2000"/>
                                        <p:tgtEl>
                                          <p:spTgt spid="137016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7017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70175"/>
                                        </p:tgtEl>
                                        <p:attrNameLst>
                                          <p:attrName>style.visibility</p:attrName>
                                        </p:attrNameLst>
                                      </p:cBhvr>
                                      <p:to>
                                        <p:strVal val="visible"/>
                                      </p:to>
                                    </p:set>
                                  </p:childTnLst>
                                </p:cTn>
                              </p:par>
                              <p:par>
                                <p:cTn id="57" presetID="10" presetClass="entr" presetSubtype="0" fill="hold" grpId="0" nodeType="withEffect">
                                  <p:stCondLst>
                                    <p:cond delay="0"/>
                                  </p:stCondLst>
                                  <p:childTnLst>
                                    <p:set>
                                      <p:cBhvr>
                                        <p:cTn id="58" dur="1" fill="hold">
                                          <p:stCondLst>
                                            <p:cond delay="0"/>
                                          </p:stCondLst>
                                        </p:cTn>
                                        <p:tgtEl>
                                          <p:spTgt spid="1370168"/>
                                        </p:tgtEl>
                                        <p:attrNameLst>
                                          <p:attrName>style.visibility</p:attrName>
                                        </p:attrNameLst>
                                      </p:cBhvr>
                                      <p:to>
                                        <p:strVal val="visible"/>
                                      </p:to>
                                    </p:set>
                                    <p:animEffect transition="in" filter="fade">
                                      <p:cBhvr>
                                        <p:cTn id="59" dur="2000"/>
                                        <p:tgtEl>
                                          <p:spTgt spid="137016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nodeType="clickEffect">
                                  <p:stCondLst>
                                    <p:cond delay="0"/>
                                  </p:stCondLst>
                                  <p:childTnLst>
                                    <p:set>
                                      <p:cBhvr>
                                        <p:cTn id="63" dur="1" fill="hold">
                                          <p:stCondLst>
                                            <p:cond delay="0"/>
                                          </p:stCondLst>
                                        </p:cTn>
                                        <p:tgtEl>
                                          <p:spTgt spid="1370115">
                                            <p:txEl>
                                              <p:pRg st="3" end="3"/>
                                            </p:txEl>
                                          </p:spTgt>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37017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370174"/>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37017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37017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370167"/>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370169"/>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nodeType="clickEffect">
                                  <p:stCondLst>
                                    <p:cond delay="0"/>
                                  </p:stCondLst>
                                  <p:childTnLst>
                                    <p:set>
                                      <p:cBhvr>
                                        <p:cTn id="79" dur="1" fill="hold">
                                          <p:stCondLst>
                                            <p:cond delay="0"/>
                                          </p:stCondLst>
                                        </p:cTn>
                                        <p:tgtEl>
                                          <p:spTgt spid="4"/>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6"/>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5"/>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nodeType="clickEffect">
                                  <p:stCondLst>
                                    <p:cond delay="0"/>
                                  </p:stCondLst>
                                  <p:childTnLst>
                                    <p:set>
                                      <p:cBhvr>
                                        <p:cTn id="87" dur="1" fill="hold">
                                          <p:stCondLst>
                                            <p:cond delay="0"/>
                                          </p:stCondLst>
                                        </p:cTn>
                                        <p:tgtEl>
                                          <p:spTgt spid="9"/>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nodeType="clickEffect">
                                  <p:stCondLst>
                                    <p:cond delay="0"/>
                                  </p:stCondLst>
                                  <p:childTnLst>
                                    <p:set>
                                      <p:cBhvr>
                                        <p:cTn id="91" dur="1" fill="hold">
                                          <p:stCondLst>
                                            <p:cond delay="0"/>
                                          </p:stCondLst>
                                        </p:cTn>
                                        <p:tgtEl>
                                          <p:spTgt spid="7"/>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nodeType="clickEffect">
                                  <p:stCondLst>
                                    <p:cond delay="0"/>
                                  </p:stCondLst>
                                  <p:childTnLst>
                                    <p:set>
                                      <p:cBhvr>
                                        <p:cTn id="95" dur="1" fill="hold">
                                          <p:stCondLst>
                                            <p:cond delay="0"/>
                                          </p:stCondLst>
                                        </p:cTn>
                                        <p:tgtEl>
                                          <p:spTgt spid="10"/>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nodeType="clickEffect">
                                  <p:stCondLst>
                                    <p:cond delay="0"/>
                                  </p:stCondLst>
                                  <p:childTnLst>
                                    <p:set>
                                      <p:cBhvr>
                                        <p:cTn id="9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127" grpId="0" animBg="1"/>
      <p:bldP spid="1370128" grpId="0" animBg="1"/>
      <p:bldP spid="1370129" grpId="0" animBg="1"/>
      <p:bldP spid="1370130" grpId="0" animBg="1"/>
      <p:bldP spid="1370131" grpId="0" animBg="1"/>
      <p:bldP spid="1370132" grpId="0" animBg="1"/>
      <p:bldP spid="1370133" grpId="0"/>
      <p:bldP spid="1370134" grpId="0"/>
      <p:bldP spid="1370165" grpId="0"/>
      <p:bldP spid="1370166" grpId="0"/>
      <p:bldP spid="1370167" grpId="0"/>
      <p:bldP spid="1370168" grpId="0"/>
      <p:bldP spid="1370169" grpId="0"/>
      <p:bldP spid="1370170" grpId="0"/>
      <p:bldP spid="1370171" grpId="0"/>
      <p:bldP spid="1370172" grpId="0"/>
      <p:bldP spid="1370173" grpId="0"/>
      <p:bldP spid="1370174" grpId="0"/>
      <p:bldP spid="1370175" grpId="0"/>
      <p:bldP spid="1370176" grpId="0"/>
    </p:bld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smtClean="0"/>
              <a:t>Staggered Disk Grouping</a:t>
            </a:r>
          </a:p>
        </p:txBody>
      </p:sp>
      <p:sp>
        <p:nvSpPr>
          <p:cNvPr id="174083" name="Rectangle 3"/>
          <p:cNvSpPr>
            <a:spLocks noGrp="1" noChangeArrowheads="1"/>
          </p:cNvSpPr>
          <p:nvPr>
            <p:ph type="body" idx="1"/>
          </p:nvPr>
        </p:nvSpPr>
        <p:spPr/>
        <p:txBody>
          <a:bodyPr/>
          <a:lstStyle/>
          <a:p>
            <a:pPr eaLnBrk="1" hangingPunct="1"/>
            <a:r>
              <a:rPr lang="en-US" sz="2000" smtClean="0">
                <a:solidFill>
                  <a:schemeClr val="folHlink"/>
                </a:solidFill>
              </a:rPr>
              <a:t>Staggered disk grouping</a:t>
            </a:r>
            <a:r>
              <a:rPr lang="en-US" sz="2000" smtClean="0"/>
              <a:t> is a variant of disk grouping minimizing </a:t>
            </a:r>
            <a:br>
              <a:rPr lang="en-US" sz="2000" smtClean="0"/>
            </a:br>
            <a:r>
              <a:rPr lang="en-US" sz="2000" smtClean="0"/>
              <a:t>memory requirement</a:t>
            </a:r>
          </a:p>
          <a:p>
            <a:pPr lvl="1" eaLnBrk="1" hangingPunct="1"/>
            <a:r>
              <a:rPr lang="en-US" sz="1800" smtClean="0"/>
              <a:t>reading and playing out differently</a:t>
            </a:r>
          </a:p>
          <a:p>
            <a:pPr lvl="1" eaLnBrk="1" hangingPunct="1"/>
            <a:r>
              <a:rPr lang="en-US" sz="1800" smtClean="0"/>
              <a:t>not all fragments of a logical block is needed at the same time</a:t>
            </a:r>
          </a:p>
          <a:p>
            <a:pPr lvl="1" eaLnBrk="1" hangingPunct="1"/>
            <a:r>
              <a:rPr lang="en-US" sz="1800" smtClean="0"/>
              <a:t>first (and largest) fragment on most powerful disk, etc.</a:t>
            </a:r>
          </a:p>
          <a:p>
            <a:pPr lvl="1" eaLnBrk="1" hangingPunct="1"/>
            <a:r>
              <a:rPr lang="en-US" sz="1800" smtClean="0"/>
              <a:t>read sequentially (must not buffer later segments for a long time)</a:t>
            </a:r>
          </a:p>
          <a:p>
            <a:pPr lvl="1" eaLnBrk="1" hangingPunct="1"/>
            <a:r>
              <a:rPr lang="en-US" sz="1800" smtClean="0"/>
              <a:t>start display when largest fragment is read</a:t>
            </a:r>
          </a:p>
          <a:p>
            <a:pPr lvl="1" eaLnBrk="1" hangingPunct="1"/>
            <a:endParaRPr lang="en-US" sz="1800" smtClean="0"/>
          </a:p>
        </p:txBody>
      </p:sp>
      <p:grpSp>
        <p:nvGrpSpPr>
          <p:cNvPr id="174084" name="Group 4"/>
          <p:cNvGrpSpPr>
            <a:grpSpLocks/>
          </p:cNvGrpSpPr>
          <p:nvPr/>
        </p:nvGrpSpPr>
        <p:grpSpPr bwMode="auto">
          <a:xfrm>
            <a:off x="73025" y="5316538"/>
            <a:ext cx="1646238" cy="1003300"/>
            <a:chOff x="46" y="3386"/>
            <a:chExt cx="1037" cy="632"/>
          </a:xfrm>
        </p:grpSpPr>
        <p:sp>
          <p:nvSpPr>
            <p:cNvPr id="174165" name="AutoShape 5"/>
            <p:cNvSpPr>
              <a:spLocks noChangeArrowheads="1"/>
            </p:cNvSpPr>
            <p:nvPr/>
          </p:nvSpPr>
          <p:spPr bwMode="auto">
            <a:xfrm>
              <a:off x="589" y="3386"/>
              <a:ext cx="494" cy="275"/>
            </a:xfrm>
            <a:prstGeom prst="can">
              <a:avLst>
                <a:gd name="adj" fmla="val 25000"/>
              </a:avLst>
            </a:prstGeom>
            <a:solidFill>
              <a:srgbClr val="DDDDDD"/>
            </a:solidFill>
            <a:ln w="9525">
              <a:solidFill>
                <a:schemeClr val="tx1"/>
              </a:solidFill>
              <a:round/>
              <a:headEnd/>
              <a:tailEnd/>
            </a:ln>
          </p:spPr>
          <p:txBody>
            <a:bodyPr wrap="none" anchor="ctr"/>
            <a:lstStyle/>
            <a:p>
              <a:endParaRPr lang="nb-NO"/>
            </a:p>
          </p:txBody>
        </p:sp>
        <p:sp>
          <p:nvSpPr>
            <p:cNvPr id="174166" name="AutoShape 6"/>
            <p:cNvSpPr>
              <a:spLocks noChangeArrowheads="1"/>
            </p:cNvSpPr>
            <p:nvPr/>
          </p:nvSpPr>
          <p:spPr bwMode="auto">
            <a:xfrm>
              <a:off x="636" y="3787"/>
              <a:ext cx="400" cy="225"/>
            </a:xfrm>
            <a:prstGeom prst="can">
              <a:avLst>
                <a:gd name="adj" fmla="val 25000"/>
              </a:avLst>
            </a:prstGeom>
            <a:solidFill>
              <a:srgbClr val="C0C0C0"/>
            </a:solidFill>
            <a:ln w="9525">
              <a:solidFill>
                <a:schemeClr val="tx1"/>
              </a:solidFill>
              <a:round/>
              <a:headEnd/>
              <a:tailEnd/>
            </a:ln>
          </p:spPr>
          <p:txBody>
            <a:bodyPr wrap="none" anchor="ctr"/>
            <a:lstStyle/>
            <a:p>
              <a:endParaRPr lang="nb-NO"/>
            </a:p>
          </p:txBody>
        </p:sp>
        <p:sp>
          <p:nvSpPr>
            <p:cNvPr id="174167" name="Text Box 7"/>
            <p:cNvSpPr txBox="1">
              <a:spLocks noChangeArrowheads="1"/>
            </p:cNvSpPr>
            <p:nvPr/>
          </p:nvSpPr>
          <p:spPr bwMode="auto">
            <a:xfrm>
              <a:off x="46" y="3423"/>
              <a:ext cx="445" cy="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a:t>disk 2</a:t>
              </a:r>
            </a:p>
          </p:txBody>
        </p:sp>
        <p:sp>
          <p:nvSpPr>
            <p:cNvPr id="174168" name="Text Box 8"/>
            <p:cNvSpPr txBox="1">
              <a:spLocks noChangeArrowheads="1"/>
            </p:cNvSpPr>
            <p:nvPr/>
          </p:nvSpPr>
          <p:spPr bwMode="auto">
            <a:xfrm>
              <a:off x="46" y="3806"/>
              <a:ext cx="445" cy="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a:t>disk 3</a:t>
              </a:r>
            </a:p>
          </p:txBody>
        </p:sp>
      </p:grpSp>
      <p:grpSp>
        <p:nvGrpSpPr>
          <p:cNvPr id="174085" name="Group 9"/>
          <p:cNvGrpSpPr>
            <a:grpSpLocks/>
          </p:cNvGrpSpPr>
          <p:nvPr/>
        </p:nvGrpSpPr>
        <p:grpSpPr bwMode="auto">
          <a:xfrm>
            <a:off x="73025" y="3606800"/>
            <a:ext cx="1706563" cy="1243013"/>
            <a:chOff x="46" y="2404"/>
            <a:chExt cx="1075" cy="783"/>
          </a:xfrm>
        </p:grpSpPr>
        <p:sp>
          <p:nvSpPr>
            <p:cNvPr id="174160" name="AutoShape 10"/>
            <p:cNvSpPr>
              <a:spLocks noChangeArrowheads="1"/>
            </p:cNvSpPr>
            <p:nvPr/>
          </p:nvSpPr>
          <p:spPr bwMode="auto">
            <a:xfrm>
              <a:off x="589" y="2494"/>
              <a:ext cx="494" cy="275"/>
            </a:xfrm>
            <a:prstGeom prst="can">
              <a:avLst>
                <a:gd name="adj" fmla="val 25000"/>
              </a:avLst>
            </a:prstGeom>
            <a:solidFill>
              <a:srgbClr val="DDDDDD"/>
            </a:solidFill>
            <a:ln w="9525">
              <a:solidFill>
                <a:schemeClr val="tx1"/>
              </a:solidFill>
              <a:round/>
              <a:headEnd/>
              <a:tailEnd/>
            </a:ln>
          </p:spPr>
          <p:txBody>
            <a:bodyPr wrap="none" anchor="ctr"/>
            <a:lstStyle/>
            <a:p>
              <a:endParaRPr lang="nb-NO"/>
            </a:p>
          </p:txBody>
        </p:sp>
        <p:sp>
          <p:nvSpPr>
            <p:cNvPr id="174161" name="AutoShape 11"/>
            <p:cNvSpPr>
              <a:spLocks noChangeArrowheads="1"/>
            </p:cNvSpPr>
            <p:nvPr/>
          </p:nvSpPr>
          <p:spPr bwMode="auto">
            <a:xfrm>
              <a:off x="636" y="2895"/>
              <a:ext cx="400" cy="225"/>
            </a:xfrm>
            <a:prstGeom prst="can">
              <a:avLst>
                <a:gd name="adj" fmla="val 25000"/>
              </a:avLst>
            </a:prstGeom>
            <a:solidFill>
              <a:srgbClr val="C0C0C0"/>
            </a:solidFill>
            <a:ln w="9525">
              <a:solidFill>
                <a:schemeClr val="tx1"/>
              </a:solidFill>
              <a:round/>
              <a:headEnd/>
              <a:tailEnd/>
            </a:ln>
          </p:spPr>
          <p:txBody>
            <a:bodyPr wrap="none" anchor="ctr"/>
            <a:lstStyle/>
            <a:p>
              <a:endParaRPr lang="nb-NO"/>
            </a:p>
          </p:txBody>
        </p:sp>
        <p:sp>
          <p:nvSpPr>
            <p:cNvPr id="174162" name="Text Box 12"/>
            <p:cNvSpPr txBox="1">
              <a:spLocks noChangeArrowheads="1"/>
            </p:cNvSpPr>
            <p:nvPr/>
          </p:nvSpPr>
          <p:spPr bwMode="auto">
            <a:xfrm>
              <a:off x="46" y="2505"/>
              <a:ext cx="445" cy="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a:t>disk 0</a:t>
              </a:r>
            </a:p>
          </p:txBody>
        </p:sp>
        <p:sp>
          <p:nvSpPr>
            <p:cNvPr id="174163" name="Text Box 13"/>
            <p:cNvSpPr txBox="1">
              <a:spLocks noChangeArrowheads="1"/>
            </p:cNvSpPr>
            <p:nvPr/>
          </p:nvSpPr>
          <p:spPr bwMode="auto">
            <a:xfrm>
              <a:off x="46" y="2902"/>
              <a:ext cx="445" cy="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a:t>disk 1</a:t>
              </a:r>
            </a:p>
          </p:txBody>
        </p:sp>
        <p:sp>
          <p:nvSpPr>
            <p:cNvPr id="174164" name="Rectangle 14"/>
            <p:cNvSpPr>
              <a:spLocks noChangeArrowheads="1"/>
            </p:cNvSpPr>
            <p:nvPr/>
          </p:nvSpPr>
          <p:spPr bwMode="auto">
            <a:xfrm>
              <a:off x="545" y="2404"/>
              <a:ext cx="576" cy="78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nchor="ctr">
              <a:spAutoFit/>
            </a:bodyPr>
            <a:lstStyle/>
            <a:p>
              <a:endParaRPr lang="nb-NO"/>
            </a:p>
          </p:txBody>
        </p:sp>
      </p:grpSp>
      <p:sp>
        <p:nvSpPr>
          <p:cNvPr id="174086" name="AutoShape 15"/>
          <p:cNvSpPr>
            <a:spLocks noChangeArrowheads="1"/>
          </p:cNvSpPr>
          <p:nvPr/>
        </p:nvSpPr>
        <p:spPr bwMode="auto">
          <a:xfrm>
            <a:off x="2106613" y="3895725"/>
            <a:ext cx="784225" cy="665163"/>
          </a:xfrm>
          <a:prstGeom prst="can">
            <a:avLst>
              <a:gd name="adj" fmla="val 25000"/>
            </a:avLst>
          </a:prstGeom>
          <a:solidFill>
            <a:srgbClr val="EAEAEA"/>
          </a:solidFill>
          <a:ln w="9525">
            <a:solidFill>
              <a:schemeClr val="tx1"/>
            </a:solidFill>
            <a:prstDash val="dash"/>
            <a:round/>
            <a:headEnd/>
            <a:tailEnd/>
          </a:ln>
        </p:spPr>
        <p:txBody>
          <a:bodyPr wrap="none" anchor="ctr"/>
          <a:lstStyle/>
          <a:p>
            <a:endParaRPr lang="nb-NO"/>
          </a:p>
        </p:txBody>
      </p:sp>
      <p:sp>
        <p:nvSpPr>
          <p:cNvPr id="174087" name="AutoShape 16"/>
          <p:cNvSpPr>
            <a:spLocks noChangeArrowheads="1"/>
          </p:cNvSpPr>
          <p:nvPr/>
        </p:nvSpPr>
        <p:spPr bwMode="auto">
          <a:xfrm>
            <a:off x="2105025" y="5484813"/>
            <a:ext cx="784225" cy="665162"/>
          </a:xfrm>
          <a:prstGeom prst="can">
            <a:avLst>
              <a:gd name="adj" fmla="val 25000"/>
            </a:avLst>
          </a:prstGeom>
          <a:solidFill>
            <a:srgbClr val="EAEAEA"/>
          </a:solidFill>
          <a:ln w="9525">
            <a:solidFill>
              <a:schemeClr val="tx1"/>
            </a:solidFill>
            <a:prstDash val="dash"/>
            <a:round/>
            <a:headEnd/>
            <a:tailEnd/>
          </a:ln>
        </p:spPr>
        <p:txBody>
          <a:bodyPr wrap="none" anchor="ctr"/>
          <a:lstStyle/>
          <a:p>
            <a:endParaRPr lang="nb-NO"/>
          </a:p>
        </p:txBody>
      </p:sp>
      <p:sp>
        <p:nvSpPr>
          <p:cNvPr id="174088" name="Line 17"/>
          <p:cNvSpPr>
            <a:spLocks noChangeShapeType="1"/>
          </p:cNvSpPr>
          <p:nvPr/>
        </p:nvSpPr>
        <p:spPr bwMode="auto">
          <a:xfrm>
            <a:off x="1758950" y="3983038"/>
            <a:ext cx="307975" cy="15875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089" name="Line 18"/>
          <p:cNvSpPr>
            <a:spLocks noChangeShapeType="1"/>
          </p:cNvSpPr>
          <p:nvPr/>
        </p:nvSpPr>
        <p:spPr bwMode="auto">
          <a:xfrm flipV="1">
            <a:off x="1679575" y="4371975"/>
            <a:ext cx="398463" cy="169863"/>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090" name="Line 19"/>
          <p:cNvSpPr>
            <a:spLocks noChangeShapeType="1"/>
          </p:cNvSpPr>
          <p:nvPr/>
        </p:nvSpPr>
        <p:spPr bwMode="auto">
          <a:xfrm>
            <a:off x="1757363" y="5534025"/>
            <a:ext cx="307975" cy="15875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091" name="Line 20"/>
          <p:cNvSpPr>
            <a:spLocks noChangeShapeType="1"/>
          </p:cNvSpPr>
          <p:nvPr/>
        </p:nvSpPr>
        <p:spPr bwMode="auto">
          <a:xfrm flipV="1">
            <a:off x="1677988" y="5922963"/>
            <a:ext cx="398462" cy="169862"/>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092" name="Text Box 21"/>
          <p:cNvSpPr txBox="1">
            <a:spLocks noChangeArrowheads="1"/>
          </p:cNvSpPr>
          <p:nvPr/>
        </p:nvSpPr>
        <p:spPr bwMode="auto">
          <a:xfrm>
            <a:off x="2038350" y="3621088"/>
            <a:ext cx="898525" cy="244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logical disk 0</a:t>
            </a:r>
          </a:p>
        </p:txBody>
      </p:sp>
      <p:sp>
        <p:nvSpPr>
          <p:cNvPr id="174093" name="Text Box 22"/>
          <p:cNvSpPr txBox="1">
            <a:spLocks noChangeArrowheads="1"/>
          </p:cNvSpPr>
          <p:nvPr/>
        </p:nvSpPr>
        <p:spPr bwMode="auto">
          <a:xfrm>
            <a:off x="2046288" y="5210175"/>
            <a:ext cx="898525" cy="244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logical disk 1</a:t>
            </a:r>
          </a:p>
        </p:txBody>
      </p:sp>
      <p:grpSp>
        <p:nvGrpSpPr>
          <p:cNvPr id="174094" name="Group 23"/>
          <p:cNvGrpSpPr>
            <a:grpSpLocks/>
          </p:cNvGrpSpPr>
          <p:nvPr/>
        </p:nvGrpSpPr>
        <p:grpSpPr bwMode="auto">
          <a:xfrm>
            <a:off x="3222625" y="4029075"/>
            <a:ext cx="5264150" cy="314325"/>
            <a:chOff x="2030" y="2670"/>
            <a:chExt cx="3316" cy="198"/>
          </a:xfrm>
        </p:grpSpPr>
        <p:sp>
          <p:nvSpPr>
            <p:cNvPr id="174146" name="Line 24"/>
            <p:cNvSpPr>
              <a:spLocks noChangeShapeType="1"/>
            </p:cNvSpPr>
            <p:nvPr/>
          </p:nvSpPr>
          <p:spPr bwMode="auto">
            <a:xfrm>
              <a:off x="2030" y="2769"/>
              <a:ext cx="3316"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90000" tIns="46800" rIns="90000" bIns="46800">
              <a:spAutoFit/>
            </a:bodyPr>
            <a:lstStyle/>
            <a:p>
              <a:endParaRPr lang="nb-NO"/>
            </a:p>
          </p:txBody>
        </p:sp>
        <p:sp>
          <p:nvSpPr>
            <p:cNvPr id="174147" name="Line 25"/>
            <p:cNvSpPr>
              <a:spLocks noChangeShapeType="1"/>
            </p:cNvSpPr>
            <p:nvPr/>
          </p:nvSpPr>
          <p:spPr bwMode="auto">
            <a:xfrm>
              <a:off x="2030"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48" name="Line 26"/>
            <p:cNvSpPr>
              <a:spLocks noChangeShapeType="1"/>
            </p:cNvSpPr>
            <p:nvPr/>
          </p:nvSpPr>
          <p:spPr bwMode="auto">
            <a:xfrm>
              <a:off x="4146"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49" name="Line 27"/>
            <p:cNvSpPr>
              <a:spLocks noChangeShapeType="1"/>
            </p:cNvSpPr>
            <p:nvPr/>
          </p:nvSpPr>
          <p:spPr bwMode="auto">
            <a:xfrm>
              <a:off x="3088"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50" name="Line 28"/>
            <p:cNvSpPr>
              <a:spLocks noChangeShapeType="1"/>
            </p:cNvSpPr>
            <p:nvPr/>
          </p:nvSpPr>
          <p:spPr bwMode="auto">
            <a:xfrm>
              <a:off x="5205"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51" name="Line 29"/>
            <p:cNvSpPr>
              <a:spLocks noChangeShapeType="1"/>
            </p:cNvSpPr>
            <p:nvPr/>
          </p:nvSpPr>
          <p:spPr bwMode="auto">
            <a:xfrm>
              <a:off x="2294"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52" name="Line 30"/>
            <p:cNvSpPr>
              <a:spLocks noChangeShapeType="1"/>
            </p:cNvSpPr>
            <p:nvPr/>
          </p:nvSpPr>
          <p:spPr bwMode="auto">
            <a:xfrm>
              <a:off x="2559"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53" name="Line 31"/>
            <p:cNvSpPr>
              <a:spLocks noChangeShapeType="1"/>
            </p:cNvSpPr>
            <p:nvPr/>
          </p:nvSpPr>
          <p:spPr bwMode="auto">
            <a:xfrm>
              <a:off x="2823"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54" name="Line 32"/>
            <p:cNvSpPr>
              <a:spLocks noChangeShapeType="1"/>
            </p:cNvSpPr>
            <p:nvPr/>
          </p:nvSpPr>
          <p:spPr bwMode="auto">
            <a:xfrm>
              <a:off x="3352"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55" name="Line 33"/>
            <p:cNvSpPr>
              <a:spLocks noChangeShapeType="1"/>
            </p:cNvSpPr>
            <p:nvPr/>
          </p:nvSpPr>
          <p:spPr bwMode="auto">
            <a:xfrm>
              <a:off x="3617"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56" name="Line 34"/>
            <p:cNvSpPr>
              <a:spLocks noChangeShapeType="1"/>
            </p:cNvSpPr>
            <p:nvPr/>
          </p:nvSpPr>
          <p:spPr bwMode="auto">
            <a:xfrm>
              <a:off x="3882"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57" name="Line 35"/>
            <p:cNvSpPr>
              <a:spLocks noChangeShapeType="1"/>
            </p:cNvSpPr>
            <p:nvPr/>
          </p:nvSpPr>
          <p:spPr bwMode="auto">
            <a:xfrm>
              <a:off x="4411"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58" name="Line 36"/>
            <p:cNvSpPr>
              <a:spLocks noChangeShapeType="1"/>
            </p:cNvSpPr>
            <p:nvPr/>
          </p:nvSpPr>
          <p:spPr bwMode="auto">
            <a:xfrm>
              <a:off x="4675"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59" name="Line 37"/>
            <p:cNvSpPr>
              <a:spLocks noChangeShapeType="1"/>
            </p:cNvSpPr>
            <p:nvPr/>
          </p:nvSpPr>
          <p:spPr bwMode="auto">
            <a:xfrm>
              <a:off x="4940"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grpSp>
      <p:grpSp>
        <p:nvGrpSpPr>
          <p:cNvPr id="174095" name="Group 38"/>
          <p:cNvGrpSpPr>
            <a:grpSpLocks/>
          </p:cNvGrpSpPr>
          <p:nvPr/>
        </p:nvGrpSpPr>
        <p:grpSpPr bwMode="auto">
          <a:xfrm>
            <a:off x="3222625" y="5680075"/>
            <a:ext cx="5264150" cy="314325"/>
            <a:chOff x="2030" y="2670"/>
            <a:chExt cx="3316" cy="198"/>
          </a:xfrm>
        </p:grpSpPr>
        <p:sp>
          <p:nvSpPr>
            <p:cNvPr id="174132" name="Line 39"/>
            <p:cNvSpPr>
              <a:spLocks noChangeShapeType="1"/>
            </p:cNvSpPr>
            <p:nvPr/>
          </p:nvSpPr>
          <p:spPr bwMode="auto">
            <a:xfrm>
              <a:off x="2030" y="2769"/>
              <a:ext cx="3316"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90000" tIns="46800" rIns="90000" bIns="46800">
              <a:spAutoFit/>
            </a:bodyPr>
            <a:lstStyle/>
            <a:p>
              <a:endParaRPr lang="nb-NO"/>
            </a:p>
          </p:txBody>
        </p:sp>
        <p:sp>
          <p:nvSpPr>
            <p:cNvPr id="174133" name="Line 40"/>
            <p:cNvSpPr>
              <a:spLocks noChangeShapeType="1"/>
            </p:cNvSpPr>
            <p:nvPr/>
          </p:nvSpPr>
          <p:spPr bwMode="auto">
            <a:xfrm>
              <a:off x="2030"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34" name="Line 41"/>
            <p:cNvSpPr>
              <a:spLocks noChangeShapeType="1"/>
            </p:cNvSpPr>
            <p:nvPr/>
          </p:nvSpPr>
          <p:spPr bwMode="auto">
            <a:xfrm>
              <a:off x="4146"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35" name="Line 42"/>
            <p:cNvSpPr>
              <a:spLocks noChangeShapeType="1"/>
            </p:cNvSpPr>
            <p:nvPr/>
          </p:nvSpPr>
          <p:spPr bwMode="auto">
            <a:xfrm>
              <a:off x="3088"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36" name="Line 43"/>
            <p:cNvSpPr>
              <a:spLocks noChangeShapeType="1"/>
            </p:cNvSpPr>
            <p:nvPr/>
          </p:nvSpPr>
          <p:spPr bwMode="auto">
            <a:xfrm>
              <a:off x="5205"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37" name="Line 44"/>
            <p:cNvSpPr>
              <a:spLocks noChangeShapeType="1"/>
            </p:cNvSpPr>
            <p:nvPr/>
          </p:nvSpPr>
          <p:spPr bwMode="auto">
            <a:xfrm>
              <a:off x="2294"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38" name="Line 45"/>
            <p:cNvSpPr>
              <a:spLocks noChangeShapeType="1"/>
            </p:cNvSpPr>
            <p:nvPr/>
          </p:nvSpPr>
          <p:spPr bwMode="auto">
            <a:xfrm>
              <a:off x="2559"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39" name="Line 46"/>
            <p:cNvSpPr>
              <a:spLocks noChangeShapeType="1"/>
            </p:cNvSpPr>
            <p:nvPr/>
          </p:nvSpPr>
          <p:spPr bwMode="auto">
            <a:xfrm>
              <a:off x="2823"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40" name="Line 47"/>
            <p:cNvSpPr>
              <a:spLocks noChangeShapeType="1"/>
            </p:cNvSpPr>
            <p:nvPr/>
          </p:nvSpPr>
          <p:spPr bwMode="auto">
            <a:xfrm>
              <a:off x="3352"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41" name="Line 48"/>
            <p:cNvSpPr>
              <a:spLocks noChangeShapeType="1"/>
            </p:cNvSpPr>
            <p:nvPr/>
          </p:nvSpPr>
          <p:spPr bwMode="auto">
            <a:xfrm>
              <a:off x="3617"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42" name="Line 49"/>
            <p:cNvSpPr>
              <a:spLocks noChangeShapeType="1"/>
            </p:cNvSpPr>
            <p:nvPr/>
          </p:nvSpPr>
          <p:spPr bwMode="auto">
            <a:xfrm>
              <a:off x="3882"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43" name="Line 50"/>
            <p:cNvSpPr>
              <a:spLocks noChangeShapeType="1"/>
            </p:cNvSpPr>
            <p:nvPr/>
          </p:nvSpPr>
          <p:spPr bwMode="auto">
            <a:xfrm>
              <a:off x="4411"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44" name="Line 51"/>
            <p:cNvSpPr>
              <a:spLocks noChangeShapeType="1"/>
            </p:cNvSpPr>
            <p:nvPr/>
          </p:nvSpPr>
          <p:spPr bwMode="auto">
            <a:xfrm>
              <a:off x="4675"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4145" name="Line 52"/>
            <p:cNvSpPr>
              <a:spLocks noChangeShapeType="1"/>
            </p:cNvSpPr>
            <p:nvPr/>
          </p:nvSpPr>
          <p:spPr bwMode="auto">
            <a:xfrm>
              <a:off x="4940"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grpSp>
      <p:sp>
        <p:nvSpPr>
          <p:cNvPr id="174096" name="Text Box 53"/>
          <p:cNvSpPr txBox="1">
            <a:spLocks noChangeArrowheads="1"/>
          </p:cNvSpPr>
          <p:nvPr/>
        </p:nvSpPr>
        <p:spPr bwMode="auto">
          <a:xfrm>
            <a:off x="1016000" y="3887788"/>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0,0</a:t>
            </a:r>
          </a:p>
        </p:txBody>
      </p:sp>
      <p:sp>
        <p:nvSpPr>
          <p:cNvPr id="174097" name="Text Box 54"/>
          <p:cNvSpPr txBox="1">
            <a:spLocks noChangeArrowheads="1"/>
          </p:cNvSpPr>
          <p:nvPr/>
        </p:nvSpPr>
        <p:spPr bwMode="auto">
          <a:xfrm>
            <a:off x="2185988" y="4119563"/>
            <a:ext cx="350837"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X</a:t>
            </a:r>
            <a:r>
              <a:rPr lang="en-US" sz="1200" baseline="-25000">
                <a:solidFill>
                  <a:schemeClr val="folHlink"/>
                </a:solidFill>
              </a:rPr>
              <a:t>0</a:t>
            </a:r>
          </a:p>
        </p:txBody>
      </p:sp>
      <p:sp>
        <p:nvSpPr>
          <p:cNvPr id="174098" name="Text Box 55"/>
          <p:cNvSpPr txBox="1">
            <a:spLocks noChangeArrowheads="1"/>
          </p:cNvSpPr>
          <p:nvPr/>
        </p:nvSpPr>
        <p:spPr bwMode="auto">
          <a:xfrm>
            <a:off x="2457450" y="4119563"/>
            <a:ext cx="350838"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hlink"/>
                </a:solidFill>
              </a:rPr>
              <a:t>X</a:t>
            </a:r>
            <a:r>
              <a:rPr lang="en-US" sz="1200" baseline="-25000">
                <a:solidFill>
                  <a:schemeClr val="hlink"/>
                </a:solidFill>
              </a:rPr>
              <a:t>2</a:t>
            </a:r>
          </a:p>
        </p:txBody>
      </p:sp>
      <p:sp>
        <p:nvSpPr>
          <p:cNvPr id="174099" name="Text Box 56"/>
          <p:cNvSpPr txBox="1">
            <a:spLocks noChangeArrowheads="1"/>
          </p:cNvSpPr>
          <p:nvPr/>
        </p:nvSpPr>
        <p:spPr bwMode="auto">
          <a:xfrm>
            <a:off x="2185988" y="5768975"/>
            <a:ext cx="350837"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X</a:t>
            </a:r>
            <a:r>
              <a:rPr lang="en-US" sz="1200" baseline="-25000">
                <a:solidFill>
                  <a:schemeClr val="folHlink"/>
                </a:solidFill>
              </a:rPr>
              <a:t>1</a:t>
            </a:r>
          </a:p>
        </p:txBody>
      </p:sp>
      <p:sp>
        <p:nvSpPr>
          <p:cNvPr id="174100" name="Text Box 57"/>
          <p:cNvSpPr txBox="1">
            <a:spLocks noChangeArrowheads="1"/>
          </p:cNvSpPr>
          <p:nvPr/>
        </p:nvSpPr>
        <p:spPr bwMode="auto">
          <a:xfrm>
            <a:off x="2457450" y="5768975"/>
            <a:ext cx="350838"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hlink"/>
                </a:solidFill>
              </a:rPr>
              <a:t>X</a:t>
            </a:r>
            <a:r>
              <a:rPr lang="en-US" sz="1200" baseline="-25000">
                <a:solidFill>
                  <a:schemeClr val="hlink"/>
                </a:solidFill>
              </a:rPr>
              <a:t>3</a:t>
            </a:r>
          </a:p>
        </p:txBody>
      </p:sp>
      <p:sp>
        <p:nvSpPr>
          <p:cNvPr id="174101" name="Text Box 58"/>
          <p:cNvSpPr txBox="1">
            <a:spLocks noChangeArrowheads="1"/>
          </p:cNvSpPr>
          <p:nvPr/>
        </p:nvSpPr>
        <p:spPr bwMode="auto">
          <a:xfrm>
            <a:off x="1285875" y="3887788"/>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hlink"/>
                </a:solidFill>
              </a:rPr>
              <a:t>X</a:t>
            </a:r>
            <a:r>
              <a:rPr lang="en-US" sz="900" baseline="-25000">
                <a:solidFill>
                  <a:schemeClr val="hlink"/>
                </a:solidFill>
              </a:rPr>
              <a:t>2,0</a:t>
            </a:r>
          </a:p>
        </p:txBody>
      </p:sp>
      <p:sp>
        <p:nvSpPr>
          <p:cNvPr id="174102" name="Text Box 59"/>
          <p:cNvSpPr txBox="1">
            <a:spLocks noChangeArrowheads="1"/>
          </p:cNvSpPr>
          <p:nvPr/>
        </p:nvSpPr>
        <p:spPr bwMode="auto">
          <a:xfrm>
            <a:off x="1016000" y="4476750"/>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0,1</a:t>
            </a:r>
          </a:p>
        </p:txBody>
      </p:sp>
      <p:sp>
        <p:nvSpPr>
          <p:cNvPr id="174103" name="Text Box 60"/>
          <p:cNvSpPr txBox="1">
            <a:spLocks noChangeArrowheads="1"/>
          </p:cNvSpPr>
          <p:nvPr/>
        </p:nvSpPr>
        <p:spPr bwMode="auto">
          <a:xfrm>
            <a:off x="1285875" y="4476750"/>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hlink"/>
                </a:solidFill>
              </a:rPr>
              <a:t>X</a:t>
            </a:r>
            <a:r>
              <a:rPr lang="en-US" sz="900" baseline="-25000">
                <a:solidFill>
                  <a:schemeClr val="hlink"/>
                </a:solidFill>
              </a:rPr>
              <a:t>2,1</a:t>
            </a:r>
          </a:p>
        </p:txBody>
      </p:sp>
      <p:sp>
        <p:nvSpPr>
          <p:cNvPr id="174104" name="Text Box 61"/>
          <p:cNvSpPr txBox="1">
            <a:spLocks noChangeArrowheads="1"/>
          </p:cNvSpPr>
          <p:nvPr/>
        </p:nvSpPr>
        <p:spPr bwMode="auto">
          <a:xfrm>
            <a:off x="1016000" y="5449888"/>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1,0</a:t>
            </a:r>
          </a:p>
        </p:txBody>
      </p:sp>
      <p:sp>
        <p:nvSpPr>
          <p:cNvPr id="174105" name="Text Box 62"/>
          <p:cNvSpPr txBox="1">
            <a:spLocks noChangeArrowheads="1"/>
          </p:cNvSpPr>
          <p:nvPr/>
        </p:nvSpPr>
        <p:spPr bwMode="auto">
          <a:xfrm>
            <a:off x="1285875" y="5449888"/>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hlink"/>
                </a:solidFill>
              </a:rPr>
              <a:t>X</a:t>
            </a:r>
            <a:r>
              <a:rPr lang="en-US" sz="900" baseline="-25000">
                <a:solidFill>
                  <a:schemeClr val="hlink"/>
                </a:solidFill>
              </a:rPr>
              <a:t>3,0</a:t>
            </a:r>
          </a:p>
        </p:txBody>
      </p:sp>
      <p:sp>
        <p:nvSpPr>
          <p:cNvPr id="174106" name="Text Box 63"/>
          <p:cNvSpPr txBox="1">
            <a:spLocks noChangeArrowheads="1"/>
          </p:cNvSpPr>
          <p:nvPr/>
        </p:nvSpPr>
        <p:spPr bwMode="auto">
          <a:xfrm>
            <a:off x="1016000" y="6035675"/>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1,1</a:t>
            </a:r>
          </a:p>
        </p:txBody>
      </p:sp>
      <p:sp>
        <p:nvSpPr>
          <p:cNvPr id="174107" name="Text Box 64"/>
          <p:cNvSpPr txBox="1">
            <a:spLocks noChangeArrowheads="1"/>
          </p:cNvSpPr>
          <p:nvPr/>
        </p:nvSpPr>
        <p:spPr bwMode="auto">
          <a:xfrm>
            <a:off x="1285875" y="6035675"/>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hlink"/>
                </a:solidFill>
              </a:rPr>
              <a:t>X</a:t>
            </a:r>
            <a:r>
              <a:rPr lang="en-US" sz="900" baseline="-25000">
                <a:solidFill>
                  <a:schemeClr val="hlink"/>
                </a:solidFill>
              </a:rPr>
              <a:t>3,1</a:t>
            </a:r>
          </a:p>
        </p:txBody>
      </p:sp>
      <p:sp>
        <p:nvSpPr>
          <p:cNvPr id="1371201" name="Text Box 65"/>
          <p:cNvSpPr txBox="1">
            <a:spLocks noChangeArrowheads="1"/>
          </p:cNvSpPr>
          <p:nvPr/>
        </p:nvSpPr>
        <p:spPr bwMode="auto">
          <a:xfrm>
            <a:off x="3176588" y="4159250"/>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0,0</a:t>
            </a:r>
          </a:p>
        </p:txBody>
      </p:sp>
      <p:sp>
        <p:nvSpPr>
          <p:cNvPr id="1371202" name="Text Box 66"/>
          <p:cNvSpPr txBox="1">
            <a:spLocks noChangeArrowheads="1"/>
          </p:cNvSpPr>
          <p:nvPr/>
        </p:nvSpPr>
        <p:spPr bwMode="auto">
          <a:xfrm>
            <a:off x="4005263" y="4167188"/>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0,1</a:t>
            </a:r>
          </a:p>
        </p:txBody>
      </p:sp>
      <p:sp>
        <p:nvSpPr>
          <p:cNvPr id="1371203" name="Text Box 67"/>
          <p:cNvSpPr txBox="1">
            <a:spLocks noChangeArrowheads="1"/>
          </p:cNvSpPr>
          <p:nvPr/>
        </p:nvSpPr>
        <p:spPr bwMode="auto">
          <a:xfrm>
            <a:off x="4873625" y="5807075"/>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1,0</a:t>
            </a:r>
          </a:p>
        </p:txBody>
      </p:sp>
      <p:sp>
        <p:nvSpPr>
          <p:cNvPr id="1371204" name="Text Box 68"/>
          <p:cNvSpPr txBox="1">
            <a:spLocks noChangeArrowheads="1"/>
          </p:cNvSpPr>
          <p:nvPr/>
        </p:nvSpPr>
        <p:spPr bwMode="auto">
          <a:xfrm>
            <a:off x="5673725" y="5824538"/>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1,1</a:t>
            </a:r>
          </a:p>
        </p:txBody>
      </p:sp>
      <p:sp>
        <p:nvSpPr>
          <p:cNvPr id="1371205" name="Text Box 69"/>
          <p:cNvSpPr txBox="1">
            <a:spLocks noChangeArrowheads="1"/>
          </p:cNvSpPr>
          <p:nvPr/>
        </p:nvSpPr>
        <p:spPr bwMode="auto">
          <a:xfrm>
            <a:off x="6538913" y="4157663"/>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hlink"/>
                </a:solidFill>
              </a:rPr>
              <a:t>X</a:t>
            </a:r>
            <a:r>
              <a:rPr lang="en-US" sz="900" baseline="-25000">
                <a:solidFill>
                  <a:schemeClr val="hlink"/>
                </a:solidFill>
              </a:rPr>
              <a:t>2,0</a:t>
            </a:r>
          </a:p>
        </p:txBody>
      </p:sp>
      <p:sp>
        <p:nvSpPr>
          <p:cNvPr id="1371206" name="Text Box 70"/>
          <p:cNvSpPr txBox="1">
            <a:spLocks noChangeArrowheads="1"/>
          </p:cNvSpPr>
          <p:nvPr/>
        </p:nvSpPr>
        <p:spPr bwMode="auto">
          <a:xfrm>
            <a:off x="7367588" y="4165600"/>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hlink"/>
                </a:solidFill>
              </a:rPr>
              <a:t>X</a:t>
            </a:r>
            <a:r>
              <a:rPr lang="en-US" sz="900" baseline="-25000">
                <a:solidFill>
                  <a:schemeClr val="hlink"/>
                </a:solidFill>
              </a:rPr>
              <a:t>2,1</a:t>
            </a:r>
          </a:p>
        </p:txBody>
      </p:sp>
      <p:grpSp>
        <p:nvGrpSpPr>
          <p:cNvPr id="6" name="Group 71"/>
          <p:cNvGrpSpPr>
            <a:grpSpLocks/>
          </p:cNvGrpSpPr>
          <p:nvPr/>
        </p:nvGrpSpPr>
        <p:grpSpPr bwMode="auto">
          <a:xfrm>
            <a:off x="3957638" y="3298825"/>
            <a:ext cx="877887" cy="673100"/>
            <a:chOff x="3021" y="2217"/>
            <a:chExt cx="553" cy="424"/>
          </a:xfrm>
        </p:grpSpPr>
        <p:sp>
          <p:nvSpPr>
            <p:cNvPr id="174130" name="Text Box 72"/>
            <p:cNvSpPr txBox="1">
              <a:spLocks noChangeArrowheads="1"/>
            </p:cNvSpPr>
            <p:nvPr/>
          </p:nvSpPr>
          <p:spPr bwMode="auto">
            <a:xfrm>
              <a:off x="3021" y="2217"/>
              <a:ext cx="553" cy="2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X</a:t>
              </a:r>
              <a:r>
                <a:rPr lang="en-US" sz="1200" baseline="-25000">
                  <a:solidFill>
                    <a:schemeClr val="folHlink"/>
                  </a:solidFill>
                </a:rPr>
                <a:t>0,0</a:t>
              </a:r>
              <a:r>
                <a:rPr lang="en-US" sz="1200"/>
                <a:t> </a:t>
              </a:r>
              <a:r>
                <a:rPr lang="en-US" sz="1200" b="0"/>
                <a:t>ready</a:t>
              </a:r>
            </a:p>
            <a:p>
              <a:r>
                <a:rPr lang="en-US" sz="1200" b="0"/>
                <a:t>for display</a:t>
              </a:r>
            </a:p>
          </p:txBody>
        </p:sp>
        <p:sp>
          <p:nvSpPr>
            <p:cNvPr id="174131" name="Line 73"/>
            <p:cNvSpPr>
              <a:spLocks noChangeShapeType="1"/>
            </p:cNvSpPr>
            <p:nvPr/>
          </p:nvSpPr>
          <p:spPr bwMode="auto">
            <a:xfrm>
              <a:off x="3089" y="2500"/>
              <a:ext cx="0" cy="141"/>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grpSp>
      <p:grpSp>
        <p:nvGrpSpPr>
          <p:cNvPr id="7" name="Group 74"/>
          <p:cNvGrpSpPr>
            <a:grpSpLocks/>
          </p:cNvGrpSpPr>
          <p:nvPr/>
        </p:nvGrpSpPr>
        <p:grpSpPr bwMode="auto">
          <a:xfrm>
            <a:off x="5646738" y="4970463"/>
            <a:ext cx="877887" cy="673100"/>
            <a:chOff x="3021" y="2217"/>
            <a:chExt cx="553" cy="424"/>
          </a:xfrm>
        </p:grpSpPr>
        <p:sp>
          <p:nvSpPr>
            <p:cNvPr id="174128" name="Text Box 75"/>
            <p:cNvSpPr txBox="1">
              <a:spLocks noChangeArrowheads="1"/>
            </p:cNvSpPr>
            <p:nvPr/>
          </p:nvSpPr>
          <p:spPr bwMode="auto">
            <a:xfrm>
              <a:off x="3021" y="2217"/>
              <a:ext cx="553" cy="2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X</a:t>
              </a:r>
              <a:r>
                <a:rPr lang="en-US" sz="1200" baseline="-25000">
                  <a:solidFill>
                    <a:schemeClr val="folHlink"/>
                  </a:solidFill>
                </a:rPr>
                <a:t>1,0</a:t>
              </a:r>
              <a:r>
                <a:rPr lang="en-US" sz="1200"/>
                <a:t> </a:t>
              </a:r>
              <a:r>
                <a:rPr lang="en-US" sz="1200" b="0"/>
                <a:t>ready</a:t>
              </a:r>
            </a:p>
            <a:p>
              <a:r>
                <a:rPr lang="en-US" sz="1200" b="0"/>
                <a:t>for display</a:t>
              </a:r>
            </a:p>
          </p:txBody>
        </p:sp>
        <p:sp>
          <p:nvSpPr>
            <p:cNvPr id="174129" name="Line 76"/>
            <p:cNvSpPr>
              <a:spLocks noChangeShapeType="1"/>
            </p:cNvSpPr>
            <p:nvPr/>
          </p:nvSpPr>
          <p:spPr bwMode="auto">
            <a:xfrm>
              <a:off x="3089" y="2500"/>
              <a:ext cx="0" cy="141"/>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grpSp>
      <p:grpSp>
        <p:nvGrpSpPr>
          <p:cNvPr id="8" name="Group 77"/>
          <p:cNvGrpSpPr>
            <a:grpSpLocks/>
          </p:cNvGrpSpPr>
          <p:nvPr/>
        </p:nvGrpSpPr>
        <p:grpSpPr bwMode="auto">
          <a:xfrm>
            <a:off x="7326313" y="3298825"/>
            <a:ext cx="877887" cy="673100"/>
            <a:chOff x="3021" y="2217"/>
            <a:chExt cx="553" cy="424"/>
          </a:xfrm>
        </p:grpSpPr>
        <p:sp>
          <p:nvSpPr>
            <p:cNvPr id="174126" name="Text Box 78"/>
            <p:cNvSpPr txBox="1">
              <a:spLocks noChangeArrowheads="1"/>
            </p:cNvSpPr>
            <p:nvPr/>
          </p:nvSpPr>
          <p:spPr bwMode="auto">
            <a:xfrm>
              <a:off x="3021" y="2217"/>
              <a:ext cx="553" cy="2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hlink"/>
                  </a:solidFill>
                </a:rPr>
                <a:t>X</a:t>
              </a:r>
              <a:r>
                <a:rPr lang="en-US" sz="1200" baseline="-25000">
                  <a:solidFill>
                    <a:schemeClr val="hlink"/>
                  </a:solidFill>
                </a:rPr>
                <a:t>2,0</a:t>
              </a:r>
              <a:r>
                <a:rPr lang="en-US" sz="1200"/>
                <a:t> </a:t>
              </a:r>
              <a:r>
                <a:rPr lang="en-US" sz="1200" b="0"/>
                <a:t>ready</a:t>
              </a:r>
            </a:p>
            <a:p>
              <a:r>
                <a:rPr lang="en-US" sz="1200" b="0"/>
                <a:t>for display</a:t>
              </a:r>
            </a:p>
          </p:txBody>
        </p:sp>
        <p:sp>
          <p:nvSpPr>
            <p:cNvPr id="174127" name="Line 79"/>
            <p:cNvSpPr>
              <a:spLocks noChangeShapeType="1"/>
            </p:cNvSpPr>
            <p:nvPr/>
          </p:nvSpPr>
          <p:spPr bwMode="auto">
            <a:xfrm>
              <a:off x="3089" y="2500"/>
              <a:ext cx="0" cy="141"/>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grpSp>
      <p:grpSp>
        <p:nvGrpSpPr>
          <p:cNvPr id="9" name="Group 80"/>
          <p:cNvGrpSpPr>
            <a:grpSpLocks/>
          </p:cNvGrpSpPr>
          <p:nvPr/>
        </p:nvGrpSpPr>
        <p:grpSpPr bwMode="auto">
          <a:xfrm>
            <a:off x="4794250" y="3298825"/>
            <a:ext cx="877888" cy="673100"/>
            <a:chOff x="3021" y="2217"/>
            <a:chExt cx="553" cy="424"/>
          </a:xfrm>
        </p:grpSpPr>
        <p:sp>
          <p:nvSpPr>
            <p:cNvPr id="174124" name="Text Box 81"/>
            <p:cNvSpPr txBox="1">
              <a:spLocks noChangeArrowheads="1"/>
            </p:cNvSpPr>
            <p:nvPr/>
          </p:nvSpPr>
          <p:spPr bwMode="auto">
            <a:xfrm>
              <a:off x="3021" y="2217"/>
              <a:ext cx="553" cy="2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X</a:t>
              </a:r>
              <a:r>
                <a:rPr lang="en-US" sz="1200" baseline="-25000">
                  <a:solidFill>
                    <a:schemeClr val="folHlink"/>
                  </a:solidFill>
                </a:rPr>
                <a:t>0,1</a:t>
              </a:r>
              <a:r>
                <a:rPr lang="en-US" sz="1200"/>
                <a:t> </a:t>
              </a:r>
              <a:r>
                <a:rPr lang="en-US" sz="1200" b="0"/>
                <a:t>ready</a:t>
              </a:r>
            </a:p>
            <a:p>
              <a:r>
                <a:rPr lang="en-US" sz="1200" b="0"/>
                <a:t>for display</a:t>
              </a:r>
            </a:p>
          </p:txBody>
        </p:sp>
        <p:sp>
          <p:nvSpPr>
            <p:cNvPr id="174125" name="Line 82"/>
            <p:cNvSpPr>
              <a:spLocks noChangeShapeType="1"/>
            </p:cNvSpPr>
            <p:nvPr/>
          </p:nvSpPr>
          <p:spPr bwMode="auto">
            <a:xfrm>
              <a:off x="3089" y="2500"/>
              <a:ext cx="0" cy="141"/>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grpSp>
      <p:grpSp>
        <p:nvGrpSpPr>
          <p:cNvPr id="10" name="Group 83"/>
          <p:cNvGrpSpPr>
            <a:grpSpLocks/>
          </p:cNvGrpSpPr>
          <p:nvPr/>
        </p:nvGrpSpPr>
        <p:grpSpPr bwMode="auto">
          <a:xfrm>
            <a:off x="6473825" y="4968875"/>
            <a:ext cx="877888" cy="673100"/>
            <a:chOff x="3021" y="2217"/>
            <a:chExt cx="553" cy="424"/>
          </a:xfrm>
        </p:grpSpPr>
        <p:sp>
          <p:nvSpPr>
            <p:cNvPr id="174122" name="Text Box 84"/>
            <p:cNvSpPr txBox="1">
              <a:spLocks noChangeArrowheads="1"/>
            </p:cNvSpPr>
            <p:nvPr/>
          </p:nvSpPr>
          <p:spPr bwMode="auto">
            <a:xfrm>
              <a:off x="3021" y="2217"/>
              <a:ext cx="553" cy="2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X</a:t>
              </a:r>
              <a:r>
                <a:rPr lang="en-US" sz="1200" baseline="-25000">
                  <a:solidFill>
                    <a:schemeClr val="folHlink"/>
                  </a:solidFill>
                </a:rPr>
                <a:t>1,1</a:t>
              </a:r>
              <a:r>
                <a:rPr lang="en-US" sz="1200"/>
                <a:t> </a:t>
              </a:r>
              <a:r>
                <a:rPr lang="en-US" sz="1200" b="0"/>
                <a:t>ready</a:t>
              </a:r>
            </a:p>
            <a:p>
              <a:r>
                <a:rPr lang="en-US" sz="1200" b="0"/>
                <a:t>for display</a:t>
              </a:r>
            </a:p>
          </p:txBody>
        </p:sp>
        <p:sp>
          <p:nvSpPr>
            <p:cNvPr id="174123" name="Line 85"/>
            <p:cNvSpPr>
              <a:spLocks noChangeShapeType="1"/>
            </p:cNvSpPr>
            <p:nvPr/>
          </p:nvSpPr>
          <p:spPr bwMode="auto">
            <a:xfrm>
              <a:off x="3089" y="2500"/>
              <a:ext cx="0" cy="141"/>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grpSp>
      <p:grpSp>
        <p:nvGrpSpPr>
          <p:cNvPr id="11" name="Group 86"/>
          <p:cNvGrpSpPr>
            <a:grpSpLocks/>
          </p:cNvGrpSpPr>
          <p:nvPr/>
        </p:nvGrpSpPr>
        <p:grpSpPr bwMode="auto">
          <a:xfrm>
            <a:off x="8148638" y="3298825"/>
            <a:ext cx="877887" cy="673100"/>
            <a:chOff x="3021" y="2217"/>
            <a:chExt cx="553" cy="424"/>
          </a:xfrm>
        </p:grpSpPr>
        <p:sp>
          <p:nvSpPr>
            <p:cNvPr id="174120" name="Text Box 87"/>
            <p:cNvSpPr txBox="1">
              <a:spLocks noChangeArrowheads="1"/>
            </p:cNvSpPr>
            <p:nvPr/>
          </p:nvSpPr>
          <p:spPr bwMode="auto">
            <a:xfrm>
              <a:off x="3021" y="2217"/>
              <a:ext cx="553" cy="2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hlink"/>
                  </a:solidFill>
                </a:rPr>
                <a:t>X</a:t>
              </a:r>
              <a:r>
                <a:rPr lang="en-US" sz="1200" baseline="-25000">
                  <a:solidFill>
                    <a:schemeClr val="hlink"/>
                  </a:solidFill>
                </a:rPr>
                <a:t>2,1</a:t>
              </a:r>
              <a:r>
                <a:rPr lang="en-US" sz="1200"/>
                <a:t> </a:t>
              </a:r>
              <a:r>
                <a:rPr lang="en-US" sz="1200" b="0"/>
                <a:t>ready</a:t>
              </a:r>
            </a:p>
            <a:p>
              <a:r>
                <a:rPr lang="en-US" sz="1200" b="0"/>
                <a:t>for display</a:t>
              </a:r>
            </a:p>
          </p:txBody>
        </p:sp>
        <p:sp>
          <p:nvSpPr>
            <p:cNvPr id="174121" name="Line 88"/>
            <p:cNvSpPr>
              <a:spLocks noChangeShapeType="1"/>
            </p:cNvSpPr>
            <p:nvPr/>
          </p:nvSpPr>
          <p:spPr bwMode="auto">
            <a:xfrm>
              <a:off x="3089" y="2500"/>
              <a:ext cx="0" cy="141"/>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12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12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7120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712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7120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7120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1201" grpId="0"/>
      <p:bldP spid="1371202" grpId="0"/>
      <p:bldP spid="1371203" grpId="0"/>
      <p:bldP spid="1371204" grpId="0"/>
      <p:bldP spid="1371205" grpId="0"/>
      <p:bldP spid="1371206" grpId="0"/>
    </p:bld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r>
              <a:rPr lang="en-US" smtClean="0"/>
              <a:t>Disk Merging</a:t>
            </a:r>
          </a:p>
        </p:txBody>
      </p:sp>
      <p:sp>
        <p:nvSpPr>
          <p:cNvPr id="1372163" name="Rectangle 3"/>
          <p:cNvSpPr>
            <a:spLocks noGrp="1" noChangeArrowheads="1"/>
          </p:cNvSpPr>
          <p:nvPr>
            <p:ph type="body" idx="1"/>
          </p:nvPr>
        </p:nvSpPr>
        <p:spPr>
          <a:xfrm>
            <a:off x="0" y="931863"/>
            <a:ext cx="9144000" cy="2398712"/>
          </a:xfrm>
        </p:spPr>
        <p:txBody>
          <a:bodyPr/>
          <a:lstStyle/>
          <a:p>
            <a:pPr eaLnBrk="1" hangingPunct="1">
              <a:lnSpc>
                <a:spcPct val="90000"/>
              </a:lnSpc>
            </a:pPr>
            <a:r>
              <a:rPr lang="en-US" sz="2000" smtClean="0">
                <a:solidFill>
                  <a:schemeClr val="folHlink"/>
                </a:solidFill>
              </a:rPr>
              <a:t>Disk merging</a:t>
            </a:r>
            <a:r>
              <a:rPr lang="en-US" sz="2000" smtClean="0"/>
              <a:t> forms logical disks from capacity fragments of a physical disk </a:t>
            </a:r>
          </a:p>
          <a:p>
            <a:pPr lvl="1" eaLnBrk="1" hangingPunct="1">
              <a:lnSpc>
                <a:spcPct val="90000"/>
              </a:lnSpc>
            </a:pPr>
            <a:r>
              <a:rPr lang="en-US" sz="1800" smtClean="0"/>
              <a:t>all logical disks are homogeneous</a:t>
            </a:r>
          </a:p>
          <a:p>
            <a:pPr lvl="1" eaLnBrk="1" hangingPunct="1">
              <a:lnSpc>
                <a:spcPct val="90000"/>
              </a:lnSpc>
            </a:pPr>
            <a:r>
              <a:rPr lang="en-US" sz="1800" smtClean="0"/>
              <a:t>supports an arbitrary mix of heterogeneous disks (grouping needs equal groups)</a:t>
            </a:r>
          </a:p>
          <a:p>
            <a:pPr lvl="1" eaLnBrk="1" hangingPunct="1">
              <a:lnSpc>
                <a:spcPct val="90000"/>
              </a:lnSpc>
            </a:pPr>
            <a:r>
              <a:rPr lang="en-US" sz="1800" smtClean="0"/>
              <a:t>starts by choosing how many logical disks the slowest device shall support </a:t>
            </a:r>
            <a:br>
              <a:rPr lang="en-US" sz="1800" smtClean="0"/>
            </a:br>
            <a:r>
              <a:rPr lang="en-US" sz="1800" smtClean="0"/>
              <a:t>(e.g., 1 for disk 1 and 3) and calculates the corresponding number of more powerful devices (e.g., 1.5 for disk 0 and 2 if these disks are 1.5 times better)</a:t>
            </a:r>
          </a:p>
          <a:p>
            <a:pPr lvl="1" eaLnBrk="1" hangingPunct="1">
              <a:lnSpc>
                <a:spcPct val="90000"/>
              </a:lnSpc>
            </a:pPr>
            <a:r>
              <a:rPr lang="en-US" sz="1800" smtClean="0"/>
              <a:t>most powerful: most flexible (arbitrary mix of devices) and can be adapted to zoned disks (each zone considered as a disk)</a:t>
            </a:r>
          </a:p>
        </p:txBody>
      </p:sp>
      <p:grpSp>
        <p:nvGrpSpPr>
          <p:cNvPr id="175108" name="Group 4"/>
          <p:cNvGrpSpPr>
            <a:grpSpLocks/>
          </p:cNvGrpSpPr>
          <p:nvPr/>
        </p:nvGrpSpPr>
        <p:grpSpPr bwMode="auto">
          <a:xfrm>
            <a:off x="73025" y="5545138"/>
            <a:ext cx="1646238" cy="1003300"/>
            <a:chOff x="46" y="3386"/>
            <a:chExt cx="1037" cy="632"/>
          </a:xfrm>
        </p:grpSpPr>
        <p:sp>
          <p:nvSpPr>
            <p:cNvPr id="175235" name="AutoShape 5"/>
            <p:cNvSpPr>
              <a:spLocks noChangeArrowheads="1"/>
            </p:cNvSpPr>
            <p:nvPr/>
          </p:nvSpPr>
          <p:spPr bwMode="auto">
            <a:xfrm>
              <a:off x="589" y="3386"/>
              <a:ext cx="494" cy="275"/>
            </a:xfrm>
            <a:prstGeom prst="can">
              <a:avLst>
                <a:gd name="adj" fmla="val 25000"/>
              </a:avLst>
            </a:prstGeom>
            <a:solidFill>
              <a:srgbClr val="DDDDDD"/>
            </a:solidFill>
            <a:ln w="9525">
              <a:solidFill>
                <a:schemeClr val="tx1"/>
              </a:solidFill>
              <a:round/>
              <a:headEnd/>
              <a:tailEnd/>
            </a:ln>
          </p:spPr>
          <p:txBody>
            <a:bodyPr wrap="none" anchor="ctr"/>
            <a:lstStyle/>
            <a:p>
              <a:endParaRPr lang="nb-NO"/>
            </a:p>
          </p:txBody>
        </p:sp>
        <p:sp>
          <p:nvSpPr>
            <p:cNvPr id="175236" name="AutoShape 6"/>
            <p:cNvSpPr>
              <a:spLocks noChangeArrowheads="1"/>
            </p:cNvSpPr>
            <p:nvPr/>
          </p:nvSpPr>
          <p:spPr bwMode="auto">
            <a:xfrm>
              <a:off x="636" y="3787"/>
              <a:ext cx="400" cy="225"/>
            </a:xfrm>
            <a:prstGeom prst="can">
              <a:avLst>
                <a:gd name="adj" fmla="val 25000"/>
              </a:avLst>
            </a:prstGeom>
            <a:solidFill>
              <a:srgbClr val="C0C0C0"/>
            </a:solidFill>
            <a:ln w="9525">
              <a:solidFill>
                <a:schemeClr val="tx1"/>
              </a:solidFill>
              <a:round/>
              <a:headEnd/>
              <a:tailEnd/>
            </a:ln>
          </p:spPr>
          <p:txBody>
            <a:bodyPr wrap="none" anchor="ctr"/>
            <a:lstStyle/>
            <a:p>
              <a:endParaRPr lang="nb-NO"/>
            </a:p>
          </p:txBody>
        </p:sp>
        <p:sp>
          <p:nvSpPr>
            <p:cNvPr id="175237" name="Text Box 7"/>
            <p:cNvSpPr txBox="1">
              <a:spLocks noChangeArrowheads="1"/>
            </p:cNvSpPr>
            <p:nvPr/>
          </p:nvSpPr>
          <p:spPr bwMode="auto">
            <a:xfrm>
              <a:off x="46" y="3423"/>
              <a:ext cx="445" cy="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a:t>disk 2</a:t>
              </a:r>
            </a:p>
          </p:txBody>
        </p:sp>
        <p:sp>
          <p:nvSpPr>
            <p:cNvPr id="175238" name="Text Box 8"/>
            <p:cNvSpPr txBox="1">
              <a:spLocks noChangeArrowheads="1"/>
            </p:cNvSpPr>
            <p:nvPr/>
          </p:nvSpPr>
          <p:spPr bwMode="auto">
            <a:xfrm>
              <a:off x="46" y="3806"/>
              <a:ext cx="445" cy="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a:t>disk 3</a:t>
              </a:r>
            </a:p>
          </p:txBody>
        </p:sp>
      </p:grpSp>
      <p:grpSp>
        <p:nvGrpSpPr>
          <p:cNvPr id="175109" name="Group 9"/>
          <p:cNvGrpSpPr>
            <a:grpSpLocks/>
          </p:cNvGrpSpPr>
          <p:nvPr/>
        </p:nvGrpSpPr>
        <p:grpSpPr bwMode="auto">
          <a:xfrm>
            <a:off x="73025" y="3835400"/>
            <a:ext cx="1706563" cy="1243013"/>
            <a:chOff x="46" y="2404"/>
            <a:chExt cx="1075" cy="783"/>
          </a:xfrm>
        </p:grpSpPr>
        <p:sp>
          <p:nvSpPr>
            <p:cNvPr id="175230" name="AutoShape 10"/>
            <p:cNvSpPr>
              <a:spLocks noChangeArrowheads="1"/>
            </p:cNvSpPr>
            <p:nvPr/>
          </p:nvSpPr>
          <p:spPr bwMode="auto">
            <a:xfrm>
              <a:off x="589" y="2494"/>
              <a:ext cx="494" cy="275"/>
            </a:xfrm>
            <a:prstGeom prst="can">
              <a:avLst>
                <a:gd name="adj" fmla="val 25000"/>
              </a:avLst>
            </a:prstGeom>
            <a:solidFill>
              <a:srgbClr val="DDDDDD"/>
            </a:solidFill>
            <a:ln w="9525">
              <a:solidFill>
                <a:schemeClr val="tx1"/>
              </a:solidFill>
              <a:round/>
              <a:headEnd/>
              <a:tailEnd/>
            </a:ln>
          </p:spPr>
          <p:txBody>
            <a:bodyPr wrap="none" anchor="ctr"/>
            <a:lstStyle/>
            <a:p>
              <a:endParaRPr lang="nb-NO"/>
            </a:p>
          </p:txBody>
        </p:sp>
        <p:sp>
          <p:nvSpPr>
            <p:cNvPr id="175231" name="AutoShape 11"/>
            <p:cNvSpPr>
              <a:spLocks noChangeArrowheads="1"/>
            </p:cNvSpPr>
            <p:nvPr/>
          </p:nvSpPr>
          <p:spPr bwMode="auto">
            <a:xfrm>
              <a:off x="636" y="2895"/>
              <a:ext cx="400" cy="225"/>
            </a:xfrm>
            <a:prstGeom prst="can">
              <a:avLst>
                <a:gd name="adj" fmla="val 25000"/>
              </a:avLst>
            </a:prstGeom>
            <a:solidFill>
              <a:srgbClr val="C0C0C0"/>
            </a:solidFill>
            <a:ln w="9525">
              <a:solidFill>
                <a:schemeClr val="tx1"/>
              </a:solidFill>
              <a:round/>
              <a:headEnd/>
              <a:tailEnd/>
            </a:ln>
          </p:spPr>
          <p:txBody>
            <a:bodyPr wrap="none" anchor="ctr"/>
            <a:lstStyle/>
            <a:p>
              <a:endParaRPr lang="nb-NO"/>
            </a:p>
          </p:txBody>
        </p:sp>
        <p:sp>
          <p:nvSpPr>
            <p:cNvPr id="175232" name="Text Box 12"/>
            <p:cNvSpPr txBox="1">
              <a:spLocks noChangeArrowheads="1"/>
            </p:cNvSpPr>
            <p:nvPr/>
          </p:nvSpPr>
          <p:spPr bwMode="auto">
            <a:xfrm>
              <a:off x="46" y="2505"/>
              <a:ext cx="445" cy="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a:t>disk 0</a:t>
              </a:r>
            </a:p>
          </p:txBody>
        </p:sp>
        <p:sp>
          <p:nvSpPr>
            <p:cNvPr id="175233" name="Text Box 13"/>
            <p:cNvSpPr txBox="1">
              <a:spLocks noChangeArrowheads="1"/>
            </p:cNvSpPr>
            <p:nvPr/>
          </p:nvSpPr>
          <p:spPr bwMode="auto">
            <a:xfrm>
              <a:off x="46" y="2902"/>
              <a:ext cx="445" cy="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a:t>disk 1</a:t>
              </a:r>
            </a:p>
          </p:txBody>
        </p:sp>
        <p:sp>
          <p:nvSpPr>
            <p:cNvPr id="175234" name="Rectangle 14"/>
            <p:cNvSpPr>
              <a:spLocks noChangeArrowheads="1"/>
            </p:cNvSpPr>
            <p:nvPr/>
          </p:nvSpPr>
          <p:spPr bwMode="auto">
            <a:xfrm>
              <a:off x="545" y="2404"/>
              <a:ext cx="576" cy="78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nchor="ctr">
              <a:spAutoFit/>
            </a:bodyPr>
            <a:lstStyle/>
            <a:p>
              <a:endParaRPr lang="nb-NO"/>
            </a:p>
          </p:txBody>
        </p:sp>
      </p:grpSp>
      <p:sp>
        <p:nvSpPr>
          <p:cNvPr id="1372175" name="Text Box 15"/>
          <p:cNvSpPr txBox="1">
            <a:spLocks noChangeArrowheads="1"/>
          </p:cNvSpPr>
          <p:nvPr/>
        </p:nvSpPr>
        <p:spPr bwMode="auto">
          <a:xfrm>
            <a:off x="939800" y="4116388"/>
            <a:ext cx="307975"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0</a:t>
            </a:r>
          </a:p>
        </p:txBody>
      </p:sp>
      <p:sp>
        <p:nvSpPr>
          <p:cNvPr id="1372176" name="Text Box 16"/>
          <p:cNvSpPr txBox="1">
            <a:spLocks noChangeArrowheads="1"/>
          </p:cNvSpPr>
          <p:nvPr/>
        </p:nvSpPr>
        <p:spPr bwMode="auto">
          <a:xfrm>
            <a:off x="1371600" y="4116388"/>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hlink"/>
                </a:solidFill>
              </a:rPr>
              <a:t>X</a:t>
            </a:r>
            <a:r>
              <a:rPr lang="en-US" sz="900" baseline="-25000">
                <a:solidFill>
                  <a:schemeClr val="hlink"/>
                </a:solidFill>
              </a:rPr>
              <a:t>2,0</a:t>
            </a:r>
          </a:p>
        </p:txBody>
      </p:sp>
      <p:sp>
        <p:nvSpPr>
          <p:cNvPr id="1372177" name="Text Box 17"/>
          <p:cNvSpPr txBox="1">
            <a:spLocks noChangeArrowheads="1"/>
          </p:cNvSpPr>
          <p:nvPr/>
        </p:nvSpPr>
        <p:spPr bwMode="auto">
          <a:xfrm>
            <a:off x="1158875" y="4705350"/>
            <a:ext cx="307975"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1</a:t>
            </a:r>
          </a:p>
        </p:txBody>
      </p:sp>
      <p:sp>
        <p:nvSpPr>
          <p:cNvPr id="1372178" name="Text Box 18"/>
          <p:cNvSpPr txBox="1">
            <a:spLocks noChangeArrowheads="1"/>
          </p:cNvSpPr>
          <p:nvPr/>
        </p:nvSpPr>
        <p:spPr bwMode="auto">
          <a:xfrm>
            <a:off x="939800" y="5678488"/>
            <a:ext cx="381000"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hlink"/>
                </a:solidFill>
              </a:rPr>
              <a:t>X</a:t>
            </a:r>
            <a:r>
              <a:rPr lang="en-US" sz="900" baseline="-25000">
                <a:solidFill>
                  <a:schemeClr val="hlink"/>
                </a:solidFill>
              </a:rPr>
              <a:t>2,1</a:t>
            </a:r>
          </a:p>
        </p:txBody>
      </p:sp>
      <p:sp>
        <p:nvSpPr>
          <p:cNvPr id="1372179" name="Text Box 19"/>
          <p:cNvSpPr txBox="1">
            <a:spLocks noChangeArrowheads="1"/>
          </p:cNvSpPr>
          <p:nvPr/>
        </p:nvSpPr>
        <p:spPr bwMode="auto">
          <a:xfrm>
            <a:off x="1371600" y="5678488"/>
            <a:ext cx="307975"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3</a:t>
            </a:r>
          </a:p>
        </p:txBody>
      </p:sp>
      <p:sp>
        <p:nvSpPr>
          <p:cNvPr id="1372180" name="Text Box 20"/>
          <p:cNvSpPr txBox="1">
            <a:spLocks noChangeArrowheads="1"/>
          </p:cNvSpPr>
          <p:nvPr/>
        </p:nvSpPr>
        <p:spPr bwMode="auto">
          <a:xfrm>
            <a:off x="1158875" y="6264275"/>
            <a:ext cx="307975"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4</a:t>
            </a:r>
          </a:p>
        </p:txBody>
      </p:sp>
      <p:sp>
        <p:nvSpPr>
          <p:cNvPr id="1372181" name="Text Box 21"/>
          <p:cNvSpPr txBox="1">
            <a:spLocks noChangeArrowheads="1"/>
          </p:cNvSpPr>
          <p:nvPr/>
        </p:nvSpPr>
        <p:spPr bwMode="auto">
          <a:xfrm>
            <a:off x="3014663" y="3932238"/>
            <a:ext cx="307975"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0</a:t>
            </a:r>
          </a:p>
        </p:txBody>
      </p:sp>
      <p:grpSp>
        <p:nvGrpSpPr>
          <p:cNvPr id="4" name="Group 22"/>
          <p:cNvGrpSpPr>
            <a:grpSpLocks/>
          </p:cNvGrpSpPr>
          <p:nvPr/>
        </p:nvGrpSpPr>
        <p:grpSpPr bwMode="auto">
          <a:xfrm>
            <a:off x="3367088" y="3214688"/>
            <a:ext cx="877887" cy="673100"/>
            <a:chOff x="3021" y="2217"/>
            <a:chExt cx="553" cy="424"/>
          </a:xfrm>
        </p:grpSpPr>
        <p:sp>
          <p:nvSpPr>
            <p:cNvPr id="175228" name="Text Box 23"/>
            <p:cNvSpPr txBox="1">
              <a:spLocks noChangeArrowheads="1"/>
            </p:cNvSpPr>
            <p:nvPr/>
          </p:nvSpPr>
          <p:spPr bwMode="auto">
            <a:xfrm>
              <a:off x="3021" y="2217"/>
              <a:ext cx="553" cy="2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X</a:t>
              </a:r>
              <a:r>
                <a:rPr lang="en-US" sz="1200"/>
                <a:t> </a:t>
              </a:r>
              <a:r>
                <a:rPr lang="en-US" sz="1200" b="0"/>
                <a:t>ready</a:t>
              </a:r>
            </a:p>
            <a:p>
              <a:r>
                <a:rPr lang="en-US" sz="1200" b="0"/>
                <a:t>for display</a:t>
              </a:r>
            </a:p>
          </p:txBody>
        </p:sp>
        <p:sp>
          <p:nvSpPr>
            <p:cNvPr id="175229" name="Line 24"/>
            <p:cNvSpPr>
              <a:spLocks noChangeShapeType="1"/>
            </p:cNvSpPr>
            <p:nvPr/>
          </p:nvSpPr>
          <p:spPr bwMode="auto">
            <a:xfrm>
              <a:off x="3089" y="2500"/>
              <a:ext cx="0" cy="141"/>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grpSp>
      <p:grpSp>
        <p:nvGrpSpPr>
          <p:cNvPr id="5" name="Group 25"/>
          <p:cNvGrpSpPr>
            <a:grpSpLocks/>
          </p:cNvGrpSpPr>
          <p:nvPr/>
        </p:nvGrpSpPr>
        <p:grpSpPr bwMode="auto">
          <a:xfrm>
            <a:off x="3052763" y="3814763"/>
            <a:ext cx="5264150" cy="314325"/>
            <a:chOff x="2030" y="2670"/>
            <a:chExt cx="3316" cy="198"/>
          </a:xfrm>
        </p:grpSpPr>
        <p:sp>
          <p:nvSpPr>
            <p:cNvPr id="175214" name="Line 26"/>
            <p:cNvSpPr>
              <a:spLocks noChangeShapeType="1"/>
            </p:cNvSpPr>
            <p:nvPr/>
          </p:nvSpPr>
          <p:spPr bwMode="auto">
            <a:xfrm>
              <a:off x="2030" y="2769"/>
              <a:ext cx="3316"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90000" tIns="46800" rIns="90000" bIns="46800">
              <a:spAutoFit/>
            </a:bodyPr>
            <a:lstStyle/>
            <a:p>
              <a:endParaRPr lang="nb-NO"/>
            </a:p>
          </p:txBody>
        </p:sp>
        <p:sp>
          <p:nvSpPr>
            <p:cNvPr id="175215" name="Line 27"/>
            <p:cNvSpPr>
              <a:spLocks noChangeShapeType="1"/>
            </p:cNvSpPr>
            <p:nvPr/>
          </p:nvSpPr>
          <p:spPr bwMode="auto">
            <a:xfrm>
              <a:off x="2030"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216" name="Line 28"/>
            <p:cNvSpPr>
              <a:spLocks noChangeShapeType="1"/>
            </p:cNvSpPr>
            <p:nvPr/>
          </p:nvSpPr>
          <p:spPr bwMode="auto">
            <a:xfrm>
              <a:off x="4146"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217" name="Line 29"/>
            <p:cNvSpPr>
              <a:spLocks noChangeShapeType="1"/>
            </p:cNvSpPr>
            <p:nvPr/>
          </p:nvSpPr>
          <p:spPr bwMode="auto">
            <a:xfrm>
              <a:off x="3088"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218" name="Line 30"/>
            <p:cNvSpPr>
              <a:spLocks noChangeShapeType="1"/>
            </p:cNvSpPr>
            <p:nvPr/>
          </p:nvSpPr>
          <p:spPr bwMode="auto">
            <a:xfrm>
              <a:off x="5205"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219" name="Line 31"/>
            <p:cNvSpPr>
              <a:spLocks noChangeShapeType="1"/>
            </p:cNvSpPr>
            <p:nvPr/>
          </p:nvSpPr>
          <p:spPr bwMode="auto">
            <a:xfrm>
              <a:off x="2294"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220" name="Line 32"/>
            <p:cNvSpPr>
              <a:spLocks noChangeShapeType="1"/>
            </p:cNvSpPr>
            <p:nvPr/>
          </p:nvSpPr>
          <p:spPr bwMode="auto">
            <a:xfrm>
              <a:off x="2559"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221" name="Line 33"/>
            <p:cNvSpPr>
              <a:spLocks noChangeShapeType="1"/>
            </p:cNvSpPr>
            <p:nvPr/>
          </p:nvSpPr>
          <p:spPr bwMode="auto">
            <a:xfrm>
              <a:off x="2823"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222" name="Line 34"/>
            <p:cNvSpPr>
              <a:spLocks noChangeShapeType="1"/>
            </p:cNvSpPr>
            <p:nvPr/>
          </p:nvSpPr>
          <p:spPr bwMode="auto">
            <a:xfrm>
              <a:off x="3352"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223" name="Line 35"/>
            <p:cNvSpPr>
              <a:spLocks noChangeShapeType="1"/>
            </p:cNvSpPr>
            <p:nvPr/>
          </p:nvSpPr>
          <p:spPr bwMode="auto">
            <a:xfrm>
              <a:off x="3617"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224" name="Line 36"/>
            <p:cNvSpPr>
              <a:spLocks noChangeShapeType="1"/>
            </p:cNvSpPr>
            <p:nvPr/>
          </p:nvSpPr>
          <p:spPr bwMode="auto">
            <a:xfrm>
              <a:off x="3882"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225" name="Line 37"/>
            <p:cNvSpPr>
              <a:spLocks noChangeShapeType="1"/>
            </p:cNvSpPr>
            <p:nvPr/>
          </p:nvSpPr>
          <p:spPr bwMode="auto">
            <a:xfrm>
              <a:off x="4411"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226" name="Line 38"/>
            <p:cNvSpPr>
              <a:spLocks noChangeShapeType="1"/>
            </p:cNvSpPr>
            <p:nvPr/>
          </p:nvSpPr>
          <p:spPr bwMode="auto">
            <a:xfrm>
              <a:off x="4675"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227" name="Line 39"/>
            <p:cNvSpPr>
              <a:spLocks noChangeShapeType="1"/>
            </p:cNvSpPr>
            <p:nvPr/>
          </p:nvSpPr>
          <p:spPr bwMode="auto">
            <a:xfrm>
              <a:off x="4940"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grpSp>
      <p:grpSp>
        <p:nvGrpSpPr>
          <p:cNvPr id="6" name="Group 40"/>
          <p:cNvGrpSpPr>
            <a:grpSpLocks/>
          </p:cNvGrpSpPr>
          <p:nvPr/>
        </p:nvGrpSpPr>
        <p:grpSpPr bwMode="auto">
          <a:xfrm>
            <a:off x="2095500" y="3656013"/>
            <a:ext cx="827088" cy="522287"/>
            <a:chOff x="1320" y="2159"/>
            <a:chExt cx="521" cy="329"/>
          </a:xfrm>
        </p:grpSpPr>
        <p:sp>
          <p:nvSpPr>
            <p:cNvPr id="175210" name="Text Box 41"/>
            <p:cNvSpPr txBox="1">
              <a:spLocks noChangeArrowheads="1"/>
            </p:cNvSpPr>
            <p:nvPr/>
          </p:nvSpPr>
          <p:spPr bwMode="auto">
            <a:xfrm>
              <a:off x="1320" y="2159"/>
              <a:ext cx="521"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b="0"/>
                <a:t>logical disk 0</a:t>
              </a:r>
            </a:p>
          </p:txBody>
        </p:sp>
        <p:grpSp>
          <p:nvGrpSpPr>
            <p:cNvPr id="175211" name="Group 42"/>
            <p:cNvGrpSpPr>
              <a:grpSpLocks/>
            </p:cNvGrpSpPr>
            <p:nvPr/>
          </p:nvGrpSpPr>
          <p:grpSpPr bwMode="auto">
            <a:xfrm>
              <a:off x="1441" y="2268"/>
              <a:ext cx="288" cy="220"/>
              <a:chOff x="1326" y="3567"/>
              <a:chExt cx="288" cy="220"/>
            </a:xfrm>
          </p:grpSpPr>
          <p:sp>
            <p:nvSpPr>
              <p:cNvPr id="175212" name="AutoShape 43"/>
              <p:cNvSpPr>
                <a:spLocks noChangeArrowheads="1"/>
              </p:cNvSpPr>
              <p:nvPr/>
            </p:nvSpPr>
            <p:spPr bwMode="auto">
              <a:xfrm>
                <a:off x="1326" y="3567"/>
                <a:ext cx="288" cy="220"/>
              </a:xfrm>
              <a:prstGeom prst="can">
                <a:avLst>
                  <a:gd name="adj" fmla="val 25000"/>
                </a:avLst>
              </a:prstGeom>
              <a:solidFill>
                <a:srgbClr val="EAEAEA"/>
              </a:solidFill>
              <a:ln w="9525">
                <a:solidFill>
                  <a:schemeClr val="tx1"/>
                </a:solidFill>
                <a:prstDash val="dash"/>
                <a:round/>
                <a:headEnd/>
                <a:tailEnd/>
              </a:ln>
            </p:spPr>
            <p:txBody>
              <a:bodyPr wrap="none" anchor="ctr"/>
              <a:lstStyle/>
              <a:p>
                <a:endParaRPr lang="nb-NO"/>
              </a:p>
            </p:txBody>
          </p:sp>
          <p:sp>
            <p:nvSpPr>
              <p:cNvPr id="175213" name="Text Box 44"/>
              <p:cNvSpPr txBox="1">
                <a:spLocks noChangeArrowheads="1"/>
              </p:cNvSpPr>
              <p:nvPr/>
            </p:nvSpPr>
            <p:spPr bwMode="auto">
              <a:xfrm>
                <a:off x="1377" y="3604"/>
                <a:ext cx="221"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X</a:t>
                </a:r>
                <a:r>
                  <a:rPr lang="en-US" sz="1200" baseline="-25000">
                    <a:solidFill>
                      <a:schemeClr val="folHlink"/>
                    </a:solidFill>
                  </a:rPr>
                  <a:t>0</a:t>
                </a:r>
              </a:p>
            </p:txBody>
          </p:sp>
        </p:grpSp>
      </p:grpSp>
      <p:grpSp>
        <p:nvGrpSpPr>
          <p:cNvPr id="8" name="Group 45"/>
          <p:cNvGrpSpPr>
            <a:grpSpLocks/>
          </p:cNvGrpSpPr>
          <p:nvPr/>
        </p:nvGrpSpPr>
        <p:grpSpPr bwMode="auto">
          <a:xfrm>
            <a:off x="3052763" y="4375150"/>
            <a:ext cx="5264150" cy="314325"/>
            <a:chOff x="2030" y="2670"/>
            <a:chExt cx="3316" cy="198"/>
          </a:xfrm>
        </p:grpSpPr>
        <p:sp>
          <p:nvSpPr>
            <p:cNvPr id="175196" name="Line 46"/>
            <p:cNvSpPr>
              <a:spLocks noChangeShapeType="1"/>
            </p:cNvSpPr>
            <p:nvPr/>
          </p:nvSpPr>
          <p:spPr bwMode="auto">
            <a:xfrm>
              <a:off x="2030" y="2769"/>
              <a:ext cx="3316"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90000" tIns="46800" rIns="90000" bIns="46800">
              <a:spAutoFit/>
            </a:bodyPr>
            <a:lstStyle/>
            <a:p>
              <a:endParaRPr lang="nb-NO"/>
            </a:p>
          </p:txBody>
        </p:sp>
        <p:sp>
          <p:nvSpPr>
            <p:cNvPr id="175197" name="Line 47"/>
            <p:cNvSpPr>
              <a:spLocks noChangeShapeType="1"/>
            </p:cNvSpPr>
            <p:nvPr/>
          </p:nvSpPr>
          <p:spPr bwMode="auto">
            <a:xfrm>
              <a:off x="2030"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98" name="Line 48"/>
            <p:cNvSpPr>
              <a:spLocks noChangeShapeType="1"/>
            </p:cNvSpPr>
            <p:nvPr/>
          </p:nvSpPr>
          <p:spPr bwMode="auto">
            <a:xfrm>
              <a:off x="4146"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99" name="Line 49"/>
            <p:cNvSpPr>
              <a:spLocks noChangeShapeType="1"/>
            </p:cNvSpPr>
            <p:nvPr/>
          </p:nvSpPr>
          <p:spPr bwMode="auto">
            <a:xfrm>
              <a:off x="3088"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200" name="Line 50"/>
            <p:cNvSpPr>
              <a:spLocks noChangeShapeType="1"/>
            </p:cNvSpPr>
            <p:nvPr/>
          </p:nvSpPr>
          <p:spPr bwMode="auto">
            <a:xfrm>
              <a:off x="5205"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201" name="Line 51"/>
            <p:cNvSpPr>
              <a:spLocks noChangeShapeType="1"/>
            </p:cNvSpPr>
            <p:nvPr/>
          </p:nvSpPr>
          <p:spPr bwMode="auto">
            <a:xfrm>
              <a:off x="2294"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202" name="Line 52"/>
            <p:cNvSpPr>
              <a:spLocks noChangeShapeType="1"/>
            </p:cNvSpPr>
            <p:nvPr/>
          </p:nvSpPr>
          <p:spPr bwMode="auto">
            <a:xfrm>
              <a:off x="2559"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203" name="Line 53"/>
            <p:cNvSpPr>
              <a:spLocks noChangeShapeType="1"/>
            </p:cNvSpPr>
            <p:nvPr/>
          </p:nvSpPr>
          <p:spPr bwMode="auto">
            <a:xfrm>
              <a:off x="2823"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204" name="Line 54"/>
            <p:cNvSpPr>
              <a:spLocks noChangeShapeType="1"/>
            </p:cNvSpPr>
            <p:nvPr/>
          </p:nvSpPr>
          <p:spPr bwMode="auto">
            <a:xfrm>
              <a:off x="3352"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205" name="Line 55"/>
            <p:cNvSpPr>
              <a:spLocks noChangeShapeType="1"/>
            </p:cNvSpPr>
            <p:nvPr/>
          </p:nvSpPr>
          <p:spPr bwMode="auto">
            <a:xfrm>
              <a:off x="3617"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206" name="Line 56"/>
            <p:cNvSpPr>
              <a:spLocks noChangeShapeType="1"/>
            </p:cNvSpPr>
            <p:nvPr/>
          </p:nvSpPr>
          <p:spPr bwMode="auto">
            <a:xfrm>
              <a:off x="3882"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207" name="Line 57"/>
            <p:cNvSpPr>
              <a:spLocks noChangeShapeType="1"/>
            </p:cNvSpPr>
            <p:nvPr/>
          </p:nvSpPr>
          <p:spPr bwMode="auto">
            <a:xfrm>
              <a:off x="4411"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208" name="Line 58"/>
            <p:cNvSpPr>
              <a:spLocks noChangeShapeType="1"/>
            </p:cNvSpPr>
            <p:nvPr/>
          </p:nvSpPr>
          <p:spPr bwMode="auto">
            <a:xfrm>
              <a:off x="4675"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209" name="Line 59"/>
            <p:cNvSpPr>
              <a:spLocks noChangeShapeType="1"/>
            </p:cNvSpPr>
            <p:nvPr/>
          </p:nvSpPr>
          <p:spPr bwMode="auto">
            <a:xfrm>
              <a:off x="4940"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grpSp>
      <p:grpSp>
        <p:nvGrpSpPr>
          <p:cNvPr id="9" name="Group 60"/>
          <p:cNvGrpSpPr>
            <a:grpSpLocks/>
          </p:cNvGrpSpPr>
          <p:nvPr/>
        </p:nvGrpSpPr>
        <p:grpSpPr bwMode="auto">
          <a:xfrm>
            <a:off x="2095500" y="4216400"/>
            <a:ext cx="827088" cy="522288"/>
            <a:chOff x="1320" y="2512"/>
            <a:chExt cx="521" cy="329"/>
          </a:xfrm>
        </p:grpSpPr>
        <p:sp>
          <p:nvSpPr>
            <p:cNvPr id="175192" name="Text Box 61"/>
            <p:cNvSpPr txBox="1">
              <a:spLocks noChangeArrowheads="1"/>
            </p:cNvSpPr>
            <p:nvPr/>
          </p:nvSpPr>
          <p:spPr bwMode="auto">
            <a:xfrm>
              <a:off x="1320" y="2512"/>
              <a:ext cx="521"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b="0"/>
                <a:t>logical disk 1</a:t>
              </a:r>
            </a:p>
          </p:txBody>
        </p:sp>
        <p:grpSp>
          <p:nvGrpSpPr>
            <p:cNvPr id="175193" name="Group 62"/>
            <p:cNvGrpSpPr>
              <a:grpSpLocks/>
            </p:cNvGrpSpPr>
            <p:nvPr/>
          </p:nvGrpSpPr>
          <p:grpSpPr bwMode="auto">
            <a:xfrm>
              <a:off x="1441" y="2621"/>
              <a:ext cx="288" cy="220"/>
              <a:chOff x="1326" y="3567"/>
              <a:chExt cx="288" cy="220"/>
            </a:xfrm>
          </p:grpSpPr>
          <p:sp>
            <p:nvSpPr>
              <p:cNvPr id="175194" name="AutoShape 63"/>
              <p:cNvSpPr>
                <a:spLocks noChangeArrowheads="1"/>
              </p:cNvSpPr>
              <p:nvPr/>
            </p:nvSpPr>
            <p:spPr bwMode="auto">
              <a:xfrm>
                <a:off x="1326" y="3567"/>
                <a:ext cx="288" cy="220"/>
              </a:xfrm>
              <a:prstGeom prst="can">
                <a:avLst>
                  <a:gd name="adj" fmla="val 25000"/>
                </a:avLst>
              </a:prstGeom>
              <a:solidFill>
                <a:srgbClr val="EAEAEA"/>
              </a:solidFill>
              <a:ln w="9525">
                <a:solidFill>
                  <a:schemeClr val="tx1"/>
                </a:solidFill>
                <a:prstDash val="dash"/>
                <a:round/>
                <a:headEnd/>
                <a:tailEnd/>
              </a:ln>
            </p:spPr>
            <p:txBody>
              <a:bodyPr wrap="none" anchor="ctr"/>
              <a:lstStyle/>
              <a:p>
                <a:endParaRPr lang="nb-NO"/>
              </a:p>
            </p:txBody>
          </p:sp>
          <p:sp>
            <p:nvSpPr>
              <p:cNvPr id="175195" name="Text Box 64"/>
              <p:cNvSpPr txBox="1">
                <a:spLocks noChangeArrowheads="1"/>
              </p:cNvSpPr>
              <p:nvPr/>
            </p:nvSpPr>
            <p:spPr bwMode="auto">
              <a:xfrm>
                <a:off x="1377" y="3604"/>
                <a:ext cx="221"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X</a:t>
                </a:r>
                <a:r>
                  <a:rPr lang="en-US" sz="1200" baseline="-25000">
                    <a:solidFill>
                      <a:schemeClr val="folHlink"/>
                    </a:solidFill>
                  </a:rPr>
                  <a:t>1</a:t>
                </a:r>
              </a:p>
            </p:txBody>
          </p:sp>
        </p:grpSp>
      </p:grpSp>
      <p:grpSp>
        <p:nvGrpSpPr>
          <p:cNvPr id="11" name="Group 65"/>
          <p:cNvGrpSpPr>
            <a:grpSpLocks/>
          </p:cNvGrpSpPr>
          <p:nvPr/>
        </p:nvGrpSpPr>
        <p:grpSpPr bwMode="auto">
          <a:xfrm>
            <a:off x="3052763" y="5495925"/>
            <a:ext cx="5264150" cy="314325"/>
            <a:chOff x="2030" y="2670"/>
            <a:chExt cx="3316" cy="198"/>
          </a:xfrm>
        </p:grpSpPr>
        <p:sp>
          <p:nvSpPr>
            <p:cNvPr id="175178" name="Line 66"/>
            <p:cNvSpPr>
              <a:spLocks noChangeShapeType="1"/>
            </p:cNvSpPr>
            <p:nvPr/>
          </p:nvSpPr>
          <p:spPr bwMode="auto">
            <a:xfrm>
              <a:off x="2030" y="2769"/>
              <a:ext cx="3316"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90000" tIns="46800" rIns="90000" bIns="46800">
              <a:spAutoFit/>
            </a:bodyPr>
            <a:lstStyle/>
            <a:p>
              <a:endParaRPr lang="nb-NO"/>
            </a:p>
          </p:txBody>
        </p:sp>
        <p:sp>
          <p:nvSpPr>
            <p:cNvPr id="175179" name="Line 67"/>
            <p:cNvSpPr>
              <a:spLocks noChangeShapeType="1"/>
            </p:cNvSpPr>
            <p:nvPr/>
          </p:nvSpPr>
          <p:spPr bwMode="auto">
            <a:xfrm>
              <a:off x="2030"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80" name="Line 68"/>
            <p:cNvSpPr>
              <a:spLocks noChangeShapeType="1"/>
            </p:cNvSpPr>
            <p:nvPr/>
          </p:nvSpPr>
          <p:spPr bwMode="auto">
            <a:xfrm>
              <a:off x="4146"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81" name="Line 69"/>
            <p:cNvSpPr>
              <a:spLocks noChangeShapeType="1"/>
            </p:cNvSpPr>
            <p:nvPr/>
          </p:nvSpPr>
          <p:spPr bwMode="auto">
            <a:xfrm>
              <a:off x="3088"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82" name="Line 70"/>
            <p:cNvSpPr>
              <a:spLocks noChangeShapeType="1"/>
            </p:cNvSpPr>
            <p:nvPr/>
          </p:nvSpPr>
          <p:spPr bwMode="auto">
            <a:xfrm>
              <a:off x="5205"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83" name="Line 71"/>
            <p:cNvSpPr>
              <a:spLocks noChangeShapeType="1"/>
            </p:cNvSpPr>
            <p:nvPr/>
          </p:nvSpPr>
          <p:spPr bwMode="auto">
            <a:xfrm>
              <a:off x="2294"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84" name="Line 72"/>
            <p:cNvSpPr>
              <a:spLocks noChangeShapeType="1"/>
            </p:cNvSpPr>
            <p:nvPr/>
          </p:nvSpPr>
          <p:spPr bwMode="auto">
            <a:xfrm>
              <a:off x="2559"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85" name="Line 73"/>
            <p:cNvSpPr>
              <a:spLocks noChangeShapeType="1"/>
            </p:cNvSpPr>
            <p:nvPr/>
          </p:nvSpPr>
          <p:spPr bwMode="auto">
            <a:xfrm>
              <a:off x="2823"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86" name="Line 74"/>
            <p:cNvSpPr>
              <a:spLocks noChangeShapeType="1"/>
            </p:cNvSpPr>
            <p:nvPr/>
          </p:nvSpPr>
          <p:spPr bwMode="auto">
            <a:xfrm>
              <a:off x="3352"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87" name="Line 75"/>
            <p:cNvSpPr>
              <a:spLocks noChangeShapeType="1"/>
            </p:cNvSpPr>
            <p:nvPr/>
          </p:nvSpPr>
          <p:spPr bwMode="auto">
            <a:xfrm>
              <a:off x="3617"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88" name="Line 76"/>
            <p:cNvSpPr>
              <a:spLocks noChangeShapeType="1"/>
            </p:cNvSpPr>
            <p:nvPr/>
          </p:nvSpPr>
          <p:spPr bwMode="auto">
            <a:xfrm>
              <a:off x="3882"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89" name="Line 77"/>
            <p:cNvSpPr>
              <a:spLocks noChangeShapeType="1"/>
            </p:cNvSpPr>
            <p:nvPr/>
          </p:nvSpPr>
          <p:spPr bwMode="auto">
            <a:xfrm>
              <a:off x="4411"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90" name="Line 78"/>
            <p:cNvSpPr>
              <a:spLocks noChangeShapeType="1"/>
            </p:cNvSpPr>
            <p:nvPr/>
          </p:nvSpPr>
          <p:spPr bwMode="auto">
            <a:xfrm>
              <a:off x="4675"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91" name="Line 79"/>
            <p:cNvSpPr>
              <a:spLocks noChangeShapeType="1"/>
            </p:cNvSpPr>
            <p:nvPr/>
          </p:nvSpPr>
          <p:spPr bwMode="auto">
            <a:xfrm>
              <a:off x="4940"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grpSp>
      <p:grpSp>
        <p:nvGrpSpPr>
          <p:cNvPr id="12" name="Group 80"/>
          <p:cNvGrpSpPr>
            <a:grpSpLocks/>
          </p:cNvGrpSpPr>
          <p:nvPr/>
        </p:nvGrpSpPr>
        <p:grpSpPr bwMode="auto">
          <a:xfrm>
            <a:off x="2095500" y="5337175"/>
            <a:ext cx="827088" cy="522288"/>
            <a:chOff x="1320" y="3218"/>
            <a:chExt cx="521" cy="329"/>
          </a:xfrm>
        </p:grpSpPr>
        <p:sp>
          <p:nvSpPr>
            <p:cNvPr id="175174" name="Text Box 81"/>
            <p:cNvSpPr txBox="1">
              <a:spLocks noChangeArrowheads="1"/>
            </p:cNvSpPr>
            <p:nvPr/>
          </p:nvSpPr>
          <p:spPr bwMode="auto">
            <a:xfrm>
              <a:off x="1320" y="3218"/>
              <a:ext cx="521"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b="0"/>
                <a:t>logical disk 3</a:t>
              </a:r>
            </a:p>
          </p:txBody>
        </p:sp>
        <p:grpSp>
          <p:nvGrpSpPr>
            <p:cNvPr id="175175" name="Group 82"/>
            <p:cNvGrpSpPr>
              <a:grpSpLocks/>
            </p:cNvGrpSpPr>
            <p:nvPr/>
          </p:nvGrpSpPr>
          <p:grpSpPr bwMode="auto">
            <a:xfrm>
              <a:off x="1441" y="3327"/>
              <a:ext cx="288" cy="220"/>
              <a:chOff x="1326" y="3567"/>
              <a:chExt cx="288" cy="220"/>
            </a:xfrm>
          </p:grpSpPr>
          <p:sp>
            <p:nvSpPr>
              <p:cNvPr id="175176" name="AutoShape 83"/>
              <p:cNvSpPr>
                <a:spLocks noChangeArrowheads="1"/>
              </p:cNvSpPr>
              <p:nvPr/>
            </p:nvSpPr>
            <p:spPr bwMode="auto">
              <a:xfrm>
                <a:off x="1326" y="3567"/>
                <a:ext cx="288" cy="220"/>
              </a:xfrm>
              <a:prstGeom prst="can">
                <a:avLst>
                  <a:gd name="adj" fmla="val 25000"/>
                </a:avLst>
              </a:prstGeom>
              <a:solidFill>
                <a:srgbClr val="EAEAEA"/>
              </a:solidFill>
              <a:ln w="9525">
                <a:solidFill>
                  <a:schemeClr val="tx1"/>
                </a:solidFill>
                <a:prstDash val="dash"/>
                <a:round/>
                <a:headEnd/>
                <a:tailEnd/>
              </a:ln>
            </p:spPr>
            <p:txBody>
              <a:bodyPr wrap="none" anchor="ctr"/>
              <a:lstStyle/>
              <a:p>
                <a:endParaRPr lang="nb-NO"/>
              </a:p>
            </p:txBody>
          </p:sp>
          <p:sp>
            <p:nvSpPr>
              <p:cNvPr id="175177" name="Text Box 84"/>
              <p:cNvSpPr txBox="1">
                <a:spLocks noChangeArrowheads="1"/>
              </p:cNvSpPr>
              <p:nvPr/>
            </p:nvSpPr>
            <p:spPr bwMode="auto">
              <a:xfrm>
                <a:off x="1377" y="3604"/>
                <a:ext cx="221"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X</a:t>
                </a:r>
                <a:r>
                  <a:rPr lang="en-US" sz="1200" baseline="-25000">
                    <a:solidFill>
                      <a:schemeClr val="folHlink"/>
                    </a:solidFill>
                  </a:rPr>
                  <a:t>3</a:t>
                </a:r>
              </a:p>
            </p:txBody>
          </p:sp>
        </p:grpSp>
      </p:grpSp>
      <p:grpSp>
        <p:nvGrpSpPr>
          <p:cNvPr id="14" name="Group 85"/>
          <p:cNvGrpSpPr>
            <a:grpSpLocks/>
          </p:cNvGrpSpPr>
          <p:nvPr/>
        </p:nvGrpSpPr>
        <p:grpSpPr bwMode="auto">
          <a:xfrm>
            <a:off x="3052763" y="4935538"/>
            <a:ext cx="5264150" cy="314325"/>
            <a:chOff x="2030" y="2670"/>
            <a:chExt cx="3316" cy="198"/>
          </a:xfrm>
        </p:grpSpPr>
        <p:sp>
          <p:nvSpPr>
            <p:cNvPr id="175160" name="Line 86"/>
            <p:cNvSpPr>
              <a:spLocks noChangeShapeType="1"/>
            </p:cNvSpPr>
            <p:nvPr/>
          </p:nvSpPr>
          <p:spPr bwMode="auto">
            <a:xfrm>
              <a:off x="2030" y="2769"/>
              <a:ext cx="3316"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90000" tIns="46800" rIns="90000" bIns="46800">
              <a:spAutoFit/>
            </a:bodyPr>
            <a:lstStyle/>
            <a:p>
              <a:endParaRPr lang="nb-NO"/>
            </a:p>
          </p:txBody>
        </p:sp>
        <p:sp>
          <p:nvSpPr>
            <p:cNvPr id="175161" name="Line 87"/>
            <p:cNvSpPr>
              <a:spLocks noChangeShapeType="1"/>
            </p:cNvSpPr>
            <p:nvPr/>
          </p:nvSpPr>
          <p:spPr bwMode="auto">
            <a:xfrm>
              <a:off x="2030"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62" name="Line 88"/>
            <p:cNvSpPr>
              <a:spLocks noChangeShapeType="1"/>
            </p:cNvSpPr>
            <p:nvPr/>
          </p:nvSpPr>
          <p:spPr bwMode="auto">
            <a:xfrm>
              <a:off x="4146"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63" name="Line 89"/>
            <p:cNvSpPr>
              <a:spLocks noChangeShapeType="1"/>
            </p:cNvSpPr>
            <p:nvPr/>
          </p:nvSpPr>
          <p:spPr bwMode="auto">
            <a:xfrm>
              <a:off x="3088"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64" name="Line 90"/>
            <p:cNvSpPr>
              <a:spLocks noChangeShapeType="1"/>
            </p:cNvSpPr>
            <p:nvPr/>
          </p:nvSpPr>
          <p:spPr bwMode="auto">
            <a:xfrm>
              <a:off x="5205"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65" name="Line 91"/>
            <p:cNvSpPr>
              <a:spLocks noChangeShapeType="1"/>
            </p:cNvSpPr>
            <p:nvPr/>
          </p:nvSpPr>
          <p:spPr bwMode="auto">
            <a:xfrm>
              <a:off x="2294"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66" name="Line 92"/>
            <p:cNvSpPr>
              <a:spLocks noChangeShapeType="1"/>
            </p:cNvSpPr>
            <p:nvPr/>
          </p:nvSpPr>
          <p:spPr bwMode="auto">
            <a:xfrm>
              <a:off x="2559"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67" name="Line 93"/>
            <p:cNvSpPr>
              <a:spLocks noChangeShapeType="1"/>
            </p:cNvSpPr>
            <p:nvPr/>
          </p:nvSpPr>
          <p:spPr bwMode="auto">
            <a:xfrm>
              <a:off x="2823"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68" name="Line 94"/>
            <p:cNvSpPr>
              <a:spLocks noChangeShapeType="1"/>
            </p:cNvSpPr>
            <p:nvPr/>
          </p:nvSpPr>
          <p:spPr bwMode="auto">
            <a:xfrm>
              <a:off x="3352"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69" name="Line 95"/>
            <p:cNvSpPr>
              <a:spLocks noChangeShapeType="1"/>
            </p:cNvSpPr>
            <p:nvPr/>
          </p:nvSpPr>
          <p:spPr bwMode="auto">
            <a:xfrm>
              <a:off x="3617"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70" name="Line 96"/>
            <p:cNvSpPr>
              <a:spLocks noChangeShapeType="1"/>
            </p:cNvSpPr>
            <p:nvPr/>
          </p:nvSpPr>
          <p:spPr bwMode="auto">
            <a:xfrm>
              <a:off x="3882"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71" name="Line 97"/>
            <p:cNvSpPr>
              <a:spLocks noChangeShapeType="1"/>
            </p:cNvSpPr>
            <p:nvPr/>
          </p:nvSpPr>
          <p:spPr bwMode="auto">
            <a:xfrm>
              <a:off x="4411"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72" name="Line 98"/>
            <p:cNvSpPr>
              <a:spLocks noChangeShapeType="1"/>
            </p:cNvSpPr>
            <p:nvPr/>
          </p:nvSpPr>
          <p:spPr bwMode="auto">
            <a:xfrm>
              <a:off x="4675"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73" name="Line 99"/>
            <p:cNvSpPr>
              <a:spLocks noChangeShapeType="1"/>
            </p:cNvSpPr>
            <p:nvPr/>
          </p:nvSpPr>
          <p:spPr bwMode="auto">
            <a:xfrm>
              <a:off x="4940"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grpSp>
      <p:grpSp>
        <p:nvGrpSpPr>
          <p:cNvPr id="15" name="Group 100"/>
          <p:cNvGrpSpPr>
            <a:grpSpLocks/>
          </p:cNvGrpSpPr>
          <p:nvPr/>
        </p:nvGrpSpPr>
        <p:grpSpPr bwMode="auto">
          <a:xfrm>
            <a:off x="2095500" y="4776788"/>
            <a:ext cx="827088" cy="522287"/>
            <a:chOff x="1320" y="2865"/>
            <a:chExt cx="521" cy="329"/>
          </a:xfrm>
        </p:grpSpPr>
        <p:sp>
          <p:nvSpPr>
            <p:cNvPr id="175156" name="Text Box 101"/>
            <p:cNvSpPr txBox="1">
              <a:spLocks noChangeArrowheads="1"/>
            </p:cNvSpPr>
            <p:nvPr/>
          </p:nvSpPr>
          <p:spPr bwMode="auto">
            <a:xfrm>
              <a:off x="1320" y="2865"/>
              <a:ext cx="521"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b="0"/>
                <a:t>logical disk 2</a:t>
              </a:r>
            </a:p>
          </p:txBody>
        </p:sp>
        <p:grpSp>
          <p:nvGrpSpPr>
            <p:cNvPr id="175157" name="Group 102"/>
            <p:cNvGrpSpPr>
              <a:grpSpLocks/>
            </p:cNvGrpSpPr>
            <p:nvPr/>
          </p:nvGrpSpPr>
          <p:grpSpPr bwMode="auto">
            <a:xfrm>
              <a:off x="1441" y="2974"/>
              <a:ext cx="288" cy="220"/>
              <a:chOff x="1326" y="3567"/>
              <a:chExt cx="288" cy="220"/>
            </a:xfrm>
          </p:grpSpPr>
          <p:sp>
            <p:nvSpPr>
              <p:cNvPr id="175158" name="AutoShape 103"/>
              <p:cNvSpPr>
                <a:spLocks noChangeArrowheads="1"/>
              </p:cNvSpPr>
              <p:nvPr/>
            </p:nvSpPr>
            <p:spPr bwMode="auto">
              <a:xfrm>
                <a:off x="1326" y="3567"/>
                <a:ext cx="288" cy="220"/>
              </a:xfrm>
              <a:prstGeom prst="can">
                <a:avLst>
                  <a:gd name="adj" fmla="val 25000"/>
                </a:avLst>
              </a:prstGeom>
              <a:solidFill>
                <a:srgbClr val="EAEAEA"/>
              </a:solidFill>
              <a:ln w="9525">
                <a:solidFill>
                  <a:schemeClr val="tx1"/>
                </a:solidFill>
                <a:prstDash val="dash"/>
                <a:round/>
                <a:headEnd/>
                <a:tailEnd/>
              </a:ln>
            </p:spPr>
            <p:txBody>
              <a:bodyPr wrap="none" anchor="ctr"/>
              <a:lstStyle/>
              <a:p>
                <a:endParaRPr lang="nb-NO"/>
              </a:p>
            </p:txBody>
          </p:sp>
          <p:sp>
            <p:nvSpPr>
              <p:cNvPr id="175159" name="Text Box 104"/>
              <p:cNvSpPr txBox="1">
                <a:spLocks noChangeArrowheads="1"/>
              </p:cNvSpPr>
              <p:nvPr/>
            </p:nvSpPr>
            <p:spPr bwMode="auto">
              <a:xfrm>
                <a:off x="1377" y="3604"/>
                <a:ext cx="221"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hlink"/>
                    </a:solidFill>
                  </a:rPr>
                  <a:t>X</a:t>
                </a:r>
                <a:r>
                  <a:rPr lang="en-US" sz="1200" baseline="-25000">
                    <a:solidFill>
                      <a:schemeClr val="hlink"/>
                    </a:solidFill>
                  </a:rPr>
                  <a:t>2</a:t>
                </a:r>
              </a:p>
            </p:txBody>
          </p:sp>
        </p:grpSp>
      </p:grpSp>
      <p:grpSp>
        <p:nvGrpSpPr>
          <p:cNvPr id="17" name="Group 105"/>
          <p:cNvGrpSpPr>
            <a:grpSpLocks/>
          </p:cNvGrpSpPr>
          <p:nvPr/>
        </p:nvGrpSpPr>
        <p:grpSpPr bwMode="auto">
          <a:xfrm>
            <a:off x="3052763" y="6056313"/>
            <a:ext cx="5264150" cy="314325"/>
            <a:chOff x="2030" y="2670"/>
            <a:chExt cx="3316" cy="198"/>
          </a:xfrm>
        </p:grpSpPr>
        <p:sp>
          <p:nvSpPr>
            <p:cNvPr id="175142" name="Line 106"/>
            <p:cNvSpPr>
              <a:spLocks noChangeShapeType="1"/>
            </p:cNvSpPr>
            <p:nvPr/>
          </p:nvSpPr>
          <p:spPr bwMode="auto">
            <a:xfrm>
              <a:off x="2030" y="2769"/>
              <a:ext cx="3316"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90000" tIns="46800" rIns="90000" bIns="46800">
              <a:spAutoFit/>
            </a:bodyPr>
            <a:lstStyle/>
            <a:p>
              <a:endParaRPr lang="nb-NO"/>
            </a:p>
          </p:txBody>
        </p:sp>
        <p:sp>
          <p:nvSpPr>
            <p:cNvPr id="175143" name="Line 107"/>
            <p:cNvSpPr>
              <a:spLocks noChangeShapeType="1"/>
            </p:cNvSpPr>
            <p:nvPr/>
          </p:nvSpPr>
          <p:spPr bwMode="auto">
            <a:xfrm>
              <a:off x="2030"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44" name="Line 108"/>
            <p:cNvSpPr>
              <a:spLocks noChangeShapeType="1"/>
            </p:cNvSpPr>
            <p:nvPr/>
          </p:nvSpPr>
          <p:spPr bwMode="auto">
            <a:xfrm>
              <a:off x="4146"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45" name="Line 109"/>
            <p:cNvSpPr>
              <a:spLocks noChangeShapeType="1"/>
            </p:cNvSpPr>
            <p:nvPr/>
          </p:nvSpPr>
          <p:spPr bwMode="auto">
            <a:xfrm>
              <a:off x="3088"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46" name="Line 110"/>
            <p:cNvSpPr>
              <a:spLocks noChangeShapeType="1"/>
            </p:cNvSpPr>
            <p:nvPr/>
          </p:nvSpPr>
          <p:spPr bwMode="auto">
            <a:xfrm>
              <a:off x="5205" y="2670"/>
              <a:ext cx="0" cy="19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47" name="Line 111"/>
            <p:cNvSpPr>
              <a:spLocks noChangeShapeType="1"/>
            </p:cNvSpPr>
            <p:nvPr/>
          </p:nvSpPr>
          <p:spPr bwMode="auto">
            <a:xfrm>
              <a:off x="2294"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48" name="Line 112"/>
            <p:cNvSpPr>
              <a:spLocks noChangeShapeType="1"/>
            </p:cNvSpPr>
            <p:nvPr/>
          </p:nvSpPr>
          <p:spPr bwMode="auto">
            <a:xfrm>
              <a:off x="2559"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49" name="Line 113"/>
            <p:cNvSpPr>
              <a:spLocks noChangeShapeType="1"/>
            </p:cNvSpPr>
            <p:nvPr/>
          </p:nvSpPr>
          <p:spPr bwMode="auto">
            <a:xfrm>
              <a:off x="2823"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50" name="Line 114"/>
            <p:cNvSpPr>
              <a:spLocks noChangeShapeType="1"/>
            </p:cNvSpPr>
            <p:nvPr/>
          </p:nvSpPr>
          <p:spPr bwMode="auto">
            <a:xfrm>
              <a:off x="3352"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51" name="Line 115"/>
            <p:cNvSpPr>
              <a:spLocks noChangeShapeType="1"/>
            </p:cNvSpPr>
            <p:nvPr/>
          </p:nvSpPr>
          <p:spPr bwMode="auto">
            <a:xfrm>
              <a:off x="3617" y="2740"/>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52" name="Line 116"/>
            <p:cNvSpPr>
              <a:spLocks noChangeShapeType="1"/>
            </p:cNvSpPr>
            <p:nvPr/>
          </p:nvSpPr>
          <p:spPr bwMode="auto">
            <a:xfrm>
              <a:off x="3882"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53" name="Line 117"/>
            <p:cNvSpPr>
              <a:spLocks noChangeShapeType="1"/>
            </p:cNvSpPr>
            <p:nvPr/>
          </p:nvSpPr>
          <p:spPr bwMode="auto">
            <a:xfrm>
              <a:off x="4411"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54" name="Line 118"/>
            <p:cNvSpPr>
              <a:spLocks noChangeShapeType="1"/>
            </p:cNvSpPr>
            <p:nvPr/>
          </p:nvSpPr>
          <p:spPr bwMode="auto">
            <a:xfrm>
              <a:off x="4675"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75155" name="Line 119"/>
            <p:cNvSpPr>
              <a:spLocks noChangeShapeType="1"/>
            </p:cNvSpPr>
            <p:nvPr/>
          </p:nvSpPr>
          <p:spPr bwMode="auto">
            <a:xfrm>
              <a:off x="4940" y="2741"/>
              <a:ext cx="0" cy="5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grpSp>
      <p:grpSp>
        <p:nvGrpSpPr>
          <p:cNvPr id="18" name="Group 120"/>
          <p:cNvGrpSpPr>
            <a:grpSpLocks/>
          </p:cNvGrpSpPr>
          <p:nvPr/>
        </p:nvGrpSpPr>
        <p:grpSpPr bwMode="auto">
          <a:xfrm>
            <a:off x="2095500" y="5897563"/>
            <a:ext cx="827088" cy="522287"/>
            <a:chOff x="1320" y="3571"/>
            <a:chExt cx="521" cy="329"/>
          </a:xfrm>
        </p:grpSpPr>
        <p:sp>
          <p:nvSpPr>
            <p:cNvPr id="175138" name="Text Box 121"/>
            <p:cNvSpPr txBox="1">
              <a:spLocks noChangeArrowheads="1"/>
            </p:cNvSpPr>
            <p:nvPr/>
          </p:nvSpPr>
          <p:spPr bwMode="auto">
            <a:xfrm>
              <a:off x="1320" y="3571"/>
              <a:ext cx="521"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b="0"/>
                <a:t>logical disk 4</a:t>
              </a:r>
            </a:p>
          </p:txBody>
        </p:sp>
        <p:grpSp>
          <p:nvGrpSpPr>
            <p:cNvPr id="175139" name="Group 122"/>
            <p:cNvGrpSpPr>
              <a:grpSpLocks/>
            </p:cNvGrpSpPr>
            <p:nvPr/>
          </p:nvGrpSpPr>
          <p:grpSpPr bwMode="auto">
            <a:xfrm>
              <a:off x="1441" y="3680"/>
              <a:ext cx="288" cy="220"/>
              <a:chOff x="1326" y="3567"/>
              <a:chExt cx="288" cy="220"/>
            </a:xfrm>
          </p:grpSpPr>
          <p:sp>
            <p:nvSpPr>
              <p:cNvPr id="175140" name="AutoShape 123"/>
              <p:cNvSpPr>
                <a:spLocks noChangeArrowheads="1"/>
              </p:cNvSpPr>
              <p:nvPr/>
            </p:nvSpPr>
            <p:spPr bwMode="auto">
              <a:xfrm>
                <a:off x="1326" y="3567"/>
                <a:ext cx="288" cy="220"/>
              </a:xfrm>
              <a:prstGeom prst="can">
                <a:avLst>
                  <a:gd name="adj" fmla="val 25000"/>
                </a:avLst>
              </a:prstGeom>
              <a:solidFill>
                <a:srgbClr val="EAEAEA"/>
              </a:solidFill>
              <a:ln w="9525">
                <a:solidFill>
                  <a:schemeClr val="tx1"/>
                </a:solidFill>
                <a:prstDash val="dash"/>
                <a:round/>
                <a:headEnd/>
                <a:tailEnd/>
              </a:ln>
            </p:spPr>
            <p:txBody>
              <a:bodyPr wrap="none" anchor="ctr"/>
              <a:lstStyle/>
              <a:p>
                <a:endParaRPr lang="nb-NO"/>
              </a:p>
            </p:txBody>
          </p:sp>
          <p:sp>
            <p:nvSpPr>
              <p:cNvPr id="175141" name="Text Box 124"/>
              <p:cNvSpPr txBox="1">
                <a:spLocks noChangeArrowheads="1"/>
              </p:cNvSpPr>
              <p:nvPr/>
            </p:nvSpPr>
            <p:spPr bwMode="auto">
              <a:xfrm>
                <a:off x="1377" y="3604"/>
                <a:ext cx="221"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X</a:t>
                </a:r>
                <a:r>
                  <a:rPr lang="en-US" sz="1200" baseline="-25000">
                    <a:solidFill>
                      <a:schemeClr val="folHlink"/>
                    </a:solidFill>
                  </a:rPr>
                  <a:t>4</a:t>
                </a:r>
              </a:p>
            </p:txBody>
          </p:sp>
        </p:grpSp>
      </p:grpSp>
      <p:sp>
        <p:nvSpPr>
          <p:cNvPr id="1372285" name="Line 125"/>
          <p:cNvSpPr>
            <a:spLocks noChangeShapeType="1"/>
          </p:cNvSpPr>
          <p:nvPr/>
        </p:nvSpPr>
        <p:spPr bwMode="auto">
          <a:xfrm flipV="1">
            <a:off x="1789113" y="4005263"/>
            <a:ext cx="417512" cy="149225"/>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372286" name="Line 126"/>
          <p:cNvSpPr>
            <a:spLocks noChangeShapeType="1"/>
          </p:cNvSpPr>
          <p:nvPr/>
        </p:nvSpPr>
        <p:spPr bwMode="auto">
          <a:xfrm flipV="1">
            <a:off x="1728788" y="4570413"/>
            <a:ext cx="477837" cy="238125"/>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372287" name="Line 127"/>
          <p:cNvSpPr>
            <a:spLocks noChangeShapeType="1"/>
          </p:cNvSpPr>
          <p:nvPr/>
        </p:nvSpPr>
        <p:spPr bwMode="auto">
          <a:xfrm flipV="1">
            <a:off x="1719263" y="6261100"/>
            <a:ext cx="496887" cy="119063"/>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372288" name="Line 128"/>
          <p:cNvSpPr>
            <a:spLocks noChangeShapeType="1"/>
          </p:cNvSpPr>
          <p:nvPr/>
        </p:nvSpPr>
        <p:spPr bwMode="auto">
          <a:xfrm flipV="1">
            <a:off x="1798638" y="5715000"/>
            <a:ext cx="417512" cy="6985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1372289" name="Freeform 129"/>
          <p:cNvSpPr>
            <a:spLocks/>
          </p:cNvSpPr>
          <p:nvPr/>
        </p:nvSpPr>
        <p:spPr bwMode="auto">
          <a:xfrm>
            <a:off x="1798638" y="5157788"/>
            <a:ext cx="417512" cy="508000"/>
          </a:xfrm>
          <a:custGeom>
            <a:avLst/>
            <a:gdLst>
              <a:gd name="T0" fmla="*/ 0 w 263"/>
              <a:gd name="T1" fmla="*/ 320 h 320"/>
              <a:gd name="T2" fmla="*/ 119 w 263"/>
              <a:gd name="T3" fmla="*/ 257 h 320"/>
              <a:gd name="T4" fmla="*/ 157 w 263"/>
              <a:gd name="T5" fmla="*/ 107 h 320"/>
              <a:gd name="T6" fmla="*/ 263 w 263"/>
              <a:gd name="T7" fmla="*/ 0 h 320"/>
              <a:gd name="T8" fmla="*/ 0 60000 65536"/>
              <a:gd name="T9" fmla="*/ 0 60000 65536"/>
              <a:gd name="T10" fmla="*/ 0 60000 65536"/>
              <a:gd name="T11" fmla="*/ 0 60000 65536"/>
              <a:gd name="T12" fmla="*/ 0 w 263"/>
              <a:gd name="T13" fmla="*/ 0 h 320"/>
              <a:gd name="T14" fmla="*/ 263 w 263"/>
              <a:gd name="T15" fmla="*/ 320 h 320"/>
            </a:gdLst>
            <a:ahLst/>
            <a:cxnLst>
              <a:cxn ang="T8">
                <a:pos x="T0" y="T1"/>
              </a:cxn>
              <a:cxn ang="T9">
                <a:pos x="T2" y="T3"/>
              </a:cxn>
              <a:cxn ang="T10">
                <a:pos x="T4" y="T5"/>
              </a:cxn>
              <a:cxn ang="T11">
                <a:pos x="T6" y="T7"/>
              </a:cxn>
            </a:cxnLst>
            <a:rect l="T12" t="T13" r="T14" b="T15"/>
            <a:pathLst>
              <a:path w="263" h="320">
                <a:moveTo>
                  <a:pt x="0" y="320"/>
                </a:moveTo>
                <a:cubicBezTo>
                  <a:pt x="46" y="306"/>
                  <a:pt x="93" y="293"/>
                  <a:pt x="119" y="257"/>
                </a:cubicBezTo>
                <a:cubicBezTo>
                  <a:pt x="145" y="221"/>
                  <a:pt x="133" y="150"/>
                  <a:pt x="157" y="107"/>
                </a:cubicBezTo>
                <a:cubicBezTo>
                  <a:pt x="181" y="64"/>
                  <a:pt x="222" y="32"/>
                  <a:pt x="263" y="0"/>
                </a:cubicBezTo>
              </a:path>
            </a:pathLst>
          </a:cu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90000" tIns="46800" rIns="90000" bIns="46800">
            <a:spAutoFit/>
          </a:bodyPr>
          <a:lstStyle/>
          <a:p>
            <a:endParaRPr lang="nb-NO"/>
          </a:p>
        </p:txBody>
      </p:sp>
      <p:sp>
        <p:nvSpPr>
          <p:cNvPr id="1372290" name="Freeform 130"/>
          <p:cNvSpPr>
            <a:spLocks/>
          </p:cNvSpPr>
          <p:nvPr/>
        </p:nvSpPr>
        <p:spPr bwMode="auto">
          <a:xfrm>
            <a:off x="1798638" y="4224338"/>
            <a:ext cx="407987" cy="844550"/>
          </a:xfrm>
          <a:custGeom>
            <a:avLst/>
            <a:gdLst>
              <a:gd name="T0" fmla="*/ 0 w 257"/>
              <a:gd name="T1" fmla="*/ 0 h 532"/>
              <a:gd name="T2" fmla="*/ 107 w 257"/>
              <a:gd name="T3" fmla="*/ 144 h 532"/>
              <a:gd name="T4" fmla="*/ 157 w 257"/>
              <a:gd name="T5" fmla="*/ 394 h 532"/>
              <a:gd name="T6" fmla="*/ 257 w 257"/>
              <a:gd name="T7" fmla="*/ 532 h 532"/>
              <a:gd name="T8" fmla="*/ 0 60000 65536"/>
              <a:gd name="T9" fmla="*/ 0 60000 65536"/>
              <a:gd name="T10" fmla="*/ 0 60000 65536"/>
              <a:gd name="T11" fmla="*/ 0 60000 65536"/>
              <a:gd name="T12" fmla="*/ 0 w 257"/>
              <a:gd name="T13" fmla="*/ 0 h 532"/>
              <a:gd name="T14" fmla="*/ 257 w 257"/>
              <a:gd name="T15" fmla="*/ 532 h 532"/>
            </a:gdLst>
            <a:ahLst/>
            <a:cxnLst>
              <a:cxn ang="T8">
                <a:pos x="T0" y="T1"/>
              </a:cxn>
              <a:cxn ang="T9">
                <a:pos x="T2" y="T3"/>
              </a:cxn>
              <a:cxn ang="T10">
                <a:pos x="T4" y="T5"/>
              </a:cxn>
              <a:cxn ang="T11">
                <a:pos x="T6" y="T7"/>
              </a:cxn>
            </a:cxnLst>
            <a:rect l="T12" t="T13" r="T14" b="T15"/>
            <a:pathLst>
              <a:path w="257" h="532">
                <a:moveTo>
                  <a:pt x="0" y="0"/>
                </a:moveTo>
                <a:cubicBezTo>
                  <a:pt x="40" y="39"/>
                  <a:pt x="81" y="78"/>
                  <a:pt x="107" y="144"/>
                </a:cubicBezTo>
                <a:cubicBezTo>
                  <a:pt x="133" y="210"/>
                  <a:pt x="132" y="329"/>
                  <a:pt x="157" y="394"/>
                </a:cubicBezTo>
                <a:cubicBezTo>
                  <a:pt x="182" y="459"/>
                  <a:pt x="219" y="495"/>
                  <a:pt x="257" y="532"/>
                </a:cubicBezTo>
              </a:path>
            </a:pathLst>
          </a:cu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90000" tIns="46800" rIns="90000" bIns="46800">
            <a:spAutoFit/>
          </a:bodyPr>
          <a:lstStyle/>
          <a:p>
            <a:endParaRPr lang="nb-NO"/>
          </a:p>
        </p:txBody>
      </p:sp>
      <p:sp>
        <p:nvSpPr>
          <p:cNvPr id="1372291" name="Text Box 131"/>
          <p:cNvSpPr txBox="1">
            <a:spLocks noChangeArrowheads="1"/>
          </p:cNvSpPr>
          <p:nvPr/>
        </p:nvSpPr>
        <p:spPr bwMode="auto">
          <a:xfrm>
            <a:off x="3436938" y="4495800"/>
            <a:ext cx="307975"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1</a:t>
            </a:r>
          </a:p>
        </p:txBody>
      </p:sp>
      <p:sp>
        <p:nvSpPr>
          <p:cNvPr id="1372292" name="Text Box 132"/>
          <p:cNvSpPr txBox="1">
            <a:spLocks noChangeArrowheads="1"/>
          </p:cNvSpPr>
          <p:nvPr/>
        </p:nvSpPr>
        <p:spPr bwMode="auto">
          <a:xfrm>
            <a:off x="3860800" y="5060950"/>
            <a:ext cx="307975"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2</a:t>
            </a:r>
          </a:p>
        </p:txBody>
      </p:sp>
      <p:sp>
        <p:nvSpPr>
          <p:cNvPr id="1372293" name="Text Box 133"/>
          <p:cNvSpPr txBox="1">
            <a:spLocks noChangeArrowheads="1"/>
          </p:cNvSpPr>
          <p:nvPr/>
        </p:nvSpPr>
        <p:spPr bwMode="auto">
          <a:xfrm>
            <a:off x="4283075" y="5626100"/>
            <a:ext cx="307975"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3</a:t>
            </a:r>
          </a:p>
        </p:txBody>
      </p:sp>
      <p:sp>
        <p:nvSpPr>
          <p:cNvPr id="1372294" name="Text Box 134"/>
          <p:cNvSpPr txBox="1">
            <a:spLocks noChangeArrowheads="1"/>
          </p:cNvSpPr>
          <p:nvPr/>
        </p:nvSpPr>
        <p:spPr bwMode="auto">
          <a:xfrm>
            <a:off x="4706938" y="6191250"/>
            <a:ext cx="307975" cy="228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900">
                <a:solidFill>
                  <a:schemeClr val="folHlink"/>
                </a:solidFill>
              </a:rPr>
              <a:t>X</a:t>
            </a:r>
            <a:r>
              <a:rPr lang="en-US" sz="900" baseline="-25000">
                <a:solidFill>
                  <a:schemeClr val="folHlink"/>
                </a:solidFill>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216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218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721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721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721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7217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72285"/>
                                        </p:tgtEl>
                                        <p:attrNameLst>
                                          <p:attrName>style.visibility</p:attrName>
                                        </p:attrNameLst>
                                      </p:cBhvr>
                                      <p:to>
                                        <p:strVal val="visible"/>
                                      </p:to>
                                    </p:set>
                                    <p:animEffect transition="in" filter="wipe(left)">
                                      <p:cBhvr>
                                        <p:cTn id="27" dur="500"/>
                                        <p:tgtEl>
                                          <p:spTgt spid="1372285"/>
                                        </p:tgtEl>
                                      </p:cBhvr>
                                    </p:animEffec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72286"/>
                                        </p:tgtEl>
                                        <p:attrNameLst>
                                          <p:attrName>style.visibility</p:attrName>
                                        </p:attrNameLst>
                                      </p:cBhvr>
                                      <p:to>
                                        <p:strVal val="visible"/>
                                      </p:to>
                                    </p:set>
                                    <p:animEffect transition="in" filter="wipe(left)">
                                      <p:cBhvr>
                                        <p:cTn id="34" dur="500"/>
                                        <p:tgtEl>
                                          <p:spTgt spid="1372286"/>
                                        </p:tgtEl>
                                      </p:cBhvr>
                                    </p:animEffect>
                                  </p:childTnLst>
                                </p:cTn>
                              </p:par>
                            </p:childTnLst>
                          </p:cTn>
                        </p:par>
                        <p:par>
                          <p:cTn id="35" fill="hold" nodeType="afterGroup">
                            <p:stCondLst>
                              <p:cond delay="1000"/>
                            </p:stCondLst>
                            <p:childTnLst>
                              <p:par>
                                <p:cTn id="36" presetID="1"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72290"/>
                                        </p:tgtEl>
                                        <p:attrNameLst>
                                          <p:attrName>style.visibility</p:attrName>
                                        </p:attrNameLst>
                                      </p:cBhvr>
                                      <p:to>
                                        <p:strVal val="visible"/>
                                      </p:to>
                                    </p:set>
                                    <p:animEffect transition="in" filter="wipe(left)">
                                      <p:cBhvr>
                                        <p:cTn id="42" dur="500"/>
                                        <p:tgtEl>
                                          <p:spTgt spid="137229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372289"/>
                                        </p:tgtEl>
                                        <p:attrNameLst>
                                          <p:attrName>style.visibility</p:attrName>
                                        </p:attrNameLst>
                                      </p:cBhvr>
                                      <p:to>
                                        <p:strVal val="visible"/>
                                      </p:to>
                                    </p:set>
                                    <p:animEffect transition="in" filter="wipe(left)">
                                      <p:cBhvr>
                                        <p:cTn id="45" dur="500"/>
                                        <p:tgtEl>
                                          <p:spTgt spid="1372289"/>
                                        </p:tgtEl>
                                      </p:cBhvr>
                                    </p:animEffect>
                                  </p:childTnLst>
                                </p:cTn>
                              </p:par>
                            </p:childTnLst>
                          </p:cTn>
                        </p:par>
                        <p:par>
                          <p:cTn id="46" fill="hold" nodeType="afterGroup">
                            <p:stCondLst>
                              <p:cond delay="500"/>
                            </p:stCondLst>
                            <p:childTnLst>
                              <p:par>
                                <p:cTn id="47" presetID="1"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372288"/>
                                        </p:tgtEl>
                                        <p:attrNameLst>
                                          <p:attrName>style.visibility</p:attrName>
                                        </p:attrNameLst>
                                      </p:cBhvr>
                                      <p:to>
                                        <p:strVal val="visible"/>
                                      </p:to>
                                    </p:set>
                                    <p:animEffect transition="in" filter="wipe(left)">
                                      <p:cBhvr>
                                        <p:cTn id="53" dur="500"/>
                                        <p:tgtEl>
                                          <p:spTgt spid="1372288"/>
                                        </p:tgtEl>
                                      </p:cBhvr>
                                    </p:animEffect>
                                  </p:childTnLst>
                                </p:cTn>
                              </p:par>
                            </p:childTnLst>
                          </p:cTn>
                        </p:par>
                        <p:par>
                          <p:cTn id="54" fill="hold" nodeType="afterGroup">
                            <p:stCondLst>
                              <p:cond delay="500"/>
                            </p:stCondLst>
                            <p:childTnLst>
                              <p:par>
                                <p:cTn id="55" presetID="1" presetClass="entr" presetSubtype="0"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par>
                          <p:cTn id="57" fill="hold" nodeType="afterGroup">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372287"/>
                                        </p:tgtEl>
                                        <p:attrNameLst>
                                          <p:attrName>style.visibility</p:attrName>
                                        </p:attrNameLst>
                                      </p:cBhvr>
                                      <p:to>
                                        <p:strVal val="visible"/>
                                      </p:to>
                                    </p:set>
                                    <p:animEffect transition="in" filter="wipe(left)">
                                      <p:cBhvr>
                                        <p:cTn id="60" dur="500"/>
                                        <p:tgtEl>
                                          <p:spTgt spid="1372287"/>
                                        </p:tgtEl>
                                      </p:cBhvr>
                                    </p:animEffect>
                                  </p:childTnLst>
                                </p:cTn>
                              </p:par>
                            </p:childTnLst>
                          </p:cTn>
                        </p:par>
                        <p:par>
                          <p:cTn id="61" fill="hold" nodeType="afterGroup">
                            <p:stCondLst>
                              <p:cond delay="1000"/>
                            </p:stCondLst>
                            <p:childTnLst>
                              <p:par>
                                <p:cTn id="62" presetID="1" presetClass="entr" presetSubtype="0"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500"/>
                                        <p:tgtEl>
                                          <p:spTgt spid="5"/>
                                        </p:tgtEl>
                                      </p:cBhvr>
                                    </p:animEffect>
                                  </p:childTnLst>
                                </p:cTn>
                              </p:par>
                              <p:par>
                                <p:cTn id="69" presetID="22" presetClass="entr" presetSubtype="8"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par>
                                <p:cTn id="72" presetID="22" presetClass="entr" presetSubtype="8"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left)">
                                      <p:cBhvr>
                                        <p:cTn id="74" dur="500"/>
                                        <p:tgtEl>
                                          <p:spTgt spid="14"/>
                                        </p:tgtEl>
                                      </p:cBhvr>
                                    </p:animEffect>
                                  </p:childTnLst>
                                </p:cTn>
                              </p:par>
                              <p:par>
                                <p:cTn id="75" presetID="22" presetClass="entr" presetSubtype="8" fill="hold"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left)">
                                      <p:cBhvr>
                                        <p:cTn id="77" dur="500"/>
                                        <p:tgtEl>
                                          <p:spTgt spid="11"/>
                                        </p:tgtEl>
                                      </p:cBhvr>
                                    </p:animEffect>
                                  </p:childTnLst>
                                </p:cTn>
                              </p:par>
                              <p:par>
                                <p:cTn id="78" presetID="22" presetClass="entr" presetSubtype="8" fill="hold"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left)">
                                      <p:cBhvr>
                                        <p:cTn id="80" dur="500"/>
                                        <p:tgtEl>
                                          <p:spTgt spid="17"/>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372181"/>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4"/>
                                        </p:tgtEl>
                                        <p:attrNameLst>
                                          <p:attrName>style.visibility</p:attrName>
                                        </p:attrNameLst>
                                      </p:cBhvr>
                                      <p:to>
                                        <p:strVal val="visible"/>
                                      </p:to>
                                    </p:set>
                                  </p:childTnLst>
                                </p:cTn>
                              </p:par>
                            </p:childTnLst>
                          </p:cTn>
                        </p:par>
                        <p:par>
                          <p:cTn id="89" fill="hold" nodeType="afterGroup">
                            <p:stCondLst>
                              <p:cond delay="0"/>
                            </p:stCondLst>
                            <p:childTnLst>
                              <p:par>
                                <p:cTn id="90" presetID="10" presetClass="entr" presetSubtype="0" fill="hold" grpId="0" nodeType="afterEffect">
                                  <p:stCondLst>
                                    <p:cond delay="0"/>
                                  </p:stCondLst>
                                  <p:childTnLst>
                                    <p:set>
                                      <p:cBhvr>
                                        <p:cTn id="91" dur="1" fill="hold">
                                          <p:stCondLst>
                                            <p:cond delay="0"/>
                                          </p:stCondLst>
                                        </p:cTn>
                                        <p:tgtEl>
                                          <p:spTgt spid="1372291"/>
                                        </p:tgtEl>
                                        <p:attrNameLst>
                                          <p:attrName>style.visibility</p:attrName>
                                        </p:attrNameLst>
                                      </p:cBhvr>
                                      <p:to>
                                        <p:strVal val="visible"/>
                                      </p:to>
                                    </p:set>
                                    <p:animEffect transition="in" filter="fade">
                                      <p:cBhvr>
                                        <p:cTn id="92" dur="1000"/>
                                        <p:tgtEl>
                                          <p:spTgt spid="1372291"/>
                                        </p:tgtEl>
                                      </p:cBhvr>
                                    </p:animEffect>
                                  </p:childTnLst>
                                </p:cTn>
                              </p:par>
                            </p:childTnLst>
                          </p:cTn>
                        </p:par>
                        <p:par>
                          <p:cTn id="93" fill="hold" nodeType="afterGroup">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1372292"/>
                                        </p:tgtEl>
                                        <p:attrNameLst>
                                          <p:attrName>style.visibility</p:attrName>
                                        </p:attrNameLst>
                                      </p:cBhvr>
                                      <p:to>
                                        <p:strVal val="visible"/>
                                      </p:to>
                                    </p:set>
                                    <p:animEffect transition="in" filter="fade">
                                      <p:cBhvr>
                                        <p:cTn id="96" dur="1000"/>
                                        <p:tgtEl>
                                          <p:spTgt spid="1372292"/>
                                        </p:tgtEl>
                                      </p:cBhvr>
                                    </p:animEffect>
                                  </p:childTnLst>
                                </p:cTn>
                              </p:par>
                            </p:childTnLst>
                          </p:cTn>
                        </p:par>
                        <p:par>
                          <p:cTn id="97" fill="hold" nodeType="afterGroup">
                            <p:stCondLst>
                              <p:cond delay="2000"/>
                            </p:stCondLst>
                            <p:childTnLst>
                              <p:par>
                                <p:cTn id="98" presetID="10" presetClass="entr" presetSubtype="0" fill="hold" grpId="0" nodeType="afterEffect">
                                  <p:stCondLst>
                                    <p:cond delay="0"/>
                                  </p:stCondLst>
                                  <p:childTnLst>
                                    <p:set>
                                      <p:cBhvr>
                                        <p:cTn id="99" dur="1" fill="hold">
                                          <p:stCondLst>
                                            <p:cond delay="0"/>
                                          </p:stCondLst>
                                        </p:cTn>
                                        <p:tgtEl>
                                          <p:spTgt spid="1372293"/>
                                        </p:tgtEl>
                                        <p:attrNameLst>
                                          <p:attrName>style.visibility</p:attrName>
                                        </p:attrNameLst>
                                      </p:cBhvr>
                                      <p:to>
                                        <p:strVal val="visible"/>
                                      </p:to>
                                    </p:set>
                                    <p:animEffect transition="in" filter="fade">
                                      <p:cBhvr>
                                        <p:cTn id="100" dur="1000"/>
                                        <p:tgtEl>
                                          <p:spTgt spid="1372293"/>
                                        </p:tgtEl>
                                      </p:cBhvr>
                                    </p:animEffect>
                                  </p:childTnLst>
                                </p:cTn>
                              </p:par>
                            </p:childTnLst>
                          </p:cTn>
                        </p:par>
                        <p:par>
                          <p:cTn id="101" fill="hold" nodeType="afterGroup">
                            <p:stCondLst>
                              <p:cond delay="3000"/>
                            </p:stCondLst>
                            <p:childTnLst>
                              <p:par>
                                <p:cTn id="102" presetID="10" presetClass="entr" presetSubtype="0" fill="hold" grpId="0" nodeType="afterEffect">
                                  <p:stCondLst>
                                    <p:cond delay="0"/>
                                  </p:stCondLst>
                                  <p:childTnLst>
                                    <p:set>
                                      <p:cBhvr>
                                        <p:cTn id="103" dur="1" fill="hold">
                                          <p:stCondLst>
                                            <p:cond delay="0"/>
                                          </p:stCondLst>
                                        </p:cTn>
                                        <p:tgtEl>
                                          <p:spTgt spid="1372294"/>
                                        </p:tgtEl>
                                        <p:attrNameLst>
                                          <p:attrName>style.visibility</p:attrName>
                                        </p:attrNameLst>
                                      </p:cBhvr>
                                      <p:to>
                                        <p:strVal val="visible"/>
                                      </p:to>
                                    </p:set>
                                    <p:animEffect transition="in" filter="fade">
                                      <p:cBhvr>
                                        <p:cTn id="104" dur="1000"/>
                                        <p:tgtEl>
                                          <p:spTgt spid="1372294"/>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nodeType="clickEffect">
                                  <p:stCondLst>
                                    <p:cond delay="0"/>
                                  </p:stCondLst>
                                  <p:childTnLst>
                                    <p:set>
                                      <p:cBhvr>
                                        <p:cTn id="108" dur="1" fill="hold">
                                          <p:stCondLst>
                                            <p:cond delay="0"/>
                                          </p:stCondLst>
                                        </p:cTn>
                                        <p:tgtEl>
                                          <p:spTgt spid="13721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75" grpId="0"/>
      <p:bldP spid="1372176" grpId="0"/>
      <p:bldP spid="1372177" grpId="0"/>
      <p:bldP spid="1372178" grpId="0"/>
      <p:bldP spid="1372179" grpId="0"/>
      <p:bldP spid="1372180" grpId="0"/>
      <p:bldP spid="1372181" grpId="0"/>
      <p:bldP spid="1372285" grpId="0" animBg="1"/>
      <p:bldP spid="1372286" grpId="0" animBg="1"/>
      <p:bldP spid="1372287" grpId="0" animBg="1"/>
      <p:bldP spid="1372288" grpId="0" animBg="1"/>
      <p:bldP spid="1372289" grpId="0" animBg="1"/>
      <p:bldP spid="1372290" grpId="0" animBg="1"/>
      <p:bldP spid="1372291" grpId="0"/>
      <p:bldP spid="1372292" grpId="0"/>
      <p:bldP spid="1372293" grpId="0"/>
      <p:bldP spid="1372294" grpId="0"/>
    </p:bld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73186" name="Rectangle 2"/>
          <p:cNvSpPr>
            <a:spLocks noGrp="1" noChangeArrowheads="1"/>
          </p:cNvSpPr>
          <p:nvPr>
            <p:ph type="ctrTitle"/>
          </p:nvPr>
        </p:nvSpPr>
        <p:spPr>
          <a:xfrm>
            <a:off x="638175" y="1704975"/>
            <a:ext cx="7361238" cy="1462088"/>
          </a:xfrm>
        </p:spPr>
        <p:txBody>
          <a:bodyPr/>
          <a:lstStyle/>
          <a:p>
            <a:pPr eaLnBrk="1" hangingPunct="1"/>
            <a:r>
              <a:rPr lang="en-US" sz="4800" smtClean="0"/>
              <a:t>File Systems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73186"/>
                                        </p:tgtEl>
                                        <p:attrNameLst>
                                          <p:attrName>style.visibility</p:attrName>
                                        </p:attrNameLst>
                                      </p:cBhvr>
                                      <p:to>
                                        <p:strVal val="visible"/>
                                      </p:to>
                                    </p:set>
                                    <p:animEffect transition="in" filter="fade">
                                      <p:cBhvr>
                                        <p:cTn id="7" dur="800">
                                          <p:stCondLst>
                                            <p:cond delay="0"/>
                                          </p:stCondLst>
                                        </p:cTn>
                                        <p:tgtEl>
                                          <p:spTgt spid="1373186"/>
                                        </p:tgtEl>
                                      </p:cBhvr>
                                    </p:animEffect>
                                    <p:anim calcmode="lin" valueType="num">
                                      <p:cBhvr>
                                        <p:cTn id="8" dur="800" fill="hold">
                                          <p:stCondLst>
                                            <p:cond delay="0"/>
                                          </p:stCondLst>
                                        </p:cTn>
                                        <p:tgtEl>
                                          <p:spTgt spid="1373186"/>
                                        </p:tgtEl>
                                        <p:attrNameLst>
                                          <p:attrName>style.rotation</p:attrName>
                                        </p:attrNameLst>
                                      </p:cBhvr>
                                      <p:tavLst>
                                        <p:tav tm="0">
                                          <p:val>
                                            <p:fltVal val="720"/>
                                          </p:val>
                                        </p:tav>
                                        <p:tav tm="100000">
                                          <p:val>
                                            <p:fltVal val="0"/>
                                          </p:val>
                                        </p:tav>
                                      </p:tavLst>
                                    </p:anim>
                                    <p:anim calcmode="lin" valueType="num">
                                      <p:cBhvr>
                                        <p:cTn id="9" dur="800" fill="hold">
                                          <p:stCondLst>
                                            <p:cond delay="0"/>
                                          </p:stCondLst>
                                        </p:cTn>
                                        <p:tgtEl>
                                          <p:spTgt spid="1373186"/>
                                        </p:tgtEl>
                                        <p:attrNameLst>
                                          <p:attrName>ppt_h</p:attrName>
                                        </p:attrNameLst>
                                      </p:cBhvr>
                                      <p:tavLst>
                                        <p:tav tm="0">
                                          <p:val>
                                            <p:fltVal val="0"/>
                                          </p:val>
                                        </p:tav>
                                        <p:tav tm="100000">
                                          <p:val>
                                            <p:strVal val="#ppt_h"/>
                                          </p:val>
                                        </p:tav>
                                      </p:tavLst>
                                    </p:anim>
                                    <p:anim calcmode="lin" valueType="num">
                                      <p:cBhvr>
                                        <p:cTn id="10" dur="800" fill="hold">
                                          <p:stCondLst>
                                            <p:cond delay="0"/>
                                          </p:stCondLst>
                                        </p:cTn>
                                        <p:tgtEl>
                                          <p:spTgt spid="137318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3186" grpId="0"/>
    </p:bld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smtClean="0"/>
              <a:t>File Systems</a:t>
            </a:r>
          </a:p>
        </p:txBody>
      </p:sp>
      <p:sp>
        <p:nvSpPr>
          <p:cNvPr id="178179" name="Rectangle 3"/>
          <p:cNvSpPr>
            <a:spLocks noGrp="1" noChangeArrowheads="1"/>
          </p:cNvSpPr>
          <p:nvPr>
            <p:ph type="body" idx="1"/>
          </p:nvPr>
        </p:nvSpPr>
        <p:spPr>
          <a:xfrm>
            <a:off x="0" y="1233488"/>
            <a:ext cx="9144000" cy="5281612"/>
          </a:xfrm>
        </p:spPr>
        <p:txBody>
          <a:bodyPr/>
          <a:lstStyle/>
          <a:p>
            <a:pPr eaLnBrk="1" hangingPunct="1">
              <a:lnSpc>
                <a:spcPct val="120000"/>
              </a:lnSpc>
            </a:pPr>
            <a:r>
              <a:rPr lang="en-US" sz="2400" smtClean="0"/>
              <a:t>Many examples of application specific storage systems</a:t>
            </a:r>
            <a:br>
              <a:rPr lang="en-US" sz="2400" smtClean="0"/>
            </a:br>
            <a:r>
              <a:rPr lang="en-US" sz="900" smtClean="0"/>
              <a:t> </a:t>
            </a:r>
            <a:endParaRPr lang="en-US" sz="700" smtClean="0"/>
          </a:p>
          <a:p>
            <a:pPr lvl="1" eaLnBrk="1" hangingPunct="1">
              <a:lnSpc>
                <a:spcPct val="120000"/>
              </a:lnSpc>
            </a:pPr>
            <a:r>
              <a:rPr lang="en-US" sz="2000" smtClean="0"/>
              <a:t>integrate several subcomponents (e.g., scheduling, placement, caching, admission control, …)</a:t>
            </a:r>
            <a:br>
              <a:rPr lang="en-US" sz="2000" smtClean="0"/>
            </a:br>
            <a:endParaRPr lang="en-US" sz="2000" smtClean="0"/>
          </a:p>
          <a:p>
            <a:pPr lvl="1" eaLnBrk="1" hangingPunct="1">
              <a:lnSpc>
                <a:spcPct val="120000"/>
              </a:lnSpc>
            </a:pPr>
            <a:r>
              <a:rPr lang="en-US" sz="2000" smtClean="0"/>
              <a:t>often labeled differently: file system, file server, storage server, …</a:t>
            </a:r>
            <a:br>
              <a:rPr lang="en-US" sz="2000" smtClean="0"/>
            </a:br>
            <a:r>
              <a:rPr lang="en-US" sz="2000" smtClean="0">
                <a:sym typeface="Wingdings" charset="2"/>
              </a:rPr>
              <a:t> accessed through typical file system abstractions</a:t>
            </a:r>
            <a:br>
              <a:rPr lang="en-US" sz="2000" smtClean="0">
                <a:sym typeface="Wingdings" charset="2"/>
              </a:rPr>
            </a:br>
            <a:endParaRPr lang="en-US" sz="2000" smtClean="0">
              <a:sym typeface="Wingdings" charset="2"/>
            </a:endParaRPr>
          </a:p>
          <a:p>
            <a:pPr lvl="1" eaLnBrk="1" hangingPunct="1">
              <a:lnSpc>
                <a:spcPct val="120000"/>
              </a:lnSpc>
            </a:pPr>
            <a:r>
              <a:rPr lang="en-US" sz="2000" smtClean="0">
                <a:sym typeface="Wingdings" charset="2"/>
              </a:rPr>
              <a:t>need to address applications distinguishing features:</a:t>
            </a:r>
          </a:p>
          <a:p>
            <a:pPr lvl="2" eaLnBrk="1" hangingPunct="1">
              <a:lnSpc>
                <a:spcPct val="120000"/>
              </a:lnSpc>
            </a:pPr>
            <a:r>
              <a:rPr lang="en-US" sz="1800" smtClean="0">
                <a:sym typeface="Wingdings" charset="2"/>
              </a:rPr>
              <a:t>soft real-time constraints (low delay, synchronization, jitter)</a:t>
            </a:r>
          </a:p>
          <a:p>
            <a:pPr lvl="2" eaLnBrk="1" hangingPunct="1">
              <a:lnSpc>
                <a:spcPct val="120000"/>
              </a:lnSpc>
            </a:pPr>
            <a:r>
              <a:rPr lang="en-US" sz="1800" smtClean="0">
                <a:sym typeface="Wingdings" charset="2"/>
              </a:rPr>
              <a:t>high data volumes (storage and bandwidth)</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smtClean="0"/>
              <a:t>Classification</a:t>
            </a:r>
          </a:p>
        </p:txBody>
      </p:sp>
      <p:sp>
        <p:nvSpPr>
          <p:cNvPr id="179203" name="Rectangle 3"/>
          <p:cNvSpPr>
            <a:spLocks noGrp="1" noChangeArrowheads="1"/>
          </p:cNvSpPr>
          <p:nvPr>
            <p:ph type="body" idx="1"/>
          </p:nvPr>
        </p:nvSpPr>
        <p:spPr/>
        <p:txBody>
          <a:bodyPr/>
          <a:lstStyle/>
          <a:p>
            <a:pPr eaLnBrk="1" hangingPunct="1">
              <a:lnSpc>
                <a:spcPct val="80000"/>
              </a:lnSpc>
            </a:pPr>
            <a:r>
              <a:rPr lang="en-US" sz="2400" smtClean="0">
                <a:solidFill>
                  <a:schemeClr val="folHlink"/>
                </a:solidFill>
              </a:rPr>
              <a:t>General file systems</a:t>
            </a:r>
            <a:r>
              <a:rPr lang="en-US" sz="2400" smtClean="0"/>
              <a:t>: “support” for all applications</a:t>
            </a:r>
            <a:br>
              <a:rPr lang="en-US" sz="2400" smtClean="0"/>
            </a:br>
            <a:r>
              <a:rPr lang="en-US" sz="1600" smtClean="0"/>
              <a:t>e.g.: file allocation table (FAT), windows NT file system (NTFS), extended file system (Ext2/3/4), journaling file system (JFS), Reiser, fast file system (FFS), … </a:t>
            </a:r>
            <a:br>
              <a:rPr lang="en-US" sz="1600" smtClean="0"/>
            </a:br>
            <a:endParaRPr lang="en-US" sz="1600" smtClean="0"/>
          </a:p>
          <a:p>
            <a:pPr eaLnBrk="1" hangingPunct="1">
              <a:lnSpc>
                <a:spcPct val="80000"/>
              </a:lnSpc>
            </a:pPr>
            <a:r>
              <a:rPr lang="en-US" sz="2400" smtClean="0">
                <a:solidFill>
                  <a:schemeClr val="folHlink"/>
                </a:solidFill>
              </a:rPr>
              <a:t>Multimedia file systems</a:t>
            </a:r>
            <a:r>
              <a:rPr lang="en-US" sz="2400" smtClean="0"/>
              <a:t>: address multimedia requirements</a:t>
            </a:r>
          </a:p>
          <a:p>
            <a:pPr lvl="1" eaLnBrk="1" hangingPunct="1">
              <a:lnSpc>
                <a:spcPct val="80000"/>
              </a:lnSpc>
            </a:pPr>
            <a:r>
              <a:rPr lang="en-US" sz="2000" i="1" smtClean="0">
                <a:solidFill>
                  <a:schemeClr val="hlink"/>
                </a:solidFill>
              </a:rPr>
              <a:t>general file systems with multimedia support </a:t>
            </a:r>
            <a:r>
              <a:rPr lang="en-US" sz="1600" smtClean="0"/>
              <a:t>e.g.: XFS, Minorca</a:t>
            </a:r>
            <a:br>
              <a:rPr lang="en-US" sz="1600" smtClean="0"/>
            </a:br>
            <a:endParaRPr lang="en-US" sz="1000" i="1" smtClean="0">
              <a:solidFill>
                <a:schemeClr val="hlink"/>
              </a:solidFill>
            </a:endParaRPr>
          </a:p>
          <a:p>
            <a:pPr lvl="1" eaLnBrk="1" hangingPunct="1">
              <a:lnSpc>
                <a:spcPct val="80000"/>
              </a:lnSpc>
            </a:pPr>
            <a:r>
              <a:rPr lang="en-US" sz="2000" i="1" smtClean="0">
                <a:solidFill>
                  <a:schemeClr val="hlink"/>
                </a:solidFill>
              </a:rPr>
              <a:t>exclusively streaming</a:t>
            </a:r>
            <a:r>
              <a:rPr lang="en-US" sz="2000" smtClean="0"/>
              <a:t> </a:t>
            </a:r>
            <a:br>
              <a:rPr lang="en-US" sz="2000" smtClean="0"/>
            </a:br>
            <a:r>
              <a:rPr lang="en-US" sz="1600" smtClean="0"/>
              <a:t>e.g.: Video file server, embedded real-time file system (ERTFS),  Shark, Everest, </a:t>
            </a:r>
            <a:br>
              <a:rPr lang="en-US" sz="1600" smtClean="0"/>
            </a:br>
            <a:r>
              <a:rPr lang="en-US" sz="1600" smtClean="0"/>
              <a:t>continuous media file system (CMFS), Tiger Shark</a:t>
            </a:r>
            <a:br>
              <a:rPr lang="en-US" sz="1600" smtClean="0"/>
            </a:br>
            <a:endParaRPr lang="en-US" sz="800" smtClean="0"/>
          </a:p>
          <a:p>
            <a:pPr lvl="1" eaLnBrk="1" hangingPunct="1">
              <a:lnSpc>
                <a:spcPct val="80000"/>
              </a:lnSpc>
            </a:pPr>
            <a:r>
              <a:rPr lang="en-US" sz="2000" i="1" smtClean="0">
                <a:solidFill>
                  <a:schemeClr val="hlink"/>
                </a:solidFill>
              </a:rPr>
              <a:t>several application classes</a:t>
            </a:r>
            <a:r>
              <a:rPr lang="en-US" sz="2000" smtClean="0"/>
              <a:t> </a:t>
            </a:r>
            <a:br>
              <a:rPr lang="en-US" sz="2000" smtClean="0"/>
            </a:br>
            <a:r>
              <a:rPr lang="en-US" sz="1600" smtClean="0"/>
              <a:t>e.g.: Fellini, Symphony, (MARS &amp; APEX schedulers)</a:t>
            </a:r>
            <a:br>
              <a:rPr lang="en-US" sz="1600" smtClean="0"/>
            </a:br>
            <a:endParaRPr lang="en-US" sz="1600" smtClean="0"/>
          </a:p>
          <a:p>
            <a:pPr eaLnBrk="1" hangingPunct="1">
              <a:lnSpc>
                <a:spcPct val="80000"/>
              </a:lnSpc>
            </a:pPr>
            <a:r>
              <a:rPr lang="en-US" sz="2400" smtClean="0">
                <a:solidFill>
                  <a:schemeClr val="folHlink"/>
                </a:solidFill>
              </a:rPr>
              <a:t>High-performance file systems</a:t>
            </a:r>
            <a:r>
              <a:rPr lang="en-US" sz="2400" smtClean="0"/>
              <a:t>: primarily for large data operations in short time</a:t>
            </a:r>
            <a:br>
              <a:rPr lang="en-US" sz="2400" smtClean="0"/>
            </a:br>
            <a:r>
              <a:rPr lang="en-US" sz="1600" smtClean="0"/>
              <a:t>e.g.: general parallel file system (GPFS), clustered XFS (CXFS), Frangipani, global file </a:t>
            </a:r>
            <a:br>
              <a:rPr lang="en-US" sz="1600" smtClean="0"/>
            </a:br>
            <a:r>
              <a:rPr lang="en-US" sz="1600" smtClean="0"/>
              <a:t>system (GFS), parallel portable file system (PPFS), Examplar, extensible file system (ELFS)</a:t>
            </a:r>
            <a:br>
              <a:rPr lang="en-US" sz="1600" smtClean="0"/>
            </a:br>
            <a:endParaRPr lang="en-US" sz="1600" smtClean="0"/>
          </a:p>
          <a:p>
            <a:pPr eaLnBrk="1" hangingPunct="1">
              <a:lnSpc>
                <a:spcPct val="80000"/>
              </a:lnSpc>
            </a:pPr>
            <a:r>
              <a:rPr lang="en-US" sz="2400" smtClean="0"/>
              <a:t>“</a:t>
            </a:r>
            <a:r>
              <a:rPr lang="en-US" sz="2400" smtClean="0">
                <a:solidFill>
                  <a:schemeClr val="folHlink"/>
                </a:solidFill>
              </a:rPr>
              <a:t>Strange file systems</a:t>
            </a:r>
            <a:r>
              <a:rPr lang="en-US" sz="2400" smtClean="0"/>
              <a:t>”:</a:t>
            </a:r>
            <a:br>
              <a:rPr lang="en-US" sz="2400" smtClean="0"/>
            </a:br>
            <a:r>
              <a:rPr lang="en-US" sz="1600" smtClean="0"/>
              <a:t>e.g., Google FS (BigTable), OceanStore, FAST, FUSE, … </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r>
              <a:rPr lang="en-US" dirty="0" smtClean="0"/>
              <a:t>Example: Fellini </a:t>
            </a:r>
            <a:r>
              <a:rPr lang="en-US" dirty="0" smtClean="0"/>
              <a:t>Storage System</a:t>
            </a:r>
          </a:p>
        </p:txBody>
      </p:sp>
      <p:sp>
        <p:nvSpPr>
          <p:cNvPr id="1377283" name="Rectangle 3"/>
          <p:cNvSpPr>
            <a:spLocks noGrp="1" noChangeArrowheads="1"/>
          </p:cNvSpPr>
          <p:nvPr>
            <p:ph type="body" idx="1"/>
          </p:nvPr>
        </p:nvSpPr>
        <p:spPr/>
        <p:txBody>
          <a:bodyPr/>
          <a:lstStyle/>
          <a:p>
            <a:pPr marL="533400" indent="-533400" eaLnBrk="1" hangingPunct="1">
              <a:lnSpc>
                <a:spcPct val="80000"/>
              </a:lnSpc>
            </a:pPr>
            <a:r>
              <a:rPr lang="en-US" sz="1800" b="1" smtClean="0">
                <a:solidFill>
                  <a:schemeClr val="folHlink"/>
                </a:solidFill>
              </a:rPr>
              <a:t>Fellini</a:t>
            </a:r>
            <a:r>
              <a:rPr lang="en-US" sz="1800" smtClean="0"/>
              <a:t> (now </a:t>
            </a:r>
            <a:r>
              <a:rPr lang="en-US" sz="1800" smtClean="0">
                <a:solidFill>
                  <a:schemeClr val="folHlink"/>
                </a:solidFill>
              </a:rPr>
              <a:t>CineBlitz</a:t>
            </a:r>
            <a:r>
              <a:rPr lang="en-US" sz="1800" smtClean="0"/>
              <a:t>)… </a:t>
            </a:r>
          </a:p>
          <a:p>
            <a:pPr marL="914400" lvl="1" indent="-457200" eaLnBrk="1" hangingPunct="1">
              <a:lnSpc>
                <a:spcPct val="80000"/>
              </a:lnSpc>
            </a:pPr>
            <a:r>
              <a:rPr lang="en-US" sz="1600" smtClean="0"/>
              <a:t>supports both </a:t>
            </a:r>
            <a:r>
              <a:rPr lang="en-US" sz="1600" i="1" smtClean="0"/>
              <a:t>real-time</a:t>
            </a:r>
            <a:r>
              <a:rPr lang="en-US" sz="1600" smtClean="0"/>
              <a:t> (with guarantees) and </a:t>
            </a:r>
            <a:r>
              <a:rPr lang="en-US" sz="1600" i="1" smtClean="0"/>
              <a:t>non-real-time </a:t>
            </a:r>
            <a:r>
              <a:rPr lang="en-US" sz="1600" smtClean="0"/>
              <a:t>by assigning resources for both classes</a:t>
            </a:r>
          </a:p>
          <a:p>
            <a:pPr marL="914400" lvl="1" indent="-457200" eaLnBrk="1" hangingPunct="1">
              <a:lnSpc>
                <a:spcPct val="80000"/>
              </a:lnSpc>
            </a:pPr>
            <a:r>
              <a:rPr lang="en-US" sz="1600" smtClean="0"/>
              <a:t>SGI (IRIX Unix), Sun (Solaris), PC (WinNT &amp; Win95)</a:t>
            </a:r>
            <a:br>
              <a:rPr lang="en-US" sz="1600" smtClean="0"/>
            </a:br>
            <a:endParaRPr lang="en-US" sz="1600" smtClean="0"/>
          </a:p>
          <a:p>
            <a:pPr marL="533400" indent="-533400" eaLnBrk="1" hangingPunct="1">
              <a:lnSpc>
                <a:spcPct val="80000"/>
              </a:lnSpc>
            </a:pPr>
            <a:r>
              <a:rPr lang="en-US" sz="1800" smtClean="0">
                <a:solidFill>
                  <a:schemeClr val="hlink"/>
                </a:solidFill>
              </a:rPr>
              <a:t>Admission control</a:t>
            </a:r>
          </a:p>
          <a:p>
            <a:pPr marL="914400" lvl="1" indent="-457200" eaLnBrk="1" hangingPunct="1">
              <a:lnSpc>
                <a:spcPct val="80000"/>
              </a:lnSpc>
            </a:pPr>
            <a:r>
              <a:rPr lang="en-US" sz="1600" smtClean="0"/>
              <a:t>deterministic (worst-case) to make hard guarantees</a:t>
            </a:r>
            <a:br>
              <a:rPr lang="en-US" sz="1600" smtClean="0"/>
            </a:br>
            <a:endParaRPr lang="en-US" sz="1600" smtClean="0"/>
          </a:p>
          <a:p>
            <a:pPr marL="914400" lvl="1" indent="-457200" eaLnBrk="1" hangingPunct="1">
              <a:lnSpc>
                <a:spcPct val="80000"/>
              </a:lnSpc>
            </a:pPr>
            <a:r>
              <a:rPr lang="en-US" sz="1600" smtClean="0"/>
              <a:t>services streams in rounds</a:t>
            </a:r>
            <a:br>
              <a:rPr lang="en-US" sz="1600" smtClean="0"/>
            </a:br>
            <a:endParaRPr lang="en-US" sz="1600" smtClean="0"/>
          </a:p>
          <a:p>
            <a:pPr marL="914400" lvl="1" indent="-457200" eaLnBrk="1" hangingPunct="1">
              <a:lnSpc>
                <a:spcPct val="80000"/>
              </a:lnSpc>
            </a:pPr>
            <a:r>
              <a:rPr lang="en-US" sz="1600" smtClean="0"/>
              <a:t>used (and available) </a:t>
            </a:r>
            <a:r>
              <a:rPr lang="en-US" sz="1600" b="1" smtClean="0"/>
              <a:t>disk BW</a:t>
            </a:r>
            <a:r>
              <a:rPr lang="en-US" sz="1600" smtClean="0"/>
              <a:t> is calculated using </a:t>
            </a:r>
          </a:p>
          <a:p>
            <a:pPr marL="1295400" lvl="2" indent="-381000" eaLnBrk="1" hangingPunct="1">
              <a:lnSpc>
                <a:spcPct val="80000"/>
              </a:lnSpc>
            </a:pPr>
            <a:r>
              <a:rPr lang="en-US" sz="1400" smtClean="0"/>
              <a:t>worst-case </a:t>
            </a:r>
          </a:p>
          <a:p>
            <a:pPr marL="1733550" lvl="3" indent="-361950" eaLnBrk="1" hangingPunct="1">
              <a:lnSpc>
                <a:spcPct val="80000"/>
              </a:lnSpc>
            </a:pPr>
            <a:r>
              <a:rPr lang="en-US" sz="1300" smtClean="0"/>
              <a:t>seek (inner to outer)</a:t>
            </a:r>
          </a:p>
          <a:p>
            <a:pPr marL="1733550" lvl="3" indent="-361950" eaLnBrk="1" hangingPunct="1">
              <a:lnSpc>
                <a:spcPct val="80000"/>
              </a:lnSpc>
            </a:pPr>
            <a:r>
              <a:rPr lang="en-US" sz="1300" smtClean="0"/>
              <a:t>rotational delay (one round)</a:t>
            </a:r>
          </a:p>
          <a:p>
            <a:pPr marL="1733550" lvl="3" indent="-361950" eaLnBrk="1" hangingPunct="1">
              <a:lnSpc>
                <a:spcPct val="80000"/>
              </a:lnSpc>
            </a:pPr>
            <a:r>
              <a:rPr lang="en-US" sz="1300" smtClean="0"/>
              <a:t>settle (servicing latency) - transfer rate of inner track</a:t>
            </a:r>
          </a:p>
          <a:p>
            <a:pPr marL="1295400" lvl="2" indent="-381000" eaLnBrk="1" hangingPunct="1">
              <a:lnSpc>
                <a:spcPct val="80000"/>
              </a:lnSpc>
            </a:pPr>
            <a:r>
              <a:rPr lang="en-US" sz="1400" smtClean="0"/>
              <a:t>T</a:t>
            </a:r>
            <a:r>
              <a:rPr lang="en-US" sz="1400" baseline="-25000" smtClean="0"/>
              <a:t>period</a:t>
            </a:r>
            <a:r>
              <a:rPr lang="en-US" sz="1400" smtClean="0"/>
              <a:t> &gt; total disk time = </a:t>
            </a:r>
            <a:r>
              <a:rPr lang="en-US" sz="1400" smtClean="0">
                <a:solidFill>
                  <a:schemeClr val="folHlink"/>
                </a:solidFill>
              </a:rPr>
              <a:t>2 x seek + </a:t>
            </a:r>
            <a:r>
              <a:rPr lang="el-GR" smtClean="0">
                <a:solidFill>
                  <a:schemeClr val="folHlink"/>
                </a:solidFill>
              </a:rPr>
              <a:t>Σ</a:t>
            </a:r>
            <a:r>
              <a:rPr lang="en-US" sz="1400" smtClean="0">
                <a:solidFill>
                  <a:schemeClr val="folHlink"/>
                </a:solidFill>
              </a:rPr>
              <a:t>[blocks</a:t>
            </a:r>
            <a:r>
              <a:rPr lang="en-US" sz="1400" baseline="-25000" smtClean="0">
                <a:solidFill>
                  <a:schemeClr val="folHlink"/>
                </a:solidFill>
              </a:rPr>
              <a:t>i</a:t>
            </a:r>
            <a:r>
              <a:rPr lang="en-US" sz="1400" smtClean="0">
                <a:solidFill>
                  <a:schemeClr val="folHlink"/>
                </a:solidFill>
              </a:rPr>
              <a:t> x (rotation delay + settle)]</a:t>
            </a:r>
            <a:r>
              <a:rPr lang="en-US" sz="1400" smtClean="0"/>
              <a:t> </a:t>
            </a:r>
            <a:br>
              <a:rPr lang="en-US" sz="1400" smtClean="0"/>
            </a:br>
            <a:endParaRPr lang="en-US" sz="1400" smtClean="0"/>
          </a:p>
          <a:p>
            <a:pPr marL="914400" lvl="1" indent="-457200" eaLnBrk="1" hangingPunct="1">
              <a:lnSpc>
                <a:spcPct val="80000"/>
              </a:lnSpc>
            </a:pPr>
            <a:r>
              <a:rPr lang="en-US" sz="1600" smtClean="0"/>
              <a:t>used (and available) </a:t>
            </a:r>
            <a:r>
              <a:rPr lang="en-US" sz="1600" b="1" smtClean="0"/>
              <a:t>buffer space</a:t>
            </a:r>
            <a:r>
              <a:rPr lang="en-US" sz="1600" smtClean="0"/>
              <a:t> is calculated using</a:t>
            </a:r>
          </a:p>
          <a:p>
            <a:pPr marL="1295400" lvl="2" indent="-381000" eaLnBrk="1" hangingPunct="1">
              <a:lnSpc>
                <a:spcPct val="80000"/>
              </a:lnSpc>
            </a:pPr>
            <a:r>
              <a:rPr lang="en-US" sz="1400" smtClean="0"/>
              <a:t>buffer requirement per stream</a:t>
            </a:r>
            <a:r>
              <a:rPr lang="en-US" sz="1400" i="1" smtClean="0"/>
              <a:t> = </a:t>
            </a:r>
            <a:r>
              <a:rPr lang="en-US" sz="1400" i="1" smtClean="0">
                <a:solidFill>
                  <a:schemeClr val="folHlink"/>
                </a:solidFill>
              </a:rPr>
              <a:t>2 x rate x service round</a:t>
            </a:r>
            <a:r>
              <a:rPr lang="en-US" sz="1400" smtClean="0"/>
              <a:t> </a:t>
            </a:r>
            <a:br>
              <a:rPr lang="en-US" sz="1400" smtClean="0"/>
            </a:br>
            <a:endParaRPr lang="en-US" sz="1400" smtClean="0"/>
          </a:p>
          <a:p>
            <a:pPr marL="914400" lvl="1" indent="-457200" eaLnBrk="1" hangingPunct="1">
              <a:lnSpc>
                <a:spcPct val="80000"/>
              </a:lnSpc>
            </a:pPr>
            <a:r>
              <a:rPr lang="en-US" sz="1600" smtClean="0"/>
              <a:t>a new client is admitted if enough free disk BW and buffer space </a:t>
            </a:r>
            <a:br>
              <a:rPr lang="en-US" sz="1600" smtClean="0"/>
            </a:br>
            <a:r>
              <a:rPr lang="en-US" sz="1000" smtClean="0"/>
              <a:t>(additionally Fellini checks network BW)</a:t>
            </a:r>
            <a:r>
              <a:rPr lang="en-US" sz="1600" smtClean="0"/>
              <a:t/>
            </a:r>
            <a:br>
              <a:rPr lang="en-US" sz="1600" smtClean="0"/>
            </a:br>
            <a:endParaRPr lang="en-US" sz="1600" smtClean="0"/>
          </a:p>
          <a:p>
            <a:pPr marL="914400" lvl="1" indent="-457200" eaLnBrk="1" hangingPunct="1">
              <a:lnSpc>
                <a:spcPct val="80000"/>
              </a:lnSpc>
            </a:pPr>
            <a:r>
              <a:rPr lang="en-US" sz="1600" smtClean="0"/>
              <a:t>new real-time clients are admitted first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728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728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7728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7728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7728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7728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7728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7728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7728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7728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7728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7728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7728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727325" y="3455988"/>
            <a:ext cx="1400175" cy="2816225"/>
            <a:chOff x="1718" y="2177"/>
            <a:chExt cx="882" cy="1774"/>
          </a:xfrm>
        </p:grpSpPr>
        <p:sp>
          <p:nvSpPr>
            <p:cNvPr id="34946" name="Line 3"/>
            <p:cNvSpPr>
              <a:spLocks noChangeShapeType="1"/>
            </p:cNvSpPr>
            <p:nvPr/>
          </p:nvSpPr>
          <p:spPr bwMode="auto">
            <a:xfrm flipV="1">
              <a:off x="2160" y="2392"/>
              <a:ext cx="0" cy="1559"/>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47" name="Text Box 4"/>
            <p:cNvSpPr txBox="1">
              <a:spLocks noChangeArrowheads="1"/>
            </p:cNvSpPr>
            <p:nvPr/>
          </p:nvSpPr>
          <p:spPr bwMode="auto">
            <a:xfrm>
              <a:off x="1718" y="2177"/>
              <a:ext cx="882" cy="2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000"/>
                <a:t>current </a:t>
              </a:r>
            </a:p>
            <a:p>
              <a:pPr algn="ctr"/>
              <a:r>
                <a:rPr lang="en-US" sz="1000"/>
                <a:t>presentation point</a:t>
              </a:r>
              <a:r>
                <a:rPr lang="en-US" sz="1000" b="0"/>
                <a:t> </a:t>
              </a:r>
            </a:p>
          </p:txBody>
        </p:sp>
      </p:grpSp>
      <p:sp>
        <p:nvSpPr>
          <p:cNvPr id="34819" name="Rectangle 5"/>
          <p:cNvSpPr>
            <a:spLocks noGrp="1" noChangeArrowheads="1"/>
          </p:cNvSpPr>
          <p:nvPr>
            <p:ph type="title"/>
          </p:nvPr>
        </p:nvSpPr>
        <p:spPr/>
        <p:txBody>
          <a:bodyPr/>
          <a:lstStyle/>
          <a:p>
            <a:pPr eaLnBrk="1" hangingPunct="1"/>
            <a:r>
              <a:rPr lang="en-US" sz="2800" smtClean="0"/>
              <a:t>Least/Most Relevant for Presentation (L/MRP)</a:t>
            </a:r>
          </a:p>
        </p:txBody>
      </p:sp>
      <p:sp>
        <p:nvSpPr>
          <p:cNvPr id="34820" name="Rectangle 6"/>
          <p:cNvSpPr>
            <a:spLocks noGrp="1" noChangeArrowheads="1"/>
          </p:cNvSpPr>
          <p:nvPr>
            <p:ph type="body" idx="1"/>
          </p:nvPr>
        </p:nvSpPr>
        <p:spPr>
          <a:xfrm>
            <a:off x="0" y="1020763"/>
            <a:ext cx="9144000" cy="1504950"/>
          </a:xfrm>
        </p:spPr>
        <p:txBody>
          <a:bodyPr/>
          <a:lstStyle/>
          <a:p>
            <a:pPr eaLnBrk="1" hangingPunct="1">
              <a:lnSpc>
                <a:spcPct val="90000"/>
              </a:lnSpc>
            </a:pPr>
            <a:r>
              <a:rPr lang="en-US" sz="2000" smtClean="0">
                <a:solidFill>
                  <a:schemeClr val="folHlink"/>
                </a:solidFill>
              </a:rPr>
              <a:t>Relevance values</a:t>
            </a:r>
            <a:r>
              <a:rPr lang="en-US" sz="2000" smtClean="0"/>
              <a:t> are calculated with respect to current playout of the multimedia stream </a:t>
            </a:r>
          </a:p>
          <a:p>
            <a:pPr lvl="2" eaLnBrk="1" hangingPunct="1">
              <a:lnSpc>
                <a:spcPct val="90000"/>
              </a:lnSpc>
            </a:pPr>
            <a:r>
              <a:rPr lang="en-US" sz="1600" smtClean="0"/>
              <a:t>presentation point (current position in file)</a:t>
            </a:r>
          </a:p>
          <a:p>
            <a:pPr lvl="2" eaLnBrk="1" hangingPunct="1">
              <a:lnSpc>
                <a:spcPct val="90000"/>
              </a:lnSpc>
            </a:pPr>
            <a:r>
              <a:rPr lang="en-US" sz="1600" smtClean="0"/>
              <a:t>mode / speed (forward, backward, FF, FB, jump)</a:t>
            </a:r>
            <a:endParaRPr lang="en-US" sz="500" smtClean="0"/>
          </a:p>
          <a:p>
            <a:pPr lvl="2" eaLnBrk="1" hangingPunct="1">
              <a:lnSpc>
                <a:spcPct val="90000"/>
              </a:lnSpc>
            </a:pPr>
            <a:r>
              <a:rPr lang="en-US" sz="1600" smtClean="0"/>
              <a:t>relevance functions are configurable</a:t>
            </a:r>
          </a:p>
        </p:txBody>
      </p:sp>
      <p:sp>
        <p:nvSpPr>
          <p:cNvPr id="34821" name="Text Box 7"/>
          <p:cNvSpPr txBox="1">
            <a:spLocks noChangeArrowheads="1"/>
          </p:cNvSpPr>
          <p:nvPr/>
        </p:nvSpPr>
        <p:spPr bwMode="auto">
          <a:xfrm rot="1961968">
            <a:off x="7715250" y="385763"/>
            <a:ext cx="1492250"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t>[Moser et al. 95]</a:t>
            </a:r>
          </a:p>
        </p:txBody>
      </p:sp>
      <p:sp>
        <p:nvSpPr>
          <p:cNvPr id="1231880" name="Text Box 8"/>
          <p:cNvSpPr txBox="1">
            <a:spLocks noChangeArrowheads="1"/>
          </p:cNvSpPr>
          <p:nvPr/>
        </p:nvSpPr>
        <p:spPr bwMode="auto">
          <a:xfrm>
            <a:off x="1760538" y="3036888"/>
            <a:ext cx="266700" cy="228600"/>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10</a:t>
            </a:r>
          </a:p>
        </p:txBody>
      </p:sp>
      <p:sp>
        <p:nvSpPr>
          <p:cNvPr id="1231881" name="Text Box 9"/>
          <p:cNvSpPr txBox="1">
            <a:spLocks noChangeArrowheads="1"/>
          </p:cNvSpPr>
          <p:nvPr/>
        </p:nvSpPr>
        <p:spPr bwMode="auto">
          <a:xfrm>
            <a:off x="2070100" y="3036888"/>
            <a:ext cx="266700" cy="228600"/>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11</a:t>
            </a:r>
          </a:p>
        </p:txBody>
      </p:sp>
      <p:sp>
        <p:nvSpPr>
          <p:cNvPr id="1231882" name="Text Box 10"/>
          <p:cNvSpPr txBox="1">
            <a:spLocks noChangeArrowheads="1"/>
          </p:cNvSpPr>
          <p:nvPr/>
        </p:nvSpPr>
        <p:spPr bwMode="auto">
          <a:xfrm>
            <a:off x="2379663" y="3036888"/>
            <a:ext cx="266700" cy="228600"/>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12</a:t>
            </a:r>
          </a:p>
        </p:txBody>
      </p:sp>
      <p:sp>
        <p:nvSpPr>
          <p:cNvPr id="1231883" name="Text Box 11"/>
          <p:cNvSpPr txBox="1">
            <a:spLocks noChangeArrowheads="1"/>
          </p:cNvSpPr>
          <p:nvPr/>
        </p:nvSpPr>
        <p:spPr bwMode="auto">
          <a:xfrm>
            <a:off x="2689225" y="3036888"/>
            <a:ext cx="266700" cy="228600"/>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13</a:t>
            </a:r>
          </a:p>
        </p:txBody>
      </p:sp>
      <p:sp>
        <p:nvSpPr>
          <p:cNvPr id="1231884" name="Text Box 12"/>
          <p:cNvSpPr txBox="1">
            <a:spLocks noChangeArrowheads="1"/>
          </p:cNvSpPr>
          <p:nvPr/>
        </p:nvSpPr>
        <p:spPr bwMode="auto">
          <a:xfrm>
            <a:off x="2998788" y="3036888"/>
            <a:ext cx="266700" cy="228600"/>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14</a:t>
            </a:r>
          </a:p>
        </p:txBody>
      </p:sp>
      <p:sp>
        <p:nvSpPr>
          <p:cNvPr id="1231885" name="Text Box 13"/>
          <p:cNvSpPr txBox="1">
            <a:spLocks noChangeArrowheads="1"/>
          </p:cNvSpPr>
          <p:nvPr/>
        </p:nvSpPr>
        <p:spPr bwMode="auto">
          <a:xfrm>
            <a:off x="3308350" y="3036888"/>
            <a:ext cx="266700" cy="228600"/>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15</a:t>
            </a:r>
          </a:p>
        </p:txBody>
      </p:sp>
      <p:sp>
        <p:nvSpPr>
          <p:cNvPr id="1231886" name="Text Box 14"/>
          <p:cNvSpPr txBox="1">
            <a:spLocks noChangeArrowheads="1"/>
          </p:cNvSpPr>
          <p:nvPr/>
        </p:nvSpPr>
        <p:spPr bwMode="auto">
          <a:xfrm>
            <a:off x="3617913" y="3036888"/>
            <a:ext cx="266700" cy="228600"/>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16</a:t>
            </a:r>
          </a:p>
        </p:txBody>
      </p:sp>
      <p:sp>
        <p:nvSpPr>
          <p:cNvPr id="1231887" name="Text Box 15"/>
          <p:cNvSpPr txBox="1">
            <a:spLocks noChangeArrowheads="1"/>
          </p:cNvSpPr>
          <p:nvPr/>
        </p:nvSpPr>
        <p:spPr bwMode="auto">
          <a:xfrm>
            <a:off x="3927475" y="3036888"/>
            <a:ext cx="266700" cy="228600"/>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17</a:t>
            </a:r>
          </a:p>
        </p:txBody>
      </p:sp>
      <p:sp>
        <p:nvSpPr>
          <p:cNvPr id="1231888" name="Text Box 16"/>
          <p:cNvSpPr txBox="1">
            <a:spLocks noChangeArrowheads="1"/>
          </p:cNvSpPr>
          <p:nvPr/>
        </p:nvSpPr>
        <p:spPr bwMode="auto">
          <a:xfrm>
            <a:off x="4237038" y="3036888"/>
            <a:ext cx="266700" cy="228600"/>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18</a:t>
            </a:r>
          </a:p>
        </p:txBody>
      </p:sp>
      <p:sp>
        <p:nvSpPr>
          <p:cNvPr id="1231889" name="Text Box 17"/>
          <p:cNvSpPr txBox="1">
            <a:spLocks noChangeArrowheads="1"/>
          </p:cNvSpPr>
          <p:nvPr/>
        </p:nvSpPr>
        <p:spPr bwMode="auto">
          <a:xfrm>
            <a:off x="4546600" y="3036888"/>
            <a:ext cx="266700" cy="228600"/>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19</a:t>
            </a:r>
          </a:p>
        </p:txBody>
      </p:sp>
      <p:sp>
        <p:nvSpPr>
          <p:cNvPr id="1231890" name="Text Box 18"/>
          <p:cNvSpPr txBox="1">
            <a:spLocks noChangeArrowheads="1"/>
          </p:cNvSpPr>
          <p:nvPr/>
        </p:nvSpPr>
        <p:spPr bwMode="auto">
          <a:xfrm>
            <a:off x="4856163" y="3036888"/>
            <a:ext cx="266700" cy="228600"/>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20</a:t>
            </a:r>
          </a:p>
        </p:txBody>
      </p:sp>
      <p:sp>
        <p:nvSpPr>
          <p:cNvPr id="1231891" name="Text Box 19"/>
          <p:cNvSpPr txBox="1">
            <a:spLocks noChangeArrowheads="1"/>
          </p:cNvSpPr>
          <p:nvPr/>
        </p:nvSpPr>
        <p:spPr bwMode="auto">
          <a:xfrm>
            <a:off x="5165725" y="3036888"/>
            <a:ext cx="266700" cy="228600"/>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21</a:t>
            </a:r>
          </a:p>
        </p:txBody>
      </p:sp>
      <p:sp>
        <p:nvSpPr>
          <p:cNvPr id="1231892" name="Text Box 20"/>
          <p:cNvSpPr txBox="1">
            <a:spLocks noChangeArrowheads="1"/>
          </p:cNvSpPr>
          <p:nvPr/>
        </p:nvSpPr>
        <p:spPr bwMode="auto">
          <a:xfrm>
            <a:off x="5475288" y="3036888"/>
            <a:ext cx="266700" cy="228600"/>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22</a:t>
            </a:r>
          </a:p>
        </p:txBody>
      </p:sp>
      <p:sp>
        <p:nvSpPr>
          <p:cNvPr id="1231893" name="Text Box 21"/>
          <p:cNvSpPr txBox="1">
            <a:spLocks noChangeArrowheads="1"/>
          </p:cNvSpPr>
          <p:nvPr/>
        </p:nvSpPr>
        <p:spPr bwMode="auto">
          <a:xfrm>
            <a:off x="5784850" y="3036888"/>
            <a:ext cx="266700" cy="228600"/>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23</a:t>
            </a:r>
          </a:p>
        </p:txBody>
      </p:sp>
      <p:sp>
        <p:nvSpPr>
          <p:cNvPr id="1231894" name="Text Box 22"/>
          <p:cNvSpPr txBox="1">
            <a:spLocks noChangeArrowheads="1"/>
          </p:cNvSpPr>
          <p:nvPr/>
        </p:nvSpPr>
        <p:spPr bwMode="auto">
          <a:xfrm>
            <a:off x="6094413" y="3036888"/>
            <a:ext cx="266700" cy="228600"/>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24</a:t>
            </a:r>
          </a:p>
        </p:txBody>
      </p:sp>
      <p:sp>
        <p:nvSpPr>
          <p:cNvPr id="1231895" name="Text Box 23"/>
          <p:cNvSpPr txBox="1">
            <a:spLocks noChangeArrowheads="1"/>
          </p:cNvSpPr>
          <p:nvPr/>
        </p:nvSpPr>
        <p:spPr bwMode="auto">
          <a:xfrm>
            <a:off x="6403975" y="3036888"/>
            <a:ext cx="266700" cy="228600"/>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25</a:t>
            </a:r>
          </a:p>
        </p:txBody>
      </p:sp>
      <p:sp>
        <p:nvSpPr>
          <p:cNvPr id="1231896" name="Text Box 24"/>
          <p:cNvSpPr txBox="1">
            <a:spLocks noChangeArrowheads="1"/>
          </p:cNvSpPr>
          <p:nvPr/>
        </p:nvSpPr>
        <p:spPr bwMode="auto">
          <a:xfrm>
            <a:off x="6715125" y="3036888"/>
            <a:ext cx="266700" cy="228600"/>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26</a:t>
            </a:r>
          </a:p>
        </p:txBody>
      </p:sp>
      <p:sp>
        <p:nvSpPr>
          <p:cNvPr id="1231897" name="Text Box 25"/>
          <p:cNvSpPr txBox="1">
            <a:spLocks noChangeArrowheads="1"/>
          </p:cNvSpPr>
          <p:nvPr/>
        </p:nvSpPr>
        <p:spPr bwMode="auto">
          <a:xfrm>
            <a:off x="187325" y="2633663"/>
            <a:ext cx="2832100" cy="244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a:t>COPU</a:t>
            </a:r>
            <a:r>
              <a:rPr lang="en-US" sz="1000" b="0"/>
              <a:t>s – continuous object presentation units </a:t>
            </a:r>
          </a:p>
        </p:txBody>
      </p:sp>
      <p:sp>
        <p:nvSpPr>
          <p:cNvPr id="1231898" name="Line 26"/>
          <p:cNvSpPr>
            <a:spLocks noChangeShapeType="1"/>
          </p:cNvSpPr>
          <p:nvPr/>
        </p:nvSpPr>
        <p:spPr bwMode="auto">
          <a:xfrm>
            <a:off x="706438" y="2833688"/>
            <a:ext cx="884237" cy="307975"/>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nvGrpSpPr>
          <p:cNvPr id="3" name="Group 32"/>
          <p:cNvGrpSpPr>
            <a:grpSpLocks/>
          </p:cNvGrpSpPr>
          <p:nvPr/>
        </p:nvGrpSpPr>
        <p:grpSpPr bwMode="auto">
          <a:xfrm>
            <a:off x="1376363" y="6124575"/>
            <a:ext cx="7419975" cy="436563"/>
            <a:chOff x="867" y="3858"/>
            <a:chExt cx="4674" cy="275"/>
          </a:xfrm>
        </p:grpSpPr>
        <p:sp>
          <p:nvSpPr>
            <p:cNvPr id="34910" name="Line 33"/>
            <p:cNvSpPr>
              <a:spLocks noChangeShapeType="1"/>
            </p:cNvSpPr>
            <p:nvPr/>
          </p:nvSpPr>
          <p:spPr bwMode="auto">
            <a:xfrm>
              <a:off x="867" y="3946"/>
              <a:ext cx="3912" cy="0"/>
            </a:xfrm>
            <a:prstGeom prst="line">
              <a:avLst/>
            </a:prstGeom>
            <a:noFill/>
            <a:ln w="38100">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11" name="Text Box 34"/>
            <p:cNvSpPr txBox="1">
              <a:spLocks noChangeArrowheads="1"/>
            </p:cNvSpPr>
            <p:nvPr/>
          </p:nvSpPr>
          <p:spPr bwMode="auto">
            <a:xfrm>
              <a:off x="4751" y="3858"/>
              <a:ext cx="79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t>COPU number</a:t>
              </a:r>
            </a:p>
          </p:txBody>
        </p:sp>
        <p:sp>
          <p:nvSpPr>
            <p:cNvPr id="34912" name="Text Box 35"/>
            <p:cNvSpPr txBox="1">
              <a:spLocks noChangeArrowheads="1"/>
            </p:cNvSpPr>
            <p:nvPr/>
          </p:nvSpPr>
          <p:spPr bwMode="auto">
            <a:xfrm>
              <a:off x="1110" y="3989"/>
              <a:ext cx="168"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10</a:t>
              </a:r>
            </a:p>
          </p:txBody>
        </p:sp>
        <p:sp>
          <p:nvSpPr>
            <p:cNvPr id="34913" name="Text Box 36"/>
            <p:cNvSpPr txBox="1">
              <a:spLocks noChangeArrowheads="1"/>
            </p:cNvSpPr>
            <p:nvPr/>
          </p:nvSpPr>
          <p:spPr bwMode="auto">
            <a:xfrm>
              <a:off x="1305" y="3989"/>
              <a:ext cx="168"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11</a:t>
              </a:r>
            </a:p>
          </p:txBody>
        </p:sp>
        <p:sp>
          <p:nvSpPr>
            <p:cNvPr id="34914" name="Text Box 37"/>
            <p:cNvSpPr txBox="1">
              <a:spLocks noChangeArrowheads="1"/>
            </p:cNvSpPr>
            <p:nvPr/>
          </p:nvSpPr>
          <p:spPr bwMode="auto">
            <a:xfrm>
              <a:off x="1500" y="3989"/>
              <a:ext cx="168"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12</a:t>
              </a:r>
            </a:p>
          </p:txBody>
        </p:sp>
        <p:sp>
          <p:nvSpPr>
            <p:cNvPr id="34915" name="Text Box 38"/>
            <p:cNvSpPr txBox="1">
              <a:spLocks noChangeArrowheads="1"/>
            </p:cNvSpPr>
            <p:nvPr/>
          </p:nvSpPr>
          <p:spPr bwMode="auto">
            <a:xfrm>
              <a:off x="1695" y="3989"/>
              <a:ext cx="168"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13</a:t>
              </a:r>
            </a:p>
          </p:txBody>
        </p:sp>
        <p:sp>
          <p:nvSpPr>
            <p:cNvPr id="34916" name="Text Box 39"/>
            <p:cNvSpPr txBox="1">
              <a:spLocks noChangeArrowheads="1"/>
            </p:cNvSpPr>
            <p:nvPr/>
          </p:nvSpPr>
          <p:spPr bwMode="auto">
            <a:xfrm>
              <a:off x="1890" y="3989"/>
              <a:ext cx="168"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14</a:t>
              </a:r>
            </a:p>
          </p:txBody>
        </p:sp>
        <p:sp>
          <p:nvSpPr>
            <p:cNvPr id="34917" name="Text Box 40"/>
            <p:cNvSpPr txBox="1">
              <a:spLocks noChangeArrowheads="1"/>
            </p:cNvSpPr>
            <p:nvPr/>
          </p:nvSpPr>
          <p:spPr bwMode="auto">
            <a:xfrm>
              <a:off x="2085" y="3989"/>
              <a:ext cx="168"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15</a:t>
              </a:r>
            </a:p>
          </p:txBody>
        </p:sp>
        <p:sp>
          <p:nvSpPr>
            <p:cNvPr id="34918" name="Text Box 41"/>
            <p:cNvSpPr txBox="1">
              <a:spLocks noChangeArrowheads="1"/>
            </p:cNvSpPr>
            <p:nvPr/>
          </p:nvSpPr>
          <p:spPr bwMode="auto">
            <a:xfrm>
              <a:off x="2280" y="3989"/>
              <a:ext cx="168"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16</a:t>
              </a:r>
            </a:p>
          </p:txBody>
        </p:sp>
        <p:sp>
          <p:nvSpPr>
            <p:cNvPr id="34919" name="Text Box 42"/>
            <p:cNvSpPr txBox="1">
              <a:spLocks noChangeArrowheads="1"/>
            </p:cNvSpPr>
            <p:nvPr/>
          </p:nvSpPr>
          <p:spPr bwMode="auto">
            <a:xfrm>
              <a:off x="2475" y="3989"/>
              <a:ext cx="168"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17</a:t>
              </a:r>
            </a:p>
          </p:txBody>
        </p:sp>
        <p:sp>
          <p:nvSpPr>
            <p:cNvPr id="34920" name="Text Box 43"/>
            <p:cNvSpPr txBox="1">
              <a:spLocks noChangeArrowheads="1"/>
            </p:cNvSpPr>
            <p:nvPr/>
          </p:nvSpPr>
          <p:spPr bwMode="auto">
            <a:xfrm>
              <a:off x="2670" y="3989"/>
              <a:ext cx="168"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18</a:t>
              </a:r>
            </a:p>
          </p:txBody>
        </p:sp>
        <p:sp>
          <p:nvSpPr>
            <p:cNvPr id="34921" name="Text Box 44"/>
            <p:cNvSpPr txBox="1">
              <a:spLocks noChangeArrowheads="1"/>
            </p:cNvSpPr>
            <p:nvPr/>
          </p:nvSpPr>
          <p:spPr bwMode="auto">
            <a:xfrm>
              <a:off x="2865" y="3989"/>
              <a:ext cx="168"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19</a:t>
              </a:r>
            </a:p>
          </p:txBody>
        </p:sp>
        <p:sp>
          <p:nvSpPr>
            <p:cNvPr id="34922" name="Text Box 45"/>
            <p:cNvSpPr txBox="1">
              <a:spLocks noChangeArrowheads="1"/>
            </p:cNvSpPr>
            <p:nvPr/>
          </p:nvSpPr>
          <p:spPr bwMode="auto">
            <a:xfrm>
              <a:off x="3060" y="3989"/>
              <a:ext cx="168"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20</a:t>
              </a:r>
            </a:p>
          </p:txBody>
        </p:sp>
        <p:sp>
          <p:nvSpPr>
            <p:cNvPr id="34923" name="Text Box 46"/>
            <p:cNvSpPr txBox="1">
              <a:spLocks noChangeArrowheads="1"/>
            </p:cNvSpPr>
            <p:nvPr/>
          </p:nvSpPr>
          <p:spPr bwMode="auto">
            <a:xfrm>
              <a:off x="3255" y="3989"/>
              <a:ext cx="168"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21</a:t>
              </a:r>
            </a:p>
          </p:txBody>
        </p:sp>
        <p:sp>
          <p:nvSpPr>
            <p:cNvPr id="34924" name="Text Box 47"/>
            <p:cNvSpPr txBox="1">
              <a:spLocks noChangeArrowheads="1"/>
            </p:cNvSpPr>
            <p:nvPr/>
          </p:nvSpPr>
          <p:spPr bwMode="auto">
            <a:xfrm>
              <a:off x="3450" y="3989"/>
              <a:ext cx="168"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22</a:t>
              </a:r>
            </a:p>
          </p:txBody>
        </p:sp>
        <p:sp>
          <p:nvSpPr>
            <p:cNvPr id="34925" name="Text Box 48"/>
            <p:cNvSpPr txBox="1">
              <a:spLocks noChangeArrowheads="1"/>
            </p:cNvSpPr>
            <p:nvPr/>
          </p:nvSpPr>
          <p:spPr bwMode="auto">
            <a:xfrm>
              <a:off x="3645" y="3989"/>
              <a:ext cx="168"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23</a:t>
              </a:r>
            </a:p>
          </p:txBody>
        </p:sp>
        <p:sp>
          <p:nvSpPr>
            <p:cNvPr id="34926" name="Text Box 49"/>
            <p:cNvSpPr txBox="1">
              <a:spLocks noChangeArrowheads="1"/>
            </p:cNvSpPr>
            <p:nvPr/>
          </p:nvSpPr>
          <p:spPr bwMode="auto">
            <a:xfrm>
              <a:off x="3840" y="3989"/>
              <a:ext cx="168"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24</a:t>
              </a:r>
            </a:p>
          </p:txBody>
        </p:sp>
        <p:sp>
          <p:nvSpPr>
            <p:cNvPr id="34927" name="Text Box 50"/>
            <p:cNvSpPr txBox="1">
              <a:spLocks noChangeArrowheads="1"/>
            </p:cNvSpPr>
            <p:nvPr/>
          </p:nvSpPr>
          <p:spPr bwMode="auto">
            <a:xfrm>
              <a:off x="4035" y="3989"/>
              <a:ext cx="168"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25</a:t>
              </a:r>
            </a:p>
          </p:txBody>
        </p:sp>
        <p:sp>
          <p:nvSpPr>
            <p:cNvPr id="34928" name="Text Box 51"/>
            <p:cNvSpPr txBox="1">
              <a:spLocks noChangeArrowheads="1"/>
            </p:cNvSpPr>
            <p:nvPr/>
          </p:nvSpPr>
          <p:spPr bwMode="auto">
            <a:xfrm>
              <a:off x="4231" y="3989"/>
              <a:ext cx="168"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26</a:t>
              </a:r>
            </a:p>
          </p:txBody>
        </p:sp>
        <p:sp>
          <p:nvSpPr>
            <p:cNvPr id="34929" name="Line 52"/>
            <p:cNvSpPr>
              <a:spLocks noChangeShapeType="1"/>
            </p:cNvSpPr>
            <p:nvPr/>
          </p:nvSpPr>
          <p:spPr bwMode="auto">
            <a:xfrm flipV="1">
              <a:off x="1190" y="3900"/>
              <a:ext cx="0" cy="94"/>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30" name="Line 53"/>
            <p:cNvSpPr>
              <a:spLocks noChangeShapeType="1"/>
            </p:cNvSpPr>
            <p:nvPr/>
          </p:nvSpPr>
          <p:spPr bwMode="auto">
            <a:xfrm flipV="1">
              <a:off x="1384" y="3900"/>
              <a:ext cx="0" cy="94"/>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31" name="Line 54"/>
            <p:cNvSpPr>
              <a:spLocks noChangeShapeType="1"/>
            </p:cNvSpPr>
            <p:nvPr/>
          </p:nvSpPr>
          <p:spPr bwMode="auto">
            <a:xfrm flipV="1">
              <a:off x="1579" y="3900"/>
              <a:ext cx="0" cy="94"/>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32" name="Line 55"/>
            <p:cNvSpPr>
              <a:spLocks noChangeShapeType="1"/>
            </p:cNvSpPr>
            <p:nvPr/>
          </p:nvSpPr>
          <p:spPr bwMode="auto">
            <a:xfrm flipV="1">
              <a:off x="1774" y="3900"/>
              <a:ext cx="0" cy="94"/>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33" name="Line 56"/>
            <p:cNvSpPr>
              <a:spLocks noChangeShapeType="1"/>
            </p:cNvSpPr>
            <p:nvPr/>
          </p:nvSpPr>
          <p:spPr bwMode="auto">
            <a:xfrm flipV="1">
              <a:off x="1969" y="3900"/>
              <a:ext cx="0" cy="94"/>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34" name="Line 57"/>
            <p:cNvSpPr>
              <a:spLocks noChangeShapeType="1"/>
            </p:cNvSpPr>
            <p:nvPr/>
          </p:nvSpPr>
          <p:spPr bwMode="auto">
            <a:xfrm flipV="1">
              <a:off x="2163" y="3900"/>
              <a:ext cx="0" cy="94"/>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35" name="Line 58"/>
            <p:cNvSpPr>
              <a:spLocks noChangeShapeType="1"/>
            </p:cNvSpPr>
            <p:nvPr/>
          </p:nvSpPr>
          <p:spPr bwMode="auto">
            <a:xfrm flipV="1">
              <a:off x="2358" y="3900"/>
              <a:ext cx="0" cy="94"/>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36" name="Line 59"/>
            <p:cNvSpPr>
              <a:spLocks noChangeShapeType="1"/>
            </p:cNvSpPr>
            <p:nvPr/>
          </p:nvSpPr>
          <p:spPr bwMode="auto">
            <a:xfrm flipV="1">
              <a:off x="2553" y="3900"/>
              <a:ext cx="0" cy="94"/>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37" name="Line 60"/>
            <p:cNvSpPr>
              <a:spLocks noChangeShapeType="1"/>
            </p:cNvSpPr>
            <p:nvPr/>
          </p:nvSpPr>
          <p:spPr bwMode="auto">
            <a:xfrm flipV="1">
              <a:off x="2748" y="3900"/>
              <a:ext cx="0" cy="94"/>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38" name="Line 61"/>
            <p:cNvSpPr>
              <a:spLocks noChangeShapeType="1"/>
            </p:cNvSpPr>
            <p:nvPr/>
          </p:nvSpPr>
          <p:spPr bwMode="auto">
            <a:xfrm flipV="1">
              <a:off x="2942" y="3900"/>
              <a:ext cx="0" cy="94"/>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39" name="Line 62"/>
            <p:cNvSpPr>
              <a:spLocks noChangeShapeType="1"/>
            </p:cNvSpPr>
            <p:nvPr/>
          </p:nvSpPr>
          <p:spPr bwMode="auto">
            <a:xfrm flipV="1">
              <a:off x="3137" y="3900"/>
              <a:ext cx="0" cy="94"/>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40" name="Line 63"/>
            <p:cNvSpPr>
              <a:spLocks noChangeShapeType="1"/>
            </p:cNvSpPr>
            <p:nvPr/>
          </p:nvSpPr>
          <p:spPr bwMode="auto">
            <a:xfrm flipV="1">
              <a:off x="3332" y="3900"/>
              <a:ext cx="0" cy="94"/>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41" name="Line 64"/>
            <p:cNvSpPr>
              <a:spLocks noChangeShapeType="1"/>
            </p:cNvSpPr>
            <p:nvPr/>
          </p:nvSpPr>
          <p:spPr bwMode="auto">
            <a:xfrm flipV="1">
              <a:off x="3527" y="3900"/>
              <a:ext cx="0" cy="94"/>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42" name="Line 65"/>
            <p:cNvSpPr>
              <a:spLocks noChangeShapeType="1"/>
            </p:cNvSpPr>
            <p:nvPr/>
          </p:nvSpPr>
          <p:spPr bwMode="auto">
            <a:xfrm flipV="1">
              <a:off x="3721" y="3900"/>
              <a:ext cx="0" cy="94"/>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43" name="Line 66"/>
            <p:cNvSpPr>
              <a:spLocks noChangeShapeType="1"/>
            </p:cNvSpPr>
            <p:nvPr/>
          </p:nvSpPr>
          <p:spPr bwMode="auto">
            <a:xfrm flipV="1">
              <a:off x="4306" y="3900"/>
              <a:ext cx="0" cy="94"/>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44" name="Line 67"/>
            <p:cNvSpPr>
              <a:spLocks noChangeShapeType="1"/>
            </p:cNvSpPr>
            <p:nvPr/>
          </p:nvSpPr>
          <p:spPr bwMode="auto">
            <a:xfrm flipV="1">
              <a:off x="3916" y="3900"/>
              <a:ext cx="0" cy="94"/>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45" name="Line 68"/>
            <p:cNvSpPr>
              <a:spLocks noChangeShapeType="1"/>
            </p:cNvSpPr>
            <p:nvPr/>
          </p:nvSpPr>
          <p:spPr bwMode="auto">
            <a:xfrm flipV="1">
              <a:off x="4111" y="3900"/>
              <a:ext cx="0" cy="94"/>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4" name="Group 69"/>
          <p:cNvGrpSpPr>
            <a:grpSpLocks/>
          </p:cNvGrpSpPr>
          <p:nvPr/>
        </p:nvGrpSpPr>
        <p:grpSpPr bwMode="auto">
          <a:xfrm>
            <a:off x="1401763" y="4075113"/>
            <a:ext cx="5943600" cy="1868487"/>
            <a:chOff x="883" y="2567"/>
            <a:chExt cx="3744" cy="1177"/>
          </a:xfrm>
        </p:grpSpPr>
        <p:sp>
          <p:nvSpPr>
            <p:cNvPr id="34899" name="Line 70"/>
            <p:cNvSpPr>
              <a:spLocks noChangeShapeType="1"/>
            </p:cNvSpPr>
            <p:nvPr/>
          </p:nvSpPr>
          <p:spPr bwMode="auto">
            <a:xfrm>
              <a:off x="883" y="3744"/>
              <a:ext cx="3744" cy="0"/>
            </a:xfrm>
            <a:prstGeom prst="line">
              <a:avLst/>
            </a:prstGeom>
            <a:noFill/>
            <a:ln w="9525" cap="rnd">
              <a:solidFill>
                <a:schemeClr val="tx1"/>
              </a:solidFill>
              <a:prstDash val="sysDot"/>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00" name="Line 71"/>
            <p:cNvSpPr>
              <a:spLocks noChangeShapeType="1"/>
            </p:cNvSpPr>
            <p:nvPr/>
          </p:nvSpPr>
          <p:spPr bwMode="auto">
            <a:xfrm>
              <a:off x="883" y="2567"/>
              <a:ext cx="3744" cy="0"/>
            </a:xfrm>
            <a:prstGeom prst="line">
              <a:avLst/>
            </a:prstGeom>
            <a:noFill/>
            <a:ln w="9525" cap="rnd">
              <a:solidFill>
                <a:schemeClr val="tx1"/>
              </a:solidFill>
              <a:prstDash val="sysDot"/>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01" name="Line 72"/>
            <p:cNvSpPr>
              <a:spLocks noChangeShapeType="1"/>
            </p:cNvSpPr>
            <p:nvPr/>
          </p:nvSpPr>
          <p:spPr bwMode="auto">
            <a:xfrm>
              <a:off x="883" y="2684"/>
              <a:ext cx="3744" cy="0"/>
            </a:xfrm>
            <a:prstGeom prst="line">
              <a:avLst/>
            </a:prstGeom>
            <a:noFill/>
            <a:ln w="9525" cap="rnd">
              <a:solidFill>
                <a:schemeClr val="tx1"/>
              </a:solidFill>
              <a:prstDash val="sysDot"/>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02" name="Line 73"/>
            <p:cNvSpPr>
              <a:spLocks noChangeShapeType="1"/>
            </p:cNvSpPr>
            <p:nvPr/>
          </p:nvSpPr>
          <p:spPr bwMode="auto">
            <a:xfrm>
              <a:off x="883" y="2802"/>
              <a:ext cx="3744" cy="0"/>
            </a:xfrm>
            <a:prstGeom prst="line">
              <a:avLst/>
            </a:prstGeom>
            <a:noFill/>
            <a:ln w="9525" cap="rnd">
              <a:solidFill>
                <a:schemeClr val="tx1"/>
              </a:solidFill>
              <a:prstDash val="sysDot"/>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03" name="Line 74"/>
            <p:cNvSpPr>
              <a:spLocks noChangeShapeType="1"/>
            </p:cNvSpPr>
            <p:nvPr/>
          </p:nvSpPr>
          <p:spPr bwMode="auto">
            <a:xfrm>
              <a:off x="883" y="2920"/>
              <a:ext cx="3744" cy="0"/>
            </a:xfrm>
            <a:prstGeom prst="line">
              <a:avLst/>
            </a:prstGeom>
            <a:noFill/>
            <a:ln w="9525" cap="rnd">
              <a:solidFill>
                <a:schemeClr val="tx1"/>
              </a:solidFill>
              <a:prstDash val="sysDot"/>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04" name="Line 75"/>
            <p:cNvSpPr>
              <a:spLocks noChangeShapeType="1"/>
            </p:cNvSpPr>
            <p:nvPr/>
          </p:nvSpPr>
          <p:spPr bwMode="auto">
            <a:xfrm>
              <a:off x="883" y="3037"/>
              <a:ext cx="3744" cy="0"/>
            </a:xfrm>
            <a:prstGeom prst="line">
              <a:avLst/>
            </a:prstGeom>
            <a:noFill/>
            <a:ln w="9525" cap="rnd">
              <a:solidFill>
                <a:schemeClr val="tx1"/>
              </a:solidFill>
              <a:prstDash val="sysDot"/>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05" name="Line 76"/>
            <p:cNvSpPr>
              <a:spLocks noChangeShapeType="1"/>
            </p:cNvSpPr>
            <p:nvPr/>
          </p:nvSpPr>
          <p:spPr bwMode="auto">
            <a:xfrm>
              <a:off x="883" y="3155"/>
              <a:ext cx="3744" cy="0"/>
            </a:xfrm>
            <a:prstGeom prst="line">
              <a:avLst/>
            </a:prstGeom>
            <a:noFill/>
            <a:ln w="9525" cap="rnd">
              <a:solidFill>
                <a:schemeClr val="tx1"/>
              </a:solidFill>
              <a:prstDash val="sysDot"/>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06" name="Line 77"/>
            <p:cNvSpPr>
              <a:spLocks noChangeShapeType="1"/>
            </p:cNvSpPr>
            <p:nvPr/>
          </p:nvSpPr>
          <p:spPr bwMode="auto">
            <a:xfrm>
              <a:off x="883" y="3273"/>
              <a:ext cx="3744" cy="0"/>
            </a:xfrm>
            <a:prstGeom prst="line">
              <a:avLst/>
            </a:prstGeom>
            <a:noFill/>
            <a:ln w="9525" cap="rnd">
              <a:solidFill>
                <a:schemeClr val="tx1"/>
              </a:solidFill>
              <a:prstDash val="sysDot"/>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07" name="Line 78"/>
            <p:cNvSpPr>
              <a:spLocks noChangeShapeType="1"/>
            </p:cNvSpPr>
            <p:nvPr/>
          </p:nvSpPr>
          <p:spPr bwMode="auto">
            <a:xfrm>
              <a:off x="883" y="3390"/>
              <a:ext cx="3744" cy="0"/>
            </a:xfrm>
            <a:prstGeom prst="line">
              <a:avLst/>
            </a:prstGeom>
            <a:noFill/>
            <a:ln w="9525" cap="rnd">
              <a:solidFill>
                <a:schemeClr val="tx1"/>
              </a:solidFill>
              <a:prstDash val="sysDot"/>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08" name="Line 79"/>
            <p:cNvSpPr>
              <a:spLocks noChangeShapeType="1"/>
            </p:cNvSpPr>
            <p:nvPr/>
          </p:nvSpPr>
          <p:spPr bwMode="auto">
            <a:xfrm>
              <a:off x="883" y="3508"/>
              <a:ext cx="3744" cy="0"/>
            </a:xfrm>
            <a:prstGeom prst="line">
              <a:avLst/>
            </a:prstGeom>
            <a:noFill/>
            <a:ln w="9525" cap="rnd">
              <a:solidFill>
                <a:schemeClr val="tx1"/>
              </a:solidFill>
              <a:prstDash val="sysDot"/>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909" name="Line 80"/>
            <p:cNvSpPr>
              <a:spLocks noChangeShapeType="1"/>
            </p:cNvSpPr>
            <p:nvPr/>
          </p:nvSpPr>
          <p:spPr bwMode="auto">
            <a:xfrm>
              <a:off x="883" y="3626"/>
              <a:ext cx="3744" cy="0"/>
            </a:xfrm>
            <a:prstGeom prst="line">
              <a:avLst/>
            </a:prstGeom>
            <a:noFill/>
            <a:ln w="9525" cap="rnd">
              <a:solidFill>
                <a:schemeClr val="tx1"/>
              </a:solidFill>
              <a:prstDash val="sysDot"/>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5" name="Group 81"/>
          <p:cNvGrpSpPr>
            <a:grpSpLocks/>
          </p:cNvGrpSpPr>
          <p:nvPr/>
        </p:nvGrpSpPr>
        <p:grpSpPr bwMode="auto">
          <a:xfrm>
            <a:off x="39688" y="3646488"/>
            <a:ext cx="1420812" cy="2616200"/>
            <a:chOff x="25" y="2297"/>
            <a:chExt cx="895" cy="1648"/>
          </a:xfrm>
        </p:grpSpPr>
        <p:sp>
          <p:nvSpPr>
            <p:cNvPr id="34880" name="Line 82"/>
            <p:cNvSpPr>
              <a:spLocks noChangeShapeType="1"/>
            </p:cNvSpPr>
            <p:nvPr/>
          </p:nvSpPr>
          <p:spPr bwMode="auto">
            <a:xfrm flipV="1">
              <a:off x="867" y="2358"/>
              <a:ext cx="0" cy="1587"/>
            </a:xfrm>
            <a:prstGeom prst="line">
              <a:avLst/>
            </a:prstGeom>
            <a:noFill/>
            <a:ln w="38100">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881" name="Text Box 83"/>
            <p:cNvSpPr txBox="1">
              <a:spLocks noChangeArrowheads="1"/>
            </p:cNvSpPr>
            <p:nvPr/>
          </p:nvSpPr>
          <p:spPr bwMode="auto">
            <a:xfrm>
              <a:off x="25" y="2297"/>
              <a:ext cx="871"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t>relevance value</a:t>
              </a:r>
            </a:p>
          </p:txBody>
        </p:sp>
        <p:sp>
          <p:nvSpPr>
            <p:cNvPr id="34882" name="Line 84"/>
            <p:cNvSpPr>
              <a:spLocks noChangeShapeType="1"/>
            </p:cNvSpPr>
            <p:nvPr/>
          </p:nvSpPr>
          <p:spPr bwMode="auto">
            <a:xfrm>
              <a:off x="807" y="3744"/>
              <a:ext cx="113" cy="0"/>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883" name="Line 85"/>
            <p:cNvSpPr>
              <a:spLocks noChangeShapeType="1"/>
            </p:cNvSpPr>
            <p:nvPr/>
          </p:nvSpPr>
          <p:spPr bwMode="auto">
            <a:xfrm>
              <a:off x="807" y="2567"/>
              <a:ext cx="113" cy="0"/>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884" name="Line 86"/>
            <p:cNvSpPr>
              <a:spLocks noChangeShapeType="1"/>
            </p:cNvSpPr>
            <p:nvPr/>
          </p:nvSpPr>
          <p:spPr bwMode="auto">
            <a:xfrm>
              <a:off x="807" y="2684"/>
              <a:ext cx="113" cy="0"/>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885" name="Line 87"/>
            <p:cNvSpPr>
              <a:spLocks noChangeShapeType="1"/>
            </p:cNvSpPr>
            <p:nvPr/>
          </p:nvSpPr>
          <p:spPr bwMode="auto">
            <a:xfrm>
              <a:off x="807" y="2802"/>
              <a:ext cx="113" cy="0"/>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886" name="Line 88"/>
            <p:cNvSpPr>
              <a:spLocks noChangeShapeType="1"/>
            </p:cNvSpPr>
            <p:nvPr/>
          </p:nvSpPr>
          <p:spPr bwMode="auto">
            <a:xfrm>
              <a:off x="807" y="2920"/>
              <a:ext cx="113" cy="0"/>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887" name="Line 89"/>
            <p:cNvSpPr>
              <a:spLocks noChangeShapeType="1"/>
            </p:cNvSpPr>
            <p:nvPr/>
          </p:nvSpPr>
          <p:spPr bwMode="auto">
            <a:xfrm>
              <a:off x="807" y="3037"/>
              <a:ext cx="113" cy="0"/>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888" name="Line 90"/>
            <p:cNvSpPr>
              <a:spLocks noChangeShapeType="1"/>
            </p:cNvSpPr>
            <p:nvPr/>
          </p:nvSpPr>
          <p:spPr bwMode="auto">
            <a:xfrm>
              <a:off x="807" y="3155"/>
              <a:ext cx="113" cy="0"/>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889" name="Line 91"/>
            <p:cNvSpPr>
              <a:spLocks noChangeShapeType="1"/>
            </p:cNvSpPr>
            <p:nvPr/>
          </p:nvSpPr>
          <p:spPr bwMode="auto">
            <a:xfrm>
              <a:off x="807" y="3273"/>
              <a:ext cx="113" cy="0"/>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890" name="Line 92"/>
            <p:cNvSpPr>
              <a:spLocks noChangeShapeType="1"/>
            </p:cNvSpPr>
            <p:nvPr/>
          </p:nvSpPr>
          <p:spPr bwMode="auto">
            <a:xfrm>
              <a:off x="807" y="3390"/>
              <a:ext cx="113" cy="0"/>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891" name="Line 93"/>
            <p:cNvSpPr>
              <a:spLocks noChangeShapeType="1"/>
            </p:cNvSpPr>
            <p:nvPr/>
          </p:nvSpPr>
          <p:spPr bwMode="auto">
            <a:xfrm>
              <a:off x="807" y="3508"/>
              <a:ext cx="113" cy="0"/>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892" name="Line 94"/>
            <p:cNvSpPr>
              <a:spLocks noChangeShapeType="1"/>
            </p:cNvSpPr>
            <p:nvPr/>
          </p:nvSpPr>
          <p:spPr bwMode="auto">
            <a:xfrm>
              <a:off x="807" y="3626"/>
              <a:ext cx="113" cy="0"/>
            </a:xfrm>
            <a:prstGeom prst="lin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4893" name="Text Box 95"/>
            <p:cNvSpPr txBox="1">
              <a:spLocks noChangeArrowheads="1"/>
            </p:cNvSpPr>
            <p:nvPr/>
          </p:nvSpPr>
          <p:spPr bwMode="auto">
            <a:xfrm>
              <a:off x="584" y="2492"/>
              <a:ext cx="198"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1.0</a:t>
              </a:r>
            </a:p>
          </p:txBody>
        </p:sp>
        <p:sp>
          <p:nvSpPr>
            <p:cNvPr id="34894" name="Text Box 96"/>
            <p:cNvSpPr txBox="1">
              <a:spLocks noChangeArrowheads="1"/>
            </p:cNvSpPr>
            <p:nvPr/>
          </p:nvSpPr>
          <p:spPr bwMode="auto">
            <a:xfrm>
              <a:off x="675" y="3664"/>
              <a:ext cx="107"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0</a:t>
              </a:r>
            </a:p>
          </p:txBody>
        </p:sp>
        <p:sp>
          <p:nvSpPr>
            <p:cNvPr id="34895" name="Text Box 97"/>
            <p:cNvSpPr txBox="1">
              <a:spLocks noChangeArrowheads="1"/>
            </p:cNvSpPr>
            <p:nvPr/>
          </p:nvSpPr>
          <p:spPr bwMode="auto">
            <a:xfrm>
              <a:off x="584" y="2726"/>
              <a:ext cx="198"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0.8</a:t>
              </a:r>
            </a:p>
          </p:txBody>
        </p:sp>
        <p:sp>
          <p:nvSpPr>
            <p:cNvPr id="34896" name="Text Box 98"/>
            <p:cNvSpPr txBox="1">
              <a:spLocks noChangeArrowheads="1"/>
            </p:cNvSpPr>
            <p:nvPr/>
          </p:nvSpPr>
          <p:spPr bwMode="auto">
            <a:xfrm>
              <a:off x="584" y="2960"/>
              <a:ext cx="198"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0.6</a:t>
              </a:r>
            </a:p>
          </p:txBody>
        </p:sp>
        <p:sp>
          <p:nvSpPr>
            <p:cNvPr id="34897" name="Text Box 99"/>
            <p:cNvSpPr txBox="1">
              <a:spLocks noChangeArrowheads="1"/>
            </p:cNvSpPr>
            <p:nvPr/>
          </p:nvSpPr>
          <p:spPr bwMode="auto">
            <a:xfrm>
              <a:off x="584" y="3195"/>
              <a:ext cx="198"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0.4</a:t>
              </a:r>
            </a:p>
          </p:txBody>
        </p:sp>
        <p:sp>
          <p:nvSpPr>
            <p:cNvPr id="34898" name="Text Box 100"/>
            <p:cNvSpPr txBox="1">
              <a:spLocks noChangeArrowheads="1"/>
            </p:cNvSpPr>
            <p:nvPr/>
          </p:nvSpPr>
          <p:spPr bwMode="auto">
            <a:xfrm>
              <a:off x="584" y="3429"/>
              <a:ext cx="198" cy="14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0.2</a:t>
              </a:r>
            </a:p>
          </p:txBody>
        </p:sp>
      </p:grpSp>
      <p:grpSp>
        <p:nvGrpSpPr>
          <p:cNvPr id="6" name="Group 101"/>
          <p:cNvGrpSpPr>
            <a:grpSpLocks/>
          </p:cNvGrpSpPr>
          <p:nvPr/>
        </p:nvGrpSpPr>
        <p:grpSpPr bwMode="auto">
          <a:xfrm>
            <a:off x="7947025" y="4030663"/>
            <a:ext cx="1068388" cy="244475"/>
            <a:chOff x="4700" y="2155"/>
            <a:chExt cx="673" cy="154"/>
          </a:xfrm>
        </p:grpSpPr>
        <p:sp>
          <p:nvSpPr>
            <p:cNvPr id="34878" name="Text Box 102"/>
            <p:cNvSpPr txBox="1">
              <a:spLocks noChangeArrowheads="1"/>
            </p:cNvSpPr>
            <p:nvPr/>
          </p:nvSpPr>
          <p:spPr bwMode="auto">
            <a:xfrm>
              <a:off x="4700" y="2160"/>
              <a:ext cx="112" cy="144"/>
            </a:xfrm>
            <a:prstGeom prst="rect">
              <a:avLst/>
            </a:prstGeom>
            <a:solidFill>
              <a:srgbClr val="0099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X</a:t>
              </a:r>
            </a:p>
          </p:txBody>
        </p:sp>
        <p:sp>
          <p:nvSpPr>
            <p:cNvPr id="34879" name="Text Box 103"/>
            <p:cNvSpPr txBox="1">
              <a:spLocks noChangeArrowheads="1"/>
            </p:cNvSpPr>
            <p:nvPr/>
          </p:nvSpPr>
          <p:spPr bwMode="auto">
            <a:xfrm>
              <a:off x="4821" y="2155"/>
              <a:ext cx="552"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a:t>referenced</a:t>
              </a:r>
              <a:endParaRPr lang="en-US" sz="1000" b="0"/>
            </a:p>
          </p:txBody>
        </p:sp>
      </p:grpSp>
      <p:grpSp>
        <p:nvGrpSpPr>
          <p:cNvPr id="7" name="Group 104"/>
          <p:cNvGrpSpPr>
            <a:grpSpLocks/>
          </p:cNvGrpSpPr>
          <p:nvPr/>
        </p:nvGrpSpPr>
        <p:grpSpPr bwMode="auto">
          <a:xfrm>
            <a:off x="7945438" y="4438650"/>
            <a:ext cx="819150" cy="244475"/>
            <a:chOff x="4700" y="2155"/>
            <a:chExt cx="516" cy="154"/>
          </a:xfrm>
        </p:grpSpPr>
        <p:sp>
          <p:nvSpPr>
            <p:cNvPr id="34876" name="Text Box 105"/>
            <p:cNvSpPr txBox="1">
              <a:spLocks noChangeArrowheads="1"/>
            </p:cNvSpPr>
            <p:nvPr/>
          </p:nvSpPr>
          <p:spPr bwMode="auto">
            <a:xfrm>
              <a:off x="4700" y="2160"/>
              <a:ext cx="112" cy="144"/>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X</a:t>
              </a:r>
            </a:p>
          </p:txBody>
        </p:sp>
        <p:sp>
          <p:nvSpPr>
            <p:cNvPr id="34877" name="Text Box 106"/>
            <p:cNvSpPr txBox="1">
              <a:spLocks noChangeArrowheads="1"/>
            </p:cNvSpPr>
            <p:nvPr/>
          </p:nvSpPr>
          <p:spPr bwMode="auto">
            <a:xfrm>
              <a:off x="4821" y="2155"/>
              <a:ext cx="395"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a:t>history</a:t>
              </a:r>
              <a:endParaRPr lang="en-US" sz="1000" b="0"/>
            </a:p>
          </p:txBody>
        </p:sp>
      </p:grpSp>
      <p:sp>
        <p:nvSpPr>
          <p:cNvPr id="1231979" name="Line 107"/>
          <p:cNvSpPr>
            <a:spLocks noChangeShapeType="1"/>
          </p:cNvSpPr>
          <p:nvPr/>
        </p:nvSpPr>
        <p:spPr bwMode="auto">
          <a:xfrm>
            <a:off x="1758950" y="2922588"/>
            <a:ext cx="5257800"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31980" name="Text Box 108"/>
          <p:cNvSpPr txBox="1">
            <a:spLocks noChangeArrowheads="1"/>
          </p:cNvSpPr>
          <p:nvPr/>
        </p:nvSpPr>
        <p:spPr bwMode="auto">
          <a:xfrm>
            <a:off x="5624513" y="2678113"/>
            <a:ext cx="1395412"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playback direction</a:t>
            </a:r>
          </a:p>
        </p:txBody>
      </p:sp>
      <p:sp>
        <p:nvSpPr>
          <p:cNvPr id="1231981" name="Text Box 109"/>
          <p:cNvSpPr txBox="1">
            <a:spLocks noChangeArrowheads="1"/>
          </p:cNvSpPr>
          <p:nvPr/>
        </p:nvSpPr>
        <p:spPr bwMode="auto">
          <a:xfrm>
            <a:off x="2386013" y="4513263"/>
            <a:ext cx="266700" cy="228600"/>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12</a:t>
            </a:r>
          </a:p>
        </p:txBody>
      </p:sp>
      <p:sp>
        <p:nvSpPr>
          <p:cNvPr id="1231982" name="Text Box 110"/>
          <p:cNvSpPr txBox="1">
            <a:spLocks noChangeArrowheads="1"/>
          </p:cNvSpPr>
          <p:nvPr/>
        </p:nvSpPr>
        <p:spPr bwMode="auto">
          <a:xfrm>
            <a:off x="2689225" y="4330700"/>
            <a:ext cx="266700" cy="228600"/>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13</a:t>
            </a:r>
          </a:p>
        </p:txBody>
      </p:sp>
      <p:sp>
        <p:nvSpPr>
          <p:cNvPr id="1231983" name="Text Box 111"/>
          <p:cNvSpPr txBox="1">
            <a:spLocks noChangeArrowheads="1"/>
          </p:cNvSpPr>
          <p:nvPr/>
        </p:nvSpPr>
        <p:spPr bwMode="auto">
          <a:xfrm>
            <a:off x="3001963" y="4138613"/>
            <a:ext cx="266700" cy="228600"/>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14</a:t>
            </a:r>
          </a:p>
        </p:txBody>
      </p:sp>
      <p:sp>
        <p:nvSpPr>
          <p:cNvPr id="1231984" name="Text Box 112"/>
          <p:cNvSpPr txBox="1">
            <a:spLocks noChangeArrowheads="1"/>
          </p:cNvSpPr>
          <p:nvPr/>
        </p:nvSpPr>
        <p:spPr bwMode="auto">
          <a:xfrm>
            <a:off x="3314700" y="3956050"/>
            <a:ext cx="266700" cy="228600"/>
          </a:xfrm>
          <a:prstGeom prst="rect">
            <a:avLst/>
          </a:prstGeom>
          <a:solidFill>
            <a:srgbClr val="0099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15</a:t>
            </a:r>
          </a:p>
        </p:txBody>
      </p:sp>
      <p:sp>
        <p:nvSpPr>
          <p:cNvPr id="1231985" name="Text Box 113"/>
          <p:cNvSpPr txBox="1">
            <a:spLocks noChangeArrowheads="1"/>
          </p:cNvSpPr>
          <p:nvPr/>
        </p:nvSpPr>
        <p:spPr bwMode="auto">
          <a:xfrm>
            <a:off x="3627438" y="3954463"/>
            <a:ext cx="266700" cy="228600"/>
          </a:xfrm>
          <a:prstGeom prst="rect">
            <a:avLst/>
          </a:prstGeom>
          <a:solidFill>
            <a:srgbClr val="0099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16</a:t>
            </a:r>
          </a:p>
        </p:txBody>
      </p:sp>
      <p:sp>
        <p:nvSpPr>
          <p:cNvPr id="1231986" name="Text Box 114"/>
          <p:cNvSpPr txBox="1">
            <a:spLocks noChangeArrowheads="1"/>
          </p:cNvSpPr>
          <p:nvPr/>
        </p:nvSpPr>
        <p:spPr bwMode="auto">
          <a:xfrm>
            <a:off x="3930650" y="3952875"/>
            <a:ext cx="266700" cy="228600"/>
          </a:xfrm>
          <a:prstGeom prst="rect">
            <a:avLst/>
          </a:prstGeom>
          <a:solidFill>
            <a:srgbClr val="0099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17</a:t>
            </a:r>
          </a:p>
        </p:txBody>
      </p:sp>
      <p:sp>
        <p:nvSpPr>
          <p:cNvPr id="1231987" name="Text Box 115"/>
          <p:cNvSpPr txBox="1">
            <a:spLocks noChangeArrowheads="1"/>
          </p:cNvSpPr>
          <p:nvPr/>
        </p:nvSpPr>
        <p:spPr bwMode="auto">
          <a:xfrm>
            <a:off x="4233863" y="3951288"/>
            <a:ext cx="266700" cy="228600"/>
          </a:xfrm>
          <a:prstGeom prst="rect">
            <a:avLst/>
          </a:prstGeom>
          <a:solidFill>
            <a:srgbClr val="0099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18</a:t>
            </a:r>
          </a:p>
        </p:txBody>
      </p:sp>
      <p:sp>
        <p:nvSpPr>
          <p:cNvPr id="1231988" name="Text Box 116"/>
          <p:cNvSpPr txBox="1">
            <a:spLocks noChangeArrowheads="1"/>
          </p:cNvSpPr>
          <p:nvPr/>
        </p:nvSpPr>
        <p:spPr bwMode="auto">
          <a:xfrm>
            <a:off x="4546600" y="3959225"/>
            <a:ext cx="266700" cy="228600"/>
          </a:xfrm>
          <a:prstGeom prst="rect">
            <a:avLst/>
          </a:prstGeom>
          <a:solidFill>
            <a:srgbClr val="0099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19</a:t>
            </a:r>
          </a:p>
        </p:txBody>
      </p:sp>
      <p:sp>
        <p:nvSpPr>
          <p:cNvPr id="1231989" name="Text Box 117"/>
          <p:cNvSpPr txBox="1">
            <a:spLocks noChangeArrowheads="1"/>
          </p:cNvSpPr>
          <p:nvPr/>
        </p:nvSpPr>
        <p:spPr bwMode="auto">
          <a:xfrm>
            <a:off x="6402388" y="5075238"/>
            <a:ext cx="266700" cy="228600"/>
          </a:xfrm>
          <a:prstGeom prst="rect">
            <a:avLst/>
          </a:prstGeom>
          <a:solidFill>
            <a:srgbClr val="0099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25</a:t>
            </a:r>
          </a:p>
        </p:txBody>
      </p:sp>
      <p:sp>
        <p:nvSpPr>
          <p:cNvPr id="1231990" name="Text Box 118"/>
          <p:cNvSpPr txBox="1">
            <a:spLocks noChangeArrowheads="1"/>
          </p:cNvSpPr>
          <p:nvPr/>
        </p:nvSpPr>
        <p:spPr bwMode="auto">
          <a:xfrm>
            <a:off x="6094413" y="4886325"/>
            <a:ext cx="266700" cy="228600"/>
          </a:xfrm>
          <a:prstGeom prst="rect">
            <a:avLst/>
          </a:prstGeom>
          <a:solidFill>
            <a:srgbClr val="0099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24</a:t>
            </a:r>
          </a:p>
        </p:txBody>
      </p:sp>
      <p:sp>
        <p:nvSpPr>
          <p:cNvPr id="1231991" name="Text Box 119"/>
          <p:cNvSpPr txBox="1">
            <a:spLocks noChangeArrowheads="1"/>
          </p:cNvSpPr>
          <p:nvPr/>
        </p:nvSpPr>
        <p:spPr bwMode="auto">
          <a:xfrm>
            <a:off x="5788025" y="4697413"/>
            <a:ext cx="266700" cy="228600"/>
          </a:xfrm>
          <a:prstGeom prst="rect">
            <a:avLst/>
          </a:prstGeom>
          <a:solidFill>
            <a:srgbClr val="0099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23</a:t>
            </a:r>
          </a:p>
        </p:txBody>
      </p:sp>
      <p:sp>
        <p:nvSpPr>
          <p:cNvPr id="1231992" name="Text Box 120"/>
          <p:cNvSpPr txBox="1">
            <a:spLocks noChangeArrowheads="1"/>
          </p:cNvSpPr>
          <p:nvPr/>
        </p:nvSpPr>
        <p:spPr bwMode="auto">
          <a:xfrm>
            <a:off x="5470525" y="4506913"/>
            <a:ext cx="266700" cy="228600"/>
          </a:xfrm>
          <a:prstGeom prst="rect">
            <a:avLst/>
          </a:prstGeom>
          <a:solidFill>
            <a:srgbClr val="0099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22</a:t>
            </a:r>
          </a:p>
        </p:txBody>
      </p:sp>
      <p:grpSp>
        <p:nvGrpSpPr>
          <p:cNvPr id="8" name="Group 121"/>
          <p:cNvGrpSpPr>
            <a:grpSpLocks/>
          </p:cNvGrpSpPr>
          <p:nvPr/>
        </p:nvGrpSpPr>
        <p:grpSpPr bwMode="auto">
          <a:xfrm>
            <a:off x="3629025" y="4189413"/>
            <a:ext cx="5184775" cy="1838325"/>
            <a:chOff x="2286" y="2639"/>
            <a:chExt cx="3266" cy="1158"/>
          </a:xfrm>
        </p:grpSpPr>
        <p:grpSp>
          <p:nvGrpSpPr>
            <p:cNvPr id="34866" name="Group 122"/>
            <p:cNvGrpSpPr>
              <a:grpSpLocks/>
            </p:cNvGrpSpPr>
            <p:nvPr/>
          </p:nvGrpSpPr>
          <p:grpSpPr bwMode="auto">
            <a:xfrm>
              <a:off x="5004" y="3053"/>
              <a:ext cx="548" cy="154"/>
              <a:chOff x="4700" y="2155"/>
              <a:chExt cx="548" cy="154"/>
            </a:xfrm>
          </p:grpSpPr>
          <p:sp>
            <p:nvSpPr>
              <p:cNvPr id="34874" name="Text Box 123"/>
              <p:cNvSpPr txBox="1">
                <a:spLocks noChangeArrowheads="1"/>
              </p:cNvSpPr>
              <p:nvPr/>
            </p:nvSpPr>
            <p:spPr bwMode="auto">
              <a:xfrm>
                <a:off x="4700" y="2160"/>
                <a:ext cx="112" cy="144"/>
              </a:xfrm>
              <a:prstGeom prst="rect">
                <a:avLst/>
              </a:prstGeom>
              <a:solidFill>
                <a:srgbClr val="FF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X</a:t>
                </a:r>
              </a:p>
            </p:txBody>
          </p:sp>
          <p:sp>
            <p:nvSpPr>
              <p:cNvPr id="34875" name="Text Box 124"/>
              <p:cNvSpPr txBox="1">
                <a:spLocks noChangeArrowheads="1"/>
              </p:cNvSpPr>
              <p:nvPr/>
            </p:nvSpPr>
            <p:spPr bwMode="auto">
              <a:xfrm>
                <a:off x="4821" y="2155"/>
                <a:ext cx="427"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a:t>skipped</a:t>
                </a:r>
                <a:endParaRPr lang="en-US" sz="1000" b="0"/>
              </a:p>
            </p:txBody>
          </p:sp>
        </p:grpSp>
        <p:grpSp>
          <p:nvGrpSpPr>
            <p:cNvPr id="34867" name="Group 125"/>
            <p:cNvGrpSpPr>
              <a:grpSpLocks/>
            </p:cNvGrpSpPr>
            <p:nvPr/>
          </p:nvGrpSpPr>
          <p:grpSpPr bwMode="auto">
            <a:xfrm>
              <a:off x="2286" y="2639"/>
              <a:ext cx="2119" cy="1158"/>
              <a:chOff x="2286" y="2639"/>
              <a:chExt cx="2119" cy="1158"/>
            </a:xfrm>
          </p:grpSpPr>
          <p:sp>
            <p:nvSpPr>
              <p:cNvPr id="34868" name="Text Box 126"/>
              <p:cNvSpPr txBox="1">
                <a:spLocks noChangeArrowheads="1"/>
              </p:cNvSpPr>
              <p:nvPr/>
            </p:nvSpPr>
            <p:spPr bwMode="auto">
              <a:xfrm>
                <a:off x="2286" y="2639"/>
                <a:ext cx="168" cy="144"/>
              </a:xfrm>
              <a:prstGeom prst="rect">
                <a:avLst/>
              </a:prstGeom>
              <a:solidFill>
                <a:srgbClr val="FF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16</a:t>
                </a:r>
              </a:p>
            </p:txBody>
          </p:sp>
          <p:sp>
            <p:nvSpPr>
              <p:cNvPr id="34869" name="Text Box 127"/>
              <p:cNvSpPr txBox="1">
                <a:spLocks noChangeArrowheads="1"/>
              </p:cNvSpPr>
              <p:nvPr/>
            </p:nvSpPr>
            <p:spPr bwMode="auto">
              <a:xfrm>
                <a:off x="2676" y="2639"/>
                <a:ext cx="168" cy="144"/>
              </a:xfrm>
              <a:prstGeom prst="rect">
                <a:avLst/>
              </a:prstGeom>
              <a:solidFill>
                <a:srgbClr val="FF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18</a:t>
                </a:r>
              </a:p>
            </p:txBody>
          </p:sp>
          <p:sp>
            <p:nvSpPr>
              <p:cNvPr id="34870" name="Text Box 128"/>
              <p:cNvSpPr txBox="1">
                <a:spLocks noChangeArrowheads="1"/>
              </p:cNvSpPr>
              <p:nvPr/>
            </p:nvSpPr>
            <p:spPr bwMode="auto">
              <a:xfrm>
                <a:off x="3066" y="2807"/>
                <a:ext cx="168" cy="144"/>
              </a:xfrm>
              <a:prstGeom prst="rect">
                <a:avLst/>
              </a:prstGeom>
              <a:solidFill>
                <a:srgbClr val="FF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20</a:t>
                </a:r>
              </a:p>
            </p:txBody>
          </p:sp>
          <p:sp>
            <p:nvSpPr>
              <p:cNvPr id="34871" name="Text Box 129"/>
              <p:cNvSpPr txBox="1">
                <a:spLocks noChangeArrowheads="1"/>
              </p:cNvSpPr>
              <p:nvPr/>
            </p:nvSpPr>
            <p:spPr bwMode="auto">
              <a:xfrm>
                <a:off x="3456" y="3089"/>
                <a:ext cx="168" cy="144"/>
              </a:xfrm>
              <a:prstGeom prst="rect">
                <a:avLst/>
              </a:prstGeom>
              <a:solidFill>
                <a:srgbClr val="FF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22</a:t>
                </a:r>
              </a:p>
            </p:txBody>
          </p:sp>
          <p:sp>
            <p:nvSpPr>
              <p:cNvPr id="34872" name="Text Box 130"/>
              <p:cNvSpPr txBox="1">
                <a:spLocks noChangeArrowheads="1"/>
              </p:cNvSpPr>
              <p:nvPr/>
            </p:nvSpPr>
            <p:spPr bwMode="auto">
              <a:xfrm>
                <a:off x="3846" y="3371"/>
                <a:ext cx="168" cy="144"/>
              </a:xfrm>
              <a:prstGeom prst="rect">
                <a:avLst/>
              </a:prstGeom>
              <a:solidFill>
                <a:srgbClr val="FF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24</a:t>
                </a:r>
              </a:p>
            </p:txBody>
          </p:sp>
          <p:sp>
            <p:nvSpPr>
              <p:cNvPr id="34873" name="Text Box 131"/>
              <p:cNvSpPr txBox="1">
                <a:spLocks noChangeArrowheads="1"/>
              </p:cNvSpPr>
              <p:nvPr/>
            </p:nvSpPr>
            <p:spPr bwMode="auto">
              <a:xfrm>
                <a:off x="4237" y="3653"/>
                <a:ext cx="168" cy="144"/>
              </a:xfrm>
              <a:prstGeom prst="rect">
                <a:avLst/>
              </a:prstGeom>
              <a:solidFill>
                <a:srgbClr val="FF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t>26</a:t>
                </a:r>
              </a:p>
            </p:txBody>
          </p:sp>
        </p:grpSp>
      </p:grpSp>
      <p:sp>
        <p:nvSpPr>
          <p:cNvPr id="1231901" name="Text Box 29"/>
          <p:cNvSpPr txBox="1">
            <a:spLocks noChangeArrowheads="1"/>
          </p:cNvSpPr>
          <p:nvPr/>
        </p:nvSpPr>
        <p:spPr bwMode="auto">
          <a:xfrm>
            <a:off x="4849813" y="4143375"/>
            <a:ext cx="266700" cy="228600"/>
          </a:xfrm>
          <a:prstGeom prst="rect">
            <a:avLst/>
          </a:prstGeom>
          <a:solidFill>
            <a:srgbClr val="0099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20</a:t>
            </a:r>
          </a:p>
        </p:txBody>
      </p:sp>
      <p:sp>
        <p:nvSpPr>
          <p:cNvPr id="1231902" name="Text Box 30"/>
          <p:cNvSpPr txBox="1">
            <a:spLocks noChangeArrowheads="1"/>
          </p:cNvSpPr>
          <p:nvPr/>
        </p:nvSpPr>
        <p:spPr bwMode="auto">
          <a:xfrm>
            <a:off x="5168900" y="4324350"/>
            <a:ext cx="266700" cy="228600"/>
          </a:xfrm>
          <a:prstGeom prst="rect">
            <a:avLst/>
          </a:prstGeom>
          <a:solidFill>
            <a:srgbClr val="0099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21</a:t>
            </a:r>
          </a:p>
        </p:txBody>
      </p:sp>
      <p:sp>
        <p:nvSpPr>
          <p:cNvPr id="1231903" name="Text Box 31"/>
          <p:cNvSpPr txBox="1">
            <a:spLocks noChangeArrowheads="1"/>
          </p:cNvSpPr>
          <p:nvPr/>
        </p:nvSpPr>
        <p:spPr bwMode="auto">
          <a:xfrm>
            <a:off x="6708775" y="5248275"/>
            <a:ext cx="266700" cy="228600"/>
          </a:xfrm>
          <a:prstGeom prst="rect">
            <a:avLst/>
          </a:prstGeom>
          <a:solidFill>
            <a:srgbClr val="0099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26</a:t>
            </a:r>
          </a:p>
        </p:txBody>
      </p:sp>
      <p:sp>
        <p:nvSpPr>
          <p:cNvPr id="1231899" name="Text Box 27"/>
          <p:cNvSpPr txBox="1">
            <a:spLocks noChangeArrowheads="1"/>
          </p:cNvSpPr>
          <p:nvPr/>
        </p:nvSpPr>
        <p:spPr bwMode="auto">
          <a:xfrm>
            <a:off x="1754188" y="4886325"/>
            <a:ext cx="266700" cy="228600"/>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10</a:t>
            </a:r>
          </a:p>
        </p:txBody>
      </p:sp>
      <p:sp>
        <p:nvSpPr>
          <p:cNvPr id="1231900" name="Text Box 28"/>
          <p:cNvSpPr txBox="1">
            <a:spLocks noChangeArrowheads="1"/>
          </p:cNvSpPr>
          <p:nvPr/>
        </p:nvSpPr>
        <p:spPr bwMode="auto">
          <a:xfrm>
            <a:off x="2063750" y="4705350"/>
            <a:ext cx="266700" cy="228600"/>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36000" tIns="18000" rIns="36000" bIns="28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a:solidFill>
                  <a:schemeClr val="bg1"/>
                </a:solidFill>
              </a:rPr>
              <a:t>11</a:t>
            </a:r>
          </a:p>
        </p:txBody>
      </p:sp>
      <p:sp>
        <p:nvSpPr>
          <p:cNvPr id="132" name="Freeform 131"/>
          <p:cNvSpPr/>
          <p:nvPr/>
        </p:nvSpPr>
        <p:spPr bwMode="auto">
          <a:xfrm>
            <a:off x="1847200" y="4054914"/>
            <a:ext cx="5022074" cy="1875939"/>
          </a:xfrm>
          <a:custGeom>
            <a:avLst/>
            <a:gdLst>
              <a:gd name="connsiteX0" fmla="*/ 0 w 5022074"/>
              <a:gd name="connsiteY0" fmla="*/ 1875939 h 1875939"/>
              <a:gd name="connsiteX1" fmla="*/ 346350 w 5022074"/>
              <a:gd name="connsiteY1" fmla="*/ 1875939 h 1875939"/>
              <a:gd name="connsiteX2" fmla="*/ 3477931 w 5022074"/>
              <a:gd name="connsiteY2" fmla="*/ 0 h 1875939"/>
              <a:gd name="connsiteX3" fmla="*/ 4690156 w 5022074"/>
              <a:gd name="connsiteY3" fmla="*/ 28861 h 1875939"/>
              <a:gd name="connsiteX4" fmla="*/ 5022074 w 5022074"/>
              <a:gd name="connsiteY4" fmla="*/ 202024 h 1875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074" h="1875939">
                <a:moveTo>
                  <a:pt x="0" y="1875939"/>
                </a:moveTo>
                <a:lnTo>
                  <a:pt x="346350" y="1875939"/>
                </a:lnTo>
                <a:lnTo>
                  <a:pt x="3477931" y="0"/>
                </a:lnTo>
                <a:lnTo>
                  <a:pt x="4690156" y="28861"/>
                </a:lnTo>
                <a:lnTo>
                  <a:pt x="5022074" y="202024"/>
                </a:lnTo>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1897"/>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231898"/>
                                        </p:tgtEl>
                                        <p:attrNameLst>
                                          <p:attrName>style.visibility</p:attrName>
                                        </p:attrNameLst>
                                      </p:cBhvr>
                                      <p:to>
                                        <p:strVal val="visible"/>
                                      </p:to>
                                    </p:set>
                                    <p:animEffect transition="in" filter="wipe(left)">
                                      <p:cBhvr>
                                        <p:cTn id="10" dur="500"/>
                                        <p:tgtEl>
                                          <p:spTgt spid="1231898"/>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31880"/>
                                        </p:tgtEl>
                                        <p:attrNameLst>
                                          <p:attrName>style.visibility</p:attrName>
                                        </p:attrNameLst>
                                      </p:cBhvr>
                                      <p:to>
                                        <p:strVal val="visible"/>
                                      </p:to>
                                    </p:set>
                                    <p:animEffect transition="in" filter="fade">
                                      <p:cBhvr>
                                        <p:cTn id="14" dur="500"/>
                                        <p:tgtEl>
                                          <p:spTgt spid="1231880"/>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31881"/>
                                        </p:tgtEl>
                                        <p:attrNameLst>
                                          <p:attrName>style.visibility</p:attrName>
                                        </p:attrNameLst>
                                      </p:cBhvr>
                                      <p:to>
                                        <p:strVal val="visible"/>
                                      </p:to>
                                    </p:set>
                                    <p:animEffect transition="in" filter="fade">
                                      <p:cBhvr>
                                        <p:cTn id="18" dur="500"/>
                                        <p:tgtEl>
                                          <p:spTgt spid="1231881"/>
                                        </p:tgtEl>
                                      </p:cBhvr>
                                    </p:animEffect>
                                  </p:childTnLst>
                                </p:cTn>
                              </p:par>
                            </p:childTnLst>
                          </p:cTn>
                        </p:par>
                        <p:par>
                          <p:cTn id="19" fill="hold" nodeType="after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31882"/>
                                        </p:tgtEl>
                                        <p:attrNameLst>
                                          <p:attrName>style.visibility</p:attrName>
                                        </p:attrNameLst>
                                      </p:cBhvr>
                                      <p:to>
                                        <p:strVal val="visible"/>
                                      </p:to>
                                    </p:set>
                                    <p:animEffect transition="in" filter="fade">
                                      <p:cBhvr>
                                        <p:cTn id="22" dur="500"/>
                                        <p:tgtEl>
                                          <p:spTgt spid="1231882"/>
                                        </p:tgtEl>
                                      </p:cBhvr>
                                    </p:animEffect>
                                  </p:childTnLst>
                                </p:cTn>
                              </p:par>
                            </p:childTnLst>
                          </p:cTn>
                        </p:par>
                        <p:par>
                          <p:cTn id="23" fill="hold" nodeType="afterGroup">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231883"/>
                                        </p:tgtEl>
                                        <p:attrNameLst>
                                          <p:attrName>style.visibility</p:attrName>
                                        </p:attrNameLst>
                                      </p:cBhvr>
                                      <p:to>
                                        <p:strVal val="visible"/>
                                      </p:to>
                                    </p:set>
                                    <p:animEffect transition="in" filter="fade">
                                      <p:cBhvr>
                                        <p:cTn id="26" dur="500"/>
                                        <p:tgtEl>
                                          <p:spTgt spid="1231883"/>
                                        </p:tgtEl>
                                      </p:cBhvr>
                                    </p:animEffect>
                                  </p:childTnLst>
                                </p:cTn>
                              </p:par>
                            </p:childTnLst>
                          </p:cTn>
                        </p:par>
                        <p:par>
                          <p:cTn id="27" fill="hold" nodeType="afterGroup">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231884"/>
                                        </p:tgtEl>
                                        <p:attrNameLst>
                                          <p:attrName>style.visibility</p:attrName>
                                        </p:attrNameLst>
                                      </p:cBhvr>
                                      <p:to>
                                        <p:strVal val="visible"/>
                                      </p:to>
                                    </p:set>
                                    <p:animEffect transition="in" filter="fade">
                                      <p:cBhvr>
                                        <p:cTn id="30" dur="500"/>
                                        <p:tgtEl>
                                          <p:spTgt spid="1231884"/>
                                        </p:tgtEl>
                                      </p:cBhvr>
                                    </p:animEffect>
                                  </p:childTnLst>
                                </p:cTn>
                              </p:par>
                            </p:childTnLst>
                          </p:cTn>
                        </p:par>
                        <p:par>
                          <p:cTn id="31" fill="hold" nodeType="afterGroup">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231885"/>
                                        </p:tgtEl>
                                        <p:attrNameLst>
                                          <p:attrName>style.visibility</p:attrName>
                                        </p:attrNameLst>
                                      </p:cBhvr>
                                      <p:to>
                                        <p:strVal val="visible"/>
                                      </p:to>
                                    </p:set>
                                    <p:animEffect transition="in" filter="fade">
                                      <p:cBhvr>
                                        <p:cTn id="34" dur="500"/>
                                        <p:tgtEl>
                                          <p:spTgt spid="1231885"/>
                                        </p:tgtEl>
                                      </p:cBhvr>
                                    </p:animEffect>
                                  </p:childTnLst>
                                </p:cTn>
                              </p:par>
                            </p:childTnLst>
                          </p:cTn>
                        </p:par>
                        <p:par>
                          <p:cTn id="35" fill="hold" nodeType="afterGroup">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231886"/>
                                        </p:tgtEl>
                                        <p:attrNameLst>
                                          <p:attrName>style.visibility</p:attrName>
                                        </p:attrNameLst>
                                      </p:cBhvr>
                                      <p:to>
                                        <p:strVal val="visible"/>
                                      </p:to>
                                    </p:set>
                                    <p:animEffect transition="in" filter="fade">
                                      <p:cBhvr>
                                        <p:cTn id="38" dur="500"/>
                                        <p:tgtEl>
                                          <p:spTgt spid="1231886"/>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231887"/>
                                        </p:tgtEl>
                                        <p:attrNameLst>
                                          <p:attrName>style.visibility</p:attrName>
                                        </p:attrNameLst>
                                      </p:cBhvr>
                                      <p:to>
                                        <p:strVal val="visible"/>
                                      </p:to>
                                    </p:set>
                                    <p:animEffect transition="in" filter="fade">
                                      <p:cBhvr>
                                        <p:cTn id="42" dur="500"/>
                                        <p:tgtEl>
                                          <p:spTgt spid="1231887"/>
                                        </p:tgtEl>
                                      </p:cBhvr>
                                    </p:animEffect>
                                  </p:childTnLst>
                                </p:cTn>
                              </p:par>
                            </p:childTnLst>
                          </p:cTn>
                        </p:par>
                        <p:par>
                          <p:cTn id="43" fill="hold" nodeType="afterGroup">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1231888"/>
                                        </p:tgtEl>
                                        <p:attrNameLst>
                                          <p:attrName>style.visibility</p:attrName>
                                        </p:attrNameLst>
                                      </p:cBhvr>
                                      <p:to>
                                        <p:strVal val="visible"/>
                                      </p:to>
                                    </p:set>
                                    <p:animEffect transition="in" filter="fade">
                                      <p:cBhvr>
                                        <p:cTn id="46" dur="500"/>
                                        <p:tgtEl>
                                          <p:spTgt spid="1231888"/>
                                        </p:tgtEl>
                                      </p:cBhvr>
                                    </p:animEffect>
                                  </p:childTnLst>
                                </p:cTn>
                              </p:par>
                            </p:childTnLst>
                          </p:cTn>
                        </p:par>
                        <p:par>
                          <p:cTn id="47" fill="hold" nodeType="afterGroup">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231889"/>
                                        </p:tgtEl>
                                        <p:attrNameLst>
                                          <p:attrName>style.visibility</p:attrName>
                                        </p:attrNameLst>
                                      </p:cBhvr>
                                      <p:to>
                                        <p:strVal val="visible"/>
                                      </p:to>
                                    </p:set>
                                    <p:animEffect transition="in" filter="fade">
                                      <p:cBhvr>
                                        <p:cTn id="50" dur="500"/>
                                        <p:tgtEl>
                                          <p:spTgt spid="1231889"/>
                                        </p:tgtEl>
                                      </p:cBhvr>
                                    </p:animEffect>
                                  </p:childTnLst>
                                </p:cTn>
                              </p:par>
                            </p:childTnLst>
                          </p:cTn>
                        </p:par>
                        <p:par>
                          <p:cTn id="51" fill="hold" nodeType="afterGroup">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1231890"/>
                                        </p:tgtEl>
                                        <p:attrNameLst>
                                          <p:attrName>style.visibility</p:attrName>
                                        </p:attrNameLst>
                                      </p:cBhvr>
                                      <p:to>
                                        <p:strVal val="visible"/>
                                      </p:to>
                                    </p:set>
                                    <p:animEffect transition="in" filter="fade">
                                      <p:cBhvr>
                                        <p:cTn id="54" dur="500"/>
                                        <p:tgtEl>
                                          <p:spTgt spid="1231890"/>
                                        </p:tgtEl>
                                      </p:cBhvr>
                                    </p:animEffect>
                                  </p:childTnLst>
                                </p:cTn>
                              </p:par>
                            </p:childTnLst>
                          </p:cTn>
                        </p:par>
                        <p:par>
                          <p:cTn id="55" fill="hold" nodeType="afterGroup">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231891"/>
                                        </p:tgtEl>
                                        <p:attrNameLst>
                                          <p:attrName>style.visibility</p:attrName>
                                        </p:attrNameLst>
                                      </p:cBhvr>
                                      <p:to>
                                        <p:strVal val="visible"/>
                                      </p:to>
                                    </p:set>
                                    <p:animEffect transition="in" filter="fade">
                                      <p:cBhvr>
                                        <p:cTn id="58" dur="500"/>
                                        <p:tgtEl>
                                          <p:spTgt spid="1231891"/>
                                        </p:tgtEl>
                                      </p:cBhvr>
                                    </p:animEffect>
                                  </p:childTnLst>
                                </p:cTn>
                              </p:par>
                            </p:childTnLst>
                          </p:cTn>
                        </p:par>
                        <p:par>
                          <p:cTn id="59" fill="hold" nodeType="afterGroup">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231892"/>
                                        </p:tgtEl>
                                        <p:attrNameLst>
                                          <p:attrName>style.visibility</p:attrName>
                                        </p:attrNameLst>
                                      </p:cBhvr>
                                      <p:to>
                                        <p:strVal val="visible"/>
                                      </p:to>
                                    </p:set>
                                    <p:animEffect transition="in" filter="fade">
                                      <p:cBhvr>
                                        <p:cTn id="62" dur="500"/>
                                        <p:tgtEl>
                                          <p:spTgt spid="1231892"/>
                                        </p:tgtEl>
                                      </p:cBhvr>
                                    </p:animEffect>
                                  </p:childTnLst>
                                </p:cTn>
                              </p:par>
                            </p:childTnLst>
                          </p:cTn>
                        </p:par>
                        <p:par>
                          <p:cTn id="63" fill="hold" nodeType="afterGroup">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1231893"/>
                                        </p:tgtEl>
                                        <p:attrNameLst>
                                          <p:attrName>style.visibility</p:attrName>
                                        </p:attrNameLst>
                                      </p:cBhvr>
                                      <p:to>
                                        <p:strVal val="visible"/>
                                      </p:to>
                                    </p:set>
                                    <p:animEffect transition="in" filter="fade">
                                      <p:cBhvr>
                                        <p:cTn id="66" dur="500"/>
                                        <p:tgtEl>
                                          <p:spTgt spid="1231893"/>
                                        </p:tgtEl>
                                      </p:cBhvr>
                                    </p:animEffect>
                                  </p:childTnLst>
                                </p:cTn>
                              </p:par>
                            </p:childTnLst>
                          </p:cTn>
                        </p:par>
                        <p:par>
                          <p:cTn id="67" fill="hold" nodeType="afterGroup">
                            <p:stCondLst>
                              <p:cond delay="7500"/>
                            </p:stCondLst>
                            <p:childTnLst>
                              <p:par>
                                <p:cTn id="68" presetID="10" presetClass="entr" presetSubtype="0" fill="hold" grpId="0" nodeType="afterEffect">
                                  <p:stCondLst>
                                    <p:cond delay="0"/>
                                  </p:stCondLst>
                                  <p:childTnLst>
                                    <p:set>
                                      <p:cBhvr>
                                        <p:cTn id="69" dur="1" fill="hold">
                                          <p:stCondLst>
                                            <p:cond delay="0"/>
                                          </p:stCondLst>
                                        </p:cTn>
                                        <p:tgtEl>
                                          <p:spTgt spid="1231894"/>
                                        </p:tgtEl>
                                        <p:attrNameLst>
                                          <p:attrName>style.visibility</p:attrName>
                                        </p:attrNameLst>
                                      </p:cBhvr>
                                      <p:to>
                                        <p:strVal val="visible"/>
                                      </p:to>
                                    </p:set>
                                    <p:animEffect transition="in" filter="fade">
                                      <p:cBhvr>
                                        <p:cTn id="70" dur="500"/>
                                        <p:tgtEl>
                                          <p:spTgt spid="1231894"/>
                                        </p:tgtEl>
                                      </p:cBhvr>
                                    </p:animEffect>
                                  </p:childTnLst>
                                </p:cTn>
                              </p:par>
                            </p:childTnLst>
                          </p:cTn>
                        </p:par>
                        <p:par>
                          <p:cTn id="71" fill="hold" nodeType="afterGroup">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1231895"/>
                                        </p:tgtEl>
                                        <p:attrNameLst>
                                          <p:attrName>style.visibility</p:attrName>
                                        </p:attrNameLst>
                                      </p:cBhvr>
                                      <p:to>
                                        <p:strVal val="visible"/>
                                      </p:to>
                                    </p:set>
                                    <p:animEffect transition="in" filter="fade">
                                      <p:cBhvr>
                                        <p:cTn id="74" dur="500"/>
                                        <p:tgtEl>
                                          <p:spTgt spid="1231895"/>
                                        </p:tgtEl>
                                      </p:cBhvr>
                                    </p:animEffect>
                                  </p:childTnLst>
                                </p:cTn>
                              </p:par>
                            </p:childTnLst>
                          </p:cTn>
                        </p:par>
                        <p:par>
                          <p:cTn id="75" fill="hold" nodeType="afterGroup">
                            <p:stCondLst>
                              <p:cond delay="8500"/>
                            </p:stCondLst>
                            <p:childTnLst>
                              <p:par>
                                <p:cTn id="76" presetID="10" presetClass="entr" presetSubtype="0" fill="hold" grpId="0" nodeType="afterEffect">
                                  <p:stCondLst>
                                    <p:cond delay="0"/>
                                  </p:stCondLst>
                                  <p:childTnLst>
                                    <p:set>
                                      <p:cBhvr>
                                        <p:cTn id="77" dur="1" fill="hold">
                                          <p:stCondLst>
                                            <p:cond delay="0"/>
                                          </p:stCondLst>
                                        </p:cTn>
                                        <p:tgtEl>
                                          <p:spTgt spid="1231896"/>
                                        </p:tgtEl>
                                        <p:attrNameLst>
                                          <p:attrName>style.visibility</p:attrName>
                                        </p:attrNameLst>
                                      </p:cBhvr>
                                      <p:to>
                                        <p:strVal val="visible"/>
                                      </p:to>
                                    </p:set>
                                    <p:animEffect transition="in" filter="fade">
                                      <p:cBhvr>
                                        <p:cTn id="78" dur="500"/>
                                        <p:tgtEl>
                                          <p:spTgt spid="123189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231979"/>
                                        </p:tgtEl>
                                        <p:attrNameLst>
                                          <p:attrName>style.visibility</p:attrName>
                                        </p:attrNameLst>
                                      </p:cBhvr>
                                      <p:to>
                                        <p:strVal val="visible"/>
                                      </p:to>
                                    </p:set>
                                    <p:animEffect transition="in" filter="wipe(left)">
                                      <p:cBhvr>
                                        <p:cTn id="83" dur="500"/>
                                        <p:tgtEl>
                                          <p:spTgt spid="1231979"/>
                                        </p:tgtEl>
                                      </p:cBhvr>
                                    </p:animEffect>
                                  </p:childTnLst>
                                </p:cTn>
                              </p:par>
                            </p:childTnLst>
                          </p:cTn>
                        </p:par>
                        <p:par>
                          <p:cTn id="84" fill="hold" nodeType="afterGroup">
                            <p:stCondLst>
                              <p:cond delay="500"/>
                            </p:stCondLst>
                            <p:childTnLst>
                              <p:par>
                                <p:cTn id="85" presetID="1" presetClass="entr" presetSubtype="0" fill="hold" grpId="0" nodeType="afterEffect">
                                  <p:stCondLst>
                                    <p:cond delay="0"/>
                                  </p:stCondLst>
                                  <p:childTnLst>
                                    <p:set>
                                      <p:cBhvr>
                                        <p:cTn id="86" dur="1" fill="hold">
                                          <p:stCondLst>
                                            <p:cond delay="0"/>
                                          </p:stCondLst>
                                        </p:cTn>
                                        <p:tgtEl>
                                          <p:spTgt spid="1231980"/>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5"/>
                                        </p:tgtEl>
                                        <p:attrNameLst>
                                          <p:attrName>style.visibility</p:attrName>
                                        </p:attrNameLst>
                                      </p:cBhvr>
                                      <p:to>
                                        <p:strVal val="visible"/>
                                      </p:to>
                                    </p:set>
                                  </p:childTnLst>
                                </p:cTn>
                              </p:par>
                              <p:par>
                                <p:cTn id="91" presetID="1" presetClass="exit" presetSubtype="0" fill="hold" grpId="1" nodeType="withEffect">
                                  <p:stCondLst>
                                    <p:cond delay="0"/>
                                  </p:stCondLst>
                                  <p:childTnLst>
                                    <p:set>
                                      <p:cBhvr>
                                        <p:cTn id="92" dur="1" fill="hold">
                                          <p:stCondLst>
                                            <p:cond delay="0"/>
                                          </p:stCondLst>
                                        </p:cTn>
                                        <p:tgtEl>
                                          <p:spTgt spid="1231897"/>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231898"/>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3"/>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2"/>
                                        </p:tgtEl>
                                        <p:attrNameLst>
                                          <p:attrName>style.visibility</p:attrName>
                                        </p:attrNameLst>
                                      </p:cBhvr>
                                      <p:to>
                                        <p:strVal val="visible"/>
                                      </p:to>
                                    </p:set>
                                  </p:childTnLst>
                                </p:cTn>
                              </p:par>
                              <p:par>
                                <p:cTn id="103" presetID="22" presetClass="entr" presetSubtype="8" fill="hold" nodeType="withEffect">
                                  <p:stCondLst>
                                    <p:cond delay="0"/>
                                  </p:stCondLst>
                                  <p:childTnLst>
                                    <p:set>
                                      <p:cBhvr>
                                        <p:cTn id="104" dur="1" fill="hold">
                                          <p:stCondLst>
                                            <p:cond delay="0"/>
                                          </p:stCondLst>
                                        </p:cTn>
                                        <p:tgtEl>
                                          <p:spTgt spid="4"/>
                                        </p:tgtEl>
                                        <p:attrNameLst>
                                          <p:attrName>style.visibility</p:attrName>
                                        </p:attrNameLst>
                                      </p:cBhvr>
                                      <p:to>
                                        <p:strVal val="visible"/>
                                      </p:to>
                                    </p:set>
                                    <p:animEffect transition="in" filter="wipe(left)">
                                      <p:cBhvr>
                                        <p:cTn id="105" dur="500"/>
                                        <p:tgtEl>
                                          <p:spTgt spid="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231984"/>
                                        </p:tgtEl>
                                        <p:attrNameLst>
                                          <p:attrName>style.visibility</p:attrName>
                                        </p:attrNameLst>
                                      </p:cBhvr>
                                      <p:to>
                                        <p:strVal val="visible"/>
                                      </p:to>
                                    </p:set>
                                    <p:animEffect transition="in" filter="fade">
                                      <p:cBhvr>
                                        <p:cTn id="108" dur="2000"/>
                                        <p:tgtEl>
                                          <p:spTgt spid="1231984"/>
                                        </p:tgtEl>
                                      </p:cBhvr>
                                    </p:animEffect>
                                  </p:childTnLst>
                                </p:cTn>
                              </p:par>
                              <p:par>
                                <p:cTn id="109" presetID="1" presetClass="emph" presetSubtype="2" fill="hold" nodeType="withEffect">
                                  <p:stCondLst>
                                    <p:cond delay="0"/>
                                  </p:stCondLst>
                                  <p:childTnLst>
                                    <p:animClr clrSpc="rgb" dir="cw">
                                      <p:cBhvr>
                                        <p:cTn id="110" dur="2000" fill="hold"/>
                                        <p:tgtEl>
                                          <p:spTgt spid="1231885"/>
                                        </p:tgtEl>
                                        <p:attrNameLst>
                                          <p:attrName>fillcolor</p:attrName>
                                        </p:attrNameLst>
                                      </p:cBhvr>
                                      <p:to>
                                        <a:srgbClr val="009900"/>
                                      </p:to>
                                    </p:animClr>
                                    <p:set>
                                      <p:cBhvr>
                                        <p:cTn id="111" dur="2000" fill="hold"/>
                                        <p:tgtEl>
                                          <p:spTgt spid="1231885"/>
                                        </p:tgtEl>
                                        <p:attrNameLst>
                                          <p:attrName>fill.type</p:attrName>
                                        </p:attrNameLst>
                                      </p:cBhvr>
                                      <p:to>
                                        <p:strVal val="solid"/>
                                      </p:to>
                                    </p:set>
                                    <p:set>
                                      <p:cBhvr>
                                        <p:cTn id="112" dur="2000" fill="hold"/>
                                        <p:tgtEl>
                                          <p:spTgt spid="1231885"/>
                                        </p:tgtEl>
                                        <p:attrNameLst>
                                          <p:attrName>fill.on</p:attrName>
                                        </p:attrNameLst>
                                      </p:cBhvr>
                                      <p:to>
                                        <p:strVal val="tru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nodeType="clickEffect">
                                  <p:stCondLst>
                                    <p:cond delay="0"/>
                                  </p:stCondLst>
                                  <p:childTnLst>
                                    <p:set>
                                      <p:cBhvr>
                                        <p:cTn id="116" dur="1" fill="hold">
                                          <p:stCondLst>
                                            <p:cond delay="0"/>
                                          </p:stCondLst>
                                        </p:cTn>
                                        <p:tgtEl>
                                          <p:spTgt spid="7"/>
                                        </p:tgtEl>
                                        <p:attrNameLst>
                                          <p:attrName>style.visibility</p:attrName>
                                        </p:attrNameLst>
                                      </p:cBhvr>
                                      <p:to>
                                        <p:strVal val="visible"/>
                                      </p:to>
                                    </p:set>
                                  </p:childTnLst>
                                </p:cTn>
                              </p:par>
                              <p:par>
                                <p:cTn id="117" presetID="10" presetClass="entr" presetSubtype="0" fill="hold" grpId="0" nodeType="withEffect">
                                  <p:stCondLst>
                                    <p:cond delay="0"/>
                                  </p:stCondLst>
                                  <p:childTnLst>
                                    <p:set>
                                      <p:cBhvr>
                                        <p:cTn id="118" dur="1" fill="hold">
                                          <p:stCondLst>
                                            <p:cond delay="0"/>
                                          </p:stCondLst>
                                        </p:cTn>
                                        <p:tgtEl>
                                          <p:spTgt spid="1231899"/>
                                        </p:tgtEl>
                                        <p:attrNameLst>
                                          <p:attrName>style.visibility</p:attrName>
                                        </p:attrNameLst>
                                      </p:cBhvr>
                                      <p:to>
                                        <p:strVal val="visible"/>
                                      </p:to>
                                    </p:set>
                                    <p:animEffect transition="in" filter="fade">
                                      <p:cBhvr>
                                        <p:cTn id="119" dur="2000"/>
                                        <p:tgtEl>
                                          <p:spTgt spid="123189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231900"/>
                                        </p:tgtEl>
                                        <p:attrNameLst>
                                          <p:attrName>style.visibility</p:attrName>
                                        </p:attrNameLst>
                                      </p:cBhvr>
                                      <p:to>
                                        <p:strVal val="visible"/>
                                      </p:to>
                                    </p:set>
                                    <p:animEffect transition="in" filter="fade">
                                      <p:cBhvr>
                                        <p:cTn id="122" dur="2000"/>
                                        <p:tgtEl>
                                          <p:spTgt spid="1231900"/>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231981"/>
                                        </p:tgtEl>
                                        <p:attrNameLst>
                                          <p:attrName>style.visibility</p:attrName>
                                        </p:attrNameLst>
                                      </p:cBhvr>
                                      <p:to>
                                        <p:strVal val="visible"/>
                                      </p:to>
                                    </p:set>
                                    <p:animEffect transition="in" filter="fade">
                                      <p:cBhvr>
                                        <p:cTn id="125" dur="2000"/>
                                        <p:tgtEl>
                                          <p:spTgt spid="123198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231982"/>
                                        </p:tgtEl>
                                        <p:attrNameLst>
                                          <p:attrName>style.visibility</p:attrName>
                                        </p:attrNameLst>
                                      </p:cBhvr>
                                      <p:to>
                                        <p:strVal val="visible"/>
                                      </p:to>
                                    </p:set>
                                    <p:animEffect transition="in" filter="fade">
                                      <p:cBhvr>
                                        <p:cTn id="128" dur="2000"/>
                                        <p:tgtEl>
                                          <p:spTgt spid="1231982"/>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231983"/>
                                        </p:tgtEl>
                                        <p:attrNameLst>
                                          <p:attrName>style.visibility</p:attrName>
                                        </p:attrNameLst>
                                      </p:cBhvr>
                                      <p:to>
                                        <p:strVal val="visible"/>
                                      </p:to>
                                    </p:set>
                                    <p:animEffect transition="in" filter="fade">
                                      <p:cBhvr>
                                        <p:cTn id="131" dur="2000"/>
                                        <p:tgtEl>
                                          <p:spTgt spid="1231983"/>
                                        </p:tgtEl>
                                      </p:cBhvr>
                                    </p:animEffect>
                                  </p:childTnLst>
                                </p:cTn>
                              </p:par>
                              <p:par>
                                <p:cTn id="132" presetID="1" presetClass="emph" presetSubtype="2" fill="hold" nodeType="withEffect">
                                  <p:stCondLst>
                                    <p:cond delay="0"/>
                                  </p:stCondLst>
                                  <p:childTnLst>
                                    <p:animClr clrSpc="rgb" dir="cw">
                                      <p:cBhvr>
                                        <p:cTn id="133" dur="2000" fill="hold"/>
                                        <p:tgtEl>
                                          <p:spTgt spid="1231880"/>
                                        </p:tgtEl>
                                        <p:attrNameLst>
                                          <p:attrName>fillcolor</p:attrName>
                                        </p:attrNameLst>
                                      </p:cBhvr>
                                      <p:to>
                                        <a:schemeClr val="hlink"/>
                                      </p:to>
                                    </p:animClr>
                                    <p:set>
                                      <p:cBhvr>
                                        <p:cTn id="134" dur="2000" fill="hold"/>
                                        <p:tgtEl>
                                          <p:spTgt spid="1231880"/>
                                        </p:tgtEl>
                                        <p:attrNameLst>
                                          <p:attrName>fill.type</p:attrName>
                                        </p:attrNameLst>
                                      </p:cBhvr>
                                      <p:to>
                                        <p:strVal val="solid"/>
                                      </p:to>
                                    </p:set>
                                    <p:set>
                                      <p:cBhvr>
                                        <p:cTn id="135" dur="2000" fill="hold"/>
                                        <p:tgtEl>
                                          <p:spTgt spid="1231880"/>
                                        </p:tgtEl>
                                        <p:attrNameLst>
                                          <p:attrName>fill.on</p:attrName>
                                        </p:attrNameLst>
                                      </p:cBhvr>
                                      <p:to>
                                        <p:strVal val="true"/>
                                      </p:to>
                                    </p:set>
                                  </p:childTnLst>
                                </p:cTn>
                              </p:par>
                              <p:par>
                                <p:cTn id="136" presetID="1" presetClass="emph" presetSubtype="2" fill="hold" nodeType="withEffect">
                                  <p:stCondLst>
                                    <p:cond delay="0"/>
                                  </p:stCondLst>
                                  <p:childTnLst>
                                    <p:animClr clrSpc="rgb" dir="cw">
                                      <p:cBhvr>
                                        <p:cTn id="137" dur="2000" fill="hold"/>
                                        <p:tgtEl>
                                          <p:spTgt spid="1231881"/>
                                        </p:tgtEl>
                                        <p:attrNameLst>
                                          <p:attrName>fillcolor</p:attrName>
                                        </p:attrNameLst>
                                      </p:cBhvr>
                                      <p:to>
                                        <a:schemeClr val="hlink"/>
                                      </p:to>
                                    </p:animClr>
                                    <p:set>
                                      <p:cBhvr>
                                        <p:cTn id="138" dur="2000" fill="hold"/>
                                        <p:tgtEl>
                                          <p:spTgt spid="1231881"/>
                                        </p:tgtEl>
                                        <p:attrNameLst>
                                          <p:attrName>fill.type</p:attrName>
                                        </p:attrNameLst>
                                      </p:cBhvr>
                                      <p:to>
                                        <p:strVal val="solid"/>
                                      </p:to>
                                    </p:set>
                                    <p:set>
                                      <p:cBhvr>
                                        <p:cTn id="139" dur="2000" fill="hold"/>
                                        <p:tgtEl>
                                          <p:spTgt spid="1231881"/>
                                        </p:tgtEl>
                                        <p:attrNameLst>
                                          <p:attrName>fill.on</p:attrName>
                                        </p:attrNameLst>
                                      </p:cBhvr>
                                      <p:to>
                                        <p:strVal val="true"/>
                                      </p:to>
                                    </p:set>
                                  </p:childTnLst>
                                </p:cTn>
                              </p:par>
                              <p:par>
                                <p:cTn id="140" presetID="1" presetClass="emph" presetSubtype="2" fill="hold" nodeType="withEffect">
                                  <p:stCondLst>
                                    <p:cond delay="0"/>
                                  </p:stCondLst>
                                  <p:childTnLst>
                                    <p:animClr clrSpc="rgb" dir="cw">
                                      <p:cBhvr>
                                        <p:cTn id="141" dur="2000" fill="hold"/>
                                        <p:tgtEl>
                                          <p:spTgt spid="1231882"/>
                                        </p:tgtEl>
                                        <p:attrNameLst>
                                          <p:attrName>fillcolor</p:attrName>
                                        </p:attrNameLst>
                                      </p:cBhvr>
                                      <p:to>
                                        <a:schemeClr val="hlink"/>
                                      </p:to>
                                    </p:animClr>
                                    <p:set>
                                      <p:cBhvr>
                                        <p:cTn id="142" dur="2000" fill="hold"/>
                                        <p:tgtEl>
                                          <p:spTgt spid="1231882"/>
                                        </p:tgtEl>
                                        <p:attrNameLst>
                                          <p:attrName>fill.type</p:attrName>
                                        </p:attrNameLst>
                                      </p:cBhvr>
                                      <p:to>
                                        <p:strVal val="solid"/>
                                      </p:to>
                                    </p:set>
                                    <p:set>
                                      <p:cBhvr>
                                        <p:cTn id="143" dur="2000" fill="hold"/>
                                        <p:tgtEl>
                                          <p:spTgt spid="1231882"/>
                                        </p:tgtEl>
                                        <p:attrNameLst>
                                          <p:attrName>fill.on</p:attrName>
                                        </p:attrNameLst>
                                      </p:cBhvr>
                                      <p:to>
                                        <p:strVal val="true"/>
                                      </p:to>
                                    </p:set>
                                  </p:childTnLst>
                                </p:cTn>
                              </p:par>
                              <p:par>
                                <p:cTn id="144" presetID="1" presetClass="emph" presetSubtype="2" fill="hold" nodeType="withEffect">
                                  <p:stCondLst>
                                    <p:cond delay="0"/>
                                  </p:stCondLst>
                                  <p:childTnLst>
                                    <p:animClr clrSpc="rgb" dir="cw">
                                      <p:cBhvr>
                                        <p:cTn id="145" dur="2000" fill="hold"/>
                                        <p:tgtEl>
                                          <p:spTgt spid="1231883"/>
                                        </p:tgtEl>
                                        <p:attrNameLst>
                                          <p:attrName>fillcolor</p:attrName>
                                        </p:attrNameLst>
                                      </p:cBhvr>
                                      <p:to>
                                        <a:schemeClr val="hlink"/>
                                      </p:to>
                                    </p:animClr>
                                    <p:set>
                                      <p:cBhvr>
                                        <p:cTn id="146" dur="2000" fill="hold"/>
                                        <p:tgtEl>
                                          <p:spTgt spid="1231883"/>
                                        </p:tgtEl>
                                        <p:attrNameLst>
                                          <p:attrName>fill.type</p:attrName>
                                        </p:attrNameLst>
                                      </p:cBhvr>
                                      <p:to>
                                        <p:strVal val="solid"/>
                                      </p:to>
                                    </p:set>
                                    <p:set>
                                      <p:cBhvr>
                                        <p:cTn id="147" dur="2000" fill="hold"/>
                                        <p:tgtEl>
                                          <p:spTgt spid="1231883"/>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2000" fill="hold"/>
                                        <p:tgtEl>
                                          <p:spTgt spid="1231884"/>
                                        </p:tgtEl>
                                        <p:attrNameLst>
                                          <p:attrName>fillcolor</p:attrName>
                                        </p:attrNameLst>
                                      </p:cBhvr>
                                      <p:to>
                                        <a:schemeClr val="hlink"/>
                                      </p:to>
                                    </p:animClr>
                                    <p:set>
                                      <p:cBhvr>
                                        <p:cTn id="150" dur="2000" fill="hold"/>
                                        <p:tgtEl>
                                          <p:spTgt spid="1231884"/>
                                        </p:tgtEl>
                                        <p:attrNameLst>
                                          <p:attrName>fill.type</p:attrName>
                                        </p:attrNameLst>
                                      </p:cBhvr>
                                      <p:to>
                                        <p:strVal val="solid"/>
                                      </p:to>
                                    </p:set>
                                    <p:set>
                                      <p:cBhvr>
                                        <p:cTn id="151" dur="2000" fill="hold"/>
                                        <p:tgtEl>
                                          <p:spTgt spid="1231884"/>
                                        </p:tgtEl>
                                        <p:attrNameLst>
                                          <p:attrName>fill.on</p:attrName>
                                        </p:attrNameLst>
                                      </p:cBhvr>
                                      <p:to>
                                        <p:strVal val="true"/>
                                      </p:to>
                                    </p:se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 presetClass="emph" presetSubtype="2" fill="hold" nodeType="clickEffect">
                                  <p:stCondLst>
                                    <p:cond delay="0"/>
                                  </p:stCondLst>
                                  <p:childTnLst>
                                    <p:animClr clrSpc="rgb" dir="cw">
                                      <p:cBhvr>
                                        <p:cTn id="155" dur="2000" fill="hold"/>
                                        <p:tgtEl>
                                          <p:spTgt spid="1231886"/>
                                        </p:tgtEl>
                                        <p:attrNameLst>
                                          <p:attrName>fillcolor</p:attrName>
                                        </p:attrNameLst>
                                      </p:cBhvr>
                                      <p:to>
                                        <a:srgbClr val="FFFF00"/>
                                      </p:to>
                                    </p:animClr>
                                    <p:set>
                                      <p:cBhvr>
                                        <p:cTn id="156" dur="2000" fill="hold"/>
                                        <p:tgtEl>
                                          <p:spTgt spid="1231886"/>
                                        </p:tgtEl>
                                        <p:attrNameLst>
                                          <p:attrName>fill.type</p:attrName>
                                        </p:attrNameLst>
                                      </p:cBhvr>
                                      <p:to>
                                        <p:strVal val="solid"/>
                                      </p:to>
                                    </p:set>
                                    <p:set>
                                      <p:cBhvr>
                                        <p:cTn id="157" dur="2000" fill="hold"/>
                                        <p:tgtEl>
                                          <p:spTgt spid="1231886"/>
                                        </p:tgtEl>
                                        <p:attrNameLst>
                                          <p:attrName>fill.on</p:attrName>
                                        </p:attrNameLst>
                                      </p:cBhvr>
                                      <p:to>
                                        <p:strVal val="true"/>
                                      </p:to>
                                    </p:set>
                                  </p:childTnLst>
                                </p:cTn>
                              </p:par>
                              <p:par>
                                <p:cTn id="158" presetID="1" presetClass="emph" presetSubtype="2" fill="hold" nodeType="withEffect">
                                  <p:stCondLst>
                                    <p:cond delay="0"/>
                                  </p:stCondLst>
                                  <p:childTnLst>
                                    <p:animClr clrSpc="rgb" dir="cw">
                                      <p:cBhvr>
                                        <p:cTn id="159" dur="2000" fill="hold"/>
                                        <p:tgtEl>
                                          <p:spTgt spid="1231888"/>
                                        </p:tgtEl>
                                        <p:attrNameLst>
                                          <p:attrName>fillcolor</p:attrName>
                                        </p:attrNameLst>
                                      </p:cBhvr>
                                      <p:to>
                                        <a:srgbClr val="FFFF00"/>
                                      </p:to>
                                    </p:animClr>
                                    <p:set>
                                      <p:cBhvr>
                                        <p:cTn id="160" dur="2000" fill="hold"/>
                                        <p:tgtEl>
                                          <p:spTgt spid="1231888"/>
                                        </p:tgtEl>
                                        <p:attrNameLst>
                                          <p:attrName>fill.type</p:attrName>
                                        </p:attrNameLst>
                                      </p:cBhvr>
                                      <p:to>
                                        <p:strVal val="solid"/>
                                      </p:to>
                                    </p:set>
                                    <p:set>
                                      <p:cBhvr>
                                        <p:cTn id="161" dur="2000" fill="hold"/>
                                        <p:tgtEl>
                                          <p:spTgt spid="1231888"/>
                                        </p:tgtEl>
                                        <p:attrNameLst>
                                          <p:attrName>fill.on</p:attrName>
                                        </p:attrNameLst>
                                      </p:cBhvr>
                                      <p:to>
                                        <p:strVal val="true"/>
                                      </p:to>
                                    </p:set>
                                  </p:childTnLst>
                                </p:cTn>
                              </p:par>
                              <p:par>
                                <p:cTn id="162" presetID="1" presetClass="emph" presetSubtype="2" fill="hold" nodeType="withEffect">
                                  <p:stCondLst>
                                    <p:cond delay="0"/>
                                  </p:stCondLst>
                                  <p:childTnLst>
                                    <p:animClr clrSpc="rgb" dir="cw">
                                      <p:cBhvr>
                                        <p:cTn id="163" dur="2000" fill="hold"/>
                                        <p:tgtEl>
                                          <p:spTgt spid="1231890"/>
                                        </p:tgtEl>
                                        <p:attrNameLst>
                                          <p:attrName>fillcolor</p:attrName>
                                        </p:attrNameLst>
                                      </p:cBhvr>
                                      <p:to>
                                        <a:srgbClr val="FFFF00"/>
                                      </p:to>
                                    </p:animClr>
                                    <p:set>
                                      <p:cBhvr>
                                        <p:cTn id="164" dur="2000" fill="hold"/>
                                        <p:tgtEl>
                                          <p:spTgt spid="1231890"/>
                                        </p:tgtEl>
                                        <p:attrNameLst>
                                          <p:attrName>fill.type</p:attrName>
                                        </p:attrNameLst>
                                      </p:cBhvr>
                                      <p:to>
                                        <p:strVal val="solid"/>
                                      </p:to>
                                    </p:set>
                                    <p:set>
                                      <p:cBhvr>
                                        <p:cTn id="165" dur="2000" fill="hold"/>
                                        <p:tgtEl>
                                          <p:spTgt spid="1231890"/>
                                        </p:tgtEl>
                                        <p:attrNameLst>
                                          <p:attrName>fill.on</p:attrName>
                                        </p:attrNameLst>
                                      </p:cBhvr>
                                      <p:to>
                                        <p:strVal val="true"/>
                                      </p:to>
                                    </p:set>
                                  </p:childTnLst>
                                </p:cTn>
                              </p:par>
                              <p:par>
                                <p:cTn id="166" presetID="1" presetClass="emph" presetSubtype="2" fill="hold" nodeType="withEffect">
                                  <p:stCondLst>
                                    <p:cond delay="0"/>
                                  </p:stCondLst>
                                  <p:childTnLst>
                                    <p:animClr clrSpc="rgb" dir="cw">
                                      <p:cBhvr>
                                        <p:cTn id="167" dur="2000" fill="hold"/>
                                        <p:tgtEl>
                                          <p:spTgt spid="1231892"/>
                                        </p:tgtEl>
                                        <p:attrNameLst>
                                          <p:attrName>fillcolor</p:attrName>
                                        </p:attrNameLst>
                                      </p:cBhvr>
                                      <p:to>
                                        <a:srgbClr val="FFFF00"/>
                                      </p:to>
                                    </p:animClr>
                                    <p:set>
                                      <p:cBhvr>
                                        <p:cTn id="168" dur="2000" fill="hold"/>
                                        <p:tgtEl>
                                          <p:spTgt spid="1231892"/>
                                        </p:tgtEl>
                                        <p:attrNameLst>
                                          <p:attrName>fill.type</p:attrName>
                                        </p:attrNameLst>
                                      </p:cBhvr>
                                      <p:to>
                                        <p:strVal val="solid"/>
                                      </p:to>
                                    </p:set>
                                    <p:set>
                                      <p:cBhvr>
                                        <p:cTn id="169" dur="2000" fill="hold"/>
                                        <p:tgtEl>
                                          <p:spTgt spid="1231892"/>
                                        </p:tgtEl>
                                        <p:attrNameLst>
                                          <p:attrName>fill.on</p:attrName>
                                        </p:attrNameLst>
                                      </p:cBhvr>
                                      <p:to>
                                        <p:strVal val="true"/>
                                      </p:to>
                                    </p:set>
                                  </p:childTnLst>
                                </p:cTn>
                              </p:par>
                              <p:par>
                                <p:cTn id="170" presetID="1" presetClass="emph" presetSubtype="2" fill="hold" nodeType="withEffect">
                                  <p:stCondLst>
                                    <p:cond delay="0"/>
                                  </p:stCondLst>
                                  <p:childTnLst>
                                    <p:animClr clrSpc="rgb" dir="cw">
                                      <p:cBhvr>
                                        <p:cTn id="171" dur="2000" fill="hold"/>
                                        <p:tgtEl>
                                          <p:spTgt spid="1231894"/>
                                        </p:tgtEl>
                                        <p:attrNameLst>
                                          <p:attrName>fillcolor</p:attrName>
                                        </p:attrNameLst>
                                      </p:cBhvr>
                                      <p:to>
                                        <a:srgbClr val="FFFF00"/>
                                      </p:to>
                                    </p:animClr>
                                    <p:set>
                                      <p:cBhvr>
                                        <p:cTn id="172" dur="2000" fill="hold"/>
                                        <p:tgtEl>
                                          <p:spTgt spid="1231894"/>
                                        </p:tgtEl>
                                        <p:attrNameLst>
                                          <p:attrName>fill.type</p:attrName>
                                        </p:attrNameLst>
                                      </p:cBhvr>
                                      <p:to>
                                        <p:strVal val="solid"/>
                                      </p:to>
                                    </p:set>
                                    <p:set>
                                      <p:cBhvr>
                                        <p:cTn id="173" dur="2000" fill="hold"/>
                                        <p:tgtEl>
                                          <p:spTgt spid="1231894"/>
                                        </p:tgtEl>
                                        <p:attrNameLst>
                                          <p:attrName>fill.on</p:attrName>
                                        </p:attrNameLst>
                                      </p:cBhvr>
                                      <p:to>
                                        <p:strVal val="true"/>
                                      </p:to>
                                    </p:set>
                                  </p:childTnLst>
                                </p:cTn>
                              </p:par>
                              <p:par>
                                <p:cTn id="174" presetID="1" presetClass="emph" presetSubtype="2" fill="hold" nodeType="withEffect">
                                  <p:stCondLst>
                                    <p:cond delay="0"/>
                                  </p:stCondLst>
                                  <p:childTnLst>
                                    <p:animClr clrSpc="rgb" dir="cw">
                                      <p:cBhvr>
                                        <p:cTn id="175" dur="2000" fill="hold"/>
                                        <p:tgtEl>
                                          <p:spTgt spid="1231896"/>
                                        </p:tgtEl>
                                        <p:attrNameLst>
                                          <p:attrName>fillcolor</p:attrName>
                                        </p:attrNameLst>
                                      </p:cBhvr>
                                      <p:to>
                                        <a:srgbClr val="FFFF00"/>
                                      </p:to>
                                    </p:animClr>
                                    <p:set>
                                      <p:cBhvr>
                                        <p:cTn id="176" dur="2000" fill="hold"/>
                                        <p:tgtEl>
                                          <p:spTgt spid="1231896"/>
                                        </p:tgtEl>
                                        <p:attrNameLst>
                                          <p:attrName>fill.type</p:attrName>
                                        </p:attrNameLst>
                                      </p:cBhvr>
                                      <p:to>
                                        <p:strVal val="solid"/>
                                      </p:to>
                                    </p:set>
                                    <p:set>
                                      <p:cBhvr>
                                        <p:cTn id="177" dur="2000" fill="hold"/>
                                        <p:tgtEl>
                                          <p:spTgt spid="1231896"/>
                                        </p:tgtEl>
                                        <p:attrNameLst>
                                          <p:attrName>fill.on</p:attrName>
                                        </p:attrNameLst>
                                      </p:cBhvr>
                                      <p:to>
                                        <p:strVal val="true"/>
                                      </p:to>
                                    </p:set>
                                  </p:childTnLst>
                                </p:cTn>
                              </p:par>
                              <p:par>
                                <p:cTn id="178" presetID="3" presetClass="emph" presetSubtype="2" fill="hold" grpId="1" nodeType="withEffect">
                                  <p:stCondLst>
                                    <p:cond delay="0"/>
                                  </p:stCondLst>
                                  <p:childTnLst>
                                    <p:animClr clrSpc="rgb" dir="cw">
                                      <p:cBhvr override="childStyle">
                                        <p:cTn id="179" dur="2000" fill="hold"/>
                                        <p:tgtEl>
                                          <p:spTgt spid="1231886">
                                            <p:txEl>
                                              <p:charRg st="4294967295" end="4294967295"/>
                                            </p:txEl>
                                          </p:spTgt>
                                        </p:tgtEl>
                                        <p:attrNameLst>
                                          <p:attrName>style.color</p:attrName>
                                        </p:attrNameLst>
                                      </p:cBhvr>
                                      <p:to>
                                        <a:schemeClr val="tx1"/>
                                      </p:to>
                                    </p:animClr>
                                  </p:childTnLst>
                                </p:cTn>
                              </p:par>
                              <p:par>
                                <p:cTn id="180" presetID="3" presetClass="emph" presetSubtype="2" fill="hold" grpId="1" nodeType="withEffect">
                                  <p:stCondLst>
                                    <p:cond delay="0"/>
                                  </p:stCondLst>
                                  <p:childTnLst>
                                    <p:animClr clrSpc="rgb" dir="cw">
                                      <p:cBhvr override="childStyle">
                                        <p:cTn id="181" dur="2000" fill="hold"/>
                                        <p:tgtEl>
                                          <p:spTgt spid="1231888">
                                            <p:txEl>
                                              <p:charRg st="4294967295" end="4294967295"/>
                                            </p:txEl>
                                          </p:spTgt>
                                        </p:tgtEl>
                                        <p:attrNameLst>
                                          <p:attrName>style.color</p:attrName>
                                        </p:attrNameLst>
                                      </p:cBhvr>
                                      <p:to>
                                        <a:schemeClr val="tx1"/>
                                      </p:to>
                                    </p:animClr>
                                  </p:childTnLst>
                                </p:cTn>
                              </p:par>
                              <p:par>
                                <p:cTn id="182" presetID="3" presetClass="emph" presetSubtype="2" fill="hold" grpId="1" nodeType="withEffect">
                                  <p:stCondLst>
                                    <p:cond delay="0"/>
                                  </p:stCondLst>
                                  <p:childTnLst>
                                    <p:animClr clrSpc="rgb" dir="cw">
                                      <p:cBhvr override="childStyle">
                                        <p:cTn id="183" dur="2000" fill="hold"/>
                                        <p:tgtEl>
                                          <p:spTgt spid="1231890">
                                            <p:txEl>
                                              <p:charRg st="4294967295" end="4294967295"/>
                                            </p:txEl>
                                          </p:spTgt>
                                        </p:tgtEl>
                                        <p:attrNameLst>
                                          <p:attrName>style.color</p:attrName>
                                        </p:attrNameLst>
                                      </p:cBhvr>
                                      <p:to>
                                        <a:schemeClr val="tx1"/>
                                      </p:to>
                                    </p:animClr>
                                  </p:childTnLst>
                                </p:cTn>
                              </p:par>
                              <p:par>
                                <p:cTn id="184" presetID="3" presetClass="emph" presetSubtype="2" fill="hold" grpId="1" nodeType="withEffect">
                                  <p:stCondLst>
                                    <p:cond delay="0"/>
                                  </p:stCondLst>
                                  <p:childTnLst>
                                    <p:animClr clrSpc="rgb" dir="cw">
                                      <p:cBhvr override="childStyle">
                                        <p:cTn id="185" dur="2000" fill="hold"/>
                                        <p:tgtEl>
                                          <p:spTgt spid="1231892">
                                            <p:txEl>
                                              <p:charRg st="4294967295" end="4294967295"/>
                                            </p:txEl>
                                          </p:spTgt>
                                        </p:tgtEl>
                                        <p:attrNameLst>
                                          <p:attrName>style.color</p:attrName>
                                        </p:attrNameLst>
                                      </p:cBhvr>
                                      <p:to>
                                        <a:schemeClr val="tx1"/>
                                      </p:to>
                                    </p:animClr>
                                  </p:childTnLst>
                                </p:cTn>
                              </p:par>
                              <p:par>
                                <p:cTn id="186" presetID="3" presetClass="emph" presetSubtype="2" fill="hold" grpId="1" nodeType="withEffect">
                                  <p:stCondLst>
                                    <p:cond delay="0"/>
                                  </p:stCondLst>
                                  <p:childTnLst>
                                    <p:animClr clrSpc="rgb" dir="cw">
                                      <p:cBhvr override="childStyle">
                                        <p:cTn id="187" dur="2000" fill="hold"/>
                                        <p:tgtEl>
                                          <p:spTgt spid="1231894">
                                            <p:txEl>
                                              <p:charRg st="4294967295" end="4294967295"/>
                                            </p:txEl>
                                          </p:spTgt>
                                        </p:tgtEl>
                                        <p:attrNameLst>
                                          <p:attrName>style.color</p:attrName>
                                        </p:attrNameLst>
                                      </p:cBhvr>
                                      <p:to>
                                        <a:schemeClr val="tx1"/>
                                      </p:to>
                                    </p:animClr>
                                  </p:childTnLst>
                                </p:cTn>
                              </p:par>
                              <p:par>
                                <p:cTn id="188" presetID="3" presetClass="emph" presetSubtype="2" fill="hold" grpId="1" nodeType="withEffect">
                                  <p:stCondLst>
                                    <p:cond delay="0"/>
                                  </p:stCondLst>
                                  <p:childTnLst>
                                    <p:animClr clrSpc="rgb" dir="cw">
                                      <p:cBhvr override="childStyle">
                                        <p:cTn id="189" dur="2000" fill="hold"/>
                                        <p:tgtEl>
                                          <p:spTgt spid="1231896">
                                            <p:txEl>
                                              <p:charRg st="4294967295" end="4294967295"/>
                                            </p:txEl>
                                          </p:spTgt>
                                        </p:tgtEl>
                                        <p:attrNameLst>
                                          <p:attrName>style.color</p:attrName>
                                        </p:attrNameLst>
                                      </p:cBhvr>
                                      <p:to>
                                        <a:schemeClr val="tx1"/>
                                      </p:to>
                                    </p:animClr>
                                  </p:childTnLst>
                                </p:cTn>
                              </p:par>
                              <p:par>
                                <p:cTn id="190" presetID="10" presetClass="entr" presetSubtype="0" fill="hold" nodeType="withEffect">
                                  <p:stCondLst>
                                    <p:cond delay="0"/>
                                  </p:stCondLst>
                                  <p:childTnLst>
                                    <p:set>
                                      <p:cBhvr>
                                        <p:cTn id="191" dur="1" fill="hold">
                                          <p:stCondLst>
                                            <p:cond delay="0"/>
                                          </p:stCondLst>
                                        </p:cTn>
                                        <p:tgtEl>
                                          <p:spTgt spid="8"/>
                                        </p:tgtEl>
                                        <p:attrNameLst>
                                          <p:attrName>style.visibility</p:attrName>
                                        </p:attrNameLst>
                                      </p:cBhvr>
                                      <p:to>
                                        <p:strVal val="visible"/>
                                      </p:to>
                                    </p:set>
                                    <p:animEffect transition="in" filter="fade">
                                      <p:cBhvr>
                                        <p:cTn id="192" dur="2000"/>
                                        <p:tgtEl>
                                          <p:spTgt spid="8"/>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 presetClass="entr" presetSubtype="0" fill="hold" nodeType="clickEffect">
                                  <p:stCondLst>
                                    <p:cond delay="0"/>
                                  </p:stCondLst>
                                  <p:childTnLst>
                                    <p:set>
                                      <p:cBhvr>
                                        <p:cTn id="196" dur="1" fill="hold">
                                          <p:stCondLst>
                                            <p:cond delay="0"/>
                                          </p:stCondLst>
                                        </p:cTn>
                                        <p:tgtEl>
                                          <p:spTgt spid="6"/>
                                        </p:tgtEl>
                                        <p:attrNameLst>
                                          <p:attrName>style.visibility</p:attrName>
                                        </p:attrNameLst>
                                      </p:cBhvr>
                                      <p:to>
                                        <p:strVal val="visible"/>
                                      </p:to>
                                    </p:set>
                                  </p:childTnLst>
                                </p:cTn>
                              </p:par>
                              <p:par>
                                <p:cTn id="197" presetID="10" presetClass="entr" presetSubtype="0" fill="hold" grpId="0" nodeType="withEffect">
                                  <p:stCondLst>
                                    <p:cond delay="0"/>
                                  </p:stCondLst>
                                  <p:childTnLst>
                                    <p:set>
                                      <p:cBhvr>
                                        <p:cTn id="198" dur="1" fill="hold">
                                          <p:stCondLst>
                                            <p:cond delay="0"/>
                                          </p:stCondLst>
                                        </p:cTn>
                                        <p:tgtEl>
                                          <p:spTgt spid="1231986"/>
                                        </p:tgtEl>
                                        <p:attrNameLst>
                                          <p:attrName>style.visibility</p:attrName>
                                        </p:attrNameLst>
                                      </p:cBhvr>
                                      <p:to>
                                        <p:strVal val="visible"/>
                                      </p:to>
                                    </p:set>
                                    <p:animEffect transition="in" filter="fade">
                                      <p:cBhvr>
                                        <p:cTn id="199" dur="2000"/>
                                        <p:tgtEl>
                                          <p:spTgt spid="1231986"/>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231988"/>
                                        </p:tgtEl>
                                        <p:attrNameLst>
                                          <p:attrName>style.visibility</p:attrName>
                                        </p:attrNameLst>
                                      </p:cBhvr>
                                      <p:to>
                                        <p:strVal val="visible"/>
                                      </p:to>
                                    </p:set>
                                    <p:animEffect transition="in" filter="fade">
                                      <p:cBhvr>
                                        <p:cTn id="202" dur="2000"/>
                                        <p:tgtEl>
                                          <p:spTgt spid="1231988"/>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231902"/>
                                        </p:tgtEl>
                                        <p:attrNameLst>
                                          <p:attrName>style.visibility</p:attrName>
                                        </p:attrNameLst>
                                      </p:cBhvr>
                                      <p:to>
                                        <p:strVal val="visible"/>
                                      </p:to>
                                    </p:set>
                                    <p:animEffect transition="in" filter="fade">
                                      <p:cBhvr>
                                        <p:cTn id="205" dur="2000"/>
                                        <p:tgtEl>
                                          <p:spTgt spid="1231902"/>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231991"/>
                                        </p:tgtEl>
                                        <p:attrNameLst>
                                          <p:attrName>style.visibility</p:attrName>
                                        </p:attrNameLst>
                                      </p:cBhvr>
                                      <p:to>
                                        <p:strVal val="visible"/>
                                      </p:to>
                                    </p:set>
                                    <p:animEffect transition="in" filter="fade">
                                      <p:cBhvr>
                                        <p:cTn id="208" dur="2000"/>
                                        <p:tgtEl>
                                          <p:spTgt spid="1231991"/>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231989"/>
                                        </p:tgtEl>
                                        <p:attrNameLst>
                                          <p:attrName>style.visibility</p:attrName>
                                        </p:attrNameLst>
                                      </p:cBhvr>
                                      <p:to>
                                        <p:strVal val="visible"/>
                                      </p:to>
                                    </p:set>
                                    <p:animEffect transition="in" filter="fade">
                                      <p:cBhvr>
                                        <p:cTn id="211" dur="2000"/>
                                        <p:tgtEl>
                                          <p:spTgt spid="1231989"/>
                                        </p:tgtEl>
                                      </p:cBhvr>
                                    </p:animEffect>
                                  </p:childTnLst>
                                </p:cTn>
                              </p:par>
                              <p:par>
                                <p:cTn id="212" presetID="1" presetClass="emph" presetSubtype="2" fill="hold" nodeType="withEffect">
                                  <p:stCondLst>
                                    <p:cond delay="0"/>
                                  </p:stCondLst>
                                  <p:childTnLst>
                                    <p:animClr clrSpc="rgb" dir="cw">
                                      <p:cBhvr>
                                        <p:cTn id="213" dur="2000" fill="hold"/>
                                        <p:tgtEl>
                                          <p:spTgt spid="1231887"/>
                                        </p:tgtEl>
                                        <p:attrNameLst>
                                          <p:attrName>fillcolor</p:attrName>
                                        </p:attrNameLst>
                                      </p:cBhvr>
                                      <p:to>
                                        <a:srgbClr val="009900"/>
                                      </p:to>
                                    </p:animClr>
                                    <p:set>
                                      <p:cBhvr>
                                        <p:cTn id="214" dur="2000" fill="hold"/>
                                        <p:tgtEl>
                                          <p:spTgt spid="1231887"/>
                                        </p:tgtEl>
                                        <p:attrNameLst>
                                          <p:attrName>fill.type</p:attrName>
                                        </p:attrNameLst>
                                      </p:cBhvr>
                                      <p:to>
                                        <p:strVal val="solid"/>
                                      </p:to>
                                    </p:set>
                                    <p:set>
                                      <p:cBhvr>
                                        <p:cTn id="215" dur="2000" fill="hold"/>
                                        <p:tgtEl>
                                          <p:spTgt spid="1231887"/>
                                        </p:tgtEl>
                                        <p:attrNameLst>
                                          <p:attrName>fill.on</p:attrName>
                                        </p:attrNameLst>
                                      </p:cBhvr>
                                      <p:to>
                                        <p:strVal val="true"/>
                                      </p:to>
                                    </p:set>
                                  </p:childTnLst>
                                </p:cTn>
                              </p:par>
                              <p:par>
                                <p:cTn id="216" presetID="1" presetClass="emph" presetSubtype="2" fill="hold" nodeType="withEffect">
                                  <p:stCondLst>
                                    <p:cond delay="0"/>
                                  </p:stCondLst>
                                  <p:childTnLst>
                                    <p:animClr clrSpc="rgb" dir="cw">
                                      <p:cBhvr>
                                        <p:cTn id="217" dur="2000" fill="hold"/>
                                        <p:tgtEl>
                                          <p:spTgt spid="1231889"/>
                                        </p:tgtEl>
                                        <p:attrNameLst>
                                          <p:attrName>fillcolor</p:attrName>
                                        </p:attrNameLst>
                                      </p:cBhvr>
                                      <p:to>
                                        <a:srgbClr val="009900"/>
                                      </p:to>
                                    </p:animClr>
                                    <p:set>
                                      <p:cBhvr>
                                        <p:cTn id="218" dur="2000" fill="hold"/>
                                        <p:tgtEl>
                                          <p:spTgt spid="1231889"/>
                                        </p:tgtEl>
                                        <p:attrNameLst>
                                          <p:attrName>fill.type</p:attrName>
                                        </p:attrNameLst>
                                      </p:cBhvr>
                                      <p:to>
                                        <p:strVal val="solid"/>
                                      </p:to>
                                    </p:set>
                                    <p:set>
                                      <p:cBhvr>
                                        <p:cTn id="219" dur="2000" fill="hold"/>
                                        <p:tgtEl>
                                          <p:spTgt spid="1231889"/>
                                        </p:tgtEl>
                                        <p:attrNameLst>
                                          <p:attrName>fill.on</p:attrName>
                                        </p:attrNameLst>
                                      </p:cBhvr>
                                      <p:to>
                                        <p:strVal val="true"/>
                                      </p:to>
                                    </p:set>
                                  </p:childTnLst>
                                </p:cTn>
                              </p:par>
                              <p:par>
                                <p:cTn id="220" presetID="1" presetClass="emph" presetSubtype="2" fill="hold" nodeType="withEffect">
                                  <p:stCondLst>
                                    <p:cond delay="0"/>
                                  </p:stCondLst>
                                  <p:childTnLst>
                                    <p:animClr clrSpc="rgb" dir="cw">
                                      <p:cBhvr>
                                        <p:cTn id="221" dur="2000" fill="hold"/>
                                        <p:tgtEl>
                                          <p:spTgt spid="1231891"/>
                                        </p:tgtEl>
                                        <p:attrNameLst>
                                          <p:attrName>fillcolor</p:attrName>
                                        </p:attrNameLst>
                                      </p:cBhvr>
                                      <p:to>
                                        <a:srgbClr val="009900"/>
                                      </p:to>
                                    </p:animClr>
                                    <p:set>
                                      <p:cBhvr>
                                        <p:cTn id="222" dur="2000" fill="hold"/>
                                        <p:tgtEl>
                                          <p:spTgt spid="1231891"/>
                                        </p:tgtEl>
                                        <p:attrNameLst>
                                          <p:attrName>fill.type</p:attrName>
                                        </p:attrNameLst>
                                      </p:cBhvr>
                                      <p:to>
                                        <p:strVal val="solid"/>
                                      </p:to>
                                    </p:set>
                                    <p:set>
                                      <p:cBhvr>
                                        <p:cTn id="223" dur="2000" fill="hold"/>
                                        <p:tgtEl>
                                          <p:spTgt spid="1231891"/>
                                        </p:tgtEl>
                                        <p:attrNameLst>
                                          <p:attrName>fill.on</p:attrName>
                                        </p:attrNameLst>
                                      </p:cBhvr>
                                      <p:to>
                                        <p:strVal val="true"/>
                                      </p:to>
                                    </p:set>
                                  </p:childTnLst>
                                </p:cTn>
                              </p:par>
                              <p:par>
                                <p:cTn id="224" presetID="1" presetClass="emph" presetSubtype="2" fill="hold" nodeType="withEffect">
                                  <p:stCondLst>
                                    <p:cond delay="0"/>
                                  </p:stCondLst>
                                  <p:childTnLst>
                                    <p:animClr clrSpc="rgb" dir="cw">
                                      <p:cBhvr>
                                        <p:cTn id="225" dur="2000" fill="hold"/>
                                        <p:tgtEl>
                                          <p:spTgt spid="1231893"/>
                                        </p:tgtEl>
                                        <p:attrNameLst>
                                          <p:attrName>fillcolor</p:attrName>
                                        </p:attrNameLst>
                                      </p:cBhvr>
                                      <p:to>
                                        <a:srgbClr val="009900"/>
                                      </p:to>
                                    </p:animClr>
                                    <p:set>
                                      <p:cBhvr>
                                        <p:cTn id="226" dur="2000" fill="hold"/>
                                        <p:tgtEl>
                                          <p:spTgt spid="1231893"/>
                                        </p:tgtEl>
                                        <p:attrNameLst>
                                          <p:attrName>fill.type</p:attrName>
                                        </p:attrNameLst>
                                      </p:cBhvr>
                                      <p:to>
                                        <p:strVal val="solid"/>
                                      </p:to>
                                    </p:set>
                                    <p:set>
                                      <p:cBhvr>
                                        <p:cTn id="227" dur="2000" fill="hold"/>
                                        <p:tgtEl>
                                          <p:spTgt spid="1231893"/>
                                        </p:tgtEl>
                                        <p:attrNameLst>
                                          <p:attrName>fill.on</p:attrName>
                                        </p:attrNameLst>
                                      </p:cBhvr>
                                      <p:to>
                                        <p:strVal val="true"/>
                                      </p:to>
                                    </p:set>
                                  </p:childTnLst>
                                </p:cTn>
                              </p:par>
                              <p:par>
                                <p:cTn id="228" presetID="1" presetClass="emph" presetSubtype="2" fill="hold" nodeType="withEffect">
                                  <p:stCondLst>
                                    <p:cond delay="0"/>
                                  </p:stCondLst>
                                  <p:childTnLst>
                                    <p:animClr clrSpc="rgb" dir="cw">
                                      <p:cBhvr>
                                        <p:cTn id="229" dur="2000" fill="hold"/>
                                        <p:tgtEl>
                                          <p:spTgt spid="1231895"/>
                                        </p:tgtEl>
                                        <p:attrNameLst>
                                          <p:attrName>fillcolor</p:attrName>
                                        </p:attrNameLst>
                                      </p:cBhvr>
                                      <p:to>
                                        <a:srgbClr val="009900"/>
                                      </p:to>
                                    </p:animClr>
                                    <p:set>
                                      <p:cBhvr>
                                        <p:cTn id="230" dur="2000" fill="hold"/>
                                        <p:tgtEl>
                                          <p:spTgt spid="1231895"/>
                                        </p:tgtEl>
                                        <p:attrNameLst>
                                          <p:attrName>fill.type</p:attrName>
                                        </p:attrNameLst>
                                      </p:cBhvr>
                                      <p:to>
                                        <p:strVal val="solid"/>
                                      </p:to>
                                    </p:set>
                                    <p:set>
                                      <p:cBhvr>
                                        <p:cTn id="231" dur="2000" fill="hold"/>
                                        <p:tgtEl>
                                          <p:spTgt spid="1231895"/>
                                        </p:tgtEl>
                                        <p:attrNameLst>
                                          <p:attrName>fill.on</p:attrName>
                                        </p:attrNameLst>
                                      </p:cBhvr>
                                      <p:to>
                                        <p:strVal val="true"/>
                                      </p:to>
                                    </p:se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10" presetClass="entr" presetSubtype="0" fill="hold" grpId="0" nodeType="clickEffect">
                                  <p:stCondLst>
                                    <p:cond delay="0"/>
                                  </p:stCondLst>
                                  <p:childTnLst>
                                    <p:set>
                                      <p:cBhvr>
                                        <p:cTn id="235" dur="1" fill="hold">
                                          <p:stCondLst>
                                            <p:cond delay="0"/>
                                          </p:stCondLst>
                                        </p:cTn>
                                        <p:tgtEl>
                                          <p:spTgt spid="1231985"/>
                                        </p:tgtEl>
                                        <p:attrNameLst>
                                          <p:attrName>style.visibility</p:attrName>
                                        </p:attrNameLst>
                                      </p:cBhvr>
                                      <p:to>
                                        <p:strVal val="visible"/>
                                      </p:to>
                                    </p:set>
                                    <p:animEffect transition="in" filter="fade">
                                      <p:cBhvr>
                                        <p:cTn id="236" dur="2000"/>
                                        <p:tgtEl>
                                          <p:spTgt spid="1231985"/>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1231987"/>
                                        </p:tgtEl>
                                        <p:attrNameLst>
                                          <p:attrName>style.visibility</p:attrName>
                                        </p:attrNameLst>
                                      </p:cBhvr>
                                      <p:to>
                                        <p:strVal val="visible"/>
                                      </p:to>
                                    </p:set>
                                    <p:animEffect transition="in" filter="fade">
                                      <p:cBhvr>
                                        <p:cTn id="239" dur="2000"/>
                                        <p:tgtEl>
                                          <p:spTgt spid="1231987"/>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231901"/>
                                        </p:tgtEl>
                                        <p:attrNameLst>
                                          <p:attrName>style.visibility</p:attrName>
                                        </p:attrNameLst>
                                      </p:cBhvr>
                                      <p:to>
                                        <p:strVal val="visible"/>
                                      </p:to>
                                    </p:set>
                                    <p:animEffect transition="in" filter="fade">
                                      <p:cBhvr>
                                        <p:cTn id="242" dur="2000"/>
                                        <p:tgtEl>
                                          <p:spTgt spid="1231901"/>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1231992"/>
                                        </p:tgtEl>
                                        <p:attrNameLst>
                                          <p:attrName>style.visibility</p:attrName>
                                        </p:attrNameLst>
                                      </p:cBhvr>
                                      <p:to>
                                        <p:strVal val="visible"/>
                                      </p:to>
                                    </p:set>
                                    <p:animEffect transition="in" filter="fade">
                                      <p:cBhvr>
                                        <p:cTn id="245" dur="2000"/>
                                        <p:tgtEl>
                                          <p:spTgt spid="1231992"/>
                                        </p:tgtEl>
                                      </p:cBhvr>
                                    </p:animEffect>
                                  </p:childTnLst>
                                </p:cTn>
                              </p:par>
                              <p:par>
                                <p:cTn id="246" presetID="10" presetClass="entr" presetSubtype="0" fill="hold" grpId="0" nodeType="withEffect">
                                  <p:stCondLst>
                                    <p:cond delay="0"/>
                                  </p:stCondLst>
                                  <p:childTnLst>
                                    <p:set>
                                      <p:cBhvr>
                                        <p:cTn id="247" dur="1" fill="hold">
                                          <p:stCondLst>
                                            <p:cond delay="0"/>
                                          </p:stCondLst>
                                        </p:cTn>
                                        <p:tgtEl>
                                          <p:spTgt spid="1231990"/>
                                        </p:tgtEl>
                                        <p:attrNameLst>
                                          <p:attrName>style.visibility</p:attrName>
                                        </p:attrNameLst>
                                      </p:cBhvr>
                                      <p:to>
                                        <p:strVal val="visible"/>
                                      </p:to>
                                    </p:set>
                                    <p:animEffect transition="in" filter="fade">
                                      <p:cBhvr>
                                        <p:cTn id="248" dur="2000"/>
                                        <p:tgtEl>
                                          <p:spTgt spid="1231990"/>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1231903"/>
                                        </p:tgtEl>
                                        <p:attrNameLst>
                                          <p:attrName>style.visibility</p:attrName>
                                        </p:attrNameLst>
                                      </p:cBhvr>
                                      <p:to>
                                        <p:strVal val="visible"/>
                                      </p:to>
                                    </p:set>
                                    <p:animEffect transition="in" filter="fade">
                                      <p:cBhvr>
                                        <p:cTn id="251" dur="2000"/>
                                        <p:tgtEl>
                                          <p:spTgt spid="1231903"/>
                                        </p:tgtEl>
                                      </p:cBhvr>
                                    </p:animEffect>
                                  </p:childTnLst>
                                </p:cTn>
                              </p:par>
                              <p:par>
                                <p:cTn id="252" presetID="10" presetClass="exit" presetSubtype="0" fill="hold" nodeType="withEffect">
                                  <p:stCondLst>
                                    <p:cond delay="0"/>
                                  </p:stCondLst>
                                  <p:childTnLst>
                                    <p:animEffect transition="out" filter="fade">
                                      <p:cBhvr>
                                        <p:cTn id="253" dur="2000"/>
                                        <p:tgtEl>
                                          <p:spTgt spid="8"/>
                                        </p:tgtEl>
                                      </p:cBhvr>
                                    </p:animEffect>
                                    <p:set>
                                      <p:cBhvr>
                                        <p:cTn id="254" dur="1" fill="hold">
                                          <p:stCondLst>
                                            <p:cond delay="1999"/>
                                          </p:stCondLst>
                                        </p:cTn>
                                        <p:tgtEl>
                                          <p:spTgt spid="8"/>
                                        </p:tgtEl>
                                        <p:attrNameLst>
                                          <p:attrName>style.visibility</p:attrName>
                                        </p:attrNameLst>
                                      </p:cBhvr>
                                      <p:to>
                                        <p:strVal val="hidden"/>
                                      </p:to>
                                    </p:set>
                                  </p:childTnLst>
                                </p:cTn>
                              </p:par>
                              <p:par>
                                <p:cTn id="255" presetID="1" presetClass="emph" presetSubtype="2" fill="hold" nodeType="withEffect">
                                  <p:stCondLst>
                                    <p:cond delay="0"/>
                                  </p:stCondLst>
                                  <p:childTnLst>
                                    <p:animClr clrSpc="rgb" dir="cw">
                                      <p:cBhvr>
                                        <p:cTn id="256" dur="2000" fill="hold"/>
                                        <p:tgtEl>
                                          <p:spTgt spid="1231886"/>
                                        </p:tgtEl>
                                        <p:attrNameLst>
                                          <p:attrName>fillcolor</p:attrName>
                                        </p:attrNameLst>
                                      </p:cBhvr>
                                      <p:to>
                                        <a:srgbClr val="009900"/>
                                      </p:to>
                                    </p:animClr>
                                    <p:set>
                                      <p:cBhvr>
                                        <p:cTn id="257" dur="2000" fill="hold"/>
                                        <p:tgtEl>
                                          <p:spTgt spid="1231886"/>
                                        </p:tgtEl>
                                        <p:attrNameLst>
                                          <p:attrName>fill.type</p:attrName>
                                        </p:attrNameLst>
                                      </p:cBhvr>
                                      <p:to>
                                        <p:strVal val="solid"/>
                                      </p:to>
                                    </p:set>
                                    <p:set>
                                      <p:cBhvr>
                                        <p:cTn id="258" dur="2000" fill="hold"/>
                                        <p:tgtEl>
                                          <p:spTgt spid="1231886"/>
                                        </p:tgtEl>
                                        <p:attrNameLst>
                                          <p:attrName>fill.on</p:attrName>
                                        </p:attrNameLst>
                                      </p:cBhvr>
                                      <p:to>
                                        <p:strVal val="true"/>
                                      </p:to>
                                    </p:set>
                                  </p:childTnLst>
                                </p:cTn>
                              </p:par>
                              <p:par>
                                <p:cTn id="259" presetID="1" presetClass="emph" presetSubtype="2" fill="hold" nodeType="withEffect">
                                  <p:stCondLst>
                                    <p:cond delay="0"/>
                                  </p:stCondLst>
                                  <p:childTnLst>
                                    <p:animClr clrSpc="rgb" dir="cw">
                                      <p:cBhvr>
                                        <p:cTn id="260" dur="2000" fill="hold"/>
                                        <p:tgtEl>
                                          <p:spTgt spid="1231888"/>
                                        </p:tgtEl>
                                        <p:attrNameLst>
                                          <p:attrName>fillcolor</p:attrName>
                                        </p:attrNameLst>
                                      </p:cBhvr>
                                      <p:to>
                                        <a:srgbClr val="009900"/>
                                      </p:to>
                                    </p:animClr>
                                    <p:set>
                                      <p:cBhvr>
                                        <p:cTn id="261" dur="2000" fill="hold"/>
                                        <p:tgtEl>
                                          <p:spTgt spid="1231888"/>
                                        </p:tgtEl>
                                        <p:attrNameLst>
                                          <p:attrName>fill.type</p:attrName>
                                        </p:attrNameLst>
                                      </p:cBhvr>
                                      <p:to>
                                        <p:strVal val="solid"/>
                                      </p:to>
                                    </p:set>
                                    <p:set>
                                      <p:cBhvr>
                                        <p:cTn id="262" dur="2000" fill="hold"/>
                                        <p:tgtEl>
                                          <p:spTgt spid="1231888"/>
                                        </p:tgtEl>
                                        <p:attrNameLst>
                                          <p:attrName>fill.on</p:attrName>
                                        </p:attrNameLst>
                                      </p:cBhvr>
                                      <p:to>
                                        <p:strVal val="true"/>
                                      </p:to>
                                    </p:set>
                                  </p:childTnLst>
                                </p:cTn>
                              </p:par>
                              <p:par>
                                <p:cTn id="263" presetID="1" presetClass="emph" presetSubtype="2" fill="hold" nodeType="withEffect">
                                  <p:stCondLst>
                                    <p:cond delay="0"/>
                                  </p:stCondLst>
                                  <p:childTnLst>
                                    <p:animClr clrSpc="rgb" dir="cw">
                                      <p:cBhvr>
                                        <p:cTn id="264" dur="2000" fill="hold"/>
                                        <p:tgtEl>
                                          <p:spTgt spid="1231890"/>
                                        </p:tgtEl>
                                        <p:attrNameLst>
                                          <p:attrName>fillcolor</p:attrName>
                                        </p:attrNameLst>
                                      </p:cBhvr>
                                      <p:to>
                                        <a:srgbClr val="009900"/>
                                      </p:to>
                                    </p:animClr>
                                    <p:set>
                                      <p:cBhvr>
                                        <p:cTn id="265" dur="2000" fill="hold"/>
                                        <p:tgtEl>
                                          <p:spTgt spid="1231890"/>
                                        </p:tgtEl>
                                        <p:attrNameLst>
                                          <p:attrName>fill.type</p:attrName>
                                        </p:attrNameLst>
                                      </p:cBhvr>
                                      <p:to>
                                        <p:strVal val="solid"/>
                                      </p:to>
                                    </p:set>
                                    <p:set>
                                      <p:cBhvr>
                                        <p:cTn id="266" dur="2000" fill="hold"/>
                                        <p:tgtEl>
                                          <p:spTgt spid="1231890"/>
                                        </p:tgtEl>
                                        <p:attrNameLst>
                                          <p:attrName>fill.on</p:attrName>
                                        </p:attrNameLst>
                                      </p:cBhvr>
                                      <p:to>
                                        <p:strVal val="true"/>
                                      </p:to>
                                    </p:set>
                                  </p:childTnLst>
                                </p:cTn>
                              </p:par>
                              <p:par>
                                <p:cTn id="267" presetID="1" presetClass="emph" presetSubtype="2" fill="hold" nodeType="withEffect">
                                  <p:stCondLst>
                                    <p:cond delay="0"/>
                                  </p:stCondLst>
                                  <p:childTnLst>
                                    <p:animClr clrSpc="rgb" dir="cw">
                                      <p:cBhvr>
                                        <p:cTn id="268" dur="2000" fill="hold"/>
                                        <p:tgtEl>
                                          <p:spTgt spid="1231892"/>
                                        </p:tgtEl>
                                        <p:attrNameLst>
                                          <p:attrName>fillcolor</p:attrName>
                                        </p:attrNameLst>
                                      </p:cBhvr>
                                      <p:to>
                                        <a:srgbClr val="009900"/>
                                      </p:to>
                                    </p:animClr>
                                    <p:set>
                                      <p:cBhvr>
                                        <p:cTn id="269" dur="2000" fill="hold"/>
                                        <p:tgtEl>
                                          <p:spTgt spid="1231892"/>
                                        </p:tgtEl>
                                        <p:attrNameLst>
                                          <p:attrName>fill.type</p:attrName>
                                        </p:attrNameLst>
                                      </p:cBhvr>
                                      <p:to>
                                        <p:strVal val="solid"/>
                                      </p:to>
                                    </p:set>
                                    <p:set>
                                      <p:cBhvr>
                                        <p:cTn id="270" dur="2000" fill="hold"/>
                                        <p:tgtEl>
                                          <p:spTgt spid="1231892"/>
                                        </p:tgtEl>
                                        <p:attrNameLst>
                                          <p:attrName>fill.on</p:attrName>
                                        </p:attrNameLst>
                                      </p:cBhvr>
                                      <p:to>
                                        <p:strVal val="true"/>
                                      </p:to>
                                    </p:set>
                                  </p:childTnLst>
                                </p:cTn>
                              </p:par>
                              <p:par>
                                <p:cTn id="271" presetID="1" presetClass="emph" presetSubtype="2" fill="hold" nodeType="withEffect">
                                  <p:stCondLst>
                                    <p:cond delay="0"/>
                                  </p:stCondLst>
                                  <p:childTnLst>
                                    <p:animClr clrSpc="rgb" dir="cw">
                                      <p:cBhvr>
                                        <p:cTn id="272" dur="2000" fill="hold"/>
                                        <p:tgtEl>
                                          <p:spTgt spid="1231894"/>
                                        </p:tgtEl>
                                        <p:attrNameLst>
                                          <p:attrName>fillcolor</p:attrName>
                                        </p:attrNameLst>
                                      </p:cBhvr>
                                      <p:to>
                                        <a:srgbClr val="009900"/>
                                      </p:to>
                                    </p:animClr>
                                    <p:set>
                                      <p:cBhvr>
                                        <p:cTn id="273" dur="2000" fill="hold"/>
                                        <p:tgtEl>
                                          <p:spTgt spid="1231894"/>
                                        </p:tgtEl>
                                        <p:attrNameLst>
                                          <p:attrName>fill.type</p:attrName>
                                        </p:attrNameLst>
                                      </p:cBhvr>
                                      <p:to>
                                        <p:strVal val="solid"/>
                                      </p:to>
                                    </p:set>
                                    <p:set>
                                      <p:cBhvr>
                                        <p:cTn id="274" dur="2000" fill="hold"/>
                                        <p:tgtEl>
                                          <p:spTgt spid="1231894"/>
                                        </p:tgtEl>
                                        <p:attrNameLst>
                                          <p:attrName>fill.on</p:attrName>
                                        </p:attrNameLst>
                                      </p:cBhvr>
                                      <p:to>
                                        <p:strVal val="true"/>
                                      </p:to>
                                    </p:set>
                                  </p:childTnLst>
                                </p:cTn>
                              </p:par>
                              <p:par>
                                <p:cTn id="275" presetID="1" presetClass="emph" presetSubtype="2" fill="hold" nodeType="withEffect">
                                  <p:stCondLst>
                                    <p:cond delay="0"/>
                                  </p:stCondLst>
                                  <p:childTnLst>
                                    <p:animClr clrSpc="rgb" dir="cw">
                                      <p:cBhvr>
                                        <p:cTn id="276" dur="2000" fill="hold"/>
                                        <p:tgtEl>
                                          <p:spTgt spid="1231896"/>
                                        </p:tgtEl>
                                        <p:attrNameLst>
                                          <p:attrName>fillcolor</p:attrName>
                                        </p:attrNameLst>
                                      </p:cBhvr>
                                      <p:to>
                                        <a:srgbClr val="009900"/>
                                      </p:to>
                                    </p:animClr>
                                    <p:set>
                                      <p:cBhvr>
                                        <p:cTn id="277" dur="2000" fill="hold"/>
                                        <p:tgtEl>
                                          <p:spTgt spid="1231896"/>
                                        </p:tgtEl>
                                        <p:attrNameLst>
                                          <p:attrName>fill.type</p:attrName>
                                        </p:attrNameLst>
                                      </p:cBhvr>
                                      <p:to>
                                        <p:strVal val="solid"/>
                                      </p:to>
                                    </p:set>
                                    <p:set>
                                      <p:cBhvr>
                                        <p:cTn id="278" dur="2000" fill="hold"/>
                                        <p:tgtEl>
                                          <p:spTgt spid="1231896"/>
                                        </p:tgtEl>
                                        <p:attrNameLst>
                                          <p:attrName>fill.on</p:attrName>
                                        </p:attrNameLst>
                                      </p:cBhvr>
                                      <p:to>
                                        <p:strVal val="true"/>
                                      </p:to>
                                    </p:set>
                                  </p:childTnLst>
                                </p:cTn>
                              </p:par>
                              <p:par>
                                <p:cTn id="279" presetID="3" presetClass="emph" presetSubtype="2" fill="hold" grpId="2" nodeType="withEffect">
                                  <p:stCondLst>
                                    <p:cond delay="0"/>
                                  </p:stCondLst>
                                  <p:childTnLst>
                                    <p:animClr clrSpc="rgb" dir="cw">
                                      <p:cBhvr override="childStyle">
                                        <p:cTn id="280" dur="2000" fill="hold"/>
                                        <p:tgtEl>
                                          <p:spTgt spid="1231886">
                                            <p:txEl>
                                              <p:charRg st="4294967295" end="4294967295"/>
                                            </p:txEl>
                                          </p:spTgt>
                                        </p:tgtEl>
                                        <p:attrNameLst>
                                          <p:attrName>style.color</p:attrName>
                                        </p:attrNameLst>
                                      </p:cBhvr>
                                      <p:to>
                                        <a:schemeClr val="bg1"/>
                                      </p:to>
                                    </p:animClr>
                                  </p:childTnLst>
                                </p:cTn>
                              </p:par>
                              <p:par>
                                <p:cTn id="281" presetID="3" presetClass="emph" presetSubtype="2" fill="hold" grpId="2" nodeType="withEffect">
                                  <p:stCondLst>
                                    <p:cond delay="0"/>
                                  </p:stCondLst>
                                  <p:childTnLst>
                                    <p:animClr clrSpc="rgb" dir="cw">
                                      <p:cBhvr override="childStyle">
                                        <p:cTn id="282" dur="2000" fill="hold"/>
                                        <p:tgtEl>
                                          <p:spTgt spid="1231888">
                                            <p:txEl>
                                              <p:charRg st="4294967295" end="4294967295"/>
                                            </p:txEl>
                                          </p:spTgt>
                                        </p:tgtEl>
                                        <p:attrNameLst>
                                          <p:attrName>style.color</p:attrName>
                                        </p:attrNameLst>
                                      </p:cBhvr>
                                      <p:to>
                                        <a:schemeClr val="bg1"/>
                                      </p:to>
                                    </p:animClr>
                                  </p:childTnLst>
                                </p:cTn>
                              </p:par>
                              <p:par>
                                <p:cTn id="283" presetID="3" presetClass="emph" presetSubtype="2" fill="hold" grpId="2" nodeType="withEffect">
                                  <p:stCondLst>
                                    <p:cond delay="0"/>
                                  </p:stCondLst>
                                  <p:childTnLst>
                                    <p:animClr clrSpc="rgb" dir="cw">
                                      <p:cBhvr override="childStyle">
                                        <p:cTn id="284" dur="2000" fill="hold"/>
                                        <p:tgtEl>
                                          <p:spTgt spid="1231890">
                                            <p:txEl>
                                              <p:charRg st="4294967295" end="4294967295"/>
                                            </p:txEl>
                                          </p:spTgt>
                                        </p:tgtEl>
                                        <p:attrNameLst>
                                          <p:attrName>style.color</p:attrName>
                                        </p:attrNameLst>
                                      </p:cBhvr>
                                      <p:to>
                                        <a:schemeClr val="bg1"/>
                                      </p:to>
                                    </p:animClr>
                                  </p:childTnLst>
                                </p:cTn>
                              </p:par>
                              <p:par>
                                <p:cTn id="285" presetID="3" presetClass="emph" presetSubtype="2" fill="hold" grpId="2" nodeType="withEffect">
                                  <p:stCondLst>
                                    <p:cond delay="0"/>
                                  </p:stCondLst>
                                  <p:childTnLst>
                                    <p:animClr clrSpc="rgb" dir="cw">
                                      <p:cBhvr override="childStyle">
                                        <p:cTn id="286" dur="2000" fill="hold"/>
                                        <p:tgtEl>
                                          <p:spTgt spid="1231892">
                                            <p:txEl>
                                              <p:charRg st="4294967295" end="4294967295"/>
                                            </p:txEl>
                                          </p:spTgt>
                                        </p:tgtEl>
                                        <p:attrNameLst>
                                          <p:attrName>style.color</p:attrName>
                                        </p:attrNameLst>
                                      </p:cBhvr>
                                      <p:to>
                                        <a:schemeClr val="bg1"/>
                                      </p:to>
                                    </p:animClr>
                                  </p:childTnLst>
                                </p:cTn>
                              </p:par>
                              <p:par>
                                <p:cTn id="287" presetID="3" presetClass="emph" presetSubtype="2" fill="hold" grpId="2" nodeType="withEffect">
                                  <p:stCondLst>
                                    <p:cond delay="0"/>
                                  </p:stCondLst>
                                  <p:childTnLst>
                                    <p:animClr clrSpc="rgb" dir="cw">
                                      <p:cBhvr override="childStyle">
                                        <p:cTn id="288" dur="2000" fill="hold"/>
                                        <p:tgtEl>
                                          <p:spTgt spid="1231894">
                                            <p:txEl>
                                              <p:charRg st="4294967295" end="4294967295"/>
                                            </p:txEl>
                                          </p:spTgt>
                                        </p:tgtEl>
                                        <p:attrNameLst>
                                          <p:attrName>style.color</p:attrName>
                                        </p:attrNameLst>
                                      </p:cBhvr>
                                      <p:to>
                                        <a:schemeClr val="bg1"/>
                                      </p:to>
                                    </p:animClr>
                                  </p:childTnLst>
                                </p:cTn>
                              </p:par>
                              <p:par>
                                <p:cTn id="289" presetID="3" presetClass="emph" presetSubtype="2" fill="hold" grpId="2" nodeType="withEffect">
                                  <p:stCondLst>
                                    <p:cond delay="0"/>
                                  </p:stCondLst>
                                  <p:childTnLst>
                                    <p:animClr clrSpc="rgb" dir="cw">
                                      <p:cBhvr override="childStyle">
                                        <p:cTn id="290" dur="2000" fill="hold"/>
                                        <p:tgtEl>
                                          <p:spTgt spid="1231896">
                                            <p:txEl>
                                              <p:charRg st="4294967295" end="4294967295"/>
                                            </p:txEl>
                                          </p:spTgt>
                                        </p:tgtEl>
                                        <p:attrNameLst>
                                          <p:attrName>style.color</p:attrName>
                                        </p:attrNameLst>
                                      </p:cBhvr>
                                      <p:to>
                                        <a:schemeClr val="bg1"/>
                                      </p:to>
                                    </p:animClr>
                                  </p:childTnLst>
                                </p:cTn>
                              </p:par>
                            </p:childTnLst>
                          </p:cTn>
                        </p:par>
                      </p:childTnLst>
                    </p:cTn>
                  </p:par>
                  <p:par>
                    <p:cTn id="291" fill="hold" nodeType="clickPar">
                      <p:stCondLst>
                        <p:cond delay="indefinite"/>
                      </p:stCondLst>
                      <p:childTnLst>
                        <p:par>
                          <p:cTn id="292" fill="hold" nodeType="withGroup">
                            <p:stCondLst>
                              <p:cond delay="0"/>
                            </p:stCondLst>
                            <p:childTnLst>
                              <p:par>
                                <p:cTn id="293" presetID="63" presetClass="path" presetSubtype="0" accel="50000" decel="50000" fill="hold" nodeType="clickEffect">
                                  <p:stCondLst>
                                    <p:cond delay="0"/>
                                  </p:stCondLst>
                                  <p:childTnLst>
                                    <p:animMotion origin="layout" path="M 0.00069 7.40741E-7 L 0.03541 7.40741E-7 " pathEditMode="relative" rAng="0" ptsTypes="AA">
                                      <p:cBhvr>
                                        <p:cTn id="294" dur="2000" fill="hold"/>
                                        <p:tgtEl>
                                          <p:spTgt spid="2"/>
                                        </p:tgtEl>
                                        <p:attrNameLst>
                                          <p:attrName>ppt_x</p:attrName>
                                          <p:attrName>ppt_y</p:attrName>
                                        </p:attrNameLst>
                                      </p:cBhvr>
                                      <p:rCtr x="1736" y="0"/>
                                    </p:animMotion>
                                  </p:childTnLst>
                                </p:cTn>
                              </p:par>
                              <p:par>
                                <p:cTn id="295" presetID="0" presetClass="path" presetSubtype="0" accel="50000" decel="50000" fill="hold" grpId="1" nodeType="withEffect">
                                  <p:stCondLst>
                                    <p:cond delay="0"/>
                                  </p:stCondLst>
                                  <p:childTnLst>
                                    <p:animMotion origin="layout" path="M 0.0 0.0 L 0.0 0.02754 " pathEditMode="relative" ptsTypes="AA">
                                      <p:cBhvr>
                                        <p:cTn id="296" dur="2000" fill="hold"/>
                                        <p:tgtEl>
                                          <p:spTgt spid="1231899"/>
                                        </p:tgtEl>
                                        <p:attrNameLst>
                                          <p:attrName>ppt_x</p:attrName>
                                          <p:attrName>ppt_y</p:attrName>
                                        </p:attrNameLst>
                                      </p:cBhvr>
                                    </p:animMotion>
                                  </p:childTnLst>
                                </p:cTn>
                              </p:par>
                              <p:par>
                                <p:cTn id="297" presetID="0" presetClass="path" presetSubtype="0" accel="50000" decel="50000" fill="hold" grpId="1" nodeType="withEffect">
                                  <p:stCondLst>
                                    <p:cond delay="0"/>
                                  </p:stCondLst>
                                  <p:childTnLst>
                                    <p:animMotion origin="layout" path="M 0.0 0.0 L 0.0 0.02593 " pathEditMode="relative" ptsTypes="AA">
                                      <p:cBhvr>
                                        <p:cTn id="298" dur="2000" fill="hold"/>
                                        <p:tgtEl>
                                          <p:spTgt spid="1231900"/>
                                        </p:tgtEl>
                                        <p:attrNameLst>
                                          <p:attrName>ppt_x</p:attrName>
                                          <p:attrName>ppt_y</p:attrName>
                                        </p:attrNameLst>
                                      </p:cBhvr>
                                    </p:animMotion>
                                  </p:childTnLst>
                                </p:cTn>
                              </p:par>
                              <p:par>
                                <p:cTn id="299" presetID="0" presetClass="path" presetSubtype="0" accel="50000" decel="50000" fill="hold" grpId="1" nodeType="withEffect">
                                  <p:stCondLst>
                                    <p:cond delay="0"/>
                                  </p:stCondLst>
                                  <p:childTnLst>
                                    <p:animMotion origin="layout" path="M 0.0 0.0 L 0.0 0.02593 " pathEditMode="relative" ptsTypes="AA">
                                      <p:cBhvr>
                                        <p:cTn id="300" dur="2000" fill="hold"/>
                                        <p:tgtEl>
                                          <p:spTgt spid="1231981"/>
                                        </p:tgtEl>
                                        <p:attrNameLst>
                                          <p:attrName>ppt_x</p:attrName>
                                          <p:attrName>ppt_y</p:attrName>
                                        </p:attrNameLst>
                                      </p:cBhvr>
                                    </p:animMotion>
                                  </p:childTnLst>
                                </p:cTn>
                              </p:par>
                              <p:par>
                                <p:cTn id="301" presetID="0" presetClass="path" presetSubtype="0" accel="50000" decel="50000" fill="hold" grpId="1" nodeType="withEffect">
                                  <p:stCondLst>
                                    <p:cond delay="0"/>
                                  </p:stCondLst>
                                  <p:childTnLst>
                                    <p:animMotion origin="layout" path="M 0.0 0.0 L 0.0 0.02593 " pathEditMode="relative" ptsTypes="AA">
                                      <p:cBhvr>
                                        <p:cTn id="302" dur="2000" fill="hold"/>
                                        <p:tgtEl>
                                          <p:spTgt spid="1231982"/>
                                        </p:tgtEl>
                                        <p:attrNameLst>
                                          <p:attrName>ppt_x</p:attrName>
                                          <p:attrName>ppt_y</p:attrName>
                                        </p:attrNameLst>
                                      </p:cBhvr>
                                    </p:animMotion>
                                  </p:childTnLst>
                                </p:cTn>
                              </p:par>
                              <p:par>
                                <p:cTn id="303" presetID="0" presetClass="path" presetSubtype="0" accel="50000" decel="50000" fill="hold" grpId="1" nodeType="withEffect">
                                  <p:stCondLst>
                                    <p:cond delay="0"/>
                                  </p:stCondLst>
                                  <p:childTnLst>
                                    <p:animMotion origin="layout" path="M 0.0 0.0 L 0.0 0.02593 " pathEditMode="relative" ptsTypes="AA">
                                      <p:cBhvr>
                                        <p:cTn id="304" dur="2000" fill="hold"/>
                                        <p:tgtEl>
                                          <p:spTgt spid="1231983"/>
                                        </p:tgtEl>
                                        <p:attrNameLst>
                                          <p:attrName>ppt_x</p:attrName>
                                          <p:attrName>ppt_y</p:attrName>
                                        </p:attrNameLst>
                                      </p:cBhvr>
                                    </p:animMotion>
                                  </p:childTnLst>
                                </p:cTn>
                              </p:par>
                              <p:par>
                                <p:cTn id="305" presetID="0" presetClass="path" presetSubtype="0" accel="50000" decel="50000" fill="hold" grpId="1" nodeType="withEffect">
                                  <p:stCondLst>
                                    <p:cond delay="0"/>
                                  </p:stCondLst>
                                  <p:childTnLst>
                                    <p:animMotion origin="layout" path="M 0.0 0.0 L 0.0 0.02593 " pathEditMode="relative" ptsTypes="AA">
                                      <p:cBhvr>
                                        <p:cTn id="306" dur="2000" fill="hold"/>
                                        <p:tgtEl>
                                          <p:spTgt spid="1231984"/>
                                        </p:tgtEl>
                                        <p:attrNameLst>
                                          <p:attrName>ppt_x</p:attrName>
                                          <p:attrName>ppt_y</p:attrName>
                                        </p:attrNameLst>
                                      </p:cBhvr>
                                    </p:animMotion>
                                  </p:childTnLst>
                                </p:cTn>
                              </p:par>
                              <p:par>
                                <p:cTn id="307" presetID="0" presetClass="path" presetSubtype="0" accel="50000" decel="50000" fill="hold" grpId="1" nodeType="withEffect">
                                  <p:stCondLst>
                                    <p:cond delay="0"/>
                                  </p:stCondLst>
                                  <p:childTnLst>
                                    <p:animMotion origin="layout" path="M 0.0 0.0 L 0.00104 -0.02616 " pathEditMode="relative" ptsTypes="AA">
                                      <p:cBhvr>
                                        <p:cTn id="308" dur="2000" fill="hold"/>
                                        <p:tgtEl>
                                          <p:spTgt spid="1231901"/>
                                        </p:tgtEl>
                                        <p:attrNameLst>
                                          <p:attrName>ppt_x</p:attrName>
                                          <p:attrName>ppt_y</p:attrName>
                                        </p:attrNameLst>
                                      </p:cBhvr>
                                    </p:animMotion>
                                  </p:childTnLst>
                                </p:cTn>
                              </p:par>
                              <p:par>
                                <p:cTn id="309" presetID="0" presetClass="path" presetSubtype="0" accel="50000" decel="50000" fill="hold" grpId="1" nodeType="withEffect">
                                  <p:stCondLst>
                                    <p:cond delay="0"/>
                                  </p:stCondLst>
                                  <p:childTnLst>
                                    <p:animMotion origin="layout" path="M -1.11111E-6 0.00139 L -1.11111E-6 -0.02616 " pathEditMode="relative" rAng="0" ptsTypes="AA">
                                      <p:cBhvr>
                                        <p:cTn id="310" dur="2000" fill="hold"/>
                                        <p:tgtEl>
                                          <p:spTgt spid="1231902"/>
                                        </p:tgtEl>
                                        <p:attrNameLst>
                                          <p:attrName>ppt_x</p:attrName>
                                          <p:attrName>ppt_y</p:attrName>
                                        </p:attrNameLst>
                                      </p:cBhvr>
                                      <p:rCtr x="0" y="-1389"/>
                                    </p:animMotion>
                                  </p:childTnLst>
                                </p:cTn>
                              </p:par>
                              <p:par>
                                <p:cTn id="311" presetID="0" presetClass="path" presetSubtype="0" accel="50000" decel="50000" fill="hold" grpId="1" nodeType="withEffect">
                                  <p:stCondLst>
                                    <p:cond delay="0"/>
                                  </p:stCondLst>
                                  <p:childTnLst>
                                    <p:animMotion origin="layout" path="M 4.44444E-6 -0.00023 L 4.44444E-6 -0.025 " pathEditMode="relative" rAng="0" ptsTypes="AA">
                                      <p:cBhvr>
                                        <p:cTn id="312" dur="2000" fill="hold"/>
                                        <p:tgtEl>
                                          <p:spTgt spid="1231992"/>
                                        </p:tgtEl>
                                        <p:attrNameLst>
                                          <p:attrName>ppt_x</p:attrName>
                                          <p:attrName>ppt_y</p:attrName>
                                        </p:attrNameLst>
                                      </p:cBhvr>
                                      <p:rCtr x="0" y="-1250"/>
                                    </p:animMotion>
                                  </p:childTnLst>
                                </p:cTn>
                              </p:par>
                              <p:par>
                                <p:cTn id="313" presetID="0" presetClass="path" presetSubtype="0" accel="50000" decel="50000" fill="hold" grpId="1" nodeType="withEffect">
                                  <p:stCondLst>
                                    <p:cond delay="0"/>
                                  </p:stCondLst>
                                  <p:childTnLst>
                                    <p:animMotion origin="layout" path="M 4.44444E-6 -0.00023 L 4.44444E-6 -0.025 " pathEditMode="relative" rAng="0" ptsTypes="AA">
                                      <p:cBhvr>
                                        <p:cTn id="314" dur="2000" fill="hold"/>
                                        <p:tgtEl>
                                          <p:spTgt spid="1231991"/>
                                        </p:tgtEl>
                                        <p:attrNameLst>
                                          <p:attrName>ppt_x</p:attrName>
                                          <p:attrName>ppt_y</p:attrName>
                                        </p:attrNameLst>
                                      </p:cBhvr>
                                      <p:rCtr x="0" y="-1250"/>
                                    </p:animMotion>
                                  </p:childTnLst>
                                </p:cTn>
                              </p:par>
                              <p:par>
                                <p:cTn id="315" presetID="0" presetClass="path" presetSubtype="0" accel="50000" decel="50000" fill="hold" grpId="1" nodeType="withEffect">
                                  <p:stCondLst>
                                    <p:cond delay="0"/>
                                  </p:stCondLst>
                                  <p:childTnLst>
                                    <p:animMotion origin="layout" path="M 4.44444E-6 -0.00023 L 4.44444E-6 -0.025 " pathEditMode="relative" rAng="0" ptsTypes="AA">
                                      <p:cBhvr>
                                        <p:cTn id="316" dur="2000" fill="hold"/>
                                        <p:tgtEl>
                                          <p:spTgt spid="1231990"/>
                                        </p:tgtEl>
                                        <p:attrNameLst>
                                          <p:attrName>ppt_x</p:attrName>
                                          <p:attrName>ppt_y</p:attrName>
                                        </p:attrNameLst>
                                      </p:cBhvr>
                                      <p:rCtr x="0" y="-1250"/>
                                    </p:animMotion>
                                  </p:childTnLst>
                                </p:cTn>
                              </p:par>
                              <p:par>
                                <p:cTn id="317" presetID="0" presetClass="path" presetSubtype="0" accel="50000" decel="50000" fill="hold" grpId="1" nodeType="withEffect">
                                  <p:stCondLst>
                                    <p:cond delay="0"/>
                                  </p:stCondLst>
                                  <p:childTnLst>
                                    <p:animMotion origin="layout" path="M 4.44444E-6 -0.00023 L 4.44444E-6 -0.025 " pathEditMode="relative" rAng="0" ptsTypes="AA">
                                      <p:cBhvr>
                                        <p:cTn id="318" dur="2000" fill="hold"/>
                                        <p:tgtEl>
                                          <p:spTgt spid="1231989"/>
                                        </p:tgtEl>
                                        <p:attrNameLst>
                                          <p:attrName>ppt_x</p:attrName>
                                          <p:attrName>ppt_y</p:attrName>
                                        </p:attrNameLst>
                                      </p:cBhvr>
                                      <p:rCtr x="0" y="-1250"/>
                                    </p:animMotion>
                                  </p:childTnLst>
                                </p:cTn>
                              </p:par>
                              <p:par>
                                <p:cTn id="319" presetID="0" presetClass="path" presetSubtype="0" accel="50000" decel="50000" fill="hold" grpId="1" nodeType="withEffect">
                                  <p:stCondLst>
                                    <p:cond delay="0"/>
                                  </p:stCondLst>
                                  <p:childTnLst>
                                    <p:animMotion origin="layout" path="M 4.44444E-6 -0.00023 L 4.44444E-6 -0.025 " pathEditMode="relative" rAng="0" ptsTypes="AA">
                                      <p:cBhvr>
                                        <p:cTn id="320" dur="2000" fill="hold"/>
                                        <p:tgtEl>
                                          <p:spTgt spid="1231903"/>
                                        </p:tgtEl>
                                        <p:attrNameLst>
                                          <p:attrName>ppt_x</p:attrName>
                                          <p:attrName>ppt_y</p:attrName>
                                        </p:attrNameLst>
                                      </p:cBhvr>
                                      <p:rCtr x="0" y="-1250"/>
                                    </p:animMotion>
                                  </p:childTnLst>
                                </p:cTn>
                              </p:par>
                              <p:par>
                                <p:cTn id="321" presetID="1" presetClass="emph" presetSubtype="2" fill="hold" nodeType="withEffect">
                                  <p:stCondLst>
                                    <p:cond delay="0"/>
                                  </p:stCondLst>
                                  <p:childTnLst>
                                    <p:animClr clrSpc="rgb" dir="cw">
                                      <p:cBhvr>
                                        <p:cTn id="322" dur="1000" fill="hold"/>
                                        <p:tgtEl>
                                          <p:spTgt spid="1231984"/>
                                        </p:tgtEl>
                                        <p:attrNameLst>
                                          <p:attrName>fillcolor</p:attrName>
                                        </p:attrNameLst>
                                      </p:cBhvr>
                                      <p:to>
                                        <a:schemeClr val="hlink"/>
                                      </p:to>
                                    </p:animClr>
                                    <p:set>
                                      <p:cBhvr>
                                        <p:cTn id="323" dur="1000" fill="hold"/>
                                        <p:tgtEl>
                                          <p:spTgt spid="1231984"/>
                                        </p:tgtEl>
                                        <p:attrNameLst>
                                          <p:attrName>fill.type</p:attrName>
                                        </p:attrNameLst>
                                      </p:cBhvr>
                                      <p:to>
                                        <p:strVal val="solid"/>
                                      </p:to>
                                    </p:set>
                                    <p:set>
                                      <p:cBhvr>
                                        <p:cTn id="324" dur="1000" fill="hold"/>
                                        <p:tgtEl>
                                          <p:spTgt spid="1231984"/>
                                        </p:tgtEl>
                                        <p:attrNameLst>
                                          <p:attrName>fill.on</p:attrName>
                                        </p:attrNameLst>
                                      </p:cBhvr>
                                      <p:to>
                                        <p:strVal val="true"/>
                                      </p:to>
                                    </p:set>
                                  </p:childTnLst>
                                </p:cTn>
                              </p:par>
                              <p:par>
                                <p:cTn id="325" presetID="1" presetClass="emph" presetSubtype="2" fill="hold" nodeType="withEffect">
                                  <p:stCondLst>
                                    <p:cond delay="0"/>
                                  </p:stCondLst>
                                  <p:childTnLst>
                                    <p:animClr clrSpc="rgb" dir="cw">
                                      <p:cBhvr>
                                        <p:cTn id="326" dur="1000" fill="hold"/>
                                        <p:tgtEl>
                                          <p:spTgt spid="1231885"/>
                                        </p:tgtEl>
                                        <p:attrNameLst>
                                          <p:attrName>fillcolor</p:attrName>
                                        </p:attrNameLst>
                                      </p:cBhvr>
                                      <p:to>
                                        <a:schemeClr val="hlink"/>
                                      </p:to>
                                    </p:animClr>
                                    <p:set>
                                      <p:cBhvr>
                                        <p:cTn id="327" dur="1000" fill="hold"/>
                                        <p:tgtEl>
                                          <p:spTgt spid="1231885"/>
                                        </p:tgtEl>
                                        <p:attrNameLst>
                                          <p:attrName>fill.type</p:attrName>
                                        </p:attrNameLst>
                                      </p:cBhvr>
                                      <p:to>
                                        <p:strVal val="solid"/>
                                      </p:to>
                                    </p:set>
                                    <p:set>
                                      <p:cBhvr>
                                        <p:cTn id="328" dur="1000" fill="hold"/>
                                        <p:tgtEl>
                                          <p:spTgt spid="1231885"/>
                                        </p:tgtEl>
                                        <p:attrNameLst>
                                          <p:attrName>fill.on</p:attrName>
                                        </p:attrNameLst>
                                      </p:cBhvr>
                                      <p:to>
                                        <p:strVal val="true"/>
                                      </p:to>
                                    </p:set>
                                  </p:childTnLst>
                                </p:cTn>
                              </p:par>
                            </p:childTnLst>
                          </p:cTn>
                        </p:par>
                      </p:childTnLst>
                    </p:cTn>
                  </p:par>
                  <p:par>
                    <p:cTn id="329" fill="hold" nodeType="clickPar">
                      <p:stCondLst>
                        <p:cond delay="indefinite"/>
                      </p:stCondLst>
                      <p:childTnLst>
                        <p:par>
                          <p:cTn id="330" fill="hold" nodeType="withGroup">
                            <p:stCondLst>
                              <p:cond delay="0"/>
                            </p:stCondLst>
                            <p:childTnLst>
                              <p:par>
                                <p:cTn id="331" presetID="63" presetClass="path" presetSubtype="0" accel="50000" decel="50000" fill="hold" nodeType="clickEffect">
                                  <p:stCondLst>
                                    <p:cond delay="0"/>
                                  </p:stCondLst>
                                  <p:childTnLst>
                                    <p:animMotion origin="layout" path="M 0.03541 7.40741E-7 L 0.06909 7.40741E-7 " pathEditMode="relative" rAng="0" ptsTypes="AA">
                                      <p:cBhvr>
                                        <p:cTn id="332" dur="2000" fill="hold"/>
                                        <p:tgtEl>
                                          <p:spTgt spid="2"/>
                                        </p:tgtEl>
                                        <p:attrNameLst>
                                          <p:attrName>ppt_x</p:attrName>
                                          <p:attrName>ppt_y</p:attrName>
                                        </p:attrNameLst>
                                      </p:cBhvr>
                                      <p:rCtr x="1684" y="0"/>
                                    </p:animMotion>
                                  </p:childTnLst>
                                </p:cTn>
                              </p:par>
                              <p:par>
                                <p:cTn id="333" presetID="0" presetClass="path" presetSubtype="0" accel="50000" decel="50000" fill="hold" grpId="2" nodeType="withEffect">
                                  <p:stCondLst>
                                    <p:cond delay="0"/>
                                  </p:stCondLst>
                                  <p:childTnLst>
                                    <p:animMotion origin="layout" path="M -3.61111E-6 0.02754 L -3.61111E-6 0.05509 " pathEditMode="relative" rAng="0" ptsTypes="AA">
                                      <p:cBhvr>
                                        <p:cTn id="334" dur="2000" fill="hold"/>
                                        <p:tgtEl>
                                          <p:spTgt spid="1231899"/>
                                        </p:tgtEl>
                                        <p:attrNameLst>
                                          <p:attrName>ppt_x</p:attrName>
                                          <p:attrName>ppt_y</p:attrName>
                                        </p:attrNameLst>
                                      </p:cBhvr>
                                      <p:rCtr x="0" y="1366"/>
                                    </p:animMotion>
                                  </p:childTnLst>
                                </p:cTn>
                              </p:par>
                              <p:par>
                                <p:cTn id="335" presetID="0" presetClass="path" presetSubtype="0" accel="50000" decel="50000" fill="hold" grpId="2" nodeType="withEffect">
                                  <p:stCondLst>
                                    <p:cond delay="0"/>
                                  </p:stCondLst>
                                  <p:childTnLst>
                                    <p:animMotion origin="layout" path="M 2.22222E-6 0.025 L 2.22222E-6 0.05393 " pathEditMode="relative" rAng="0" ptsTypes="AA">
                                      <p:cBhvr>
                                        <p:cTn id="336" dur="2000" fill="hold"/>
                                        <p:tgtEl>
                                          <p:spTgt spid="1231900"/>
                                        </p:tgtEl>
                                        <p:attrNameLst>
                                          <p:attrName>ppt_x</p:attrName>
                                          <p:attrName>ppt_y</p:attrName>
                                        </p:attrNameLst>
                                      </p:cBhvr>
                                      <p:rCtr x="0" y="1435"/>
                                    </p:animMotion>
                                  </p:childTnLst>
                                </p:cTn>
                              </p:par>
                              <p:par>
                                <p:cTn id="337" presetID="0" presetClass="path" presetSubtype="0" accel="50000" decel="50000" fill="hold" grpId="2" nodeType="withEffect">
                                  <p:stCondLst>
                                    <p:cond delay="0"/>
                                  </p:stCondLst>
                                  <p:childTnLst>
                                    <p:animMotion origin="layout" path="M 2.22222E-6 0.025 L 2.22222E-6 0.05393 " pathEditMode="relative" rAng="0" ptsTypes="AA">
                                      <p:cBhvr>
                                        <p:cTn id="338" dur="2000" fill="hold"/>
                                        <p:tgtEl>
                                          <p:spTgt spid="1231981"/>
                                        </p:tgtEl>
                                        <p:attrNameLst>
                                          <p:attrName>ppt_x</p:attrName>
                                          <p:attrName>ppt_y</p:attrName>
                                        </p:attrNameLst>
                                      </p:cBhvr>
                                      <p:rCtr x="0" y="1435"/>
                                    </p:animMotion>
                                  </p:childTnLst>
                                </p:cTn>
                              </p:par>
                              <p:par>
                                <p:cTn id="339" presetID="0" presetClass="path" presetSubtype="0" accel="50000" decel="50000" fill="hold" grpId="2" nodeType="withEffect">
                                  <p:stCondLst>
                                    <p:cond delay="0"/>
                                  </p:stCondLst>
                                  <p:childTnLst>
                                    <p:animMotion origin="layout" path="M 2.22222E-6 0.025 L 2.22222E-6 0.05393 " pathEditMode="relative" rAng="0" ptsTypes="AA">
                                      <p:cBhvr>
                                        <p:cTn id="340" dur="2000" fill="hold"/>
                                        <p:tgtEl>
                                          <p:spTgt spid="1231982"/>
                                        </p:tgtEl>
                                        <p:attrNameLst>
                                          <p:attrName>ppt_x</p:attrName>
                                          <p:attrName>ppt_y</p:attrName>
                                        </p:attrNameLst>
                                      </p:cBhvr>
                                      <p:rCtr x="0" y="1435"/>
                                    </p:animMotion>
                                  </p:childTnLst>
                                </p:cTn>
                              </p:par>
                              <p:par>
                                <p:cTn id="341" presetID="0" presetClass="path" presetSubtype="0" accel="50000" decel="50000" fill="hold" grpId="2" nodeType="withEffect">
                                  <p:stCondLst>
                                    <p:cond delay="0"/>
                                  </p:stCondLst>
                                  <p:childTnLst>
                                    <p:animMotion origin="layout" path="M 2.22222E-6 0.025 L 2.22222E-6 0.05393 " pathEditMode="relative" rAng="0" ptsTypes="AA">
                                      <p:cBhvr>
                                        <p:cTn id="342" dur="2000" fill="hold"/>
                                        <p:tgtEl>
                                          <p:spTgt spid="1231983"/>
                                        </p:tgtEl>
                                        <p:attrNameLst>
                                          <p:attrName>ppt_x</p:attrName>
                                          <p:attrName>ppt_y</p:attrName>
                                        </p:attrNameLst>
                                      </p:cBhvr>
                                      <p:rCtr x="0" y="1435"/>
                                    </p:animMotion>
                                  </p:childTnLst>
                                </p:cTn>
                              </p:par>
                              <p:par>
                                <p:cTn id="343" presetID="0" presetClass="path" presetSubtype="0" accel="50000" decel="50000" fill="hold" grpId="2" nodeType="withEffect">
                                  <p:stCondLst>
                                    <p:cond delay="0"/>
                                  </p:stCondLst>
                                  <p:childTnLst>
                                    <p:animMotion origin="layout" path="M 2.22222E-6 0.025 L 2.22222E-6 0.05393 " pathEditMode="relative" rAng="0" ptsTypes="AA">
                                      <p:cBhvr>
                                        <p:cTn id="344" dur="2000" fill="hold"/>
                                        <p:tgtEl>
                                          <p:spTgt spid="1231984"/>
                                        </p:tgtEl>
                                        <p:attrNameLst>
                                          <p:attrName>ppt_x</p:attrName>
                                          <p:attrName>ppt_y</p:attrName>
                                        </p:attrNameLst>
                                      </p:cBhvr>
                                      <p:rCtr x="0" y="1435"/>
                                    </p:animMotion>
                                  </p:childTnLst>
                                </p:cTn>
                              </p:par>
                              <p:par>
                                <p:cTn id="345" presetID="0" presetClass="path" presetSubtype="0" accel="50000" decel="50000" fill="hold" grpId="1" nodeType="withEffect">
                                  <p:stCondLst>
                                    <p:cond delay="0"/>
                                  </p:stCondLst>
                                  <p:childTnLst>
                                    <p:animMotion origin="layout" path="M 0.0 0.0 L 0.0 0.02593 " pathEditMode="relative" ptsTypes="AA">
                                      <p:cBhvr>
                                        <p:cTn id="346" dur="2000" fill="hold"/>
                                        <p:tgtEl>
                                          <p:spTgt spid="1231985"/>
                                        </p:tgtEl>
                                        <p:attrNameLst>
                                          <p:attrName>ppt_x</p:attrName>
                                          <p:attrName>ppt_y</p:attrName>
                                        </p:attrNameLst>
                                      </p:cBhvr>
                                    </p:animMotion>
                                  </p:childTnLst>
                                </p:cTn>
                              </p:par>
                              <p:par>
                                <p:cTn id="347" presetID="0" presetClass="path" presetSubtype="0" accel="50000" decel="50000" fill="hold" grpId="2" nodeType="withEffect">
                                  <p:stCondLst>
                                    <p:cond delay="0"/>
                                  </p:stCondLst>
                                  <p:childTnLst>
                                    <p:animMotion origin="layout" path="M -1.11111E-6 -0.02639 L -1.11111E-6 -0.05254 " pathEditMode="relative" rAng="0" ptsTypes="AA">
                                      <p:cBhvr>
                                        <p:cTn id="348" dur="2000" fill="hold"/>
                                        <p:tgtEl>
                                          <p:spTgt spid="1231902"/>
                                        </p:tgtEl>
                                        <p:attrNameLst>
                                          <p:attrName>ppt_x</p:attrName>
                                          <p:attrName>ppt_y</p:attrName>
                                        </p:attrNameLst>
                                      </p:cBhvr>
                                      <p:rCtr x="0" y="-1319"/>
                                    </p:animMotion>
                                  </p:childTnLst>
                                </p:cTn>
                              </p:par>
                              <p:par>
                                <p:cTn id="349" presetID="0" presetClass="path" presetSubtype="0" accel="50000" decel="50000" fill="hold" grpId="2" nodeType="withEffect">
                                  <p:stCondLst>
                                    <p:cond delay="0"/>
                                  </p:stCondLst>
                                  <p:childTnLst>
                                    <p:animMotion origin="layout" path="M 4.44444E-6 -0.02777 L 4.44444E-6 -0.05254 " pathEditMode="relative" rAng="0" ptsTypes="AA">
                                      <p:cBhvr>
                                        <p:cTn id="350" dur="2000" fill="hold"/>
                                        <p:tgtEl>
                                          <p:spTgt spid="1231992"/>
                                        </p:tgtEl>
                                        <p:attrNameLst>
                                          <p:attrName>ppt_x</p:attrName>
                                          <p:attrName>ppt_y</p:attrName>
                                        </p:attrNameLst>
                                      </p:cBhvr>
                                      <p:rCtr x="0" y="-1250"/>
                                    </p:animMotion>
                                  </p:childTnLst>
                                </p:cTn>
                              </p:par>
                              <p:par>
                                <p:cTn id="351" presetID="0" presetClass="path" presetSubtype="0" accel="50000" decel="50000" fill="hold" grpId="2" nodeType="withEffect">
                                  <p:stCondLst>
                                    <p:cond delay="0"/>
                                  </p:stCondLst>
                                  <p:childTnLst>
                                    <p:animMotion origin="layout" path="M 4.44444E-6 -0.02777 L 4.44444E-6 -0.05254 " pathEditMode="relative" rAng="0" ptsTypes="AA">
                                      <p:cBhvr>
                                        <p:cTn id="352" dur="2000" fill="hold"/>
                                        <p:tgtEl>
                                          <p:spTgt spid="1231991"/>
                                        </p:tgtEl>
                                        <p:attrNameLst>
                                          <p:attrName>ppt_x</p:attrName>
                                          <p:attrName>ppt_y</p:attrName>
                                        </p:attrNameLst>
                                      </p:cBhvr>
                                      <p:rCtr x="0" y="-1250"/>
                                    </p:animMotion>
                                  </p:childTnLst>
                                </p:cTn>
                              </p:par>
                              <p:par>
                                <p:cTn id="353" presetID="0" presetClass="path" presetSubtype="0" accel="50000" decel="50000" fill="hold" grpId="2" nodeType="withEffect">
                                  <p:stCondLst>
                                    <p:cond delay="0"/>
                                  </p:stCondLst>
                                  <p:childTnLst>
                                    <p:animMotion origin="layout" path="M 4.44444E-6 -0.02777 L 4.44444E-6 -0.05254 " pathEditMode="relative" rAng="0" ptsTypes="AA">
                                      <p:cBhvr>
                                        <p:cTn id="354" dur="2000" fill="hold"/>
                                        <p:tgtEl>
                                          <p:spTgt spid="1231990"/>
                                        </p:tgtEl>
                                        <p:attrNameLst>
                                          <p:attrName>ppt_x</p:attrName>
                                          <p:attrName>ppt_y</p:attrName>
                                        </p:attrNameLst>
                                      </p:cBhvr>
                                      <p:rCtr x="0" y="-1250"/>
                                    </p:animMotion>
                                  </p:childTnLst>
                                </p:cTn>
                              </p:par>
                              <p:par>
                                <p:cTn id="355" presetID="0" presetClass="path" presetSubtype="0" accel="50000" decel="50000" fill="hold" grpId="2" nodeType="withEffect">
                                  <p:stCondLst>
                                    <p:cond delay="0"/>
                                  </p:stCondLst>
                                  <p:childTnLst>
                                    <p:animMotion origin="layout" path="M 4.44444E-6 -0.02777 L 4.44444E-6 -0.05254 " pathEditMode="relative" rAng="0" ptsTypes="AA">
                                      <p:cBhvr>
                                        <p:cTn id="356" dur="2000" fill="hold"/>
                                        <p:tgtEl>
                                          <p:spTgt spid="1231989"/>
                                        </p:tgtEl>
                                        <p:attrNameLst>
                                          <p:attrName>ppt_x</p:attrName>
                                          <p:attrName>ppt_y</p:attrName>
                                        </p:attrNameLst>
                                      </p:cBhvr>
                                      <p:rCtr x="0" y="-1250"/>
                                    </p:animMotion>
                                  </p:childTnLst>
                                </p:cTn>
                              </p:par>
                              <p:par>
                                <p:cTn id="357" presetID="0" presetClass="path" presetSubtype="0" accel="50000" decel="50000" fill="hold" grpId="2" nodeType="withEffect">
                                  <p:stCondLst>
                                    <p:cond delay="0"/>
                                  </p:stCondLst>
                                  <p:childTnLst>
                                    <p:animMotion origin="layout" path="M 4.44444E-6 -0.02777 L 4.44444E-6 -0.05254 " pathEditMode="relative" rAng="0" ptsTypes="AA">
                                      <p:cBhvr>
                                        <p:cTn id="358" dur="2000" fill="hold"/>
                                        <p:tgtEl>
                                          <p:spTgt spid="1231903"/>
                                        </p:tgtEl>
                                        <p:attrNameLst>
                                          <p:attrName>ppt_x</p:attrName>
                                          <p:attrName>ppt_y</p:attrName>
                                        </p:attrNameLst>
                                      </p:cBhvr>
                                      <p:rCtr x="0" y="-1250"/>
                                    </p:animMotion>
                                  </p:childTnLst>
                                </p:cTn>
                              </p:par>
                              <p:par>
                                <p:cTn id="359" presetID="1" presetClass="emph" presetSubtype="2" fill="hold" nodeType="withEffect">
                                  <p:stCondLst>
                                    <p:cond delay="0"/>
                                  </p:stCondLst>
                                  <p:childTnLst>
                                    <p:animClr clrSpc="rgb" dir="cw">
                                      <p:cBhvr>
                                        <p:cTn id="360" dur="1000" fill="hold"/>
                                        <p:tgtEl>
                                          <p:spTgt spid="1231886"/>
                                        </p:tgtEl>
                                        <p:attrNameLst>
                                          <p:attrName>fillcolor</p:attrName>
                                        </p:attrNameLst>
                                      </p:cBhvr>
                                      <p:to>
                                        <a:schemeClr val="hlink"/>
                                      </p:to>
                                    </p:animClr>
                                    <p:set>
                                      <p:cBhvr>
                                        <p:cTn id="361" dur="1000" fill="hold"/>
                                        <p:tgtEl>
                                          <p:spTgt spid="1231886"/>
                                        </p:tgtEl>
                                        <p:attrNameLst>
                                          <p:attrName>fill.type</p:attrName>
                                        </p:attrNameLst>
                                      </p:cBhvr>
                                      <p:to>
                                        <p:strVal val="solid"/>
                                      </p:to>
                                    </p:set>
                                    <p:set>
                                      <p:cBhvr>
                                        <p:cTn id="362" dur="1000" fill="hold"/>
                                        <p:tgtEl>
                                          <p:spTgt spid="1231886"/>
                                        </p:tgtEl>
                                        <p:attrNameLst>
                                          <p:attrName>fill.on</p:attrName>
                                        </p:attrNameLst>
                                      </p:cBhvr>
                                      <p:to>
                                        <p:strVal val="true"/>
                                      </p:to>
                                    </p:set>
                                  </p:childTnLst>
                                </p:cTn>
                              </p:par>
                              <p:par>
                                <p:cTn id="363" presetID="1" presetClass="emph" presetSubtype="2" fill="hold" nodeType="withEffect">
                                  <p:stCondLst>
                                    <p:cond delay="0"/>
                                  </p:stCondLst>
                                  <p:childTnLst>
                                    <p:animClr clrSpc="rgb" dir="cw">
                                      <p:cBhvr>
                                        <p:cTn id="364" dur="1000" fill="hold"/>
                                        <p:tgtEl>
                                          <p:spTgt spid="1231985"/>
                                        </p:tgtEl>
                                        <p:attrNameLst>
                                          <p:attrName>fillcolor</p:attrName>
                                        </p:attrNameLst>
                                      </p:cBhvr>
                                      <p:to>
                                        <a:schemeClr val="hlink"/>
                                      </p:to>
                                    </p:animClr>
                                    <p:set>
                                      <p:cBhvr>
                                        <p:cTn id="365" dur="1000" fill="hold"/>
                                        <p:tgtEl>
                                          <p:spTgt spid="1231985"/>
                                        </p:tgtEl>
                                        <p:attrNameLst>
                                          <p:attrName>fill.type</p:attrName>
                                        </p:attrNameLst>
                                      </p:cBhvr>
                                      <p:to>
                                        <p:strVal val="solid"/>
                                      </p:to>
                                    </p:set>
                                    <p:set>
                                      <p:cBhvr>
                                        <p:cTn id="366" dur="1000" fill="hold"/>
                                        <p:tgtEl>
                                          <p:spTgt spid="1231985"/>
                                        </p:tgtEl>
                                        <p:attrNameLst>
                                          <p:attrName>fill.on</p:attrName>
                                        </p:attrNameLst>
                                      </p:cBhvr>
                                      <p:to>
                                        <p:strVal val="true"/>
                                      </p:to>
                                    </p:set>
                                  </p:childTnLst>
                                </p:cTn>
                              </p:par>
                            </p:childTnLst>
                          </p:cTn>
                        </p:par>
                      </p:childTnLst>
                    </p:cTn>
                  </p:par>
                  <p:par>
                    <p:cTn id="367" fill="hold" nodeType="clickPar">
                      <p:stCondLst>
                        <p:cond delay="indefinite"/>
                      </p:stCondLst>
                      <p:childTnLst>
                        <p:par>
                          <p:cTn id="368" fill="hold" nodeType="withGroup">
                            <p:stCondLst>
                              <p:cond delay="0"/>
                            </p:stCondLst>
                            <p:childTnLst>
                              <p:par>
                                <p:cTn id="369" presetID="63" presetClass="path" presetSubtype="0" accel="50000" decel="50000" fill="hold" nodeType="clickEffect">
                                  <p:stCondLst>
                                    <p:cond delay="0"/>
                                  </p:stCondLst>
                                  <p:childTnLst>
                                    <p:animMotion origin="layout" path="M 0.0677 0.00139 L 0.10243 0.00116 " pathEditMode="relative" rAng="0" ptsTypes="AA">
                                      <p:cBhvr>
                                        <p:cTn id="370" dur="2000" fill="hold"/>
                                        <p:tgtEl>
                                          <p:spTgt spid="2"/>
                                        </p:tgtEl>
                                        <p:attrNameLst>
                                          <p:attrName>ppt_x</p:attrName>
                                          <p:attrName>ppt_y</p:attrName>
                                        </p:attrNameLst>
                                      </p:cBhvr>
                                      <p:rCtr x="1736" y="-23"/>
                                    </p:animMotion>
                                  </p:childTnLst>
                                </p:cTn>
                              </p:par>
                              <p:par>
                                <p:cTn id="371" presetID="0" presetClass="path" presetSubtype="0" accel="50000" decel="50000" fill="hold" grpId="3" nodeType="withEffect">
                                  <p:stCondLst>
                                    <p:cond delay="0"/>
                                  </p:stCondLst>
                                  <p:childTnLst>
                                    <p:animMotion origin="layout" path="M -3.61111E-6 0.05555 L -3.61111E-6 0.08171 " pathEditMode="relative" rAng="0" ptsTypes="AA">
                                      <p:cBhvr>
                                        <p:cTn id="372" dur="2000" fill="hold"/>
                                        <p:tgtEl>
                                          <p:spTgt spid="1231899"/>
                                        </p:tgtEl>
                                        <p:attrNameLst>
                                          <p:attrName>ppt_x</p:attrName>
                                          <p:attrName>ppt_y</p:attrName>
                                        </p:attrNameLst>
                                      </p:cBhvr>
                                      <p:rCtr x="0" y="1296"/>
                                    </p:animMotion>
                                  </p:childTnLst>
                                </p:cTn>
                              </p:par>
                              <p:par>
                                <p:cTn id="373" presetID="0" presetClass="path" presetSubtype="0" accel="50000" decel="50000" fill="hold" grpId="3" nodeType="withEffect">
                                  <p:stCondLst>
                                    <p:cond delay="0"/>
                                  </p:stCondLst>
                                  <p:childTnLst>
                                    <p:animMotion origin="layout" path="M 2.22222E-6 0.05555 L 2.22222E-6 0.08171 " pathEditMode="relative" rAng="0" ptsTypes="AA">
                                      <p:cBhvr>
                                        <p:cTn id="374" dur="2000" fill="hold"/>
                                        <p:tgtEl>
                                          <p:spTgt spid="1231900"/>
                                        </p:tgtEl>
                                        <p:attrNameLst>
                                          <p:attrName>ppt_x</p:attrName>
                                          <p:attrName>ppt_y</p:attrName>
                                        </p:attrNameLst>
                                      </p:cBhvr>
                                      <p:rCtr x="0" y="1296"/>
                                    </p:animMotion>
                                  </p:childTnLst>
                                </p:cTn>
                              </p:par>
                              <p:par>
                                <p:cTn id="375" presetID="0" presetClass="path" presetSubtype="0" accel="50000" decel="50000" fill="hold" grpId="3" nodeType="withEffect">
                                  <p:stCondLst>
                                    <p:cond delay="0"/>
                                  </p:stCondLst>
                                  <p:childTnLst>
                                    <p:animMotion origin="layout" path="M 2.22222E-6 0.05555 L 2.22222E-6 0.08171 " pathEditMode="relative" rAng="0" ptsTypes="AA">
                                      <p:cBhvr>
                                        <p:cTn id="376" dur="2000" fill="hold"/>
                                        <p:tgtEl>
                                          <p:spTgt spid="1231981"/>
                                        </p:tgtEl>
                                        <p:attrNameLst>
                                          <p:attrName>ppt_x</p:attrName>
                                          <p:attrName>ppt_y</p:attrName>
                                        </p:attrNameLst>
                                      </p:cBhvr>
                                      <p:rCtr x="0" y="1296"/>
                                    </p:animMotion>
                                  </p:childTnLst>
                                </p:cTn>
                              </p:par>
                              <p:par>
                                <p:cTn id="377" presetID="0" presetClass="path" presetSubtype="0" accel="50000" decel="50000" fill="hold" grpId="3" nodeType="withEffect">
                                  <p:stCondLst>
                                    <p:cond delay="0"/>
                                  </p:stCondLst>
                                  <p:childTnLst>
                                    <p:animMotion origin="layout" path="M 2.22222E-6 0.05555 L 2.22222E-6 0.08171 " pathEditMode="relative" rAng="0" ptsTypes="AA">
                                      <p:cBhvr>
                                        <p:cTn id="378" dur="2000" fill="hold"/>
                                        <p:tgtEl>
                                          <p:spTgt spid="1231982"/>
                                        </p:tgtEl>
                                        <p:attrNameLst>
                                          <p:attrName>ppt_x</p:attrName>
                                          <p:attrName>ppt_y</p:attrName>
                                        </p:attrNameLst>
                                      </p:cBhvr>
                                      <p:rCtr x="0" y="1296"/>
                                    </p:animMotion>
                                  </p:childTnLst>
                                </p:cTn>
                              </p:par>
                              <p:par>
                                <p:cTn id="379" presetID="0" presetClass="path" presetSubtype="0" accel="50000" decel="50000" fill="hold" grpId="3" nodeType="withEffect">
                                  <p:stCondLst>
                                    <p:cond delay="0"/>
                                  </p:stCondLst>
                                  <p:childTnLst>
                                    <p:animMotion origin="layout" path="M 2.22222E-6 0.05555 L 2.22222E-6 0.08171 " pathEditMode="relative" rAng="0" ptsTypes="AA">
                                      <p:cBhvr>
                                        <p:cTn id="380" dur="2000" fill="hold"/>
                                        <p:tgtEl>
                                          <p:spTgt spid="1231983"/>
                                        </p:tgtEl>
                                        <p:attrNameLst>
                                          <p:attrName>ppt_x</p:attrName>
                                          <p:attrName>ppt_y</p:attrName>
                                        </p:attrNameLst>
                                      </p:cBhvr>
                                      <p:rCtr x="0" y="1296"/>
                                    </p:animMotion>
                                  </p:childTnLst>
                                </p:cTn>
                              </p:par>
                              <p:par>
                                <p:cTn id="381" presetID="0" presetClass="path" presetSubtype="0" accel="50000" decel="50000" fill="hold" grpId="3" nodeType="withEffect">
                                  <p:stCondLst>
                                    <p:cond delay="0"/>
                                  </p:stCondLst>
                                  <p:childTnLst>
                                    <p:animMotion origin="layout" path="M 2.22222E-6 0.05555 L 2.22222E-6 0.08171 " pathEditMode="relative" rAng="0" ptsTypes="AA">
                                      <p:cBhvr>
                                        <p:cTn id="382" dur="2000" fill="hold"/>
                                        <p:tgtEl>
                                          <p:spTgt spid="1231984"/>
                                        </p:tgtEl>
                                        <p:attrNameLst>
                                          <p:attrName>ppt_x</p:attrName>
                                          <p:attrName>ppt_y</p:attrName>
                                        </p:attrNameLst>
                                      </p:cBhvr>
                                      <p:rCtr x="0" y="1296"/>
                                    </p:animMotion>
                                  </p:childTnLst>
                                </p:cTn>
                              </p:par>
                              <p:par>
                                <p:cTn id="383" presetID="0" presetClass="path" presetSubtype="0" accel="50000" decel="50000" fill="hold" grpId="2" nodeType="withEffect">
                                  <p:stCondLst>
                                    <p:cond delay="0"/>
                                  </p:stCondLst>
                                  <p:childTnLst>
                                    <p:animMotion origin="layout" path="M 2.22222E-6 0.025 L 2.22222E-6 0.05393 " pathEditMode="relative" rAng="0" ptsTypes="AA">
                                      <p:cBhvr>
                                        <p:cTn id="384" dur="2000" fill="hold"/>
                                        <p:tgtEl>
                                          <p:spTgt spid="1231985"/>
                                        </p:tgtEl>
                                        <p:attrNameLst>
                                          <p:attrName>ppt_x</p:attrName>
                                          <p:attrName>ppt_y</p:attrName>
                                        </p:attrNameLst>
                                      </p:cBhvr>
                                      <p:rCtr x="0" y="1435"/>
                                    </p:animMotion>
                                  </p:childTnLst>
                                </p:cTn>
                              </p:par>
                              <p:par>
                                <p:cTn id="385" presetID="0" presetClass="path" presetSubtype="0" accel="50000" decel="50000" fill="hold" grpId="1" nodeType="withEffect">
                                  <p:stCondLst>
                                    <p:cond delay="0"/>
                                  </p:stCondLst>
                                  <p:childTnLst>
                                    <p:animMotion origin="layout" path="M 0.0 0.0 L 0.0 0.02593 " pathEditMode="relative" ptsTypes="AA">
                                      <p:cBhvr>
                                        <p:cTn id="386" dur="2000" fill="hold"/>
                                        <p:tgtEl>
                                          <p:spTgt spid="1231986"/>
                                        </p:tgtEl>
                                        <p:attrNameLst>
                                          <p:attrName>ppt_x</p:attrName>
                                          <p:attrName>ppt_y</p:attrName>
                                        </p:attrNameLst>
                                      </p:cBhvr>
                                    </p:animMotion>
                                  </p:childTnLst>
                                </p:cTn>
                              </p:par>
                              <p:par>
                                <p:cTn id="387" presetID="0" presetClass="path" presetSubtype="0" accel="50000" decel="50000" fill="hold" grpId="3" nodeType="withEffect">
                                  <p:stCondLst>
                                    <p:cond delay="0"/>
                                  </p:stCondLst>
                                  <p:childTnLst>
                                    <p:animMotion origin="layout" path="M 4.44444E-6 -0.05277 L 4.44444E-6 -0.0787 " pathEditMode="relative" rAng="0" ptsTypes="AA">
                                      <p:cBhvr>
                                        <p:cTn id="388" dur="2000" fill="hold"/>
                                        <p:tgtEl>
                                          <p:spTgt spid="1231992"/>
                                        </p:tgtEl>
                                        <p:attrNameLst>
                                          <p:attrName>ppt_x</p:attrName>
                                          <p:attrName>ppt_y</p:attrName>
                                        </p:attrNameLst>
                                      </p:cBhvr>
                                      <p:rCtr x="0" y="-1296"/>
                                    </p:animMotion>
                                  </p:childTnLst>
                                </p:cTn>
                              </p:par>
                              <p:par>
                                <p:cTn id="389" presetID="0" presetClass="path" presetSubtype="0" accel="50000" decel="50000" fill="hold" grpId="3" nodeType="withEffect">
                                  <p:stCondLst>
                                    <p:cond delay="0"/>
                                  </p:stCondLst>
                                  <p:childTnLst>
                                    <p:animMotion origin="layout" path="M 4.44444E-6 -0.05277 L 4.44444E-6 -0.0787 " pathEditMode="relative" rAng="0" ptsTypes="AA">
                                      <p:cBhvr>
                                        <p:cTn id="390" dur="2000" fill="hold"/>
                                        <p:tgtEl>
                                          <p:spTgt spid="1231991"/>
                                        </p:tgtEl>
                                        <p:attrNameLst>
                                          <p:attrName>ppt_x</p:attrName>
                                          <p:attrName>ppt_y</p:attrName>
                                        </p:attrNameLst>
                                      </p:cBhvr>
                                      <p:rCtr x="0" y="-1296"/>
                                    </p:animMotion>
                                  </p:childTnLst>
                                </p:cTn>
                              </p:par>
                              <p:par>
                                <p:cTn id="391" presetID="0" presetClass="path" presetSubtype="0" accel="50000" decel="50000" fill="hold" grpId="3" nodeType="withEffect">
                                  <p:stCondLst>
                                    <p:cond delay="0"/>
                                  </p:stCondLst>
                                  <p:childTnLst>
                                    <p:animMotion origin="layout" path="M 4.44444E-6 -0.05277 L 4.44444E-6 -0.0787 " pathEditMode="relative" rAng="0" ptsTypes="AA">
                                      <p:cBhvr>
                                        <p:cTn id="392" dur="2000" fill="hold"/>
                                        <p:tgtEl>
                                          <p:spTgt spid="1231990"/>
                                        </p:tgtEl>
                                        <p:attrNameLst>
                                          <p:attrName>ppt_x</p:attrName>
                                          <p:attrName>ppt_y</p:attrName>
                                        </p:attrNameLst>
                                      </p:cBhvr>
                                      <p:rCtr x="0" y="-1296"/>
                                    </p:animMotion>
                                  </p:childTnLst>
                                </p:cTn>
                              </p:par>
                              <p:par>
                                <p:cTn id="393" presetID="0" presetClass="path" presetSubtype="0" accel="50000" decel="50000" fill="hold" grpId="3" nodeType="withEffect">
                                  <p:stCondLst>
                                    <p:cond delay="0"/>
                                  </p:stCondLst>
                                  <p:childTnLst>
                                    <p:animMotion origin="layout" path="M 4.44444E-6 -0.05277 L 4.44444E-6 -0.0787 " pathEditMode="relative" rAng="0" ptsTypes="AA">
                                      <p:cBhvr>
                                        <p:cTn id="394" dur="2000" fill="hold"/>
                                        <p:tgtEl>
                                          <p:spTgt spid="1231989"/>
                                        </p:tgtEl>
                                        <p:attrNameLst>
                                          <p:attrName>ppt_x</p:attrName>
                                          <p:attrName>ppt_y</p:attrName>
                                        </p:attrNameLst>
                                      </p:cBhvr>
                                      <p:rCtr x="0" y="-1296"/>
                                    </p:animMotion>
                                  </p:childTnLst>
                                </p:cTn>
                              </p:par>
                              <p:par>
                                <p:cTn id="395" presetID="0" presetClass="path" presetSubtype="0" accel="50000" decel="50000" fill="hold" grpId="3" nodeType="withEffect">
                                  <p:stCondLst>
                                    <p:cond delay="0"/>
                                  </p:stCondLst>
                                  <p:childTnLst>
                                    <p:animMotion origin="layout" path="M 4.44444E-6 -0.05277 L 4.44444E-6 -0.0787 " pathEditMode="relative" rAng="0" ptsTypes="AA">
                                      <p:cBhvr>
                                        <p:cTn id="396" dur="2000" fill="hold"/>
                                        <p:tgtEl>
                                          <p:spTgt spid="1231903"/>
                                        </p:tgtEl>
                                        <p:attrNameLst>
                                          <p:attrName>ppt_x</p:attrName>
                                          <p:attrName>ppt_y</p:attrName>
                                        </p:attrNameLst>
                                      </p:cBhvr>
                                      <p:rCtr x="0" y="-1296"/>
                                    </p:animMotion>
                                  </p:childTnLst>
                                </p:cTn>
                              </p:par>
                              <p:par>
                                <p:cTn id="397" presetID="1" presetClass="emph" presetSubtype="2" fill="hold" nodeType="withEffect">
                                  <p:stCondLst>
                                    <p:cond delay="0"/>
                                  </p:stCondLst>
                                  <p:childTnLst>
                                    <p:animClr clrSpc="rgb" dir="cw">
                                      <p:cBhvr>
                                        <p:cTn id="398" dur="1000" fill="hold"/>
                                        <p:tgtEl>
                                          <p:spTgt spid="1231986"/>
                                        </p:tgtEl>
                                        <p:attrNameLst>
                                          <p:attrName>fillcolor</p:attrName>
                                        </p:attrNameLst>
                                      </p:cBhvr>
                                      <p:to>
                                        <a:schemeClr val="hlink"/>
                                      </p:to>
                                    </p:animClr>
                                    <p:set>
                                      <p:cBhvr>
                                        <p:cTn id="399" dur="1000" fill="hold"/>
                                        <p:tgtEl>
                                          <p:spTgt spid="1231986"/>
                                        </p:tgtEl>
                                        <p:attrNameLst>
                                          <p:attrName>fill.type</p:attrName>
                                        </p:attrNameLst>
                                      </p:cBhvr>
                                      <p:to>
                                        <p:strVal val="solid"/>
                                      </p:to>
                                    </p:set>
                                    <p:set>
                                      <p:cBhvr>
                                        <p:cTn id="400" dur="1000" fill="hold"/>
                                        <p:tgtEl>
                                          <p:spTgt spid="1231986"/>
                                        </p:tgtEl>
                                        <p:attrNameLst>
                                          <p:attrName>fill.on</p:attrName>
                                        </p:attrNameLst>
                                      </p:cBhvr>
                                      <p:to>
                                        <p:strVal val="true"/>
                                      </p:to>
                                    </p:set>
                                  </p:childTnLst>
                                </p:cTn>
                              </p:par>
                              <p:par>
                                <p:cTn id="401" presetID="1" presetClass="emph" presetSubtype="2" fill="hold" nodeType="withEffect">
                                  <p:stCondLst>
                                    <p:cond delay="0"/>
                                  </p:stCondLst>
                                  <p:childTnLst>
                                    <p:animClr clrSpc="rgb" dir="cw">
                                      <p:cBhvr>
                                        <p:cTn id="402" dur="1000" fill="hold"/>
                                        <p:tgtEl>
                                          <p:spTgt spid="1231887"/>
                                        </p:tgtEl>
                                        <p:attrNameLst>
                                          <p:attrName>fillcolor</p:attrName>
                                        </p:attrNameLst>
                                      </p:cBhvr>
                                      <p:to>
                                        <a:schemeClr val="hlink"/>
                                      </p:to>
                                    </p:animClr>
                                    <p:set>
                                      <p:cBhvr>
                                        <p:cTn id="403" dur="1000" fill="hold"/>
                                        <p:tgtEl>
                                          <p:spTgt spid="1231887"/>
                                        </p:tgtEl>
                                        <p:attrNameLst>
                                          <p:attrName>fill.type</p:attrName>
                                        </p:attrNameLst>
                                      </p:cBhvr>
                                      <p:to>
                                        <p:strVal val="solid"/>
                                      </p:to>
                                    </p:set>
                                    <p:set>
                                      <p:cBhvr>
                                        <p:cTn id="404" dur="1000" fill="hold"/>
                                        <p:tgtEl>
                                          <p:spTgt spid="1231887"/>
                                        </p:tgtEl>
                                        <p:attrNameLst>
                                          <p:attrName>fill.on</p:attrName>
                                        </p:attrNameLst>
                                      </p:cBhvr>
                                      <p:to>
                                        <p:strVal val="true"/>
                                      </p:to>
                                    </p:set>
                                  </p:childTnLst>
                                </p:cTn>
                              </p:par>
                            </p:childTnLst>
                          </p:cTn>
                        </p:par>
                      </p:childTnLst>
                    </p:cTn>
                  </p:par>
                  <p:par>
                    <p:cTn id="405" fill="hold" nodeType="clickPar">
                      <p:stCondLst>
                        <p:cond delay="indefinite"/>
                      </p:stCondLst>
                      <p:childTnLst>
                        <p:par>
                          <p:cTn id="406" fill="hold" nodeType="withGroup">
                            <p:stCondLst>
                              <p:cond delay="0"/>
                            </p:stCondLst>
                            <p:childTnLst>
                              <p:par>
                                <p:cTn id="407" presetID="63" presetClass="path" presetSubtype="0" accel="50000" decel="50000" fill="hold" nodeType="clickEffect">
                                  <p:stCondLst>
                                    <p:cond delay="0"/>
                                  </p:stCondLst>
                                  <p:childTnLst>
                                    <p:animMotion origin="layout" path="M 0.10277 7.40741E-7 L 0.1375 7.40741E-7 " pathEditMode="relative" rAng="0" ptsTypes="AA">
                                      <p:cBhvr>
                                        <p:cTn id="408" dur="2000" fill="hold"/>
                                        <p:tgtEl>
                                          <p:spTgt spid="2"/>
                                        </p:tgtEl>
                                        <p:attrNameLst>
                                          <p:attrName>ppt_x</p:attrName>
                                          <p:attrName>ppt_y</p:attrName>
                                        </p:attrNameLst>
                                      </p:cBhvr>
                                      <p:rCtr x="1736" y="0"/>
                                    </p:animMotion>
                                  </p:childTnLst>
                                </p:cTn>
                              </p:par>
                              <p:par>
                                <p:cTn id="409" presetID="0" presetClass="path" presetSubtype="0" accel="50000" decel="50000" fill="hold" grpId="4" nodeType="withEffect">
                                  <p:stCondLst>
                                    <p:cond delay="0"/>
                                  </p:stCondLst>
                                  <p:childTnLst>
                                    <p:animMotion origin="layout" path="M -3.61111E-6 0.08333 L -3.61111E-6 0.10949 " pathEditMode="relative" rAng="0" ptsTypes="AA">
                                      <p:cBhvr>
                                        <p:cTn id="410" dur="2000" fill="hold"/>
                                        <p:tgtEl>
                                          <p:spTgt spid="1231899"/>
                                        </p:tgtEl>
                                        <p:attrNameLst>
                                          <p:attrName>ppt_x</p:attrName>
                                          <p:attrName>ppt_y</p:attrName>
                                        </p:attrNameLst>
                                      </p:cBhvr>
                                      <p:rCtr x="0" y="1296"/>
                                    </p:animMotion>
                                  </p:childTnLst>
                                </p:cTn>
                              </p:par>
                              <p:par>
                                <p:cTn id="411" presetID="0" presetClass="path" presetSubtype="0" accel="50000" decel="50000" fill="hold" grpId="4" nodeType="withEffect">
                                  <p:stCondLst>
                                    <p:cond delay="0"/>
                                  </p:stCondLst>
                                  <p:childTnLst>
                                    <p:animMotion origin="layout" path="M 2.22222E-6 0.08194 L 2.22222E-6 0.1081 " pathEditMode="relative" rAng="0" ptsTypes="AA">
                                      <p:cBhvr>
                                        <p:cTn id="412" dur="2000" fill="hold"/>
                                        <p:tgtEl>
                                          <p:spTgt spid="1231900"/>
                                        </p:tgtEl>
                                        <p:attrNameLst>
                                          <p:attrName>ppt_x</p:attrName>
                                          <p:attrName>ppt_y</p:attrName>
                                        </p:attrNameLst>
                                      </p:cBhvr>
                                      <p:rCtr x="0" y="1296"/>
                                    </p:animMotion>
                                  </p:childTnLst>
                                </p:cTn>
                              </p:par>
                              <p:par>
                                <p:cTn id="413" presetID="0" presetClass="path" presetSubtype="0" accel="50000" decel="50000" fill="hold" grpId="4" nodeType="withEffect">
                                  <p:stCondLst>
                                    <p:cond delay="0"/>
                                  </p:stCondLst>
                                  <p:childTnLst>
                                    <p:animMotion origin="layout" path="M 2.22222E-6 0.08194 L 2.22222E-6 0.1081 " pathEditMode="relative" rAng="0" ptsTypes="AA">
                                      <p:cBhvr>
                                        <p:cTn id="414" dur="2000" fill="hold"/>
                                        <p:tgtEl>
                                          <p:spTgt spid="1231981"/>
                                        </p:tgtEl>
                                        <p:attrNameLst>
                                          <p:attrName>ppt_x</p:attrName>
                                          <p:attrName>ppt_y</p:attrName>
                                        </p:attrNameLst>
                                      </p:cBhvr>
                                      <p:rCtr x="0" y="1296"/>
                                    </p:animMotion>
                                  </p:childTnLst>
                                </p:cTn>
                              </p:par>
                              <p:par>
                                <p:cTn id="415" presetID="0" presetClass="path" presetSubtype="0" accel="50000" decel="50000" fill="hold" grpId="4" nodeType="withEffect">
                                  <p:stCondLst>
                                    <p:cond delay="0"/>
                                  </p:stCondLst>
                                  <p:childTnLst>
                                    <p:animMotion origin="layout" path="M 2.22222E-6 0.08194 L 2.22222E-6 0.1081 " pathEditMode="relative" rAng="0" ptsTypes="AA">
                                      <p:cBhvr>
                                        <p:cTn id="416" dur="2000" fill="hold"/>
                                        <p:tgtEl>
                                          <p:spTgt spid="1231982"/>
                                        </p:tgtEl>
                                        <p:attrNameLst>
                                          <p:attrName>ppt_x</p:attrName>
                                          <p:attrName>ppt_y</p:attrName>
                                        </p:attrNameLst>
                                      </p:cBhvr>
                                      <p:rCtr x="0" y="1296"/>
                                    </p:animMotion>
                                  </p:childTnLst>
                                </p:cTn>
                              </p:par>
                              <p:par>
                                <p:cTn id="417" presetID="0" presetClass="path" presetSubtype="0" accel="50000" decel="50000" fill="hold" grpId="4" nodeType="withEffect">
                                  <p:stCondLst>
                                    <p:cond delay="0"/>
                                  </p:stCondLst>
                                  <p:childTnLst>
                                    <p:animMotion origin="layout" path="M 2.22222E-6 0.08194 L 2.22222E-6 0.1081 " pathEditMode="relative" rAng="0" ptsTypes="AA">
                                      <p:cBhvr>
                                        <p:cTn id="418" dur="2000" fill="hold"/>
                                        <p:tgtEl>
                                          <p:spTgt spid="1231983"/>
                                        </p:tgtEl>
                                        <p:attrNameLst>
                                          <p:attrName>ppt_x</p:attrName>
                                          <p:attrName>ppt_y</p:attrName>
                                        </p:attrNameLst>
                                      </p:cBhvr>
                                      <p:rCtr x="0" y="1296"/>
                                    </p:animMotion>
                                  </p:childTnLst>
                                </p:cTn>
                              </p:par>
                              <p:par>
                                <p:cTn id="419" presetID="0" presetClass="path" presetSubtype="0" accel="50000" decel="50000" fill="hold" grpId="4" nodeType="withEffect">
                                  <p:stCondLst>
                                    <p:cond delay="0"/>
                                  </p:stCondLst>
                                  <p:childTnLst>
                                    <p:animMotion origin="layout" path="M 2.22222E-6 0.08194 L 2.22222E-6 0.1081 " pathEditMode="relative" rAng="0" ptsTypes="AA">
                                      <p:cBhvr>
                                        <p:cTn id="420" dur="2000" fill="hold"/>
                                        <p:tgtEl>
                                          <p:spTgt spid="1231984"/>
                                        </p:tgtEl>
                                        <p:attrNameLst>
                                          <p:attrName>ppt_x</p:attrName>
                                          <p:attrName>ppt_y</p:attrName>
                                        </p:attrNameLst>
                                      </p:cBhvr>
                                      <p:rCtr x="0" y="1296"/>
                                    </p:animMotion>
                                  </p:childTnLst>
                                </p:cTn>
                              </p:par>
                              <p:par>
                                <p:cTn id="421" presetID="0" presetClass="path" presetSubtype="0" accel="50000" decel="50000" fill="hold" grpId="3" nodeType="withEffect">
                                  <p:stCondLst>
                                    <p:cond delay="0"/>
                                  </p:stCondLst>
                                  <p:childTnLst>
                                    <p:animMotion origin="layout" path="M 2.22222E-6 0.05555 L 2.22222E-6 0.08171 " pathEditMode="relative" rAng="0" ptsTypes="AA">
                                      <p:cBhvr>
                                        <p:cTn id="422" dur="2000" fill="hold"/>
                                        <p:tgtEl>
                                          <p:spTgt spid="1231985"/>
                                        </p:tgtEl>
                                        <p:attrNameLst>
                                          <p:attrName>ppt_x</p:attrName>
                                          <p:attrName>ppt_y</p:attrName>
                                        </p:attrNameLst>
                                      </p:cBhvr>
                                      <p:rCtr x="0" y="1296"/>
                                    </p:animMotion>
                                  </p:childTnLst>
                                </p:cTn>
                              </p:par>
                              <p:par>
                                <p:cTn id="423" presetID="0" presetClass="path" presetSubtype="0" accel="50000" decel="50000" fill="hold" grpId="2" nodeType="withEffect">
                                  <p:stCondLst>
                                    <p:cond delay="0"/>
                                  </p:stCondLst>
                                  <p:childTnLst>
                                    <p:animMotion origin="layout" path="M 2.22222E-6 0.025 L 2.22222E-6 0.05393 " pathEditMode="relative" rAng="0" ptsTypes="AA">
                                      <p:cBhvr>
                                        <p:cTn id="424" dur="2000" fill="hold"/>
                                        <p:tgtEl>
                                          <p:spTgt spid="1231986"/>
                                        </p:tgtEl>
                                        <p:attrNameLst>
                                          <p:attrName>ppt_x</p:attrName>
                                          <p:attrName>ppt_y</p:attrName>
                                        </p:attrNameLst>
                                      </p:cBhvr>
                                      <p:rCtr x="0" y="1435"/>
                                    </p:animMotion>
                                  </p:childTnLst>
                                </p:cTn>
                              </p:par>
                              <p:par>
                                <p:cTn id="425" presetID="0" presetClass="path" presetSubtype="0" accel="50000" decel="50000" fill="hold" grpId="1" nodeType="withEffect">
                                  <p:stCondLst>
                                    <p:cond delay="0"/>
                                  </p:stCondLst>
                                  <p:childTnLst>
                                    <p:animMotion origin="layout" path="M 0.0 0.0 L 0.0 0.02593 " pathEditMode="relative" ptsTypes="AA">
                                      <p:cBhvr>
                                        <p:cTn id="426" dur="2000" fill="hold"/>
                                        <p:tgtEl>
                                          <p:spTgt spid="1231987"/>
                                        </p:tgtEl>
                                        <p:attrNameLst>
                                          <p:attrName>ppt_x</p:attrName>
                                          <p:attrName>ppt_y</p:attrName>
                                        </p:attrNameLst>
                                      </p:cBhvr>
                                    </p:animMotion>
                                  </p:childTnLst>
                                </p:cTn>
                              </p:par>
                              <p:par>
                                <p:cTn id="427" presetID="0" presetClass="path" presetSubtype="0" accel="50000" decel="50000" fill="hold" grpId="4" nodeType="withEffect">
                                  <p:stCondLst>
                                    <p:cond delay="0"/>
                                  </p:stCondLst>
                                  <p:childTnLst>
                                    <p:animMotion origin="layout" path="M 4.44444E-6 -0.08032 L 4.44444E-6 -0.10625 " pathEditMode="relative" rAng="0" ptsTypes="AA">
                                      <p:cBhvr>
                                        <p:cTn id="428" dur="2000" fill="hold"/>
                                        <p:tgtEl>
                                          <p:spTgt spid="1231991"/>
                                        </p:tgtEl>
                                        <p:attrNameLst>
                                          <p:attrName>ppt_x</p:attrName>
                                          <p:attrName>ppt_y</p:attrName>
                                        </p:attrNameLst>
                                      </p:cBhvr>
                                      <p:rCtr x="0" y="-1296"/>
                                    </p:animMotion>
                                  </p:childTnLst>
                                </p:cTn>
                              </p:par>
                              <p:par>
                                <p:cTn id="429" presetID="0" presetClass="path" presetSubtype="0" accel="50000" decel="50000" fill="hold" grpId="4" nodeType="withEffect">
                                  <p:stCondLst>
                                    <p:cond delay="0"/>
                                  </p:stCondLst>
                                  <p:childTnLst>
                                    <p:animMotion origin="layout" path="M 4.44444E-6 -0.08032 L 4.44444E-6 -0.10625 " pathEditMode="relative" rAng="0" ptsTypes="AA">
                                      <p:cBhvr>
                                        <p:cTn id="430" dur="2000" fill="hold"/>
                                        <p:tgtEl>
                                          <p:spTgt spid="1231990"/>
                                        </p:tgtEl>
                                        <p:attrNameLst>
                                          <p:attrName>ppt_x</p:attrName>
                                          <p:attrName>ppt_y</p:attrName>
                                        </p:attrNameLst>
                                      </p:cBhvr>
                                      <p:rCtr x="0" y="-1296"/>
                                    </p:animMotion>
                                  </p:childTnLst>
                                </p:cTn>
                              </p:par>
                              <p:par>
                                <p:cTn id="431" presetID="0" presetClass="path" presetSubtype="0" accel="50000" decel="50000" fill="hold" grpId="4" nodeType="withEffect">
                                  <p:stCondLst>
                                    <p:cond delay="0"/>
                                  </p:stCondLst>
                                  <p:childTnLst>
                                    <p:animMotion origin="layout" path="M 4.44444E-6 -0.08032 L 4.44444E-6 -0.10625 " pathEditMode="relative" rAng="0" ptsTypes="AA">
                                      <p:cBhvr>
                                        <p:cTn id="432" dur="2000" fill="hold"/>
                                        <p:tgtEl>
                                          <p:spTgt spid="1231989"/>
                                        </p:tgtEl>
                                        <p:attrNameLst>
                                          <p:attrName>ppt_x</p:attrName>
                                          <p:attrName>ppt_y</p:attrName>
                                        </p:attrNameLst>
                                      </p:cBhvr>
                                      <p:rCtr x="0" y="-1296"/>
                                    </p:animMotion>
                                  </p:childTnLst>
                                </p:cTn>
                              </p:par>
                              <p:par>
                                <p:cTn id="433" presetID="0" presetClass="path" presetSubtype="0" accel="50000" decel="50000" fill="hold" grpId="4" nodeType="withEffect">
                                  <p:stCondLst>
                                    <p:cond delay="0"/>
                                  </p:stCondLst>
                                  <p:childTnLst>
                                    <p:animMotion origin="layout" path="M 4.44444E-6 -0.08032 L 4.44444E-6 -0.10625 " pathEditMode="relative" rAng="0" ptsTypes="AA">
                                      <p:cBhvr>
                                        <p:cTn id="434" dur="2000" fill="hold"/>
                                        <p:tgtEl>
                                          <p:spTgt spid="1231903"/>
                                        </p:tgtEl>
                                        <p:attrNameLst>
                                          <p:attrName>ppt_x</p:attrName>
                                          <p:attrName>ppt_y</p:attrName>
                                        </p:attrNameLst>
                                      </p:cBhvr>
                                      <p:rCtr x="0" y="-1296"/>
                                    </p:animMotion>
                                  </p:childTnLst>
                                </p:cTn>
                              </p:par>
                              <p:par>
                                <p:cTn id="435" presetID="1" presetClass="emph" presetSubtype="2" fill="hold" nodeType="withEffect">
                                  <p:stCondLst>
                                    <p:cond delay="0"/>
                                  </p:stCondLst>
                                  <p:childTnLst>
                                    <p:animClr clrSpc="rgb" dir="cw">
                                      <p:cBhvr>
                                        <p:cTn id="436" dur="1000" fill="hold"/>
                                        <p:tgtEl>
                                          <p:spTgt spid="1231888"/>
                                        </p:tgtEl>
                                        <p:attrNameLst>
                                          <p:attrName>fillcolor</p:attrName>
                                        </p:attrNameLst>
                                      </p:cBhvr>
                                      <p:to>
                                        <a:schemeClr val="hlink"/>
                                      </p:to>
                                    </p:animClr>
                                    <p:set>
                                      <p:cBhvr>
                                        <p:cTn id="437" dur="1000" fill="hold"/>
                                        <p:tgtEl>
                                          <p:spTgt spid="1231888"/>
                                        </p:tgtEl>
                                        <p:attrNameLst>
                                          <p:attrName>fill.type</p:attrName>
                                        </p:attrNameLst>
                                      </p:cBhvr>
                                      <p:to>
                                        <p:strVal val="solid"/>
                                      </p:to>
                                    </p:set>
                                    <p:set>
                                      <p:cBhvr>
                                        <p:cTn id="438" dur="1000" fill="hold"/>
                                        <p:tgtEl>
                                          <p:spTgt spid="1231888"/>
                                        </p:tgtEl>
                                        <p:attrNameLst>
                                          <p:attrName>fill.on</p:attrName>
                                        </p:attrNameLst>
                                      </p:cBhvr>
                                      <p:to>
                                        <p:strVal val="true"/>
                                      </p:to>
                                    </p:set>
                                  </p:childTnLst>
                                </p:cTn>
                              </p:par>
                              <p:par>
                                <p:cTn id="439" presetID="1" presetClass="emph" presetSubtype="2" fill="hold" nodeType="withEffect">
                                  <p:stCondLst>
                                    <p:cond delay="0"/>
                                  </p:stCondLst>
                                  <p:childTnLst>
                                    <p:animClr clrSpc="rgb" dir="cw">
                                      <p:cBhvr>
                                        <p:cTn id="440" dur="1000" fill="hold"/>
                                        <p:tgtEl>
                                          <p:spTgt spid="1231987"/>
                                        </p:tgtEl>
                                        <p:attrNameLst>
                                          <p:attrName>fillcolor</p:attrName>
                                        </p:attrNameLst>
                                      </p:cBhvr>
                                      <p:to>
                                        <a:schemeClr val="hlink"/>
                                      </p:to>
                                    </p:animClr>
                                    <p:set>
                                      <p:cBhvr>
                                        <p:cTn id="441" dur="1000" fill="hold"/>
                                        <p:tgtEl>
                                          <p:spTgt spid="1231987"/>
                                        </p:tgtEl>
                                        <p:attrNameLst>
                                          <p:attrName>fill.type</p:attrName>
                                        </p:attrNameLst>
                                      </p:cBhvr>
                                      <p:to>
                                        <p:strVal val="solid"/>
                                      </p:to>
                                    </p:set>
                                    <p:set>
                                      <p:cBhvr>
                                        <p:cTn id="442" dur="1000" fill="hold"/>
                                        <p:tgtEl>
                                          <p:spTgt spid="1231987"/>
                                        </p:tgtEl>
                                        <p:attrNameLst>
                                          <p:attrName>fill.on</p:attrName>
                                        </p:attrNameLst>
                                      </p:cBhvr>
                                      <p:to>
                                        <p:strVal val="true"/>
                                      </p:to>
                                    </p:set>
                                  </p:childTnLst>
                                </p:cTn>
                              </p:par>
                            </p:childTnLst>
                          </p:cTn>
                        </p:par>
                      </p:childTnLst>
                    </p:cTn>
                  </p:par>
                  <p:par>
                    <p:cTn id="443" fill="hold" nodeType="clickPar">
                      <p:stCondLst>
                        <p:cond delay="indefinite"/>
                      </p:stCondLst>
                      <p:childTnLst>
                        <p:par>
                          <p:cTn id="444" fill="hold" nodeType="withGroup">
                            <p:stCondLst>
                              <p:cond delay="0"/>
                            </p:stCondLst>
                            <p:childTnLst>
                              <p:par>
                                <p:cTn id="445" presetID="63" presetClass="path" presetSubtype="0" accel="50000" decel="50000" fill="hold" nodeType="clickEffect">
                                  <p:stCondLst>
                                    <p:cond delay="0"/>
                                  </p:stCondLst>
                                  <p:childTnLst>
                                    <p:animMotion origin="layout" path="M 0.13715 7.40741E-7 L 0.17083 7.40741E-7 " pathEditMode="relative" rAng="0" ptsTypes="AA">
                                      <p:cBhvr>
                                        <p:cTn id="446" dur="2000" fill="hold"/>
                                        <p:tgtEl>
                                          <p:spTgt spid="2"/>
                                        </p:tgtEl>
                                        <p:attrNameLst>
                                          <p:attrName>ppt_x</p:attrName>
                                          <p:attrName>ppt_y</p:attrName>
                                        </p:attrNameLst>
                                      </p:cBhvr>
                                      <p:rCtr x="1684" y="0"/>
                                    </p:animMotion>
                                  </p:childTnLst>
                                </p:cTn>
                              </p:par>
                              <p:par>
                                <p:cTn id="447" presetID="0" presetClass="path" presetSubtype="0" accel="50000" decel="50000" fill="hold" grpId="5" nodeType="withEffect">
                                  <p:stCondLst>
                                    <p:cond delay="0"/>
                                  </p:stCondLst>
                                  <p:childTnLst>
                                    <p:animMotion origin="layout" path="M -3.61111E-6 0.11088 L -3.61111E-6 0.13842 " pathEditMode="relative" rAng="0" ptsTypes="AA">
                                      <p:cBhvr>
                                        <p:cTn id="448" dur="2000" fill="hold"/>
                                        <p:tgtEl>
                                          <p:spTgt spid="1231899"/>
                                        </p:tgtEl>
                                        <p:attrNameLst>
                                          <p:attrName>ppt_x</p:attrName>
                                          <p:attrName>ppt_y</p:attrName>
                                        </p:attrNameLst>
                                      </p:cBhvr>
                                      <p:rCtr x="0" y="1366"/>
                                    </p:animMotion>
                                  </p:childTnLst>
                                </p:cTn>
                              </p:par>
                              <p:par>
                                <p:cTn id="449" presetID="0" presetClass="path" presetSubtype="0" accel="50000" decel="50000" fill="hold" grpId="5" nodeType="withEffect">
                                  <p:stCondLst>
                                    <p:cond delay="0"/>
                                  </p:stCondLst>
                                  <p:childTnLst>
                                    <p:animMotion origin="layout" path="M 2.22222E-6 0.10972 L 2.22222E-6 0.13588 " pathEditMode="relative" rAng="0" ptsTypes="AA">
                                      <p:cBhvr>
                                        <p:cTn id="450" dur="2000" fill="hold"/>
                                        <p:tgtEl>
                                          <p:spTgt spid="1231900"/>
                                        </p:tgtEl>
                                        <p:attrNameLst>
                                          <p:attrName>ppt_x</p:attrName>
                                          <p:attrName>ppt_y</p:attrName>
                                        </p:attrNameLst>
                                      </p:cBhvr>
                                      <p:rCtr x="0" y="1296"/>
                                    </p:animMotion>
                                  </p:childTnLst>
                                </p:cTn>
                              </p:par>
                              <p:par>
                                <p:cTn id="451" presetID="0" presetClass="path" presetSubtype="0" accel="50000" decel="50000" fill="hold" grpId="5" nodeType="withEffect">
                                  <p:stCondLst>
                                    <p:cond delay="0"/>
                                  </p:stCondLst>
                                  <p:childTnLst>
                                    <p:animMotion origin="layout" path="M 2.22222E-6 0.10972 L 2.22222E-6 0.13588 " pathEditMode="relative" rAng="0" ptsTypes="AA">
                                      <p:cBhvr>
                                        <p:cTn id="452" dur="2000" fill="hold"/>
                                        <p:tgtEl>
                                          <p:spTgt spid="1231981"/>
                                        </p:tgtEl>
                                        <p:attrNameLst>
                                          <p:attrName>ppt_x</p:attrName>
                                          <p:attrName>ppt_y</p:attrName>
                                        </p:attrNameLst>
                                      </p:cBhvr>
                                      <p:rCtr x="0" y="1296"/>
                                    </p:animMotion>
                                  </p:childTnLst>
                                </p:cTn>
                              </p:par>
                              <p:par>
                                <p:cTn id="453" presetID="0" presetClass="path" presetSubtype="0" accel="50000" decel="50000" fill="hold" grpId="5" nodeType="withEffect">
                                  <p:stCondLst>
                                    <p:cond delay="0"/>
                                  </p:stCondLst>
                                  <p:childTnLst>
                                    <p:animMotion origin="layout" path="M 2.22222E-6 0.10972 L 2.22222E-6 0.13588 " pathEditMode="relative" rAng="0" ptsTypes="AA">
                                      <p:cBhvr>
                                        <p:cTn id="454" dur="2000" fill="hold"/>
                                        <p:tgtEl>
                                          <p:spTgt spid="1231982"/>
                                        </p:tgtEl>
                                        <p:attrNameLst>
                                          <p:attrName>ppt_x</p:attrName>
                                          <p:attrName>ppt_y</p:attrName>
                                        </p:attrNameLst>
                                      </p:cBhvr>
                                      <p:rCtr x="0" y="1296"/>
                                    </p:animMotion>
                                  </p:childTnLst>
                                </p:cTn>
                              </p:par>
                              <p:par>
                                <p:cTn id="455" presetID="0" presetClass="path" presetSubtype="0" accel="50000" decel="50000" fill="hold" grpId="5" nodeType="withEffect">
                                  <p:stCondLst>
                                    <p:cond delay="0"/>
                                  </p:stCondLst>
                                  <p:childTnLst>
                                    <p:animMotion origin="layout" path="M 2.22222E-6 0.10972 L 2.22222E-6 0.13588 " pathEditMode="relative" rAng="0" ptsTypes="AA">
                                      <p:cBhvr>
                                        <p:cTn id="456" dur="2000" fill="hold"/>
                                        <p:tgtEl>
                                          <p:spTgt spid="1231983"/>
                                        </p:tgtEl>
                                        <p:attrNameLst>
                                          <p:attrName>ppt_x</p:attrName>
                                          <p:attrName>ppt_y</p:attrName>
                                        </p:attrNameLst>
                                      </p:cBhvr>
                                      <p:rCtr x="0" y="1296"/>
                                    </p:animMotion>
                                  </p:childTnLst>
                                </p:cTn>
                              </p:par>
                              <p:par>
                                <p:cTn id="457" presetID="0" presetClass="path" presetSubtype="0" accel="50000" decel="50000" fill="hold" grpId="5" nodeType="withEffect">
                                  <p:stCondLst>
                                    <p:cond delay="0"/>
                                  </p:stCondLst>
                                  <p:childTnLst>
                                    <p:animMotion origin="layout" path="M 2.22222E-6 0.10972 L 2.22222E-6 0.13588 " pathEditMode="relative" rAng="0" ptsTypes="AA">
                                      <p:cBhvr>
                                        <p:cTn id="458" dur="2000" fill="hold"/>
                                        <p:tgtEl>
                                          <p:spTgt spid="1231984"/>
                                        </p:tgtEl>
                                        <p:attrNameLst>
                                          <p:attrName>ppt_x</p:attrName>
                                          <p:attrName>ppt_y</p:attrName>
                                        </p:attrNameLst>
                                      </p:cBhvr>
                                      <p:rCtr x="0" y="1296"/>
                                    </p:animMotion>
                                  </p:childTnLst>
                                </p:cTn>
                              </p:par>
                              <p:par>
                                <p:cTn id="459" presetID="0" presetClass="path" presetSubtype="0" accel="50000" decel="50000" fill="hold" grpId="4" nodeType="withEffect">
                                  <p:stCondLst>
                                    <p:cond delay="0"/>
                                  </p:stCondLst>
                                  <p:childTnLst>
                                    <p:animMotion origin="layout" path="M 2.22222E-6 0.08194 L 2.22222E-6 0.1081 " pathEditMode="relative" rAng="0" ptsTypes="AA">
                                      <p:cBhvr>
                                        <p:cTn id="460" dur="2000" fill="hold"/>
                                        <p:tgtEl>
                                          <p:spTgt spid="1231985"/>
                                        </p:tgtEl>
                                        <p:attrNameLst>
                                          <p:attrName>ppt_x</p:attrName>
                                          <p:attrName>ppt_y</p:attrName>
                                        </p:attrNameLst>
                                      </p:cBhvr>
                                      <p:rCtr x="0" y="1296"/>
                                    </p:animMotion>
                                  </p:childTnLst>
                                </p:cTn>
                              </p:par>
                              <p:par>
                                <p:cTn id="461" presetID="0" presetClass="path" presetSubtype="0" accel="50000" decel="50000" fill="hold" grpId="3" nodeType="withEffect">
                                  <p:stCondLst>
                                    <p:cond delay="0"/>
                                  </p:stCondLst>
                                  <p:childTnLst>
                                    <p:animMotion origin="layout" path="M 2.22222E-6 0.05555 L 2.22222E-6 0.08171 " pathEditMode="relative" rAng="0" ptsTypes="AA">
                                      <p:cBhvr>
                                        <p:cTn id="462" dur="2000" fill="hold"/>
                                        <p:tgtEl>
                                          <p:spTgt spid="1231986"/>
                                        </p:tgtEl>
                                        <p:attrNameLst>
                                          <p:attrName>ppt_x</p:attrName>
                                          <p:attrName>ppt_y</p:attrName>
                                        </p:attrNameLst>
                                      </p:cBhvr>
                                      <p:rCtr x="0" y="1296"/>
                                    </p:animMotion>
                                  </p:childTnLst>
                                </p:cTn>
                              </p:par>
                              <p:par>
                                <p:cTn id="463" presetID="0" presetClass="path" presetSubtype="0" accel="50000" decel="50000" fill="hold" grpId="2" nodeType="withEffect">
                                  <p:stCondLst>
                                    <p:cond delay="0"/>
                                  </p:stCondLst>
                                  <p:childTnLst>
                                    <p:animMotion origin="layout" path="M 2.22222E-6 0.025 L 2.22222E-6 0.05393 " pathEditMode="relative" rAng="0" ptsTypes="AA">
                                      <p:cBhvr>
                                        <p:cTn id="464" dur="2000" fill="hold"/>
                                        <p:tgtEl>
                                          <p:spTgt spid="1231987"/>
                                        </p:tgtEl>
                                        <p:attrNameLst>
                                          <p:attrName>ppt_x</p:attrName>
                                          <p:attrName>ppt_y</p:attrName>
                                        </p:attrNameLst>
                                      </p:cBhvr>
                                      <p:rCtr x="0" y="1435"/>
                                    </p:animMotion>
                                  </p:childTnLst>
                                </p:cTn>
                              </p:par>
                              <p:par>
                                <p:cTn id="465" presetID="0" presetClass="path" presetSubtype="0" accel="50000" decel="50000" fill="hold" grpId="1" nodeType="withEffect">
                                  <p:stCondLst>
                                    <p:cond delay="0"/>
                                  </p:stCondLst>
                                  <p:childTnLst>
                                    <p:animMotion origin="layout" path="M 0.0 0.0 L 0.0 0.02593 " pathEditMode="relative" ptsTypes="AA">
                                      <p:cBhvr>
                                        <p:cTn id="466" dur="2000" fill="hold"/>
                                        <p:tgtEl>
                                          <p:spTgt spid="1231988"/>
                                        </p:tgtEl>
                                        <p:attrNameLst>
                                          <p:attrName>ppt_x</p:attrName>
                                          <p:attrName>ppt_y</p:attrName>
                                        </p:attrNameLst>
                                      </p:cBhvr>
                                    </p:animMotion>
                                  </p:childTnLst>
                                </p:cTn>
                              </p:par>
                              <p:par>
                                <p:cTn id="467" presetID="0" presetClass="path" presetSubtype="0" accel="50000" decel="50000" fill="hold" grpId="5" nodeType="withEffect">
                                  <p:stCondLst>
                                    <p:cond delay="0"/>
                                  </p:stCondLst>
                                  <p:childTnLst>
                                    <p:animMotion origin="layout" path="M 4.44444E-6 -0.10787 L 4.44444E-6 -0.13379 " pathEditMode="relative" rAng="0" ptsTypes="AA">
                                      <p:cBhvr>
                                        <p:cTn id="468" dur="2000" fill="hold"/>
                                        <p:tgtEl>
                                          <p:spTgt spid="1231990"/>
                                        </p:tgtEl>
                                        <p:attrNameLst>
                                          <p:attrName>ppt_x</p:attrName>
                                          <p:attrName>ppt_y</p:attrName>
                                        </p:attrNameLst>
                                      </p:cBhvr>
                                      <p:rCtr x="0" y="-1296"/>
                                    </p:animMotion>
                                  </p:childTnLst>
                                </p:cTn>
                              </p:par>
                              <p:par>
                                <p:cTn id="469" presetID="0" presetClass="path" presetSubtype="0" accel="50000" decel="50000" fill="hold" grpId="5" nodeType="withEffect">
                                  <p:stCondLst>
                                    <p:cond delay="0"/>
                                  </p:stCondLst>
                                  <p:childTnLst>
                                    <p:animMotion origin="layout" path="M 4.44444E-6 -0.10787 L 4.44444E-6 -0.13379 " pathEditMode="relative" rAng="0" ptsTypes="AA">
                                      <p:cBhvr>
                                        <p:cTn id="470" dur="2000" fill="hold"/>
                                        <p:tgtEl>
                                          <p:spTgt spid="1231989"/>
                                        </p:tgtEl>
                                        <p:attrNameLst>
                                          <p:attrName>ppt_x</p:attrName>
                                          <p:attrName>ppt_y</p:attrName>
                                        </p:attrNameLst>
                                      </p:cBhvr>
                                      <p:rCtr x="0" y="-1296"/>
                                    </p:animMotion>
                                  </p:childTnLst>
                                </p:cTn>
                              </p:par>
                              <p:par>
                                <p:cTn id="471" presetID="0" presetClass="path" presetSubtype="0" accel="50000" decel="50000" fill="hold" grpId="5" nodeType="withEffect">
                                  <p:stCondLst>
                                    <p:cond delay="0"/>
                                  </p:stCondLst>
                                  <p:childTnLst>
                                    <p:animMotion origin="layout" path="M 4.44444E-6 -0.10787 L 4.44444E-6 -0.13379 " pathEditMode="relative" rAng="0" ptsTypes="AA">
                                      <p:cBhvr>
                                        <p:cTn id="472" dur="2000" fill="hold"/>
                                        <p:tgtEl>
                                          <p:spTgt spid="1231903"/>
                                        </p:tgtEl>
                                        <p:attrNameLst>
                                          <p:attrName>ppt_x</p:attrName>
                                          <p:attrName>ppt_y</p:attrName>
                                        </p:attrNameLst>
                                      </p:cBhvr>
                                      <p:rCtr x="0" y="-1296"/>
                                    </p:animMotion>
                                  </p:childTnLst>
                                </p:cTn>
                              </p:par>
                              <p:par>
                                <p:cTn id="473" presetID="1" presetClass="emph" presetSubtype="2" fill="hold" nodeType="withEffect">
                                  <p:stCondLst>
                                    <p:cond delay="0"/>
                                  </p:stCondLst>
                                  <p:childTnLst>
                                    <p:animClr clrSpc="rgb" dir="cw">
                                      <p:cBhvr>
                                        <p:cTn id="474" dur="1000" fill="hold"/>
                                        <p:tgtEl>
                                          <p:spTgt spid="1231889"/>
                                        </p:tgtEl>
                                        <p:attrNameLst>
                                          <p:attrName>fillcolor</p:attrName>
                                        </p:attrNameLst>
                                      </p:cBhvr>
                                      <p:to>
                                        <a:schemeClr val="hlink"/>
                                      </p:to>
                                    </p:animClr>
                                    <p:set>
                                      <p:cBhvr>
                                        <p:cTn id="475" dur="1000" fill="hold"/>
                                        <p:tgtEl>
                                          <p:spTgt spid="1231889"/>
                                        </p:tgtEl>
                                        <p:attrNameLst>
                                          <p:attrName>fill.type</p:attrName>
                                        </p:attrNameLst>
                                      </p:cBhvr>
                                      <p:to>
                                        <p:strVal val="solid"/>
                                      </p:to>
                                    </p:set>
                                    <p:set>
                                      <p:cBhvr>
                                        <p:cTn id="476" dur="1000" fill="hold"/>
                                        <p:tgtEl>
                                          <p:spTgt spid="1231889"/>
                                        </p:tgtEl>
                                        <p:attrNameLst>
                                          <p:attrName>fill.on</p:attrName>
                                        </p:attrNameLst>
                                      </p:cBhvr>
                                      <p:to>
                                        <p:strVal val="true"/>
                                      </p:to>
                                    </p:set>
                                  </p:childTnLst>
                                </p:cTn>
                              </p:par>
                              <p:par>
                                <p:cTn id="477" presetID="1" presetClass="emph" presetSubtype="2" fill="hold" nodeType="withEffect">
                                  <p:stCondLst>
                                    <p:cond delay="0"/>
                                  </p:stCondLst>
                                  <p:childTnLst>
                                    <p:animClr clrSpc="rgb" dir="cw">
                                      <p:cBhvr>
                                        <p:cTn id="478" dur="1000" fill="hold"/>
                                        <p:tgtEl>
                                          <p:spTgt spid="1231988"/>
                                        </p:tgtEl>
                                        <p:attrNameLst>
                                          <p:attrName>fillcolor</p:attrName>
                                        </p:attrNameLst>
                                      </p:cBhvr>
                                      <p:to>
                                        <a:schemeClr val="hlink"/>
                                      </p:to>
                                    </p:animClr>
                                    <p:set>
                                      <p:cBhvr>
                                        <p:cTn id="479" dur="1000" fill="hold"/>
                                        <p:tgtEl>
                                          <p:spTgt spid="1231988"/>
                                        </p:tgtEl>
                                        <p:attrNameLst>
                                          <p:attrName>fill.type</p:attrName>
                                        </p:attrNameLst>
                                      </p:cBhvr>
                                      <p:to>
                                        <p:strVal val="solid"/>
                                      </p:to>
                                    </p:set>
                                    <p:set>
                                      <p:cBhvr>
                                        <p:cTn id="480" dur="1000" fill="hold"/>
                                        <p:tgtEl>
                                          <p:spTgt spid="1231988"/>
                                        </p:tgtEl>
                                        <p:attrNameLst>
                                          <p:attrName>fill.on</p:attrName>
                                        </p:attrNameLst>
                                      </p:cBhvr>
                                      <p:to>
                                        <p:strVal val="true"/>
                                      </p:to>
                                    </p:set>
                                  </p:childTnLst>
                                </p:cTn>
                              </p:par>
                            </p:childTnLst>
                          </p:cTn>
                        </p:par>
                      </p:childTnLst>
                    </p:cTn>
                  </p:par>
                  <p:par>
                    <p:cTn id="481" fill="hold" nodeType="clickPar">
                      <p:stCondLst>
                        <p:cond delay="indefinite"/>
                      </p:stCondLst>
                      <p:childTnLst>
                        <p:par>
                          <p:cTn id="482" fill="hold" nodeType="withGroup">
                            <p:stCondLst>
                              <p:cond delay="0"/>
                            </p:stCondLst>
                            <p:childTnLst>
                              <p:par>
                                <p:cTn id="483" presetID="63" presetClass="path" presetSubtype="0" accel="50000" decel="50000" fill="hold" nodeType="clickEffect">
                                  <p:stCondLst>
                                    <p:cond delay="0"/>
                                  </p:stCondLst>
                                  <p:childTnLst>
                                    <p:animMotion origin="layout" path="M 0.17152 7.40741E-7 L 0.20416 7.40741E-7 " pathEditMode="relative" rAng="0" ptsTypes="AA">
                                      <p:cBhvr>
                                        <p:cTn id="484" dur="2000" fill="hold"/>
                                        <p:tgtEl>
                                          <p:spTgt spid="2"/>
                                        </p:tgtEl>
                                        <p:attrNameLst>
                                          <p:attrName>ppt_x</p:attrName>
                                          <p:attrName>ppt_y</p:attrName>
                                        </p:attrNameLst>
                                      </p:cBhvr>
                                      <p:rCtr x="1632" y="0"/>
                                    </p:animMotion>
                                  </p:childTnLst>
                                </p:cTn>
                              </p:par>
                              <p:par>
                                <p:cTn id="485" presetID="0" presetClass="path" presetSubtype="0" accel="50000" decel="50000" fill="hold" grpId="6" nodeType="withEffect">
                                  <p:stCondLst>
                                    <p:cond delay="0"/>
                                  </p:stCondLst>
                                  <p:childTnLst>
                                    <p:animMotion origin="layout" path="M 2.22222E-6 0.1375 L 2.22222E-6 0.16504 " pathEditMode="relative" rAng="0" ptsTypes="AA">
                                      <p:cBhvr>
                                        <p:cTn id="486" dur="2000" fill="hold"/>
                                        <p:tgtEl>
                                          <p:spTgt spid="1231900"/>
                                        </p:tgtEl>
                                        <p:attrNameLst>
                                          <p:attrName>ppt_x</p:attrName>
                                          <p:attrName>ppt_y</p:attrName>
                                        </p:attrNameLst>
                                      </p:cBhvr>
                                      <p:rCtr x="0" y="1366"/>
                                    </p:animMotion>
                                  </p:childTnLst>
                                </p:cTn>
                              </p:par>
                              <p:par>
                                <p:cTn id="487" presetID="0" presetClass="path" presetSubtype="0" accel="50000" decel="50000" fill="hold" grpId="6" nodeType="withEffect">
                                  <p:stCondLst>
                                    <p:cond delay="0"/>
                                  </p:stCondLst>
                                  <p:childTnLst>
                                    <p:animMotion origin="layout" path="M 2.22222E-6 0.1375 L 2.22222E-6 0.16504 " pathEditMode="relative" rAng="0" ptsTypes="AA">
                                      <p:cBhvr>
                                        <p:cTn id="488" dur="2000" fill="hold"/>
                                        <p:tgtEl>
                                          <p:spTgt spid="1231981"/>
                                        </p:tgtEl>
                                        <p:attrNameLst>
                                          <p:attrName>ppt_x</p:attrName>
                                          <p:attrName>ppt_y</p:attrName>
                                        </p:attrNameLst>
                                      </p:cBhvr>
                                      <p:rCtr x="0" y="1366"/>
                                    </p:animMotion>
                                  </p:childTnLst>
                                </p:cTn>
                              </p:par>
                              <p:par>
                                <p:cTn id="489" presetID="0" presetClass="path" presetSubtype="0" accel="50000" decel="50000" fill="hold" grpId="6" nodeType="withEffect">
                                  <p:stCondLst>
                                    <p:cond delay="0"/>
                                  </p:stCondLst>
                                  <p:childTnLst>
                                    <p:animMotion origin="layout" path="M 2.22222E-6 0.1375 L 2.22222E-6 0.16504 " pathEditMode="relative" rAng="0" ptsTypes="AA">
                                      <p:cBhvr>
                                        <p:cTn id="490" dur="2000" fill="hold"/>
                                        <p:tgtEl>
                                          <p:spTgt spid="1231982"/>
                                        </p:tgtEl>
                                        <p:attrNameLst>
                                          <p:attrName>ppt_x</p:attrName>
                                          <p:attrName>ppt_y</p:attrName>
                                        </p:attrNameLst>
                                      </p:cBhvr>
                                      <p:rCtr x="0" y="1366"/>
                                    </p:animMotion>
                                  </p:childTnLst>
                                </p:cTn>
                              </p:par>
                              <p:par>
                                <p:cTn id="491" presetID="0" presetClass="path" presetSubtype="0" accel="50000" decel="50000" fill="hold" grpId="6" nodeType="withEffect">
                                  <p:stCondLst>
                                    <p:cond delay="0"/>
                                  </p:stCondLst>
                                  <p:childTnLst>
                                    <p:animMotion origin="layout" path="M 2.22222E-6 0.1375 L 2.22222E-6 0.16504 " pathEditMode="relative" rAng="0" ptsTypes="AA">
                                      <p:cBhvr>
                                        <p:cTn id="492" dur="2000" fill="hold"/>
                                        <p:tgtEl>
                                          <p:spTgt spid="1231983"/>
                                        </p:tgtEl>
                                        <p:attrNameLst>
                                          <p:attrName>ppt_x</p:attrName>
                                          <p:attrName>ppt_y</p:attrName>
                                        </p:attrNameLst>
                                      </p:cBhvr>
                                      <p:rCtr x="0" y="1366"/>
                                    </p:animMotion>
                                  </p:childTnLst>
                                </p:cTn>
                              </p:par>
                              <p:par>
                                <p:cTn id="493" presetID="0" presetClass="path" presetSubtype="0" accel="50000" decel="50000" fill="hold" grpId="6" nodeType="withEffect">
                                  <p:stCondLst>
                                    <p:cond delay="0"/>
                                  </p:stCondLst>
                                  <p:childTnLst>
                                    <p:animMotion origin="layout" path="M 2.22222E-6 0.1375 L 2.22222E-6 0.16504 " pathEditMode="relative" rAng="0" ptsTypes="AA">
                                      <p:cBhvr>
                                        <p:cTn id="494" dur="2000" fill="hold"/>
                                        <p:tgtEl>
                                          <p:spTgt spid="1231984"/>
                                        </p:tgtEl>
                                        <p:attrNameLst>
                                          <p:attrName>ppt_x</p:attrName>
                                          <p:attrName>ppt_y</p:attrName>
                                        </p:attrNameLst>
                                      </p:cBhvr>
                                      <p:rCtr x="0" y="1366"/>
                                    </p:animMotion>
                                  </p:childTnLst>
                                </p:cTn>
                              </p:par>
                              <p:par>
                                <p:cTn id="495" presetID="0" presetClass="path" presetSubtype="0" accel="50000" decel="50000" fill="hold" grpId="5" nodeType="withEffect">
                                  <p:stCondLst>
                                    <p:cond delay="0"/>
                                  </p:stCondLst>
                                  <p:childTnLst>
                                    <p:animMotion origin="layout" path="M 2.22222E-6 0.10972 L 2.22222E-6 0.13588 " pathEditMode="relative" rAng="0" ptsTypes="AA">
                                      <p:cBhvr>
                                        <p:cTn id="496" dur="2000" fill="hold"/>
                                        <p:tgtEl>
                                          <p:spTgt spid="1231985"/>
                                        </p:tgtEl>
                                        <p:attrNameLst>
                                          <p:attrName>ppt_x</p:attrName>
                                          <p:attrName>ppt_y</p:attrName>
                                        </p:attrNameLst>
                                      </p:cBhvr>
                                      <p:rCtr x="0" y="1296"/>
                                    </p:animMotion>
                                  </p:childTnLst>
                                </p:cTn>
                              </p:par>
                              <p:par>
                                <p:cTn id="497" presetID="0" presetClass="path" presetSubtype="0" accel="50000" decel="50000" fill="hold" grpId="4" nodeType="withEffect">
                                  <p:stCondLst>
                                    <p:cond delay="0"/>
                                  </p:stCondLst>
                                  <p:childTnLst>
                                    <p:animMotion origin="layout" path="M 2.22222E-6 0.08194 L 2.22222E-6 0.1081 " pathEditMode="relative" rAng="0" ptsTypes="AA">
                                      <p:cBhvr>
                                        <p:cTn id="498" dur="2000" fill="hold"/>
                                        <p:tgtEl>
                                          <p:spTgt spid="1231986"/>
                                        </p:tgtEl>
                                        <p:attrNameLst>
                                          <p:attrName>ppt_x</p:attrName>
                                          <p:attrName>ppt_y</p:attrName>
                                        </p:attrNameLst>
                                      </p:cBhvr>
                                      <p:rCtr x="0" y="1296"/>
                                    </p:animMotion>
                                  </p:childTnLst>
                                </p:cTn>
                              </p:par>
                              <p:par>
                                <p:cTn id="499" presetID="0" presetClass="path" presetSubtype="0" accel="50000" decel="50000" fill="hold" grpId="3" nodeType="withEffect">
                                  <p:stCondLst>
                                    <p:cond delay="0"/>
                                  </p:stCondLst>
                                  <p:childTnLst>
                                    <p:animMotion origin="layout" path="M 2.22222E-6 0.05555 L 2.22222E-6 0.08171 " pathEditMode="relative" rAng="0" ptsTypes="AA">
                                      <p:cBhvr>
                                        <p:cTn id="500" dur="2000" fill="hold"/>
                                        <p:tgtEl>
                                          <p:spTgt spid="1231987"/>
                                        </p:tgtEl>
                                        <p:attrNameLst>
                                          <p:attrName>ppt_x</p:attrName>
                                          <p:attrName>ppt_y</p:attrName>
                                        </p:attrNameLst>
                                      </p:cBhvr>
                                      <p:rCtr x="0" y="1296"/>
                                    </p:animMotion>
                                  </p:childTnLst>
                                </p:cTn>
                              </p:par>
                              <p:par>
                                <p:cTn id="501" presetID="0" presetClass="path" presetSubtype="0" accel="50000" decel="50000" fill="hold" grpId="2" nodeType="withEffect">
                                  <p:stCondLst>
                                    <p:cond delay="0"/>
                                  </p:stCondLst>
                                  <p:childTnLst>
                                    <p:animMotion origin="layout" path="M 2.22222E-6 0.025 L 2.22222E-6 0.05393 " pathEditMode="relative" rAng="0" ptsTypes="AA">
                                      <p:cBhvr>
                                        <p:cTn id="502" dur="2000" fill="hold"/>
                                        <p:tgtEl>
                                          <p:spTgt spid="1231988"/>
                                        </p:tgtEl>
                                        <p:attrNameLst>
                                          <p:attrName>ppt_x</p:attrName>
                                          <p:attrName>ppt_y</p:attrName>
                                        </p:attrNameLst>
                                      </p:cBhvr>
                                      <p:rCtr x="0" y="1435"/>
                                    </p:animMotion>
                                  </p:childTnLst>
                                </p:cTn>
                              </p:par>
                              <p:par>
                                <p:cTn id="503" presetID="0" presetClass="path" presetSubtype="0" accel="50000" decel="50000" fill="hold" grpId="2" nodeType="withEffect">
                                  <p:stCondLst>
                                    <p:cond delay="0"/>
                                  </p:stCondLst>
                                  <p:childTnLst>
                                    <p:animMotion origin="layout" path="M 3.05556E-6 -0.02639 L 3.05556E-6 -0.00185 " pathEditMode="relative" rAng="0" ptsTypes="AA">
                                      <p:cBhvr>
                                        <p:cTn id="504" dur="2000" fill="hold"/>
                                        <p:tgtEl>
                                          <p:spTgt spid="1231901"/>
                                        </p:tgtEl>
                                        <p:attrNameLst>
                                          <p:attrName>ppt_x</p:attrName>
                                          <p:attrName>ppt_y</p:attrName>
                                        </p:attrNameLst>
                                      </p:cBhvr>
                                      <p:rCtr x="0" y="1227"/>
                                    </p:animMotion>
                                  </p:childTnLst>
                                </p:cTn>
                              </p:par>
                              <p:par>
                                <p:cTn id="505" presetID="0" presetClass="path" presetSubtype="0" accel="50000" decel="50000" fill="hold" grpId="6" nodeType="withEffect">
                                  <p:stCondLst>
                                    <p:cond delay="0"/>
                                  </p:stCondLst>
                                  <p:childTnLst>
                                    <p:animMotion origin="layout" path="M 4.44444E-6 -0.13379 L 4.44444E-6 -0.16134 " pathEditMode="relative" rAng="0" ptsTypes="AA">
                                      <p:cBhvr>
                                        <p:cTn id="506" dur="2000" fill="hold"/>
                                        <p:tgtEl>
                                          <p:spTgt spid="1231989"/>
                                        </p:tgtEl>
                                        <p:attrNameLst>
                                          <p:attrName>ppt_x</p:attrName>
                                          <p:attrName>ppt_y</p:attrName>
                                        </p:attrNameLst>
                                      </p:cBhvr>
                                      <p:rCtr x="0" y="-1389"/>
                                    </p:animMotion>
                                  </p:childTnLst>
                                </p:cTn>
                              </p:par>
                              <p:par>
                                <p:cTn id="507" presetID="0" presetClass="path" presetSubtype="0" accel="50000" decel="50000" fill="hold" grpId="6" nodeType="withEffect">
                                  <p:stCondLst>
                                    <p:cond delay="0"/>
                                  </p:stCondLst>
                                  <p:childTnLst>
                                    <p:animMotion origin="layout" path="M 4.44444E-6 -0.13379 L 4.44444E-6 -0.16134 " pathEditMode="relative" rAng="0" ptsTypes="AA">
                                      <p:cBhvr>
                                        <p:cTn id="508" dur="2000" fill="hold"/>
                                        <p:tgtEl>
                                          <p:spTgt spid="1231903"/>
                                        </p:tgtEl>
                                        <p:attrNameLst>
                                          <p:attrName>ppt_x</p:attrName>
                                          <p:attrName>ppt_y</p:attrName>
                                        </p:attrNameLst>
                                      </p:cBhvr>
                                      <p:rCtr x="0" y="-1389"/>
                                    </p:animMotion>
                                  </p:childTnLst>
                                </p:cTn>
                              </p:par>
                              <p:par>
                                <p:cTn id="509" presetID="1" presetClass="emph" presetSubtype="2" fill="hold" nodeType="withEffect">
                                  <p:stCondLst>
                                    <p:cond delay="0"/>
                                  </p:stCondLst>
                                  <p:childTnLst>
                                    <p:animClr clrSpc="rgb" dir="cw">
                                      <p:cBhvr>
                                        <p:cTn id="510" dur="1000" fill="hold"/>
                                        <p:tgtEl>
                                          <p:spTgt spid="1231901"/>
                                        </p:tgtEl>
                                        <p:attrNameLst>
                                          <p:attrName>fillcolor</p:attrName>
                                        </p:attrNameLst>
                                      </p:cBhvr>
                                      <p:to>
                                        <a:schemeClr val="hlink"/>
                                      </p:to>
                                    </p:animClr>
                                    <p:set>
                                      <p:cBhvr>
                                        <p:cTn id="511" dur="1000" fill="hold"/>
                                        <p:tgtEl>
                                          <p:spTgt spid="1231901"/>
                                        </p:tgtEl>
                                        <p:attrNameLst>
                                          <p:attrName>fill.type</p:attrName>
                                        </p:attrNameLst>
                                      </p:cBhvr>
                                      <p:to>
                                        <p:strVal val="solid"/>
                                      </p:to>
                                    </p:set>
                                    <p:set>
                                      <p:cBhvr>
                                        <p:cTn id="512" dur="1000" fill="hold"/>
                                        <p:tgtEl>
                                          <p:spTgt spid="1231901"/>
                                        </p:tgtEl>
                                        <p:attrNameLst>
                                          <p:attrName>fill.on</p:attrName>
                                        </p:attrNameLst>
                                      </p:cBhvr>
                                      <p:to>
                                        <p:strVal val="true"/>
                                      </p:to>
                                    </p:set>
                                  </p:childTnLst>
                                </p:cTn>
                              </p:par>
                              <p:par>
                                <p:cTn id="513" presetID="1" presetClass="emph" presetSubtype="2" fill="hold" nodeType="withEffect">
                                  <p:stCondLst>
                                    <p:cond delay="0"/>
                                  </p:stCondLst>
                                  <p:childTnLst>
                                    <p:animClr clrSpc="rgb" dir="cw">
                                      <p:cBhvr>
                                        <p:cTn id="514" dur="1000" fill="hold"/>
                                        <p:tgtEl>
                                          <p:spTgt spid="1231890"/>
                                        </p:tgtEl>
                                        <p:attrNameLst>
                                          <p:attrName>fillcolor</p:attrName>
                                        </p:attrNameLst>
                                      </p:cBhvr>
                                      <p:to>
                                        <a:schemeClr val="hlink"/>
                                      </p:to>
                                    </p:animClr>
                                    <p:set>
                                      <p:cBhvr>
                                        <p:cTn id="515" dur="1000" fill="hold"/>
                                        <p:tgtEl>
                                          <p:spTgt spid="1231890"/>
                                        </p:tgtEl>
                                        <p:attrNameLst>
                                          <p:attrName>fill.type</p:attrName>
                                        </p:attrNameLst>
                                      </p:cBhvr>
                                      <p:to>
                                        <p:strVal val="solid"/>
                                      </p:to>
                                    </p:set>
                                    <p:set>
                                      <p:cBhvr>
                                        <p:cTn id="516" dur="1000" fill="hold"/>
                                        <p:tgtEl>
                                          <p:spTgt spid="1231890"/>
                                        </p:tgtEl>
                                        <p:attrNameLst>
                                          <p:attrName>fill.on</p:attrName>
                                        </p:attrNameLst>
                                      </p:cBhvr>
                                      <p:to>
                                        <p:strVal val="true"/>
                                      </p:to>
                                    </p:set>
                                  </p:childTnLst>
                                </p:cTn>
                              </p:par>
                            </p:childTnLst>
                          </p:cTn>
                        </p:par>
                      </p:childTnLst>
                    </p:cTn>
                  </p:par>
                  <p:par>
                    <p:cTn id="517" fill="hold">
                      <p:stCondLst>
                        <p:cond delay="indefinite"/>
                      </p:stCondLst>
                      <p:childTnLst>
                        <p:par>
                          <p:cTn id="518" fill="hold">
                            <p:stCondLst>
                              <p:cond delay="0"/>
                            </p:stCondLst>
                            <p:childTnLst>
                              <p:par>
                                <p:cTn id="519" presetID="22" presetClass="entr" presetSubtype="8" fill="hold" grpId="0" nodeType="clickEffect">
                                  <p:stCondLst>
                                    <p:cond delay="0"/>
                                  </p:stCondLst>
                                  <p:childTnLst>
                                    <p:set>
                                      <p:cBhvr>
                                        <p:cTn id="520" dur="1" fill="hold">
                                          <p:stCondLst>
                                            <p:cond delay="0"/>
                                          </p:stCondLst>
                                        </p:cTn>
                                        <p:tgtEl>
                                          <p:spTgt spid="132"/>
                                        </p:tgtEl>
                                        <p:attrNameLst>
                                          <p:attrName>style.visibility</p:attrName>
                                        </p:attrNameLst>
                                      </p:cBhvr>
                                      <p:to>
                                        <p:strVal val="visible"/>
                                      </p:to>
                                    </p:set>
                                    <p:animEffect transition="in" filter="wipe(left)">
                                      <p:cBhvr>
                                        <p:cTn id="521"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880" grpId="0" animBg="1"/>
      <p:bldP spid="1231881" grpId="0" animBg="1"/>
      <p:bldP spid="1231882" grpId="0" animBg="1"/>
      <p:bldP spid="1231883" grpId="0" animBg="1"/>
      <p:bldP spid="1231884" grpId="0" animBg="1"/>
      <p:bldP spid="1231885" grpId="0" animBg="1"/>
      <p:bldP spid="1231886" grpId="0" animBg="1"/>
      <p:bldP spid="1231886" grpId="1"/>
      <p:bldP spid="1231886" grpId="2"/>
      <p:bldP spid="1231887" grpId="0" animBg="1"/>
      <p:bldP spid="1231888" grpId="0" animBg="1"/>
      <p:bldP spid="1231888" grpId="1"/>
      <p:bldP spid="1231888" grpId="2"/>
      <p:bldP spid="1231889" grpId="0" animBg="1"/>
      <p:bldP spid="1231890" grpId="0" animBg="1"/>
      <p:bldP spid="1231890" grpId="1"/>
      <p:bldP spid="1231890" grpId="2"/>
      <p:bldP spid="1231891" grpId="0" animBg="1"/>
      <p:bldP spid="1231892" grpId="0" animBg="1"/>
      <p:bldP spid="1231892" grpId="1"/>
      <p:bldP spid="1231892" grpId="2"/>
      <p:bldP spid="1231893" grpId="0" animBg="1"/>
      <p:bldP spid="1231894" grpId="0" animBg="1"/>
      <p:bldP spid="1231894" grpId="1"/>
      <p:bldP spid="1231894" grpId="2"/>
      <p:bldP spid="1231895" grpId="0" animBg="1"/>
      <p:bldP spid="1231896" grpId="0" animBg="1"/>
      <p:bldP spid="1231896" grpId="1"/>
      <p:bldP spid="1231896" grpId="2"/>
      <p:bldP spid="1231897" grpId="0"/>
      <p:bldP spid="1231897" grpId="1"/>
      <p:bldP spid="1231898" grpId="0" animBg="1"/>
      <p:bldP spid="1231898" grpId="1" animBg="1"/>
      <p:bldP spid="1231979" grpId="0" animBg="1"/>
      <p:bldP spid="1231980" grpId="0"/>
      <p:bldP spid="1231981" grpId="0" animBg="1"/>
      <p:bldP spid="1231981" grpId="1" animBg="1"/>
      <p:bldP spid="1231981" grpId="2" animBg="1"/>
      <p:bldP spid="1231981" grpId="3" animBg="1"/>
      <p:bldP spid="1231981" grpId="4" animBg="1"/>
      <p:bldP spid="1231981" grpId="5" animBg="1"/>
      <p:bldP spid="1231981" grpId="6" animBg="1"/>
      <p:bldP spid="1231982" grpId="0" animBg="1"/>
      <p:bldP spid="1231982" grpId="1" animBg="1"/>
      <p:bldP spid="1231982" grpId="2" animBg="1"/>
      <p:bldP spid="1231982" grpId="3" animBg="1"/>
      <p:bldP spid="1231982" grpId="4" animBg="1"/>
      <p:bldP spid="1231982" grpId="5" animBg="1"/>
      <p:bldP spid="1231982" grpId="6" animBg="1"/>
      <p:bldP spid="1231983" grpId="0" animBg="1"/>
      <p:bldP spid="1231983" grpId="1" animBg="1"/>
      <p:bldP spid="1231983" grpId="2" animBg="1"/>
      <p:bldP spid="1231983" grpId="3" animBg="1"/>
      <p:bldP spid="1231983" grpId="4" animBg="1"/>
      <p:bldP spid="1231983" grpId="5" animBg="1"/>
      <p:bldP spid="1231983" grpId="6" animBg="1"/>
      <p:bldP spid="1231984" grpId="0" animBg="1"/>
      <p:bldP spid="1231984" grpId="1" animBg="1"/>
      <p:bldP spid="1231984" grpId="2" animBg="1"/>
      <p:bldP spid="1231984" grpId="3" animBg="1"/>
      <p:bldP spid="1231984" grpId="4" animBg="1"/>
      <p:bldP spid="1231984" grpId="5" animBg="1"/>
      <p:bldP spid="1231984" grpId="6" animBg="1"/>
      <p:bldP spid="1231985" grpId="0" animBg="1"/>
      <p:bldP spid="1231985" grpId="1" animBg="1"/>
      <p:bldP spid="1231985" grpId="2" animBg="1"/>
      <p:bldP spid="1231985" grpId="3" animBg="1"/>
      <p:bldP spid="1231985" grpId="4" animBg="1"/>
      <p:bldP spid="1231985" grpId="5" animBg="1"/>
      <p:bldP spid="1231986" grpId="0" animBg="1"/>
      <p:bldP spid="1231986" grpId="1" animBg="1"/>
      <p:bldP spid="1231986" grpId="2" animBg="1"/>
      <p:bldP spid="1231986" grpId="3" animBg="1"/>
      <p:bldP spid="1231986" grpId="4" animBg="1"/>
      <p:bldP spid="1231987" grpId="0" animBg="1"/>
      <p:bldP spid="1231987" grpId="1" animBg="1"/>
      <p:bldP spid="1231987" grpId="2" animBg="1"/>
      <p:bldP spid="1231987" grpId="3" animBg="1"/>
      <p:bldP spid="1231988" grpId="0" animBg="1"/>
      <p:bldP spid="1231988" grpId="1" animBg="1"/>
      <p:bldP spid="1231988" grpId="2" animBg="1"/>
      <p:bldP spid="1231989" grpId="0" animBg="1"/>
      <p:bldP spid="1231989" grpId="1" animBg="1"/>
      <p:bldP spid="1231989" grpId="2" animBg="1"/>
      <p:bldP spid="1231989" grpId="3" animBg="1"/>
      <p:bldP spid="1231989" grpId="4" animBg="1"/>
      <p:bldP spid="1231989" grpId="5" animBg="1"/>
      <p:bldP spid="1231989" grpId="6" animBg="1"/>
      <p:bldP spid="1231990" grpId="0" animBg="1"/>
      <p:bldP spid="1231990" grpId="1" animBg="1"/>
      <p:bldP spid="1231990" grpId="2" animBg="1"/>
      <p:bldP spid="1231990" grpId="3" animBg="1"/>
      <p:bldP spid="1231990" grpId="4" animBg="1"/>
      <p:bldP spid="1231990" grpId="5" animBg="1"/>
      <p:bldP spid="1231991" grpId="0" animBg="1"/>
      <p:bldP spid="1231991" grpId="1" animBg="1"/>
      <p:bldP spid="1231991" grpId="2" animBg="1"/>
      <p:bldP spid="1231991" grpId="3" animBg="1"/>
      <p:bldP spid="1231991" grpId="4" animBg="1"/>
      <p:bldP spid="1231992" grpId="0" animBg="1"/>
      <p:bldP spid="1231992" grpId="1" animBg="1"/>
      <p:bldP spid="1231992" grpId="2" animBg="1"/>
      <p:bldP spid="1231992" grpId="3" animBg="1"/>
      <p:bldP spid="1231901" grpId="0" animBg="1"/>
      <p:bldP spid="1231901" grpId="1" animBg="1"/>
      <p:bldP spid="1231901" grpId="2" animBg="1"/>
      <p:bldP spid="1231902" grpId="0" animBg="1"/>
      <p:bldP spid="1231902" grpId="1" animBg="1"/>
      <p:bldP spid="1231902" grpId="2" animBg="1"/>
      <p:bldP spid="1231903" grpId="0" animBg="1"/>
      <p:bldP spid="1231903" grpId="1" animBg="1"/>
      <p:bldP spid="1231903" grpId="2" animBg="1"/>
      <p:bldP spid="1231903" grpId="3" animBg="1"/>
      <p:bldP spid="1231903" grpId="4" animBg="1"/>
      <p:bldP spid="1231903" grpId="5" animBg="1"/>
      <p:bldP spid="1231903" grpId="6" animBg="1"/>
      <p:bldP spid="1231899" grpId="0" animBg="1"/>
      <p:bldP spid="1231899" grpId="1" animBg="1"/>
      <p:bldP spid="1231899" grpId="2" animBg="1"/>
      <p:bldP spid="1231899" grpId="3" animBg="1"/>
      <p:bldP spid="1231899" grpId="4" animBg="1"/>
      <p:bldP spid="1231899" grpId="5" animBg="1"/>
      <p:bldP spid="1231900" grpId="0" animBg="1"/>
      <p:bldP spid="1231900" grpId="1" animBg="1"/>
      <p:bldP spid="1231900" grpId="2" animBg="1"/>
      <p:bldP spid="1231900" grpId="3" animBg="1"/>
      <p:bldP spid="1231900" grpId="4" animBg="1"/>
      <p:bldP spid="1231900" grpId="5" animBg="1"/>
      <p:bldP spid="1231900" grpId="6" animBg="1"/>
      <p:bldP spid="132" grpId="0" animBg="1"/>
    </p:bld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r>
              <a:rPr lang="en-US" dirty="0" smtClean="0"/>
              <a:t>Example: Fellini </a:t>
            </a:r>
            <a:r>
              <a:rPr lang="en-US" dirty="0" smtClean="0"/>
              <a:t>Storage System</a:t>
            </a:r>
          </a:p>
        </p:txBody>
      </p:sp>
      <p:sp>
        <p:nvSpPr>
          <p:cNvPr id="181251" name="Rectangle 3"/>
          <p:cNvSpPr>
            <a:spLocks noGrp="1" noChangeArrowheads="1"/>
          </p:cNvSpPr>
          <p:nvPr>
            <p:ph type="body" idx="1"/>
          </p:nvPr>
        </p:nvSpPr>
        <p:spPr>
          <a:xfrm>
            <a:off x="0" y="1182688"/>
            <a:ext cx="9144000" cy="5332412"/>
          </a:xfrm>
        </p:spPr>
        <p:txBody>
          <a:bodyPr/>
          <a:lstStyle/>
          <a:p>
            <a:pPr marL="533400" indent="-533400" eaLnBrk="1" hangingPunct="1">
              <a:spcAft>
                <a:spcPct val="40000"/>
              </a:spcAft>
            </a:pPr>
            <a:r>
              <a:rPr lang="en-US" sz="2400" smtClean="0">
                <a:solidFill>
                  <a:schemeClr val="hlink"/>
                </a:solidFill>
              </a:rPr>
              <a:t>Cache manager</a:t>
            </a:r>
          </a:p>
          <a:p>
            <a:pPr marL="914400" lvl="1" indent="-457200" eaLnBrk="1" hangingPunct="1">
              <a:spcAft>
                <a:spcPct val="40000"/>
              </a:spcAft>
            </a:pPr>
            <a:r>
              <a:rPr lang="en-US" sz="2000" smtClean="0"/>
              <a:t>pages are pinned (fixing) using a reference counter</a:t>
            </a:r>
            <a:br>
              <a:rPr lang="en-US" sz="2000" smtClean="0"/>
            </a:br>
            <a:endParaRPr lang="en-US" sz="2000" smtClean="0"/>
          </a:p>
          <a:p>
            <a:pPr marL="914400" lvl="1" indent="-457200" eaLnBrk="1" hangingPunct="1">
              <a:spcAft>
                <a:spcPct val="40000"/>
              </a:spcAft>
            </a:pPr>
            <a:r>
              <a:rPr lang="en-US" sz="2000" smtClean="0"/>
              <a:t>replacement in three steps</a:t>
            </a:r>
          </a:p>
          <a:p>
            <a:pPr marL="1295400" lvl="2" indent="-381000" eaLnBrk="1" hangingPunct="1">
              <a:spcAft>
                <a:spcPct val="40000"/>
              </a:spcAft>
              <a:buFontTx/>
              <a:buAutoNum type="arabicPeriod"/>
            </a:pPr>
            <a:r>
              <a:rPr lang="en-US" sz="1800" smtClean="0"/>
              <a:t>search free list</a:t>
            </a:r>
          </a:p>
          <a:p>
            <a:pPr marL="1295400" lvl="2" indent="-381000" eaLnBrk="1" hangingPunct="1">
              <a:spcAft>
                <a:spcPct val="40000"/>
              </a:spcAft>
              <a:buFontTx/>
              <a:buAutoNum type="arabicPeriod"/>
            </a:pPr>
            <a:r>
              <a:rPr lang="en-US" sz="1800" smtClean="0"/>
              <a:t>search current buffer list (CBL) for the </a:t>
            </a:r>
            <a:r>
              <a:rPr lang="en-US" sz="1800" i="1" smtClean="0"/>
              <a:t>unused</a:t>
            </a:r>
            <a:r>
              <a:rPr lang="en-US" sz="1800" smtClean="0"/>
              <a:t>  LRU file</a:t>
            </a:r>
          </a:p>
          <a:p>
            <a:pPr marL="1295400" lvl="2" indent="-381000" eaLnBrk="1" hangingPunct="1">
              <a:spcAft>
                <a:spcPct val="40000"/>
              </a:spcAft>
              <a:buFontTx/>
              <a:buAutoNum type="arabicPeriod"/>
            </a:pPr>
            <a:r>
              <a:rPr lang="en-US" sz="1800" smtClean="0"/>
              <a:t>search </a:t>
            </a:r>
            <a:r>
              <a:rPr lang="en-US" sz="1800" i="1" smtClean="0"/>
              <a:t>in-use</a:t>
            </a:r>
            <a:r>
              <a:rPr lang="en-US" sz="1800" smtClean="0"/>
              <a:t>  CBLs and assign priorities to replaceable buffers (not pinned) according to reference distance (depending on rate, direction)</a:t>
            </a:r>
          </a:p>
          <a:p>
            <a:pPr marL="1733550" lvl="3" indent="-361950" eaLnBrk="1" hangingPunct="1">
              <a:spcAft>
                <a:spcPct val="40000"/>
              </a:spcAft>
            </a:pPr>
            <a:r>
              <a:rPr lang="en-US" sz="1700" smtClean="0"/>
              <a:t>sort (using Quicksort)</a:t>
            </a:r>
          </a:p>
          <a:p>
            <a:pPr marL="1733550" lvl="3" indent="-361950" eaLnBrk="1" hangingPunct="1">
              <a:spcAft>
                <a:spcPct val="40000"/>
              </a:spcAft>
            </a:pPr>
            <a:r>
              <a:rPr lang="en-US" sz="1700" smtClean="0"/>
              <a:t>replace buffer with highest weight</a:t>
            </a: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r>
              <a:rPr lang="en-US" dirty="0" smtClean="0"/>
              <a:t>Example: Fellini </a:t>
            </a:r>
            <a:r>
              <a:rPr lang="en-US" dirty="0" smtClean="0"/>
              <a:t>Storage System</a:t>
            </a:r>
          </a:p>
        </p:txBody>
      </p:sp>
      <p:sp>
        <p:nvSpPr>
          <p:cNvPr id="1379331" name="Rectangle 3"/>
          <p:cNvSpPr>
            <a:spLocks noGrp="1" noChangeArrowheads="1"/>
          </p:cNvSpPr>
          <p:nvPr>
            <p:ph type="body" idx="1"/>
          </p:nvPr>
        </p:nvSpPr>
        <p:spPr/>
        <p:txBody>
          <a:bodyPr/>
          <a:lstStyle/>
          <a:p>
            <a:pPr marL="533400" indent="-533400" eaLnBrk="1" hangingPunct="1">
              <a:lnSpc>
                <a:spcPct val="80000"/>
              </a:lnSpc>
              <a:spcAft>
                <a:spcPct val="20000"/>
              </a:spcAft>
            </a:pPr>
            <a:r>
              <a:rPr lang="en-US" sz="2000" smtClean="0">
                <a:solidFill>
                  <a:schemeClr val="hlink"/>
                </a:solidFill>
              </a:rPr>
              <a:t>Storage manager</a:t>
            </a:r>
          </a:p>
          <a:p>
            <a:pPr marL="914400" lvl="1" indent="-457200" eaLnBrk="1" hangingPunct="1">
              <a:lnSpc>
                <a:spcPct val="80000"/>
              </a:lnSpc>
              <a:spcAft>
                <a:spcPct val="20000"/>
              </a:spcAft>
            </a:pPr>
            <a:r>
              <a:rPr lang="en-US" sz="1800" smtClean="0"/>
              <a:t>maintains free list with grouping contiguous blocks </a:t>
            </a:r>
            <a:r>
              <a:rPr lang="en-US" sz="1800" smtClean="0">
                <a:sym typeface="Wingdings" charset="2"/>
              </a:rPr>
              <a:t> store blocks contiguously</a:t>
            </a:r>
          </a:p>
          <a:p>
            <a:pPr marL="914400" lvl="1" indent="-457200" eaLnBrk="1" hangingPunct="1">
              <a:lnSpc>
                <a:spcPct val="80000"/>
              </a:lnSpc>
              <a:spcAft>
                <a:spcPct val="20000"/>
              </a:spcAft>
            </a:pPr>
            <a:r>
              <a:rPr lang="en-US" sz="1800" smtClean="0">
                <a:sym typeface="Wingdings" charset="2"/>
              </a:rPr>
              <a:t>uses C-SCAN disk scheduling</a:t>
            </a:r>
            <a:endParaRPr lang="en-US" sz="1800" smtClean="0"/>
          </a:p>
          <a:p>
            <a:pPr marL="914400" lvl="1" indent="-457200" eaLnBrk="1" hangingPunct="1">
              <a:lnSpc>
                <a:spcPct val="80000"/>
              </a:lnSpc>
              <a:spcAft>
                <a:spcPct val="20000"/>
              </a:spcAft>
            </a:pPr>
            <a:r>
              <a:rPr lang="en-US" sz="1800" smtClean="0"/>
              <a:t>striping </a:t>
            </a:r>
          </a:p>
          <a:p>
            <a:pPr marL="1295400" lvl="2" indent="-381000" eaLnBrk="1" hangingPunct="1">
              <a:lnSpc>
                <a:spcPct val="80000"/>
              </a:lnSpc>
              <a:spcAft>
                <a:spcPct val="20000"/>
              </a:spcAft>
            </a:pPr>
            <a:r>
              <a:rPr lang="en-US" sz="1600" smtClean="0"/>
              <a:t>distribute the total load</a:t>
            </a:r>
          </a:p>
          <a:p>
            <a:pPr marL="1295400" lvl="2" indent="-381000" eaLnBrk="1" hangingPunct="1">
              <a:lnSpc>
                <a:spcPct val="80000"/>
              </a:lnSpc>
              <a:spcAft>
                <a:spcPct val="20000"/>
              </a:spcAft>
            </a:pPr>
            <a:r>
              <a:rPr lang="en-US" sz="1600" smtClean="0"/>
              <a:t>add fault-tolerance (parity data)</a:t>
            </a:r>
          </a:p>
          <a:p>
            <a:pPr marL="914400" lvl="1" indent="-457200" eaLnBrk="1" hangingPunct="1">
              <a:lnSpc>
                <a:spcPct val="80000"/>
              </a:lnSpc>
              <a:spcAft>
                <a:spcPct val="20000"/>
              </a:spcAft>
            </a:pPr>
            <a:r>
              <a:rPr lang="en-US" sz="1800" smtClean="0"/>
              <a:t>simple flat file system</a:t>
            </a:r>
            <a:br>
              <a:rPr lang="en-US" sz="1800" smtClean="0"/>
            </a:br>
            <a:endParaRPr lang="en-US" sz="1800" smtClean="0"/>
          </a:p>
          <a:p>
            <a:pPr marL="533400" indent="-533400" eaLnBrk="1" hangingPunct="1">
              <a:lnSpc>
                <a:spcPct val="80000"/>
              </a:lnSpc>
              <a:spcAft>
                <a:spcPct val="20000"/>
              </a:spcAft>
            </a:pPr>
            <a:r>
              <a:rPr lang="en-US" sz="2000" smtClean="0">
                <a:solidFill>
                  <a:schemeClr val="hlink"/>
                </a:solidFill>
              </a:rPr>
              <a:t>Application interface</a:t>
            </a:r>
          </a:p>
          <a:p>
            <a:pPr marL="914400" lvl="1" indent="-457200" eaLnBrk="1" hangingPunct="1">
              <a:lnSpc>
                <a:spcPct val="80000"/>
              </a:lnSpc>
              <a:spcAft>
                <a:spcPct val="20000"/>
              </a:spcAft>
            </a:pPr>
            <a:r>
              <a:rPr lang="en-US" sz="1800" smtClean="0">
                <a:solidFill>
                  <a:schemeClr val="folHlink"/>
                </a:solidFill>
              </a:rPr>
              <a:t>non-real-time</a:t>
            </a:r>
            <a:r>
              <a:rPr lang="en-US" sz="1800" smtClean="0"/>
              <a:t>: more or less as in other file systems, except that when opening one has an admittance check</a:t>
            </a:r>
            <a:br>
              <a:rPr lang="en-US" sz="1800" smtClean="0"/>
            </a:br>
            <a:endParaRPr lang="en-US" sz="1800" smtClean="0"/>
          </a:p>
          <a:p>
            <a:pPr marL="914400" lvl="1" indent="-457200" eaLnBrk="1" hangingPunct="1">
              <a:lnSpc>
                <a:spcPct val="80000"/>
              </a:lnSpc>
              <a:spcAft>
                <a:spcPct val="20000"/>
              </a:spcAft>
            </a:pPr>
            <a:r>
              <a:rPr lang="en-US" sz="1800" smtClean="0">
                <a:solidFill>
                  <a:schemeClr val="folHlink"/>
                </a:solidFill>
              </a:rPr>
              <a:t>real-time</a:t>
            </a:r>
            <a:r>
              <a:rPr lang="en-US" sz="1800" smtClean="0"/>
              <a:t>: </a:t>
            </a:r>
          </a:p>
          <a:p>
            <a:pPr marL="1295400" lvl="2" indent="-381000" eaLnBrk="1" hangingPunct="1">
              <a:lnSpc>
                <a:spcPct val="80000"/>
              </a:lnSpc>
              <a:spcAft>
                <a:spcPct val="20000"/>
              </a:spcAft>
            </a:pPr>
            <a:r>
              <a:rPr lang="en-US" sz="1600" smtClean="0">
                <a:latin typeface="Courier New" charset="0"/>
              </a:rPr>
              <a:t>begin_stream (filename, mode, flags, rate)</a:t>
            </a:r>
          </a:p>
          <a:p>
            <a:pPr marL="1295400" lvl="2" indent="-381000" eaLnBrk="1" hangingPunct="1">
              <a:lnSpc>
                <a:spcPct val="80000"/>
              </a:lnSpc>
              <a:spcAft>
                <a:spcPct val="20000"/>
              </a:spcAft>
            </a:pPr>
            <a:r>
              <a:rPr lang="en-US" sz="1600" smtClean="0">
                <a:latin typeface="Courier New" charset="0"/>
              </a:rPr>
              <a:t>retrieve_stream (id, bytes)</a:t>
            </a:r>
          </a:p>
          <a:p>
            <a:pPr marL="1295400" lvl="2" indent="-381000" eaLnBrk="1" hangingPunct="1">
              <a:lnSpc>
                <a:spcPct val="80000"/>
              </a:lnSpc>
              <a:spcAft>
                <a:spcPct val="20000"/>
              </a:spcAft>
            </a:pPr>
            <a:r>
              <a:rPr lang="en-US" sz="1600" smtClean="0">
                <a:latin typeface="Courier New" charset="0"/>
              </a:rPr>
              <a:t>store_stream (id, bytes)</a:t>
            </a:r>
          </a:p>
          <a:p>
            <a:pPr marL="1295400" lvl="2" indent="-381000" eaLnBrk="1" hangingPunct="1">
              <a:lnSpc>
                <a:spcPct val="80000"/>
              </a:lnSpc>
              <a:spcAft>
                <a:spcPct val="20000"/>
              </a:spcAft>
            </a:pPr>
            <a:r>
              <a:rPr lang="en-US" sz="1600" smtClean="0">
                <a:latin typeface="Courier New" charset="0"/>
              </a:rPr>
              <a:t>seek_stream (id, bytes, whence)</a:t>
            </a:r>
          </a:p>
          <a:p>
            <a:pPr marL="1295400" lvl="2" indent="-381000" eaLnBrk="1" hangingPunct="1">
              <a:lnSpc>
                <a:spcPct val="80000"/>
              </a:lnSpc>
              <a:spcAft>
                <a:spcPct val="20000"/>
              </a:spcAft>
            </a:pPr>
            <a:r>
              <a:rPr lang="en-US" sz="1600" smtClean="0">
                <a:latin typeface="Courier New" charset="0"/>
              </a:rPr>
              <a:t>close_stream(id)</a:t>
            </a:r>
            <a:br>
              <a:rPr lang="en-US" sz="1600" smtClean="0">
                <a:latin typeface="Courier New" charset="0"/>
              </a:rPr>
            </a:br>
            <a:endParaRPr lang="en-US" sz="1600" smtClean="0">
              <a:latin typeface="Courier New" charset="0"/>
            </a:endParaRPr>
          </a:p>
        </p:txBody>
      </p:sp>
      <p:sp>
        <p:nvSpPr>
          <p:cNvPr id="1379332" name="Oval 4"/>
          <p:cNvSpPr>
            <a:spLocks noChangeArrowheads="1"/>
          </p:cNvSpPr>
          <p:nvPr/>
        </p:nvSpPr>
        <p:spPr bwMode="auto">
          <a:xfrm>
            <a:off x="5764213" y="4724400"/>
            <a:ext cx="771525" cy="431800"/>
          </a:xfrm>
          <a:prstGeom prst="ellipse">
            <a:avLst/>
          </a:prstGeom>
          <a:noFill/>
          <a:ln w="381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lIns="90000" tIns="46800" rIns="90000" bIns="46800" anchor="ctr">
            <a:spAutoFit/>
          </a:bodyPr>
          <a:lstStyle/>
          <a:p>
            <a:pPr algn="ctr"/>
            <a:endParaRPr lang="nb-NO" sz="1400" b="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933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9331">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79331">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79331">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79331">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79331">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79331">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79331">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1379332"/>
                                        </p:tgtEl>
                                        <p:attrNameLst>
                                          <p:attrName>style.visibility</p:attrName>
                                        </p:attrNameLst>
                                      </p:cBhvr>
                                      <p:to>
                                        <p:strVal val="visible"/>
                                      </p:to>
                                    </p:set>
                                    <p:animEffect transition="in" filter="wheel(4)">
                                      <p:cBhvr>
                                        <p:cTn id="25" dur="2000"/>
                                        <p:tgtEl>
                                          <p:spTgt spid="1379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9332" grpId="0" animBg="1"/>
    </p:bld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96738" name="Rectangle 2"/>
          <p:cNvSpPr>
            <a:spLocks noGrp="1" noChangeArrowheads="1"/>
          </p:cNvSpPr>
          <p:nvPr>
            <p:ph type="ctrTitle"/>
          </p:nvPr>
        </p:nvSpPr>
        <p:spPr>
          <a:xfrm>
            <a:off x="638175" y="1704975"/>
            <a:ext cx="7361238" cy="1462088"/>
          </a:xfrm>
        </p:spPr>
        <p:txBody>
          <a:bodyPr/>
          <a:lstStyle/>
          <a:p>
            <a:pPr eaLnBrk="1" hangingPunct="1"/>
            <a:r>
              <a:rPr lang="en-US" sz="6600" smtClean="0"/>
              <a:t>Discussion:</a:t>
            </a:r>
          </a:p>
        </p:txBody>
      </p:sp>
      <p:sp>
        <p:nvSpPr>
          <p:cNvPr id="1396739" name="Text Box 3"/>
          <p:cNvSpPr txBox="1">
            <a:spLocks noChangeArrowheads="1"/>
          </p:cNvSpPr>
          <p:nvPr/>
        </p:nvSpPr>
        <p:spPr bwMode="auto">
          <a:xfrm>
            <a:off x="1312863" y="3470275"/>
            <a:ext cx="6327775" cy="5794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b="0"/>
              <a:t>We have the Qs, you have the As!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96738"/>
                                        </p:tgtEl>
                                        <p:attrNameLst>
                                          <p:attrName>style.visibility</p:attrName>
                                        </p:attrNameLst>
                                      </p:cBhvr>
                                      <p:to>
                                        <p:strVal val="visible"/>
                                      </p:to>
                                    </p:set>
                                    <p:animEffect transition="in" filter="fade">
                                      <p:cBhvr>
                                        <p:cTn id="7" dur="500">
                                          <p:stCondLst>
                                            <p:cond delay="0"/>
                                          </p:stCondLst>
                                        </p:cTn>
                                        <p:tgtEl>
                                          <p:spTgt spid="1396738"/>
                                        </p:tgtEl>
                                      </p:cBhvr>
                                    </p:animEffect>
                                    <p:anim calcmode="lin" valueType="num">
                                      <p:cBhvr>
                                        <p:cTn id="8" dur="500" fill="hold">
                                          <p:stCondLst>
                                            <p:cond delay="0"/>
                                          </p:stCondLst>
                                        </p:cTn>
                                        <p:tgtEl>
                                          <p:spTgt spid="1396738"/>
                                        </p:tgtEl>
                                        <p:attrNameLst>
                                          <p:attrName>style.rotation</p:attrName>
                                        </p:attrNameLst>
                                      </p:cBhvr>
                                      <p:tavLst>
                                        <p:tav tm="0">
                                          <p:val>
                                            <p:fltVal val="720"/>
                                          </p:val>
                                        </p:tav>
                                        <p:tav tm="100000">
                                          <p:val>
                                            <p:fltVal val="0"/>
                                          </p:val>
                                        </p:tav>
                                      </p:tavLst>
                                    </p:anim>
                                    <p:anim calcmode="lin" valueType="num">
                                      <p:cBhvr>
                                        <p:cTn id="9" dur="500" fill="hold">
                                          <p:stCondLst>
                                            <p:cond delay="0"/>
                                          </p:stCondLst>
                                        </p:cTn>
                                        <p:tgtEl>
                                          <p:spTgt spid="1396738"/>
                                        </p:tgtEl>
                                        <p:attrNameLst>
                                          <p:attrName>ppt_h</p:attrName>
                                        </p:attrNameLst>
                                      </p:cBhvr>
                                      <p:tavLst>
                                        <p:tav tm="0">
                                          <p:val>
                                            <p:fltVal val="0"/>
                                          </p:val>
                                        </p:tav>
                                        <p:tav tm="100000">
                                          <p:val>
                                            <p:strVal val="#ppt_h"/>
                                          </p:val>
                                        </p:tav>
                                      </p:tavLst>
                                    </p:anim>
                                    <p:anim calcmode="lin" valueType="num">
                                      <p:cBhvr>
                                        <p:cTn id="10" dur="500" fill="hold">
                                          <p:stCondLst>
                                            <p:cond delay="0"/>
                                          </p:stCondLst>
                                        </p:cTn>
                                        <p:tgtEl>
                                          <p:spTgt spid="1396738"/>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iterate type="lt">
                                    <p:tmPct val="10000"/>
                                  </p:iterate>
                                  <p:childTnLst>
                                    <p:set>
                                      <p:cBhvr>
                                        <p:cTn id="12" dur="1" fill="hold">
                                          <p:stCondLst>
                                            <p:cond delay="0"/>
                                          </p:stCondLst>
                                        </p:cTn>
                                        <p:tgtEl>
                                          <p:spTgt spid="1396739"/>
                                        </p:tgtEl>
                                        <p:attrNameLst>
                                          <p:attrName>style.visibility</p:attrName>
                                        </p:attrNameLst>
                                      </p:cBhvr>
                                      <p:to>
                                        <p:strVal val="visible"/>
                                      </p:to>
                                    </p:set>
                                    <p:animEffect transition="in" filter="fade">
                                      <p:cBhvr>
                                        <p:cTn id="13" dur="500"/>
                                        <p:tgtEl>
                                          <p:spTgt spid="1396739"/>
                                        </p:tgtEl>
                                      </p:cBhvr>
                                    </p:animEffect>
                                    <p:anim calcmode="lin" valueType="num">
                                      <p:cBhvr>
                                        <p:cTn id="14" dur="500" fill="hold"/>
                                        <p:tgtEl>
                                          <p:spTgt spid="1396739"/>
                                        </p:tgtEl>
                                        <p:attrNameLst>
                                          <p:attrName>style.rotation</p:attrName>
                                        </p:attrNameLst>
                                      </p:cBhvr>
                                      <p:tavLst>
                                        <p:tav tm="0">
                                          <p:val>
                                            <p:fltVal val="720"/>
                                          </p:val>
                                        </p:tav>
                                        <p:tav tm="100000">
                                          <p:val>
                                            <p:fltVal val="0"/>
                                          </p:val>
                                        </p:tav>
                                      </p:tavLst>
                                    </p:anim>
                                    <p:anim calcmode="lin" valueType="num">
                                      <p:cBhvr>
                                        <p:cTn id="15" dur="500" fill="hold"/>
                                        <p:tgtEl>
                                          <p:spTgt spid="1396739"/>
                                        </p:tgtEl>
                                        <p:attrNameLst>
                                          <p:attrName>ppt_h</p:attrName>
                                        </p:attrNameLst>
                                      </p:cBhvr>
                                      <p:tavLst>
                                        <p:tav tm="0">
                                          <p:val>
                                            <p:fltVal val="0"/>
                                          </p:val>
                                        </p:tav>
                                        <p:tav tm="100000">
                                          <p:val>
                                            <p:strVal val="#ppt_h"/>
                                          </p:val>
                                        </p:tav>
                                      </p:tavLst>
                                    </p:anim>
                                    <p:anim calcmode="lin" valueType="num">
                                      <p:cBhvr>
                                        <p:cTn id="16" dur="500" fill="hold"/>
                                        <p:tgtEl>
                                          <p:spTgt spid="139673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6738" grpId="0"/>
      <p:bldP spid="1396739" grpId="0"/>
    </p:bld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r>
              <a:rPr lang="en-US" smtClean="0"/>
              <a:t>DAS vs. NAS vs. SAN??</a:t>
            </a:r>
          </a:p>
        </p:txBody>
      </p:sp>
      <p:sp>
        <p:nvSpPr>
          <p:cNvPr id="185347" name="Rectangle 3"/>
          <p:cNvSpPr>
            <a:spLocks noGrp="1" noChangeArrowheads="1"/>
          </p:cNvSpPr>
          <p:nvPr>
            <p:ph type="body" idx="1"/>
          </p:nvPr>
        </p:nvSpPr>
        <p:spPr>
          <a:xfrm>
            <a:off x="0" y="1757363"/>
            <a:ext cx="2684463" cy="4787900"/>
          </a:xfrm>
        </p:spPr>
        <p:txBody>
          <a:bodyPr/>
          <a:lstStyle/>
          <a:p>
            <a:pPr eaLnBrk="1" hangingPunct="1"/>
            <a:r>
              <a:rPr lang="en-US" sz="1600" smtClean="0">
                <a:solidFill>
                  <a:schemeClr val="folHlink"/>
                </a:solidFill>
              </a:rPr>
              <a:t>Direct attached storage</a:t>
            </a:r>
            <a:r>
              <a:rPr lang="en-US" sz="1600" smtClean="0"/>
              <a:t/>
            </a:r>
            <a:br>
              <a:rPr lang="en-US" sz="1600" smtClean="0"/>
            </a:br>
            <a:endParaRPr lang="en-US" sz="1600" smtClean="0"/>
          </a:p>
          <a:p>
            <a:pPr eaLnBrk="1" hangingPunct="1"/>
            <a:r>
              <a:rPr lang="en-US" sz="1600" smtClean="0">
                <a:solidFill>
                  <a:schemeClr val="folHlink"/>
                </a:solidFill>
              </a:rPr>
              <a:t>Network attached storage</a:t>
            </a:r>
          </a:p>
          <a:p>
            <a:pPr lvl="1" eaLnBrk="1" hangingPunct="1"/>
            <a:r>
              <a:rPr lang="en-US" sz="1400" smtClean="0"/>
              <a:t>uses some kind of file-based protocol to attach remote devices non-transparently</a:t>
            </a:r>
          </a:p>
          <a:p>
            <a:pPr lvl="1" eaLnBrk="1" hangingPunct="1"/>
            <a:r>
              <a:rPr lang="en-US" sz="1400" smtClean="0"/>
              <a:t>NFS, SMB, CIFS</a:t>
            </a:r>
            <a:br>
              <a:rPr lang="en-US" sz="1400" smtClean="0"/>
            </a:br>
            <a:endParaRPr lang="en-US" sz="1400" smtClean="0"/>
          </a:p>
          <a:p>
            <a:pPr eaLnBrk="1" hangingPunct="1"/>
            <a:r>
              <a:rPr lang="en-US" sz="1600" smtClean="0">
                <a:solidFill>
                  <a:schemeClr val="folHlink"/>
                </a:solidFill>
              </a:rPr>
              <a:t>Storage area network</a:t>
            </a:r>
          </a:p>
          <a:p>
            <a:pPr lvl="1" eaLnBrk="1" hangingPunct="1"/>
            <a:r>
              <a:rPr lang="en-US" sz="1400" smtClean="0"/>
              <a:t>transparently attach remote storage devices</a:t>
            </a:r>
          </a:p>
          <a:p>
            <a:pPr lvl="1" eaLnBrk="1" hangingPunct="1"/>
            <a:r>
              <a:rPr lang="en-US" sz="1400" smtClean="0"/>
              <a:t>iSCSI (SCSI over TCP/IP), iFCP (SCSI over Fibre Channel), HyperSCSI (SCSI over Ethernet), ATA over Ethernet</a:t>
            </a:r>
          </a:p>
        </p:txBody>
      </p:sp>
      <p:pic>
        <p:nvPicPr>
          <p:cNvPr id="1398789" name="Picture 5" descr="Compingles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613025" y="1600200"/>
            <a:ext cx="6319838" cy="49403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398791" name="Picture 7" descr="Compingles"/>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625725" y="2587625"/>
            <a:ext cx="5105400" cy="39338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85350" name="Rectangle 8"/>
          <p:cNvSpPr>
            <a:spLocks noChangeArrowheads="1"/>
          </p:cNvSpPr>
          <p:nvPr/>
        </p:nvSpPr>
        <p:spPr bwMode="auto">
          <a:xfrm>
            <a:off x="0" y="795338"/>
            <a:ext cx="9144000" cy="5699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rIns="54000"/>
          <a:lstStyle/>
          <a:p>
            <a:pPr marL="342900" indent="-342900" eaLnBrk="1" hangingPunct="1">
              <a:spcBef>
                <a:spcPct val="20000"/>
              </a:spcBef>
              <a:buClr>
                <a:srgbClr val="FF6600"/>
              </a:buClr>
              <a:buSzPct val="120000"/>
              <a:buFont typeface="Wingdings" charset="2"/>
              <a:buChar char="§"/>
            </a:pPr>
            <a:r>
              <a:rPr lang="en-US" sz="2400" b="0"/>
              <a:t>How will the introduction of </a:t>
            </a:r>
            <a:r>
              <a:rPr lang="en-US" sz="2400"/>
              <a:t>network </a:t>
            </a:r>
            <a:br>
              <a:rPr lang="en-US" sz="2400"/>
            </a:br>
            <a:r>
              <a:rPr lang="en-US" sz="2400"/>
              <a:t>attached disks</a:t>
            </a:r>
            <a:r>
              <a:rPr lang="en-US" sz="2400" b="0"/>
              <a:t> influence storage?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398789"/>
                                        </p:tgtEl>
                                      </p:cBhvr>
                                      <p:by x="50000" y="50000"/>
                                    </p:animScale>
                                  </p:childTnLst>
                                </p:cTn>
                              </p:par>
                              <p:par>
                                <p:cTn id="7" presetID="56" presetClass="path" presetSubtype="0" accel="50000" decel="50000" fill="hold" nodeType="withEffect">
                                  <p:stCondLst>
                                    <p:cond delay="0"/>
                                  </p:stCondLst>
                                  <p:childTnLst>
                                    <p:animMotion origin="layout" path="M 1.11022E-16 5.2729E-7 L 0.18073 -0.40842 " pathEditMode="relative" rAng="0" ptsTypes="AA">
                                      <p:cBhvr>
                                        <p:cTn id="8" dur="2000" fill="hold"/>
                                        <p:tgtEl>
                                          <p:spTgt spid="1398789"/>
                                        </p:tgtEl>
                                        <p:attrNameLst>
                                          <p:attrName>ppt_x</p:attrName>
                                          <p:attrName>ppt_y</p:attrName>
                                        </p:attrNameLst>
                                      </p:cBhvr>
                                      <p:rCtr x="9028" y="-20421"/>
                                    </p:animMotion>
                                  </p:childTnLst>
                                </p:cTn>
                              </p:par>
                            </p:childTnLst>
                          </p:cTn>
                        </p:par>
                        <p:par>
                          <p:cTn id="9" fill="hold" nodeType="afterGroup">
                            <p:stCondLst>
                              <p:cond delay="2000"/>
                            </p:stCondLst>
                            <p:childTnLst>
                              <p:par>
                                <p:cTn id="10" presetID="1" presetClass="entr" presetSubtype="0" fill="hold" nodeType="afterEffect">
                                  <p:stCondLst>
                                    <p:cond delay="0"/>
                                  </p:stCondLst>
                                  <p:childTnLst>
                                    <p:set>
                                      <p:cBhvr>
                                        <p:cTn id="11" dur="1" fill="hold">
                                          <p:stCondLst>
                                            <p:cond delay="0"/>
                                          </p:stCondLst>
                                        </p:cTn>
                                        <p:tgtEl>
                                          <p:spTgt spid="13987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r>
              <a:rPr lang="en-US" smtClean="0"/>
              <a:t>Mechanical Disks vs. Solid State Disks???</a:t>
            </a:r>
          </a:p>
        </p:txBody>
      </p:sp>
      <p:sp>
        <p:nvSpPr>
          <p:cNvPr id="186371" name="Rectangle 3"/>
          <p:cNvSpPr>
            <a:spLocks noGrp="1" noChangeArrowheads="1"/>
          </p:cNvSpPr>
          <p:nvPr>
            <p:ph type="body" sz="half" idx="1"/>
          </p:nvPr>
        </p:nvSpPr>
        <p:spPr>
          <a:xfrm>
            <a:off x="0" y="795338"/>
            <a:ext cx="9144000" cy="569912"/>
          </a:xfrm>
        </p:spPr>
        <p:txBody>
          <a:bodyPr/>
          <a:lstStyle/>
          <a:p>
            <a:pPr eaLnBrk="1" hangingPunct="1"/>
            <a:r>
              <a:rPr lang="en-US" sz="2400" smtClean="0"/>
              <a:t>How will the introduction of </a:t>
            </a:r>
            <a:r>
              <a:rPr lang="en-US" sz="2400" b="1" smtClean="0"/>
              <a:t>SSDs</a:t>
            </a:r>
            <a:r>
              <a:rPr lang="en-US" sz="2400" smtClean="0"/>
              <a:t> influence storage?</a:t>
            </a:r>
          </a:p>
        </p:txBody>
      </p:sp>
      <p:graphicFrame>
        <p:nvGraphicFramePr>
          <p:cNvPr id="1393896" name="Group 232"/>
          <p:cNvGraphicFramePr>
            <a:graphicFrameLocks noGrp="1"/>
          </p:cNvGraphicFramePr>
          <p:nvPr>
            <p:ph sz="half" idx="2"/>
          </p:nvPr>
        </p:nvGraphicFramePr>
        <p:xfrm>
          <a:off x="57150" y="1836738"/>
          <a:ext cx="9031288" cy="4381637"/>
        </p:xfrm>
        <a:graphic>
          <a:graphicData uri="http://schemas.openxmlformats.org/drawingml/2006/table">
            <a:tbl>
              <a:tblPr/>
              <a:tblGrid>
                <a:gridCol w="3667125"/>
                <a:gridCol w="1046163"/>
                <a:gridCol w="1687512"/>
                <a:gridCol w="1449388"/>
                <a:gridCol w="1181100"/>
              </a:tblGrid>
              <a:tr h="96823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200" b="0" i="0" u="none" strike="noStrike" cap="none" normalizeH="0" baseline="0">
                          <a:ln>
                            <a:noFill/>
                          </a:ln>
                          <a:solidFill>
                            <a:schemeClr val="tx1"/>
                          </a:solidFill>
                          <a:effectLst/>
                          <a:latin typeface="Tahoma" charset="0"/>
                        </a:rPr>
                        <a:t>(numbers from 2008)</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1" i="0" u="none" strike="noStrike" cap="none" normalizeH="0" baseline="0">
                          <a:ln>
                            <a:noFill/>
                          </a:ln>
                          <a:solidFill>
                            <a:schemeClr val="tx1"/>
                          </a:solidFill>
                          <a:effectLst/>
                          <a:latin typeface="Tahoma" charset="0"/>
                        </a:rPr>
                        <a:t>Storage capasity</a:t>
                      </a:r>
                      <a:br>
                        <a:rPr kumimoji="0" lang="en-US" sz="1600" b="1" i="0" u="none" strike="noStrike" cap="none" normalizeH="0" baseline="0">
                          <a:ln>
                            <a:noFill/>
                          </a:ln>
                          <a:solidFill>
                            <a:schemeClr val="tx1"/>
                          </a:solidFill>
                          <a:effectLst/>
                          <a:latin typeface="Tahoma" charset="0"/>
                        </a:rPr>
                      </a:br>
                      <a:r>
                        <a:rPr kumimoji="0" lang="en-US" sz="1600" b="1" i="0" u="none" strike="noStrike" cap="none" normalizeH="0" baseline="0">
                          <a:ln>
                            <a:noFill/>
                          </a:ln>
                          <a:solidFill>
                            <a:schemeClr val="tx1"/>
                          </a:solidFill>
                          <a:effectLst/>
                          <a:latin typeface="Tahoma" charset="0"/>
                        </a:rPr>
                        <a:t>(GB)</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1" i="0" u="none" strike="noStrike" cap="none" normalizeH="0" baseline="0">
                          <a:ln>
                            <a:noFill/>
                          </a:ln>
                          <a:solidFill>
                            <a:schemeClr val="tx1"/>
                          </a:solidFill>
                          <a:effectLst/>
                          <a:latin typeface="Tahoma" charset="0"/>
                        </a:rPr>
                        <a:t>Average seek time / latency (ms) </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1" i="0" u="none" strike="noStrike" cap="none" normalizeH="0" baseline="0">
                          <a:ln>
                            <a:noFill/>
                          </a:ln>
                          <a:solidFill>
                            <a:schemeClr val="tx1"/>
                          </a:solidFill>
                          <a:effectLst/>
                          <a:latin typeface="Tahoma" charset="0"/>
                        </a:rPr>
                        <a:t>Sustained transfer rate (MBps)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1" i="0" u="none" strike="noStrike" cap="none" normalizeH="0" baseline="0">
                          <a:ln>
                            <a:noFill/>
                          </a:ln>
                          <a:solidFill>
                            <a:schemeClr val="tx1"/>
                          </a:solidFill>
                          <a:effectLst/>
                          <a:latin typeface="Tahoma" charset="0"/>
                        </a:rPr>
                        <a:t>Interface (Gbps)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036">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1" i="0" u="none" strike="noStrike" cap="none" normalizeH="0" baseline="0">
                          <a:ln>
                            <a:noFill/>
                          </a:ln>
                          <a:solidFill>
                            <a:schemeClr val="tx1"/>
                          </a:solidFill>
                          <a:effectLst/>
                          <a:latin typeface="Tahoma" charset="0"/>
                        </a:rPr>
                        <a:t>Seagate Cheetah X15.6 (3.5 inch)</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0" i="0" u="none" strike="noStrike" cap="none" normalizeH="0" baseline="0">
                          <a:ln>
                            <a:noFill/>
                          </a:ln>
                          <a:solidFill>
                            <a:schemeClr val="tx1"/>
                          </a:solidFill>
                          <a:effectLst/>
                          <a:latin typeface="Tahoma" charset="0"/>
                        </a:rPr>
                        <a:t>450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1" i="0" u="none" strike="noStrike" cap="none" normalizeH="0" baseline="0">
                          <a:ln>
                            <a:noFill/>
                          </a:ln>
                          <a:solidFill>
                            <a:schemeClr val="hlink"/>
                          </a:solidFill>
                          <a:effectLst/>
                          <a:latin typeface="Tahoma" charset="0"/>
                        </a:rPr>
                        <a:t>3.4</a:t>
                      </a:r>
                      <a:r>
                        <a:rPr kumimoji="0" lang="en-US" sz="1600" b="0" i="0" u="none" strike="noStrike" cap="none" normalizeH="0" baseline="0">
                          <a:ln>
                            <a:noFill/>
                          </a:ln>
                          <a:solidFill>
                            <a:schemeClr val="tx1"/>
                          </a:solidFill>
                          <a:effectLst/>
                          <a:latin typeface="Tahoma" charset="0"/>
                        </a:rPr>
                        <a:t> </a:t>
                      </a:r>
                      <a:br>
                        <a:rPr kumimoji="0" lang="en-US" sz="1600" b="0" i="0" u="none" strike="noStrike" cap="none" normalizeH="0" baseline="0">
                          <a:ln>
                            <a:noFill/>
                          </a:ln>
                          <a:solidFill>
                            <a:schemeClr val="tx1"/>
                          </a:solidFill>
                          <a:effectLst/>
                          <a:latin typeface="Tahoma" charset="0"/>
                        </a:rPr>
                      </a:br>
                      <a:r>
                        <a:rPr kumimoji="0" lang="en-US" sz="1400" b="0" i="0" u="none" strike="noStrike" cap="none" normalizeH="0" baseline="0">
                          <a:ln>
                            <a:noFill/>
                          </a:ln>
                          <a:solidFill>
                            <a:schemeClr val="tx1"/>
                          </a:solidFill>
                          <a:effectLst/>
                          <a:latin typeface="Tahoma" charset="0"/>
                        </a:rPr>
                        <a:t>(track to track 0.2)</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0" i="0" u="none" strike="noStrike" cap="none" normalizeH="0" baseline="0">
                          <a:ln>
                            <a:noFill/>
                          </a:ln>
                          <a:solidFill>
                            <a:schemeClr val="hlink"/>
                          </a:solidFill>
                          <a:effectLst/>
                          <a:latin typeface="Tahoma" charset="0"/>
                        </a:rPr>
                        <a:t>110</a:t>
                      </a:r>
                      <a:r>
                        <a:rPr kumimoji="0" lang="en-US" sz="1600" b="0" i="0" u="none" strike="noStrike" cap="none" normalizeH="0" baseline="0">
                          <a:ln>
                            <a:noFill/>
                          </a:ln>
                          <a:solidFill>
                            <a:schemeClr val="tx1"/>
                          </a:solidFill>
                          <a:effectLst/>
                          <a:latin typeface="Tahoma" charset="0"/>
                        </a:rPr>
                        <a:t> - </a:t>
                      </a:r>
                      <a:r>
                        <a:rPr kumimoji="0" lang="en-US" sz="1600" b="1" i="0" u="none" strike="noStrike" cap="none" normalizeH="0" baseline="0">
                          <a:ln>
                            <a:noFill/>
                          </a:ln>
                          <a:solidFill>
                            <a:schemeClr val="tx1"/>
                          </a:solidFill>
                          <a:effectLst/>
                          <a:latin typeface="Tahoma" charset="0"/>
                        </a:rPr>
                        <a:t>171</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0" i="0" u="none" strike="noStrike" cap="none" normalizeH="0" baseline="0">
                          <a:ln>
                            <a:noFill/>
                          </a:ln>
                          <a:solidFill>
                            <a:schemeClr val="tx1"/>
                          </a:solidFill>
                          <a:effectLst/>
                          <a:latin typeface="Tahoma" charset="0"/>
                        </a:rPr>
                        <a:t>SAS (3)</a:t>
                      </a:r>
                      <a:br>
                        <a:rPr kumimoji="0" lang="en-US" sz="1600" b="0" i="0" u="none" strike="noStrike" cap="none" normalizeH="0" baseline="0">
                          <a:ln>
                            <a:noFill/>
                          </a:ln>
                          <a:solidFill>
                            <a:schemeClr val="tx1"/>
                          </a:solidFill>
                          <a:effectLst/>
                          <a:latin typeface="Tahoma" charset="0"/>
                        </a:rPr>
                      </a:br>
                      <a:r>
                        <a:rPr kumimoji="0" lang="en-US" sz="1600" b="0" i="0" u="none" strike="noStrike" cap="none" normalizeH="0" baseline="0">
                          <a:ln>
                            <a:noFill/>
                          </a:ln>
                          <a:solidFill>
                            <a:schemeClr val="tx1"/>
                          </a:solidFill>
                          <a:effectLst/>
                          <a:latin typeface="Tahoma" charset="0"/>
                        </a:rPr>
                        <a:t>FC (4)</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548560">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1" i="0" u="none" strike="noStrike" cap="none" normalizeH="0" baseline="0">
                          <a:ln>
                            <a:noFill/>
                          </a:ln>
                          <a:solidFill>
                            <a:schemeClr val="tx1"/>
                          </a:solidFill>
                          <a:effectLst/>
                          <a:latin typeface="Tahoma" charset="0"/>
                        </a:rPr>
                        <a:t>Seagate Savvio 15K (2.5 inch)</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0" i="0" u="none" strike="noStrike" cap="none" normalizeH="0" baseline="0">
                          <a:ln>
                            <a:noFill/>
                          </a:ln>
                          <a:solidFill>
                            <a:schemeClr val="tx1"/>
                          </a:solidFill>
                          <a:effectLst/>
                          <a:latin typeface="Tahoma" charset="0"/>
                        </a:rPr>
                        <a:t>73</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1" i="0" u="none" strike="noStrike" cap="none" normalizeH="0" baseline="0">
                          <a:ln>
                            <a:noFill/>
                          </a:ln>
                          <a:solidFill>
                            <a:schemeClr val="hlink"/>
                          </a:solidFill>
                          <a:effectLst/>
                          <a:latin typeface="Tahoma" charset="0"/>
                        </a:rPr>
                        <a:t>2.9</a:t>
                      </a:r>
                      <a:r>
                        <a:rPr kumimoji="0" lang="en-US" sz="1600" b="0" i="0" u="none" strike="noStrike" cap="none" normalizeH="0" baseline="0">
                          <a:ln>
                            <a:noFill/>
                          </a:ln>
                          <a:solidFill>
                            <a:schemeClr val="tx1"/>
                          </a:solidFill>
                          <a:effectLst/>
                          <a:latin typeface="Tahoma" charset="0"/>
                        </a:rPr>
                        <a:t> </a:t>
                      </a:r>
                      <a:br>
                        <a:rPr kumimoji="0" lang="en-US" sz="1600" b="0" i="0" u="none" strike="noStrike" cap="none" normalizeH="0" baseline="0">
                          <a:ln>
                            <a:noFill/>
                          </a:ln>
                          <a:solidFill>
                            <a:schemeClr val="tx1"/>
                          </a:solidFill>
                          <a:effectLst/>
                          <a:latin typeface="Tahoma" charset="0"/>
                        </a:rPr>
                      </a:br>
                      <a:r>
                        <a:rPr kumimoji="0" lang="en-US" sz="1400" b="0" i="0" u="none" strike="noStrike" cap="none" normalizeH="0" baseline="0">
                          <a:ln>
                            <a:noFill/>
                          </a:ln>
                          <a:solidFill>
                            <a:schemeClr val="tx1"/>
                          </a:solidFill>
                          <a:effectLst/>
                          <a:latin typeface="Tahoma" charset="0"/>
                        </a:rPr>
                        <a:t>(track to track 0.2)</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0" i="0" u="none" strike="noStrike" cap="none" normalizeH="0" baseline="0">
                          <a:ln>
                            <a:noFill/>
                          </a:ln>
                          <a:solidFill>
                            <a:schemeClr val="hlink"/>
                          </a:solidFill>
                          <a:effectLst/>
                          <a:latin typeface="Tahoma" charset="0"/>
                        </a:rPr>
                        <a:t>29</a:t>
                      </a:r>
                      <a:r>
                        <a:rPr kumimoji="0" lang="en-US" sz="1600" b="0" i="0" u="none" strike="noStrike" cap="none" normalizeH="0" baseline="0">
                          <a:ln>
                            <a:noFill/>
                          </a:ln>
                          <a:solidFill>
                            <a:schemeClr val="tx1"/>
                          </a:solidFill>
                          <a:effectLst/>
                          <a:latin typeface="Tahoma" charset="0"/>
                        </a:rPr>
                        <a:t> - </a:t>
                      </a:r>
                      <a:r>
                        <a:rPr kumimoji="0" lang="en-US" sz="1600" b="1" i="0" u="none" strike="noStrike" cap="none" normalizeH="0" baseline="0">
                          <a:ln>
                            <a:noFill/>
                          </a:ln>
                          <a:solidFill>
                            <a:schemeClr val="tx1"/>
                          </a:solidFill>
                          <a:effectLst/>
                          <a:latin typeface="Tahoma" charset="0"/>
                        </a:rPr>
                        <a:t>112</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0" i="0" u="none" strike="noStrike" cap="none" normalizeH="0" baseline="0">
                          <a:ln>
                            <a:noFill/>
                          </a:ln>
                          <a:solidFill>
                            <a:schemeClr val="tx1"/>
                          </a:solidFill>
                          <a:effectLst/>
                          <a:latin typeface="Tahoma" charset="0"/>
                        </a:rPr>
                        <a:t>SAS (3)</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57134">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1" i="0" u="none" strike="noStrike" cap="none" normalizeH="0" baseline="0">
                          <a:ln>
                            <a:noFill/>
                          </a:ln>
                          <a:solidFill>
                            <a:schemeClr val="tx1"/>
                          </a:solidFill>
                          <a:effectLst/>
                          <a:latin typeface="Tahoma" charset="0"/>
                        </a:rPr>
                        <a:t>OCM Flash Media Core Series V2</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0" i="0" u="none" strike="noStrike" cap="none" normalizeH="0" baseline="0">
                          <a:ln>
                            <a:noFill/>
                          </a:ln>
                          <a:solidFill>
                            <a:schemeClr val="tx1"/>
                          </a:solidFill>
                          <a:effectLst/>
                          <a:latin typeface="Tahoma" charset="0"/>
                        </a:rPr>
                        <a:t>250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0" i="0" u="none" strike="noStrike" cap="none" normalizeH="0" baseline="0">
                          <a:ln>
                            <a:noFill/>
                          </a:ln>
                          <a:solidFill>
                            <a:srgbClr val="008000"/>
                          </a:solidFill>
                          <a:effectLst/>
                          <a:latin typeface="Tahoma" charset="0"/>
                        </a:rPr>
                        <a:t>&lt; .2 - </a:t>
                      </a:r>
                      <a:r>
                        <a:rPr kumimoji="0" lang="en-US" sz="1600" b="1" i="0" u="none" strike="noStrike" cap="none" normalizeH="0" baseline="0">
                          <a:ln>
                            <a:noFill/>
                          </a:ln>
                          <a:solidFill>
                            <a:srgbClr val="008000"/>
                          </a:solidFill>
                          <a:effectLst/>
                          <a:latin typeface="Tahoma" charset="0"/>
                        </a:rPr>
                        <a:t>.3</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0" i="0" u="none" strike="noStrike" cap="none" normalizeH="0" baseline="0">
                          <a:ln>
                            <a:noFill/>
                          </a:ln>
                          <a:solidFill>
                            <a:srgbClr val="008000"/>
                          </a:solidFill>
                          <a:effectLst/>
                          <a:latin typeface="Tahoma" charset="0"/>
                        </a:rPr>
                        <a:t>up to </a:t>
                      </a:r>
                      <a:r>
                        <a:rPr kumimoji="0" lang="en-US" sz="1600" b="1" i="0" u="none" strike="noStrike" cap="none" normalizeH="0" baseline="0">
                          <a:ln>
                            <a:noFill/>
                          </a:ln>
                          <a:solidFill>
                            <a:srgbClr val="008000"/>
                          </a:solidFill>
                          <a:effectLst/>
                          <a:latin typeface="Tahoma" charset="0"/>
                        </a:rPr>
                        <a:t>170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0" i="0" u="none" strike="noStrike" cap="none" normalizeH="0" baseline="0">
                          <a:ln>
                            <a:noFill/>
                          </a:ln>
                          <a:solidFill>
                            <a:schemeClr val="tx1"/>
                          </a:solidFill>
                          <a:effectLst/>
                          <a:latin typeface="Tahoma" charset="0"/>
                        </a:rPr>
                        <a:t>SATA (3)</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34">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1" i="0" u="none" strike="noStrike" cap="none" normalizeH="0" baseline="0">
                          <a:ln>
                            <a:noFill/>
                          </a:ln>
                          <a:solidFill>
                            <a:schemeClr val="tx1"/>
                          </a:solidFill>
                          <a:effectLst/>
                          <a:latin typeface="Tahoma" charset="0"/>
                        </a:rPr>
                        <a:t>Intel X25-E (extreme)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0" i="0" u="none" strike="noStrike" cap="none" normalizeH="0" baseline="0">
                          <a:ln>
                            <a:noFill/>
                          </a:ln>
                          <a:solidFill>
                            <a:schemeClr val="tx1"/>
                          </a:solidFill>
                          <a:effectLst/>
                          <a:latin typeface="Tahoma" charset="0"/>
                        </a:rPr>
                        <a:t>64</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1" i="0" u="none" strike="noStrike" cap="none" normalizeH="0" baseline="0">
                          <a:ln>
                            <a:noFill/>
                          </a:ln>
                          <a:solidFill>
                            <a:srgbClr val="008000"/>
                          </a:solidFill>
                          <a:effectLst/>
                          <a:latin typeface="Tahoma" charset="0"/>
                        </a:rPr>
                        <a:t>0.075</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1" i="0" u="none" strike="noStrike" cap="none" normalizeH="0" baseline="0">
                          <a:ln>
                            <a:noFill/>
                          </a:ln>
                          <a:solidFill>
                            <a:srgbClr val="008000"/>
                          </a:solidFill>
                          <a:effectLst/>
                          <a:latin typeface="Tahoma" charset="0"/>
                        </a:rPr>
                        <a:t>250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0" i="0" u="none" strike="noStrike" cap="none" normalizeH="0" baseline="0">
                          <a:ln>
                            <a:noFill/>
                          </a:ln>
                          <a:solidFill>
                            <a:schemeClr val="tx1"/>
                          </a:solidFill>
                          <a:effectLst/>
                          <a:latin typeface="Tahoma" charset="0"/>
                        </a:rPr>
                        <a:t>SATA (3)</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34">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1" i="0" u="none" strike="noStrike" cap="none" normalizeH="0" baseline="0">
                          <a:ln>
                            <a:noFill/>
                          </a:ln>
                          <a:solidFill>
                            <a:schemeClr val="tx1"/>
                          </a:solidFill>
                          <a:effectLst/>
                          <a:latin typeface="Tahoma" charset="0"/>
                        </a:rPr>
                        <a:t>Intel X25-M (mainstream)</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0" i="0" u="none" strike="noStrike" cap="none" normalizeH="0" baseline="0">
                          <a:ln>
                            <a:noFill/>
                          </a:ln>
                          <a:solidFill>
                            <a:schemeClr val="tx1"/>
                          </a:solidFill>
                          <a:effectLst/>
                          <a:latin typeface="Tahoma" charset="0"/>
                        </a:rPr>
                        <a:t>160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1" i="0" u="none" strike="noStrike" cap="none" normalizeH="0" baseline="0">
                          <a:ln>
                            <a:noFill/>
                          </a:ln>
                          <a:solidFill>
                            <a:srgbClr val="008000"/>
                          </a:solidFill>
                          <a:effectLst/>
                          <a:latin typeface="Tahoma" charset="0"/>
                        </a:rPr>
                        <a:t>0.085</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1" i="0" u="none" strike="noStrike" cap="none" normalizeH="0" baseline="0">
                          <a:ln>
                            <a:noFill/>
                          </a:ln>
                          <a:solidFill>
                            <a:srgbClr val="008000"/>
                          </a:solidFill>
                          <a:effectLst/>
                          <a:latin typeface="Tahoma" charset="0"/>
                        </a:rPr>
                        <a:t>250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0" i="0" u="none" strike="noStrike" cap="none" normalizeH="0" baseline="0">
                          <a:ln>
                            <a:noFill/>
                          </a:ln>
                          <a:solidFill>
                            <a:schemeClr val="tx1"/>
                          </a:solidFill>
                          <a:effectLst/>
                          <a:latin typeface="Tahoma" charset="0"/>
                        </a:rPr>
                        <a:t>SATA (3)</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34">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1" i="0" u="none" strike="noStrike" cap="none" normalizeH="0" baseline="0">
                          <a:ln>
                            <a:noFill/>
                          </a:ln>
                          <a:solidFill>
                            <a:schemeClr val="tx1"/>
                          </a:solidFill>
                          <a:effectLst/>
                          <a:latin typeface="Tahoma" charset="0"/>
                        </a:rPr>
                        <a:t>Mtron SSD Pro 7500 series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0" i="0" u="none" strike="noStrike" cap="none" normalizeH="0" baseline="0">
                          <a:ln>
                            <a:noFill/>
                          </a:ln>
                          <a:solidFill>
                            <a:schemeClr val="tx1"/>
                          </a:solidFill>
                          <a:effectLst/>
                          <a:latin typeface="Tahoma" charset="0"/>
                        </a:rPr>
                        <a:t>128</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1" i="0" u="none" strike="noStrike" cap="none" normalizeH="0" baseline="0">
                          <a:ln>
                            <a:noFill/>
                          </a:ln>
                          <a:solidFill>
                            <a:srgbClr val="008000"/>
                          </a:solidFill>
                          <a:effectLst/>
                          <a:latin typeface="Tahoma" charset="0"/>
                        </a:rPr>
                        <a:t>0.100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1" i="0" u="none" strike="noStrike" cap="none" normalizeH="0" baseline="0">
                          <a:ln>
                            <a:noFill/>
                          </a:ln>
                          <a:solidFill>
                            <a:srgbClr val="008000"/>
                          </a:solidFill>
                          <a:effectLst/>
                          <a:latin typeface="Tahoma" charset="0"/>
                        </a:rPr>
                        <a:t>130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0" i="0" u="none" strike="noStrike" cap="none" normalizeH="0" baseline="0">
                          <a:ln>
                            <a:noFill/>
                          </a:ln>
                          <a:solidFill>
                            <a:schemeClr val="tx1"/>
                          </a:solidFill>
                          <a:effectLst/>
                          <a:latin typeface="Tahoma" charset="0"/>
                        </a:rPr>
                        <a:t>SATA (1.5)</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34">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1" i="0" u="none" strike="noStrike" cap="none" normalizeH="0" baseline="0">
                          <a:ln>
                            <a:noFill/>
                          </a:ln>
                          <a:solidFill>
                            <a:schemeClr val="tx1"/>
                          </a:solidFill>
                          <a:effectLst/>
                          <a:latin typeface="Tahoma" charset="0"/>
                        </a:rPr>
                        <a:t>Gigabyte GC-Ramdisk</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0" i="0" u="none" strike="noStrike" cap="none" normalizeH="0" baseline="0">
                          <a:ln>
                            <a:noFill/>
                          </a:ln>
                          <a:solidFill>
                            <a:schemeClr val="tx1"/>
                          </a:solidFill>
                          <a:effectLst/>
                          <a:latin typeface="Tahoma" charset="0"/>
                        </a:rPr>
                        <a:t>4</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1" i="0" u="none" strike="noStrike" cap="none" normalizeH="0" baseline="0">
                          <a:ln>
                            <a:noFill/>
                          </a:ln>
                          <a:solidFill>
                            <a:srgbClr val="008000"/>
                          </a:solidFill>
                          <a:effectLst/>
                          <a:latin typeface="Tahoma" charset="0"/>
                        </a:rPr>
                        <a:t>0.000xxx</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1" i="0" u="none" strike="noStrike" cap="none" normalizeH="0" baseline="0">
                          <a:ln>
                            <a:noFill/>
                          </a:ln>
                          <a:solidFill>
                            <a:srgbClr val="008000"/>
                          </a:solidFill>
                          <a:effectLst/>
                          <a:latin typeface="Tahoma" charset="0"/>
                        </a:rPr>
                        <a:t>GBps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0" i="0" u="none" strike="noStrike" cap="none" normalizeH="0" baseline="0">
                          <a:ln>
                            <a:noFill/>
                          </a:ln>
                          <a:solidFill>
                            <a:schemeClr val="tx1"/>
                          </a:solidFill>
                          <a:effectLst/>
                          <a:latin typeface="Tahoma" charset="0"/>
                        </a:rPr>
                        <a:t>SATA (1.5)</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r>
              <a:rPr lang="en-US" smtClean="0"/>
              <a:t>Evolution: New Requirements</a:t>
            </a:r>
          </a:p>
        </p:txBody>
      </p:sp>
      <p:sp>
        <p:nvSpPr>
          <p:cNvPr id="188419" name="Rectangle 3"/>
          <p:cNvSpPr>
            <a:spLocks noGrp="1" noChangeArrowheads="1"/>
          </p:cNvSpPr>
          <p:nvPr>
            <p:ph type="body" idx="1"/>
          </p:nvPr>
        </p:nvSpPr>
        <p:spPr/>
        <p:txBody>
          <a:bodyPr/>
          <a:lstStyle/>
          <a:p>
            <a:pPr eaLnBrk="1" hangingPunct="1">
              <a:lnSpc>
                <a:spcPct val="90000"/>
              </a:lnSpc>
            </a:pPr>
            <a:r>
              <a:rPr lang="en-US" sz="2000" smtClean="0"/>
              <a:t>Architectural considerations [Prashant Shenoy et al]:</a:t>
            </a:r>
          </a:p>
          <a:p>
            <a:pPr lvl="1" eaLnBrk="1" hangingPunct="1">
              <a:lnSpc>
                <a:spcPct val="90000"/>
              </a:lnSpc>
            </a:pPr>
            <a:r>
              <a:rPr lang="en-US" sz="1800" smtClean="0"/>
              <a:t>integrated file system support for a variety of applications</a:t>
            </a:r>
            <a:br>
              <a:rPr lang="en-US" sz="1800" smtClean="0"/>
            </a:br>
            <a:endParaRPr lang="en-US" sz="1000" smtClean="0"/>
          </a:p>
          <a:p>
            <a:pPr lvl="1" eaLnBrk="1" hangingPunct="1">
              <a:lnSpc>
                <a:spcPct val="90000"/>
              </a:lnSpc>
            </a:pPr>
            <a:r>
              <a:rPr lang="en-US" sz="1800" smtClean="0"/>
              <a:t>modernizing the multimedia file system</a:t>
            </a:r>
          </a:p>
          <a:p>
            <a:pPr lvl="2" eaLnBrk="1" hangingPunct="1">
              <a:lnSpc>
                <a:spcPct val="90000"/>
              </a:lnSpc>
            </a:pPr>
            <a:r>
              <a:rPr lang="en-US" sz="1600" smtClean="0"/>
              <a:t>server-independent</a:t>
            </a:r>
          </a:p>
          <a:p>
            <a:pPr lvl="2" eaLnBrk="1" hangingPunct="1">
              <a:lnSpc>
                <a:spcPct val="90000"/>
              </a:lnSpc>
            </a:pPr>
            <a:r>
              <a:rPr lang="en-US" sz="1600" smtClean="0"/>
              <a:t>self managing</a:t>
            </a:r>
          </a:p>
          <a:p>
            <a:pPr lvl="2" eaLnBrk="1" hangingPunct="1">
              <a:lnSpc>
                <a:spcPct val="90000"/>
              </a:lnSpc>
            </a:pPr>
            <a:r>
              <a:rPr lang="en-US" sz="1600" smtClean="0"/>
              <a:t>self healing</a:t>
            </a:r>
          </a:p>
          <a:p>
            <a:pPr lvl="2" eaLnBrk="1" hangingPunct="1">
              <a:lnSpc>
                <a:spcPct val="90000"/>
              </a:lnSpc>
            </a:pPr>
            <a:r>
              <a:rPr lang="en-US" sz="1600" smtClean="0"/>
              <a:t>networked </a:t>
            </a:r>
          </a:p>
          <a:p>
            <a:pPr lvl="2" eaLnBrk="1" hangingPunct="1">
              <a:lnSpc>
                <a:spcPct val="90000"/>
              </a:lnSpc>
            </a:pPr>
            <a:r>
              <a:rPr lang="en-US" sz="1600" smtClean="0"/>
              <a:t>disk processors</a:t>
            </a:r>
            <a:br>
              <a:rPr lang="en-US" sz="1600" smtClean="0"/>
            </a:br>
            <a:endParaRPr lang="en-US" sz="1600" smtClean="0"/>
          </a:p>
          <a:p>
            <a:pPr eaLnBrk="1" hangingPunct="1">
              <a:lnSpc>
                <a:spcPct val="90000"/>
              </a:lnSpc>
            </a:pPr>
            <a:r>
              <a:rPr lang="en-US" sz="2000" smtClean="0"/>
              <a:t>Trend in research towards high-performance file systems</a:t>
            </a:r>
          </a:p>
          <a:p>
            <a:pPr lvl="1" eaLnBrk="1" hangingPunct="1">
              <a:lnSpc>
                <a:spcPct val="90000"/>
              </a:lnSpc>
            </a:pPr>
            <a:r>
              <a:rPr lang="en-US" sz="1800" smtClean="0"/>
              <a:t>usually no timeliness guarantees, but performance is maximized</a:t>
            </a:r>
            <a:br>
              <a:rPr lang="en-US" sz="1800" smtClean="0"/>
            </a:br>
            <a:endParaRPr lang="en-US" sz="1000" smtClean="0"/>
          </a:p>
          <a:p>
            <a:pPr lvl="1" eaLnBrk="1" hangingPunct="1">
              <a:lnSpc>
                <a:spcPct val="90000"/>
              </a:lnSpc>
            </a:pPr>
            <a:r>
              <a:rPr lang="en-US" sz="1800" smtClean="0"/>
              <a:t>several build on multimedia file systems (Tiger Shark </a:t>
            </a:r>
            <a:r>
              <a:rPr lang="en-US" sz="1800" smtClean="0">
                <a:sym typeface="Wingdings" charset="2"/>
              </a:rPr>
              <a:t> GPFS,  XFS  CXFS</a:t>
            </a:r>
            <a:r>
              <a:rPr lang="en-US" sz="1800" smtClean="0"/>
              <a:t>), but have gained scalability while still supporting reservation </a:t>
            </a:r>
            <a:br>
              <a:rPr lang="en-US" sz="1800" smtClean="0"/>
            </a:br>
            <a:endParaRPr lang="en-US" sz="1000" smtClean="0"/>
          </a:p>
          <a:p>
            <a:pPr lvl="1" eaLnBrk="1" hangingPunct="1">
              <a:lnSpc>
                <a:spcPct val="90000"/>
              </a:lnSpc>
            </a:pPr>
            <a:r>
              <a:rPr lang="en-US" sz="1800" smtClean="0"/>
              <a:t>efficient support for operations like strided (non-continuous) I/O will be increasingly important  (edition, interactions, scalable streaming, non-linearity)</a:t>
            </a: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81378" name="Rectangle 2"/>
          <p:cNvSpPr>
            <a:spLocks noGrp="1" noChangeArrowheads="1"/>
          </p:cNvSpPr>
          <p:nvPr>
            <p:ph type="ctrTitle"/>
          </p:nvPr>
        </p:nvSpPr>
        <p:spPr>
          <a:xfrm>
            <a:off x="638175" y="1704975"/>
            <a:ext cx="7361238" cy="1462088"/>
          </a:xfrm>
        </p:spPr>
        <p:txBody>
          <a:bodyPr/>
          <a:lstStyle/>
          <a:p>
            <a:pPr eaLnBrk="1" hangingPunct="1"/>
            <a:r>
              <a:rPr lang="en-US" sz="4800" smtClean="0"/>
              <a:t>The End:</a:t>
            </a:r>
            <a:br>
              <a:rPr lang="en-US" sz="4800" smtClean="0"/>
            </a:br>
            <a:r>
              <a:rPr lang="en-US" sz="4800" smtClean="0"/>
              <a:t>Summary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381378"/>
                                        </p:tgtEl>
                                        <p:attrNameLst>
                                          <p:attrName>style.visibility</p:attrName>
                                        </p:attrNameLst>
                                      </p:cBhvr>
                                      <p:to>
                                        <p:strVal val="visible"/>
                                      </p:to>
                                    </p:set>
                                    <p:animEffect transition="in" filter="fade">
                                      <p:cBhvr>
                                        <p:cTn id="7" dur="800">
                                          <p:stCondLst>
                                            <p:cond delay="0"/>
                                          </p:stCondLst>
                                        </p:cTn>
                                        <p:tgtEl>
                                          <p:spTgt spid="1381378"/>
                                        </p:tgtEl>
                                      </p:cBhvr>
                                    </p:animEffect>
                                    <p:anim calcmode="lin" valueType="num">
                                      <p:cBhvr>
                                        <p:cTn id="8" dur="800" fill="hold">
                                          <p:stCondLst>
                                            <p:cond delay="0"/>
                                          </p:stCondLst>
                                        </p:cTn>
                                        <p:tgtEl>
                                          <p:spTgt spid="1381378"/>
                                        </p:tgtEl>
                                        <p:attrNameLst>
                                          <p:attrName>style.rotation</p:attrName>
                                        </p:attrNameLst>
                                      </p:cBhvr>
                                      <p:tavLst>
                                        <p:tav tm="0">
                                          <p:val>
                                            <p:fltVal val="720"/>
                                          </p:val>
                                        </p:tav>
                                        <p:tav tm="100000">
                                          <p:val>
                                            <p:fltVal val="0"/>
                                          </p:val>
                                        </p:tav>
                                      </p:tavLst>
                                    </p:anim>
                                    <p:anim calcmode="lin" valueType="num">
                                      <p:cBhvr>
                                        <p:cTn id="9" dur="800" fill="hold">
                                          <p:stCondLst>
                                            <p:cond delay="0"/>
                                          </p:stCondLst>
                                        </p:cTn>
                                        <p:tgtEl>
                                          <p:spTgt spid="1381378"/>
                                        </p:tgtEl>
                                        <p:attrNameLst>
                                          <p:attrName>ppt_h</p:attrName>
                                        </p:attrNameLst>
                                      </p:cBhvr>
                                      <p:tavLst>
                                        <p:tav tm="0">
                                          <p:val>
                                            <p:fltVal val="0"/>
                                          </p:val>
                                        </p:tav>
                                        <p:tav tm="100000">
                                          <p:val>
                                            <p:strVal val="#ppt_h"/>
                                          </p:val>
                                        </p:tav>
                                      </p:tavLst>
                                    </p:anim>
                                    <p:anim calcmode="lin" valueType="num">
                                      <p:cBhvr>
                                        <p:cTn id="10" dur="800" fill="hold">
                                          <p:stCondLst>
                                            <p:cond delay="0"/>
                                          </p:stCondLst>
                                        </p:cTn>
                                        <p:tgtEl>
                                          <p:spTgt spid="138137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1378" grpId="0"/>
    </p:bld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r>
              <a:rPr lang="en-US" smtClean="0"/>
              <a:t>Summary</a:t>
            </a:r>
          </a:p>
        </p:txBody>
      </p:sp>
      <p:sp>
        <p:nvSpPr>
          <p:cNvPr id="191491" name="Rectangle 3"/>
          <p:cNvSpPr>
            <a:spLocks noGrp="1" noChangeArrowheads="1"/>
          </p:cNvSpPr>
          <p:nvPr>
            <p:ph type="body" idx="1"/>
          </p:nvPr>
        </p:nvSpPr>
        <p:spPr/>
        <p:txBody>
          <a:bodyPr/>
          <a:lstStyle/>
          <a:p>
            <a:pPr eaLnBrk="1" hangingPunct="1"/>
            <a:r>
              <a:rPr lang="en-US" smtClean="0"/>
              <a:t>All resources needs to be scheduled</a:t>
            </a:r>
            <a:br>
              <a:rPr lang="en-US" smtClean="0"/>
            </a:br>
            <a:endParaRPr lang="en-US" smtClean="0"/>
          </a:p>
          <a:p>
            <a:pPr eaLnBrk="1" hangingPunct="1"/>
            <a:r>
              <a:rPr lang="en-US" smtClean="0"/>
              <a:t>Scheduling algorithms have to…</a:t>
            </a:r>
          </a:p>
          <a:p>
            <a:pPr lvl="1" eaLnBrk="1" hangingPunct="1"/>
            <a:r>
              <a:rPr lang="en-US" smtClean="0"/>
              <a:t>… be fair</a:t>
            </a:r>
          </a:p>
          <a:p>
            <a:pPr lvl="1" eaLnBrk="1" hangingPunct="1"/>
            <a:r>
              <a:rPr lang="en-US" smtClean="0"/>
              <a:t>… consider real-time requirements (if needed)</a:t>
            </a:r>
          </a:p>
          <a:p>
            <a:pPr lvl="1" eaLnBrk="1" hangingPunct="1"/>
            <a:r>
              <a:rPr lang="en-US" smtClean="0"/>
              <a:t>… provide good resource utilization</a:t>
            </a:r>
          </a:p>
          <a:p>
            <a:pPr lvl="1" eaLnBrk="1" hangingPunct="1"/>
            <a:r>
              <a:rPr lang="en-US" smtClean="0"/>
              <a:t>(… be implementable)</a:t>
            </a:r>
            <a:br>
              <a:rPr lang="en-US" smtClean="0"/>
            </a:br>
            <a:endParaRPr lang="en-US" smtClean="0"/>
          </a:p>
          <a:p>
            <a:pPr eaLnBrk="1" hangingPunct="1"/>
            <a:r>
              <a:rPr lang="en-US" smtClean="0"/>
              <a:t>Memory management is an important issue</a:t>
            </a:r>
          </a:p>
          <a:p>
            <a:pPr lvl="1" eaLnBrk="1" hangingPunct="1"/>
            <a:r>
              <a:rPr lang="en-US" smtClean="0"/>
              <a:t>caching</a:t>
            </a:r>
          </a:p>
          <a:p>
            <a:pPr lvl="1" eaLnBrk="1" hangingPunct="1"/>
            <a:r>
              <a:rPr lang="en-US" smtClean="0"/>
              <a:t>copying is expensive </a:t>
            </a:r>
            <a:r>
              <a:rPr lang="en-US" smtClean="0">
                <a:sym typeface="Wingdings" charset="2"/>
              </a:rPr>
              <a:t> copy-free data paths</a:t>
            </a:r>
            <a:r>
              <a:rPr lang="en-US" smtClean="0"/>
              <a:t/>
            </a:r>
            <a:br>
              <a:rPr lang="en-US" smtClean="0"/>
            </a:br>
            <a:endParaRPr lang="en-US" smtClean="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r>
              <a:rPr lang="en-US" smtClean="0"/>
              <a:t>Summary</a:t>
            </a:r>
          </a:p>
        </p:txBody>
      </p:sp>
      <p:sp>
        <p:nvSpPr>
          <p:cNvPr id="192515" name="Rectangle 3"/>
          <p:cNvSpPr>
            <a:spLocks noGrp="1" noChangeArrowheads="1"/>
          </p:cNvSpPr>
          <p:nvPr>
            <p:ph type="body" idx="1"/>
          </p:nvPr>
        </p:nvSpPr>
        <p:spPr/>
        <p:txBody>
          <a:bodyPr/>
          <a:lstStyle/>
          <a:p>
            <a:pPr eaLnBrk="1" hangingPunct="1">
              <a:lnSpc>
                <a:spcPct val="80000"/>
              </a:lnSpc>
            </a:pPr>
            <a:r>
              <a:rPr lang="en-US" sz="2400" smtClean="0"/>
              <a:t>The main bottleneck is disk I/O performance due to disk mechanics: </a:t>
            </a:r>
            <a:r>
              <a:rPr lang="en-US" sz="2400" smtClean="0">
                <a:solidFill>
                  <a:schemeClr val="folHlink"/>
                </a:solidFill>
              </a:rPr>
              <a:t>seek time</a:t>
            </a:r>
            <a:r>
              <a:rPr lang="en-US" sz="2400" smtClean="0"/>
              <a:t> and </a:t>
            </a:r>
            <a:r>
              <a:rPr lang="en-US" sz="2400" smtClean="0">
                <a:solidFill>
                  <a:schemeClr val="folHlink"/>
                </a:solidFill>
              </a:rPr>
              <a:t>rotational delays</a:t>
            </a:r>
            <a:br>
              <a:rPr lang="en-US" sz="2400" smtClean="0">
                <a:solidFill>
                  <a:schemeClr val="folHlink"/>
                </a:solidFill>
              </a:rPr>
            </a:br>
            <a:r>
              <a:rPr lang="en-US" sz="1600" smtClean="0"/>
              <a:t>(but in the future??)</a:t>
            </a:r>
            <a:r>
              <a:rPr lang="en-US" sz="2400" smtClean="0">
                <a:solidFill>
                  <a:schemeClr val="folHlink"/>
                </a:solidFill>
              </a:rPr>
              <a:t/>
            </a:r>
            <a:br>
              <a:rPr lang="en-US" sz="2400" smtClean="0">
                <a:solidFill>
                  <a:schemeClr val="folHlink"/>
                </a:solidFill>
              </a:rPr>
            </a:br>
            <a:endParaRPr lang="en-US" sz="2400" smtClean="0">
              <a:solidFill>
                <a:schemeClr val="folHlink"/>
              </a:solidFill>
            </a:endParaRPr>
          </a:p>
          <a:p>
            <a:pPr eaLnBrk="1" hangingPunct="1">
              <a:lnSpc>
                <a:spcPct val="80000"/>
              </a:lnSpc>
            </a:pPr>
            <a:r>
              <a:rPr lang="en-US" sz="2400" smtClean="0"/>
              <a:t>Much work has been performed to optimize disks performance</a:t>
            </a:r>
            <a:br>
              <a:rPr lang="en-US" sz="2400" smtClean="0"/>
            </a:br>
            <a:endParaRPr lang="en-US" sz="2400" smtClean="0">
              <a:solidFill>
                <a:schemeClr val="folHlink"/>
              </a:solidFill>
            </a:endParaRPr>
          </a:p>
          <a:p>
            <a:pPr eaLnBrk="1" hangingPunct="1">
              <a:lnSpc>
                <a:spcPct val="80000"/>
              </a:lnSpc>
            </a:pPr>
            <a:r>
              <a:rPr lang="en-US" sz="2400" smtClean="0"/>
              <a:t>Many algorithms trying to minimize seek overhead</a:t>
            </a:r>
            <a:br>
              <a:rPr lang="en-US" sz="2400" smtClean="0"/>
            </a:br>
            <a:r>
              <a:rPr lang="en-US" sz="2400" smtClean="0"/>
              <a:t>(most existing systems uses a SCAN derivate)</a:t>
            </a:r>
            <a:br>
              <a:rPr lang="en-US" sz="2400" smtClean="0"/>
            </a:br>
            <a:endParaRPr lang="en-US" sz="2400" smtClean="0"/>
          </a:p>
          <a:p>
            <a:pPr eaLnBrk="1" hangingPunct="1">
              <a:lnSpc>
                <a:spcPct val="80000"/>
              </a:lnSpc>
            </a:pPr>
            <a:r>
              <a:rPr lang="en-US" sz="2400" smtClean="0"/>
              <a:t>World today more complicated </a:t>
            </a:r>
          </a:p>
          <a:p>
            <a:pPr lvl="1" eaLnBrk="1" hangingPunct="1">
              <a:lnSpc>
                <a:spcPct val="80000"/>
              </a:lnSpc>
            </a:pPr>
            <a:r>
              <a:rPr lang="en-US" sz="2000" smtClean="0"/>
              <a:t>both different media</a:t>
            </a:r>
          </a:p>
          <a:p>
            <a:pPr lvl="1" eaLnBrk="1" hangingPunct="1">
              <a:lnSpc>
                <a:spcPct val="80000"/>
              </a:lnSpc>
            </a:pPr>
            <a:r>
              <a:rPr lang="en-US" sz="2000" smtClean="0"/>
              <a:t>unknown disk characteristics –  </a:t>
            </a:r>
            <a:br>
              <a:rPr lang="en-US" sz="2000" smtClean="0"/>
            </a:br>
            <a:r>
              <a:rPr lang="en-US" sz="2000" smtClean="0"/>
              <a:t>new disks are “smart”, we cannot fully control the device</a:t>
            </a:r>
            <a:br>
              <a:rPr lang="en-US" sz="2000" smtClean="0"/>
            </a:br>
            <a:endParaRPr lang="en-US" sz="2000" smtClean="0"/>
          </a:p>
          <a:p>
            <a:pPr eaLnBrk="1" hangingPunct="1">
              <a:lnSpc>
                <a:spcPct val="80000"/>
              </a:lnSpc>
            </a:pPr>
            <a:r>
              <a:rPr lang="en-US" sz="2400" smtClean="0"/>
              <a:t>Disk arrays frequently used to improve the I/O capability</a:t>
            </a:r>
            <a:br>
              <a:rPr lang="en-US" sz="2400" smtClean="0"/>
            </a:br>
            <a:endParaRPr lang="en-US" sz="2400" smtClean="0"/>
          </a:p>
          <a:p>
            <a:pPr eaLnBrk="1" hangingPunct="1">
              <a:lnSpc>
                <a:spcPct val="80000"/>
              </a:lnSpc>
            </a:pPr>
            <a:r>
              <a:rPr lang="en-US" sz="2400" smtClean="0"/>
              <a:t>Many existing file systems with various application specific  support</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r>
              <a:rPr lang="en-US" smtClean="0"/>
              <a:t>Some References</a:t>
            </a:r>
          </a:p>
        </p:txBody>
      </p:sp>
      <p:sp>
        <p:nvSpPr>
          <p:cNvPr id="193539" name="Rectangle 3"/>
          <p:cNvSpPr>
            <a:spLocks noGrp="1" noChangeArrowheads="1"/>
          </p:cNvSpPr>
          <p:nvPr>
            <p:ph type="body" idx="1"/>
          </p:nvPr>
        </p:nvSpPr>
        <p:spPr/>
        <p:txBody>
          <a:bodyPr/>
          <a:lstStyle/>
          <a:p>
            <a:pPr marL="533400" indent="-533400" eaLnBrk="1" hangingPunct="1">
              <a:lnSpc>
                <a:spcPct val="90000"/>
              </a:lnSpc>
              <a:buFont typeface="Wingdings" charset="2"/>
              <a:buAutoNum type="arabicPeriod"/>
            </a:pPr>
            <a:r>
              <a:rPr lang="en-US" sz="1400" smtClean="0"/>
              <a:t>Halvorsen, P.: “Improving I/O Performance of Multimedia Servers”, Thesis for the Dr. Scient. degree at University of Oslo, Unipub forlag, ISSN 1501-7710, No. 161, Oslo, Norway, August 2001</a:t>
            </a:r>
          </a:p>
          <a:p>
            <a:pPr marL="533400" indent="-533400" eaLnBrk="1" hangingPunct="1">
              <a:lnSpc>
                <a:spcPct val="90000"/>
              </a:lnSpc>
              <a:buFont typeface="Wingdings" charset="2"/>
              <a:buAutoNum type="arabicPeriod"/>
            </a:pPr>
            <a:r>
              <a:rPr lang="en-US" sz="1400" smtClean="0"/>
              <a:t>Halvorsen, P., Dalseng, T.A., Griwodz, C.: Assessment of Data Path Implementations for Content Download and Streaming, Proc. of 11th Int. Conf. on Distributed Mulrimedia Systems, Banff, Canada, September 2005</a:t>
            </a:r>
          </a:p>
          <a:p>
            <a:pPr marL="533400" indent="-533400" eaLnBrk="1" hangingPunct="1">
              <a:lnSpc>
                <a:spcPct val="90000"/>
              </a:lnSpc>
              <a:buFont typeface="Wingdings" charset="2"/>
              <a:buAutoNum type="arabicPeriod"/>
            </a:pPr>
            <a:r>
              <a:rPr lang="en-US" sz="1400" smtClean="0"/>
              <a:t>Liu, C.L., Layland, J.W.: "</a:t>
            </a:r>
            <a:r>
              <a:rPr lang="en-US" sz="1400" i="1" smtClean="0"/>
              <a:t>Scheduling Algorithms for Multi-Programming in a Hard Real-Time Environment</a:t>
            </a:r>
            <a:r>
              <a:rPr lang="en-US" sz="1400" smtClean="0"/>
              <a:t>“, Journal of the Association for Computing Machinery 20, 1 (January 1973): 40-61</a:t>
            </a:r>
            <a:r>
              <a:rPr lang="en-US" sz="1600" smtClean="0"/>
              <a:t> </a:t>
            </a:r>
          </a:p>
          <a:p>
            <a:pPr marL="533400" indent="-533400" eaLnBrk="1" hangingPunct="1">
              <a:lnSpc>
                <a:spcPct val="90000"/>
              </a:lnSpc>
              <a:buFont typeface="Wingdings" charset="2"/>
              <a:buAutoNum type="arabicPeriod"/>
            </a:pPr>
            <a:r>
              <a:rPr lang="en-US" sz="1400" smtClean="0"/>
              <a:t>Nieh, J., Lam, M.S.: “</a:t>
            </a:r>
            <a:r>
              <a:rPr lang="en-US" sz="1400" i="1" smtClean="0"/>
              <a:t>The Design, Implementation and Evaluation of SMART: A Scheduler for Multimedia Applications</a:t>
            </a:r>
            <a:r>
              <a:rPr lang="en-US" sz="1400" smtClean="0"/>
              <a:t>”, Proc. of 16th ACM Symp. on Operating System Principles (SOSP’97), St. Malo, France, October 1997, pp. 184-197</a:t>
            </a:r>
          </a:p>
          <a:p>
            <a:pPr marL="533400" indent="-533400" eaLnBrk="1" hangingPunct="1">
              <a:lnSpc>
                <a:spcPct val="90000"/>
              </a:lnSpc>
              <a:buFont typeface="Wingdings" charset="2"/>
              <a:buAutoNum type="arabicPeriod"/>
            </a:pPr>
            <a:r>
              <a:rPr lang="en-US" sz="1400" smtClean="0"/>
              <a:t>Plagemann, T., Goebel, V., Halvorsen, P., Anshus, O.: </a:t>
            </a:r>
            <a:r>
              <a:rPr lang="en-US" sz="1400" i="1" smtClean="0"/>
              <a:t>"Operating System Support for Multimedia Systems"</a:t>
            </a:r>
            <a:r>
              <a:rPr lang="en-US" sz="1400" smtClean="0"/>
              <a:t>, The Computer Communications Journal, Elsevier, Vol. 23, No. 3, February 2000, pp. 267-289 </a:t>
            </a:r>
          </a:p>
          <a:p>
            <a:pPr marL="533400" indent="-533400" eaLnBrk="1" hangingPunct="1">
              <a:lnSpc>
                <a:spcPct val="90000"/>
              </a:lnSpc>
              <a:buFont typeface="Wingdings" charset="2"/>
              <a:buAutoNum type="arabicPeriod"/>
            </a:pPr>
            <a:r>
              <a:rPr lang="en-US" sz="1400" smtClean="0"/>
              <a:t>Solomon, D.A., Russinovich, M.E.: “Inside Microsoft Windows2000”, 3rd edition, Microsoft Press, 2000</a:t>
            </a:r>
          </a:p>
          <a:p>
            <a:pPr marL="533400" indent="-533400" eaLnBrk="1" hangingPunct="1">
              <a:lnSpc>
                <a:spcPct val="90000"/>
              </a:lnSpc>
              <a:buFont typeface="Wingdings" charset="2"/>
              <a:buAutoNum type="arabicPeriod"/>
            </a:pPr>
            <a:r>
              <a:rPr lang="en-US" sz="1400" smtClean="0"/>
              <a:t>Steinmetz, R., Nahrstedt, C.: “</a:t>
            </a:r>
            <a:r>
              <a:rPr lang="en-US" sz="1400" i="1" smtClean="0"/>
              <a:t>Multimedia: Computing, Communications &amp; Applications</a:t>
            </a:r>
            <a:r>
              <a:rPr lang="en-US" sz="1400" smtClean="0"/>
              <a:t>”, Prentice Hall, 1995</a:t>
            </a:r>
          </a:p>
          <a:p>
            <a:pPr marL="533400" indent="-533400" eaLnBrk="1" hangingPunct="1">
              <a:lnSpc>
                <a:spcPct val="90000"/>
              </a:lnSpc>
              <a:buFont typeface="Wingdings" charset="2"/>
              <a:buAutoNum type="arabicPeriod"/>
            </a:pPr>
            <a:r>
              <a:rPr lang="en-US" sz="1400" smtClean="0"/>
              <a:t>Tanenbaum, A.S.: “Modern Operating Systems” (2nd ed.), Prentice Hall, 2001 </a:t>
            </a:r>
          </a:p>
          <a:p>
            <a:pPr marL="533400" indent="-533400" eaLnBrk="1" hangingPunct="1">
              <a:lnSpc>
                <a:spcPct val="90000"/>
              </a:lnSpc>
              <a:buFont typeface="Wingdings" charset="2"/>
              <a:buAutoNum type="arabicPeriod"/>
            </a:pPr>
            <a:r>
              <a:rPr lang="en-US" sz="1400" smtClean="0"/>
              <a:t>Wolf, L.C., Burke, W., Vogt, C.: “Evaluation of a CPU Scheduling Mechanism for Multimedia Systems”, Software - Practice and Experience, Vol. 26, No. 4, 1996, pp. 375 – 398</a:t>
            </a:r>
          </a:p>
          <a:p>
            <a:pPr marL="533400" indent="-533400" eaLnBrk="1" hangingPunct="1">
              <a:lnSpc>
                <a:spcPct val="90000"/>
              </a:lnSpc>
              <a:buFont typeface="Wingdings" charset="2"/>
              <a:buAutoNum type="arabicPeriod"/>
            </a:pPr>
            <a:r>
              <a:rPr lang="en-US" sz="1400" smtClean="0"/>
              <a:t>Boll, S., Heinlein, C., Klas, W., Wandel, J.: “MPEG-L/MRP: Adaptive Streaming of MPEG Videos for Interactive Internet Applications”, Proceedings of the 6th International Workshop on Multimedia Information System (MIS’00), Chicago, USA, October 2000, pp. 104 - 113</a:t>
            </a:r>
          </a:p>
          <a:p>
            <a:pPr marL="533400" indent="-533400" eaLnBrk="1" hangingPunct="1">
              <a:lnSpc>
                <a:spcPct val="90000"/>
              </a:lnSpc>
              <a:buFont typeface="Wingdings" charset="2"/>
              <a:buAutoNum type="arabicPeriod"/>
            </a:pPr>
            <a:r>
              <a:rPr lang="en-US" sz="1400" smtClean="0"/>
              <a:t>Halvorsen, P., Goebel, V., Plagemann, T.: “Q-L/MRP: A Buffer Management Mechanism for QoS Support in a Multimedia DBMS”, Proceedings of 1998 IEEE International Workshop on Multimedia Database Management Systems (IW-MMDBMS'98), Dayton, Ohio, USA, August 1998, pp. 162 – 171</a:t>
            </a:r>
          </a:p>
          <a:p>
            <a:pPr marL="533400" indent="-533400" eaLnBrk="1" hangingPunct="1">
              <a:lnSpc>
                <a:spcPct val="90000"/>
              </a:lnSpc>
              <a:buFont typeface="Wingdings" charset="2"/>
              <a:buAutoNum type="arabicPeriod"/>
            </a:pPr>
            <a:r>
              <a:rPr lang="en-US" sz="1400" smtClean="0"/>
              <a:t>Moser, F., Kraiss, A., Klas, W.: “L/MRP: a Buffer Management Strategy for Interactive Continuous Data Flows in a Multimedia DBMS”, Proceedings of the 21th VLDB Conference, Zurich, Switzerland, 1995</a:t>
            </a:r>
          </a:p>
          <a:p>
            <a:pPr marL="533400" indent="-533400" eaLnBrk="1" hangingPunct="1">
              <a:lnSpc>
                <a:spcPct val="90000"/>
              </a:lnSpc>
              <a:buFont typeface="Wingdings" charset="2"/>
              <a:buAutoNum type="arabicPeriod"/>
            </a:pPr>
            <a:endParaRPr lang="en-US" sz="140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Line 2"/>
          <p:cNvSpPr>
            <a:spLocks noChangeShapeType="1"/>
          </p:cNvSpPr>
          <p:nvPr/>
        </p:nvSpPr>
        <p:spPr bwMode="auto">
          <a:xfrm>
            <a:off x="627063" y="3724275"/>
            <a:ext cx="8126412" cy="3175"/>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grpSp>
        <p:nvGrpSpPr>
          <p:cNvPr id="2" name="Group 3"/>
          <p:cNvGrpSpPr>
            <a:grpSpLocks/>
          </p:cNvGrpSpPr>
          <p:nvPr/>
        </p:nvGrpSpPr>
        <p:grpSpPr bwMode="auto">
          <a:xfrm>
            <a:off x="642938" y="3719513"/>
            <a:ext cx="8191500" cy="515937"/>
            <a:chOff x="440" y="2016"/>
            <a:chExt cx="5160" cy="552"/>
          </a:xfrm>
        </p:grpSpPr>
        <p:sp>
          <p:nvSpPr>
            <p:cNvPr id="35940" name="Rectangle 4"/>
            <p:cNvSpPr>
              <a:spLocks noChangeArrowheads="1"/>
            </p:cNvSpPr>
            <p:nvPr/>
          </p:nvSpPr>
          <p:spPr bwMode="auto">
            <a:xfrm>
              <a:off x="440" y="2016"/>
              <a:ext cx="5160" cy="552"/>
            </a:xfrm>
            <a:prstGeom prst="rect">
              <a:avLst/>
            </a:prstGeom>
            <a:solidFill>
              <a:srgbClr val="DDDDDD"/>
            </a:solidFill>
            <a:ln w="9525">
              <a:solidFill>
                <a:schemeClr val="tx1"/>
              </a:solidFill>
              <a:miter lim="800000"/>
              <a:headEnd/>
              <a:tailEnd/>
            </a:ln>
          </p:spPr>
          <p:txBody>
            <a:bodyPr wrap="none" anchor="ctr"/>
            <a:lstStyle/>
            <a:p>
              <a:pPr algn="ctr"/>
              <a:endParaRPr lang="nb-NO" sz="2400" b="0">
                <a:latin typeface="Times New Roman" charset="0"/>
              </a:endParaRPr>
            </a:p>
          </p:txBody>
        </p:sp>
        <p:sp>
          <p:nvSpPr>
            <p:cNvPr id="35941" name="Text Box 5"/>
            <p:cNvSpPr txBox="1">
              <a:spLocks noChangeArrowheads="1"/>
            </p:cNvSpPr>
            <p:nvPr/>
          </p:nvSpPr>
          <p:spPr bwMode="auto">
            <a:xfrm>
              <a:off x="4665" y="2028"/>
              <a:ext cx="916" cy="32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latin typeface="Verdana" charset="0"/>
                </a:rPr>
                <a:t>loaded frames</a:t>
              </a:r>
            </a:p>
          </p:txBody>
        </p:sp>
      </p:grpSp>
      <p:sp>
        <p:nvSpPr>
          <p:cNvPr id="1232902" name="Rectangle 6"/>
          <p:cNvSpPr>
            <a:spLocks noGrp="1" noChangeArrowheads="1"/>
          </p:cNvSpPr>
          <p:nvPr>
            <p:ph type="body" idx="1"/>
          </p:nvPr>
        </p:nvSpPr>
        <p:spPr>
          <a:xfrm>
            <a:off x="0" y="866775"/>
            <a:ext cx="9144000" cy="2005013"/>
          </a:xfrm>
        </p:spPr>
        <p:txBody>
          <a:bodyPr/>
          <a:lstStyle/>
          <a:p>
            <a:pPr eaLnBrk="1" hangingPunct="1">
              <a:spcAft>
                <a:spcPct val="10000"/>
              </a:spcAft>
            </a:pPr>
            <a:r>
              <a:rPr lang="en-US" sz="2400" smtClean="0">
                <a:solidFill>
                  <a:schemeClr val="folHlink"/>
                </a:solidFill>
              </a:rPr>
              <a:t>Global relevance value</a:t>
            </a:r>
          </a:p>
          <a:p>
            <a:pPr lvl="1" eaLnBrk="1" hangingPunct="1">
              <a:spcAft>
                <a:spcPct val="10000"/>
              </a:spcAft>
            </a:pPr>
            <a:r>
              <a:rPr lang="en-US" sz="2000" smtClean="0"/>
              <a:t>each COPU can have more than one relevance value</a:t>
            </a:r>
          </a:p>
          <a:p>
            <a:pPr lvl="2" eaLnBrk="1" hangingPunct="1">
              <a:spcAft>
                <a:spcPct val="10000"/>
              </a:spcAft>
            </a:pPr>
            <a:r>
              <a:rPr lang="en-US" sz="1800" smtClean="0"/>
              <a:t>bookmark sets (known interaction points)</a:t>
            </a:r>
          </a:p>
          <a:p>
            <a:pPr lvl="2" eaLnBrk="1" hangingPunct="1">
              <a:spcAft>
                <a:spcPct val="10000"/>
              </a:spcAft>
            </a:pPr>
            <a:r>
              <a:rPr lang="en-US" sz="1800" smtClean="0"/>
              <a:t>several viewers (clients) of the same </a:t>
            </a:r>
          </a:p>
          <a:p>
            <a:pPr lvl="1" eaLnBrk="1" hangingPunct="1">
              <a:spcAft>
                <a:spcPct val="10000"/>
              </a:spcAft>
            </a:pPr>
            <a:r>
              <a:rPr lang="en-US" sz="2000" smtClean="0"/>
              <a:t>= </a:t>
            </a:r>
            <a:r>
              <a:rPr lang="en-US" sz="2000" i="1" smtClean="0">
                <a:solidFill>
                  <a:schemeClr val="folHlink"/>
                </a:solidFill>
              </a:rPr>
              <a:t>maximum</a:t>
            </a:r>
            <a:r>
              <a:rPr lang="en-US" sz="2000" smtClean="0">
                <a:solidFill>
                  <a:schemeClr val="folHlink"/>
                </a:solidFill>
              </a:rPr>
              <a:t> </a:t>
            </a:r>
            <a:r>
              <a:rPr lang="en-US" sz="2000" i="1" smtClean="0">
                <a:solidFill>
                  <a:schemeClr val="folHlink"/>
                </a:solidFill>
              </a:rPr>
              <a:t>relevance for each COPU</a:t>
            </a:r>
          </a:p>
        </p:txBody>
      </p:sp>
      <p:sp>
        <p:nvSpPr>
          <p:cNvPr id="35845" name="Rectangle 7"/>
          <p:cNvSpPr>
            <a:spLocks noGrp="1" noChangeArrowheads="1"/>
          </p:cNvSpPr>
          <p:nvPr>
            <p:ph type="title"/>
          </p:nvPr>
        </p:nvSpPr>
        <p:spPr>
          <a:noFill/>
        </p:spPr>
        <p:txBody>
          <a:bodyPr/>
          <a:lstStyle/>
          <a:p>
            <a:pPr eaLnBrk="1" hangingPunct="1"/>
            <a:r>
              <a:rPr lang="en-US" sz="2800" smtClean="0"/>
              <a:t>Least/Most Relevant for Presentation (L/MRP)</a:t>
            </a:r>
          </a:p>
        </p:txBody>
      </p:sp>
      <p:sp>
        <p:nvSpPr>
          <p:cNvPr id="35846" name="Text Box 8"/>
          <p:cNvSpPr txBox="1">
            <a:spLocks noChangeArrowheads="1"/>
          </p:cNvSpPr>
          <p:nvPr/>
        </p:nvSpPr>
        <p:spPr bwMode="auto">
          <a:xfrm rot="1961968">
            <a:off x="7715250" y="385763"/>
            <a:ext cx="1492250"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t>[Moser et al. 95]</a:t>
            </a:r>
          </a:p>
        </p:txBody>
      </p:sp>
      <p:pic>
        <p:nvPicPr>
          <p:cNvPr id="35847" name="Picture 9"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46138" y="5889625"/>
            <a:ext cx="342900" cy="263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5848" name="Picture 10"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60475" y="5889625"/>
            <a:ext cx="342900" cy="263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5849" name="Picture 11"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676400" y="5889625"/>
            <a:ext cx="342900" cy="263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5850" name="Picture 12"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090738" y="5889625"/>
            <a:ext cx="342900" cy="263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5851" name="Picture 13"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06663" y="5889625"/>
            <a:ext cx="342900" cy="263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5852" name="Picture 14"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922588" y="5889625"/>
            <a:ext cx="342900" cy="263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5853" name="Picture 15"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336925" y="5889625"/>
            <a:ext cx="342900" cy="263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5854" name="Picture 16"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752850" y="5889625"/>
            <a:ext cx="342900" cy="263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5855" name="Picture 17"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168775" y="5889625"/>
            <a:ext cx="342900" cy="263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5856" name="Picture 18"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83113" y="5889625"/>
            <a:ext cx="342900" cy="263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5857" name="Picture 19"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999038" y="5889625"/>
            <a:ext cx="342900" cy="263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5858" name="Picture 20"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414963" y="5889625"/>
            <a:ext cx="342900" cy="263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5859" name="Picture 21"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829300" y="5889625"/>
            <a:ext cx="342900" cy="263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5860" name="Picture 22"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245225" y="5889625"/>
            <a:ext cx="342900" cy="263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5861" name="Picture 23"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61150" y="5889625"/>
            <a:ext cx="342900" cy="263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5862" name="Picture 24"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075488" y="5889625"/>
            <a:ext cx="342900" cy="263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5863" name="Picture 25"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491413" y="5889625"/>
            <a:ext cx="342900" cy="263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35864" name="Picture 26" descr="video_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907338" y="5889625"/>
            <a:ext cx="342900" cy="263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5865" name="Line 27"/>
          <p:cNvSpPr>
            <a:spLocks noChangeShapeType="1"/>
          </p:cNvSpPr>
          <p:nvPr/>
        </p:nvSpPr>
        <p:spPr bwMode="auto">
          <a:xfrm flipH="1">
            <a:off x="642938" y="3451225"/>
            <a:ext cx="0" cy="2374900"/>
          </a:xfrm>
          <a:prstGeom prst="line">
            <a:avLst/>
          </a:prstGeom>
          <a:noFill/>
          <a:ln w="15875">
            <a:solidFill>
              <a:schemeClr val="tx1"/>
            </a:solidFill>
            <a:round/>
            <a:headEnd type="stealth"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35866" name="Text Box 28"/>
          <p:cNvSpPr txBox="1">
            <a:spLocks noChangeArrowheads="1"/>
          </p:cNvSpPr>
          <p:nvPr/>
        </p:nvSpPr>
        <p:spPr bwMode="auto">
          <a:xfrm>
            <a:off x="325438" y="5781675"/>
            <a:ext cx="431800"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800" b="0">
                <a:latin typeface="Verdana" charset="0"/>
              </a:rPr>
              <a:t>...</a:t>
            </a:r>
          </a:p>
        </p:txBody>
      </p:sp>
      <p:sp>
        <p:nvSpPr>
          <p:cNvPr id="35867" name="Text Box 29"/>
          <p:cNvSpPr txBox="1">
            <a:spLocks noChangeArrowheads="1"/>
          </p:cNvSpPr>
          <p:nvPr/>
        </p:nvSpPr>
        <p:spPr bwMode="auto">
          <a:xfrm>
            <a:off x="8402638" y="5807075"/>
            <a:ext cx="431800"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800" b="0">
                <a:latin typeface="Verdana" charset="0"/>
              </a:rPr>
              <a:t>...</a:t>
            </a:r>
          </a:p>
        </p:txBody>
      </p:sp>
      <p:sp>
        <p:nvSpPr>
          <p:cNvPr id="35868" name="Line 30"/>
          <p:cNvSpPr>
            <a:spLocks noChangeShapeType="1"/>
          </p:cNvSpPr>
          <p:nvPr/>
        </p:nvSpPr>
        <p:spPr bwMode="auto">
          <a:xfrm>
            <a:off x="627063" y="5619750"/>
            <a:ext cx="8150225"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35869" name="Text Box 31"/>
          <p:cNvSpPr txBox="1">
            <a:spLocks noChangeArrowheads="1"/>
          </p:cNvSpPr>
          <p:nvPr/>
        </p:nvSpPr>
        <p:spPr bwMode="auto">
          <a:xfrm>
            <a:off x="336550" y="5467350"/>
            <a:ext cx="280988"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latin typeface="Verdana" charset="0"/>
              </a:rPr>
              <a:t>0</a:t>
            </a:r>
          </a:p>
        </p:txBody>
      </p:sp>
      <p:sp>
        <p:nvSpPr>
          <p:cNvPr id="35870" name="Text Box 32"/>
          <p:cNvSpPr txBox="1">
            <a:spLocks noChangeArrowheads="1"/>
          </p:cNvSpPr>
          <p:nvPr/>
        </p:nvSpPr>
        <p:spPr bwMode="auto">
          <a:xfrm>
            <a:off x="307975" y="3609975"/>
            <a:ext cx="280988"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latin typeface="Verdana" charset="0"/>
              </a:rPr>
              <a:t>1</a:t>
            </a:r>
          </a:p>
        </p:txBody>
      </p:sp>
      <p:sp>
        <p:nvSpPr>
          <p:cNvPr id="35871" name="Text Box 33"/>
          <p:cNvSpPr txBox="1">
            <a:spLocks noChangeArrowheads="1"/>
          </p:cNvSpPr>
          <p:nvPr/>
        </p:nvSpPr>
        <p:spPr bwMode="auto">
          <a:xfrm>
            <a:off x="-55563" y="3186113"/>
            <a:ext cx="835026" cy="244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000" b="0">
                <a:latin typeface="Verdana" charset="0"/>
              </a:rPr>
              <a:t>Relevance</a:t>
            </a:r>
          </a:p>
        </p:txBody>
      </p:sp>
      <p:grpSp>
        <p:nvGrpSpPr>
          <p:cNvPr id="3" name="Group 34"/>
          <p:cNvGrpSpPr>
            <a:grpSpLocks/>
          </p:cNvGrpSpPr>
          <p:nvPr/>
        </p:nvGrpSpPr>
        <p:grpSpPr bwMode="auto">
          <a:xfrm>
            <a:off x="992188" y="3781425"/>
            <a:ext cx="2984500" cy="2740025"/>
            <a:chOff x="660" y="2072"/>
            <a:chExt cx="1880" cy="1726"/>
          </a:xfrm>
        </p:grpSpPr>
        <p:sp>
          <p:nvSpPr>
            <p:cNvPr id="35931" name="Oval 35"/>
            <p:cNvSpPr>
              <a:spLocks noChangeArrowheads="1"/>
            </p:cNvSpPr>
            <p:nvPr/>
          </p:nvSpPr>
          <p:spPr bwMode="auto">
            <a:xfrm>
              <a:off x="908" y="2260"/>
              <a:ext cx="56" cy="56"/>
            </a:xfrm>
            <a:prstGeom prst="ellipse">
              <a:avLst/>
            </a:prstGeom>
            <a:solidFill>
              <a:srgbClr val="66FF99"/>
            </a:solidFill>
            <a:ln w="9525">
              <a:solidFill>
                <a:schemeClr val="tx1"/>
              </a:solidFill>
              <a:round/>
              <a:headEnd/>
              <a:tailEnd/>
            </a:ln>
          </p:spPr>
          <p:txBody>
            <a:bodyPr wrap="none" anchor="ctr"/>
            <a:lstStyle/>
            <a:p>
              <a:endParaRPr lang="nb-NO"/>
            </a:p>
          </p:txBody>
        </p:sp>
        <p:sp>
          <p:nvSpPr>
            <p:cNvPr id="35932" name="Oval 36"/>
            <p:cNvSpPr>
              <a:spLocks noChangeArrowheads="1"/>
            </p:cNvSpPr>
            <p:nvPr/>
          </p:nvSpPr>
          <p:spPr bwMode="auto">
            <a:xfrm>
              <a:off x="1173" y="2072"/>
              <a:ext cx="56" cy="56"/>
            </a:xfrm>
            <a:prstGeom prst="ellipse">
              <a:avLst/>
            </a:prstGeom>
            <a:solidFill>
              <a:srgbClr val="66FF99"/>
            </a:solidFill>
            <a:ln w="9525">
              <a:solidFill>
                <a:schemeClr val="tx1"/>
              </a:solidFill>
              <a:round/>
              <a:headEnd/>
              <a:tailEnd/>
            </a:ln>
          </p:spPr>
          <p:txBody>
            <a:bodyPr wrap="none" anchor="ctr"/>
            <a:lstStyle/>
            <a:p>
              <a:endParaRPr lang="nb-NO"/>
            </a:p>
          </p:txBody>
        </p:sp>
        <p:sp>
          <p:nvSpPr>
            <p:cNvPr id="35933" name="Oval 37"/>
            <p:cNvSpPr>
              <a:spLocks noChangeArrowheads="1"/>
            </p:cNvSpPr>
            <p:nvPr/>
          </p:nvSpPr>
          <p:spPr bwMode="auto">
            <a:xfrm>
              <a:off x="660" y="2498"/>
              <a:ext cx="56" cy="56"/>
            </a:xfrm>
            <a:prstGeom prst="ellipse">
              <a:avLst/>
            </a:prstGeom>
            <a:solidFill>
              <a:srgbClr val="66FF99"/>
            </a:solidFill>
            <a:ln w="9525">
              <a:solidFill>
                <a:schemeClr val="tx1"/>
              </a:solidFill>
              <a:round/>
              <a:headEnd/>
              <a:tailEnd/>
            </a:ln>
          </p:spPr>
          <p:txBody>
            <a:bodyPr wrap="none" anchor="ctr"/>
            <a:lstStyle/>
            <a:p>
              <a:endParaRPr lang="nb-NO"/>
            </a:p>
          </p:txBody>
        </p:sp>
        <p:sp>
          <p:nvSpPr>
            <p:cNvPr id="35934" name="Oval 38"/>
            <p:cNvSpPr>
              <a:spLocks noChangeArrowheads="1"/>
            </p:cNvSpPr>
            <p:nvPr/>
          </p:nvSpPr>
          <p:spPr bwMode="auto">
            <a:xfrm>
              <a:off x="1435" y="2160"/>
              <a:ext cx="56" cy="56"/>
            </a:xfrm>
            <a:prstGeom prst="ellipse">
              <a:avLst/>
            </a:prstGeom>
            <a:solidFill>
              <a:srgbClr val="66FF99"/>
            </a:solidFill>
            <a:ln w="9525">
              <a:solidFill>
                <a:schemeClr val="tx1"/>
              </a:solidFill>
              <a:round/>
              <a:headEnd/>
              <a:tailEnd/>
            </a:ln>
          </p:spPr>
          <p:txBody>
            <a:bodyPr wrap="none" anchor="ctr"/>
            <a:lstStyle/>
            <a:p>
              <a:endParaRPr lang="nb-NO"/>
            </a:p>
          </p:txBody>
        </p:sp>
        <p:sp>
          <p:nvSpPr>
            <p:cNvPr id="35935" name="Oval 39"/>
            <p:cNvSpPr>
              <a:spLocks noChangeArrowheads="1"/>
            </p:cNvSpPr>
            <p:nvPr/>
          </p:nvSpPr>
          <p:spPr bwMode="auto">
            <a:xfrm>
              <a:off x="1697" y="2246"/>
              <a:ext cx="56" cy="56"/>
            </a:xfrm>
            <a:prstGeom prst="ellipse">
              <a:avLst/>
            </a:prstGeom>
            <a:solidFill>
              <a:srgbClr val="66FF99"/>
            </a:solidFill>
            <a:ln w="9525">
              <a:solidFill>
                <a:schemeClr val="tx1"/>
              </a:solidFill>
              <a:round/>
              <a:headEnd/>
              <a:tailEnd/>
            </a:ln>
          </p:spPr>
          <p:txBody>
            <a:bodyPr wrap="none" anchor="ctr"/>
            <a:lstStyle/>
            <a:p>
              <a:endParaRPr lang="nb-NO"/>
            </a:p>
          </p:txBody>
        </p:sp>
        <p:sp>
          <p:nvSpPr>
            <p:cNvPr id="35936" name="Oval 40"/>
            <p:cNvSpPr>
              <a:spLocks noChangeArrowheads="1"/>
            </p:cNvSpPr>
            <p:nvPr/>
          </p:nvSpPr>
          <p:spPr bwMode="auto">
            <a:xfrm>
              <a:off x="1952" y="2406"/>
              <a:ext cx="56" cy="56"/>
            </a:xfrm>
            <a:prstGeom prst="ellipse">
              <a:avLst/>
            </a:prstGeom>
            <a:solidFill>
              <a:srgbClr val="66FF99"/>
            </a:solidFill>
            <a:ln w="9525">
              <a:solidFill>
                <a:schemeClr val="tx1"/>
              </a:solidFill>
              <a:round/>
              <a:headEnd/>
              <a:tailEnd/>
            </a:ln>
          </p:spPr>
          <p:txBody>
            <a:bodyPr wrap="none" anchor="ctr"/>
            <a:lstStyle/>
            <a:p>
              <a:endParaRPr lang="nb-NO"/>
            </a:p>
          </p:txBody>
        </p:sp>
        <p:sp>
          <p:nvSpPr>
            <p:cNvPr id="35937" name="Oval 41"/>
            <p:cNvSpPr>
              <a:spLocks noChangeArrowheads="1"/>
            </p:cNvSpPr>
            <p:nvPr/>
          </p:nvSpPr>
          <p:spPr bwMode="auto">
            <a:xfrm>
              <a:off x="2216" y="2646"/>
              <a:ext cx="56" cy="56"/>
            </a:xfrm>
            <a:prstGeom prst="ellipse">
              <a:avLst/>
            </a:prstGeom>
            <a:solidFill>
              <a:srgbClr val="66FF99"/>
            </a:solidFill>
            <a:ln w="9525">
              <a:solidFill>
                <a:schemeClr val="tx1"/>
              </a:solidFill>
              <a:round/>
              <a:headEnd/>
              <a:tailEnd/>
            </a:ln>
          </p:spPr>
          <p:txBody>
            <a:bodyPr wrap="none" anchor="ctr"/>
            <a:lstStyle/>
            <a:p>
              <a:endParaRPr lang="nb-NO"/>
            </a:p>
          </p:txBody>
        </p:sp>
        <p:sp>
          <p:nvSpPr>
            <p:cNvPr id="35938" name="Oval 42"/>
            <p:cNvSpPr>
              <a:spLocks noChangeArrowheads="1"/>
            </p:cNvSpPr>
            <p:nvPr/>
          </p:nvSpPr>
          <p:spPr bwMode="auto">
            <a:xfrm>
              <a:off x="2484" y="2874"/>
              <a:ext cx="56" cy="56"/>
            </a:xfrm>
            <a:prstGeom prst="ellipse">
              <a:avLst/>
            </a:prstGeom>
            <a:solidFill>
              <a:srgbClr val="66FF99"/>
            </a:solidFill>
            <a:ln w="9525">
              <a:solidFill>
                <a:schemeClr val="tx1"/>
              </a:solidFill>
              <a:round/>
              <a:headEnd/>
              <a:tailEnd/>
            </a:ln>
          </p:spPr>
          <p:txBody>
            <a:bodyPr wrap="none" anchor="ctr"/>
            <a:lstStyle/>
            <a:p>
              <a:endParaRPr lang="nb-NO"/>
            </a:p>
          </p:txBody>
        </p:sp>
        <p:sp>
          <p:nvSpPr>
            <p:cNvPr id="35939" name="Rectangle 43"/>
            <p:cNvSpPr>
              <a:spLocks noChangeArrowheads="1"/>
            </p:cNvSpPr>
            <p:nvPr/>
          </p:nvSpPr>
          <p:spPr bwMode="auto">
            <a:xfrm>
              <a:off x="764" y="3606"/>
              <a:ext cx="924" cy="19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p>
              <a:pPr algn="ctr"/>
              <a:r>
                <a:rPr lang="en-US" sz="1400" b="0" i="1">
                  <a:latin typeface="Verdana" charset="0"/>
                </a:rPr>
                <a:t>Bookmark-Set</a:t>
              </a:r>
            </a:p>
          </p:txBody>
        </p:sp>
      </p:grpSp>
      <p:grpSp>
        <p:nvGrpSpPr>
          <p:cNvPr id="4" name="Group 44"/>
          <p:cNvGrpSpPr>
            <a:grpSpLocks/>
          </p:cNvGrpSpPr>
          <p:nvPr/>
        </p:nvGrpSpPr>
        <p:grpSpPr bwMode="auto">
          <a:xfrm>
            <a:off x="5534025" y="3673475"/>
            <a:ext cx="2578100" cy="977900"/>
            <a:chOff x="3486" y="2116"/>
            <a:chExt cx="1624" cy="616"/>
          </a:xfrm>
        </p:grpSpPr>
        <p:sp>
          <p:nvSpPr>
            <p:cNvPr id="35924" name="Oval 45"/>
            <p:cNvSpPr>
              <a:spLocks noChangeArrowheads="1"/>
            </p:cNvSpPr>
            <p:nvPr/>
          </p:nvSpPr>
          <p:spPr bwMode="auto">
            <a:xfrm>
              <a:off x="3486" y="2116"/>
              <a:ext cx="56" cy="56"/>
            </a:xfrm>
            <a:prstGeom prst="ellipse">
              <a:avLst/>
            </a:prstGeom>
            <a:solidFill>
              <a:schemeClr val="accent2"/>
            </a:solidFill>
            <a:ln w="9525">
              <a:solidFill>
                <a:schemeClr val="tx1"/>
              </a:solidFill>
              <a:round/>
              <a:headEnd/>
              <a:tailEnd/>
            </a:ln>
          </p:spPr>
          <p:txBody>
            <a:bodyPr wrap="none" anchor="ctr"/>
            <a:lstStyle/>
            <a:p>
              <a:endParaRPr lang="nb-NO"/>
            </a:p>
          </p:txBody>
        </p:sp>
        <p:sp>
          <p:nvSpPr>
            <p:cNvPr id="35925" name="Oval 46"/>
            <p:cNvSpPr>
              <a:spLocks noChangeArrowheads="1"/>
            </p:cNvSpPr>
            <p:nvPr/>
          </p:nvSpPr>
          <p:spPr bwMode="auto">
            <a:xfrm>
              <a:off x="3746" y="2120"/>
              <a:ext cx="56" cy="56"/>
            </a:xfrm>
            <a:prstGeom prst="ellipse">
              <a:avLst/>
            </a:prstGeom>
            <a:solidFill>
              <a:schemeClr val="accent2"/>
            </a:solidFill>
            <a:ln w="9525">
              <a:solidFill>
                <a:schemeClr val="tx1"/>
              </a:solidFill>
              <a:round/>
              <a:headEnd/>
              <a:tailEnd/>
            </a:ln>
          </p:spPr>
          <p:txBody>
            <a:bodyPr wrap="none" anchor="ctr"/>
            <a:lstStyle/>
            <a:p>
              <a:endParaRPr lang="nb-NO"/>
            </a:p>
          </p:txBody>
        </p:sp>
        <p:sp>
          <p:nvSpPr>
            <p:cNvPr id="35926" name="Oval 47"/>
            <p:cNvSpPr>
              <a:spLocks noChangeArrowheads="1"/>
            </p:cNvSpPr>
            <p:nvPr/>
          </p:nvSpPr>
          <p:spPr bwMode="auto">
            <a:xfrm>
              <a:off x="4007" y="2120"/>
              <a:ext cx="56" cy="56"/>
            </a:xfrm>
            <a:prstGeom prst="ellipse">
              <a:avLst/>
            </a:prstGeom>
            <a:solidFill>
              <a:schemeClr val="accent2"/>
            </a:solidFill>
            <a:ln w="9525">
              <a:solidFill>
                <a:schemeClr val="tx1"/>
              </a:solidFill>
              <a:round/>
              <a:headEnd/>
              <a:tailEnd/>
            </a:ln>
          </p:spPr>
          <p:txBody>
            <a:bodyPr wrap="none" anchor="ctr"/>
            <a:lstStyle/>
            <a:p>
              <a:endParaRPr lang="nb-NO"/>
            </a:p>
          </p:txBody>
        </p:sp>
        <p:sp>
          <p:nvSpPr>
            <p:cNvPr id="35927" name="Oval 48"/>
            <p:cNvSpPr>
              <a:spLocks noChangeArrowheads="1"/>
            </p:cNvSpPr>
            <p:nvPr/>
          </p:nvSpPr>
          <p:spPr bwMode="auto">
            <a:xfrm>
              <a:off x="4271" y="2223"/>
              <a:ext cx="56" cy="56"/>
            </a:xfrm>
            <a:prstGeom prst="ellipse">
              <a:avLst/>
            </a:prstGeom>
            <a:solidFill>
              <a:schemeClr val="accent2"/>
            </a:solidFill>
            <a:ln w="9525">
              <a:solidFill>
                <a:schemeClr val="tx1"/>
              </a:solidFill>
              <a:round/>
              <a:headEnd/>
              <a:tailEnd/>
            </a:ln>
          </p:spPr>
          <p:txBody>
            <a:bodyPr wrap="none" anchor="ctr"/>
            <a:lstStyle/>
            <a:p>
              <a:endParaRPr lang="nb-NO"/>
            </a:p>
          </p:txBody>
        </p:sp>
        <p:sp>
          <p:nvSpPr>
            <p:cNvPr id="35928" name="Oval 49"/>
            <p:cNvSpPr>
              <a:spLocks noChangeArrowheads="1"/>
            </p:cNvSpPr>
            <p:nvPr/>
          </p:nvSpPr>
          <p:spPr bwMode="auto">
            <a:xfrm>
              <a:off x="4534" y="2375"/>
              <a:ext cx="56" cy="56"/>
            </a:xfrm>
            <a:prstGeom prst="ellipse">
              <a:avLst/>
            </a:prstGeom>
            <a:solidFill>
              <a:schemeClr val="accent2"/>
            </a:solidFill>
            <a:ln w="9525">
              <a:solidFill>
                <a:schemeClr val="tx1"/>
              </a:solidFill>
              <a:round/>
              <a:headEnd/>
              <a:tailEnd/>
            </a:ln>
          </p:spPr>
          <p:txBody>
            <a:bodyPr wrap="none" anchor="ctr"/>
            <a:lstStyle/>
            <a:p>
              <a:endParaRPr lang="nb-NO"/>
            </a:p>
          </p:txBody>
        </p:sp>
        <p:sp>
          <p:nvSpPr>
            <p:cNvPr id="35929" name="Oval 50"/>
            <p:cNvSpPr>
              <a:spLocks noChangeArrowheads="1"/>
            </p:cNvSpPr>
            <p:nvPr/>
          </p:nvSpPr>
          <p:spPr bwMode="auto">
            <a:xfrm>
              <a:off x="4798" y="2526"/>
              <a:ext cx="56" cy="56"/>
            </a:xfrm>
            <a:prstGeom prst="ellipse">
              <a:avLst/>
            </a:prstGeom>
            <a:solidFill>
              <a:schemeClr val="accent2"/>
            </a:solidFill>
            <a:ln w="9525">
              <a:solidFill>
                <a:schemeClr val="tx1"/>
              </a:solidFill>
              <a:round/>
              <a:headEnd/>
              <a:tailEnd/>
            </a:ln>
          </p:spPr>
          <p:txBody>
            <a:bodyPr wrap="none" anchor="ctr"/>
            <a:lstStyle/>
            <a:p>
              <a:endParaRPr lang="nb-NO"/>
            </a:p>
          </p:txBody>
        </p:sp>
        <p:sp>
          <p:nvSpPr>
            <p:cNvPr id="35930" name="Oval 51"/>
            <p:cNvSpPr>
              <a:spLocks noChangeArrowheads="1"/>
            </p:cNvSpPr>
            <p:nvPr/>
          </p:nvSpPr>
          <p:spPr bwMode="auto">
            <a:xfrm>
              <a:off x="5054" y="2676"/>
              <a:ext cx="56" cy="56"/>
            </a:xfrm>
            <a:prstGeom prst="ellipse">
              <a:avLst/>
            </a:prstGeom>
            <a:solidFill>
              <a:schemeClr val="accent2"/>
            </a:solidFill>
            <a:ln w="9525">
              <a:solidFill>
                <a:schemeClr val="tx1"/>
              </a:solidFill>
              <a:round/>
              <a:headEnd/>
              <a:tailEnd/>
            </a:ln>
          </p:spPr>
          <p:txBody>
            <a:bodyPr wrap="none" anchor="ctr"/>
            <a:lstStyle/>
            <a:p>
              <a:endParaRPr lang="nb-NO"/>
            </a:p>
          </p:txBody>
        </p:sp>
      </p:grpSp>
      <p:sp>
        <p:nvSpPr>
          <p:cNvPr id="1232948" name="Rectangle 52"/>
          <p:cNvSpPr>
            <a:spLocks noChangeArrowheads="1"/>
          </p:cNvSpPr>
          <p:nvPr/>
        </p:nvSpPr>
        <p:spPr bwMode="auto">
          <a:xfrm>
            <a:off x="5924550" y="6191250"/>
            <a:ext cx="1566863"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p>
            <a:pPr algn="ctr"/>
            <a:r>
              <a:rPr lang="en-US" sz="1400" b="0" i="1">
                <a:latin typeface="Verdana" charset="0"/>
              </a:rPr>
              <a:t>Referenced-Set</a:t>
            </a:r>
          </a:p>
        </p:txBody>
      </p:sp>
      <p:grpSp>
        <p:nvGrpSpPr>
          <p:cNvPr id="5" name="Group 53"/>
          <p:cNvGrpSpPr>
            <a:grpSpLocks/>
          </p:cNvGrpSpPr>
          <p:nvPr/>
        </p:nvGrpSpPr>
        <p:grpSpPr bwMode="auto">
          <a:xfrm>
            <a:off x="3462338" y="3905250"/>
            <a:ext cx="1752600" cy="1603375"/>
            <a:chOff x="2181" y="2262"/>
            <a:chExt cx="1104" cy="1010"/>
          </a:xfrm>
        </p:grpSpPr>
        <p:sp>
          <p:nvSpPr>
            <p:cNvPr id="35919" name="Oval 54"/>
            <p:cNvSpPr>
              <a:spLocks noChangeArrowheads="1"/>
            </p:cNvSpPr>
            <p:nvPr/>
          </p:nvSpPr>
          <p:spPr bwMode="auto">
            <a:xfrm>
              <a:off x="2965" y="2508"/>
              <a:ext cx="56" cy="56"/>
            </a:xfrm>
            <a:prstGeom prst="ellipse">
              <a:avLst/>
            </a:prstGeom>
            <a:solidFill>
              <a:srgbClr val="0099FF"/>
            </a:solidFill>
            <a:ln w="9525">
              <a:solidFill>
                <a:schemeClr val="tx1"/>
              </a:solidFill>
              <a:round/>
              <a:headEnd/>
              <a:tailEnd/>
            </a:ln>
          </p:spPr>
          <p:txBody>
            <a:bodyPr wrap="none" anchor="ctr"/>
            <a:lstStyle/>
            <a:p>
              <a:endParaRPr lang="nb-NO"/>
            </a:p>
          </p:txBody>
        </p:sp>
        <p:sp>
          <p:nvSpPr>
            <p:cNvPr id="35920" name="Oval 55"/>
            <p:cNvSpPr>
              <a:spLocks noChangeArrowheads="1"/>
            </p:cNvSpPr>
            <p:nvPr/>
          </p:nvSpPr>
          <p:spPr bwMode="auto">
            <a:xfrm>
              <a:off x="2703" y="2751"/>
              <a:ext cx="56" cy="56"/>
            </a:xfrm>
            <a:prstGeom prst="ellipse">
              <a:avLst/>
            </a:prstGeom>
            <a:solidFill>
              <a:srgbClr val="0099FF"/>
            </a:solidFill>
            <a:ln w="9525">
              <a:solidFill>
                <a:schemeClr val="tx1"/>
              </a:solidFill>
              <a:round/>
              <a:headEnd/>
              <a:tailEnd/>
            </a:ln>
          </p:spPr>
          <p:txBody>
            <a:bodyPr wrap="none" anchor="ctr"/>
            <a:lstStyle/>
            <a:p>
              <a:endParaRPr lang="nb-NO"/>
            </a:p>
          </p:txBody>
        </p:sp>
        <p:sp>
          <p:nvSpPr>
            <p:cNvPr id="35921" name="Oval 56"/>
            <p:cNvSpPr>
              <a:spLocks noChangeArrowheads="1"/>
            </p:cNvSpPr>
            <p:nvPr/>
          </p:nvSpPr>
          <p:spPr bwMode="auto">
            <a:xfrm>
              <a:off x="3229" y="2262"/>
              <a:ext cx="56" cy="56"/>
            </a:xfrm>
            <a:prstGeom prst="ellipse">
              <a:avLst/>
            </a:prstGeom>
            <a:solidFill>
              <a:srgbClr val="0099FF"/>
            </a:solidFill>
            <a:ln w="9525">
              <a:solidFill>
                <a:schemeClr val="tx1"/>
              </a:solidFill>
              <a:round/>
              <a:headEnd/>
              <a:tailEnd/>
            </a:ln>
          </p:spPr>
          <p:txBody>
            <a:bodyPr wrap="none" anchor="ctr"/>
            <a:lstStyle/>
            <a:p>
              <a:endParaRPr lang="nb-NO"/>
            </a:p>
          </p:txBody>
        </p:sp>
        <p:sp>
          <p:nvSpPr>
            <p:cNvPr id="35922" name="Oval 57"/>
            <p:cNvSpPr>
              <a:spLocks noChangeArrowheads="1"/>
            </p:cNvSpPr>
            <p:nvPr/>
          </p:nvSpPr>
          <p:spPr bwMode="auto">
            <a:xfrm>
              <a:off x="2181" y="3216"/>
              <a:ext cx="56" cy="56"/>
            </a:xfrm>
            <a:prstGeom prst="ellipse">
              <a:avLst/>
            </a:prstGeom>
            <a:solidFill>
              <a:srgbClr val="0099FF"/>
            </a:solidFill>
            <a:ln w="9525">
              <a:solidFill>
                <a:schemeClr val="tx1"/>
              </a:solidFill>
              <a:round/>
              <a:headEnd/>
              <a:tailEnd/>
            </a:ln>
          </p:spPr>
          <p:txBody>
            <a:bodyPr wrap="none" anchor="ctr"/>
            <a:lstStyle/>
            <a:p>
              <a:endParaRPr lang="nb-NO"/>
            </a:p>
          </p:txBody>
        </p:sp>
        <p:sp>
          <p:nvSpPr>
            <p:cNvPr id="35923" name="Oval 58"/>
            <p:cNvSpPr>
              <a:spLocks noChangeArrowheads="1"/>
            </p:cNvSpPr>
            <p:nvPr/>
          </p:nvSpPr>
          <p:spPr bwMode="auto">
            <a:xfrm>
              <a:off x="2445" y="2988"/>
              <a:ext cx="56" cy="56"/>
            </a:xfrm>
            <a:prstGeom prst="ellipse">
              <a:avLst/>
            </a:prstGeom>
            <a:solidFill>
              <a:srgbClr val="0099FF"/>
            </a:solidFill>
            <a:ln w="9525">
              <a:solidFill>
                <a:schemeClr val="tx1"/>
              </a:solidFill>
              <a:round/>
              <a:headEnd/>
              <a:tailEnd/>
            </a:ln>
          </p:spPr>
          <p:txBody>
            <a:bodyPr wrap="none" anchor="ctr"/>
            <a:lstStyle/>
            <a:p>
              <a:endParaRPr lang="nb-NO"/>
            </a:p>
          </p:txBody>
        </p:sp>
      </p:grpSp>
      <p:sp>
        <p:nvSpPr>
          <p:cNvPr id="1232955" name="Rectangle 59"/>
          <p:cNvSpPr>
            <a:spLocks noChangeArrowheads="1"/>
          </p:cNvSpPr>
          <p:nvPr/>
        </p:nvSpPr>
        <p:spPr bwMode="auto">
          <a:xfrm>
            <a:off x="3773488" y="6216650"/>
            <a:ext cx="1690687"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p>
            <a:pPr algn="ctr"/>
            <a:r>
              <a:rPr lang="en-US" sz="1400" b="0" i="1">
                <a:latin typeface="Verdana" charset="0"/>
              </a:rPr>
              <a:t>History-Set</a:t>
            </a:r>
          </a:p>
        </p:txBody>
      </p:sp>
      <p:sp>
        <p:nvSpPr>
          <p:cNvPr id="35877" name="Text Box 60"/>
          <p:cNvSpPr txBox="1">
            <a:spLocks noChangeArrowheads="1"/>
          </p:cNvSpPr>
          <p:nvPr/>
        </p:nvSpPr>
        <p:spPr bwMode="auto">
          <a:xfrm>
            <a:off x="5395913" y="5726113"/>
            <a:ext cx="346075" cy="184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600">
                <a:latin typeface="Verdana" charset="0"/>
              </a:rPr>
              <a:t>100</a:t>
            </a:r>
          </a:p>
        </p:txBody>
      </p:sp>
      <p:sp>
        <p:nvSpPr>
          <p:cNvPr id="35878" name="Text Box 61"/>
          <p:cNvSpPr txBox="1">
            <a:spLocks noChangeArrowheads="1"/>
          </p:cNvSpPr>
          <p:nvPr/>
        </p:nvSpPr>
        <p:spPr bwMode="auto">
          <a:xfrm>
            <a:off x="5824538" y="5726113"/>
            <a:ext cx="346075" cy="184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600">
                <a:latin typeface="Verdana" charset="0"/>
              </a:rPr>
              <a:t>101</a:t>
            </a:r>
          </a:p>
        </p:txBody>
      </p:sp>
      <p:sp>
        <p:nvSpPr>
          <p:cNvPr id="35879" name="Text Box 62"/>
          <p:cNvSpPr txBox="1">
            <a:spLocks noChangeArrowheads="1"/>
          </p:cNvSpPr>
          <p:nvPr/>
        </p:nvSpPr>
        <p:spPr bwMode="auto">
          <a:xfrm>
            <a:off x="6253163" y="5726113"/>
            <a:ext cx="346075" cy="184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600">
                <a:latin typeface="Verdana" charset="0"/>
              </a:rPr>
              <a:t>102</a:t>
            </a:r>
          </a:p>
        </p:txBody>
      </p:sp>
      <p:sp>
        <p:nvSpPr>
          <p:cNvPr id="35880" name="Text Box 63"/>
          <p:cNvSpPr txBox="1">
            <a:spLocks noChangeArrowheads="1"/>
          </p:cNvSpPr>
          <p:nvPr/>
        </p:nvSpPr>
        <p:spPr bwMode="auto">
          <a:xfrm>
            <a:off x="6683375" y="5726113"/>
            <a:ext cx="346075" cy="184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600">
                <a:latin typeface="Verdana" charset="0"/>
              </a:rPr>
              <a:t>103</a:t>
            </a:r>
          </a:p>
        </p:txBody>
      </p:sp>
      <p:sp>
        <p:nvSpPr>
          <p:cNvPr id="35881" name="Text Box 64"/>
          <p:cNvSpPr txBox="1">
            <a:spLocks noChangeArrowheads="1"/>
          </p:cNvSpPr>
          <p:nvPr/>
        </p:nvSpPr>
        <p:spPr bwMode="auto">
          <a:xfrm>
            <a:off x="5021263" y="5726113"/>
            <a:ext cx="292100" cy="184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600">
                <a:latin typeface="Verdana" charset="0"/>
              </a:rPr>
              <a:t>99</a:t>
            </a:r>
          </a:p>
        </p:txBody>
      </p:sp>
      <p:sp>
        <p:nvSpPr>
          <p:cNvPr id="35882" name="Text Box 65"/>
          <p:cNvSpPr txBox="1">
            <a:spLocks noChangeArrowheads="1"/>
          </p:cNvSpPr>
          <p:nvPr/>
        </p:nvSpPr>
        <p:spPr bwMode="auto">
          <a:xfrm>
            <a:off x="4659313" y="5726113"/>
            <a:ext cx="292100" cy="184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600">
                <a:latin typeface="Verdana" charset="0"/>
              </a:rPr>
              <a:t>98</a:t>
            </a:r>
          </a:p>
        </p:txBody>
      </p:sp>
      <p:grpSp>
        <p:nvGrpSpPr>
          <p:cNvPr id="6" name="Group 66"/>
          <p:cNvGrpSpPr>
            <a:grpSpLocks/>
          </p:cNvGrpSpPr>
          <p:nvPr/>
        </p:nvGrpSpPr>
        <p:grpSpPr bwMode="auto">
          <a:xfrm>
            <a:off x="5187950" y="3756025"/>
            <a:ext cx="781050" cy="2663825"/>
            <a:chOff x="3268" y="2168"/>
            <a:chExt cx="492" cy="1678"/>
          </a:xfrm>
        </p:grpSpPr>
        <p:sp>
          <p:nvSpPr>
            <p:cNvPr id="35916" name="Line 67"/>
            <p:cNvSpPr>
              <a:spLocks noChangeShapeType="1"/>
            </p:cNvSpPr>
            <p:nvPr/>
          </p:nvSpPr>
          <p:spPr bwMode="auto">
            <a:xfrm flipH="1">
              <a:off x="3517" y="2168"/>
              <a:ext cx="1" cy="1678"/>
            </a:xfrm>
            <a:prstGeom prst="line">
              <a:avLst/>
            </a:prstGeom>
            <a:noFill/>
            <a:ln w="9525">
              <a:solidFill>
                <a:schemeClr val="tx1"/>
              </a:solidFill>
              <a:round/>
              <a:headEnd type="stealth"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35917" name="Rectangle 68"/>
            <p:cNvSpPr>
              <a:spLocks noChangeArrowheads="1"/>
            </p:cNvSpPr>
            <p:nvPr/>
          </p:nvSpPr>
          <p:spPr bwMode="auto">
            <a:xfrm>
              <a:off x="3268" y="2780"/>
              <a:ext cx="492" cy="272"/>
            </a:xfrm>
            <a:prstGeom prst="rect">
              <a:avLst/>
            </a:prstGeom>
            <a:solidFill>
              <a:schemeClr val="bg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0" tIns="10800" rIns="0" bIns="10800">
              <a:spAutoFit/>
            </a:bodyPr>
            <a:lstStyle/>
            <a:p>
              <a:pPr algn="ctr"/>
              <a:r>
                <a:rPr lang="en-US" sz="900" b="0">
                  <a:latin typeface="Verdana" charset="0"/>
                </a:rPr>
                <a:t>current </a:t>
              </a:r>
              <a:br>
                <a:rPr lang="en-US" sz="900" b="0">
                  <a:latin typeface="Verdana" charset="0"/>
                </a:rPr>
              </a:br>
              <a:r>
                <a:rPr lang="en-US" sz="900" b="0">
                  <a:latin typeface="Verdana" charset="0"/>
                </a:rPr>
                <a:t>presentation </a:t>
              </a:r>
              <a:br>
                <a:rPr lang="en-US" sz="900" b="0">
                  <a:latin typeface="Verdana" charset="0"/>
                </a:rPr>
              </a:br>
              <a:r>
                <a:rPr lang="en-US" sz="900" b="0">
                  <a:latin typeface="Verdana" charset="0"/>
                </a:rPr>
                <a:t>point S</a:t>
              </a:r>
              <a:r>
                <a:rPr lang="en-US" sz="900" b="0" baseline="-25000">
                  <a:latin typeface="Verdana" charset="0"/>
                </a:rPr>
                <a:t>1</a:t>
              </a:r>
            </a:p>
          </p:txBody>
        </p:sp>
        <p:sp>
          <p:nvSpPr>
            <p:cNvPr id="35918" name="Line 69"/>
            <p:cNvSpPr>
              <a:spLocks noChangeShapeType="1"/>
            </p:cNvSpPr>
            <p:nvPr/>
          </p:nvSpPr>
          <p:spPr bwMode="auto">
            <a:xfrm flipV="1">
              <a:off x="3517" y="3208"/>
              <a:ext cx="175"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grpSp>
      <p:sp>
        <p:nvSpPr>
          <p:cNvPr id="35884" name="Text Box 70"/>
          <p:cNvSpPr txBox="1">
            <a:spLocks noChangeArrowheads="1"/>
          </p:cNvSpPr>
          <p:nvPr/>
        </p:nvSpPr>
        <p:spPr bwMode="auto">
          <a:xfrm>
            <a:off x="1676400" y="5726113"/>
            <a:ext cx="292100" cy="184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600">
                <a:latin typeface="Verdana" charset="0"/>
              </a:rPr>
              <a:t>91</a:t>
            </a:r>
          </a:p>
        </p:txBody>
      </p:sp>
      <p:sp>
        <p:nvSpPr>
          <p:cNvPr id="35885" name="Text Box 71"/>
          <p:cNvSpPr txBox="1">
            <a:spLocks noChangeArrowheads="1"/>
          </p:cNvSpPr>
          <p:nvPr/>
        </p:nvSpPr>
        <p:spPr bwMode="auto">
          <a:xfrm>
            <a:off x="2105025" y="5726113"/>
            <a:ext cx="292100" cy="184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600">
                <a:latin typeface="Verdana" charset="0"/>
              </a:rPr>
              <a:t>92</a:t>
            </a:r>
          </a:p>
        </p:txBody>
      </p:sp>
      <p:sp>
        <p:nvSpPr>
          <p:cNvPr id="35886" name="Text Box 72"/>
          <p:cNvSpPr txBox="1">
            <a:spLocks noChangeArrowheads="1"/>
          </p:cNvSpPr>
          <p:nvPr/>
        </p:nvSpPr>
        <p:spPr bwMode="auto">
          <a:xfrm>
            <a:off x="2522538" y="5726113"/>
            <a:ext cx="292100" cy="184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600">
                <a:latin typeface="Verdana" charset="0"/>
              </a:rPr>
              <a:t>93</a:t>
            </a:r>
          </a:p>
        </p:txBody>
      </p:sp>
      <p:sp>
        <p:nvSpPr>
          <p:cNvPr id="35887" name="Text Box 73"/>
          <p:cNvSpPr txBox="1">
            <a:spLocks noChangeArrowheads="1"/>
          </p:cNvSpPr>
          <p:nvPr/>
        </p:nvSpPr>
        <p:spPr bwMode="auto">
          <a:xfrm>
            <a:off x="2930525" y="5726113"/>
            <a:ext cx="292100" cy="184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600">
                <a:latin typeface="Verdana" charset="0"/>
              </a:rPr>
              <a:t>94</a:t>
            </a:r>
          </a:p>
        </p:txBody>
      </p:sp>
      <p:sp>
        <p:nvSpPr>
          <p:cNvPr id="35888" name="Text Box 74"/>
          <p:cNvSpPr txBox="1">
            <a:spLocks noChangeArrowheads="1"/>
          </p:cNvSpPr>
          <p:nvPr/>
        </p:nvSpPr>
        <p:spPr bwMode="auto">
          <a:xfrm>
            <a:off x="1274763" y="5726113"/>
            <a:ext cx="292100" cy="184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600">
                <a:latin typeface="Verdana" charset="0"/>
              </a:rPr>
              <a:t>90</a:t>
            </a:r>
          </a:p>
        </p:txBody>
      </p:sp>
      <p:sp>
        <p:nvSpPr>
          <p:cNvPr id="35889" name="Text Box 75"/>
          <p:cNvSpPr txBox="1">
            <a:spLocks noChangeArrowheads="1"/>
          </p:cNvSpPr>
          <p:nvPr/>
        </p:nvSpPr>
        <p:spPr bwMode="auto">
          <a:xfrm>
            <a:off x="879475" y="5726113"/>
            <a:ext cx="292100" cy="184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600">
                <a:latin typeface="Verdana" charset="0"/>
              </a:rPr>
              <a:t>89</a:t>
            </a:r>
          </a:p>
        </p:txBody>
      </p:sp>
      <p:sp>
        <p:nvSpPr>
          <p:cNvPr id="35890" name="Text Box 76"/>
          <p:cNvSpPr txBox="1">
            <a:spLocks noChangeArrowheads="1"/>
          </p:cNvSpPr>
          <p:nvPr/>
        </p:nvSpPr>
        <p:spPr bwMode="auto">
          <a:xfrm>
            <a:off x="3351213" y="5726113"/>
            <a:ext cx="292100" cy="184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600">
                <a:latin typeface="Verdana" charset="0"/>
              </a:rPr>
              <a:t>95</a:t>
            </a:r>
          </a:p>
        </p:txBody>
      </p:sp>
      <p:sp>
        <p:nvSpPr>
          <p:cNvPr id="35891" name="Text Box 77"/>
          <p:cNvSpPr txBox="1">
            <a:spLocks noChangeArrowheads="1"/>
          </p:cNvSpPr>
          <p:nvPr/>
        </p:nvSpPr>
        <p:spPr bwMode="auto">
          <a:xfrm>
            <a:off x="3779838" y="5726113"/>
            <a:ext cx="292100" cy="184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600">
                <a:latin typeface="Verdana" charset="0"/>
              </a:rPr>
              <a:t>96</a:t>
            </a:r>
          </a:p>
        </p:txBody>
      </p:sp>
      <p:sp>
        <p:nvSpPr>
          <p:cNvPr id="35892" name="Text Box 78"/>
          <p:cNvSpPr txBox="1">
            <a:spLocks noChangeArrowheads="1"/>
          </p:cNvSpPr>
          <p:nvPr/>
        </p:nvSpPr>
        <p:spPr bwMode="auto">
          <a:xfrm>
            <a:off x="4210050" y="5726113"/>
            <a:ext cx="292100" cy="184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600">
                <a:latin typeface="Verdana" charset="0"/>
              </a:rPr>
              <a:t>97</a:t>
            </a:r>
          </a:p>
        </p:txBody>
      </p:sp>
      <p:sp>
        <p:nvSpPr>
          <p:cNvPr id="35893" name="Text Box 79"/>
          <p:cNvSpPr txBox="1">
            <a:spLocks noChangeArrowheads="1"/>
          </p:cNvSpPr>
          <p:nvPr/>
        </p:nvSpPr>
        <p:spPr bwMode="auto">
          <a:xfrm>
            <a:off x="7035800" y="5726113"/>
            <a:ext cx="346075" cy="184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600">
                <a:latin typeface="Verdana" charset="0"/>
              </a:rPr>
              <a:t>104</a:t>
            </a:r>
          </a:p>
        </p:txBody>
      </p:sp>
      <p:sp>
        <p:nvSpPr>
          <p:cNvPr id="35894" name="Text Box 80"/>
          <p:cNvSpPr txBox="1">
            <a:spLocks noChangeArrowheads="1"/>
          </p:cNvSpPr>
          <p:nvPr/>
        </p:nvSpPr>
        <p:spPr bwMode="auto">
          <a:xfrm>
            <a:off x="7464425" y="5726113"/>
            <a:ext cx="346075" cy="184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600">
                <a:latin typeface="Verdana" charset="0"/>
              </a:rPr>
              <a:t>105</a:t>
            </a:r>
          </a:p>
        </p:txBody>
      </p:sp>
      <p:sp>
        <p:nvSpPr>
          <p:cNvPr id="35895" name="Text Box 81"/>
          <p:cNvSpPr txBox="1">
            <a:spLocks noChangeArrowheads="1"/>
          </p:cNvSpPr>
          <p:nvPr/>
        </p:nvSpPr>
        <p:spPr bwMode="auto">
          <a:xfrm>
            <a:off x="7894638" y="5726113"/>
            <a:ext cx="346075" cy="184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600">
                <a:latin typeface="Verdana" charset="0"/>
              </a:rPr>
              <a:t>106</a:t>
            </a:r>
          </a:p>
        </p:txBody>
      </p:sp>
      <p:grpSp>
        <p:nvGrpSpPr>
          <p:cNvPr id="7" name="Group 82"/>
          <p:cNvGrpSpPr>
            <a:grpSpLocks/>
          </p:cNvGrpSpPr>
          <p:nvPr/>
        </p:nvGrpSpPr>
        <p:grpSpPr bwMode="auto">
          <a:xfrm>
            <a:off x="969963" y="3675063"/>
            <a:ext cx="3821112" cy="2746375"/>
            <a:chOff x="828" y="2117"/>
            <a:chExt cx="2407" cy="1730"/>
          </a:xfrm>
        </p:grpSpPr>
        <p:grpSp>
          <p:nvGrpSpPr>
            <p:cNvPr id="35901" name="Group 83"/>
            <p:cNvGrpSpPr>
              <a:grpSpLocks/>
            </p:cNvGrpSpPr>
            <p:nvPr/>
          </p:nvGrpSpPr>
          <p:grpSpPr bwMode="auto">
            <a:xfrm>
              <a:off x="1611" y="2117"/>
              <a:ext cx="1624" cy="616"/>
              <a:chOff x="3486" y="2116"/>
              <a:chExt cx="1624" cy="616"/>
            </a:xfrm>
          </p:grpSpPr>
          <p:sp>
            <p:nvSpPr>
              <p:cNvPr id="35909" name="Oval 84"/>
              <p:cNvSpPr>
                <a:spLocks noChangeArrowheads="1"/>
              </p:cNvSpPr>
              <p:nvPr/>
            </p:nvSpPr>
            <p:spPr bwMode="auto">
              <a:xfrm>
                <a:off x="3486" y="2116"/>
                <a:ext cx="56" cy="56"/>
              </a:xfrm>
              <a:prstGeom prst="ellipse">
                <a:avLst/>
              </a:prstGeom>
              <a:solidFill>
                <a:schemeClr val="accent2"/>
              </a:solidFill>
              <a:ln w="9525">
                <a:solidFill>
                  <a:schemeClr val="tx1"/>
                </a:solidFill>
                <a:round/>
                <a:headEnd/>
                <a:tailEnd/>
              </a:ln>
            </p:spPr>
            <p:txBody>
              <a:bodyPr wrap="none" anchor="ctr"/>
              <a:lstStyle/>
              <a:p>
                <a:endParaRPr lang="nb-NO"/>
              </a:p>
            </p:txBody>
          </p:sp>
          <p:sp>
            <p:nvSpPr>
              <p:cNvPr id="35910" name="Oval 85"/>
              <p:cNvSpPr>
                <a:spLocks noChangeArrowheads="1"/>
              </p:cNvSpPr>
              <p:nvPr/>
            </p:nvSpPr>
            <p:spPr bwMode="auto">
              <a:xfrm>
                <a:off x="3746" y="2120"/>
                <a:ext cx="56" cy="56"/>
              </a:xfrm>
              <a:prstGeom prst="ellipse">
                <a:avLst/>
              </a:prstGeom>
              <a:solidFill>
                <a:schemeClr val="accent2"/>
              </a:solidFill>
              <a:ln w="9525">
                <a:solidFill>
                  <a:schemeClr val="tx1"/>
                </a:solidFill>
                <a:round/>
                <a:headEnd/>
                <a:tailEnd/>
              </a:ln>
            </p:spPr>
            <p:txBody>
              <a:bodyPr wrap="none" anchor="ctr"/>
              <a:lstStyle/>
              <a:p>
                <a:endParaRPr lang="nb-NO"/>
              </a:p>
            </p:txBody>
          </p:sp>
          <p:sp>
            <p:nvSpPr>
              <p:cNvPr id="35911" name="Oval 86"/>
              <p:cNvSpPr>
                <a:spLocks noChangeArrowheads="1"/>
              </p:cNvSpPr>
              <p:nvPr/>
            </p:nvSpPr>
            <p:spPr bwMode="auto">
              <a:xfrm>
                <a:off x="4007" y="2120"/>
                <a:ext cx="56" cy="56"/>
              </a:xfrm>
              <a:prstGeom prst="ellipse">
                <a:avLst/>
              </a:prstGeom>
              <a:solidFill>
                <a:schemeClr val="accent2"/>
              </a:solidFill>
              <a:ln w="9525">
                <a:solidFill>
                  <a:schemeClr val="tx1"/>
                </a:solidFill>
                <a:round/>
                <a:headEnd/>
                <a:tailEnd/>
              </a:ln>
            </p:spPr>
            <p:txBody>
              <a:bodyPr wrap="none" anchor="ctr"/>
              <a:lstStyle/>
              <a:p>
                <a:endParaRPr lang="nb-NO"/>
              </a:p>
            </p:txBody>
          </p:sp>
          <p:sp>
            <p:nvSpPr>
              <p:cNvPr id="35912" name="Oval 87"/>
              <p:cNvSpPr>
                <a:spLocks noChangeArrowheads="1"/>
              </p:cNvSpPr>
              <p:nvPr/>
            </p:nvSpPr>
            <p:spPr bwMode="auto">
              <a:xfrm>
                <a:off x="4271" y="2223"/>
                <a:ext cx="56" cy="56"/>
              </a:xfrm>
              <a:prstGeom prst="ellipse">
                <a:avLst/>
              </a:prstGeom>
              <a:solidFill>
                <a:schemeClr val="accent2"/>
              </a:solidFill>
              <a:ln w="9525">
                <a:solidFill>
                  <a:schemeClr val="tx1"/>
                </a:solidFill>
                <a:round/>
                <a:headEnd/>
                <a:tailEnd/>
              </a:ln>
            </p:spPr>
            <p:txBody>
              <a:bodyPr wrap="none" anchor="ctr"/>
              <a:lstStyle/>
              <a:p>
                <a:endParaRPr lang="nb-NO"/>
              </a:p>
            </p:txBody>
          </p:sp>
          <p:sp>
            <p:nvSpPr>
              <p:cNvPr id="35913" name="Oval 88"/>
              <p:cNvSpPr>
                <a:spLocks noChangeArrowheads="1"/>
              </p:cNvSpPr>
              <p:nvPr/>
            </p:nvSpPr>
            <p:spPr bwMode="auto">
              <a:xfrm>
                <a:off x="4534" y="2375"/>
                <a:ext cx="56" cy="56"/>
              </a:xfrm>
              <a:prstGeom prst="ellipse">
                <a:avLst/>
              </a:prstGeom>
              <a:solidFill>
                <a:schemeClr val="accent2"/>
              </a:solidFill>
              <a:ln w="9525">
                <a:solidFill>
                  <a:schemeClr val="tx1"/>
                </a:solidFill>
                <a:round/>
                <a:headEnd/>
                <a:tailEnd/>
              </a:ln>
            </p:spPr>
            <p:txBody>
              <a:bodyPr wrap="none" anchor="ctr"/>
              <a:lstStyle/>
              <a:p>
                <a:endParaRPr lang="nb-NO"/>
              </a:p>
            </p:txBody>
          </p:sp>
          <p:sp>
            <p:nvSpPr>
              <p:cNvPr id="35914" name="Oval 89"/>
              <p:cNvSpPr>
                <a:spLocks noChangeArrowheads="1"/>
              </p:cNvSpPr>
              <p:nvPr/>
            </p:nvSpPr>
            <p:spPr bwMode="auto">
              <a:xfrm>
                <a:off x="4798" y="2526"/>
                <a:ext cx="56" cy="56"/>
              </a:xfrm>
              <a:prstGeom prst="ellipse">
                <a:avLst/>
              </a:prstGeom>
              <a:solidFill>
                <a:schemeClr val="accent2"/>
              </a:solidFill>
              <a:ln w="9525">
                <a:solidFill>
                  <a:schemeClr val="tx1"/>
                </a:solidFill>
                <a:round/>
                <a:headEnd/>
                <a:tailEnd/>
              </a:ln>
            </p:spPr>
            <p:txBody>
              <a:bodyPr wrap="none" anchor="ctr"/>
              <a:lstStyle/>
              <a:p>
                <a:endParaRPr lang="nb-NO"/>
              </a:p>
            </p:txBody>
          </p:sp>
          <p:sp>
            <p:nvSpPr>
              <p:cNvPr id="35915" name="Oval 90"/>
              <p:cNvSpPr>
                <a:spLocks noChangeArrowheads="1"/>
              </p:cNvSpPr>
              <p:nvPr/>
            </p:nvSpPr>
            <p:spPr bwMode="auto">
              <a:xfrm>
                <a:off x="5054" y="2676"/>
                <a:ext cx="56" cy="56"/>
              </a:xfrm>
              <a:prstGeom prst="ellipse">
                <a:avLst/>
              </a:prstGeom>
              <a:solidFill>
                <a:schemeClr val="accent2"/>
              </a:solidFill>
              <a:ln w="9525">
                <a:solidFill>
                  <a:schemeClr val="tx1"/>
                </a:solidFill>
                <a:round/>
                <a:headEnd/>
                <a:tailEnd/>
              </a:ln>
            </p:spPr>
            <p:txBody>
              <a:bodyPr wrap="none" anchor="ctr"/>
              <a:lstStyle/>
              <a:p>
                <a:endParaRPr lang="nb-NO"/>
              </a:p>
            </p:txBody>
          </p:sp>
        </p:grpSp>
        <p:sp>
          <p:nvSpPr>
            <p:cNvPr id="35902" name="Oval 91"/>
            <p:cNvSpPr>
              <a:spLocks noChangeArrowheads="1"/>
            </p:cNvSpPr>
            <p:nvPr/>
          </p:nvSpPr>
          <p:spPr bwMode="auto">
            <a:xfrm>
              <a:off x="1090" y="2509"/>
              <a:ext cx="56" cy="56"/>
            </a:xfrm>
            <a:prstGeom prst="ellipse">
              <a:avLst/>
            </a:prstGeom>
            <a:solidFill>
              <a:srgbClr val="0099FF"/>
            </a:solidFill>
            <a:ln w="9525">
              <a:solidFill>
                <a:schemeClr val="tx1"/>
              </a:solidFill>
              <a:round/>
              <a:headEnd/>
              <a:tailEnd/>
            </a:ln>
          </p:spPr>
          <p:txBody>
            <a:bodyPr wrap="none" anchor="ctr"/>
            <a:lstStyle/>
            <a:p>
              <a:endParaRPr lang="nb-NO"/>
            </a:p>
          </p:txBody>
        </p:sp>
        <p:sp>
          <p:nvSpPr>
            <p:cNvPr id="35903" name="Oval 92"/>
            <p:cNvSpPr>
              <a:spLocks noChangeArrowheads="1"/>
            </p:cNvSpPr>
            <p:nvPr/>
          </p:nvSpPr>
          <p:spPr bwMode="auto">
            <a:xfrm>
              <a:off x="828" y="2752"/>
              <a:ext cx="56" cy="56"/>
            </a:xfrm>
            <a:prstGeom prst="ellipse">
              <a:avLst/>
            </a:prstGeom>
            <a:solidFill>
              <a:srgbClr val="0099FF"/>
            </a:solidFill>
            <a:ln w="9525">
              <a:solidFill>
                <a:schemeClr val="tx1"/>
              </a:solidFill>
              <a:round/>
              <a:headEnd/>
              <a:tailEnd/>
            </a:ln>
          </p:spPr>
          <p:txBody>
            <a:bodyPr wrap="none" anchor="ctr"/>
            <a:lstStyle/>
            <a:p>
              <a:endParaRPr lang="nb-NO"/>
            </a:p>
          </p:txBody>
        </p:sp>
        <p:sp>
          <p:nvSpPr>
            <p:cNvPr id="35904" name="Oval 93"/>
            <p:cNvSpPr>
              <a:spLocks noChangeArrowheads="1"/>
            </p:cNvSpPr>
            <p:nvPr/>
          </p:nvSpPr>
          <p:spPr bwMode="auto">
            <a:xfrm>
              <a:off x="1354" y="2263"/>
              <a:ext cx="56" cy="56"/>
            </a:xfrm>
            <a:prstGeom prst="ellipse">
              <a:avLst/>
            </a:prstGeom>
            <a:solidFill>
              <a:srgbClr val="0099FF"/>
            </a:solidFill>
            <a:ln w="9525">
              <a:solidFill>
                <a:schemeClr val="tx1"/>
              </a:solidFill>
              <a:round/>
              <a:headEnd/>
              <a:tailEnd/>
            </a:ln>
          </p:spPr>
          <p:txBody>
            <a:bodyPr wrap="none" anchor="ctr"/>
            <a:lstStyle/>
            <a:p>
              <a:endParaRPr lang="nb-NO"/>
            </a:p>
          </p:txBody>
        </p:sp>
        <p:grpSp>
          <p:nvGrpSpPr>
            <p:cNvPr id="35905" name="Group 94"/>
            <p:cNvGrpSpPr>
              <a:grpSpLocks/>
            </p:cNvGrpSpPr>
            <p:nvPr/>
          </p:nvGrpSpPr>
          <p:grpSpPr bwMode="auto">
            <a:xfrm>
              <a:off x="1393" y="2169"/>
              <a:ext cx="492" cy="1678"/>
              <a:chOff x="3268" y="2168"/>
              <a:chExt cx="492" cy="1678"/>
            </a:xfrm>
          </p:grpSpPr>
          <p:sp>
            <p:nvSpPr>
              <p:cNvPr id="35906" name="Line 95"/>
              <p:cNvSpPr>
                <a:spLocks noChangeShapeType="1"/>
              </p:cNvSpPr>
              <p:nvPr/>
            </p:nvSpPr>
            <p:spPr bwMode="auto">
              <a:xfrm flipH="1">
                <a:off x="3517" y="2168"/>
                <a:ext cx="1" cy="1678"/>
              </a:xfrm>
              <a:prstGeom prst="line">
                <a:avLst/>
              </a:prstGeom>
              <a:noFill/>
              <a:ln w="9525">
                <a:solidFill>
                  <a:schemeClr val="tx1"/>
                </a:solidFill>
                <a:round/>
                <a:headEnd type="stealth"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35907" name="Rectangle 96"/>
              <p:cNvSpPr>
                <a:spLocks noChangeArrowheads="1"/>
              </p:cNvSpPr>
              <p:nvPr/>
            </p:nvSpPr>
            <p:spPr bwMode="auto">
              <a:xfrm>
                <a:off x="3268" y="2780"/>
                <a:ext cx="492" cy="272"/>
              </a:xfrm>
              <a:prstGeom prst="rect">
                <a:avLst/>
              </a:prstGeom>
              <a:solidFill>
                <a:schemeClr val="bg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0" tIns="10800" rIns="0" bIns="10800">
                <a:spAutoFit/>
              </a:bodyPr>
              <a:lstStyle/>
              <a:p>
                <a:pPr algn="ctr"/>
                <a:r>
                  <a:rPr lang="en-US" sz="900" b="0">
                    <a:latin typeface="Verdana" charset="0"/>
                  </a:rPr>
                  <a:t>current </a:t>
                </a:r>
                <a:br>
                  <a:rPr lang="en-US" sz="900" b="0">
                    <a:latin typeface="Verdana" charset="0"/>
                  </a:rPr>
                </a:br>
                <a:r>
                  <a:rPr lang="en-US" sz="900" b="0">
                    <a:latin typeface="Verdana" charset="0"/>
                  </a:rPr>
                  <a:t>presentation </a:t>
                </a:r>
                <a:br>
                  <a:rPr lang="en-US" sz="900" b="0">
                    <a:latin typeface="Verdana" charset="0"/>
                  </a:rPr>
                </a:br>
                <a:r>
                  <a:rPr lang="en-US" sz="900" b="0">
                    <a:latin typeface="Verdana" charset="0"/>
                  </a:rPr>
                  <a:t>point S</a:t>
                </a:r>
                <a:r>
                  <a:rPr lang="en-US" sz="900" b="0" baseline="-25000">
                    <a:latin typeface="Verdana" charset="0"/>
                  </a:rPr>
                  <a:t>2</a:t>
                </a:r>
              </a:p>
            </p:txBody>
          </p:sp>
          <p:sp>
            <p:nvSpPr>
              <p:cNvPr id="35908" name="Line 97"/>
              <p:cNvSpPr>
                <a:spLocks noChangeShapeType="1"/>
              </p:cNvSpPr>
              <p:nvPr/>
            </p:nvSpPr>
            <p:spPr bwMode="auto">
              <a:xfrm flipV="1">
                <a:off x="3517" y="3208"/>
                <a:ext cx="175"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grpSp>
      </p:grpSp>
      <p:sp>
        <p:nvSpPr>
          <p:cNvPr id="1232994" name="Freeform 98"/>
          <p:cNvSpPr>
            <a:spLocks/>
          </p:cNvSpPr>
          <p:nvPr/>
        </p:nvSpPr>
        <p:spPr bwMode="auto">
          <a:xfrm>
            <a:off x="857250" y="3729038"/>
            <a:ext cx="7407275" cy="1133475"/>
          </a:xfrm>
          <a:custGeom>
            <a:avLst/>
            <a:gdLst>
              <a:gd name="T0" fmla="*/ 0 w 4666"/>
              <a:gd name="T1" fmla="*/ 714 h 714"/>
              <a:gd name="T2" fmla="*/ 634 w 4666"/>
              <a:gd name="T3" fmla="*/ 131 h 714"/>
              <a:gd name="T4" fmla="*/ 882 w 4666"/>
              <a:gd name="T5" fmla="*/ 0 h 714"/>
              <a:gd name="T6" fmla="*/ 1407 w 4666"/>
              <a:gd name="T7" fmla="*/ 7 h 714"/>
              <a:gd name="T8" fmla="*/ 1669 w 4666"/>
              <a:gd name="T9" fmla="*/ 102 h 714"/>
              <a:gd name="T10" fmla="*/ 2209 w 4666"/>
              <a:gd name="T11" fmla="*/ 408 h 714"/>
              <a:gd name="T12" fmla="*/ 2457 w 4666"/>
              <a:gd name="T13" fmla="*/ 394 h 714"/>
              <a:gd name="T14" fmla="*/ 2719 w 4666"/>
              <a:gd name="T15" fmla="*/ 146 h 714"/>
              <a:gd name="T16" fmla="*/ 2974 w 4666"/>
              <a:gd name="T17" fmla="*/ 0 h 714"/>
              <a:gd name="T18" fmla="*/ 3507 w 4666"/>
              <a:gd name="T19" fmla="*/ 0 h 714"/>
              <a:gd name="T20" fmla="*/ 3762 w 4666"/>
              <a:gd name="T21" fmla="*/ 102 h 714"/>
              <a:gd name="T22" fmla="*/ 4666 w 4666"/>
              <a:gd name="T23" fmla="*/ 620 h 7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66"/>
              <a:gd name="T37" fmla="*/ 0 h 714"/>
              <a:gd name="T38" fmla="*/ 4666 w 4666"/>
              <a:gd name="T39" fmla="*/ 714 h 7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66" h="714">
                <a:moveTo>
                  <a:pt x="0" y="714"/>
                </a:moveTo>
                <a:lnTo>
                  <a:pt x="634" y="131"/>
                </a:lnTo>
                <a:lnTo>
                  <a:pt x="882" y="0"/>
                </a:lnTo>
                <a:lnTo>
                  <a:pt x="1407" y="7"/>
                </a:lnTo>
                <a:lnTo>
                  <a:pt x="1669" y="102"/>
                </a:lnTo>
                <a:lnTo>
                  <a:pt x="2209" y="408"/>
                </a:lnTo>
                <a:lnTo>
                  <a:pt x="2457" y="394"/>
                </a:lnTo>
                <a:lnTo>
                  <a:pt x="2719" y="146"/>
                </a:lnTo>
                <a:lnTo>
                  <a:pt x="2974" y="0"/>
                </a:lnTo>
                <a:lnTo>
                  <a:pt x="3507" y="0"/>
                </a:lnTo>
                <a:lnTo>
                  <a:pt x="3762" y="102"/>
                </a:lnTo>
                <a:lnTo>
                  <a:pt x="4666" y="620"/>
                </a:lnTo>
              </a:path>
            </a:pathLst>
          </a:custGeom>
          <a:noFill/>
          <a:ln w="28575">
            <a:solidFill>
              <a:schemeClr val="hlink"/>
            </a:solidFill>
            <a:prstDash val="sysDot"/>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90000" tIns="46800" rIns="90000" bIns="46800">
            <a:spAutoFit/>
          </a:bodyPr>
          <a:lstStyle/>
          <a:p>
            <a:endParaRPr lang="nb-NO"/>
          </a:p>
        </p:txBody>
      </p:sp>
      <p:grpSp>
        <p:nvGrpSpPr>
          <p:cNvPr id="10" name="Group 99"/>
          <p:cNvGrpSpPr>
            <a:grpSpLocks/>
          </p:cNvGrpSpPr>
          <p:nvPr/>
        </p:nvGrpSpPr>
        <p:grpSpPr bwMode="auto">
          <a:xfrm>
            <a:off x="3298825" y="3322638"/>
            <a:ext cx="2033588" cy="498475"/>
            <a:chOff x="2078" y="1895"/>
            <a:chExt cx="1281" cy="314"/>
          </a:xfrm>
        </p:grpSpPr>
        <p:sp>
          <p:nvSpPr>
            <p:cNvPr id="35899" name="Text Box 100"/>
            <p:cNvSpPr txBox="1">
              <a:spLocks noChangeArrowheads="1"/>
            </p:cNvSpPr>
            <p:nvPr/>
          </p:nvSpPr>
          <p:spPr bwMode="auto">
            <a:xfrm>
              <a:off x="2145" y="1895"/>
              <a:ext cx="1214" cy="19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t>global relevance value</a:t>
              </a:r>
            </a:p>
          </p:txBody>
        </p:sp>
        <p:sp>
          <p:nvSpPr>
            <p:cNvPr id="35900" name="Line 101"/>
            <p:cNvSpPr>
              <a:spLocks noChangeShapeType="1"/>
            </p:cNvSpPr>
            <p:nvPr/>
          </p:nvSpPr>
          <p:spPr bwMode="auto">
            <a:xfrm flipH="1">
              <a:off x="2078" y="2049"/>
              <a:ext cx="95" cy="16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232948"/>
                                        </p:tgtEl>
                                        <p:attrNameLst>
                                          <p:attrName>style.visibility</p:attrName>
                                        </p:attrNameLst>
                                      </p:cBhvr>
                                      <p:to>
                                        <p:strVal val="visible"/>
                                      </p:to>
                                    </p:set>
                                    <p:animEffect transition="in" filter="dissolve">
                                      <p:cBhvr>
                                        <p:cTn id="14" dur="500"/>
                                        <p:tgtEl>
                                          <p:spTgt spid="1232948"/>
                                        </p:tgtEl>
                                      </p:cBhvr>
                                    </p:animEffect>
                                  </p:childTnLst>
                                </p:cTn>
                              </p:par>
                            </p:childTnLst>
                          </p:cTn>
                        </p:par>
                        <p:par>
                          <p:cTn id="15" fill="hold" nodeType="afterGroup">
                            <p:stCondLst>
                              <p:cond delay="1000"/>
                            </p:stCondLst>
                            <p:childTnLst>
                              <p:par>
                                <p:cTn id="16" presetID="22" presetClass="entr" presetSubtype="2"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500"/>
                                        <p:tgtEl>
                                          <p:spTgt spid="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32955"/>
                                        </p:tgtEl>
                                        <p:attrNameLst>
                                          <p:attrName>style.visibility</p:attrName>
                                        </p:attrNameLst>
                                      </p:cBhvr>
                                      <p:to>
                                        <p:strVal val="visible"/>
                                      </p:to>
                                    </p:set>
                                    <p:animEffect transition="in" filter="dissolve">
                                      <p:cBhvr>
                                        <p:cTn id="21" dur="500"/>
                                        <p:tgtEl>
                                          <p:spTgt spid="123295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232902">
                                            <p:txEl>
                                              <p:pRg st="1" end="1"/>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par>
                                <p:cTn id="31" presetID="1" presetClass="entr" presetSubtype="0" fill="hold" nodeType="withEffect">
                                  <p:stCondLst>
                                    <p:cond delay="0"/>
                                  </p:stCondLst>
                                  <p:childTnLst>
                                    <p:set>
                                      <p:cBhvr>
                                        <p:cTn id="32" dur="1" fill="hold">
                                          <p:stCondLst>
                                            <p:cond delay="0"/>
                                          </p:stCondLst>
                                        </p:cTn>
                                        <p:tgtEl>
                                          <p:spTgt spid="1232902">
                                            <p:txEl>
                                              <p:pRg st="2" end="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xit" presetSubtype="0" fill="hold" nodeType="clickEffect">
                                  <p:stCondLst>
                                    <p:cond delay="0"/>
                                  </p:stCondLst>
                                  <p:childTnLst>
                                    <p:animEffect transition="out" filter="dissolv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1232955"/>
                                        </p:tgtEl>
                                      </p:cBhvr>
                                    </p:animEffect>
                                    <p:set>
                                      <p:cBhvr>
                                        <p:cTn id="40" dur="1" fill="hold">
                                          <p:stCondLst>
                                            <p:cond delay="499"/>
                                          </p:stCondLst>
                                        </p:cTn>
                                        <p:tgtEl>
                                          <p:spTgt spid="1232955"/>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1232948"/>
                                        </p:tgtEl>
                                      </p:cBhvr>
                                    </p:animEffect>
                                    <p:set>
                                      <p:cBhvr>
                                        <p:cTn id="43" dur="1" fill="hold">
                                          <p:stCondLst>
                                            <p:cond delay="499"/>
                                          </p:stCondLst>
                                        </p:cTn>
                                        <p:tgtEl>
                                          <p:spTgt spid="1232948"/>
                                        </p:tgtEl>
                                        <p:attrNameLst>
                                          <p:attrName>style.visibility</p:attrName>
                                        </p:attrNameLst>
                                      </p:cBhvr>
                                      <p:to>
                                        <p:strVal val="hidden"/>
                                      </p:to>
                                    </p:set>
                                  </p:childTnLst>
                                </p:cTn>
                              </p:par>
                              <p:par>
                                <p:cTn id="44" presetID="9"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dissolve">
                                      <p:cBhvr>
                                        <p:cTn id="46" dur="500"/>
                                        <p:tgtEl>
                                          <p:spTgt spid="7"/>
                                        </p:tgtEl>
                                      </p:cBhvr>
                                    </p:animEffect>
                                  </p:childTnLst>
                                </p:cTn>
                              </p:par>
                              <p:par>
                                <p:cTn id="47" presetID="1" presetClass="entr" presetSubtype="0" fill="hold" nodeType="withEffect">
                                  <p:stCondLst>
                                    <p:cond delay="0"/>
                                  </p:stCondLst>
                                  <p:childTnLst>
                                    <p:set>
                                      <p:cBhvr>
                                        <p:cTn id="48" dur="1" fill="hold">
                                          <p:stCondLst>
                                            <p:cond delay="0"/>
                                          </p:stCondLst>
                                        </p:cTn>
                                        <p:tgtEl>
                                          <p:spTgt spid="1232902">
                                            <p:txEl>
                                              <p:pRg st="3" end="3"/>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32994"/>
                                        </p:tgtEl>
                                        <p:attrNameLst>
                                          <p:attrName>style.visibility</p:attrName>
                                        </p:attrNameLst>
                                      </p:cBhvr>
                                      <p:to>
                                        <p:strVal val="visible"/>
                                      </p:to>
                                    </p:set>
                                    <p:animEffect transition="in" filter="wipe(left)">
                                      <p:cBhvr>
                                        <p:cTn id="53" dur="2000"/>
                                        <p:tgtEl>
                                          <p:spTgt spid="1232994"/>
                                        </p:tgtEl>
                                      </p:cBhvr>
                                    </p:animEffect>
                                  </p:childTnLst>
                                </p:cTn>
                              </p:par>
                              <p:par>
                                <p:cTn id="54" presetID="1" presetClass="entr" presetSubtype="0" fill="hold" nodeType="withEffect">
                                  <p:stCondLst>
                                    <p:cond delay="0"/>
                                  </p:stCondLst>
                                  <p:childTnLst>
                                    <p:set>
                                      <p:cBhvr>
                                        <p:cTn id="55" dur="1" fill="hold">
                                          <p:stCondLst>
                                            <p:cond delay="0"/>
                                          </p:stCondLst>
                                        </p:cTn>
                                        <p:tgtEl>
                                          <p:spTgt spid="1232902">
                                            <p:txEl>
                                              <p:pRg st="4" end="4"/>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left)">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948" grpId="0"/>
      <p:bldP spid="1232948" grpId="1"/>
      <p:bldP spid="1232955" grpId="0"/>
      <p:bldP spid="1232955" grpId="1"/>
      <p:bldP spid="1232994" grpId="0" animBg="1"/>
    </p:bld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r>
              <a:rPr lang="en-US" smtClean="0"/>
              <a:t>Some References</a:t>
            </a:r>
          </a:p>
        </p:txBody>
      </p:sp>
      <p:sp>
        <p:nvSpPr>
          <p:cNvPr id="194563" name="Rectangle 3"/>
          <p:cNvSpPr>
            <a:spLocks noGrp="1" noChangeArrowheads="1"/>
          </p:cNvSpPr>
          <p:nvPr>
            <p:ph type="body" idx="1"/>
          </p:nvPr>
        </p:nvSpPr>
        <p:spPr/>
        <p:txBody>
          <a:bodyPr/>
          <a:lstStyle/>
          <a:p>
            <a:pPr marL="533400" indent="-533400" eaLnBrk="1" hangingPunct="1">
              <a:buFont typeface="Wingdings" charset="2"/>
              <a:buAutoNum type="arabicPeriod"/>
            </a:pPr>
            <a:r>
              <a:rPr lang="en-US" sz="1400" smtClean="0"/>
              <a:t>Advanced Computer &amp; Network Corporation: “RAID.edu”, http://www.raid.com/04_00.html, 2002</a:t>
            </a:r>
          </a:p>
          <a:p>
            <a:pPr marL="533400" indent="-533400" eaLnBrk="1" hangingPunct="1">
              <a:buFont typeface="Wingdings" charset="2"/>
              <a:buAutoNum type="arabicPeriod"/>
            </a:pPr>
            <a:r>
              <a:rPr lang="en-US" sz="1400" smtClean="0"/>
              <a:t>Halvorsen, P., Griwodz, C., Goebel, V., Lund, K., Plagemann, T., Walpole, J.: “Storage System Support for Continuous-Media Applications” (part 1 &amp; 2), DSonline, Vol. 5, No. 1 &amp; 2, January/February 2004</a:t>
            </a:r>
          </a:p>
          <a:p>
            <a:pPr marL="533400" indent="-533400" eaLnBrk="1" hangingPunct="1">
              <a:buFont typeface="Wingdings" charset="2"/>
              <a:buAutoNum type="arabicPeriod"/>
            </a:pPr>
            <a:r>
              <a:rPr lang="en-US" sz="1400" smtClean="0"/>
              <a:t>C. Martin, P.S. Narayan, B. Ozden, R. Rastogi, and A. Silberschatz, ``The Fellini Multimedia Storage System,'' Journal of Digital Libraries , 1997, see also http://www.bell-labs.com/project/fellini/</a:t>
            </a:r>
          </a:p>
          <a:p>
            <a:pPr marL="533400" indent="-533400" eaLnBrk="1" hangingPunct="1">
              <a:buFont typeface="Wingdings" charset="2"/>
              <a:buAutoNum type="arabicPeriod"/>
            </a:pPr>
            <a:r>
              <a:rPr lang="en-US" sz="1400" smtClean="0"/>
              <a:t>Plagemann, T., Goebel, V., Halvorsen, P., Anshus, O.: “Operating System Support for Multimedia Systems”, Computer Communications, Vol. 23, No. 3, February 2000, pp. 267-289 </a:t>
            </a:r>
          </a:p>
          <a:p>
            <a:pPr marL="533400" indent="-533400" eaLnBrk="1" hangingPunct="1">
              <a:buFont typeface="Wingdings" charset="2"/>
              <a:buAutoNum type="arabicPeriod"/>
            </a:pPr>
            <a:r>
              <a:rPr lang="en-US" sz="1400" smtClean="0"/>
              <a:t>Shenoy, P., Goyal, P., Rao, S.S., Vin, H.M.: “Symphony: An Integrated Multimedia Files System”, MMCN’98, San Jose, CA, USA, 1998, pp. 124 – 138  (also as CS-TR-97-09)</a:t>
            </a:r>
          </a:p>
          <a:p>
            <a:pPr marL="533400" indent="-533400" eaLnBrk="1" hangingPunct="1">
              <a:buFont typeface="Wingdings" charset="2"/>
              <a:buAutoNum type="arabicPeriod"/>
            </a:pPr>
            <a:r>
              <a:rPr lang="en-US" sz="1400" smtClean="0"/>
              <a:t>Sitaram, D., Dan, A.: “Multimedia Servers – Applications, Environments, and Design”, Morgan Kaufmann Publishers, 2000</a:t>
            </a:r>
          </a:p>
          <a:p>
            <a:pPr marL="533400" indent="-533400" eaLnBrk="1" hangingPunct="1">
              <a:buFont typeface="Wingdings" charset="2"/>
              <a:buAutoNum type="arabicPeriod"/>
            </a:pPr>
            <a:r>
              <a:rPr lang="en-US" sz="1400" smtClean="0"/>
              <a:t>Zimmermann, R., Ghandeharizadeh, S.: “Continuous Display using Heterogeneous Disk-Subsystems”, Proceedings of the 5th ACM International Multimedia Conference, Seattle, WA, November 1997</a:t>
            </a:r>
          </a:p>
          <a:p>
            <a:pPr marL="533400" indent="-533400" eaLnBrk="1" hangingPunct="1">
              <a:buFont typeface="Wingdings" charset="2"/>
              <a:buAutoNum type="arabicPeriod"/>
            </a:pPr>
            <a:r>
              <a:rPr lang="en-US" sz="1400" smtClean="0"/>
              <a:t>Anderson, D. P., Osawa, Y., Govindan, R.:”A File System for Continuous Media”, ACM Transactions on Computer Systems, Vol. 10, No. 4, Nov. 1992, pp. 311 - 337    </a:t>
            </a:r>
          </a:p>
          <a:p>
            <a:pPr marL="533400" indent="-533400" eaLnBrk="1" hangingPunct="1">
              <a:buFont typeface="Wingdings" charset="2"/>
              <a:buAutoNum type="arabicPeriod"/>
            </a:pPr>
            <a:r>
              <a:rPr lang="en-US" sz="1400" smtClean="0"/>
              <a:t>Elmasri, R. A., Navathe, S.: “Fundamentals of Database Systems”, Addison Wesley, 2000</a:t>
            </a:r>
          </a:p>
          <a:p>
            <a:pPr marL="533400" indent="-533400" eaLnBrk="1" hangingPunct="1">
              <a:buFont typeface="Wingdings" charset="2"/>
              <a:buAutoNum type="arabicPeriod"/>
            </a:pPr>
            <a:r>
              <a:rPr lang="en-US" sz="1400" smtClean="0"/>
              <a:t>Garcia-Molina, H., Ullman, J. D., Widom, J.: “Database Systems – The Complete Book”, Prentice Hall, 2002</a:t>
            </a:r>
          </a:p>
          <a:p>
            <a:pPr marL="533400" indent="-533400" eaLnBrk="1" hangingPunct="1">
              <a:buFont typeface="Wingdings" charset="2"/>
              <a:buAutoNum type="arabicPeriod"/>
            </a:pPr>
            <a:r>
              <a:rPr lang="en-US" sz="1400" smtClean="0"/>
              <a:t>Lund, K.: “Adaptive Disk Scheduling for Multimedia Database Systems”, PhD thesis, IFI/UniK, UiO </a:t>
            </a:r>
          </a:p>
          <a:p>
            <a:pPr marL="533400" indent="-533400" eaLnBrk="1" hangingPunct="1">
              <a:buFont typeface="Wingdings" charset="2"/>
              <a:buAutoNum type="arabicPeriod"/>
            </a:pPr>
            <a:r>
              <a:rPr lang="en-US" sz="1400" smtClean="0"/>
              <a:t>Plagemann, T., Goebel, V., Halvorsen, P., Anshus, O.: “Operating System Support for Multimedia Systems”, Computer Communications, Vol. 23, No. 3, February 2000, pp. 267-289 </a:t>
            </a:r>
          </a:p>
          <a:p>
            <a:pPr marL="533400" indent="-533400" eaLnBrk="1" hangingPunct="1">
              <a:buFont typeface="Wingdings" charset="2"/>
              <a:buAutoNum type="arabicPeriod"/>
            </a:pPr>
            <a:r>
              <a:rPr lang="en-US" sz="1400" smtClean="0"/>
              <a:t>Seagate Technology, http://www.seagate.com</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2800" smtClean="0"/>
              <a:t>Least/Most Relevant for Presentation (L/MRP)</a:t>
            </a:r>
          </a:p>
        </p:txBody>
      </p:sp>
      <p:sp>
        <p:nvSpPr>
          <p:cNvPr id="1233923" name="Rectangle 3"/>
          <p:cNvSpPr>
            <a:spLocks noGrp="1" noChangeArrowheads="1"/>
          </p:cNvSpPr>
          <p:nvPr>
            <p:ph type="body" idx="1"/>
          </p:nvPr>
        </p:nvSpPr>
        <p:spPr/>
        <p:txBody>
          <a:bodyPr/>
          <a:lstStyle/>
          <a:p>
            <a:pPr eaLnBrk="1" hangingPunct="1"/>
            <a:r>
              <a:rPr lang="en-US" sz="2400" smtClean="0"/>
              <a:t>L/MRP …</a:t>
            </a:r>
          </a:p>
          <a:p>
            <a:pPr lvl="1" eaLnBrk="1" hangingPunct="1">
              <a:buClr>
                <a:srgbClr val="009900"/>
              </a:buClr>
              <a:buSzPct val="90000"/>
              <a:buFont typeface="Wingdings" charset="2"/>
              <a:buChar char="J"/>
            </a:pPr>
            <a:r>
              <a:rPr lang="en-US" sz="2000" smtClean="0"/>
              <a:t>… gives “few” disk accesses (compared to other schemes)</a:t>
            </a:r>
          </a:p>
          <a:p>
            <a:pPr lvl="1" eaLnBrk="1" hangingPunct="1">
              <a:buClr>
                <a:srgbClr val="009900"/>
              </a:buClr>
              <a:buSzPct val="90000"/>
              <a:buFont typeface="Wingdings" charset="2"/>
              <a:buChar char="J"/>
            </a:pPr>
            <a:r>
              <a:rPr lang="en-US" sz="2000" smtClean="0"/>
              <a:t>… supports interactivity </a:t>
            </a:r>
          </a:p>
          <a:p>
            <a:pPr lvl="1" eaLnBrk="1" hangingPunct="1">
              <a:buClr>
                <a:srgbClr val="009900"/>
              </a:buClr>
              <a:buSzPct val="90000"/>
              <a:buFont typeface="Wingdings" charset="2"/>
              <a:buChar char="J"/>
            </a:pPr>
            <a:r>
              <a:rPr lang="en-US" sz="2000" smtClean="0"/>
              <a:t>… supports prefetching</a:t>
            </a:r>
            <a:br>
              <a:rPr lang="en-US" sz="2000" smtClean="0"/>
            </a:br>
            <a:endParaRPr lang="en-US" sz="2000" smtClean="0"/>
          </a:p>
          <a:p>
            <a:pPr lvl="1" eaLnBrk="1" hangingPunct="1">
              <a:buSzPct val="90000"/>
              <a:buFont typeface="Wingdings" charset="2"/>
              <a:buChar char="L"/>
            </a:pPr>
            <a:r>
              <a:rPr lang="en-US" sz="2000" smtClean="0"/>
              <a:t>… targeted for single streams (users)</a:t>
            </a:r>
          </a:p>
          <a:p>
            <a:pPr lvl="1" eaLnBrk="1" hangingPunct="1">
              <a:buSzPct val="90000"/>
              <a:buFont typeface="Wingdings" charset="2"/>
              <a:buChar char="L"/>
            </a:pPr>
            <a:r>
              <a:rPr lang="en-US" sz="2000" smtClean="0"/>
              <a:t>… expensive (!) to execute </a:t>
            </a:r>
            <a:br>
              <a:rPr lang="en-US" sz="2000" smtClean="0"/>
            </a:br>
            <a:r>
              <a:rPr lang="en-US" sz="2000" smtClean="0"/>
              <a:t>(calculate relevance values for all COPUs each round)</a:t>
            </a:r>
            <a:br>
              <a:rPr lang="en-US" sz="2000" smtClean="0"/>
            </a:br>
            <a:endParaRPr lang="en-US" sz="2000" smtClean="0"/>
          </a:p>
          <a:p>
            <a:pPr eaLnBrk="1" hangingPunct="1"/>
            <a:r>
              <a:rPr lang="en-US" sz="2400" smtClean="0"/>
              <a:t>Variations:</a:t>
            </a:r>
          </a:p>
          <a:p>
            <a:pPr lvl="1" eaLnBrk="1" hangingPunct="1"/>
            <a:r>
              <a:rPr lang="en-US" sz="2000" smtClean="0">
                <a:solidFill>
                  <a:schemeClr val="hlink"/>
                </a:solidFill>
              </a:rPr>
              <a:t>Q-L/MRP</a:t>
            </a:r>
            <a:r>
              <a:rPr lang="en-US" sz="2000" smtClean="0"/>
              <a:t> – extends L/MRP with multiple streams and changes prefetching mechanism (reduces overhead) </a:t>
            </a:r>
            <a:r>
              <a:rPr lang="en-US" sz="1400" smtClean="0"/>
              <a:t>[Halvorsen et. al. 98]</a:t>
            </a:r>
            <a:br>
              <a:rPr lang="en-US" sz="1400" smtClean="0"/>
            </a:br>
            <a:endParaRPr lang="en-US" sz="1400" smtClean="0"/>
          </a:p>
          <a:p>
            <a:pPr lvl="1" eaLnBrk="1" hangingPunct="1"/>
            <a:r>
              <a:rPr lang="en-US" sz="2000" smtClean="0">
                <a:solidFill>
                  <a:schemeClr val="hlink"/>
                </a:solidFill>
              </a:rPr>
              <a:t>MPEG-L/MRP</a:t>
            </a:r>
            <a:r>
              <a:rPr lang="en-US" sz="2000" smtClean="0"/>
              <a:t> – gives different relevance values for different MPEG frames </a:t>
            </a:r>
            <a:r>
              <a:rPr lang="en-US" sz="1400" smtClean="0"/>
              <a:t>[Boll et. all. 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39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3923">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3392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392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339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Interval Caching (IC)</a:t>
            </a:r>
          </a:p>
        </p:txBody>
      </p:sp>
      <p:sp>
        <p:nvSpPr>
          <p:cNvPr id="37891" name="Rectangle 3"/>
          <p:cNvSpPr>
            <a:spLocks noGrp="1" noChangeArrowheads="1"/>
          </p:cNvSpPr>
          <p:nvPr>
            <p:ph type="body" idx="1"/>
          </p:nvPr>
        </p:nvSpPr>
        <p:spPr>
          <a:xfrm>
            <a:off x="0" y="884238"/>
            <a:ext cx="9144000" cy="2879725"/>
          </a:xfrm>
        </p:spPr>
        <p:txBody>
          <a:bodyPr/>
          <a:lstStyle/>
          <a:p>
            <a:pPr eaLnBrk="1" hangingPunct="1">
              <a:lnSpc>
                <a:spcPct val="90000"/>
              </a:lnSpc>
              <a:spcAft>
                <a:spcPct val="40000"/>
              </a:spcAft>
            </a:pPr>
            <a:r>
              <a:rPr lang="en-US" sz="2000" smtClean="0">
                <a:solidFill>
                  <a:schemeClr val="folHlink"/>
                </a:solidFill>
              </a:rPr>
              <a:t>Interval caching</a:t>
            </a:r>
            <a:r>
              <a:rPr lang="en-US" sz="2000" smtClean="0"/>
              <a:t> (</a:t>
            </a:r>
            <a:r>
              <a:rPr lang="en-US" sz="2000" smtClean="0">
                <a:solidFill>
                  <a:schemeClr val="folHlink"/>
                </a:solidFill>
              </a:rPr>
              <a:t>IC</a:t>
            </a:r>
            <a:r>
              <a:rPr lang="en-US" sz="2000" smtClean="0"/>
              <a:t>) is a caching strategy for streaming servers</a:t>
            </a:r>
          </a:p>
          <a:p>
            <a:pPr lvl="1" eaLnBrk="1" hangingPunct="1">
              <a:lnSpc>
                <a:spcPct val="90000"/>
              </a:lnSpc>
              <a:spcAft>
                <a:spcPct val="40000"/>
              </a:spcAft>
            </a:pPr>
            <a:r>
              <a:rPr lang="en-US" sz="1800" smtClean="0"/>
              <a:t>caches data between requests for same video stream – </a:t>
            </a:r>
            <a:br>
              <a:rPr lang="en-US" sz="1800" smtClean="0"/>
            </a:br>
            <a:r>
              <a:rPr lang="en-US" sz="1800" smtClean="0"/>
              <a:t>based on playout intervals between requests</a:t>
            </a:r>
          </a:p>
          <a:p>
            <a:pPr lvl="1" eaLnBrk="1" hangingPunct="1">
              <a:lnSpc>
                <a:spcPct val="90000"/>
              </a:lnSpc>
              <a:spcAft>
                <a:spcPct val="40000"/>
              </a:spcAft>
            </a:pPr>
            <a:r>
              <a:rPr lang="en-US" sz="1800" i="1" smtClean="0"/>
              <a:t>following</a:t>
            </a:r>
            <a:r>
              <a:rPr lang="en-US" sz="1800" smtClean="0"/>
              <a:t> requests are thus served from the cache filled by </a:t>
            </a:r>
            <a:r>
              <a:rPr lang="en-US" sz="1800" i="1" smtClean="0"/>
              <a:t>preceding</a:t>
            </a:r>
            <a:r>
              <a:rPr lang="en-US" sz="1800" smtClean="0"/>
              <a:t> stream</a:t>
            </a:r>
          </a:p>
          <a:p>
            <a:pPr lvl="1" eaLnBrk="1" hangingPunct="1">
              <a:lnSpc>
                <a:spcPct val="90000"/>
              </a:lnSpc>
              <a:spcAft>
                <a:spcPct val="40000"/>
              </a:spcAft>
            </a:pPr>
            <a:r>
              <a:rPr lang="en-US" sz="1800" smtClean="0"/>
              <a:t>sort intervals on length, buffer requirement is data size of interval</a:t>
            </a:r>
          </a:p>
          <a:p>
            <a:pPr lvl="1" eaLnBrk="1" hangingPunct="1">
              <a:lnSpc>
                <a:spcPct val="90000"/>
              </a:lnSpc>
              <a:spcAft>
                <a:spcPct val="40000"/>
              </a:spcAft>
            </a:pPr>
            <a:r>
              <a:rPr lang="en-US" sz="1800" smtClean="0"/>
              <a:t>to maximize cache hit ratio (minimize disk accesses) the shortest intervals are cached first</a:t>
            </a:r>
          </a:p>
        </p:txBody>
      </p:sp>
      <p:grpSp>
        <p:nvGrpSpPr>
          <p:cNvPr id="2" name="Group 4"/>
          <p:cNvGrpSpPr>
            <a:grpSpLocks/>
          </p:cNvGrpSpPr>
          <p:nvPr/>
        </p:nvGrpSpPr>
        <p:grpSpPr bwMode="auto">
          <a:xfrm>
            <a:off x="596900" y="4165600"/>
            <a:ext cx="6831013" cy="244475"/>
            <a:chOff x="376" y="2588"/>
            <a:chExt cx="4303" cy="154"/>
          </a:xfrm>
        </p:grpSpPr>
        <p:sp>
          <p:nvSpPr>
            <p:cNvPr id="37992" name="Line 5"/>
            <p:cNvSpPr>
              <a:spLocks noChangeShapeType="1"/>
            </p:cNvSpPr>
            <p:nvPr/>
          </p:nvSpPr>
          <p:spPr bwMode="auto">
            <a:xfrm>
              <a:off x="938" y="2665"/>
              <a:ext cx="3741"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7993" name="Text Box 6"/>
            <p:cNvSpPr txBox="1">
              <a:spLocks noChangeArrowheads="1"/>
            </p:cNvSpPr>
            <p:nvPr/>
          </p:nvSpPr>
          <p:spPr bwMode="auto">
            <a:xfrm>
              <a:off x="376" y="2588"/>
              <a:ext cx="522"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Video clip 1</a:t>
              </a:r>
            </a:p>
          </p:txBody>
        </p:sp>
      </p:grpSp>
      <p:grpSp>
        <p:nvGrpSpPr>
          <p:cNvPr id="3" name="Group 7"/>
          <p:cNvGrpSpPr>
            <a:grpSpLocks/>
          </p:cNvGrpSpPr>
          <p:nvPr/>
        </p:nvGrpSpPr>
        <p:grpSpPr bwMode="auto">
          <a:xfrm>
            <a:off x="1385888" y="3684588"/>
            <a:ext cx="354012" cy="482600"/>
            <a:chOff x="1161" y="2285"/>
            <a:chExt cx="223" cy="304"/>
          </a:xfrm>
        </p:grpSpPr>
        <p:sp>
          <p:nvSpPr>
            <p:cNvPr id="37990" name="Line 8"/>
            <p:cNvSpPr>
              <a:spLocks noChangeShapeType="1"/>
            </p:cNvSpPr>
            <p:nvPr/>
          </p:nvSpPr>
          <p:spPr bwMode="auto">
            <a:xfrm flipH="1">
              <a:off x="1270" y="2455"/>
              <a:ext cx="5" cy="134"/>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7991" name="Text Box 9"/>
            <p:cNvSpPr txBox="1">
              <a:spLocks noChangeArrowheads="1"/>
            </p:cNvSpPr>
            <p:nvPr/>
          </p:nvSpPr>
          <p:spPr bwMode="auto">
            <a:xfrm>
              <a:off x="1161" y="2285"/>
              <a:ext cx="223"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S</a:t>
              </a:r>
              <a:r>
                <a:rPr lang="en-US" sz="1000" b="0" baseline="-25000"/>
                <a:t>11</a:t>
              </a:r>
            </a:p>
          </p:txBody>
        </p:sp>
      </p:grpSp>
      <p:sp>
        <p:nvSpPr>
          <p:cNvPr id="1234954" name="Rectangle 10"/>
          <p:cNvSpPr>
            <a:spLocks noChangeArrowheads="1"/>
          </p:cNvSpPr>
          <p:nvPr/>
        </p:nvSpPr>
        <p:spPr bwMode="auto">
          <a:xfrm>
            <a:off x="1563688" y="4235450"/>
            <a:ext cx="561975" cy="106363"/>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nchor="ctr"/>
          <a:lstStyle/>
          <a:p>
            <a:endParaRPr lang="nb-NO"/>
          </a:p>
        </p:txBody>
      </p:sp>
      <p:sp>
        <p:nvSpPr>
          <p:cNvPr id="1234955" name="Rectangle 11"/>
          <p:cNvSpPr>
            <a:spLocks noChangeArrowheads="1"/>
          </p:cNvSpPr>
          <p:nvPr/>
        </p:nvSpPr>
        <p:spPr bwMode="auto">
          <a:xfrm>
            <a:off x="2716213" y="4235450"/>
            <a:ext cx="561975" cy="106363"/>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nchor="ctr"/>
          <a:lstStyle/>
          <a:p>
            <a:endParaRPr lang="nb-NO"/>
          </a:p>
        </p:txBody>
      </p:sp>
      <p:sp>
        <p:nvSpPr>
          <p:cNvPr id="1234956" name="Rectangle 12"/>
          <p:cNvSpPr>
            <a:spLocks noChangeArrowheads="1"/>
          </p:cNvSpPr>
          <p:nvPr/>
        </p:nvSpPr>
        <p:spPr bwMode="auto">
          <a:xfrm>
            <a:off x="2139950" y="4235450"/>
            <a:ext cx="561975" cy="106363"/>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nchor="ctr"/>
          <a:lstStyle/>
          <a:p>
            <a:endParaRPr lang="nb-NO"/>
          </a:p>
        </p:txBody>
      </p:sp>
      <p:sp>
        <p:nvSpPr>
          <p:cNvPr id="1234957" name="Rectangle 13"/>
          <p:cNvSpPr>
            <a:spLocks noChangeArrowheads="1"/>
          </p:cNvSpPr>
          <p:nvPr/>
        </p:nvSpPr>
        <p:spPr bwMode="auto">
          <a:xfrm>
            <a:off x="3294063" y="4235450"/>
            <a:ext cx="561975" cy="106363"/>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nchor="ctr"/>
          <a:lstStyle/>
          <a:p>
            <a:endParaRPr lang="nb-NO"/>
          </a:p>
        </p:txBody>
      </p:sp>
      <p:sp>
        <p:nvSpPr>
          <p:cNvPr id="1234958" name="Rectangle 14"/>
          <p:cNvSpPr>
            <a:spLocks noChangeArrowheads="1"/>
          </p:cNvSpPr>
          <p:nvPr/>
        </p:nvSpPr>
        <p:spPr bwMode="auto">
          <a:xfrm>
            <a:off x="3870325" y="4235450"/>
            <a:ext cx="561975" cy="106363"/>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nchor="ctr"/>
          <a:lstStyle/>
          <a:p>
            <a:endParaRPr lang="nb-NO"/>
          </a:p>
        </p:txBody>
      </p:sp>
      <p:sp>
        <p:nvSpPr>
          <p:cNvPr id="1234959" name="Rectangle 15"/>
          <p:cNvSpPr>
            <a:spLocks noChangeArrowheads="1"/>
          </p:cNvSpPr>
          <p:nvPr/>
        </p:nvSpPr>
        <p:spPr bwMode="auto">
          <a:xfrm>
            <a:off x="4446588" y="4235450"/>
            <a:ext cx="561975" cy="106363"/>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nchor="ctr"/>
          <a:lstStyle/>
          <a:p>
            <a:endParaRPr lang="nb-NO"/>
          </a:p>
        </p:txBody>
      </p:sp>
      <p:sp>
        <p:nvSpPr>
          <p:cNvPr id="1234960" name="Rectangle 16"/>
          <p:cNvSpPr>
            <a:spLocks noChangeArrowheads="1"/>
          </p:cNvSpPr>
          <p:nvPr/>
        </p:nvSpPr>
        <p:spPr bwMode="auto">
          <a:xfrm>
            <a:off x="5024438" y="4235450"/>
            <a:ext cx="561975" cy="106363"/>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nchor="ctr"/>
          <a:lstStyle/>
          <a:p>
            <a:endParaRPr lang="nb-NO"/>
          </a:p>
        </p:txBody>
      </p:sp>
      <p:sp>
        <p:nvSpPr>
          <p:cNvPr id="1234961" name="Rectangle 17"/>
          <p:cNvSpPr>
            <a:spLocks noChangeArrowheads="1"/>
          </p:cNvSpPr>
          <p:nvPr/>
        </p:nvSpPr>
        <p:spPr bwMode="auto">
          <a:xfrm>
            <a:off x="5600700" y="4235450"/>
            <a:ext cx="561975" cy="106363"/>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nchor="ctr"/>
          <a:lstStyle/>
          <a:p>
            <a:endParaRPr lang="nb-NO"/>
          </a:p>
        </p:txBody>
      </p:sp>
      <p:sp>
        <p:nvSpPr>
          <p:cNvPr id="1234962" name="Rectangle 18"/>
          <p:cNvSpPr>
            <a:spLocks noChangeArrowheads="1"/>
          </p:cNvSpPr>
          <p:nvPr/>
        </p:nvSpPr>
        <p:spPr bwMode="auto">
          <a:xfrm>
            <a:off x="6176963" y="4235450"/>
            <a:ext cx="561975" cy="106363"/>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nchor="ctr"/>
          <a:lstStyle/>
          <a:p>
            <a:endParaRPr lang="nb-NO"/>
          </a:p>
        </p:txBody>
      </p:sp>
      <p:sp>
        <p:nvSpPr>
          <p:cNvPr id="1234963" name="Rectangle 19"/>
          <p:cNvSpPr>
            <a:spLocks noChangeArrowheads="1"/>
          </p:cNvSpPr>
          <p:nvPr/>
        </p:nvSpPr>
        <p:spPr bwMode="auto">
          <a:xfrm>
            <a:off x="6754813" y="4235450"/>
            <a:ext cx="561975" cy="106363"/>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nchor="ctr"/>
          <a:lstStyle/>
          <a:p>
            <a:endParaRPr lang="nb-NO"/>
          </a:p>
        </p:txBody>
      </p:sp>
      <p:grpSp>
        <p:nvGrpSpPr>
          <p:cNvPr id="4" name="Group 20"/>
          <p:cNvGrpSpPr>
            <a:grpSpLocks/>
          </p:cNvGrpSpPr>
          <p:nvPr/>
        </p:nvGrpSpPr>
        <p:grpSpPr bwMode="auto">
          <a:xfrm>
            <a:off x="595313" y="4164013"/>
            <a:ext cx="6831012" cy="244475"/>
            <a:chOff x="376" y="2588"/>
            <a:chExt cx="4303" cy="154"/>
          </a:xfrm>
        </p:grpSpPr>
        <p:sp>
          <p:nvSpPr>
            <p:cNvPr id="37988" name="Line 21"/>
            <p:cNvSpPr>
              <a:spLocks noChangeShapeType="1"/>
            </p:cNvSpPr>
            <p:nvPr/>
          </p:nvSpPr>
          <p:spPr bwMode="auto">
            <a:xfrm>
              <a:off x="938" y="2665"/>
              <a:ext cx="3741"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7989" name="Text Box 22"/>
            <p:cNvSpPr txBox="1">
              <a:spLocks noChangeArrowheads="1"/>
            </p:cNvSpPr>
            <p:nvPr/>
          </p:nvSpPr>
          <p:spPr bwMode="auto">
            <a:xfrm>
              <a:off x="376" y="2588"/>
              <a:ext cx="522"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Video clip 1</a:t>
              </a:r>
            </a:p>
          </p:txBody>
        </p:sp>
      </p:grpSp>
      <p:grpSp>
        <p:nvGrpSpPr>
          <p:cNvPr id="5" name="Group 23"/>
          <p:cNvGrpSpPr>
            <a:grpSpLocks/>
          </p:cNvGrpSpPr>
          <p:nvPr/>
        </p:nvGrpSpPr>
        <p:grpSpPr bwMode="auto">
          <a:xfrm>
            <a:off x="1384300" y="3683000"/>
            <a:ext cx="354013" cy="482600"/>
            <a:chOff x="1161" y="2285"/>
            <a:chExt cx="223" cy="304"/>
          </a:xfrm>
        </p:grpSpPr>
        <p:sp>
          <p:nvSpPr>
            <p:cNvPr id="37986" name="Line 24"/>
            <p:cNvSpPr>
              <a:spLocks noChangeShapeType="1"/>
            </p:cNvSpPr>
            <p:nvPr/>
          </p:nvSpPr>
          <p:spPr bwMode="auto">
            <a:xfrm flipH="1">
              <a:off x="1270" y="2455"/>
              <a:ext cx="5" cy="134"/>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7987" name="Text Box 25"/>
            <p:cNvSpPr txBox="1">
              <a:spLocks noChangeArrowheads="1"/>
            </p:cNvSpPr>
            <p:nvPr/>
          </p:nvSpPr>
          <p:spPr bwMode="auto">
            <a:xfrm>
              <a:off x="1161" y="2285"/>
              <a:ext cx="223"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S</a:t>
              </a:r>
              <a:r>
                <a:rPr lang="en-US" sz="1000" b="0" baseline="-25000"/>
                <a:t>11</a:t>
              </a:r>
            </a:p>
          </p:txBody>
        </p:sp>
      </p:grpSp>
      <p:sp>
        <p:nvSpPr>
          <p:cNvPr id="1234970" name="Rectangle 26"/>
          <p:cNvSpPr>
            <a:spLocks noChangeArrowheads="1"/>
          </p:cNvSpPr>
          <p:nvPr/>
        </p:nvSpPr>
        <p:spPr bwMode="auto">
          <a:xfrm>
            <a:off x="1562100" y="4233863"/>
            <a:ext cx="561975" cy="106362"/>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nchor="ctr"/>
          <a:lstStyle/>
          <a:p>
            <a:endParaRPr lang="nb-NO"/>
          </a:p>
        </p:txBody>
      </p:sp>
      <p:sp>
        <p:nvSpPr>
          <p:cNvPr id="1234971" name="Rectangle 27"/>
          <p:cNvSpPr>
            <a:spLocks noChangeArrowheads="1"/>
          </p:cNvSpPr>
          <p:nvPr/>
        </p:nvSpPr>
        <p:spPr bwMode="auto">
          <a:xfrm>
            <a:off x="2714625" y="4233863"/>
            <a:ext cx="561975" cy="106362"/>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nchor="ctr"/>
          <a:lstStyle/>
          <a:p>
            <a:endParaRPr lang="nb-NO"/>
          </a:p>
        </p:txBody>
      </p:sp>
      <p:sp>
        <p:nvSpPr>
          <p:cNvPr id="1234972" name="Rectangle 28"/>
          <p:cNvSpPr>
            <a:spLocks noChangeArrowheads="1"/>
          </p:cNvSpPr>
          <p:nvPr/>
        </p:nvSpPr>
        <p:spPr bwMode="auto">
          <a:xfrm>
            <a:off x="2138363" y="4233863"/>
            <a:ext cx="561975" cy="106362"/>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nchor="ctr"/>
          <a:lstStyle/>
          <a:p>
            <a:endParaRPr lang="nb-NO"/>
          </a:p>
        </p:txBody>
      </p:sp>
      <p:sp>
        <p:nvSpPr>
          <p:cNvPr id="1234973" name="Rectangle 29"/>
          <p:cNvSpPr>
            <a:spLocks noChangeArrowheads="1"/>
          </p:cNvSpPr>
          <p:nvPr/>
        </p:nvSpPr>
        <p:spPr bwMode="auto">
          <a:xfrm>
            <a:off x="3292475" y="4233863"/>
            <a:ext cx="561975" cy="106362"/>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nchor="ctr"/>
          <a:lstStyle/>
          <a:p>
            <a:endParaRPr lang="nb-NO"/>
          </a:p>
        </p:txBody>
      </p:sp>
      <p:sp>
        <p:nvSpPr>
          <p:cNvPr id="1234974" name="Rectangle 30"/>
          <p:cNvSpPr>
            <a:spLocks noChangeArrowheads="1"/>
          </p:cNvSpPr>
          <p:nvPr/>
        </p:nvSpPr>
        <p:spPr bwMode="auto">
          <a:xfrm>
            <a:off x="3868738" y="4233863"/>
            <a:ext cx="561975" cy="106362"/>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nchor="ctr"/>
          <a:lstStyle/>
          <a:p>
            <a:endParaRPr lang="nb-NO"/>
          </a:p>
        </p:txBody>
      </p:sp>
      <p:sp>
        <p:nvSpPr>
          <p:cNvPr id="1234975" name="Rectangle 31"/>
          <p:cNvSpPr>
            <a:spLocks noChangeArrowheads="1"/>
          </p:cNvSpPr>
          <p:nvPr/>
        </p:nvSpPr>
        <p:spPr bwMode="auto">
          <a:xfrm>
            <a:off x="4445000" y="4233863"/>
            <a:ext cx="561975" cy="106362"/>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nchor="ctr"/>
          <a:lstStyle/>
          <a:p>
            <a:endParaRPr lang="nb-NO"/>
          </a:p>
        </p:txBody>
      </p:sp>
      <p:sp>
        <p:nvSpPr>
          <p:cNvPr id="1234976" name="Rectangle 32"/>
          <p:cNvSpPr>
            <a:spLocks noChangeArrowheads="1"/>
          </p:cNvSpPr>
          <p:nvPr/>
        </p:nvSpPr>
        <p:spPr bwMode="auto">
          <a:xfrm>
            <a:off x="5022850" y="4233863"/>
            <a:ext cx="561975" cy="106362"/>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nchor="ctr"/>
          <a:lstStyle/>
          <a:p>
            <a:endParaRPr lang="nb-NO"/>
          </a:p>
        </p:txBody>
      </p:sp>
      <p:sp>
        <p:nvSpPr>
          <p:cNvPr id="1234977" name="Rectangle 33"/>
          <p:cNvSpPr>
            <a:spLocks noChangeArrowheads="1"/>
          </p:cNvSpPr>
          <p:nvPr/>
        </p:nvSpPr>
        <p:spPr bwMode="auto">
          <a:xfrm>
            <a:off x="5599113" y="4233863"/>
            <a:ext cx="561975" cy="106362"/>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nchor="ctr"/>
          <a:lstStyle/>
          <a:p>
            <a:endParaRPr lang="nb-NO"/>
          </a:p>
        </p:txBody>
      </p:sp>
      <p:sp>
        <p:nvSpPr>
          <p:cNvPr id="1234978" name="Rectangle 34"/>
          <p:cNvSpPr>
            <a:spLocks noChangeArrowheads="1"/>
          </p:cNvSpPr>
          <p:nvPr/>
        </p:nvSpPr>
        <p:spPr bwMode="auto">
          <a:xfrm>
            <a:off x="6175375" y="4233863"/>
            <a:ext cx="561975" cy="106362"/>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nchor="ctr"/>
          <a:lstStyle/>
          <a:p>
            <a:endParaRPr lang="nb-NO"/>
          </a:p>
        </p:txBody>
      </p:sp>
      <p:sp>
        <p:nvSpPr>
          <p:cNvPr id="1234979" name="Rectangle 35"/>
          <p:cNvSpPr>
            <a:spLocks noChangeArrowheads="1"/>
          </p:cNvSpPr>
          <p:nvPr/>
        </p:nvSpPr>
        <p:spPr bwMode="auto">
          <a:xfrm>
            <a:off x="6753225" y="4233863"/>
            <a:ext cx="561975" cy="106362"/>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anchor="ctr"/>
          <a:lstStyle/>
          <a:p>
            <a:endParaRPr lang="nb-NO"/>
          </a:p>
        </p:txBody>
      </p:sp>
      <p:grpSp>
        <p:nvGrpSpPr>
          <p:cNvPr id="6" name="Group 36"/>
          <p:cNvGrpSpPr>
            <a:grpSpLocks/>
          </p:cNvGrpSpPr>
          <p:nvPr/>
        </p:nvGrpSpPr>
        <p:grpSpPr bwMode="auto">
          <a:xfrm>
            <a:off x="1392238" y="3681413"/>
            <a:ext cx="354012" cy="482600"/>
            <a:chOff x="1161" y="2285"/>
            <a:chExt cx="223" cy="304"/>
          </a:xfrm>
        </p:grpSpPr>
        <p:sp>
          <p:nvSpPr>
            <p:cNvPr id="37984" name="Line 37"/>
            <p:cNvSpPr>
              <a:spLocks noChangeShapeType="1"/>
            </p:cNvSpPr>
            <p:nvPr/>
          </p:nvSpPr>
          <p:spPr bwMode="auto">
            <a:xfrm flipH="1">
              <a:off x="1270" y="2455"/>
              <a:ext cx="5" cy="134"/>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7985" name="Text Box 38"/>
            <p:cNvSpPr txBox="1">
              <a:spLocks noChangeArrowheads="1"/>
            </p:cNvSpPr>
            <p:nvPr/>
          </p:nvSpPr>
          <p:spPr bwMode="auto">
            <a:xfrm>
              <a:off x="1161" y="2285"/>
              <a:ext cx="223"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S</a:t>
              </a:r>
              <a:r>
                <a:rPr lang="en-US" sz="1000" b="0" baseline="-25000"/>
                <a:t>12</a:t>
              </a:r>
            </a:p>
          </p:txBody>
        </p:sp>
      </p:grpSp>
      <p:grpSp>
        <p:nvGrpSpPr>
          <p:cNvPr id="7" name="Group 39"/>
          <p:cNvGrpSpPr>
            <a:grpSpLocks/>
          </p:cNvGrpSpPr>
          <p:nvPr/>
        </p:nvGrpSpPr>
        <p:grpSpPr bwMode="auto">
          <a:xfrm>
            <a:off x="590550" y="3773488"/>
            <a:ext cx="6831013" cy="2620962"/>
            <a:chOff x="372" y="2341"/>
            <a:chExt cx="4303" cy="1651"/>
          </a:xfrm>
        </p:grpSpPr>
        <p:grpSp>
          <p:nvGrpSpPr>
            <p:cNvPr id="37945" name="Group 40"/>
            <p:cNvGrpSpPr>
              <a:grpSpLocks/>
            </p:cNvGrpSpPr>
            <p:nvPr/>
          </p:nvGrpSpPr>
          <p:grpSpPr bwMode="auto">
            <a:xfrm>
              <a:off x="372" y="2341"/>
              <a:ext cx="4303" cy="399"/>
              <a:chOff x="374" y="3049"/>
              <a:chExt cx="4303" cy="399"/>
            </a:xfrm>
          </p:grpSpPr>
          <p:grpSp>
            <p:nvGrpSpPr>
              <p:cNvPr id="37972" name="Group 41"/>
              <p:cNvGrpSpPr>
                <a:grpSpLocks/>
              </p:cNvGrpSpPr>
              <p:nvPr/>
            </p:nvGrpSpPr>
            <p:grpSpPr bwMode="auto">
              <a:xfrm>
                <a:off x="374" y="3294"/>
                <a:ext cx="4303" cy="154"/>
                <a:chOff x="376" y="2588"/>
                <a:chExt cx="4303" cy="154"/>
              </a:xfrm>
            </p:grpSpPr>
            <p:sp>
              <p:nvSpPr>
                <p:cNvPr id="37982" name="Line 42"/>
                <p:cNvSpPr>
                  <a:spLocks noChangeShapeType="1"/>
                </p:cNvSpPr>
                <p:nvPr/>
              </p:nvSpPr>
              <p:spPr bwMode="auto">
                <a:xfrm>
                  <a:off x="938" y="2665"/>
                  <a:ext cx="3741"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7983" name="Text Box 43"/>
                <p:cNvSpPr txBox="1">
                  <a:spLocks noChangeArrowheads="1"/>
                </p:cNvSpPr>
                <p:nvPr/>
              </p:nvSpPr>
              <p:spPr bwMode="auto">
                <a:xfrm>
                  <a:off x="376" y="2588"/>
                  <a:ext cx="522"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Video clip 1</a:t>
                  </a:r>
                </a:p>
              </p:txBody>
            </p:sp>
          </p:grpSp>
          <p:grpSp>
            <p:nvGrpSpPr>
              <p:cNvPr id="37973" name="Group 44"/>
              <p:cNvGrpSpPr>
                <a:grpSpLocks/>
              </p:cNvGrpSpPr>
              <p:nvPr/>
            </p:nvGrpSpPr>
            <p:grpSpPr bwMode="auto">
              <a:xfrm>
                <a:off x="2718" y="3049"/>
                <a:ext cx="223" cy="304"/>
                <a:chOff x="1161" y="2285"/>
                <a:chExt cx="223" cy="304"/>
              </a:xfrm>
            </p:grpSpPr>
            <p:sp>
              <p:nvSpPr>
                <p:cNvPr id="37980" name="Line 45"/>
                <p:cNvSpPr>
                  <a:spLocks noChangeShapeType="1"/>
                </p:cNvSpPr>
                <p:nvPr/>
              </p:nvSpPr>
              <p:spPr bwMode="auto">
                <a:xfrm flipH="1">
                  <a:off x="1270" y="2455"/>
                  <a:ext cx="5" cy="134"/>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7981" name="Text Box 46"/>
                <p:cNvSpPr txBox="1">
                  <a:spLocks noChangeArrowheads="1"/>
                </p:cNvSpPr>
                <p:nvPr/>
              </p:nvSpPr>
              <p:spPr bwMode="auto">
                <a:xfrm>
                  <a:off x="1161" y="2285"/>
                  <a:ext cx="223"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S</a:t>
                  </a:r>
                  <a:r>
                    <a:rPr lang="en-US" sz="1000" b="0" baseline="-25000"/>
                    <a:t>12</a:t>
                  </a:r>
                </a:p>
              </p:txBody>
            </p:sp>
          </p:grpSp>
          <p:grpSp>
            <p:nvGrpSpPr>
              <p:cNvPr id="37974" name="Group 47"/>
              <p:cNvGrpSpPr>
                <a:grpSpLocks/>
              </p:cNvGrpSpPr>
              <p:nvPr/>
            </p:nvGrpSpPr>
            <p:grpSpPr bwMode="auto">
              <a:xfrm>
                <a:off x="3935" y="3049"/>
                <a:ext cx="223" cy="304"/>
                <a:chOff x="1161" y="2285"/>
                <a:chExt cx="223" cy="304"/>
              </a:xfrm>
            </p:grpSpPr>
            <p:sp>
              <p:nvSpPr>
                <p:cNvPr id="37978" name="Line 48"/>
                <p:cNvSpPr>
                  <a:spLocks noChangeShapeType="1"/>
                </p:cNvSpPr>
                <p:nvPr/>
              </p:nvSpPr>
              <p:spPr bwMode="auto">
                <a:xfrm flipH="1">
                  <a:off x="1270" y="2455"/>
                  <a:ext cx="5" cy="134"/>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7979" name="Text Box 49"/>
                <p:cNvSpPr txBox="1">
                  <a:spLocks noChangeArrowheads="1"/>
                </p:cNvSpPr>
                <p:nvPr/>
              </p:nvSpPr>
              <p:spPr bwMode="auto">
                <a:xfrm>
                  <a:off x="1161" y="2285"/>
                  <a:ext cx="223"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S</a:t>
                  </a:r>
                  <a:r>
                    <a:rPr lang="en-US" sz="1000" b="0" baseline="-25000"/>
                    <a:t>11</a:t>
                  </a:r>
                </a:p>
              </p:txBody>
            </p:sp>
          </p:grpSp>
          <p:grpSp>
            <p:nvGrpSpPr>
              <p:cNvPr id="37975" name="Group 50"/>
              <p:cNvGrpSpPr>
                <a:grpSpLocks/>
              </p:cNvGrpSpPr>
              <p:nvPr/>
            </p:nvGrpSpPr>
            <p:grpSpPr bwMode="auto">
              <a:xfrm>
                <a:off x="1860" y="3049"/>
                <a:ext cx="223" cy="304"/>
                <a:chOff x="1161" y="2285"/>
                <a:chExt cx="223" cy="304"/>
              </a:xfrm>
            </p:grpSpPr>
            <p:sp>
              <p:nvSpPr>
                <p:cNvPr id="37976" name="Line 51"/>
                <p:cNvSpPr>
                  <a:spLocks noChangeShapeType="1"/>
                </p:cNvSpPr>
                <p:nvPr/>
              </p:nvSpPr>
              <p:spPr bwMode="auto">
                <a:xfrm flipH="1">
                  <a:off x="1270" y="2455"/>
                  <a:ext cx="5" cy="134"/>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7977" name="Text Box 52"/>
                <p:cNvSpPr txBox="1">
                  <a:spLocks noChangeArrowheads="1"/>
                </p:cNvSpPr>
                <p:nvPr/>
              </p:nvSpPr>
              <p:spPr bwMode="auto">
                <a:xfrm>
                  <a:off x="1161" y="2285"/>
                  <a:ext cx="223"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S</a:t>
                  </a:r>
                  <a:r>
                    <a:rPr lang="en-US" sz="1000" b="0" baseline="-25000"/>
                    <a:t>13</a:t>
                  </a:r>
                </a:p>
              </p:txBody>
            </p:sp>
          </p:grpSp>
        </p:grpSp>
        <p:grpSp>
          <p:nvGrpSpPr>
            <p:cNvPr id="37946" name="Group 53"/>
            <p:cNvGrpSpPr>
              <a:grpSpLocks/>
            </p:cNvGrpSpPr>
            <p:nvPr/>
          </p:nvGrpSpPr>
          <p:grpSpPr bwMode="auto">
            <a:xfrm>
              <a:off x="372" y="2963"/>
              <a:ext cx="4303" cy="399"/>
              <a:chOff x="373" y="3408"/>
              <a:chExt cx="4303" cy="399"/>
            </a:xfrm>
          </p:grpSpPr>
          <p:grpSp>
            <p:nvGrpSpPr>
              <p:cNvPr id="37963" name="Group 54"/>
              <p:cNvGrpSpPr>
                <a:grpSpLocks/>
              </p:cNvGrpSpPr>
              <p:nvPr/>
            </p:nvGrpSpPr>
            <p:grpSpPr bwMode="auto">
              <a:xfrm>
                <a:off x="373" y="3653"/>
                <a:ext cx="4303" cy="154"/>
                <a:chOff x="376" y="2588"/>
                <a:chExt cx="4303" cy="154"/>
              </a:xfrm>
            </p:grpSpPr>
            <p:sp>
              <p:nvSpPr>
                <p:cNvPr id="37970" name="Line 55"/>
                <p:cNvSpPr>
                  <a:spLocks noChangeShapeType="1"/>
                </p:cNvSpPr>
                <p:nvPr/>
              </p:nvSpPr>
              <p:spPr bwMode="auto">
                <a:xfrm>
                  <a:off x="938" y="2665"/>
                  <a:ext cx="3741"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7971" name="Text Box 56"/>
                <p:cNvSpPr txBox="1">
                  <a:spLocks noChangeArrowheads="1"/>
                </p:cNvSpPr>
                <p:nvPr/>
              </p:nvSpPr>
              <p:spPr bwMode="auto">
                <a:xfrm>
                  <a:off x="376" y="2588"/>
                  <a:ext cx="522"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Video clip 2</a:t>
                  </a:r>
                </a:p>
              </p:txBody>
            </p:sp>
          </p:grpSp>
          <p:grpSp>
            <p:nvGrpSpPr>
              <p:cNvPr id="37964" name="Group 57"/>
              <p:cNvGrpSpPr>
                <a:grpSpLocks/>
              </p:cNvGrpSpPr>
              <p:nvPr/>
            </p:nvGrpSpPr>
            <p:grpSpPr bwMode="auto">
              <a:xfrm>
                <a:off x="2243" y="3408"/>
                <a:ext cx="223" cy="304"/>
                <a:chOff x="1161" y="2285"/>
                <a:chExt cx="223" cy="304"/>
              </a:xfrm>
            </p:grpSpPr>
            <p:sp>
              <p:nvSpPr>
                <p:cNvPr id="37968" name="Line 58"/>
                <p:cNvSpPr>
                  <a:spLocks noChangeShapeType="1"/>
                </p:cNvSpPr>
                <p:nvPr/>
              </p:nvSpPr>
              <p:spPr bwMode="auto">
                <a:xfrm flipH="1">
                  <a:off x="1270" y="2455"/>
                  <a:ext cx="5" cy="134"/>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7969" name="Text Box 59"/>
                <p:cNvSpPr txBox="1">
                  <a:spLocks noChangeArrowheads="1"/>
                </p:cNvSpPr>
                <p:nvPr/>
              </p:nvSpPr>
              <p:spPr bwMode="auto">
                <a:xfrm>
                  <a:off x="1161" y="2285"/>
                  <a:ext cx="223"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S</a:t>
                  </a:r>
                  <a:r>
                    <a:rPr lang="en-US" sz="1000" b="0" baseline="-25000"/>
                    <a:t>22</a:t>
                  </a:r>
                </a:p>
              </p:txBody>
            </p:sp>
          </p:grpSp>
          <p:grpSp>
            <p:nvGrpSpPr>
              <p:cNvPr id="37965" name="Group 60"/>
              <p:cNvGrpSpPr>
                <a:grpSpLocks/>
              </p:cNvGrpSpPr>
              <p:nvPr/>
            </p:nvGrpSpPr>
            <p:grpSpPr bwMode="auto">
              <a:xfrm>
                <a:off x="3718" y="3408"/>
                <a:ext cx="223" cy="304"/>
                <a:chOff x="1161" y="2285"/>
                <a:chExt cx="223" cy="304"/>
              </a:xfrm>
            </p:grpSpPr>
            <p:sp>
              <p:nvSpPr>
                <p:cNvPr id="37966" name="Line 61"/>
                <p:cNvSpPr>
                  <a:spLocks noChangeShapeType="1"/>
                </p:cNvSpPr>
                <p:nvPr/>
              </p:nvSpPr>
              <p:spPr bwMode="auto">
                <a:xfrm flipH="1">
                  <a:off x="1270" y="2455"/>
                  <a:ext cx="5" cy="134"/>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7967" name="Text Box 62"/>
                <p:cNvSpPr txBox="1">
                  <a:spLocks noChangeArrowheads="1"/>
                </p:cNvSpPr>
                <p:nvPr/>
              </p:nvSpPr>
              <p:spPr bwMode="auto">
                <a:xfrm>
                  <a:off x="1161" y="2285"/>
                  <a:ext cx="223"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S</a:t>
                  </a:r>
                  <a:r>
                    <a:rPr lang="en-US" sz="1000" b="0" baseline="-25000"/>
                    <a:t>21</a:t>
                  </a:r>
                </a:p>
              </p:txBody>
            </p:sp>
          </p:grpSp>
        </p:grpSp>
        <p:grpSp>
          <p:nvGrpSpPr>
            <p:cNvPr id="37947" name="Group 63"/>
            <p:cNvGrpSpPr>
              <a:grpSpLocks/>
            </p:cNvGrpSpPr>
            <p:nvPr/>
          </p:nvGrpSpPr>
          <p:grpSpPr bwMode="auto">
            <a:xfrm>
              <a:off x="372" y="3586"/>
              <a:ext cx="4303" cy="406"/>
              <a:chOff x="372" y="3724"/>
              <a:chExt cx="4303" cy="406"/>
            </a:xfrm>
          </p:grpSpPr>
          <p:grpSp>
            <p:nvGrpSpPr>
              <p:cNvPr id="37948" name="Group 64"/>
              <p:cNvGrpSpPr>
                <a:grpSpLocks/>
              </p:cNvGrpSpPr>
              <p:nvPr/>
            </p:nvGrpSpPr>
            <p:grpSpPr bwMode="auto">
              <a:xfrm>
                <a:off x="372" y="3976"/>
                <a:ext cx="4303" cy="154"/>
                <a:chOff x="376" y="2588"/>
                <a:chExt cx="4303" cy="154"/>
              </a:xfrm>
            </p:grpSpPr>
            <p:sp>
              <p:nvSpPr>
                <p:cNvPr id="37961" name="Line 65"/>
                <p:cNvSpPr>
                  <a:spLocks noChangeShapeType="1"/>
                </p:cNvSpPr>
                <p:nvPr/>
              </p:nvSpPr>
              <p:spPr bwMode="auto">
                <a:xfrm>
                  <a:off x="938" y="2665"/>
                  <a:ext cx="3741"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7962" name="Text Box 66"/>
                <p:cNvSpPr txBox="1">
                  <a:spLocks noChangeArrowheads="1"/>
                </p:cNvSpPr>
                <p:nvPr/>
              </p:nvSpPr>
              <p:spPr bwMode="auto">
                <a:xfrm>
                  <a:off x="376" y="2588"/>
                  <a:ext cx="522"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Video clip 3</a:t>
                  </a:r>
                </a:p>
              </p:txBody>
            </p:sp>
          </p:grpSp>
          <p:grpSp>
            <p:nvGrpSpPr>
              <p:cNvPr id="37949" name="Group 67"/>
              <p:cNvGrpSpPr>
                <a:grpSpLocks/>
              </p:cNvGrpSpPr>
              <p:nvPr/>
            </p:nvGrpSpPr>
            <p:grpSpPr bwMode="auto">
              <a:xfrm>
                <a:off x="2242" y="3724"/>
                <a:ext cx="223" cy="304"/>
                <a:chOff x="1161" y="2285"/>
                <a:chExt cx="223" cy="304"/>
              </a:xfrm>
            </p:grpSpPr>
            <p:sp>
              <p:nvSpPr>
                <p:cNvPr id="37959" name="Line 68"/>
                <p:cNvSpPr>
                  <a:spLocks noChangeShapeType="1"/>
                </p:cNvSpPr>
                <p:nvPr/>
              </p:nvSpPr>
              <p:spPr bwMode="auto">
                <a:xfrm flipH="1">
                  <a:off x="1270" y="2455"/>
                  <a:ext cx="5" cy="134"/>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7960" name="Text Box 69"/>
                <p:cNvSpPr txBox="1">
                  <a:spLocks noChangeArrowheads="1"/>
                </p:cNvSpPr>
                <p:nvPr/>
              </p:nvSpPr>
              <p:spPr bwMode="auto">
                <a:xfrm>
                  <a:off x="1161" y="2285"/>
                  <a:ext cx="223"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S</a:t>
                  </a:r>
                  <a:r>
                    <a:rPr lang="en-US" sz="1000" b="0" baseline="-25000"/>
                    <a:t>33</a:t>
                  </a:r>
                </a:p>
              </p:txBody>
            </p:sp>
          </p:grpSp>
          <p:grpSp>
            <p:nvGrpSpPr>
              <p:cNvPr id="37950" name="Group 70"/>
              <p:cNvGrpSpPr>
                <a:grpSpLocks/>
              </p:cNvGrpSpPr>
              <p:nvPr/>
            </p:nvGrpSpPr>
            <p:grpSpPr bwMode="auto">
              <a:xfrm>
                <a:off x="4039" y="3724"/>
                <a:ext cx="223" cy="304"/>
                <a:chOff x="1161" y="2285"/>
                <a:chExt cx="223" cy="304"/>
              </a:xfrm>
            </p:grpSpPr>
            <p:sp>
              <p:nvSpPr>
                <p:cNvPr id="37957" name="Line 71"/>
                <p:cNvSpPr>
                  <a:spLocks noChangeShapeType="1"/>
                </p:cNvSpPr>
                <p:nvPr/>
              </p:nvSpPr>
              <p:spPr bwMode="auto">
                <a:xfrm flipH="1">
                  <a:off x="1270" y="2455"/>
                  <a:ext cx="5" cy="134"/>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7958" name="Text Box 72"/>
                <p:cNvSpPr txBox="1">
                  <a:spLocks noChangeArrowheads="1"/>
                </p:cNvSpPr>
                <p:nvPr/>
              </p:nvSpPr>
              <p:spPr bwMode="auto">
                <a:xfrm>
                  <a:off x="1161" y="2285"/>
                  <a:ext cx="223"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S</a:t>
                  </a:r>
                  <a:r>
                    <a:rPr lang="en-US" sz="1000" b="0" baseline="-25000"/>
                    <a:t>31</a:t>
                  </a:r>
                </a:p>
              </p:txBody>
            </p:sp>
          </p:grpSp>
          <p:grpSp>
            <p:nvGrpSpPr>
              <p:cNvPr id="37951" name="Group 73"/>
              <p:cNvGrpSpPr>
                <a:grpSpLocks/>
              </p:cNvGrpSpPr>
              <p:nvPr/>
            </p:nvGrpSpPr>
            <p:grpSpPr bwMode="auto">
              <a:xfrm>
                <a:off x="2883" y="3724"/>
                <a:ext cx="223" cy="304"/>
                <a:chOff x="1161" y="2285"/>
                <a:chExt cx="223" cy="304"/>
              </a:xfrm>
            </p:grpSpPr>
            <p:sp>
              <p:nvSpPr>
                <p:cNvPr id="37955" name="Line 74"/>
                <p:cNvSpPr>
                  <a:spLocks noChangeShapeType="1"/>
                </p:cNvSpPr>
                <p:nvPr/>
              </p:nvSpPr>
              <p:spPr bwMode="auto">
                <a:xfrm flipH="1">
                  <a:off x="1270" y="2455"/>
                  <a:ext cx="5" cy="134"/>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7956" name="Text Box 75"/>
                <p:cNvSpPr txBox="1">
                  <a:spLocks noChangeArrowheads="1"/>
                </p:cNvSpPr>
                <p:nvPr/>
              </p:nvSpPr>
              <p:spPr bwMode="auto">
                <a:xfrm>
                  <a:off x="1161" y="2285"/>
                  <a:ext cx="223"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S</a:t>
                  </a:r>
                  <a:r>
                    <a:rPr lang="en-US" sz="1000" b="0" baseline="-25000"/>
                    <a:t>32</a:t>
                  </a:r>
                </a:p>
              </p:txBody>
            </p:sp>
          </p:grpSp>
          <p:grpSp>
            <p:nvGrpSpPr>
              <p:cNvPr id="37952" name="Group 76"/>
              <p:cNvGrpSpPr>
                <a:grpSpLocks/>
              </p:cNvGrpSpPr>
              <p:nvPr/>
            </p:nvGrpSpPr>
            <p:grpSpPr bwMode="auto">
              <a:xfrm>
                <a:off x="1581" y="3724"/>
                <a:ext cx="223" cy="304"/>
                <a:chOff x="1161" y="2285"/>
                <a:chExt cx="223" cy="304"/>
              </a:xfrm>
            </p:grpSpPr>
            <p:sp>
              <p:nvSpPr>
                <p:cNvPr id="37953" name="Line 77"/>
                <p:cNvSpPr>
                  <a:spLocks noChangeShapeType="1"/>
                </p:cNvSpPr>
                <p:nvPr/>
              </p:nvSpPr>
              <p:spPr bwMode="auto">
                <a:xfrm flipH="1">
                  <a:off x="1270" y="2455"/>
                  <a:ext cx="5" cy="134"/>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7954" name="Text Box 78"/>
                <p:cNvSpPr txBox="1">
                  <a:spLocks noChangeArrowheads="1"/>
                </p:cNvSpPr>
                <p:nvPr/>
              </p:nvSpPr>
              <p:spPr bwMode="auto">
                <a:xfrm>
                  <a:off x="1161" y="2285"/>
                  <a:ext cx="223"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S</a:t>
                  </a:r>
                  <a:r>
                    <a:rPr lang="en-US" sz="1000" b="0" baseline="-25000"/>
                    <a:t>34</a:t>
                  </a:r>
                </a:p>
              </p:txBody>
            </p:sp>
          </p:grpSp>
        </p:grpSp>
      </p:grpSp>
      <p:grpSp>
        <p:nvGrpSpPr>
          <p:cNvPr id="23" name="Group 79"/>
          <p:cNvGrpSpPr>
            <a:grpSpLocks/>
          </p:cNvGrpSpPr>
          <p:nvPr/>
        </p:nvGrpSpPr>
        <p:grpSpPr bwMode="auto">
          <a:xfrm>
            <a:off x="3130550" y="4325938"/>
            <a:ext cx="3290888" cy="204787"/>
            <a:chOff x="1972" y="3025"/>
            <a:chExt cx="2073" cy="129"/>
          </a:xfrm>
        </p:grpSpPr>
        <p:sp>
          <p:nvSpPr>
            <p:cNvPr id="37941" name="Line 80"/>
            <p:cNvSpPr>
              <a:spLocks noChangeShapeType="1"/>
            </p:cNvSpPr>
            <p:nvPr/>
          </p:nvSpPr>
          <p:spPr bwMode="auto">
            <a:xfrm>
              <a:off x="1972" y="3090"/>
              <a:ext cx="858" cy="0"/>
            </a:xfrm>
            <a:prstGeom prst="line">
              <a:avLst/>
            </a:prstGeom>
            <a:noFill/>
            <a:ln w="9525">
              <a:solidFill>
                <a:schemeClr val="tx1"/>
              </a:solidFill>
              <a:round/>
              <a:headEnd type="triangle" w="med" len="me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7942" name="Line 81"/>
            <p:cNvSpPr>
              <a:spLocks noChangeShapeType="1"/>
            </p:cNvSpPr>
            <p:nvPr/>
          </p:nvSpPr>
          <p:spPr bwMode="auto">
            <a:xfrm>
              <a:off x="2830" y="3090"/>
              <a:ext cx="1215" cy="0"/>
            </a:xfrm>
            <a:prstGeom prst="line">
              <a:avLst/>
            </a:prstGeom>
            <a:noFill/>
            <a:ln w="9525">
              <a:solidFill>
                <a:schemeClr val="tx1"/>
              </a:solidFill>
              <a:round/>
              <a:headEnd type="triangle" w="med" len="me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7943" name="Text Box 82"/>
            <p:cNvSpPr txBox="1">
              <a:spLocks noChangeArrowheads="1"/>
            </p:cNvSpPr>
            <p:nvPr/>
          </p:nvSpPr>
          <p:spPr bwMode="auto">
            <a:xfrm>
              <a:off x="3304" y="3025"/>
              <a:ext cx="128" cy="129"/>
            </a:xfrm>
            <a:prstGeom prst="rect">
              <a:avLst/>
            </a:prstGeom>
            <a:solidFill>
              <a:schemeClr val="bg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18000" tIns="10800" rIns="18000" bIns="10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I</a:t>
              </a:r>
              <a:r>
                <a:rPr lang="en-US" sz="1200" b="0" baseline="-25000"/>
                <a:t>11</a:t>
              </a:r>
            </a:p>
          </p:txBody>
        </p:sp>
        <p:sp>
          <p:nvSpPr>
            <p:cNvPr id="37944" name="Text Box 83"/>
            <p:cNvSpPr txBox="1">
              <a:spLocks noChangeArrowheads="1"/>
            </p:cNvSpPr>
            <p:nvPr/>
          </p:nvSpPr>
          <p:spPr bwMode="auto">
            <a:xfrm>
              <a:off x="2327" y="3025"/>
              <a:ext cx="128" cy="129"/>
            </a:xfrm>
            <a:prstGeom prst="rect">
              <a:avLst/>
            </a:prstGeom>
            <a:solidFill>
              <a:schemeClr val="bg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18000" tIns="10800" rIns="18000" bIns="10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I</a:t>
              </a:r>
              <a:r>
                <a:rPr lang="en-US" sz="1200" b="0" baseline="-25000"/>
                <a:t>12</a:t>
              </a:r>
            </a:p>
          </p:txBody>
        </p:sp>
      </p:grpSp>
      <p:grpSp>
        <p:nvGrpSpPr>
          <p:cNvPr id="24" name="Group 84"/>
          <p:cNvGrpSpPr>
            <a:grpSpLocks/>
          </p:cNvGrpSpPr>
          <p:nvPr/>
        </p:nvGrpSpPr>
        <p:grpSpPr bwMode="auto">
          <a:xfrm>
            <a:off x="3746500" y="5307013"/>
            <a:ext cx="2325688" cy="204787"/>
            <a:chOff x="2354" y="3463"/>
            <a:chExt cx="1465" cy="129"/>
          </a:xfrm>
        </p:grpSpPr>
        <p:sp>
          <p:nvSpPr>
            <p:cNvPr id="37939" name="Line 85"/>
            <p:cNvSpPr>
              <a:spLocks noChangeShapeType="1"/>
            </p:cNvSpPr>
            <p:nvPr/>
          </p:nvSpPr>
          <p:spPr bwMode="auto">
            <a:xfrm>
              <a:off x="2354" y="3537"/>
              <a:ext cx="1465" cy="0"/>
            </a:xfrm>
            <a:prstGeom prst="line">
              <a:avLst/>
            </a:prstGeom>
            <a:noFill/>
            <a:ln w="9525">
              <a:solidFill>
                <a:schemeClr val="tx1"/>
              </a:solidFill>
              <a:round/>
              <a:headEnd type="triangle" w="med" len="me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7940" name="Text Box 86"/>
            <p:cNvSpPr txBox="1">
              <a:spLocks noChangeArrowheads="1"/>
            </p:cNvSpPr>
            <p:nvPr/>
          </p:nvSpPr>
          <p:spPr bwMode="auto">
            <a:xfrm>
              <a:off x="3035" y="3463"/>
              <a:ext cx="128" cy="129"/>
            </a:xfrm>
            <a:prstGeom prst="rect">
              <a:avLst/>
            </a:prstGeom>
            <a:solidFill>
              <a:schemeClr val="bg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18000" tIns="10800" rIns="18000" bIns="10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I</a:t>
              </a:r>
              <a:r>
                <a:rPr lang="en-US" sz="1200" b="0" baseline="-25000"/>
                <a:t>21</a:t>
              </a:r>
            </a:p>
          </p:txBody>
        </p:sp>
      </p:grpSp>
      <p:grpSp>
        <p:nvGrpSpPr>
          <p:cNvPr id="25" name="Group 87"/>
          <p:cNvGrpSpPr>
            <a:grpSpLocks/>
          </p:cNvGrpSpPr>
          <p:nvPr/>
        </p:nvGrpSpPr>
        <p:grpSpPr bwMode="auto">
          <a:xfrm>
            <a:off x="2686050" y="6319838"/>
            <a:ext cx="3933825" cy="204787"/>
            <a:chOff x="1692" y="3945"/>
            <a:chExt cx="2478" cy="129"/>
          </a:xfrm>
        </p:grpSpPr>
        <p:sp>
          <p:nvSpPr>
            <p:cNvPr id="37933" name="Line 88"/>
            <p:cNvSpPr>
              <a:spLocks noChangeShapeType="1"/>
            </p:cNvSpPr>
            <p:nvPr/>
          </p:nvSpPr>
          <p:spPr bwMode="auto">
            <a:xfrm>
              <a:off x="2987" y="4007"/>
              <a:ext cx="1183" cy="0"/>
            </a:xfrm>
            <a:prstGeom prst="line">
              <a:avLst/>
            </a:prstGeom>
            <a:noFill/>
            <a:ln w="9525">
              <a:solidFill>
                <a:schemeClr val="tx1"/>
              </a:solidFill>
              <a:round/>
              <a:headEnd type="triangle" w="med" len="me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7934" name="Line 89"/>
            <p:cNvSpPr>
              <a:spLocks noChangeShapeType="1"/>
            </p:cNvSpPr>
            <p:nvPr/>
          </p:nvSpPr>
          <p:spPr bwMode="auto">
            <a:xfrm>
              <a:off x="2361" y="4007"/>
              <a:ext cx="620" cy="0"/>
            </a:xfrm>
            <a:prstGeom prst="line">
              <a:avLst/>
            </a:prstGeom>
            <a:noFill/>
            <a:ln w="9525">
              <a:solidFill>
                <a:schemeClr val="tx1"/>
              </a:solidFill>
              <a:round/>
              <a:headEnd type="triangle" w="med" len="me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7935" name="Line 90"/>
            <p:cNvSpPr>
              <a:spLocks noChangeShapeType="1"/>
            </p:cNvSpPr>
            <p:nvPr/>
          </p:nvSpPr>
          <p:spPr bwMode="auto">
            <a:xfrm>
              <a:off x="1692" y="4007"/>
              <a:ext cx="651" cy="0"/>
            </a:xfrm>
            <a:prstGeom prst="line">
              <a:avLst/>
            </a:prstGeom>
            <a:noFill/>
            <a:ln w="9525">
              <a:solidFill>
                <a:schemeClr val="tx1"/>
              </a:solidFill>
              <a:round/>
              <a:headEnd type="triangle" w="med" len="me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7936" name="Text Box 91"/>
            <p:cNvSpPr txBox="1">
              <a:spLocks noChangeArrowheads="1"/>
            </p:cNvSpPr>
            <p:nvPr/>
          </p:nvSpPr>
          <p:spPr bwMode="auto">
            <a:xfrm>
              <a:off x="3496" y="3945"/>
              <a:ext cx="128" cy="129"/>
            </a:xfrm>
            <a:prstGeom prst="rect">
              <a:avLst/>
            </a:prstGeom>
            <a:solidFill>
              <a:schemeClr val="bg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18000" tIns="10800" rIns="18000" bIns="10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I</a:t>
              </a:r>
              <a:r>
                <a:rPr lang="en-US" sz="1200" b="0" baseline="-25000"/>
                <a:t>31</a:t>
              </a:r>
            </a:p>
          </p:txBody>
        </p:sp>
        <p:sp>
          <p:nvSpPr>
            <p:cNvPr id="37937" name="Text Box 92"/>
            <p:cNvSpPr txBox="1">
              <a:spLocks noChangeArrowheads="1"/>
            </p:cNvSpPr>
            <p:nvPr/>
          </p:nvSpPr>
          <p:spPr bwMode="auto">
            <a:xfrm>
              <a:off x="2603" y="3945"/>
              <a:ext cx="128" cy="129"/>
            </a:xfrm>
            <a:prstGeom prst="rect">
              <a:avLst/>
            </a:prstGeom>
            <a:solidFill>
              <a:schemeClr val="bg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18000" tIns="10800" rIns="18000" bIns="10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I</a:t>
              </a:r>
              <a:r>
                <a:rPr lang="en-US" sz="1200" b="0" baseline="-25000"/>
                <a:t>32</a:t>
              </a:r>
            </a:p>
          </p:txBody>
        </p:sp>
        <p:sp>
          <p:nvSpPr>
            <p:cNvPr id="37938" name="Text Box 93"/>
            <p:cNvSpPr txBox="1">
              <a:spLocks noChangeArrowheads="1"/>
            </p:cNvSpPr>
            <p:nvPr/>
          </p:nvSpPr>
          <p:spPr bwMode="auto">
            <a:xfrm>
              <a:off x="1959" y="3945"/>
              <a:ext cx="128" cy="129"/>
            </a:xfrm>
            <a:prstGeom prst="rect">
              <a:avLst/>
            </a:prstGeom>
            <a:solidFill>
              <a:schemeClr val="bg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18000" tIns="10800" rIns="18000" bIns="10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I</a:t>
              </a:r>
              <a:r>
                <a:rPr lang="en-US" sz="1200" b="0" baseline="-25000"/>
                <a:t>33</a:t>
              </a:r>
            </a:p>
          </p:txBody>
        </p:sp>
      </p:grpSp>
      <p:sp>
        <p:nvSpPr>
          <p:cNvPr id="1235038" name="Rectangle 94"/>
          <p:cNvSpPr>
            <a:spLocks noChangeArrowheads="1"/>
          </p:cNvSpPr>
          <p:nvPr/>
        </p:nvSpPr>
        <p:spPr bwMode="auto">
          <a:xfrm>
            <a:off x="2682875" y="6357938"/>
            <a:ext cx="1035050" cy="179387"/>
          </a:xfrm>
          <a:prstGeom prst="rect">
            <a:avLst/>
          </a:prstGeom>
          <a:solidFill>
            <a:srgbClr val="DDDDDD">
              <a:alpha val="49019"/>
            </a:srgbClr>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235039" name="Rectangle 95"/>
          <p:cNvSpPr>
            <a:spLocks noChangeArrowheads="1"/>
          </p:cNvSpPr>
          <p:nvPr/>
        </p:nvSpPr>
        <p:spPr bwMode="auto">
          <a:xfrm>
            <a:off x="3757613" y="6357938"/>
            <a:ext cx="965200" cy="179387"/>
          </a:xfrm>
          <a:prstGeom prst="rect">
            <a:avLst/>
          </a:prstGeom>
          <a:solidFill>
            <a:srgbClr val="B2B2B2">
              <a:alpha val="49019"/>
            </a:srgbClr>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235040" name="Rectangle 96"/>
          <p:cNvSpPr>
            <a:spLocks noChangeArrowheads="1"/>
          </p:cNvSpPr>
          <p:nvPr/>
        </p:nvSpPr>
        <p:spPr bwMode="auto">
          <a:xfrm>
            <a:off x="4762500" y="6357938"/>
            <a:ext cx="1849438" cy="179387"/>
          </a:xfrm>
          <a:prstGeom prst="rect">
            <a:avLst/>
          </a:prstGeom>
          <a:solidFill>
            <a:srgbClr val="DDDDDD">
              <a:alpha val="49019"/>
            </a:srgbClr>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235041" name="Rectangle 97"/>
          <p:cNvSpPr>
            <a:spLocks noChangeArrowheads="1"/>
          </p:cNvSpPr>
          <p:nvPr/>
        </p:nvSpPr>
        <p:spPr bwMode="auto">
          <a:xfrm>
            <a:off x="3740150" y="5353050"/>
            <a:ext cx="2325688" cy="179388"/>
          </a:xfrm>
          <a:prstGeom prst="rect">
            <a:avLst/>
          </a:prstGeom>
          <a:solidFill>
            <a:srgbClr val="DDDDDD">
              <a:alpha val="49019"/>
            </a:srgbClr>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235042" name="Rectangle 98"/>
          <p:cNvSpPr>
            <a:spLocks noChangeArrowheads="1"/>
          </p:cNvSpPr>
          <p:nvPr/>
        </p:nvSpPr>
        <p:spPr bwMode="auto">
          <a:xfrm>
            <a:off x="3133725" y="4359275"/>
            <a:ext cx="1350963" cy="179388"/>
          </a:xfrm>
          <a:prstGeom prst="rect">
            <a:avLst/>
          </a:prstGeom>
          <a:solidFill>
            <a:srgbClr val="DDDDDD">
              <a:alpha val="49019"/>
            </a:srgbClr>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235043" name="Rectangle 99"/>
          <p:cNvSpPr>
            <a:spLocks noChangeArrowheads="1"/>
          </p:cNvSpPr>
          <p:nvPr/>
        </p:nvSpPr>
        <p:spPr bwMode="auto">
          <a:xfrm>
            <a:off x="4495800" y="4359275"/>
            <a:ext cx="1916113" cy="179388"/>
          </a:xfrm>
          <a:prstGeom prst="rect">
            <a:avLst/>
          </a:prstGeom>
          <a:solidFill>
            <a:srgbClr val="B2B2B2">
              <a:alpha val="49019"/>
            </a:srgbClr>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235044" name="Text Box 100"/>
          <p:cNvSpPr txBox="1">
            <a:spLocks noChangeArrowheads="1"/>
          </p:cNvSpPr>
          <p:nvPr/>
        </p:nvSpPr>
        <p:spPr bwMode="auto">
          <a:xfrm>
            <a:off x="1963738" y="3441700"/>
            <a:ext cx="533400"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a:t>: </a:t>
            </a:r>
            <a:r>
              <a:rPr lang="en-US" sz="1400">
                <a:solidFill>
                  <a:schemeClr val="folHlink"/>
                </a:solidFill>
              </a:rPr>
              <a:t>I</a:t>
            </a:r>
            <a:r>
              <a:rPr lang="en-US" sz="1400" baseline="-25000">
                <a:solidFill>
                  <a:schemeClr val="folHlink"/>
                </a:solidFill>
              </a:rPr>
              <a:t>32</a:t>
            </a:r>
          </a:p>
        </p:txBody>
      </p:sp>
      <p:sp>
        <p:nvSpPr>
          <p:cNvPr id="1235045" name="Text Box 101"/>
          <p:cNvSpPr txBox="1">
            <a:spLocks noChangeArrowheads="1"/>
          </p:cNvSpPr>
          <p:nvPr/>
        </p:nvSpPr>
        <p:spPr bwMode="auto">
          <a:xfrm>
            <a:off x="2540000" y="3441700"/>
            <a:ext cx="4159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a:solidFill>
                  <a:schemeClr val="folHlink"/>
                </a:solidFill>
              </a:rPr>
              <a:t>I</a:t>
            </a:r>
            <a:r>
              <a:rPr lang="en-US" sz="1400" baseline="-25000">
                <a:solidFill>
                  <a:schemeClr val="folHlink"/>
                </a:solidFill>
              </a:rPr>
              <a:t>33</a:t>
            </a:r>
          </a:p>
        </p:txBody>
      </p:sp>
      <p:sp>
        <p:nvSpPr>
          <p:cNvPr id="1235046" name="Text Box 102"/>
          <p:cNvSpPr txBox="1">
            <a:spLocks noChangeArrowheads="1"/>
          </p:cNvSpPr>
          <p:nvPr/>
        </p:nvSpPr>
        <p:spPr bwMode="auto">
          <a:xfrm>
            <a:off x="4846638" y="3441700"/>
            <a:ext cx="4159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a:solidFill>
                  <a:schemeClr val="folHlink"/>
                </a:solidFill>
              </a:rPr>
              <a:t>I</a:t>
            </a:r>
            <a:r>
              <a:rPr lang="en-US" sz="1400" baseline="-25000">
                <a:solidFill>
                  <a:schemeClr val="folHlink"/>
                </a:solidFill>
              </a:rPr>
              <a:t>21</a:t>
            </a:r>
          </a:p>
        </p:txBody>
      </p:sp>
      <p:sp>
        <p:nvSpPr>
          <p:cNvPr id="1235047" name="Text Box 103"/>
          <p:cNvSpPr txBox="1">
            <a:spLocks noChangeArrowheads="1"/>
          </p:cNvSpPr>
          <p:nvPr/>
        </p:nvSpPr>
        <p:spPr bwMode="auto">
          <a:xfrm>
            <a:off x="4268788" y="3441700"/>
            <a:ext cx="4159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a:solidFill>
                  <a:schemeClr val="folHlink"/>
                </a:solidFill>
              </a:rPr>
              <a:t>I</a:t>
            </a:r>
            <a:r>
              <a:rPr lang="en-US" sz="1400" baseline="-25000">
                <a:solidFill>
                  <a:schemeClr val="folHlink"/>
                </a:solidFill>
              </a:rPr>
              <a:t>11</a:t>
            </a:r>
          </a:p>
        </p:txBody>
      </p:sp>
      <p:sp>
        <p:nvSpPr>
          <p:cNvPr id="1235048" name="Text Box 104"/>
          <p:cNvSpPr txBox="1">
            <a:spLocks noChangeArrowheads="1"/>
          </p:cNvSpPr>
          <p:nvPr/>
        </p:nvSpPr>
        <p:spPr bwMode="auto">
          <a:xfrm>
            <a:off x="3692525" y="3441700"/>
            <a:ext cx="4159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a:solidFill>
                  <a:schemeClr val="folHlink"/>
                </a:solidFill>
              </a:rPr>
              <a:t>I</a:t>
            </a:r>
            <a:r>
              <a:rPr lang="en-US" sz="1400" baseline="-25000">
                <a:solidFill>
                  <a:schemeClr val="folHlink"/>
                </a:solidFill>
              </a:rPr>
              <a:t>31</a:t>
            </a:r>
          </a:p>
        </p:txBody>
      </p:sp>
      <p:sp>
        <p:nvSpPr>
          <p:cNvPr id="1235049" name="Text Box 105"/>
          <p:cNvSpPr txBox="1">
            <a:spLocks noChangeArrowheads="1"/>
          </p:cNvSpPr>
          <p:nvPr/>
        </p:nvSpPr>
        <p:spPr bwMode="auto">
          <a:xfrm>
            <a:off x="3116263" y="3441700"/>
            <a:ext cx="4159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a:solidFill>
                  <a:schemeClr val="folHlink"/>
                </a:solidFill>
              </a:rPr>
              <a:t>I</a:t>
            </a:r>
            <a:r>
              <a:rPr lang="en-US" sz="1400" baseline="-25000">
                <a:solidFill>
                  <a:schemeClr val="folHlink"/>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63" presetClass="path" presetSubtype="0" accel="50000" decel="50000" fill="hold" nodeType="clickEffect">
                                  <p:stCondLst>
                                    <p:cond delay="0"/>
                                  </p:stCondLst>
                                  <p:childTnLst>
                                    <p:animMotion origin="layout" path="M -3.33333E-6 -3.7037E-7 L 0.05973 -3.7037E-7 " pathEditMode="relative" rAng="0" ptsTypes="AA">
                                      <p:cBhvr>
                                        <p:cTn id="12" dur="1000" fill="hold"/>
                                        <p:tgtEl>
                                          <p:spTgt spid="3"/>
                                        </p:tgtEl>
                                        <p:attrNameLst>
                                          <p:attrName>ppt_x</p:attrName>
                                          <p:attrName>ppt_y</p:attrName>
                                        </p:attrNameLst>
                                      </p:cBhvr>
                                      <p:rCtr x="2986" y="0"/>
                                    </p:animMotion>
                                  </p:childTnLst>
                                </p:cTn>
                              </p:par>
                              <p:par>
                                <p:cTn id="13" presetID="22" presetClass="entr" presetSubtype="8" fill="hold" grpId="0" nodeType="withEffect">
                                  <p:stCondLst>
                                    <p:cond delay="0"/>
                                  </p:stCondLst>
                                  <p:childTnLst>
                                    <p:set>
                                      <p:cBhvr>
                                        <p:cTn id="14" dur="1" fill="hold">
                                          <p:stCondLst>
                                            <p:cond delay="0"/>
                                          </p:stCondLst>
                                        </p:cTn>
                                        <p:tgtEl>
                                          <p:spTgt spid="1234954"/>
                                        </p:tgtEl>
                                        <p:attrNameLst>
                                          <p:attrName>style.visibility</p:attrName>
                                        </p:attrNameLst>
                                      </p:cBhvr>
                                      <p:to>
                                        <p:strVal val="visible"/>
                                      </p:to>
                                    </p:set>
                                    <p:animEffect transition="in" filter="wipe(left)">
                                      <p:cBhvr>
                                        <p:cTn id="15" dur="1000"/>
                                        <p:tgtEl>
                                          <p:spTgt spid="12349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3" presetClass="path" presetSubtype="0" accel="50000" decel="50000" fill="hold" nodeType="clickEffect">
                                  <p:stCondLst>
                                    <p:cond delay="0"/>
                                  </p:stCondLst>
                                  <p:childTnLst>
                                    <p:animMotion origin="layout" path="M 0.05972 -3.7037E-7 L 0.12396 -3.7037E-7 " pathEditMode="relative" rAng="0" ptsTypes="AA">
                                      <p:cBhvr>
                                        <p:cTn id="19" dur="1000" fill="hold"/>
                                        <p:tgtEl>
                                          <p:spTgt spid="3"/>
                                        </p:tgtEl>
                                        <p:attrNameLst>
                                          <p:attrName>ppt_x</p:attrName>
                                          <p:attrName>ppt_y</p:attrName>
                                        </p:attrNameLst>
                                      </p:cBhvr>
                                      <p:rCtr x="3212" y="0"/>
                                    </p:animMotion>
                                  </p:childTnLst>
                                </p:cTn>
                              </p:par>
                              <p:par>
                                <p:cTn id="20" presetID="22" presetClass="entr" presetSubtype="8" fill="hold" grpId="0" nodeType="withEffect">
                                  <p:stCondLst>
                                    <p:cond delay="0"/>
                                  </p:stCondLst>
                                  <p:childTnLst>
                                    <p:set>
                                      <p:cBhvr>
                                        <p:cTn id="21" dur="1" fill="hold">
                                          <p:stCondLst>
                                            <p:cond delay="0"/>
                                          </p:stCondLst>
                                        </p:cTn>
                                        <p:tgtEl>
                                          <p:spTgt spid="1234956"/>
                                        </p:tgtEl>
                                        <p:attrNameLst>
                                          <p:attrName>style.visibility</p:attrName>
                                        </p:attrNameLst>
                                      </p:cBhvr>
                                      <p:to>
                                        <p:strVal val="visible"/>
                                      </p:to>
                                    </p:set>
                                    <p:animEffect transition="in" filter="wipe(left)">
                                      <p:cBhvr>
                                        <p:cTn id="22" dur="1000"/>
                                        <p:tgtEl>
                                          <p:spTgt spid="1234956"/>
                                        </p:tgtEl>
                                      </p:cBhvr>
                                    </p:animEffect>
                                  </p:childTnLst>
                                </p:cTn>
                              </p:par>
                              <p:par>
                                <p:cTn id="23" presetID="22" presetClass="exit" presetSubtype="8" fill="hold" grpId="1" nodeType="withEffect">
                                  <p:stCondLst>
                                    <p:cond delay="0"/>
                                  </p:stCondLst>
                                  <p:childTnLst>
                                    <p:animEffect transition="out" filter="wipe(left)">
                                      <p:cBhvr>
                                        <p:cTn id="24" dur="1000"/>
                                        <p:tgtEl>
                                          <p:spTgt spid="1234954"/>
                                        </p:tgtEl>
                                      </p:cBhvr>
                                    </p:animEffect>
                                    <p:set>
                                      <p:cBhvr>
                                        <p:cTn id="25" dur="1" fill="hold">
                                          <p:stCondLst>
                                            <p:cond delay="999"/>
                                          </p:stCondLst>
                                        </p:cTn>
                                        <p:tgtEl>
                                          <p:spTgt spid="1234954"/>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63" presetClass="path" presetSubtype="0" accel="50000" decel="50000" fill="hold" nodeType="clickEffect">
                                  <p:stCondLst>
                                    <p:cond delay="0"/>
                                  </p:stCondLst>
                                  <p:childTnLst>
                                    <p:animMotion origin="layout" path="M 0.12396 -3.7037E-7 L 0.18716 -3.7037E-7 " pathEditMode="relative" rAng="0" ptsTypes="AA">
                                      <p:cBhvr>
                                        <p:cTn id="29" dur="1000" fill="hold"/>
                                        <p:tgtEl>
                                          <p:spTgt spid="3"/>
                                        </p:tgtEl>
                                        <p:attrNameLst>
                                          <p:attrName>ppt_x</p:attrName>
                                          <p:attrName>ppt_y</p:attrName>
                                        </p:attrNameLst>
                                      </p:cBhvr>
                                      <p:rCtr x="3160" y="0"/>
                                    </p:animMotion>
                                  </p:childTnLst>
                                </p:cTn>
                              </p:par>
                              <p:par>
                                <p:cTn id="30" presetID="22" presetClass="entr" presetSubtype="8" fill="hold" grpId="0" nodeType="withEffect">
                                  <p:stCondLst>
                                    <p:cond delay="0"/>
                                  </p:stCondLst>
                                  <p:childTnLst>
                                    <p:set>
                                      <p:cBhvr>
                                        <p:cTn id="31" dur="1" fill="hold">
                                          <p:stCondLst>
                                            <p:cond delay="0"/>
                                          </p:stCondLst>
                                        </p:cTn>
                                        <p:tgtEl>
                                          <p:spTgt spid="1234955"/>
                                        </p:tgtEl>
                                        <p:attrNameLst>
                                          <p:attrName>style.visibility</p:attrName>
                                        </p:attrNameLst>
                                      </p:cBhvr>
                                      <p:to>
                                        <p:strVal val="visible"/>
                                      </p:to>
                                    </p:set>
                                    <p:animEffect transition="in" filter="wipe(left)">
                                      <p:cBhvr>
                                        <p:cTn id="32" dur="1000"/>
                                        <p:tgtEl>
                                          <p:spTgt spid="1234955"/>
                                        </p:tgtEl>
                                      </p:cBhvr>
                                    </p:animEffect>
                                  </p:childTnLst>
                                </p:cTn>
                              </p:par>
                              <p:par>
                                <p:cTn id="33" presetID="22" presetClass="exit" presetSubtype="8" fill="hold" grpId="1" nodeType="withEffect">
                                  <p:stCondLst>
                                    <p:cond delay="0"/>
                                  </p:stCondLst>
                                  <p:childTnLst>
                                    <p:animEffect transition="out" filter="wipe(left)">
                                      <p:cBhvr>
                                        <p:cTn id="34" dur="1000"/>
                                        <p:tgtEl>
                                          <p:spTgt spid="1234956"/>
                                        </p:tgtEl>
                                      </p:cBhvr>
                                    </p:animEffect>
                                    <p:set>
                                      <p:cBhvr>
                                        <p:cTn id="35" dur="1" fill="hold">
                                          <p:stCondLst>
                                            <p:cond delay="999"/>
                                          </p:stCondLst>
                                        </p:cTn>
                                        <p:tgtEl>
                                          <p:spTgt spid="1234956"/>
                                        </p:tgtEl>
                                        <p:attrNameLst>
                                          <p:attrName>style.visibility</p:attrName>
                                        </p:attrNameLst>
                                      </p:cBhvr>
                                      <p:to>
                                        <p:strVal val="hidden"/>
                                      </p:to>
                                    </p:set>
                                  </p:childTnLst>
                                </p:cTn>
                              </p:par>
                            </p:childTnLst>
                          </p:cTn>
                        </p:par>
                        <p:par>
                          <p:cTn id="36" fill="hold" nodeType="afterGroup">
                            <p:stCondLst>
                              <p:cond delay="1000"/>
                            </p:stCondLst>
                            <p:childTnLst>
                              <p:par>
                                <p:cTn id="37" presetID="63" presetClass="path" presetSubtype="0" accel="50000" decel="50000" fill="hold" nodeType="afterEffect">
                                  <p:stCondLst>
                                    <p:cond delay="0"/>
                                  </p:stCondLst>
                                  <p:childTnLst>
                                    <p:animMotion origin="layout" path="M 0.18716 -3.7037E-7 L 0.24914 -3.7037E-7 " pathEditMode="relative" rAng="0" ptsTypes="AA">
                                      <p:cBhvr>
                                        <p:cTn id="38" dur="1000" fill="hold"/>
                                        <p:tgtEl>
                                          <p:spTgt spid="3"/>
                                        </p:tgtEl>
                                        <p:attrNameLst>
                                          <p:attrName>ppt_x</p:attrName>
                                          <p:attrName>ppt_y</p:attrName>
                                        </p:attrNameLst>
                                      </p:cBhvr>
                                      <p:rCtr x="3090" y="0"/>
                                    </p:animMotion>
                                  </p:childTnLst>
                                </p:cTn>
                              </p:par>
                              <p:par>
                                <p:cTn id="39" presetID="22" presetClass="entr" presetSubtype="8" fill="hold" grpId="0" nodeType="withEffect">
                                  <p:stCondLst>
                                    <p:cond delay="0"/>
                                  </p:stCondLst>
                                  <p:childTnLst>
                                    <p:set>
                                      <p:cBhvr>
                                        <p:cTn id="40" dur="1" fill="hold">
                                          <p:stCondLst>
                                            <p:cond delay="0"/>
                                          </p:stCondLst>
                                        </p:cTn>
                                        <p:tgtEl>
                                          <p:spTgt spid="1234957"/>
                                        </p:tgtEl>
                                        <p:attrNameLst>
                                          <p:attrName>style.visibility</p:attrName>
                                        </p:attrNameLst>
                                      </p:cBhvr>
                                      <p:to>
                                        <p:strVal val="visible"/>
                                      </p:to>
                                    </p:set>
                                    <p:animEffect transition="in" filter="wipe(left)">
                                      <p:cBhvr>
                                        <p:cTn id="41" dur="1000"/>
                                        <p:tgtEl>
                                          <p:spTgt spid="1234957"/>
                                        </p:tgtEl>
                                      </p:cBhvr>
                                    </p:animEffect>
                                  </p:childTnLst>
                                </p:cTn>
                              </p:par>
                              <p:par>
                                <p:cTn id="42" presetID="22" presetClass="exit" presetSubtype="8" fill="hold" grpId="1" nodeType="withEffect">
                                  <p:stCondLst>
                                    <p:cond delay="0"/>
                                  </p:stCondLst>
                                  <p:childTnLst>
                                    <p:animEffect transition="out" filter="wipe(left)">
                                      <p:cBhvr>
                                        <p:cTn id="43" dur="1000"/>
                                        <p:tgtEl>
                                          <p:spTgt spid="1234955"/>
                                        </p:tgtEl>
                                      </p:cBhvr>
                                    </p:animEffect>
                                    <p:set>
                                      <p:cBhvr>
                                        <p:cTn id="44" dur="1" fill="hold">
                                          <p:stCondLst>
                                            <p:cond delay="999"/>
                                          </p:stCondLst>
                                        </p:cTn>
                                        <p:tgtEl>
                                          <p:spTgt spid="1234955"/>
                                        </p:tgtEl>
                                        <p:attrNameLst>
                                          <p:attrName>style.visibility</p:attrName>
                                        </p:attrNameLst>
                                      </p:cBhvr>
                                      <p:to>
                                        <p:strVal val="hidden"/>
                                      </p:to>
                                    </p:set>
                                  </p:childTnLst>
                                </p:cTn>
                              </p:par>
                            </p:childTnLst>
                          </p:cTn>
                        </p:par>
                        <p:par>
                          <p:cTn id="45" fill="hold" nodeType="afterGroup">
                            <p:stCondLst>
                              <p:cond delay="2000"/>
                            </p:stCondLst>
                            <p:childTnLst>
                              <p:par>
                                <p:cTn id="46" presetID="63" presetClass="path" presetSubtype="0" accel="50000" decel="50000" fill="hold" nodeType="afterEffect">
                                  <p:stCondLst>
                                    <p:cond delay="0"/>
                                  </p:stCondLst>
                                  <p:childTnLst>
                                    <p:animMotion origin="layout" path="M 0.24913 -1.48148E-6 L 0.31215 -1.48148E-6 " pathEditMode="relative" rAng="0" ptsTypes="AA">
                                      <p:cBhvr>
                                        <p:cTn id="47" dur="1000" fill="hold"/>
                                        <p:tgtEl>
                                          <p:spTgt spid="3"/>
                                        </p:tgtEl>
                                        <p:attrNameLst>
                                          <p:attrName>ppt_x</p:attrName>
                                          <p:attrName>ppt_y</p:attrName>
                                        </p:attrNameLst>
                                      </p:cBhvr>
                                      <p:rCtr x="3142" y="0"/>
                                    </p:animMotion>
                                  </p:childTnLst>
                                </p:cTn>
                              </p:par>
                              <p:par>
                                <p:cTn id="48" presetID="22" presetClass="entr" presetSubtype="8" fill="hold" grpId="0" nodeType="withEffect">
                                  <p:stCondLst>
                                    <p:cond delay="0"/>
                                  </p:stCondLst>
                                  <p:childTnLst>
                                    <p:set>
                                      <p:cBhvr>
                                        <p:cTn id="49" dur="1" fill="hold">
                                          <p:stCondLst>
                                            <p:cond delay="0"/>
                                          </p:stCondLst>
                                        </p:cTn>
                                        <p:tgtEl>
                                          <p:spTgt spid="1234958"/>
                                        </p:tgtEl>
                                        <p:attrNameLst>
                                          <p:attrName>style.visibility</p:attrName>
                                        </p:attrNameLst>
                                      </p:cBhvr>
                                      <p:to>
                                        <p:strVal val="visible"/>
                                      </p:to>
                                    </p:set>
                                    <p:animEffect transition="in" filter="wipe(left)">
                                      <p:cBhvr>
                                        <p:cTn id="50" dur="1000"/>
                                        <p:tgtEl>
                                          <p:spTgt spid="1234958"/>
                                        </p:tgtEl>
                                      </p:cBhvr>
                                    </p:animEffect>
                                  </p:childTnLst>
                                </p:cTn>
                              </p:par>
                              <p:par>
                                <p:cTn id="51" presetID="22" presetClass="exit" presetSubtype="8" fill="hold" grpId="1" nodeType="withEffect">
                                  <p:stCondLst>
                                    <p:cond delay="0"/>
                                  </p:stCondLst>
                                  <p:childTnLst>
                                    <p:animEffect transition="out" filter="wipe(left)">
                                      <p:cBhvr>
                                        <p:cTn id="52" dur="1000"/>
                                        <p:tgtEl>
                                          <p:spTgt spid="1234957"/>
                                        </p:tgtEl>
                                      </p:cBhvr>
                                    </p:animEffect>
                                    <p:set>
                                      <p:cBhvr>
                                        <p:cTn id="53" dur="1" fill="hold">
                                          <p:stCondLst>
                                            <p:cond delay="999"/>
                                          </p:stCondLst>
                                        </p:cTn>
                                        <p:tgtEl>
                                          <p:spTgt spid="1234957"/>
                                        </p:tgtEl>
                                        <p:attrNameLst>
                                          <p:attrName>style.visibility</p:attrName>
                                        </p:attrNameLst>
                                      </p:cBhvr>
                                      <p:to>
                                        <p:strVal val="hidden"/>
                                      </p:to>
                                    </p:set>
                                  </p:childTnLst>
                                </p:cTn>
                              </p:par>
                            </p:childTnLst>
                          </p:cTn>
                        </p:par>
                        <p:par>
                          <p:cTn id="54" fill="hold" nodeType="afterGroup">
                            <p:stCondLst>
                              <p:cond delay="3000"/>
                            </p:stCondLst>
                            <p:childTnLst>
                              <p:par>
                                <p:cTn id="55" presetID="63" presetClass="path" presetSubtype="0" accel="50000" decel="50000" fill="hold" nodeType="afterEffect">
                                  <p:stCondLst>
                                    <p:cond delay="0"/>
                                  </p:stCondLst>
                                  <p:childTnLst>
                                    <p:animMotion origin="layout" path="M 0.31216 -1.48148E-6 L 0.37309 -1.48148E-6 " pathEditMode="relative" rAng="0" ptsTypes="AA">
                                      <p:cBhvr>
                                        <p:cTn id="56" dur="1000" fill="hold"/>
                                        <p:tgtEl>
                                          <p:spTgt spid="3"/>
                                        </p:tgtEl>
                                        <p:attrNameLst>
                                          <p:attrName>ppt_x</p:attrName>
                                          <p:attrName>ppt_y</p:attrName>
                                        </p:attrNameLst>
                                      </p:cBhvr>
                                      <p:rCtr x="3038" y="0"/>
                                    </p:animMotion>
                                  </p:childTnLst>
                                </p:cTn>
                              </p:par>
                              <p:par>
                                <p:cTn id="57" presetID="22" presetClass="entr" presetSubtype="8" fill="hold" grpId="0" nodeType="withEffect">
                                  <p:stCondLst>
                                    <p:cond delay="0"/>
                                  </p:stCondLst>
                                  <p:childTnLst>
                                    <p:set>
                                      <p:cBhvr>
                                        <p:cTn id="58" dur="1" fill="hold">
                                          <p:stCondLst>
                                            <p:cond delay="0"/>
                                          </p:stCondLst>
                                        </p:cTn>
                                        <p:tgtEl>
                                          <p:spTgt spid="1234959"/>
                                        </p:tgtEl>
                                        <p:attrNameLst>
                                          <p:attrName>style.visibility</p:attrName>
                                        </p:attrNameLst>
                                      </p:cBhvr>
                                      <p:to>
                                        <p:strVal val="visible"/>
                                      </p:to>
                                    </p:set>
                                    <p:animEffect transition="in" filter="wipe(left)">
                                      <p:cBhvr>
                                        <p:cTn id="59" dur="1000"/>
                                        <p:tgtEl>
                                          <p:spTgt spid="1234959"/>
                                        </p:tgtEl>
                                      </p:cBhvr>
                                    </p:animEffect>
                                  </p:childTnLst>
                                </p:cTn>
                              </p:par>
                              <p:par>
                                <p:cTn id="60" presetID="22" presetClass="exit" presetSubtype="8" fill="hold" grpId="1" nodeType="withEffect">
                                  <p:stCondLst>
                                    <p:cond delay="0"/>
                                  </p:stCondLst>
                                  <p:childTnLst>
                                    <p:animEffect transition="out" filter="wipe(left)">
                                      <p:cBhvr>
                                        <p:cTn id="61" dur="1000"/>
                                        <p:tgtEl>
                                          <p:spTgt spid="1234958"/>
                                        </p:tgtEl>
                                      </p:cBhvr>
                                    </p:animEffect>
                                    <p:set>
                                      <p:cBhvr>
                                        <p:cTn id="62" dur="1" fill="hold">
                                          <p:stCondLst>
                                            <p:cond delay="999"/>
                                          </p:stCondLst>
                                        </p:cTn>
                                        <p:tgtEl>
                                          <p:spTgt spid="1234958"/>
                                        </p:tgtEl>
                                        <p:attrNameLst>
                                          <p:attrName>style.visibility</p:attrName>
                                        </p:attrNameLst>
                                      </p:cBhvr>
                                      <p:to>
                                        <p:strVal val="hidden"/>
                                      </p:to>
                                    </p:set>
                                  </p:childTnLst>
                                </p:cTn>
                              </p:par>
                            </p:childTnLst>
                          </p:cTn>
                        </p:par>
                        <p:par>
                          <p:cTn id="63" fill="hold" nodeType="afterGroup">
                            <p:stCondLst>
                              <p:cond delay="4000"/>
                            </p:stCondLst>
                            <p:childTnLst>
                              <p:par>
                                <p:cTn id="64" presetID="63" presetClass="path" presetSubtype="0" accel="50000" decel="50000" fill="hold" nodeType="afterEffect">
                                  <p:stCondLst>
                                    <p:cond delay="0"/>
                                  </p:stCondLst>
                                  <p:childTnLst>
                                    <p:animMotion origin="layout" path="M 0.3731 -2.59259E-6 L 0.43612 -2.59259E-6 " pathEditMode="relative" rAng="0" ptsTypes="AA">
                                      <p:cBhvr>
                                        <p:cTn id="65" dur="1000" fill="hold"/>
                                        <p:tgtEl>
                                          <p:spTgt spid="3"/>
                                        </p:tgtEl>
                                        <p:attrNameLst>
                                          <p:attrName>ppt_x</p:attrName>
                                          <p:attrName>ppt_y</p:attrName>
                                        </p:attrNameLst>
                                      </p:cBhvr>
                                      <p:rCtr x="3142" y="0"/>
                                    </p:animMotion>
                                  </p:childTnLst>
                                </p:cTn>
                              </p:par>
                              <p:par>
                                <p:cTn id="66" presetID="22" presetClass="entr" presetSubtype="8" fill="hold" grpId="0" nodeType="withEffect">
                                  <p:stCondLst>
                                    <p:cond delay="0"/>
                                  </p:stCondLst>
                                  <p:childTnLst>
                                    <p:set>
                                      <p:cBhvr>
                                        <p:cTn id="67" dur="1" fill="hold">
                                          <p:stCondLst>
                                            <p:cond delay="0"/>
                                          </p:stCondLst>
                                        </p:cTn>
                                        <p:tgtEl>
                                          <p:spTgt spid="1234960"/>
                                        </p:tgtEl>
                                        <p:attrNameLst>
                                          <p:attrName>style.visibility</p:attrName>
                                        </p:attrNameLst>
                                      </p:cBhvr>
                                      <p:to>
                                        <p:strVal val="visible"/>
                                      </p:to>
                                    </p:set>
                                    <p:animEffect transition="in" filter="wipe(left)">
                                      <p:cBhvr>
                                        <p:cTn id="68" dur="1000"/>
                                        <p:tgtEl>
                                          <p:spTgt spid="1234960"/>
                                        </p:tgtEl>
                                      </p:cBhvr>
                                    </p:animEffect>
                                  </p:childTnLst>
                                </p:cTn>
                              </p:par>
                              <p:par>
                                <p:cTn id="69" presetID="22" presetClass="exit" presetSubtype="8" fill="hold" grpId="1" nodeType="withEffect">
                                  <p:stCondLst>
                                    <p:cond delay="0"/>
                                  </p:stCondLst>
                                  <p:childTnLst>
                                    <p:animEffect transition="out" filter="wipe(left)">
                                      <p:cBhvr>
                                        <p:cTn id="70" dur="1000"/>
                                        <p:tgtEl>
                                          <p:spTgt spid="1234959"/>
                                        </p:tgtEl>
                                      </p:cBhvr>
                                    </p:animEffect>
                                    <p:set>
                                      <p:cBhvr>
                                        <p:cTn id="71" dur="1" fill="hold">
                                          <p:stCondLst>
                                            <p:cond delay="999"/>
                                          </p:stCondLst>
                                        </p:cTn>
                                        <p:tgtEl>
                                          <p:spTgt spid="1234959"/>
                                        </p:tgtEl>
                                        <p:attrNameLst>
                                          <p:attrName>style.visibility</p:attrName>
                                        </p:attrNameLst>
                                      </p:cBhvr>
                                      <p:to>
                                        <p:strVal val="hidden"/>
                                      </p:to>
                                    </p:set>
                                  </p:childTnLst>
                                </p:cTn>
                              </p:par>
                            </p:childTnLst>
                          </p:cTn>
                        </p:par>
                        <p:par>
                          <p:cTn id="72" fill="hold" nodeType="afterGroup">
                            <p:stCondLst>
                              <p:cond delay="5000"/>
                            </p:stCondLst>
                            <p:childTnLst>
                              <p:par>
                                <p:cTn id="73" presetID="63" presetClass="path" presetSubtype="0" accel="50000" decel="50000" fill="hold" nodeType="afterEffect">
                                  <p:stCondLst>
                                    <p:cond delay="0"/>
                                  </p:stCondLst>
                                  <p:childTnLst>
                                    <p:animMotion origin="layout" path="M 0.43611 7.40741E-7 L 0.50018 7.40741E-7 " pathEditMode="relative" rAng="0" ptsTypes="AA">
                                      <p:cBhvr>
                                        <p:cTn id="74" dur="1000" fill="hold"/>
                                        <p:tgtEl>
                                          <p:spTgt spid="3"/>
                                        </p:tgtEl>
                                        <p:attrNameLst>
                                          <p:attrName>ppt_x</p:attrName>
                                          <p:attrName>ppt_y</p:attrName>
                                        </p:attrNameLst>
                                      </p:cBhvr>
                                      <p:rCtr x="3194" y="0"/>
                                    </p:animMotion>
                                  </p:childTnLst>
                                </p:cTn>
                              </p:par>
                              <p:par>
                                <p:cTn id="75" presetID="22" presetClass="entr" presetSubtype="8" fill="hold" grpId="0" nodeType="withEffect">
                                  <p:stCondLst>
                                    <p:cond delay="0"/>
                                  </p:stCondLst>
                                  <p:childTnLst>
                                    <p:set>
                                      <p:cBhvr>
                                        <p:cTn id="76" dur="1" fill="hold">
                                          <p:stCondLst>
                                            <p:cond delay="0"/>
                                          </p:stCondLst>
                                        </p:cTn>
                                        <p:tgtEl>
                                          <p:spTgt spid="1234961"/>
                                        </p:tgtEl>
                                        <p:attrNameLst>
                                          <p:attrName>style.visibility</p:attrName>
                                        </p:attrNameLst>
                                      </p:cBhvr>
                                      <p:to>
                                        <p:strVal val="visible"/>
                                      </p:to>
                                    </p:set>
                                    <p:animEffect transition="in" filter="wipe(left)">
                                      <p:cBhvr>
                                        <p:cTn id="77" dur="1000"/>
                                        <p:tgtEl>
                                          <p:spTgt spid="1234961"/>
                                        </p:tgtEl>
                                      </p:cBhvr>
                                    </p:animEffect>
                                  </p:childTnLst>
                                </p:cTn>
                              </p:par>
                              <p:par>
                                <p:cTn id="78" presetID="22" presetClass="exit" presetSubtype="8" fill="hold" grpId="1" nodeType="withEffect">
                                  <p:stCondLst>
                                    <p:cond delay="0"/>
                                  </p:stCondLst>
                                  <p:childTnLst>
                                    <p:animEffect transition="out" filter="wipe(left)">
                                      <p:cBhvr>
                                        <p:cTn id="79" dur="1000"/>
                                        <p:tgtEl>
                                          <p:spTgt spid="1234960"/>
                                        </p:tgtEl>
                                      </p:cBhvr>
                                    </p:animEffect>
                                    <p:set>
                                      <p:cBhvr>
                                        <p:cTn id="80" dur="1" fill="hold">
                                          <p:stCondLst>
                                            <p:cond delay="999"/>
                                          </p:stCondLst>
                                        </p:cTn>
                                        <p:tgtEl>
                                          <p:spTgt spid="1234960"/>
                                        </p:tgtEl>
                                        <p:attrNameLst>
                                          <p:attrName>style.visibility</p:attrName>
                                        </p:attrNameLst>
                                      </p:cBhvr>
                                      <p:to>
                                        <p:strVal val="hidden"/>
                                      </p:to>
                                    </p:set>
                                  </p:childTnLst>
                                </p:cTn>
                              </p:par>
                            </p:childTnLst>
                          </p:cTn>
                        </p:par>
                        <p:par>
                          <p:cTn id="81" fill="hold" nodeType="afterGroup">
                            <p:stCondLst>
                              <p:cond delay="6000"/>
                            </p:stCondLst>
                            <p:childTnLst>
                              <p:par>
                                <p:cTn id="82" presetID="63" presetClass="path" presetSubtype="0" accel="50000" decel="50000" fill="hold" nodeType="afterEffect">
                                  <p:stCondLst>
                                    <p:cond delay="0"/>
                                  </p:stCondLst>
                                  <p:childTnLst>
                                    <p:animMotion origin="layout" path="M 0.50017 -2.59259E-6 L 0.56423 -2.59259E-6 " pathEditMode="relative" rAng="0" ptsTypes="AA">
                                      <p:cBhvr>
                                        <p:cTn id="83" dur="1000" fill="hold"/>
                                        <p:tgtEl>
                                          <p:spTgt spid="3"/>
                                        </p:tgtEl>
                                        <p:attrNameLst>
                                          <p:attrName>ppt_x</p:attrName>
                                          <p:attrName>ppt_y</p:attrName>
                                        </p:attrNameLst>
                                      </p:cBhvr>
                                      <p:rCtr x="3194" y="0"/>
                                    </p:animMotion>
                                  </p:childTnLst>
                                </p:cTn>
                              </p:par>
                              <p:par>
                                <p:cTn id="84" presetID="22" presetClass="entr" presetSubtype="8" fill="hold" grpId="0" nodeType="withEffect">
                                  <p:stCondLst>
                                    <p:cond delay="0"/>
                                  </p:stCondLst>
                                  <p:childTnLst>
                                    <p:set>
                                      <p:cBhvr>
                                        <p:cTn id="85" dur="1" fill="hold">
                                          <p:stCondLst>
                                            <p:cond delay="0"/>
                                          </p:stCondLst>
                                        </p:cTn>
                                        <p:tgtEl>
                                          <p:spTgt spid="1234962"/>
                                        </p:tgtEl>
                                        <p:attrNameLst>
                                          <p:attrName>style.visibility</p:attrName>
                                        </p:attrNameLst>
                                      </p:cBhvr>
                                      <p:to>
                                        <p:strVal val="visible"/>
                                      </p:to>
                                    </p:set>
                                    <p:animEffect transition="in" filter="wipe(left)">
                                      <p:cBhvr>
                                        <p:cTn id="86" dur="1000"/>
                                        <p:tgtEl>
                                          <p:spTgt spid="1234962"/>
                                        </p:tgtEl>
                                      </p:cBhvr>
                                    </p:animEffect>
                                  </p:childTnLst>
                                </p:cTn>
                              </p:par>
                              <p:par>
                                <p:cTn id="87" presetID="22" presetClass="exit" presetSubtype="8" fill="hold" grpId="1" nodeType="withEffect">
                                  <p:stCondLst>
                                    <p:cond delay="0"/>
                                  </p:stCondLst>
                                  <p:childTnLst>
                                    <p:animEffect transition="out" filter="wipe(left)">
                                      <p:cBhvr>
                                        <p:cTn id="88" dur="1000"/>
                                        <p:tgtEl>
                                          <p:spTgt spid="1234961"/>
                                        </p:tgtEl>
                                      </p:cBhvr>
                                    </p:animEffect>
                                    <p:set>
                                      <p:cBhvr>
                                        <p:cTn id="89" dur="1" fill="hold">
                                          <p:stCondLst>
                                            <p:cond delay="999"/>
                                          </p:stCondLst>
                                        </p:cTn>
                                        <p:tgtEl>
                                          <p:spTgt spid="1234961"/>
                                        </p:tgtEl>
                                        <p:attrNameLst>
                                          <p:attrName>style.visibility</p:attrName>
                                        </p:attrNameLst>
                                      </p:cBhvr>
                                      <p:to>
                                        <p:strVal val="hidden"/>
                                      </p:to>
                                    </p:set>
                                  </p:childTnLst>
                                </p:cTn>
                              </p:par>
                            </p:childTnLst>
                          </p:cTn>
                        </p:par>
                        <p:par>
                          <p:cTn id="90" fill="hold" nodeType="afterGroup">
                            <p:stCondLst>
                              <p:cond delay="7000"/>
                            </p:stCondLst>
                            <p:childTnLst>
                              <p:par>
                                <p:cTn id="91" presetID="63" presetClass="path" presetSubtype="0" accel="50000" decel="50000" fill="hold" nodeType="afterEffect">
                                  <p:stCondLst>
                                    <p:cond delay="0"/>
                                  </p:stCondLst>
                                  <p:childTnLst>
                                    <p:animMotion origin="layout" path="M 0.56424 -3.7037E-7 L 0.62848 -3.7037E-7 " pathEditMode="relative" rAng="0" ptsTypes="AA">
                                      <p:cBhvr>
                                        <p:cTn id="92" dur="1000" fill="hold"/>
                                        <p:tgtEl>
                                          <p:spTgt spid="3"/>
                                        </p:tgtEl>
                                        <p:attrNameLst>
                                          <p:attrName>ppt_x</p:attrName>
                                          <p:attrName>ppt_y</p:attrName>
                                        </p:attrNameLst>
                                      </p:cBhvr>
                                      <p:rCtr x="3212" y="0"/>
                                    </p:animMotion>
                                  </p:childTnLst>
                                </p:cTn>
                              </p:par>
                              <p:par>
                                <p:cTn id="93" presetID="22" presetClass="entr" presetSubtype="8" fill="hold" grpId="0" nodeType="withEffect">
                                  <p:stCondLst>
                                    <p:cond delay="0"/>
                                  </p:stCondLst>
                                  <p:childTnLst>
                                    <p:set>
                                      <p:cBhvr>
                                        <p:cTn id="94" dur="1" fill="hold">
                                          <p:stCondLst>
                                            <p:cond delay="0"/>
                                          </p:stCondLst>
                                        </p:cTn>
                                        <p:tgtEl>
                                          <p:spTgt spid="1234963"/>
                                        </p:tgtEl>
                                        <p:attrNameLst>
                                          <p:attrName>style.visibility</p:attrName>
                                        </p:attrNameLst>
                                      </p:cBhvr>
                                      <p:to>
                                        <p:strVal val="visible"/>
                                      </p:to>
                                    </p:set>
                                    <p:animEffect transition="in" filter="wipe(left)">
                                      <p:cBhvr>
                                        <p:cTn id="95" dur="1000"/>
                                        <p:tgtEl>
                                          <p:spTgt spid="1234963"/>
                                        </p:tgtEl>
                                      </p:cBhvr>
                                    </p:animEffect>
                                  </p:childTnLst>
                                </p:cTn>
                              </p:par>
                              <p:par>
                                <p:cTn id="96" presetID="22" presetClass="exit" presetSubtype="8" fill="hold" grpId="1" nodeType="withEffect">
                                  <p:stCondLst>
                                    <p:cond delay="0"/>
                                  </p:stCondLst>
                                  <p:childTnLst>
                                    <p:animEffect transition="out" filter="wipe(left)">
                                      <p:cBhvr>
                                        <p:cTn id="97" dur="1000"/>
                                        <p:tgtEl>
                                          <p:spTgt spid="1234962"/>
                                        </p:tgtEl>
                                      </p:cBhvr>
                                    </p:animEffect>
                                    <p:set>
                                      <p:cBhvr>
                                        <p:cTn id="98" dur="1" fill="hold">
                                          <p:stCondLst>
                                            <p:cond delay="999"/>
                                          </p:stCondLst>
                                        </p:cTn>
                                        <p:tgtEl>
                                          <p:spTgt spid="1234962"/>
                                        </p:tgtEl>
                                        <p:attrNameLst>
                                          <p:attrName>style.visibility</p:attrName>
                                        </p:attrNameLst>
                                      </p:cBhvr>
                                      <p:to>
                                        <p:strVal val="hidden"/>
                                      </p:to>
                                    </p:set>
                                  </p:childTnLst>
                                </p:cTn>
                              </p:par>
                            </p:childTnLst>
                          </p:cTn>
                        </p:par>
                        <p:par>
                          <p:cTn id="99" fill="hold" nodeType="afterGroup">
                            <p:stCondLst>
                              <p:cond delay="8000"/>
                            </p:stCondLst>
                            <p:childTnLst>
                              <p:par>
                                <p:cTn id="100" presetID="22" presetClass="exit" presetSubtype="8" fill="hold" grpId="1" nodeType="afterEffect">
                                  <p:stCondLst>
                                    <p:cond delay="0"/>
                                  </p:stCondLst>
                                  <p:childTnLst>
                                    <p:animEffect transition="out" filter="wipe(left)">
                                      <p:cBhvr>
                                        <p:cTn id="101" dur="1000"/>
                                        <p:tgtEl>
                                          <p:spTgt spid="1234963"/>
                                        </p:tgtEl>
                                      </p:cBhvr>
                                    </p:animEffect>
                                    <p:set>
                                      <p:cBhvr>
                                        <p:cTn id="102" dur="1" fill="hold">
                                          <p:stCondLst>
                                            <p:cond delay="999"/>
                                          </p:stCondLst>
                                        </p:cTn>
                                        <p:tgtEl>
                                          <p:spTgt spid="1234963"/>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xit" presetSubtype="0" fill="hold" nodeType="clickEffect">
                                  <p:stCondLst>
                                    <p:cond delay="0"/>
                                  </p:stCondLst>
                                  <p:childTnLst>
                                    <p:set>
                                      <p:cBhvr>
                                        <p:cTn id="106" dur="1" fill="hold">
                                          <p:stCondLst>
                                            <p:cond delay="0"/>
                                          </p:stCondLst>
                                        </p:cTn>
                                        <p:tgtEl>
                                          <p:spTgt spid="2"/>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3"/>
                                        </p:tgtEl>
                                        <p:attrNameLst>
                                          <p:attrName>style.visibility</p:attrName>
                                        </p:attrNameLst>
                                      </p:cBhvr>
                                      <p:to>
                                        <p:strVal val="hidden"/>
                                      </p:to>
                                    </p:set>
                                  </p:childTnLst>
                                </p:cTn>
                              </p:par>
                              <p:par>
                                <p:cTn id="109" presetID="1" presetClass="exit" presetSubtype="0" fill="hold" grpId="2" nodeType="withEffect">
                                  <p:stCondLst>
                                    <p:cond delay="0"/>
                                  </p:stCondLst>
                                  <p:childTnLst>
                                    <p:set>
                                      <p:cBhvr>
                                        <p:cTn id="110" dur="1" fill="hold">
                                          <p:stCondLst>
                                            <p:cond delay="0"/>
                                          </p:stCondLst>
                                        </p:cTn>
                                        <p:tgtEl>
                                          <p:spTgt spid="1234954"/>
                                        </p:tgtEl>
                                        <p:attrNameLst>
                                          <p:attrName>style.visibility</p:attrName>
                                        </p:attrNameLst>
                                      </p:cBhvr>
                                      <p:to>
                                        <p:strVal val="hidden"/>
                                      </p:to>
                                    </p:set>
                                  </p:childTnLst>
                                </p:cTn>
                              </p:par>
                              <p:par>
                                <p:cTn id="111" presetID="1" presetClass="exit" presetSubtype="0" fill="hold" grpId="2" nodeType="withEffect">
                                  <p:stCondLst>
                                    <p:cond delay="0"/>
                                  </p:stCondLst>
                                  <p:childTnLst>
                                    <p:set>
                                      <p:cBhvr>
                                        <p:cTn id="112" dur="1" fill="hold">
                                          <p:stCondLst>
                                            <p:cond delay="0"/>
                                          </p:stCondLst>
                                        </p:cTn>
                                        <p:tgtEl>
                                          <p:spTgt spid="1234955"/>
                                        </p:tgtEl>
                                        <p:attrNameLst>
                                          <p:attrName>style.visibility</p:attrName>
                                        </p:attrNameLst>
                                      </p:cBhvr>
                                      <p:to>
                                        <p:strVal val="hidden"/>
                                      </p:to>
                                    </p:set>
                                  </p:childTnLst>
                                </p:cTn>
                              </p:par>
                              <p:par>
                                <p:cTn id="113" presetID="1" presetClass="exit" presetSubtype="0" fill="hold" grpId="2" nodeType="withEffect">
                                  <p:stCondLst>
                                    <p:cond delay="0"/>
                                  </p:stCondLst>
                                  <p:childTnLst>
                                    <p:set>
                                      <p:cBhvr>
                                        <p:cTn id="114" dur="1" fill="hold">
                                          <p:stCondLst>
                                            <p:cond delay="0"/>
                                          </p:stCondLst>
                                        </p:cTn>
                                        <p:tgtEl>
                                          <p:spTgt spid="1234956"/>
                                        </p:tgtEl>
                                        <p:attrNameLst>
                                          <p:attrName>style.visibility</p:attrName>
                                        </p:attrNameLst>
                                      </p:cBhvr>
                                      <p:to>
                                        <p:strVal val="hidden"/>
                                      </p:to>
                                    </p:set>
                                  </p:childTnLst>
                                </p:cTn>
                              </p:par>
                              <p:par>
                                <p:cTn id="115" presetID="1" presetClass="exit" presetSubtype="0" fill="hold" grpId="2" nodeType="withEffect">
                                  <p:stCondLst>
                                    <p:cond delay="0"/>
                                  </p:stCondLst>
                                  <p:childTnLst>
                                    <p:set>
                                      <p:cBhvr>
                                        <p:cTn id="116" dur="1" fill="hold">
                                          <p:stCondLst>
                                            <p:cond delay="0"/>
                                          </p:stCondLst>
                                        </p:cTn>
                                        <p:tgtEl>
                                          <p:spTgt spid="1234957"/>
                                        </p:tgtEl>
                                        <p:attrNameLst>
                                          <p:attrName>style.visibility</p:attrName>
                                        </p:attrNameLst>
                                      </p:cBhvr>
                                      <p:to>
                                        <p:strVal val="hidden"/>
                                      </p:to>
                                    </p:set>
                                  </p:childTnLst>
                                </p:cTn>
                              </p:par>
                              <p:par>
                                <p:cTn id="117" presetID="1" presetClass="exit" presetSubtype="0" fill="hold" grpId="2" nodeType="withEffect">
                                  <p:stCondLst>
                                    <p:cond delay="0"/>
                                  </p:stCondLst>
                                  <p:childTnLst>
                                    <p:set>
                                      <p:cBhvr>
                                        <p:cTn id="118" dur="1" fill="hold">
                                          <p:stCondLst>
                                            <p:cond delay="0"/>
                                          </p:stCondLst>
                                        </p:cTn>
                                        <p:tgtEl>
                                          <p:spTgt spid="1234958"/>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1234959"/>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1234960"/>
                                        </p:tgtEl>
                                        <p:attrNameLst>
                                          <p:attrName>style.visibility</p:attrName>
                                        </p:attrNameLst>
                                      </p:cBhvr>
                                      <p:to>
                                        <p:strVal val="hidden"/>
                                      </p:to>
                                    </p:set>
                                  </p:childTnLst>
                                </p:cTn>
                              </p:par>
                              <p:par>
                                <p:cTn id="123" presetID="1" presetClass="exit" presetSubtype="0" fill="hold" grpId="2" nodeType="withEffect">
                                  <p:stCondLst>
                                    <p:cond delay="0"/>
                                  </p:stCondLst>
                                  <p:childTnLst>
                                    <p:set>
                                      <p:cBhvr>
                                        <p:cTn id="124" dur="1" fill="hold">
                                          <p:stCondLst>
                                            <p:cond delay="0"/>
                                          </p:stCondLst>
                                        </p:cTn>
                                        <p:tgtEl>
                                          <p:spTgt spid="1234961"/>
                                        </p:tgtEl>
                                        <p:attrNameLst>
                                          <p:attrName>style.visibility</p:attrName>
                                        </p:attrNameLst>
                                      </p:cBhvr>
                                      <p:to>
                                        <p:strVal val="hidden"/>
                                      </p:to>
                                    </p:set>
                                  </p:childTnLst>
                                </p:cTn>
                              </p:par>
                              <p:par>
                                <p:cTn id="125" presetID="1" presetClass="exit" presetSubtype="0" fill="hold" grpId="2" nodeType="withEffect">
                                  <p:stCondLst>
                                    <p:cond delay="0"/>
                                  </p:stCondLst>
                                  <p:childTnLst>
                                    <p:set>
                                      <p:cBhvr>
                                        <p:cTn id="126" dur="1" fill="hold">
                                          <p:stCondLst>
                                            <p:cond delay="0"/>
                                          </p:stCondLst>
                                        </p:cTn>
                                        <p:tgtEl>
                                          <p:spTgt spid="1234962"/>
                                        </p:tgtEl>
                                        <p:attrNameLst>
                                          <p:attrName>style.visibility</p:attrName>
                                        </p:attrNameLst>
                                      </p:cBhvr>
                                      <p:to>
                                        <p:strVal val="hidden"/>
                                      </p:to>
                                    </p:set>
                                  </p:childTnLst>
                                </p:cTn>
                              </p:par>
                              <p:par>
                                <p:cTn id="127" presetID="1" presetClass="exit" presetSubtype="0" fill="hold" grpId="2" nodeType="withEffect">
                                  <p:stCondLst>
                                    <p:cond delay="0"/>
                                  </p:stCondLst>
                                  <p:childTnLst>
                                    <p:set>
                                      <p:cBhvr>
                                        <p:cTn id="128" dur="1" fill="hold">
                                          <p:stCondLst>
                                            <p:cond delay="0"/>
                                          </p:stCondLst>
                                        </p:cTn>
                                        <p:tgtEl>
                                          <p:spTgt spid="1234963"/>
                                        </p:tgtEl>
                                        <p:attrNameLst>
                                          <p:attrName>style.visibility</p:attrName>
                                        </p:attrNameLst>
                                      </p:cBhvr>
                                      <p:to>
                                        <p:strVal val="hidden"/>
                                      </p:to>
                                    </p:set>
                                  </p:childTnLst>
                                </p:cTn>
                              </p:par>
                              <p:par>
                                <p:cTn id="129" presetID="1" presetClass="entr" presetSubtype="0" fill="hold" nodeType="withEffect">
                                  <p:stCondLst>
                                    <p:cond delay="0"/>
                                  </p:stCondLst>
                                  <p:childTnLst>
                                    <p:set>
                                      <p:cBhvr>
                                        <p:cTn id="130" dur="1" fill="hold">
                                          <p:stCondLst>
                                            <p:cond delay="0"/>
                                          </p:stCondLst>
                                        </p:cTn>
                                        <p:tgtEl>
                                          <p:spTgt spid="4"/>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5"/>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63" presetClass="path" presetSubtype="0" accel="50000" decel="50000" fill="hold" nodeType="clickEffect">
                                  <p:stCondLst>
                                    <p:cond delay="0"/>
                                  </p:stCondLst>
                                  <p:childTnLst>
                                    <p:animMotion origin="layout" path="M -3.33333E-6 -3.7037E-7 L 0.05973 -3.7037E-7 " pathEditMode="relative" rAng="0" ptsTypes="AA">
                                      <p:cBhvr>
                                        <p:cTn id="136" dur="1000" fill="hold"/>
                                        <p:tgtEl>
                                          <p:spTgt spid="5"/>
                                        </p:tgtEl>
                                        <p:attrNameLst>
                                          <p:attrName>ppt_x</p:attrName>
                                          <p:attrName>ppt_y</p:attrName>
                                        </p:attrNameLst>
                                      </p:cBhvr>
                                      <p:rCtr x="2986" y="0"/>
                                    </p:animMotion>
                                  </p:childTnLst>
                                </p:cTn>
                              </p:par>
                              <p:par>
                                <p:cTn id="137" presetID="22" presetClass="entr" presetSubtype="8" fill="hold" grpId="0" nodeType="withEffect">
                                  <p:stCondLst>
                                    <p:cond delay="0"/>
                                  </p:stCondLst>
                                  <p:childTnLst>
                                    <p:set>
                                      <p:cBhvr>
                                        <p:cTn id="138" dur="1" fill="hold">
                                          <p:stCondLst>
                                            <p:cond delay="0"/>
                                          </p:stCondLst>
                                        </p:cTn>
                                        <p:tgtEl>
                                          <p:spTgt spid="1234970"/>
                                        </p:tgtEl>
                                        <p:attrNameLst>
                                          <p:attrName>style.visibility</p:attrName>
                                        </p:attrNameLst>
                                      </p:cBhvr>
                                      <p:to>
                                        <p:strVal val="visible"/>
                                      </p:to>
                                    </p:set>
                                    <p:animEffect transition="in" filter="wipe(left)">
                                      <p:cBhvr>
                                        <p:cTn id="139" dur="1000"/>
                                        <p:tgtEl>
                                          <p:spTgt spid="1234970"/>
                                        </p:tgtEl>
                                      </p:cBhvr>
                                    </p:animEffect>
                                  </p:childTnLst>
                                </p:cTn>
                              </p:par>
                            </p:childTnLst>
                          </p:cTn>
                        </p:par>
                        <p:par>
                          <p:cTn id="140" fill="hold" nodeType="afterGroup">
                            <p:stCondLst>
                              <p:cond delay="1000"/>
                            </p:stCondLst>
                            <p:childTnLst>
                              <p:par>
                                <p:cTn id="141" presetID="63" presetClass="path" presetSubtype="0" accel="50000" decel="50000" fill="hold" nodeType="afterEffect">
                                  <p:stCondLst>
                                    <p:cond delay="0"/>
                                  </p:stCondLst>
                                  <p:childTnLst>
                                    <p:animMotion origin="layout" path="M 0.05972 -3.7037E-7 L 0.12396 -3.7037E-7 " pathEditMode="relative" rAng="0" ptsTypes="AA">
                                      <p:cBhvr>
                                        <p:cTn id="142" dur="1000" fill="hold"/>
                                        <p:tgtEl>
                                          <p:spTgt spid="5"/>
                                        </p:tgtEl>
                                        <p:attrNameLst>
                                          <p:attrName>ppt_x</p:attrName>
                                          <p:attrName>ppt_y</p:attrName>
                                        </p:attrNameLst>
                                      </p:cBhvr>
                                      <p:rCtr x="3212" y="0"/>
                                    </p:animMotion>
                                  </p:childTnLst>
                                </p:cTn>
                              </p:par>
                              <p:par>
                                <p:cTn id="143" presetID="22" presetClass="entr" presetSubtype="8" fill="hold" grpId="0" nodeType="withEffect">
                                  <p:stCondLst>
                                    <p:cond delay="0"/>
                                  </p:stCondLst>
                                  <p:childTnLst>
                                    <p:set>
                                      <p:cBhvr>
                                        <p:cTn id="144" dur="1" fill="hold">
                                          <p:stCondLst>
                                            <p:cond delay="0"/>
                                          </p:stCondLst>
                                        </p:cTn>
                                        <p:tgtEl>
                                          <p:spTgt spid="1234972"/>
                                        </p:tgtEl>
                                        <p:attrNameLst>
                                          <p:attrName>style.visibility</p:attrName>
                                        </p:attrNameLst>
                                      </p:cBhvr>
                                      <p:to>
                                        <p:strVal val="visible"/>
                                      </p:to>
                                    </p:set>
                                    <p:animEffect transition="in" filter="wipe(left)">
                                      <p:cBhvr>
                                        <p:cTn id="145" dur="1000"/>
                                        <p:tgtEl>
                                          <p:spTgt spid="1234972"/>
                                        </p:tgtEl>
                                      </p:cBhvr>
                                    </p:animEffect>
                                  </p:childTnLst>
                                </p:cTn>
                              </p:par>
                              <p:par>
                                <p:cTn id="146" presetID="22" presetClass="exit" presetSubtype="8" fill="hold" grpId="1" nodeType="withEffect">
                                  <p:stCondLst>
                                    <p:cond delay="0"/>
                                  </p:stCondLst>
                                  <p:childTnLst>
                                    <p:animEffect transition="out" filter="wipe(left)">
                                      <p:cBhvr>
                                        <p:cTn id="147" dur="1000"/>
                                        <p:tgtEl>
                                          <p:spTgt spid="1234970"/>
                                        </p:tgtEl>
                                      </p:cBhvr>
                                    </p:animEffect>
                                    <p:set>
                                      <p:cBhvr>
                                        <p:cTn id="148" dur="1" fill="hold">
                                          <p:stCondLst>
                                            <p:cond delay="999"/>
                                          </p:stCondLst>
                                        </p:cTn>
                                        <p:tgtEl>
                                          <p:spTgt spid="1234970"/>
                                        </p:tgtEl>
                                        <p:attrNameLst>
                                          <p:attrName>style.visibility</p:attrName>
                                        </p:attrNameLst>
                                      </p:cBhvr>
                                      <p:to>
                                        <p:strVal val="hidden"/>
                                      </p:to>
                                    </p:set>
                                  </p:childTnLst>
                                </p:cTn>
                              </p:par>
                            </p:childTnLst>
                          </p:cTn>
                        </p:par>
                        <p:par>
                          <p:cTn id="149" fill="hold" nodeType="afterGroup">
                            <p:stCondLst>
                              <p:cond delay="2000"/>
                            </p:stCondLst>
                            <p:childTnLst>
                              <p:par>
                                <p:cTn id="150" presetID="63" presetClass="path" presetSubtype="0" accel="50000" decel="50000" fill="hold" nodeType="afterEffect">
                                  <p:stCondLst>
                                    <p:cond delay="0"/>
                                  </p:stCondLst>
                                  <p:childTnLst>
                                    <p:animMotion origin="layout" path="M 0.12396 -3.7037E-7 L 0.18716 -3.7037E-7 " pathEditMode="relative" rAng="0" ptsTypes="AA">
                                      <p:cBhvr>
                                        <p:cTn id="151" dur="1000" fill="hold"/>
                                        <p:tgtEl>
                                          <p:spTgt spid="5"/>
                                        </p:tgtEl>
                                        <p:attrNameLst>
                                          <p:attrName>ppt_x</p:attrName>
                                          <p:attrName>ppt_y</p:attrName>
                                        </p:attrNameLst>
                                      </p:cBhvr>
                                      <p:rCtr x="3160" y="0"/>
                                    </p:animMotion>
                                  </p:childTnLst>
                                </p:cTn>
                              </p:par>
                              <p:par>
                                <p:cTn id="152" presetID="22" presetClass="entr" presetSubtype="8" fill="hold" grpId="0" nodeType="withEffect">
                                  <p:stCondLst>
                                    <p:cond delay="0"/>
                                  </p:stCondLst>
                                  <p:childTnLst>
                                    <p:set>
                                      <p:cBhvr>
                                        <p:cTn id="153" dur="1" fill="hold">
                                          <p:stCondLst>
                                            <p:cond delay="0"/>
                                          </p:stCondLst>
                                        </p:cTn>
                                        <p:tgtEl>
                                          <p:spTgt spid="1234971"/>
                                        </p:tgtEl>
                                        <p:attrNameLst>
                                          <p:attrName>style.visibility</p:attrName>
                                        </p:attrNameLst>
                                      </p:cBhvr>
                                      <p:to>
                                        <p:strVal val="visible"/>
                                      </p:to>
                                    </p:set>
                                    <p:animEffect transition="in" filter="wipe(left)">
                                      <p:cBhvr>
                                        <p:cTn id="154" dur="1000"/>
                                        <p:tgtEl>
                                          <p:spTgt spid="1234971"/>
                                        </p:tgtEl>
                                      </p:cBhvr>
                                    </p:animEffect>
                                  </p:childTnLst>
                                </p:cTn>
                              </p:par>
                              <p:par>
                                <p:cTn id="155" presetID="22" presetClass="exit" presetSubtype="8" fill="hold" grpId="1" nodeType="withEffect">
                                  <p:stCondLst>
                                    <p:cond delay="0"/>
                                  </p:stCondLst>
                                  <p:childTnLst>
                                    <p:animEffect transition="out" filter="wipe(left)">
                                      <p:cBhvr>
                                        <p:cTn id="156" dur="1000"/>
                                        <p:tgtEl>
                                          <p:spTgt spid="1234972"/>
                                        </p:tgtEl>
                                      </p:cBhvr>
                                    </p:animEffect>
                                    <p:set>
                                      <p:cBhvr>
                                        <p:cTn id="157" dur="1" fill="hold">
                                          <p:stCondLst>
                                            <p:cond delay="999"/>
                                          </p:stCondLst>
                                        </p:cTn>
                                        <p:tgtEl>
                                          <p:spTgt spid="1234972"/>
                                        </p:tgtEl>
                                        <p:attrNameLst>
                                          <p:attrName>style.visibility</p:attrName>
                                        </p:attrNameLst>
                                      </p:cBhvr>
                                      <p:to>
                                        <p:strVal val="hidden"/>
                                      </p:to>
                                    </p:set>
                                  </p:childTnLst>
                                </p:cTn>
                              </p:par>
                            </p:childTnLst>
                          </p:cTn>
                        </p:par>
                        <p:par>
                          <p:cTn id="158" fill="hold" nodeType="afterGroup">
                            <p:stCondLst>
                              <p:cond delay="3000"/>
                            </p:stCondLst>
                            <p:childTnLst>
                              <p:par>
                                <p:cTn id="159" presetID="1" presetClass="entr" presetSubtype="0" fill="hold" nodeType="afterEffect">
                                  <p:stCondLst>
                                    <p:cond delay="0"/>
                                  </p:stCondLst>
                                  <p:childTnLst>
                                    <p:set>
                                      <p:cBhvr>
                                        <p:cTn id="160" dur="1" fill="hold">
                                          <p:stCondLst>
                                            <p:cond delay="0"/>
                                          </p:stCondLst>
                                        </p:cTn>
                                        <p:tgtEl>
                                          <p:spTgt spid="6"/>
                                        </p:tgtEl>
                                        <p:attrNameLst>
                                          <p:attrName>style.visibility</p:attrName>
                                        </p:attrNameLst>
                                      </p:cBhvr>
                                      <p:to>
                                        <p:strVal val="visible"/>
                                      </p:to>
                                    </p:se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63" presetClass="path" presetSubtype="0" accel="50000" decel="50000" fill="hold" nodeType="clickEffect">
                                  <p:stCondLst>
                                    <p:cond delay="0"/>
                                  </p:stCondLst>
                                  <p:childTnLst>
                                    <p:animMotion origin="layout" path="M 0.18716 -3.7037E-7 L 0.24914 -3.7037E-7 " pathEditMode="relative" rAng="0" ptsTypes="AA">
                                      <p:cBhvr>
                                        <p:cTn id="164" dur="1000" fill="hold"/>
                                        <p:tgtEl>
                                          <p:spTgt spid="5"/>
                                        </p:tgtEl>
                                        <p:attrNameLst>
                                          <p:attrName>ppt_x</p:attrName>
                                          <p:attrName>ppt_y</p:attrName>
                                        </p:attrNameLst>
                                      </p:cBhvr>
                                      <p:rCtr x="3090" y="0"/>
                                    </p:animMotion>
                                  </p:childTnLst>
                                </p:cTn>
                              </p:par>
                              <p:par>
                                <p:cTn id="165" presetID="63" presetClass="path" presetSubtype="0" accel="50000" decel="50000" fill="hold" nodeType="withEffect">
                                  <p:stCondLst>
                                    <p:cond delay="0"/>
                                  </p:stCondLst>
                                  <p:childTnLst>
                                    <p:animMotion origin="layout" path="M -3.33333E-6 -3.7037E-7 L 0.05973 -3.7037E-7 " pathEditMode="relative" rAng="0" ptsTypes="AA">
                                      <p:cBhvr>
                                        <p:cTn id="166" dur="1000" fill="hold"/>
                                        <p:tgtEl>
                                          <p:spTgt spid="6"/>
                                        </p:tgtEl>
                                        <p:attrNameLst>
                                          <p:attrName>ppt_x</p:attrName>
                                          <p:attrName>ppt_y</p:attrName>
                                        </p:attrNameLst>
                                      </p:cBhvr>
                                      <p:rCtr x="2986" y="0"/>
                                    </p:animMotion>
                                  </p:childTnLst>
                                </p:cTn>
                              </p:par>
                              <p:par>
                                <p:cTn id="167" presetID="22" presetClass="entr" presetSubtype="8" fill="hold" grpId="2" nodeType="withEffect">
                                  <p:stCondLst>
                                    <p:cond delay="0"/>
                                  </p:stCondLst>
                                  <p:childTnLst>
                                    <p:set>
                                      <p:cBhvr>
                                        <p:cTn id="168" dur="1" fill="hold">
                                          <p:stCondLst>
                                            <p:cond delay="0"/>
                                          </p:stCondLst>
                                        </p:cTn>
                                        <p:tgtEl>
                                          <p:spTgt spid="1234970"/>
                                        </p:tgtEl>
                                        <p:attrNameLst>
                                          <p:attrName>style.visibility</p:attrName>
                                        </p:attrNameLst>
                                      </p:cBhvr>
                                      <p:to>
                                        <p:strVal val="visible"/>
                                      </p:to>
                                    </p:set>
                                    <p:animEffect transition="in" filter="wipe(left)">
                                      <p:cBhvr>
                                        <p:cTn id="169" dur="1000"/>
                                        <p:tgtEl>
                                          <p:spTgt spid="1234970"/>
                                        </p:tgtEl>
                                      </p:cBhvr>
                                    </p:animEffect>
                                  </p:childTnLst>
                                </p:cTn>
                              </p:par>
                              <p:par>
                                <p:cTn id="170" presetID="22" presetClass="entr" presetSubtype="8" fill="hold" grpId="0" nodeType="withEffect">
                                  <p:stCondLst>
                                    <p:cond delay="0"/>
                                  </p:stCondLst>
                                  <p:childTnLst>
                                    <p:set>
                                      <p:cBhvr>
                                        <p:cTn id="171" dur="1" fill="hold">
                                          <p:stCondLst>
                                            <p:cond delay="0"/>
                                          </p:stCondLst>
                                        </p:cTn>
                                        <p:tgtEl>
                                          <p:spTgt spid="1234973"/>
                                        </p:tgtEl>
                                        <p:attrNameLst>
                                          <p:attrName>style.visibility</p:attrName>
                                        </p:attrNameLst>
                                      </p:cBhvr>
                                      <p:to>
                                        <p:strVal val="visible"/>
                                      </p:to>
                                    </p:set>
                                    <p:animEffect transition="in" filter="wipe(left)">
                                      <p:cBhvr>
                                        <p:cTn id="172" dur="1000"/>
                                        <p:tgtEl>
                                          <p:spTgt spid="1234973"/>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63" presetClass="path" presetSubtype="0" accel="50000" decel="50000" fill="hold" nodeType="clickEffect">
                                  <p:stCondLst>
                                    <p:cond delay="0"/>
                                  </p:stCondLst>
                                  <p:childTnLst>
                                    <p:animMotion origin="layout" path="M 0.24913 -1.48148E-6 L 0.31215 -1.48148E-6 " pathEditMode="relative" rAng="0" ptsTypes="AA">
                                      <p:cBhvr>
                                        <p:cTn id="176" dur="1000" fill="hold"/>
                                        <p:tgtEl>
                                          <p:spTgt spid="5"/>
                                        </p:tgtEl>
                                        <p:attrNameLst>
                                          <p:attrName>ppt_x</p:attrName>
                                          <p:attrName>ppt_y</p:attrName>
                                        </p:attrNameLst>
                                      </p:cBhvr>
                                      <p:rCtr x="3142" y="0"/>
                                    </p:animMotion>
                                  </p:childTnLst>
                                </p:cTn>
                              </p:par>
                              <p:par>
                                <p:cTn id="177" presetID="22" presetClass="entr" presetSubtype="8" fill="hold" grpId="0" nodeType="withEffect">
                                  <p:stCondLst>
                                    <p:cond delay="0"/>
                                  </p:stCondLst>
                                  <p:childTnLst>
                                    <p:set>
                                      <p:cBhvr>
                                        <p:cTn id="178" dur="1" fill="hold">
                                          <p:stCondLst>
                                            <p:cond delay="0"/>
                                          </p:stCondLst>
                                        </p:cTn>
                                        <p:tgtEl>
                                          <p:spTgt spid="1234974"/>
                                        </p:tgtEl>
                                        <p:attrNameLst>
                                          <p:attrName>style.visibility</p:attrName>
                                        </p:attrNameLst>
                                      </p:cBhvr>
                                      <p:to>
                                        <p:strVal val="visible"/>
                                      </p:to>
                                    </p:set>
                                    <p:animEffect transition="in" filter="wipe(left)">
                                      <p:cBhvr>
                                        <p:cTn id="179" dur="1000"/>
                                        <p:tgtEl>
                                          <p:spTgt spid="1234974"/>
                                        </p:tgtEl>
                                      </p:cBhvr>
                                    </p:animEffect>
                                  </p:childTnLst>
                                </p:cTn>
                              </p:par>
                              <p:par>
                                <p:cTn id="180" presetID="22" presetClass="exit" presetSubtype="8" fill="hold" grpId="3" nodeType="withEffect">
                                  <p:stCondLst>
                                    <p:cond delay="0"/>
                                  </p:stCondLst>
                                  <p:childTnLst>
                                    <p:animEffect transition="out" filter="wipe(left)">
                                      <p:cBhvr>
                                        <p:cTn id="181" dur="1000"/>
                                        <p:tgtEl>
                                          <p:spTgt spid="1234970"/>
                                        </p:tgtEl>
                                      </p:cBhvr>
                                    </p:animEffect>
                                    <p:set>
                                      <p:cBhvr>
                                        <p:cTn id="182" dur="1" fill="hold">
                                          <p:stCondLst>
                                            <p:cond delay="999"/>
                                          </p:stCondLst>
                                        </p:cTn>
                                        <p:tgtEl>
                                          <p:spTgt spid="1234970"/>
                                        </p:tgtEl>
                                        <p:attrNameLst>
                                          <p:attrName>style.visibility</p:attrName>
                                        </p:attrNameLst>
                                      </p:cBhvr>
                                      <p:to>
                                        <p:strVal val="hidden"/>
                                      </p:to>
                                    </p:set>
                                  </p:childTnLst>
                                </p:cTn>
                              </p:par>
                              <p:par>
                                <p:cTn id="183" presetID="22" presetClass="entr" presetSubtype="8" fill="hold" grpId="2" nodeType="withEffect">
                                  <p:stCondLst>
                                    <p:cond delay="0"/>
                                  </p:stCondLst>
                                  <p:childTnLst>
                                    <p:set>
                                      <p:cBhvr>
                                        <p:cTn id="184" dur="1" fill="hold">
                                          <p:stCondLst>
                                            <p:cond delay="0"/>
                                          </p:stCondLst>
                                        </p:cTn>
                                        <p:tgtEl>
                                          <p:spTgt spid="1234972"/>
                                        </p:tgtEl>
                                        <p:attrNameLst>
                                          <p:attrName>style.visibility</p:attrName>
                                        </p:attrNameLst>
                                      </p:cBhvr>
                                      <p:to>
                                        <p:strVal val="visible"/>
                                      </p:to>
                                    </p:set>
                                    <p:animEffect transition="in" filter="wipe(left)">
                                      <p:cBhvr>
                                        <p:cTn id="185" dur="1000"/>
                                        <p:tgtEl>
                                          <p:spTgt spid="1234972"/>
                                        </p:tgtEl>
                                      </p:cBhvr>
                                    </p:animEffect>
                                  </p:childTnLst>
                                </p:cTn>
                              </p:par>
                              <p:par>
                                <p:cTn id="186" presetID="63" presetClass="path" presetSubtype="0" accel="50000" decel="50000" fill="hold" nodeType="withEffect">
                                  <p:stCondLst>
                                    <p:cond delay="0"/>
                                  </p:stCondLst>
                                  <p:childTnLst>
                                    <p:animMotion origin="layout" path="M 0.05972 -3.7037E-7 L 0.12396 -3.7037E-7 " pathEditMode="relative" rAng="0" ptsTypes="AA">
                                      <p:cBhvr>
                                        <p:cTn id="187" dur="1000" fill="hold"/>
                                        <p:tgtEl>
                                          <p:spTgt spid="6"/>
                                        </p:tgtEl>
                                        <p:attrNameLst>
                                          <p:attrName>ppt_x</p:attrName>
                                          <p:attrName>ppt_y</p:attrName>
                                        </p:attrNameLst>
                                      </p:cBhvr>
                                      <p:rCtr x="3212" y="0"/>
                                    </p:animMotion>
                                  </p:childTnLst>
                                </p:cTn>
                              </p:par>
                            </p:childTnLst>
                          </p:cTn>
                        </p:par>
                      </p:childTnLst>
                    </p:cTn>
                  </p:par>
                  <p:par>
                    <p:cTn id="188" fill="hold" nodeType="clickPar">
                      <p:stCondLst>
                        <p:cond delay="indefinite"/>
                      </p:stCondLst>
                      <p:childTnLst>
                        <p:par>
                          <p:cTn id="189" fill="hold" nodeType="withGroup">
                            <p:stCondLst>
                              <p:cond delay="0"/>
                            </p:stCondLst>
                            <p:childTnLst>
                              <p:par>
                                <p:cTn id="190" presetID="63" presetClass="path" presetSubtype="0" accel="50000" decel="50000" fill="hold" nodeType="clickEffect">
                                  <p:stCondLst>
                                    <p:cond delay="0"/>
                                  </p:stCondLst>
                                  <p:childTnLst>
                                    <p:animMotion origin="layout" path="M 0.31216 -1.48148E-6 L 0.37309 -1.48148E-6 " pathEditMode="relative" rAng="0" ptsTypes="AA">
                                      <p:cBhvr>
                                        <p:cTn id="191" dur="1000" fill="hold"/>
                                        <p:tgtEl>
                                          <p:spTgt spid="5"/>
                                        </p:tgtEl>
                                        <p:attrNameLst>
                                          <p:attrName>ppt_x</p:attrName>
                                          <p:attrName>ppt_y</p:attrName>
                                        </p:attrNameLst>
                                      </p:cBhvr>
                                      <p:rCtr x="3038" y="0"/>
                                    </p:animMotion>
                                  </p:childTnLst>
                                </p:cTn>
                              </p:par>
                              <p:par>
                                <p:cTn id="192" presetID="22" presetClass="entr" presetSubtype="8" fill="hold" grpId="0" nodeType="withEffect">
                                  <p:stCondLst>
                                    <p:cond delay="0"/>
                                  </p:stCondLst>
                                  <p:childTnLst>
                                    <p:set>
                                      <p:cBhvr>
                                        <p:cTn id="193" dur="1" fill="hold">
                                          <p:stCondLst>
                                            <p:cond delay="0"/>
                                          </p:stCondLst>
                                        </p:cTn>
                                        <p:tgtEl>
                                          <p:spTgt spid="1234975"/>
                                        </p:tgtEl>
                                        <p:attrNameLst>
                                          <p:attrName>style.visibility</p:attrName>
                                        </p:attrNameLst>
                                      </p:cBhvr>
                                      <p:to>
                                        <p:strVal val="visible"/>
                                      </p:to>
                                    </p:set>
                                    <p:animEffect transition="in" filter="wipe(left)">
                                      <p:cBhvr>
                                        <p:cTn id="194" dur="1000"/>
                                        <p:tgtEl>
                                          <p:spTgt spid="1234975"/>
                                        </p:tgtEl>
                                      </p:cBhvr>
                                    </p:animEffect>
                                  </p:childTnLst>
                                </p:cTn>
                              </p:par>
                              <p:par>
                                <p:cTn id="195" presetID="22" presetClass="exit" presetSubtype="8" fill="hold" grpId="3" nodeType="withEffect">
                                  <p:stCondLst>
                                    <p:cond delay="0"/>
                                  </p:stCondLst>
                                  <p:childTnLst>
                                    <p:animEffect transition="out" filter="wipe(left)">
                                      <p:cBhvr>
                                        <p:cTn id="196" dur="1000"/>
                                        <p:tgtEl>
                                          <p:spTgt spid="1234972"/>
                                        </p:tgtEl>
                                      </p:cBhvr>
                                    </p:animEffect>
                                    <p:set>
                                      <p:cBhvr>
                                        <p:cTn id="197" dur="1" fill="hold">
                                          <p:stCondLst>
                                            <p:cond delay="999"/>
                                          </p:stCondLst>
                                        </p:cTn>
                                        <p:tgtEl>
                                          <p:spTgt spid="1234972"/>
                                        </p:tgtEl>
                                        <p:attrNameLst>
                                          <p:attrName>style.visibility</p:attrName>
                                        </p:attrNameLst>
                                      </p:cBhvr>
                                      <p:to>
                                        <p:strVal val="hidden"/>
                                      </p:to>
                                    </p:set>
                                  </p:childTnLst>
                                </p:cTn>
                              </p:par>
                              <p:par>
                                <p:cTn id="198" presetID="63" presetClass="path" presetSubtype="0" accel="50000" decel="50000" fill="hold" nodeType="withEffect">
                                  <p:stCondLst>
                                    <p:cond delay="0"/>
                                  </p:stCondLst>
                                  <p:childTnLst>
                                    <p:animMotion origin="layout" path="M 0.12396 -3.7037E-7 L 0.18716 -3.7037E-7 " pathEditMode="relative" rAng="0" ptsTypes="AA">
                                      <p:cBhvr>
                                        <p:cTn id="199" dur="1000" fill="hold"/>
                                        <p:tgtEl>
                                          <p:spTgt spid="6"/>
                                        </p:tgtEl>
                                        <p:attrNameLst>
                                          <p:attrName>ppt_x</p:attrName>
                                          <p:attrName>ppt_y</p:attrName>
                                        </p:attrNameLst>
                                      </p:cBhvr>
                                      <p:rCtr x="3160" y="0"/>
                                    </p:animMotion>
                                  </p:childTnLst>
                                </p:cTn>
                              </p:par>
                            </p:childTnLst>
                          </p:cTn>
                        </p:par>
                      </p:childTnLst>
                    </p:cTn>
                  </p:par>
                  <p:par>
                    <p:cTn id="200" fill="hold" nodeType="clickPar">
                      <p:stCondLst>
                        <p:cond delay="indefinite"/>
                      </p:stCondLst>
                      <p:childTnLst>
                        <p:par>
                          <p:cTn id="201" fill="hold" nodeType="withGroup">
                            <p:stCondLst>
                              <p:cond delay="0"/>
                            </p:stCondLst>
                            <p:childTnLst>
                              <p:par>
                                <p:cTn id="202" presetID="63" presetClass="path" presetSubtype="0" accel="50000" decel="50000" fill="hold" nodeType="clickEffect">
                                  <p:stCondLst>
                                    <p:cond delay="0"/>
                                  </p:stCondLst>
                                  <p:childTnLst>
                                    <p:animMotion origin="layout" path="M 0.3731 -2.59259E-6 L 0.43612 -2.59259E-6 " pathEditMode="relative" rAng="0" ptsTypes="AA">
                                      <p:cBhvr>
                                        <p:cTn id="203" dur="1000" fill="hold"/>
                                        <p:tgtEl>
                                          <p:spTgt spid="5"/>
                                        </p:tgtEl>
                                        <p:attrNameLst>
                                          <p:attrName>ppt_x</p:attrName>
                                          <p:attrName>ppt_y</p:attrName>
                                        </p:attrNameLst>
                                      </p:cBhvr>
                                      <p:rCtr x="3142" y="0"/>
                                    </p:animMotion>
                                  </p:childTnLst>
                                </p:cTn>
                              </p:par>
                              <p:par>
                                <p:cTn id="204" presetID="22" presetClass="entr" presetSubtype="8" fill="hold" grpId="0" nodeType="withEffect">
                                  <p:stCondLst>
                                    <p:cond delay="0"/>
                                  </p:stCondLst>
                                  <p:childTnLst>
                                    <p:set>
                                      <p:cBhvr>
                                        <p:cTn id="205" dur="1" fill="hold">
                                          <p:stCondLst>
                                            <p:cond delay="0"/>
                                          </p:stCondLst>
                                        </p:cTn>
                                        <p:tgtEl>
                                          <p:spTgt spid="1234976"/>
                                        </p:tgtEl>
                                        <p:attrNameLst>
                                          <p:attrName>style.visibility</p:attrName>
                                        </p:attrNameLst>
                                      </p:cBhvr>
                                      <p:to>
                                        <p:strVal val="visible"/>
                                      </p:to>
                                    </p:set>
                                    <p:animEffect transition="in" filter="wipe(left)">
                                      <p:cBhvr>
                                        <p:cTn id="206" dur="1000"/>
                                        <p:tgtEl>
                                          <p:spTgt spid="1234976"/>
                                        </p:tgtEl>
                                      </p:cBhvr>
                                    </p:animEffect>
                                  </p:childTnLst>
                                </p:cTn>
                              </p:par>
                              <p:par>
                                <p:cTn id="207" presetID="63" presetClass="path" presetSubtype="0" accel="50000" decel="50000" fill="hold" nodeType="withEffect">
                                  <p:stCondLst>
                                    <p:cond delay="0"/>
                                  </p:stCondLst>
                                  <p:childTnLst>
                                    <p:animMotion origin="layout" path="M 0.18716 -3.7037E-7 L 0.24914 -3.7037E-7 " pathEditMode="relative" rAng="0" ptsTypes="AA">
                                      <p:cBhvr>
                                        <p:cTn id="208" dur="1000" fill="hold"/>
                                        <p:tgtEl>
                                          <p:spTgt spid="6"/>
                                        </p:tgtEl>
                                        <p:attrNameLst>
                                          <p:attrName>ppt_x</p:attrName>
                                          <p:attrName>ppt_y</p:attrName>
                                        </p:attrNameLst>
                                      </p:cBhvr>
                                      <p:rCtr x="3090" y="0"/>
                                    </p:animMotion>
                                  </p:childTnLst>
                                </p:cTn>
                              </p:par>
                              <p:par>
                                <p:cTn id="209" presetID="22" presetClass="exit" presetSubtype="8" fill="hold" grpId="1" nodeType="withEffect">
                                  <p:stCondLst>
                                    <p:cond delay="0"/>
                                  </p:stCondLst>
                                  <p:childTnLst>
                                    <p:animEffect transition="out" filter="wipe(left)">
                                      <p:cBhvr>
                                        <p:cTn id="210" dur="1000"/>
                                        <p:tgtEl>
                                          <p:spTgt spid="1234971"/>
                                        </p:tgtEl>
                                      </p:cBhvr>
                                    </p:animEffect>
                                    <p:set>
                                      <p:cBhvr>
                                        <p:cTn id="211" dur="1" fill="hold">
                                          <p:stCondLst>
                                            <p:cond delay="999"/>
                                          </p:stCondLst>
                                        </p:cTn>
                                        <p:tgtEl>
                                          <p:spTgt spid="1234971"/>
                                        </p:tgtEl>
                                        <p:attrNameLst>
                                          <p:attrName>style.visibility</p:attrName>
                                        </p:attrNameLst>
                                      </p:cBhvr>
                                      <p:to>
                                        <p:strVal val="hidden"/>
                                      </p:to>
                                    </p:set>
                                  </p:childTnLst>
                                </p:cTn>
                              </p:par>
                            </p:childTnLst>
                          </p:cTn>
                        </p:par>
                        <p:par>
                          <p:cTn id="212" fill="hold" nodeType="afterGroup">
                            <p:stCondLst>
                              <p:cond delay="1000"/>
                            </p:stCondLst>
                            <p:childTnLst>
                              <p:par>
                                <p:cTn id="213" presetID="63" presetClass="path" presetSubtype="0" accel="50000" decel="50000" fill="hold" nodeType="afterEffect">
                                  <p:stCondLst>
                                    <p:cond delay="0"/>
                                  </p:stCondLst>
                                  <p:childTnLst>
                                    <p:animMotion origin="layout" path="M 0.43611 7.40741E-7 L 0.50018 7.40741E-7 " pathEditMode="relative" rAng="0" ptsTypes="AA">
                                      <p:cBhvr>
                                        <p:cTn id="214" dur="1000" fill="hold"/>
                                        <p:tgtEl>
                                          <p:spTgt spid="5"/>
                                        </p:tgtEl>
                                        <p:attrNameLst>
                                          <p:attrName>ppt_x</p:attrName>
                                          <p:attrName>ppt_y</p:attrName>
                                        </p:attrNameLst>
                                      </p:cBhvr>
                                      <p:rCtr x="3194" y="0"/>
                                    </p:animMotion>
                                  </p:childTnLst>
                                </p:cTn>
                              </p:par>
                              <p:par>
                                <p:cTn id="215" presetID="22" presetClass="entr" presetSubtype="8" fill="hold" grpId="0" nodeType="withEffect">
                                  <p:stCondLst>
                                    <p:cond delay="0"/>
                                  </p:stCondLst>
                                  <p:childTnLst>
                                    <p:set>
                                      <p:cBhvr>
                                        <p:cTn id="216" dur="1" fill="hold">
                                          <p:stCondLst>
                                            <p:cond delay="0"/>
                                          </p:stCondLst>
                                        </p:cTn>
                                        <p:tgtEl>
                                          <p:spTgt spid="1234977"/>
                                        </p:tgtEl>
                                        <p:attrNameLst>
                                          <p:attrName>style.visibility</p:attrName>
                                        </p:attrNameLst>
                                      </p:cBhvr>
                                      <p:to>
                                        <p:strVal val="visible"/>
                                      </p:to>
                                    </p:set>
                                    <p:animEffect transition="in" filter="wipe(left)">
                                      <p:cBhvr>
                                        <p:cTn id="217" dur="1000"/>
                                        <p:tgtEl>
                                          <p:spTgt spid="1234977"/>
                                        </p:tgtEl>
                                      </p:cBhvr>
                                    </p:animEffect>
                                  </p:childTnLst>
                                </p:cTn>
                              </p:par>
                              <p:par>
                                <p:cTn id="218" presetID="22" presetClass="exit" presetSubtype="8" fill="hold" grpId="1" nodeType="withEffect">
                                  <p:stCondLst>
                                    <p:cond delay="0"/>
                                  </p:stCondLst>
                                  <p:childTnLst>
                                    <p:animEffect transition="out" filter="wipe(left)">
                                      <p:cBhvr>
                                        <p:cTn id="219" dur="1000"/>
                                        <p:tgtEl>
                                          <p:spTgt spid="1234973"/>
                                        </p:tgtEl>
                                      </p:cBhvr>
                                    </p:animEffect>
                                    <p:set>
                                      <p:cBhvr>
                                        <p:cTn id="220" dur="1" fill="hold">
                                          <p:stCondLst>
                                            <p:cond delay="999"/>
                                          </p:stCondLst>
                                        </p:cTn>
                                        <p:tgtEl>
                                          <p:spTgt spid="1234973"/>
                                        </p:tgtEl>
                                        <p:attrNameLst>
                                          <p:attrName>style.visibility</p:attrName>
                                        </p:attrNameLst>
                                      </p:cBhvr>
                                      <p:to>
                                        <p:strVal val="hidden"/>
                                      </p:to>
                                    </p:set>
                                  </p:childTnLst>
                                </p:cTn>
                              </p:par>
                              <p:par>
                                <p:cTn id="221" presetID="63" presetClass="path" presetSubtype="0" accel="50000" decel="50000" fill="hold" nodeType="withEffect">
                                  <p:stCondLst>
                                    <p:cond delay="0"/>
                                  </p:stCondLst>
                                  <p:childTnLst>
                                    <p:animMotion origin="layout" path="M 0.24913 -1.48148E-6 L 0.31215 -1.48148E-6 " pathEditMode="relative" rAng="0" ptsTypes="AA">
                                      <p:cBhvr>
                                        <p:cTn id="222" dur="1000" fill="hold"/>
                                        <p:tgtEl>
                                          <p:spTgt spid="6"/>
                                        </p:tgtEl>
                                        <p:attrNameLst>
                                          <p:attrName>ppt_x</p:attrName>
                                          <p:attrName>ppt_y</p:attrName>
                                        </p:attrNameLst>
                                      </p:cBhvr>
                                      <p:rCtr x="3142" y="0"/>
                                    </p:animMotion>
                                  </p:childTnLst>
                                </p:cTn>
                              </p:par>
                            </p:childTnLst>
                          </p:cTn>
                        </p:par>
                        <p:par>
                          <p:cTn id="223" fill="hold" nodeType="afterGroup">
                            <p:stCondLst>
                              <p:cond delay="2000"/>
                            </p:stCondLst>
                            <p:childTnLst>
                              <p:par>
                                <p:cTn id="224" presetID="63" presetClass="path" presetSubtype="0" accel="50000" decel="50000" fill="hold" nodeType="afterEffect">
                                  <p:stCondLst>
                                    <p:cond delay="0"/>
                                  </p:stCondLst>
                                  <p:childTnLst>
                                    <p:animMotion origin="layout" path="M 0.50017 -2.59259E-6 L 0.56423 -2.59259E-6 " pathEditMode="relative" rAng="0" ptsTypes="AA">
                                      <p:cBhvr>
                                        <p:cTn id="225" dur="1000" fill="hold"/>
                                        <p:tgtEl>
                                          <p:spTgt spid="5"/>
                                        </p:tgtEl>
                                        <p:attrNameLst>
                                          <p:attrName>ppt_x</p:attrName>
                                          <p:attrName>ppt_y</p:attrName>
                                        </p:attrNameLst>
                                      </p:cBhvr>
                                      <p:rCtr x="3194" y="0"/>
                                    </p:animMotion>
                                  </p:childTnLst>
                                </p:cTn>
                              </p:par>
                              <p:par>
                                <p:cTn id="226" presetID="22" presetClass="entr" presetSubtype="8" fill="hold" grpId="0" nodeType="withEffect">
                                  <p:stCondLst>
                                    <p:cond delay="0"/>
                                  </p:stCondLst>
                                  <p:childTnLst>
                                    <p:set>
                                      <p:cBhvr>
                                        <p:cTn id="227" dur="1" fill="hold">
                                          <p:stCondLst>
                                            <p:cond delay="0"/>
                                          </p:stCondLst>
                                        </p:cTn>
                                        <p:tgtEl>
                                          <p:spTgt spid="1234978"/>
                                        </p:tgtEl>
                                        <p:attrNameLst>
                                          <p:attrName>style.visibility</p:attrName>
                                        </p:attrNameLst>
                                      </p:cBhvr>
                                      <p:to>
                                        <p:strVal val="visible"/>
                                      </p:to>
                                    </p:set>
                                    <p:animEffect transition="in" filter="wipe(left)">
                                      <p:cBhvr>
                                        <p:cTn id="228" dur="1000"/>
                                        <p:tgtEl>
                                          <p:spTgt spid="1234978"/>
                                        </p:tgtEl>
                                      </p:cBhvr>
                                    </p:animEffect>
                                  </p:childTnLst>
                                </p:cTn>
                              </p:par>
                              <p:par>
                                <p:cTn id="229" presetID="22" presetClass="exit" presetSubtype="8" fill="hold" grpId="1" nodeType="withEffect">
                                  <p:stCondLst>
                                    <p:cond delay="0"/>
                                  </p:stCondLst>
                                  <p:childTnLst>
                                    <p:animEffect transition="out" filter="wipe(left)">
                                      <p:cBhvr>
                                        <p:cTn id="230" dur="1000"/>
                                        <p:tgtEl>
                                          <p:spTgt spid="1234974"/>
                                        </p:tgtEl>
                                      </p:cBhvr>
                                    </p:animEffect>
                                    <p:set>
                                      <p:cBhvr>
                                        <p:cTn id="231" dur="1" fill="hold">
                                          <p:stCondLst>
                                            <p:cond delay="999"/>
                                          </p:stCondLst>
                                        </p:cTn>
                                        <p:tgtEl>
                                          <p:spTgt spid="1234974"/>
                                        </p:tgtEl>
                                        <p:attrNameLst>
                                          <p:attrName>style.visibility</p:attrName>
                                        </p:attrNameLst>
                                      </p:cBhvr>
                                      <p:to>
                                        <p:strVal val="hidden"/>
                                      </p:to>
                                    </p:set>
                                  </p:childTnLst>
                                </p:cTn>
                              </p:par>
                              <p:par>
                                <p:cTn id="232" presetID="63" presetClass="path" presetSubtype="0" accel="50000" decel="50000" fill="hold" nodeType="withEffect">
                                  <p:stCondLst>
                                    <p:cond delay="0"/>
                                  </p:stCondLst>
                                  <p:childTnLst>
                                    <p:animMotion origin="layout" path="M 0.31216 -1.48148E-6 L 0.37309 -1.48148E-6 " pathEditMode="relative" rAng="0" ptsTypes="AA">
                                      <p:cBhvr>
                                        <p:cTn id="233" dur="1000" fill="hold"/>
                                        <p:tgtEl>
                                          <p:spTgt spid="6"/>
                                        </p:tgtEl>
                                        <p:attrNameLst>
                                          <p:attrName>ppt_x</p:attrName>
                                          <p:attrName>ppt_y</p:attrName>
                                        </p:attrNameLst>
                                      </p:cBhvr>
                                      <p:rCtr x="3038" y="0"/>
                                    </p:animMotion>
                                  </p:childTnLst>
                                </p:cTn>
                              </p:par>
                            </p:childTnLst>
                          </p:cTn>
                        </p:par>
                        <p:par>
                          <p:cTn id="234" fill="hold" nodeType="afterGroup">
                            <p:stCondLst>
                              <p:cond delay="3000"/>
                            </p:stCondLst>
                            <p:childTnLst>
                              <p:par>
                                <p:cTn id="235" presetID="63" presetClass="path" presetSubtype="0" accel="50000" decel="50000" fill="hold" nodeType="afterEffect">
                                  <p:stCondLst>
                                    <p:cond delay="0"/>
                                  </p:stCondLst>
                                  <p:childTnLst>
                                    <p:animMotion origin="layout" path="M 0.56424 -3.7037E-7 L 0.62848 -3.7037E-7 " pathEditMode="relative" rAng="0" ptsTypes="AA">
                                      <p:cBhvr>
                                        <p:cTn id="236" dur="1000" fill="hold"/>
                                        <p:tgtEl>
                                          <p:spTgt spid="5"/>
                                        </p:tgtEl>
                                        <p:attrNameLst>
                                          <p:attrName>ppt_x</p:attrName>
                                          <p:attrName>ppt_y</p:attrName>
                                        </p:attrNameLst>
                                      </p:cBhvr>
                                      <p:rCtr x="3212" y="0"/>
                                    </p:animMotion>
                                  </p:childTnLst>
                                </p:cTn>
                              </p:par>
                              <p:par>
                                <p:cTn id="237" presetID="22" presetClass="entr" presetSubtype="8" fill="hold" grpId="0" nodeType="withEffect">
                                  <p:stCondLst>
                                    <p:cond delay="0"/>
                                  </p:stCondLst>
                                  <p:childTnLst>
                                    <p:set>
                                      <p:cBhvr>
                                        <p:cTn id="238" dur="1" fill="hold">
                                          <p:stCondLst>
                                            <p:cond delay="0"/>
                                          </p:stCondLst>
                                        </p:cTn>
                                        <p:tgtEl>
                                          <p:spTgt spid="1234979"/>
                                        </p:tgtEl>
                                        <p:attrNameLst>
                                          <p:attrName>style.visibility</p:attrName>
                                        </p:attrNameLst>
                                      </p:cBhvr>
                                      <p:to>
                                        <p:strVal val="visible"/>
                                      </p:to>
                                    </p:set>
                                    <p:animEffect transition="in" filter="wipe(left)">
                                      <p:cBhvr>
                                        <p:cTn id="239" dur="1000"/>
                                        <p:tgtEl>
                                          <p:spTgt spid="1234979"/>
                                        </p:tgtEl>
                                      </p:cBhvr>
                                    </p:animEffect>
                                  </p:childTnLst>
                                </p:cTn>
                              </p:par>
                              <p:par>
                                <p:cTn id="240" presetID="22" presetClass="exit" presetSubtype="8" fill="hold" grpId="1" nodeType="withEffect">
                                  <p:stCondLst>
                                    <p:cond delay="0"/>
                                  </p:stCondLst>
                                  <p:childTnLst>
                                    <p:animEffect transition="out" filter="wipe(left)">
                                      <p:cBhvr>
                                        <p:cTn id="241" dur="1000"/>
                                        <p:tgtEl>
                                          <p:spTgt spid="1234975"/>
                                        </p:tgtEl>
                                      </p:cBhvr>
                                    </p:animEffect>
                                    <p:set>
                                      <p:cBhvr>
                                        <p:cTn id="242" dur="1" fill="hold">
                                          <p:stCondLst>
                                            <p:cond delay="999"/>
                                          </p:stCondLst>
                                        </p:cTn>
                                        <p:tgtEl>
                                          <p:spTgt spid="1234975"/>
                                        </p:tgtEl>
                                        <p:attrNameLst>
                                          <p:attrName>style.visibility</p:attrName>
                                        </p:attrNameLst>
                                      </p:cBhvr>
                                      <p:to>
                                        <p:strVal val="hidden"/>
                                      </p:to>
                                    </p:set>
                                  </p:childTnLst>
                                </p:cTn>
                              </p:par>
                              <p:par>
                                <p:cTn id="243" presetID="63" presetClass="path" presetSubtype="0" accel="50000" decel="50000" fill="hold" nodeType="withEffect">
                                  <p:stCondLst>
                                    <p:cond delay="0"/>
                                  </p:stCondLst>
                                  <p:childTnLst>
                                    <p:animMotion origin="layout" path="M 0.3731 -2.59259E-6 L 0.43612 -2.59259E-6 " pathEditMode="relative" rAng="0" ptsTypes="AA">
                                      <p:cBhvr>
                                        <p:cTn id="244" dur="1000" fill="hold"/>
                                        <p:tgtEl>
                                          <p:spTgt spid="6"/>
                                        </p:tgtEl>
                                        <p:attrNameLst>
                                          <p:attrName>ppt_x</p:attrName>
                                          <p:attrName>ppt_y</p:attrName>
                                        </p:attrNameLst>
                                      </p:cBhvr>
                                      <p:rCtr x="3142" y="0"/>
                                    </p:animMotion>
                                  </p:childTnLst>
                                </p:cTn>
                              </p:par>
                            </p:childTnLst>
                          </p:cTn>
                        </p:par>
                        <p:par>
                          <p:cTn id="245" fill="hold" nodeType="afterGroup">
                            <p:stCondLst>
                              <p:cond delay="4000"/>
                            </p:stCondLst>
                            <p:childTnLst>
                              <p:par>
                                <p:cTn id="246" presetID="63" presetClass="path" presetSubtype="0" accel="50000" decel="50000" fill="hold" nodeType="afterEffect">
                                  <p:stCondLst>
                                    <p:cond delay="0"/>
                                  </p:stCondLst>
                                  <p:childTnLst>
                                    <p:animMotion origin="layout" path="M 0.43611 7.40741E-7 L 0.50018 7.40741E-7 " pathEditMode="relative" rAng="0" ptsTypes="AA">
                                      <p:cBhvr>
                                        <p:cTn id="247" dur="1000" fill="hold"/>
                                        <p:tgtEl>
                                          <p:spTgt spid="6"/>
                                        </p:tgtEl>
                                        <p:attrNameLst>
                                          <p:attrName>ppt_x</p:attrName>
                                          <p:attrName>ppt_y</p:attrName>
                                        </p:attrNameLst>
                                      </p:cBhvr>
                                      <p:rCtr x="3194" y="0"/>
                                    </p:animMotion>
                                  </p:childTnLst>
                                </p:cTn>
                              </p:par>
                              <p:par>
                                <p:cTn id="248" presetID="1" presetClass="exit" presetSubtype="0" fill="hold" nodeType="withEffect">
                                  <p:stCondLst>
                                    <p:cond delay="0"/>
                                  </p:stCondLst>
                                  <p:childTnLst>
                                    <p:set>
                                      <p:cBhvr>
                                        <p:cTn id="249" dur="1" fill="hold">
                                          <p:stCondLst>
                                            <p:cond delay="0"/>
                                          </p:stCondLst>
                                        </p:cTn>
                                        <p:tgtEl>
                                          <p:spTgt spid="5"/>
                                        </p:tgtEl>
                                        <p:attrNameLst>
                                          <p:attrName>style.visibility</p:attrName>
                                        </p:attrNameLst>
                                      </p:cBhvr>
                                      <p:to>
                                        <p:strVal val="hidden"/>
                                      </p:to>
                                    </p:set>
                                  </p:childTnLst>
                                </p:cTn>
                              </p:par>
                              <p:par>
                                <p:cTn id="250" presetID="22" presetClass="exit" presetSubtype="8" fill="hold" grpId="1" nodeType="withEffect">
                                  <p:stCondLst>
                                    <p:cond delay="0"/>
                                  </p:stCondLst>
                                  <p:childTnLst>
                                    <p:animEffect transition="out" filter="wipe(left)">
                                      <p:cBhvr>
                                        <p:cTn id="251" dur="1000"/>
                                        <p:tgtEl>
                                          <p:spTgt spid="1234976"/>
                                        </p:tgtEl>
                                      </p:cBhvr>
                                    </p:animEffect>
                                    <p:set>
                                      <p:cBhvr>
                                        <p:cTn id="252" dur="1" fill="hold">
                                          <p:stCondLst>
                                            <p:cond delay="999"/>
                                          </p:stCondLst>
                                        </p:cTn>
                                        <p:tgtEl>
                                          <p:spTgt spid="1234976"/>
                                        </p:tgtEl>
                                        <p:attrNameLst>
                                          <p:attrName>style.visibility</p:attrName>
                                        </p:attrNameLst>
                                      </p:cBhvr>
                                      <p:to>
                                        <p:strVal val="hidden"/>
                                      </p:to>
                                    </p:set>
                                  </p:childTnLst>
                                </p:cTn>
                              </p:par>
                            </p:childTnLst>
                          </p:cTn>
                        </p:par>
                        <p:par>
                          <p:cTn id="253" fill="hold" nodeType="afterGroup">
                            <p:stCondLst>
                              <p:cond delay="5000"/>
                            </p:stCondLst>
                            <p:childTnLst>
                              <p:par>
                                <p:cTn id="254" presetID="63" presetClass="path" presetSubtype="0" accel="50000" decel="50000" fill="hold" nodeType="afterEffect">
                                  <p:stCondLst>
                                    <p:cond delay="0"/>
                                  </p:stCondLst>
                                  <p:childTnLst>
                                    <p:animMotion origin="layout" path="M 0.50017 -2.59259E-6 L 0.56423 -2.59259E-6 " pathEditMode="relative" rAng="0" ptsTypes="AA">
                                      <p:cBhvr>
                                        <p:cTn id="255" dur="1000" fill="hold"/>
                                        <p:tgtEl>
                                          <p:spTgt spid="6"/>
                                        </p:tgtEl>
                                        <p:attrNameLst>
                                          <p:attrName>ppt_x</p:attrName>
                                          <p:attrName>ppt_y</p:attrName>
                                        </p:attrNameLst>
                                      </p:cBhvr>
                                      <p:rCtr x="3194" y="0"/>
                                    </p:animMotion>
                                  </p:childTnLst>
                                </p:cTn>
                              </p:par>
                              <p:par>
                                <p:cTn id="256" presetID="22" presetClass="exit" presetSubtype="8" fill="hold" grpId="1" nodeType="withEffect">
                                  <p:stCondLst>
                                    <p:cond delay="0"/>
                                  </p:stCondLst>
                                  <p:childTnLst>
                                    <p:animEffect transition="out" filter="wipe(left)">
                                      <p:cBhvr>
                                        <p:cTn id="257" dur="1000"/>
                                        <p:tgtEl>
                                          <p:spTgt spid="1234977"/>
                                        </p:tgtEl>
                                      </p:cBhvr>
                                    </p:animEffect>
                                    <p:set>
                                      <p:cBhvr>
                                        <p:cTn id="258" dur="1" fill="hold">
                                          <p:stCondLst>
                                            <p:cond delay="999"/>
                                          </p:stCondLst>
                                        </p:cTn>
                                        <p:tgtEl>
                                          <p:spTgt spid="1234977"/>
                                        </p:tgtEl>
                                        <p:attrNameLst>
                                          <p:attrName>style.visibility</p:attrName>
                                        </p:attrNameLst>
                                      </p:cBhvr>
                                      <p:to>
                                        <p:strVal val="hidden"/>
                                      </p:to>
                                    </p:set>
                                  </p:childTnLst>
                                </p:cTn>
                              </p:par>
                            </p:childTnLst>
                          </p:cTn>
                        </p:par>
                        <p:par>
                          <p:cTn id="259" fill="hold" nodeType="afterGroup">
                            <p:stCondLst>
                              <p:cond delay="6000"/>
                            </p:stCondLst>
                            <p:childTnLst>
                              <p:par>
                                <p:cTn id="260" presetID="63" presetClass="path" presetSubtype="0" accel="50000" decel="50000" fill="hold" nodeType="afterEffect">
                                  <p:stCondLst>
                                    <p:cond delay="0"/>
                                  </p:stCondLst>
                                  <p:childTnLst>
                                    <p:animMotion origin="layout" path="M 0.56424 -3.7037E-7 L 0.62848 -3.7037E-7 " pathEditMode="relative" rAng="0" ptsTypes="AA">
                                      <p:cBhvr>
                                        <p:cTn id="261" dur="1000" fill="hold"/>
                                        <p:tgtEl>
                                          <p:spTgt spid="6"/>
                                        </p:tgtEl>
                                        <p:attrNameLst>
                                          <p:attrName>ppt_x</p:attrName>
                                          <p:attrName>ppt_y</p:attrName>
                                        </p:attrNameLst>
                                      </p:cBhvr>
                                      <p:rCtr x="3212" y="0"/>
                                    </p:animMotion>
                                  </p:childTnLst>
                                </p:cTn>
                              </p:par>
                              <p:par>
                                <p:cTn id="262" presetID="22" presetClass="exit" presetSubtype="8" fill="hold" grpId="1" nodeType="withEffect">
                                  <p:stCondLst>
                                    <p:cond delay="0"/>
                                  </p:stCondLst>
                                  <p:childTnLst>
                                    <p:animEffect transition="out" filter="wipe(left)">
                                      <p:cBhvr>
                                        <p:cTn id="263" dur="1000"/>
                                        <p:tgtEl>
                                          <p:spTgt spid="1234978"/>
                                        </p:tgtEl>
                                      </p:cBhvr>
                                    </p:animEffect>
                                    <p:set>
                                      <p:cBhvr>
                                        <p:cTn id="264" dur="1" fill="hold">
                                          <p:stCondLst>
                                            <p:cond delay="999"/>
                                          </p:stCondLst>
                                        </p:cTn>
                                        <p:tgtEl>
                                          <p:spTgt spid="1234978"/>
                                        </p:tgtEl>
                                        <p:attrNameLst>
                                          <p:attrName>style.visibility</p:attrName>
                                        </p:attrNameLst>
                                      </p:cBhvr>
                                      <p:to>
                                        <p:strVal val="hidden"/>
                                      </p:to>
                                    </p:set>
                                  </p:childTnLst>
                                </p:cTn>
                              </p:par>
                            </p:childTnLst>
                          </p:cTn>
                        </p:par>
                        <p:par>
                          <p:cTn id="265" fill="hold" nodeType="afterGroup">
                            <p:stCondLst>
                              <p:cond delay="7000"/>
                            </p:stCondLst>
                            <p:childTnLst>
                              <p:par>
                                <p:cTn id="266" presetID="22" presetClass="exit" presetSubtype="8" fill="hold" grpId="1" nodeType="afterEffect">
                                  <p:stCondLst>
                                    <p:cond delay="0"/>
                                  </p:stCondLst>
                                  <p:childTnLst>
                                    <p:animEffect transition="out" filter="wipe(left)">
                                      <p:cBhvr>
                                        <p:cTn id="267" dur="1000"/>
                                        <p:tgtEl>
                                          <p:spTgt spid="1234979"/>
                                        </p:tgtEl>
                                      </p:cBhvr>
                                    </p:animEffect>
                                    <p:set>
                                      <p:cBhvr>
                                        <p:cTn id="268" dur="1" fill="hold">
                                          <p:stCondLst>
                                            <p:cond delay="999"/>
                                          </p:stCondLst>
                                        </p:cTn>
                                        <p:tgtEl>
                                          <p:spTgt spid="1234979"/>
                                        </p:tgtEl>
                                        <p:attrNameLst>
                                          <p:attrName>style.visibility</p:attrName>
                                        </p:attrNameLst>
                                      </p:cBhvr>
                                      <p:to>
                                        <p:strVal val="hidden"/>
                                      </p:to>
                                    </p:set>
                                  </p:childTnLst>
                                </p:cTn>
                              </p:par>
                            </p:childTnLst>
                          </p:cTn>
                        </p:par>
                      </p:childTnLst>
                    </p:cTn>
                  </p:par>
                  <p:par>
                    <p:cTn id="269" fill="hold" nodeType="clickPar">
                      <p:stCondLst>
                        <p:cond delay="indefinite"/>
                      </p:stCondLst>
                      <p:childTnLst>
                        <p:par>
                          <p:cTn id="270" fill="hold" nodeType="withGroup">
                            <p:stCondLst>
                              <p:cond delay="0"/>
                            </p:stCondLst>
                            <p:childTnLst>
                              <p:par>
                                <p:cTn id="271" presetID="1" presetClass="exit" presetSubtype="0" fill="hold" nodeType="clickEffect">
                                  <p:stCondLst>
                                    <p:cond delay="0"/>
                                  </p:stCondLst>
                                  <p:childTnLst>
                                    <p:set>
                                      <p:cBhvr>
                                        <p:cTn id="272" dur="1" fill="hold">
                                          <p:stCondLst>
                                            <p:cond delay="0"/>
                                          </p:stCondLst>
                                        </p:cTn>
                                        <p:tgtEl>
                                          <p:spTgt spid="4"/>
                                        </p:tgtEl>
                                        <p:attrNameLst>
                                          <p:attrName>style.visibility</p:attrName>
                                        </p:attrNameLst>
                                      </p:cBhvr>
                                      <p:to>
                                        <p:strVal val="hidden"/>
                                      </p:to>
                                    </p:set>
                                  </p:childTnLst>
                                </p:cTn>
                              </p:par>
                              <p:par>
                                <p:cTn id="273" presetID="1" presetClass="exit" presetSubtype="0" fill="hold" grpId="2" nodeType="withEffect">
                                  <p:stCondLst>
                                    <p:cond delay="0"/>
                                  </p:stCondLst>
                                  <p:childTnLst>
                                    <p:set>
                                      <p:cBhvr>
                                        <p:cTn id="274" dur="1" fill="hold">
                                          <p:stCondLst>
                                            <p:cond delay="0"/>
                                          </p:stCondLst>
                                        </p:cTn>
                                        <p:tgtEl>
                                          <p:spTgt spid="1234979"/>
                                        </p:tgtEl>
                                        <p:attrNameLst>
                                          <p:attrName>style.visibility</p:attrName>
                                        </p:attrNameLst>
                                      </p:cBhvr>
                                      <p:to>
                                        <p:strVal val="hidden"/>
                                      </p:to>
                                    </p:set>
                                  </p:childTnLst>
                                </p:cTn>
                              </p:par>
                              <p:par>
                                <p:cTn id="275" presetID="1" presetClass="exit" presetSubtype="0" fill="hold" grpId="2" nodeType="withEffect">
                                  <p:stCondLst>
                                    <p:cond delay="0"/>
                                  </p:stCondLst>
                                  <p:childTnLst>
                                    <p:set>
                                      <p:cBhvr>
                                        <p:cTn id="276" dur="1" fill="hold">
                                          <p:stCondLst>
                                            <p:cond delay="0"/>
                                          </p:stCondLst>
                                        </p:cTn>
                                        <p:tgtEl>
                                          <p:spTgt spid="1234978"/>
                                        </p:tgtEl>
                                        <p:attrNameLst>
                                          <p:attrName>style.visibility</p:attrName>
                                        </p:attrNameLst>
                                      </p:cBhvr>
                                      <p:to>
                                        <p:strVal val="hidden"/>
                                      </p:to>
                                    </p:set>
                                  </p:childTnLst>
                                </p:cTn>
                              </p:par>
                              <p:par>
                                <p:cTn id="277" presetID="1" presetClass="exit" presetSubtype="0" fill="hold" grpId="2" nodeType="withEffect">
                                  <p:stCondLst>
                                    <p:cond delay="0"/>
                                  </p:stCondLst>
                                  <p:childTnLst>
                                    <p:set>
                                      <p:cBhvr>
                                        <p:cTn id="278" dur="1" fill="hold">
                                          <p:stCondLst>
                                            <p:cond delay="0"/>
                                          </p:stCondLst>
                                        </p:cTn>
                                        <p:tgtEl>
                                          <p:spTgt spid="1234977"/>
                                        </p:tgtEl>
                                        <p:attrNameLst>
                                          <p:attrName>style.visibility</p:attrName>
                                        </p:attrNameLst>
                                      </p:cBhvr>
                                      <p:to>
                                        <p:strVal val="hidden"/>
                                      </p:to>
                                    </p:set>
                                  </p:childTnLst>
                                </p:cTn>
                              </p:par>
                              <p:par>
                                <p:cTn id="279" presetID="1" presetClass="exit" presetSubtype="0" fill="hold" grpId="2" nodeType="withEffect">
                                  <p:stCondLst>
                                    <p:cond delay="0"/>
                                  </p:stCondLst>
                                  <p:childTnLst>
                                    <p:set>
                                      <p:cBhvr>
                                        <p:cTn id="280" dur="1" fill="hold">
                                          <p:stCondLst>
                                            <p:cond delay="0"/>
                                          </p:stCondLst>
                                        </p:cTn>
                                        <p:tgtEl>
                                          <p:spTgt spid="1234976"/>
                                        </p:tgtEl>
                                        <p:attrNameLst>
                                          <p:attrName>style.visibility</p:attrName>
                                        </p:attrNameLst>
                                      </p:cBhvr>
                                      <p:to>
                                        <p:strVal val="hidden"/>
                                      </p:to>
                                    </p:set>
                                  </p:childTnLst>
                                </p:cTn>
                              </p:par>
                              <p:par>
                                <p:cTn id="281" presetID="1" presetClass="exit" presetSubtype="0" fill="hold" grpId="2" nodeType="withEffect">
                                  <p:stCondLst>
                                    <p:cond delay="0"/>
                                  </p:stCondLst>
                                  <p:childTnLst>
                                    <p:set>
                                      <p:cBhvr>
                                        <p:cTn id="282" dur="1" fill="hold">
                                          <p:stCondLst>
                                            <p:cond delay="0"/>
                                          </p:stCondLst>
                                        </p:cTn>
                                        <p:tgtEl>
                                          <p:spTgt spid="1234975"/>
                                        </p:tgtEl>
                                        <p:attrNameLst>
                                          <p:attrName>style.visibility</p:attrName>
                                        </p:attrNameLst>
                                      </p:cBhvr>
                                      <p:to>
                                        <p:strVal val="hidden"/>
                                      </p:to>
                                    </p:set>
                                  </p:childTnLst>
                                </p:cTn>
                              </p:par>
                              <p:par>
                                <p:cTn id="283" presetID="1" presetClass="exit" presetSubtype="0" fill="hold" grpId="2" nodeType="withEffect">
                                  <p:stCondLst>
                                    <p:cond delay="0"/>
                                  </p:stCondLst>
                                  <p:childTnLst>
                                    <p:set>
                                      <p:cBhvr>
                                        <p:cTn id="284" dur="1" fill="hold">
                                          <p:stCondLst>
                                            <p:cond delay="0"/>
                                          </p:stCondLst>
                                        </p:cTn>
                                        <p:tgtEl>
                                          <p:spTgt spid="1234974"/>
                                        </p:tgtEl>
                                        <p:attrNameLst>
                                          <p:attrName>style.visibility</p:attrName>
                                        </p:attrNameLst>
                                      </p:cBhvr>
                                      <p:to>
                                        <p:strVal val="hidden"/>
                                      </p:to>
                                    </p:set>
                                  </p:childTnLst>
                                </p:cTn>
                              </p:par>
                              <p:par>
                                <p:cTn id="285" presetID="1" presetClass="exit" presetSubtype="0" fill="hold" grpId="2" nodeType="withEffect">
                                  <p:stCondLst>
                                    <p:cond delay="0"/>
                                  </p:stCondLst>
                                  <p:childTnLst>
                                    <p:set>
                                      <p:cBhvr>
                                        <p:cTn id="286" dur="1" fill="hold">
                                          <p:stCondLst>
                                            <p:cond delay="0"/>
                                          </p:stCondLst>
                                        </p:cTn>
                                        <p:tgtEl>
                                          <p:spTgt spid="1234973"/>
                                        </p:tgtEl>
                                        <p:attrNameLst>
                                          <p:attrName>style.visibility</p:attrName>
                                        </p:attrNameLst>
                                      </p:cBhvr>
                                      <p:to>
                                        <p:strVal val="hidden"/>
                                      </p:to>
                                    </p:set>
                                  </p:childTnLst>
                                </p:cTn>
                              </p:par>
                              <p:par>
                                <p:cTn id="287" presetID="1" presetClass="exit" presetSubtype="0" fill="hold" grpId="2" nodeType="withEffect">
                                  <p:stCondLst>
                                    <p:cond delay="0"/>
                                  </p:stCondLst>
                                  <p:childTnLst>
                                    <p:set>
                                      <p:cBhvr>
                                        <p:cTn id="288" dur="1" fill="hold">
                                          <p:stCondLst>
                                            <p:cond delay="0"/>
                                          </p:stCondLst>
                                        </p:cTn>
                                        <p:tgtEl>
                                          <p:spTgt spid="1234971"/>
                                        </p:tgtEl>
                                        <p:attrNameLst>
                                          <p:attrName>style.visibility</p:attrName>
                                        </p:attrNameLst>
                                      </p:cBhvr>
                                      <p:to>
                                        <p:strVal val="hidden"/>
                                      </p:to>
                                    </p:set>
                                  </p:childTnLst>
                                </p:cTn>
                              </p:par>
                              <p:par>
                                <p:cTn id="289" presetID="1" presetClass="exit" presetSubtype="0" fill="hold" grpId="4" nodeType="withEffect">
                                  <p:stCondLst>
                                    <p:cond delay="0"/>
                                  </p:stCondLst>
                                  <p:childTnLst>
                                    <p:set>
                                      <p:cBhvr>
                                        <p:cTn id="290" dur="1" fill="hold">
                                          <p:stCondLst>
                                            <p:cond delay="0"/>
                                          </p:stCondLst>
                                        </p:cTn>
                                        <p:tgtEl>
                                          <p:spTgt spid="1234972"/>
                                        </p:tgtEl>
                                        <p:attrNameLst>
                                          <p:attrName>style.visibility</p:attrName>
                                        </p:attrNameLst>
                                      </p:cBhvr>
                                      <p:to>
                                        <p:strVal val="hidden"/>
                                      </p:to>
                                    </p:set>
                                  </p:childTnLst>
                                </p:cTn>
                              </p:par>
                              <p:par>
                                <p:cTn id="291" presetID="1" presetClass="exit" presetSubtype="0" fill="hold" grpId="4" nodeType="withEffect">
                                  <p:stCondLst>
                                    <p:cond delay="0"/>
                                  </p:stCondLst>
                                  <p:childTnLst>
                                    <p:set>
                                      <p:cBhvr>
                                        <p:cTn id="292" dur="1" fill="hold">
                                          <p:stCondLst>
                                            <p:cond delay="0"/>
                                          </p:stCondLst>
                                        </p:cTn>
                                        <p:tgtEl>
                                          <p:spTgt spid="1234970"/>
                                        </p:tgtEl>
                                        <p:attrNameLst>
                                          <p:attrName>style.visibility</p:attrName>
                                        </p:attrNameLst>
                                      </p:cBhvr>
                                      <p:to>
                                        <p:strVal val="hidden"/>
                                      </p:to>
                                    </p:set>
                                  </p:childTnLst>
                                </p:cTn>
                              </p:par>
                              <p:par>
                                <p:cTn id="293" presetID="1" presetClass="exit" presetSubtype="0" fill="hold" nodeType="withEffect">
                                  <p:stCondLst>
                                    <p:cond delay="0"/>
                                  </p:stCondLst>
                                  <p:childTnLst>
                                    <p:set>
                                      <p:cBhvr>
                                        <p:cTn id="294" dur="1" fill="hold">
                                          <p:stCondLst>
                                            <p:cond delay="0"/>
                                          </p:stCondLst>
                                        </p:cTn>
                                        <p:tgtEl>
                                          <p:spTgt spid="6"/>
                                        </p:tgtEl>
                                        <p:attrNameLst>
                                          <p:attrName>style.visibility</p:attrName>
                                        </p:attrNameLst>
                                      </p:cBhvr>
                                      <p:to>
                                        <p:strVal val="hidden"/>
                                      </p:to>
                                    </p:set>
                                  </p:childTnLst>
                                </p:cTn>
                              </p:par>
                              <p:par>
                                <p:cTn id="295" presetID="1" presetClass="entr" presetSubtype="0" fill="hold" nodeType="withEffect">
                                  <p:stCondLst>
                                    <p:cond delay="0"/>
                                  </p:stCondLst>
                                  <p:childTnLst>
                                    <p:set>
                                      <p:cBhvr>
                                        <p:cTn id="296" dur="1" fill="hold">
                                          <p:stCondLst>
                                            <p:cond delay="0"/>
                                          </p:stCondLst>
                                        </p:cTn>
                                        <p:tgtEl>
                                          <p:spTgt spid="7"/>
                                        </p:tgtEl>
                                        <p:attrNameLst>
                                          <p:attrName>style.visibility</p:attrName>
                                        </p:attrNameLst>
                                      </p:cBhvr>
                                      <p:to>
                                        <p:strVal val="visible"/>
                                      </p:to>
                                    </p:set>
                                  </p:childTnLst>
                                </p:cTn>
                              </p:par>
                            </p:childTnLst>
                          </p:cTn>
                        </p:par>
                      </p:childTnLst>
                    </p:cTn>
                  </p:par>
                  <p:par>
                    <p:cTn id="297" fill="hold" nodeType="clickPar">
                      <p:stCondLst>
                        <p:cond delay="indefinite"/>
                      </p:stCondLst>
                      <p:childTnLst>
                        <p:par>
                          <p:cTn id="298" fill="hold" nodeType="withGroup">
                            <p:stCondLst>
                              <p:cond delay="0"/>
                            </p:stCondLst>
                            <p:childTnLst>
                              <p:par>
                                <p:cTn id="299" presetID="1" presetClass="entr" presetSubtype="0" fill="hold" nodeType="clickEffect">
                                  <p:stCondLst>
                                    <p:cond delay="0"/>
                                  </p:stCondLst>
                                  <p:childTnLst>
                                    <p:set>
                                      <p:cBhvr>
                                        <p:cTn id="300" dur="1" fill="hold">
                                          <p:stCondLst>
                                            <p:cond delay="0"/>
                                          </p:stCondLst>
                                        </p:cTn>
                                        <p:tgtEl>
                                          <p:spTgt spid="23"/>
                                        </p:tgtEl>
                                        <p:attrNameLst>
                                          <p:attrName>style.visibility</p:attrName>
                                        </p:attrNameLst>
                                      </p:cBhvr>
                                      <p:to>
                                        <p:strVal val="visible"/>
                                      </p:to>
                                    </p:set>
                                  </p:childTnLst>
                                </p:cTn>
                              </p:par>
                              <p:par>
                                <p:cTn id="301" presetID="1" presetClass="entr" presetSubtype="0" fill="hold" nodeType="withEffect">
                                  <p:stCondLst>
                                    <p:cond delay="0"/>
                                  </p:stCondLst>
                                  <p:childTnLst>
                                    <p:set>
                                      <p:cBhvr>
                                        <p:cTn id="302" dur="1" fill="hold">
                                          <p:stCondLst>
                                            <p:cond delay="0"/>
                                          </p:stCondLst>
                                        </p:cTn>
                                        <p:tgtEl>
                                          <p:spTgt spid="24"/>
                                        </p:tgtEl>
                                        <p:attrNameLst>
                                          <p:attrName>style.visibility</p:attrName>
                                        </p:attrNameLst>
                                      </p:cBhvr>
                                      <p:to>
                                        <p:strVal val="visible"/>
                                      </p:to>
                                    </p:set>
                                  </p:childTnLst>
                                </p:cTn>
                              </p:par>
                              <p:par>
                                <p:cTn id="303" presetID="1" presetClass="entr" presetSubtype="0" fill="hold" nodeType="withEffect">
                                  <p:stCondLst>
                                    <p:cond delay="0"/>
                                  </p:stCondLst>
                                  <p:childTnLst>
                                    <p:set>
                                      <p:cBhvr>
                                        <p:cTn id="304" dur="1" fill="hold">
                                          <p:stCondLst>
                                            <p:cond delay="0"/>
                                          </p:stCondLst>
                                        </p:cTn>
                                        <p:tgtEl>
                                          <p:spTgt spid="25"/>
                                        </p:tgtEl>
                                        <p:attrNameLst>
                                          <p:attrName>style.visibility</p:attrName>
                                        </p:attrNameLst>
                                      </p:cBhvr>
                                      <p:to>
                                        <p:strVal val="visible"/>
                                      </p:to>
                                    </p:set>
                                  </p:childTnLst>
                                </p:cTn>
                              </p:par>
                            </p:childTnLst>
                          </p:cTn>
                        </p:par>
                      </p:childTnLst>
                    </p:cTn>
                  </p:par>
                  <p:par>
                    <p:cTn id="305" fill="hold" nodeType="clickPar">
                      <p:stCondLst>
                        <p:cond delay="indefinite"/>
                      </p:stCondLst>
                      <p:childTnLst>
                        <p:par>
                          <p:cTn id="306" fill="hold" nodeType="withGroup">
                            <p:stCondLst>
                              <p:cond delay="0"/>
                            </p:stCondLst>
                            <p:childTnLst>
                              <p:par>
                                <p:cTn id="307" presetID="10" presetClass="entr" presetSubtype="0" fill="hold" grpId="0" nodeType="clickEffect">
                                  <p:stCondLst>
                                    <p:cond delay="0"/>
                                  </p:stCondLst>
                                  <p:childTnLst>
                                    <p:set>
                                      <p:cBhvr>
                                        <p:cTn id="308" dur="1" fill="hold">
                                          <p:stCondLst>
                                            <p:cond delay="0"/>
                                          </p:stCondLst>
                                        </p:cTn>
                                        <p:tgtEl>
                                          <p:spTgt spid="1235039"/>
                                        </p:tgtEl>
                                        <p:attrNameLst>
                                          <p:attrName>style.visibility</p:attrName>
                                        </p:attrNameLst>
                                      </p:cBhvr>
                                      <p:to>
                                        <p:strVal val="visible"/>
                                      </p:to>
                                    </p:set>
                                    <p:animEffect transition="in" filter="fade">
                                      <p:cBhvr>
                                        <p:cTn id="309" dur="1000"/>
                                        <p:tgtEl>
                                          <p:spTgt spid="1235039"/>
                                        </p:tgtEl>
                                      </p:cBhvr>
                                    </p:animEffect>
                                  </p:childTnLst>
                                </p:cTn>
                              </p:par>
                              <p:par>
                                <p:cTn id="310" presetID="10" presetClass="entr" presetSubtype="0" fill="hold" grpId="0" nodeType="withEffect">
                                  <p:stCondLst>
                                    <p:cond delay="0"/>
                                  </p:stCondLst>
                                  <p:childTnLst>
                                    <p:set>
                                      <p:cBhvr>
                                        <p:cTn id="311" dur="1" fill="hold">
                                          <p:stCondLst>
                                            <p:cond delay="0"/>
                                          </p:stCondLst>
                                        </p:cTn>
                                        <p:tgtEl>
                                          <p:spTgt spid="1235044"/>
                                        </p:tgtEl>
                                        <p:attrNameLst>
                                          <p:attrName>style.visibility</p:attrName>
                                        </p:attrNameLst>
                                      </p:cBhvr>
                                      <p:to>
                                        <p:strVal val="visible"/>
                                      </p:to>
                                    </p:set>
                                    <p:animEffect transition="in" filter="fade">
                                      <p:cBhvr>
                                        <p:cTn id="312" dur="1000"/>
                                        <p:tgtEl>
                                          <p:spTgt spid="1235044"/>
                                        </p:tgtEl>
                                      </p:cBhvr>
                                    </p:animEffect>
                                  </p:childTnLst>
                                </p:cTn>
                              </p:par>
                            </p:childTnLst>
                          </p:cTn>
                        </p:par>
                      </p:childTnLst>
                    </p:cTn>
                  </p:par>
                  <p:par>
                    <p:cTn id="313" fill="hold" nodeType="clickPar">
                      <p:stCondLst>
                        <p:cond delay="indefinite"/>
                      </p:stCondLst>
                      <p:childTnLst>
                        <p:par>
                          <p:cTn id="314" fill="hold" nodeType="withGroup">
                            <p:stCondLst>
                              <p:cond delay="0"/>
                            </p:stCondLst>
                            <p:childTnLst>
                              <p:par>
                                <p:cTn id="315" presetID="10" presetClass="entr" presetSubtype="0" fill="hold" grpId="0" nodeType="clickEffect">
                                  <p:stCondLst>
                                    <p:cond delay="0"/>
                                  </p:stCondLst>
                                  <p:childTnLst>
                                    <p:set>
                                      <p:cBhvr>
                                        <p:cTn id="316" dur="1" fill="hold">
                                          <p:stCondLst>
                                            <p:cond delay="0"/>
                                          </p:stCondLst>
                                        </p:cTn>
                                        <p:tgtEl>
                                          <p:spTgt spid="1235038"/>
                                        </p:tgtEl>
                                        <p:attrNameLst>
                                          <p:attrName>style.visibility</p:attrName>
                                        </p:attrNameLst>
                                      </p:cBhvr>
                                      <p:to>
                                        <p:strVal val="visible"/>
                                      </p:to>
                                    </p:set>
                                    <p:animEffect transition="in" filter="fade">
                                      <p:cBhvr>
                                        <p:cTn id="317" dur="1000"/>
                                        <p:tgtEl>
                                          <p:spTgt spid="1235038"/>
                                        </p:tgtEl>
                                      </p:cBhvr>
                                    </p:animEffect>
                                  </p:childTnLst>
                                </p:cTn>
                              </p:par>
                              <p:par>
                                <p:cTn id="318" presetID="10" presetClass="entr" presetSubtype="0" fill="hold" grpId="0" nodeType="withEffect">
                                  <p:stCondLst>
                                    <p:cond delay="0"/>
                                  </p:stCondLst>
                                  <p:childTnLst>
                                    <p:set>
                                      <p:cBhvr>
                                        <p:cTn id="319" dur="1" fill="hold">
                                          <p:stCondLst>
                                            <p:cond delay="0"/>
                                          </p:stCondLst>
                                        </p:cTn>
                                        <p:tgtEl>
                                          <p:spTgt spid="1235045"/>
                                        </p:tgtEl>
                                        <p:attrNameLst>
                                          <p:attrName>style.visibility</p:attrName>
                                        </p:attrNameLst>
                                      </p:cBhvr>
                                      <p:to>
                                        <p:strVal val="visible"/>
                                      </p:to>
                                    </p:set>
                                    <p:animEffect transition="in" filter="fade">
                                      <p:cBhvr>
                                        <p:cTn id="320" dur="1000"/>
                                        <p:tgtEl>
                                          <p:spTgt spid="1235045"/>
                                        </p:tgtEl>
                                      </p:cBhvr>
                                    </p:animEffect>
                                  </p:childTnLst>
                                </p:cTn>
                              </p:par>
                            </p:childTnLst>
                          </p:cTn>
                        </p:par>
                      </p:childTnLst>
                    </p:cTn>
                  </p:par>
                  <p:par>
                    <p:cTn id="321" fill="hold" nodeType="clickPar">
                      <p:stCondLst>
                        <p:cond delay="indefinite"/>
                      </p:stCondLst>
                      <p:childTnLst>
                        <p:par>
                          <p:cTn id="322" fill="hold" nodeType="withGroup">
                            <p:stCondLst>
                              <p:cond delay="0"/>
                            </p:stCondLst>
                            <p:childTnLst>
                              <p:par>
                                <p:cTn id="323" presetID="10" presetClass="entr" presetSubtype="0" fill="hold" grpId="0" nodeType="clickEffect">
                                  <p:stCondLst>
                                    <p:cond delay="0"/>
                                  </p:stCondLst>
                                  <p:childTnLst>
                                    <p:set>
                                      <p:cBhvr>
                                        <p:cTn id="324" dur="1" fill="hold">
                                          <p:stCondLst>
                                            <p:cond delay="0"/>
                                          </p:stCondLst>
                                        </p:cTn>
                                        <p:tgtEl>
                                          <p:spTgt spid="1235042"/>
                                        </p:tgtEl>
                                        <p:attrNameLst>
                                          <p:attrName>style.visibility</p:attrName>
                                        </p:attrNameLst>
                                      </p:cBhvr>
                                      <p:to>
                                        <p:strVal val="visible"/>
                                      </p:to>
                                    </p:set>
                                    <p:animEffect transition="in" filter="fade">
                                      <p:cBhvr>
                                        <p:cTn id="325" dur="1000"/>
                                        <p:tgtEl>
                                          <p:spTgt spid="1235042"/>
                                        </p:tgtEl>
                                      </p:cBhvr>
                                    </p:animEffect>
                                  </p:childTnLst>
                                </p:cTn>
                              </p:par>
                              <p:par>
                                <p:cTn id="326" presetID="10" presetClass="entr" presetSubtype="0" fill="hold" grpId="0" nodeType="withEffect">
                                  <p:stCondLst>
                                    <p:cond delay="0"/>
                                  </p:stCondLst>
                                  <p:childTnLst>
                                    <p:set>
                                      <p:cBhvr>
                                        <p:cTn id="327" dur="1" fill="hold">
                                          <p:stCondLst>
                                            <p:cond delay="0"/>
                                          </p:stCondLst>
                                        </p:cTn>
                                        <p:tgtEl>
                                          <p:spTgt spid="1235049"/>
                                        </p:tgtEl>
                                        <p:attrNameLst>
                                          <p:attrName>style.visibility</p:attrName>
                                        </p:attrNameLst>
                                      </p:cBhvr>
                                      <p:to>
                                        <p:strVal val="visible"/>
                                      </p:to>
                                    </p:set>
                                    <p:animEffect transition="in" filter="fade">
                                      <p:cBhvr>
                                        <p:cTn id="328" dur="1000"/>
                                        <p:tgtEl>
                                          <p:spTgt spid="1235049"/>
                                        </p:tgtEl>
                                      </p:cBhvr>
                                    </p:animEffect>
                                  </p:childTnLst>
                                </p:cTn>
                              </p:par>
                            </p:childTnLst>
                          </p:cTn>
                        </p:par>
                      </p:childTnLst>
                    </p:cTn>
                  </p:par>
                  <p:par>
                    <p:cTn id="329" fill="hold" nodeType="clickPar">
                      <p:stCondLst>
                        <p:cond delay="indefinite"/>
                      </p:stCondLst>
                      <p:childTnLst>
                        <p:par>
                          <p:cTn id="330" fill="hold" nodeType="withGroup">
                            <p:stCondLst>
                              <p:cond delay="0"/>
                            </p:stCondLst>
                            <p:childTnLst>
                              <p:par>
                                <p:cTn id="331" presetID="10" presetClass="entr" presetSubtype="0" fill="hold" grpId="0" nodeType="clickEffect">
                                  <p:stCondLst>
                                    <p:cond delay="0"/>
                                  </p:stCondLst>
                                  <p:childTnLst>
                                    <p:set>
                                      <p:cBhvr>
                                        <p:cTn id="332" dur="1" fill="hold">
                                          <p:stCondLst>
                                            <p:cond delay="0"/>
                                          </p:stCondLst>
                                        </p:cTn>
                                        <p:tgtEl>
                                          <p:spTgt spid="1235040"/>
                                        </p:tgtEl>
                                        <p:attrNameLst>
                                          <p:attrName>style.visibility</p:attrName>
                                        </p:attrNameLst>
                                      </p:cBhvr>
                                      <p:to>
                                        <p:strVal val="visible"/>
                                      </p:to>
                                    </p:set>
                                    <p:animEffect transition="in" filter="fade">
                                      <p:cBhvr>
                                        <p:cTn id="333" dur="1000"/>
                                        <p:tgtEl>
                                          <p:spTgt spid="1235040"/>
                                        </p:tgtEl>
                                      </p:cBhvr>
                                    </p:animEffect>
                                  </p:childTnLst>
                                </p:cTn>
                              </p:par>
                              <p:par>
                                <p:cTn id="334" presetID="10" presetClass="entr" presetSubtype="0" fill="hold" grpId="0" nodeType="withEffect">
                                  <p:stCondLst>
                                    <p:cond delay="0"/>
                                  </p:stCondLst>
                                  <p:childTnLst>
                                    <p:set>
                                      <p:cBhvr>
                                        <p:cTn id="335" dur="1" fill="hold">
                                          <p:stCondLst>
                                            <p:cond delay="0"/>
                                          </p:stCondLst>
                                        </p:cTn>
                                        <p:tgtEl>
                                          <p:spTgt spid="1235048"/>
                                        </p:tgtEl>
                                        <p:attrNameLst>
                                          <p:attrName>style.visibility</p:attrName>
                                        </p:attrNameLst>
                                      </p:cBhvr>
                                      <p:to>
                                        <p:strVal val="visible"/>
                                      </p:to>
                                    </p:set>
                                    <p:animEffect transition="in" filter="fade">
                                      <p:cBhvr>
                                        <p:cTn id="336" dur="1000"/>
                                        <p:tgtEl>
                                          <p:spTgt spid="1235048"/>
                                        </p:tgtEl>
                                      </p:cBhvr>
                                    </p:animEffect>
                                  </p:childTnLst>
                                </p:cTn>
                              </p:par>
                            </p:childTnLst>
                          </p:cTn>
                        </p:par>
                      </p:childTnLst>
                    </p:cTn>
                  </p:par>
                  <p:par>
                    <p:cTn id="337" fill="hold" nodeType="clickPar">
                      <p:stCondLst>
                        <p:cond delay="indefinite"/>
                      </p:stCondLst>
                      <p:childTnLst>
                        <p:par>
                          <p:cTn id="338" fill="hold" nodeType="withGroup">
                            <p:stCondLst>
                              <p:cond delay="0"/>
                            </p:stCondLst>
                            <p:childTnLst>
                              <p:par>
                                <p:cTn id="339" presetID="10" presetClass="entr" presetSubtype="0" fill="hold" grpId="0" nodeType="clickEffect">
                                  <p:stCondLst>
                                    <p:cond delay="0"/>
                                  </p:stCondLst>
                                  <p:childTnLst>
                                    <p:set>
                                      <p:cBhvr>
                                        <p:cTn id="340" dur="1" fill="hold">
                                          <p:stCondLst>
                                            <p:cond delay="0"/>
                                          </p:stCondLst>
                                        </p:cTn>
                                        <p:tgtEl>
                                          <p:spTgt spid="1235043"/>
                                        </p:tgtEl>
                                        <p:attrNameLst>
                                          <p:attrName>style.visibility</p:attrName>
                                        </p:attrNameLst>
                                      </p:cBhvr>
                                      <p:to>
                                        <p:strVal val="visible"/>
                                      </p:to>
                                    </p:set>
                                    <p:animEffect transition="in" filter="fade">
                                      <p:cBhvr>
                                        <p:cTn id="341" dur="1000"/>
                                        <p:tgtEl>
                                          <p:spTgt spid="1235043"/>
                                        </p:tgtEl>
                                      </p:cBhvr>
                                    </p:animEffect>
                                  </p:childTnLst>
                                </p:cTn>
                              </p:par>
                              <p:par>
                                <p:cTn id="342" presetID="10" presetClass="entr" presetSubtype="0" fill="hold" grpId="0" nodeType="withEffect">
                                  <p:stCondLst>
                                    <p:cond delay="0"/>
                                  </p:stCondLst>
                                  <p:childTnLst>
                                    <p:set>
                                      <p:cBhvr>
                                        <p:cTn id="343" dur="1" fill="hold">
                                          <p:stCondLst>
                                            <p:cond delay="0"/>
                                          </p:stCondLst>
                                        </p:cTn>
                                        <p:tgtEl>
                                          <p:spTgt spid="1235047"/>
                                        </p:tgtEl>
                                        <p:attrNameLst>
                                          <p:attrName>style.visibility</p:attrName>
                                        </p:attrNameLst>
                                      </p:cBhvr>
                                      <p:to>
                                        <p:strVal val="visible"/>
                                      </p:to>
                                    </p:set>
                                    <p:animEffect transition="in" filter="fade">
                                      <p:cBhvr>
                                        <p:cTn id="344" dur="1000"/>
                                        <p:tgtEl>
                                          <p:spTgt spid="1235047"/>
                                        </p:tgtEl>
                                      </p:cBhvr>
                                    </p:animEffect>
                                  </p:childTnLst>
                                </p:cTn>
                              </p:par>
                            </p:childTnLst>
                          </p:cTn>
                        </p:par>
                      </p:childTnLst>
                    </p:cTn>
                  </p:par>
                  <p:par>
                    <p:cTn id="345" fill="hold" nodeType="clickPar">
                      <p:stCondLst>
                        <p:cond delay="indefinite"/>
                      </p:stCondLst>
                      <p:childTnLst>
                        <p:par>
                          <p:cTn id="346" fill="hold" nodeType="withGroup">
                            <p:stCondLst>
                              <p:cond delay="0"/>
                            </p:stCondLst>
                            <p:childTnLst>
                              <p:par>
                                <p:cTn id="347" presetID="10" presetClass="entr" presetSubtype="0" fill="hold" grpId="0" nodeType="clickEffect">
                                  <p:stCondLst>
                                    <p:cond delay="0"/>
                                  </p:stCondLst>
                                  <p:childTnLst>
                                    <p:set>
                                      <p:cBhvr>
                                        <p:cTn id="348" dur="1" fill="hold">
                                          <p:stCondLst>
                                            <p:cond delay="0"/>
                                          </p:stCondLst>
                                        </p:cTn>
                                        <p:tgtEl>
                                          <p:spTgt spid="1235041"/>
                                        </p:tgtEl>
                                        <p:attrNameLst>
                                          <p:attrName>style.visibility</p:attrName>
                                        </p:attrNameLst>
                                      </p:cBhvr>
                                      <p:to>
                                        <p:strVal val="visible"/>
                                      </p:to>
                                    </p:set>
                                    <p:animEffect transition="in" filter="fade">
                                      <p:cBhvr>
                                        <p:cTn id="349" dur="1000"/>
                                        <p:tgtEl>
                                          <p:spTgt spid="1235041"/>
                                        </p:tgtEl>
                                      </p:cBhvr>
                                    </p:animEffect>
                                  </p:childTnLst>
                                </p:cTn>
                              </p:par>
                              <p:par>
                                <p:cTn id="350" presetID="10" presetClass="entr" presetSubtype="0" fill="hold" grpId="0" nodeType="withEffect">
                                  <p:stCondLst>
                                    <p:cond delay="0"/>
                                  </p:stCondLst>
                                  <p:childTnLst>
                                    <p:set>
                                      <p:cBhvr>
                                        <p:cTn id="351" dur="1" fill="hold">
                                          <p:stCondLst>
                                            <p:cond delay="0"/>
                                          </p:stCondLst>
                                        </p:cTn>
                                        <p:tgtEl>
                                          <p:spTgt spid="1235046"/>
                                        </p:tgtEl>
                                        <p:attrNameLst>
                                          <p:attrName>style.visibility</p:attrName>
                                        </p:attrNameLst>
                                      </p:cBhvr>
                                      <p:to>
                                        <p:strVal val="visible"/>
                                      </p:to>
                                    </p:set>
                                    <p:animEffect transition="in" filter="fade">
                                      <p:cBhvr>
                                        <p:cTn id="352" dur="1000"/>
                                        <p:tgtEl>
                                          <p:spTgt spid="1235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954" grpId="0" animBg="1"/>
      <p:bldP spid="1234954" grpId="1" animBg="1"/>
      <p:bldP spid="1234954" grpId="2" animBg="1"/>
      <p:bldP spid="1234955" grpId="0" animBg="1"/>
      <p:bldP spid="1234955" grpId="1" animBg="1"/>
      <p:bldP spid="1234955" grpId="2" animBg="1"/>
      <p:bldP spid="1234956" grpId="0" animBg="1"/>
      <p:bldP spid="1234956" grpId="1" animBg="1"/>
      <p:bldP spid="1234956" grpId="2" animBg="1"/>
      <p:bldP spid="1234957" grpId="0" animBg="1"/>
      <p:bldP spid="1234957" grpId="1" animBg="1"/>
      <p:bldP spid="1234957" grpId="2" animBg="1"/>
      <p:bldP spid="1234958" grpId="0" animBg="1"/>
      <p:bldP spid="1234958" grpId="1" animBg="1"/>
      <p:bldP spid="1234958" grpId="2" animBg="1"/>
      <p:bldP spid="1234959" grpId="0" animBg="1"/>
      <p:bldP spid="1234959" grpId="1" animBg="1"/>
      <p:bldP spid="1234959" grpId="2" animBg="1"/>
      <p:bldP spid="1234960" grpId="0" animBg="1"/>
      <p:bldP spid="1234960" grpId="1" animBg="1"/>
      <p:bldP spid="1234960" grpId="2" animBg="1"/>
      <p:bldP spid="1234961" grpId="0" animBg="1"/>
      <p:bldP spid="1234961" grpId="1" animBg="1"/>
      <p:bldP spid="1234961" grpId="2" animBg="1"/>
      <p:bldP spid="1234962" grpId="0" animBg="1"/>
      <p:bldP spid="1234962" grpId="1" animBg="1"/>
      <p:bldP spid="1234962" grpId="2" animBg="1"/>
      <p:bldP spid="1234963" grpId="0" animBg="1"/>
      <p:bldP spid="1234963" grpId="1" animBg="1"/>
      <p:bldP spid="1234963" grpId="2" animBg="1"/>
      <p:bldP spid="1234970" grpId="0" animBg="1"/>
      <p:bldP spid="1234970" grpId="1" animBg="1"/>
      <p:bldP spid="1234970" grpId="2" animBg="1"/>
      <p:bldP spid="1234970" grpId="3" animBg="1"/>
      <p:bldP spid="1234970" grpId="4" animBg="1"/>
      <p:bldP spid="1234971" grpId="0" animBg="1"/>
      <p:bldP spid="1234971" grpId="1" animBg="1"/>
      <p:bldP spid="1234971" grpId="2" animBg="1"/>
      <p:bldP spid="1234972" grpId="0" animBg="1"/>
      <p:bldP spid="1234972" grpId="1" animBg="1"/>
      <p:bldP spid="1234972" grpId="2" animBg="1"/>
      <p:bldP spid="1234972" grpId="3" animBg="1"/>
      <p:bldP spid="1234972" grpId="4" animBg="1"/>
      <p:bldP spid="1234973" grpId="0" animBg="1"/>
      <p:bldP spid="1234973" grpId="1" animBg="1"/>
      <p:bldP spid="1234973" grpId="2" animBg="1"/>
      <p:bldP spid="1234974" grpId="0" animBg="1"/>
      <p:bldP spid="1234974" grpId="1" animBg="1"/>
      <p:bldP spid="1234974" grpId="2" animBg="1"/>
      <p:bldP spid="1234975" grpId="0" animBg="1"/>
      <p:bldP spid="1234975" grpId="1" animBg="1"/>
      <p:bldP spid="1234975" grpId="2" animBg="1"/>
      <p:bldP spid="1234976" grpId="0" animBg="1"/>
      <p:bldP spid="1234976" grpId="1" animBg="1"/>
      <p:bldP spid="1234976" grpId="2" animBg="1"/>
      <p:bldP spid="1234977" grpId="0" animBg="1"/>
      <p:bldP spid="1234977" grpId="1" animBg="1"/>
      <p:bldP spid="1234977" grpId="2" animBg="1"/>
      <p:bldP spid="1234978" grpId="0" animBg="1"/>
      <p:bldP spid="1234978" grpId="1" animBg="1"/>
      <p:bldP spid="1234978" grpId="2" animBg="1"/>
      <p:bldP spid="1234979" grpId="0" animBg="1"/>
      <p:bldP spid="1234979" grpId="1" animBg="1"/>
      <p:bldP spid="1234979" grpId="2" animBg="1"/>
      <p:bldP spid="1235038" grpId="0" animBg="1"/>
      <p:bldP spid="1235039" grpId="0" animBg="1"/>
      <p:bldP spid="1235040" grpId="0" animBg="1"/>
      <p:bldP spid="1235041" grpId="0" animBg="1"/>
      <p:bldP spid="1235042" grpId="0" animBg="1"/>
      <p:bldP spid="1235043" grpId="0" animBg="1"/>
      <p:bldP spid="1235044" grpId="0"/>
      <p:bldP spid="1235045" grpId="0"/>
      <p:bldP spid="1235046" grpId="0"/>
      <p:bldP spid="1235047" grpId="0"/>
      <p:bldP spid="1235048" grpId="0"/>
      <p:bldP spid="1235049"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Generalized Interval Caching (GIC)</a:t>
            </a:r>
          </a:p>
        </p:txBody>
      </p:sp>
      <p:sp>
        <p:nvSpPr>
          <p:cNvPr id="1235971" name="Rectangle 3"/>
          <p:cNvSpPr>
            <a:spLocks noGrp="1" noChangeArrowheads="1"/>
          </p:cNvSpPr>
          <p:nvPr>
            <p:ph type="body" idx="1"/>
          </p:nvPr>
        </p:nvSpPr>
        <p:spPr>
          <a:xfrm>
            <a:off x="0" y="866775"/>
            <a:ext cx="9144000" cy="2484438"/>
          </a:xfrm>
        </p:spPr>
        <p:txBody>
          <a:bodyPr/>
          <a:lstStyle/>
          <a:p>
            <a:pPr eaLnBrk="1" hangingPunct="1"/>
            <a:r>
              <a:rPr lang="en-US" sz="2400" smtClean="0"/>
              <a:t>Interval caching (IC) does not work for short clips</a:t>
            </a:r>
          </a:p>
          <a:p>
            <a:pPr lvl="1" eaLnBrk="1" hangingPunct="1"/>
            <a:r>
              <a:rPr lang="en-US" sz="2000" smtClean="0"/>
              <a:t>a frequently accessed short clip will not be cached</a:t>
            </a:r>
          </a:p>
          <a:p>
            <a:pPr eaLnBrk="1" hangingPunct="1"/>
            <a:r>
              <a:rPr lang="en-US" sz="2400" smtClean="0">
                <a:solidFill>
                  <a:schemeClr val="folHlink"/>
                </a:solidFill>
              </a:rPr>
              <a:t>GIC</a:t>
            </a:r>
            <a:r>
              <a:rPr lang="en-US" sz="2400" smtClean="0"/>
              <a:t> generalizes the IC strategy</a:t>
            </a:r>
          </a:p>
          <a:p>
            <a:pPr lvl="1" eaLnBrk="1" hangingPunct="1"/>
            <a:r>
              <a:rPr lang="en-US" sz="2000" smtClean="0"/>
              <a:t>manages intervals for long video objects as IC</a:t>
            </a:r>
          </a:p>
          <a:p>
            <a:pPr lvl="1" eaLnBrk="1" hangingPunct="1"/>
            <a:r>
              <a:rPr lang="en-US" sz="2000" smtClean="0"/>
              <a:t>short intervals extend the interval definition	</a:t>
            </a:r>
          </a:p>
          <a:p>
            <a:pPr lvl="2" eaLnBrk="1" hangingPunct="1"/>
            <a:r>
              <a:rPr lang="en-US" sz="1800" smtClean="0"/>
              <a:t>keep track of a finished stream for a while after its termination</a:t>
            </a:r>
          </a:p>
          <a:p>
            <a:pPr lvl="2" eaLnBrk="1" hangingPunct="1"/>
            <a:r>
              <a:rPr lang="en-US" sz="1800" smtClean="0"/>
              <a:t>define the interval for short stream as the length between the new stream and the position of the old stream if it had been a longer video object</a:t>
            </a:r>
          </a:p>
          <a:p>
            <a:pPr lvl="2" eaLnBrk="1" hangingPunct="1"/>
            <a:r>
              <a:rPr lang="en-US" sz="1800" smtClean="0"/>
              <a:t>the cache requirement is, however, only the real requirement</a:t>
            </a:r>
          </a:p>
          <a:p>
            <a:pPr lvl="1" eaLnBrk="1" hangingPunct="1"/>
            <a:r>
              <a:rPr lang="en-US" sz="2000" smtClean="0"/>
              <a:t>cache the shortest intervals as in IC </a:t>
            </a:r>
          </a:p>
        </p:txBody>
      </p:sp>
      <p:sp>
        <p:nvSpPr>
          <p:cNvPr id="1235972" name="Line 4"/>
          <p:cNvSpPr>
            <a:spLocks noChangeShapeType="1"/>
          </p:cNvSpPr>
          <p:nvPr/>
        </p:nvSpPr>
        <p:spPr bwMode="auto">
          <a:xfrm>
            <a:off x="930275" y="5837238"/>
            <a:ext cx="2330450"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35973" name="Text Box 5"/>
          <p:cNvSpPr txBox="1">
            <a:spLocks noChangeArrowheads="1"/>
          </p:cNvSpPr>
          <p:nvPr/>
        </p:nvSpPr>
        <p:spPr bwMode="auto">
          <a:xfrm>
            <a:off x="38100" y="5715000"/>
            <a:ext cx="828675" cy="244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Video clip 1</a:t>
            </a:r>
          </a:p>
        </p:txBody>
      </p:sp>
      <p:sp>
        <p:nvSpPr>
          <p:cNvPr id="1235974" name="Line 6"/>
          <p:cNvSpPr>
            <a:spLocks noChangeShapeType="1"/>
          </p:cNvSpPr>
          <p:nvPr/>
        </p:nvSpPr>
        <p:spPr bwMode="auto">
          <a:xfrm flipH="1">
            <a:off x="950913" y="5595938"/>
            <a:ext cx="7937" cy="212725"/>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35975" name="Text Box 7"/>
          <p:cNvSpPr txBox="1">
            <a:spLocks noChangeArrowheads="1"/>
          </p:cNvSpPr>
          <p:nvPr/>
        </p:nvSpPr>
        <p:spPr bwMode="auto">
          <a:xfrm>
            <a:off x="777875" y="5326063"/>
            <a:ext cx="354013" cy="244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S</a:t>
            </a:r>
            <a:r>
              <a:rPr lang="en-US" sz="1000" b="0" baseline="-25000"/>
              <a:t>11</a:t>
            </a:r>
          </a:p>
        </p:txBody>
      </p:sp>
      <p:grpSp>
        <p:nvGrpSpPr>
          <p:cNvPr id="2" name="Group 8"/>
          <p:cNvGrpSpPr>
            <a:grpSpLocks/>
          </p:cNvGrpSpPr>
          <p:nvPr/>
        </p:nvGrpSpPr>
        <p:grpSpPr bwMode="auto">
          <a:xfrm>
            <a:off x="776288" y="5326063"/>
            <a:ext cx="354012" cy="482600"/>
            <a:chOff x="1161" y="2285"/>
            <a:chExt cx="223" cy="304"/>
          </a:xfrm>
        </p:grpSpPr>
        <p:sp>
          <p:nvSpPr>
            <p:cNvPr id="38942" name="Line 9"/>
            <p:cNvSpPr>
              <a:spLocks noChangeShapeType="1"/>
            </p:cNvSpPr>
            <p:nvPr/>
          </p:nvSpPr>
          <p:spPr bwMode="auto">
            <a:xfrm flipH="1">
              <a:off x="1270" y="2455"/>
              <a:ext cx="5" cy="134"/>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8943" name="Text Box 10"/>
            <p:cNvSpPr txBox="1">
              <a:spLocks noChangeArrowheads="1"/>
            </p:cNvSpPr>
            <p:nvPr/>
          </p:nvSpPr>
          <p:spPr bwMode="auto">
            <a:xfrm>
              <a:off x="1161" y="2285"/>
              <a:ext cx="223"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S</a:t>
              </a:r>
              <a:r>
                <a:rPr lang="en-US" sz="1000" b="0" baseline="-25000"/>
                <a:t>12</a:t>
              </a:r>
            </a:p>
          </p:txBody>
        </p:sp>
      </p:grpSp>
      <p:sp>
        <p:nvSpPr>
          <p:cNvPr id="1235979" name="Line 11"/>
          <p:cNvSpPr>
            <a:spLocks noChangeShapeType="1"/>
          </p:cNvSpPr>
          <p:nvPr/>
        </p:nvSpPr>
        <p:spPr bwMode="auto">
          <a:xfrm>
            <a:off x="939800" y="6157913"/>
            <a:ext cx="2316163" cy="0"/>
          </a:xfrm>
          <a:prstGeom prst="line">
            <a:avLst/>
          </a:prstGeom>
          <a:noFill/>
          <a:ln w="9525">
            <a:solidFill>
              <a:schemeClr val="tx1"/>
            </a:solidFill>
            <a:round/>
            <a:headEnd type="triangle" w="med" len="me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35980" name="Line 12"/>
          <p:cNvSpPr>
            <a:spLocks noChangeShapeType="1"/>
          </p:cNvSpPr>
          <p:nvPr/>
        </p:nvSpPr>
        <p:spPr bwMode="auto">
          <a:xfrm>
            <a:off x="939800" y="5989638"/>
            <a:ext cx="3022600" cy="0"/>
          </a:xfrm>
          <a:prstGeom prst="line">
            <a:avLst/>
          </a:prstGeom>
          <a:noFill/>
          <a:ln w="9525">
            <a:solidFill>
              <a:schemeClr val="tx1"/>
            </a:solidFill>
            <a:round/>
            <a:headEnd type="triangle" w="med" len="me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35981" name="Text Box 13"/>
          <p:cNvSpPr txBox="1">
            <a:spLocks noChangeArrowheads="1"/>
          </p:cNvSpPr>
          <p:nvPr/>
        </p:nvSpPr>
        <p:spPr bwMode="auto">
          <a:xfrm>
            <a:off x="2465388" y="5886450"/>
            <a:ext cx="203200" cy="204788"/>
          </a:xfrm>
          <a:prstGeom prst="rect">
            <a:avLst/>
          </a:prstGeom>
          <a:solidFill>
            <a:schemeClr val="bg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18000" tIns="10800" rIns="18000" bIns="10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I</a:t>
            </a:r>
            <a:r>
              <a:rPr lang="en-US" sz="1200" b="0" baseline="-25000"/>
              <a:t>11</a:t>
            </a:r>
          </a:p>
        </p:txBody>
      </p:sp>
      <p:sp>
        <p:nvSpPr>
          <p:cNvPr id="1235982" name="Text Box 14"/>
          <p:cNvSpPr txBox="1">
            <a:spLocks noChangeArrowheads="1"/>
          </p:cNvSpPr>
          <p:nvPr/>
        </p:nvSpPr>
        <p:spPr bwMode="auto">
          <a:xfrm>
            <a:off x="2036763" y="6054725"/>
            <a:ext cx="238125" cy="204788"/>
          </a:xfrm>
          <a:prstGeom prst="rect">
            <a:avLst/>
          </a:prstGeom>
          <a:solidFill>
            <a:schemeClr val="bg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18000" tIns="10800" rIns="18000" bIns="10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C</a:t>
            </a:r>
            <a:r>
              <a:rPr lang="en-US" sz="1200" b="0" baseline="-25000"/>
              <a:t>11</a:t>
            </a:r>
          </a:p>
        </p:txBody>
      </p:sp>
      <p:grpSp>
        <p:nvGrpSpPr>
          <p:cNvPr id="3" name="Group 15"/>
          <p:cNvGrpSpPr>
            <a:grpSpLocks/>
          </p:cNvGrpSpPr>
          <p:nvPr/>
        </p:nvGrpSpPr>
        <p:grpSpPr bwMode="auto">
          <a:xfrm>
            <a:off x="3071813" y="5324475"/>
            <a:ext cx="354012" cy="482600"/>
            <a:chOff x="951" y="3072"/>
            <a:chExt cx="223" cy="304"/>
          </a:xfrm>
        </p:grpSpPr>
        <p:sp>
          <p:nvSpPr>
            <p:cNvPr id="38940" name="Line 16"/>
            <p:cNvSpPr>
              <a:spLocks noChangeShapeType="1"/>
            </p:cNvSpPr>
            <p:nvPr/>
          </p:nvSpPr>
          <p:spPr bwMode="auto">
            <a:xfrm flipH="1">
              <a:off x="1060" y="3242"/>
              <a:ext cx="5" cy="134"/>
            </a:xfrm>
            <a:prstGeom prst="line">
              <a:avLst/>
            </a:prstGeom>
            <a:noFill/>
            <a:ln w="9525">
              <a:solidFill>
                <a:srgbClr val="B2B2B2"/>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8941" name="Text Box 17"/>
            <p:cNvSpPr txBox="1">
              <a:spLocks noChangeArrowheads="1"/>
            </p:cNvSpPr>
            <p:nvPr/>
          </p:nvSpPr>
          <p:spPr bwMode="auto">
            <a:xfrm>
              <a:off x="951" y="3072"/>
              <a:ext cx="223"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solidFill>
                    <a:srgbClr val="B2B2B2"/>
                  </a:solidFill>
                </a:rPr>
                <a:t>S</a:t>
              </a:r>
              <a:r>
                <a:rPr lang="en-US" sz="1000" b="0" baseline="-25000">
                  <a:solidFill>
                    <a:srgbClr val="B2B2B2"/>
                  </a:solidFill>
                </a:rPr>
                <a:t>11</a:t>
              </a:r>
            </a:p>
          </p:txBody>
        </p:sp>
      </p:grpSp>
      <p:sp>
        <p:nvSpPr>
          <p:cNvPr id="1235986" name="Line 18"/>
          <p:cNvSpPr>
            <a:spLocks noChangeShapeType="1"/>
          </p:cNvSpPr>
          <p:nvPr/>
        </p:nvSpPr>
        <p:spPr bwMode="auto">
          <a:xfrm>
            <a:off x="3294063" y="5837238"/>
            <a:ext cx="674687" cy="0"/>
          </a:xfrm>
          <a:prstGeom prst="line">
            <a:avLst/>
          </a:prstGeom>
          <a:noFill/>
          <a:ln w="9525">
            <a:solidFill>
              <a:schemeClr val="tx1"/>
            </a:solidFill>
            <a:prstDash val="dash"/>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nvGrpSpPr>
          <p:cNvPr id="4" name="Group 19"/>
          <p:cNvGrpSpPr>
            <a:grpSpLocks/>
          </p:cNvGrpSpPr>
          <p:nvPr/>
        </p:nvGrpSpPr>
        <p:grpSpPr bwMode="auto">
          <a:xfrm>
            <a:off x="44450" y="4946650"/>
            <a:ext cx="8897938" cy="244475"/>
            <a:chOff x="28" y="3116"/>
            <a:chExt cx="5605" cy="154"/>
          </a:xfrm>
        </p:grpSpPr>
        <p:sp>
          <p:nvSpPr>
            <p:cNvPr id="38938" name="Line 20"/>
            <p:cNvSpPr>
              <a:spLocks noChangeShapeType="1"/>
            </p:cNvSpPr>
            <p:nvPr/>
          </p:nvSpPr>
          <p:spPr bwMode="auto">
            <a:xfrm>
              <a:off x="590" y="3193"/>
              <a:ext cx="5043"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8939" name="Text Box 21"/>
            <p:cNvSpPr txBox="1">
              <a:spLocks noChangeArrowheads="1"/>
            </p:cNvSpPr>
            <p:nvPr/>
          </p:nvSpPr>
          <p:spPr bwMode="auto">
            <a:xfrm>
              <a:off x="28" y="3116"/>
              <a:ext cx="522"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Video clip 2</a:t>
              </a:r>
            </a:p>
          </p:txBody>
        </p:sp>
      </p:grpSp>
      <p:grpSp>
        <p:nvGrpSpPr>
          <p:cNvPr id="5" name="Group 22"/>
          <p:cNvGrpSpPr>
            <a:grpSpLocks/>
          </p:cNvGrpSpPr>
          <p:nvPr/>
        </p:nvGrpSpPr>
        <p:grpSpPr bwMode="auto">
          <a:xfrm>
            <a:off x="1031875" y="4557713"/>
            <a:ext cx="3771900" cy="750887"/>
            <a:chOff x="1220" y="2871"/>
            <a:chExt cx="2376" cy="473"/>
          </a:xfrm>
        </p:grpSpPr>
        <p:grpSp>
          <p:nvGrpSpPr>
            <p:cNvPr id="38930" name="Group 23"/>
            <p:cNvGrpSpPr>
              <a:grpSpLocks/>
            </p:cNvGrpSpPr>
            <p:nvPr/>
          </p:nvGrpSpPr>
          <p:grpSpPr bwMode="auto">
            <a:xfrm>
              <a:off x="1220" y="2871"/>
              <a:ext cx="223" cy="304"/>
              <a:chOff x="1161" y="2285"/>
              <a:chExt cx="223" cy="304"/>
            </a:xfrm>
          </p:grpSpPr>
          <p:sp>
            <p:nvSpPr>
              <p:cNvPr id="38936" name="Line 24"/>
              <p:cNvSpPr>
                <a:spLocks noChangeShapeType="1"/>
              </p:cNvSpPr>
              <p:nvPr/>
            </p:nvSpPr>
            <p:spPr bwMode="auto">
              <a:xfrm flipH="1">
                <a:off x="1270" y="2455"/>
                <a:ext cx="5" cy="134"/>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8937" name="Text Box 25"/>
              <p:cNvSpPr txBox="1">
                <a:spLocks noChangeArrowheads="1"/>
              </p:cNvSpPr>
              <p:nvPr/>
            </p:nvSpPr>
            <p:spPr bwMode="auto">
              <a:xfrm>
                <a:off x="1161" y="2285"/>
                <a:ext cx="223"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S</a:t>
                </a:r>
                <a:r>
                  <a:rPr lang="en-US" sz="1000" b="0" baseline="-25000"/>
                  <a:t>22</a:t>
                </a:r>
              </a:p>
            </p:txBody>
          </p:sp>
        </p:grpSp>
        <p:grpSp>
          <p:nvGrpSpPr>
            <p:cNvPr id="38931" name="Group 26"/>
            <p:cNvGrpSpPr>
              <a:grpSpLocks/>
            </p:cNvGrpSpPr>
            <p:nvPr/>
          </p:nvGrpSpPr>
          <p:grpSpPr bwMode="auto">
            <a:xfrm>
              <a:off x="3373" y="2871"/>
              <a:ext cx="223" cy="304"/>
              <a:chOff x="1161" y="2285"/>
              <a:chExt cx="223" cy="304"/>
            </a:xfrm>
          </p:grpSpPr>
          <p:sp>
            <p:nvSpPr>
              <p:cNvPr id="38934" name="Line 27"/>
              <p:cNvSpPr>
                <a:spLocks noChangeShapeType="1"/>
              </p:cNvSpPr>
              <p:nvPr/>
            </p:nvSpPr>
            <p:spPr bwMode="auto">
              <a:xfrm flipH="1">
                <a:off x="1270" y="2455"/>
                <a:ext cx="5" cy="134"/>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8935" name="Text Box 28"/>
              <p:cNvSpPr txBox="1">
                <a:spLocks noChangeArrowheads="1"/>
              </p:cNvSpPr>
              <p:nvPr/>
            </p:nvSpPr>
            <p:spPr bwMode="auto">
              <a:xfrm>
                <a:off x="1161" y="2285"/>
                <a:ext cx="223"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S</a:t>
                </a:r>
                <a:r>
                  <a:rPr lang="en-US" sz="1000" b="0" baseline="-25000"/>
                  <a:t>21</a:t>
                </a:r>
              </a:p>
            </p:txBody>
          </p:sp>
        </p:grpSp>
        <p:sp>
          <p:nvSpPr>
            <p:cNvPr id="38932" name="Line 29"/>
            <p:cNvSpPr>
              <a:spLocks noChangeShapeType="1"/>
            </p:cNvSpPr>
            <p:nvPr/>
          </p:nvSpPr>
          <p:spPr bwMode="auto">
            <a:xfrm>
              <a:off x="1334" y="3289"/>
              <a:ext cx="2147" cy="0"/>
            </a:xfrm>
            <a:prstGeom prst="line">
              <a:avLst/>
            </a:prstGeom>
            <a:noFill/>
            <a:ln w="9525">
              <a:solidFill>
                <a:schemeClr val="tx1"/>
              </a:solidFill>
              <a:round/>
              <a:headEnd type="triangle" w="med" len="me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38933" name="Text Box 30"/>
            <p:cNvSpPr txBox="1">
              <a:spLocks noChangeArrowheads="1"/>
            </p:cNvSpPr>
            <p:nvPr/>
          </p:nvSpPr>
          <p:spPr bwMode="auto">
            <a:xfrm>
              <a:off x="2331" y="3215"/>
              <a:ext cx="128" cy="129"/>
            </a:xfrm>
            <a:prstGeom prst="rect">
              <a:avLst/>
            </a:prstGeom>
            <a:solidFill>
              <a:schemeClr val="bg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18000" tIns="10800" rIns="18000" bIns="10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I</a:t>
              </a:r>
              <a:r>
                <a:rPr lang="en-US" sz="1200" b="0" baseline="-25000"/>
                <a:t>21</a:t>
              </a:r>
            </a:p>
          </p:txBody>
        </p:sp>
      </p:grpSp>
      <p:sp>
        <p:nvSpPr>
          <p:cNvPr id="1235999" name="Text Box 31"/>
          <p:cNvSpPr txBox="1">
            <a:spLocks noChangeArrowheads="1"/>
          </p:cNvSpPr>
          <p:nvPr/>
        </p:nvSpPr>
        <p:spPr bwMode="auto">
          <a:xfrm>
            <a:off x="5049838" y="5568950"/>
            <a:ext cx="3875087" cy="8223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2400" b="0">
                <a:solidFill>
                  <a:schemeClr val="folHlink"/>
                </a:solidFill>
              </a:rPr>
              <a:t>I</a:t>
            </a:r>
            <a:r>
              <a:rPr lang="en-US" sz="2400" b="0" baseline="-25000">
                <a:solidFill>
                  <a:schemeClr val="folHlink"/>
                </a:solidFill>
              </a:rPr>
              <a:t>11</a:t>
            </a:r>
            <a:r>
              <a:rPr lang="en-US" sz="2400" b="0">
                <a:solidFill>
                  <a:schemeClr val="folHlink"/>
                </a:solidFill>
              </a:rPr>
              <a:t> </a:t>
            </a:r>
            <a:r>
              <a:rPr lang="en-US" sz="2400" b="0">
                <a:solidFill>
                  <a:schemeClr val="folHlink"/>
                </a:solidFill>
                <a:cs typeface="Tahoma" charset="0"/>
              </a:rPr>
              <a:t>&lt; I</a:t>
            </a:r>
            <a:r>
              <a:rPr lang="en-US" sz="2400" b="0" baseline="-25000">
                <a:solidFill>
                  <a:schemeClr val="folHlink"/>
                </a:solidFill>
                <a:cs typeface="Tahoma" charset="0"/>
              </a:rPr>
              <a:t>21</a:t>
            </a:r>
          </a:p>
          <a:p>
            <a:r>
              <a:rPr lang="en-US" sz="2400" b="0">
                <a:solidFill>
                  <a:schemeClr val="folHlink"/>
                </a:solidFill>
                <a:cs typeface="Tahoma" charset="0"/>
                <a:sym typeface="Wingdings" charset="2"/>
              </a:rPr>
              <a:t> </a:t>
            </a:r>
            <a:r>
              <a:rPr lang="en-US" sz="2400" b="0">
                <a:solidFill>
                  <a:schemeClr val="folHlink"/>
                </a:solidFill>
                <a:cs typeface="Tahoma" charset="0"/>
              </a:rPr>
              <a:t>GIC caches I</a:t>
            </a:r>
            <a:r>
              <a:rPr lang="en-US" sz="2400" b="0" baseline="-25000">
                <a:solidFill>
                  <a:schemeClr val="folHlink"/>
                </a:solidFill>
                <a:cs typeface="Tahoma" charset="0"/>
              </a:rPr>
              <a:t>11</a:t>
            </a:r>
            <a:r>
              <a:rPr lang="en-US" sz="2400" b="0">
                <a:solidFill>
                  <a:schemeClr val="folHlink"/>
                </a:solidFill>
                <a:cs typeface="Tahoma" charset="0"/>
              </a:rPr>
              <a:t> before I</a:t>
            </a:r>
            <a:r>
              <a:rPr lang="en-US" sz="2400" b="0" baseline="-25000">
                <a:solidFill>
                  <a:schemeClr val="folHlink"/>
                </a:solidFill>
                <a:cs typeface="Tahoma" charset="0"/>
              </a:rPr>
              <a:t>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59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597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597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597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597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3597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35971">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59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359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597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3597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63" presetClass="path" presetSubtype="0" accel="50000" decel="50000" fill="hold" grpId="1" nodeType="clickEffect">
                                  <p:stCondLst>
                                    <p:cond delay="0"/>
                                  </p:stCondLst>
                                  <p:childTnLst>
                                    <p:animMotion origin="layout" path="M 0.0 0.0  L 0.25 0.0  E" pathEditMode="relative" ptsTypes="">
                                      <p:cBhvr>
                                        <p:cTn id="38" dur="2000" fill="hold"/>
                                        <p:tgtEl>
                                          <p:spTgt spid="1235974"/>
                                        </p:tgtEl>
                                        <p:attrNameLst>
                                          <p:attrName>ppt_x</p:attrName>
                                          <p:attrName>ppt_y</p:attrName>
                                        </p:attrNameLst>
                                      </p:cBhvr>
                                    </p:animMotion>
                                  </p:childTnLst>
                                </p:cTn>
                              </p:par>
                              <p:par>
                                <p:cTn id="39" presetID="63" presetClass="path" presetSubtype="0" accel="50000" decel="50000" fill="hold" grpId="1" nodeType="withEffect">
                                  <p:stCondLst>
                                    <p:cond delay="0"/>
                                  </p:stCondLst>
                                  <p:childTnLst>
                                    <p:animMotion origin="layout" path="M 0.0 0.0  L 0.25 0.0  E" pathEditMode="relative" ptsTypes="">
                                      <p:cBhvr>
                                        <p:cTn id="40" dur="2000" fill="hold"/>
                                        <p:tgtEl>
                                          <p:spTgt spid="1235975"/>
                                        </p:tgtEl>
                                        <p:attrNameLst>
                                          <p:attrName>ppt_x</p:attrName>
                                          <p:attrName>ppt_y</p:attrName>
                                        </p:attrNameLst>
                                      </p:cBhvr>
                                    </p:animMotion>
                                  </p:childTnLst>
                                </p:cTn>
                              </p:par>
                              <p:par>
                                <p:cTn id="41" presetID="63" presetClass="path" presetSubtype="0" accel="50000" decel="50000" fill="hold" nodeType="withEffect">
                                  <p:stCondLst>
                                    <p:cond delay="0"/>
                                  </p:stCondLst>
                                  <p:childTnLst>
                                    <p:animMotion origin="layout" path="M 0.0 0.0  L 0.25 0.0  E" pathEditMode="relative" ptsTypes="">
                                      <p:cBhvr>
                                        <p:cTn id="42" dur="2000" fill="hold"/>
                                        <p:tgtEl>
                                          <p:spTgt spid="5"/>
                                        </p:tgtEl>
                                        <p:attrNameLst>
                                          <p:attrName>ppt_x</p:attrName>
                                          <p:attrName>ppt_y</p:attrName>
                                        </p:attrNameLst>
                                      </p:cBhvr>
                                    </p:animMotion>
                                  </p:childTnLst>
                                </p:cTn>
                              </p:par>
                            </p:childTnLst>
                          </p:cTn>
                        </p:par>
                        <p:par>
                          <p:cTn id="43" fill="hold" nodeType="afterGroup">
                            <p:stCondLst>
                              <p:cond delay="2000"/>
                            </p:stCondLst>
                            <p:childTnLst>
                              <p:par>
                                <p:cTn id="44" presetID="3" presetClass="emph" presetSubtype="2" fill="hold" grpId="2" nodeType="afterEffect">
                                  <p:stCondLst>
                                    <p:cond delay="0"/>
                                  </p:stCondLst>
                                  <p:childTnLst>
                                    <p:animClr clrSpc="rgb" dir="cw">
                                      <p:cBhvr override="childStyle">
                                        <p:cTn id="45" dur="1000" fill="hold"/>
                                        <p:tgtEl>
                                          <p:spTgt spid="1235975"/>
                                        </p:tgtEl>
                                        <p:attrNameLst>
                                          <p:attrName>style.color</p:attrName>
                                        </p:attrNameLst>
                                      </p:cBhvr>
                                      <p:to>
                                        <a:srgbClr val="B2B2B2"/>
                                      </p:to>
                                    </p:animClr>
                                  </p:childTnLst>
                                </p:cTn>
                              </p:par>
                            </p:childTnLst>
                          </p:cTn>
                        </p:par>
                        <p:par>
                          <p:cTn id="46" fill="hold" nodeType="afterGroup">
                            <p:stCondLst>
                              <p:cond delay="3000"/>
                            </p:stCondLst>
                            <p:childTnLst>
                              <p:par>
                                <p:cTn id="47" presetID="1" presetClass="exit" presetSubtype="0" fill="hold" grpId="2" nodeType="afterEffect">
                                  <p:stCondLst>
                                    <p:cond delay="0"/>
                                  </p:stCondLst>
                                  <p:childTnLst>
                                    <p:set>
                                      <p:cBhvr>
                                        <p:cTn id="48" dur="1" fill="hold">
                                          <p:stCondLst>
                                            <p:cond delay="0"/>
                                          </p:stCondLst>
                                        </p:cTn>
                                        <p:tgtEl>
                                          <p:spTgt spid="1235974"/>
                                        </p:tgtEl>
                                        <p:attrNameLst>
                                          <p:attrName>style.visibility</p:attrName>
                                        </p:attrNameLst>
                                      </p:cBhvr>
                                      <p:to>
                                        <p:strVal val="hidden"/>
                                      </p:to>
                                    </p:set>
                                  </p:childTnLst>
                                </p:cTn>
                              </p:par>
                              <p:par>
                                <p:cTn id="49" presetID="1" presetClass="exit" presetSubtype="0" fill="hold" grpId="3" nodeType="withEffect">
                                  <p:stCondLst>
                                    <p:cond delay="0"/>
                                  </p:stCondLst>
                                  <p:childTnLst>
                                    <p:set>
                                      <p:cBhvr>
                                        <p:cTn id="50" dur="1" fill="hold">
                                          <p:stCondLst>
                                            <p:cond delay="0"/>
                                          </p:stCondLst>
                                        </p:cTn>
                                        <p:tgtEl>
                                          <p:spTgt spid="1235975"/>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63" presetClass="path" presetSubtype="0" accel="50000" decel="50000" fill="hold" nodeType="clickEffect">
                                  <p:stCondLst>
                                    <p:cond delay="0"/>
                                  </p:stCondLst>
                                  <p:childTnLst>
                                    <p:animMotion origin="layout" path="M 0.00018 0.00092 L 0.08056 0.00092 " pathEditMode="relative" rAng="0" ptsTypes="AA">
                                      <p:cBhvr>
                                        <p:cTn id="56" dur="2000" fill="hold"/>
                                        <p:tgtEl>
                                          <p:spTgt spid="3"/>
                                        </p:tgtEl>
                                        <p:attrNameLst>
                                          <p:attrName>ppt_x</p:attrName>
                                          <p:attrName>ppt_y</p:attrName>
                                        </p:attrNameLst>
                                      </p:cBhvr>
                                      <p:rCtr x="4010" y="0"/>
                                    </p:animMotion>
                                  </p:childTnLst>
                                </p:cTn>
                              </p:par>
                              <p:par>
                                <p:cTn id="57" presetID="63" presetClass="path" presetSubtype="0" accel="50000" decel="50000" fill="hold" nodeType="withEffect">
                                  <p:stCondLst>
                                    <p:cond delay="0"/>
                                  </p:stCondLst>
                                  <p:childTnLst>
                                    <p:animMotion origin="layout" path="M 0.25 2.59259E-6 L 0.33038 2.59259E-6 " pathEditMode="relative" rAng="0" ptsTypes="AA">
                                      <p:cBhvr>
                                        <p:cTn id="58" dur="2000" fill="hold"/>
                                        <p:tgtEl>
                                          <p:spTgt spid="5"/>
                                        </p:tgtEl>
                                        <p:attrNameLst>
                                          <p:attrName>ppt_x</p:attrName>
                                          <p:attrName>ppt_y</p:attrName>
                                        </p:attrNameLst>
                                      </p:cBhvr>
                                      <p:rCtr x="4010" y="0"/>
                                    </p:animMotion>
                                  </p:childTnLst>
                                </p:cTn>
                              </p:par>
                              <p:par>
                                <p:cTn id="59" presetID="22" presetClass="entr" presetSubtype="8" fill="hold" grpId="0" nodeType="withEffect">
                                  <p:stCondLst>
                                    <p:cond delay="0"/>
                                  </p:stCondLst>
                                  <p:childTnLst>
                                    <p:set>
                                      <p:cBhvr>
                                        <p:cTn id="60" dur="1" fill="hold">
                                          <p:stCondLst>
                                            <p:cond delay="0"/>
                                          </p:stCondLst>
                                        </p:cTn>
                                        <p:tgtEl>
                                          <p:spTgt spid="1235986"/>
                                        </p:tgtEl>
                                        <p:attrNameLst>
                                          <p:attrName>style.visibility</p:attrName>
                                        </p:attrNameLst>
                                      </p:cBhvr>
                                      <p:to>
                                        <p:strVal val="visible"/>
                                      </p:to>
                                    </p:set>
                                    <p:animEffect transition="in" filter="wipe(left)">
                                      <p:cBhvr>
                                        <p:cTn id="61" dur="2000"/>
                                        <p:tgtEl>
                                          <p:spTgt spid="123598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2"/>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23598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235981"/>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235979"/>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235982"/>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235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972" grpId="0" animBg="1"/>
      <p:bldP spid="1235973" grpId="0"/>
      <p:bldP spid="1235974" grpId="0" animBg="1"/>
      <p:bldP spid="1235974" grpId="1" animBg="1"/>
      <p:bldP spid="1235974" grpId="2" animBg="1"/>
      <p:bldP spid="1235975" grpId="0"/>
      <p:bldP spid="1235975" grpId="1"/>
      <p:bldP spid="1235975" grpId="2"/>
      <p:bldP spid="1235975" grpId="3"/>
      <p:bldP spid="1235979" grpId="0" animBg="1"/>
      <p:bldP spid="1235980" grpId="0" animBg="1"/>
      <p:bldP spid="1235981" grpId="0" animBg="1"/>
      <p:bldP spid="1235982" grpId="0" animBg="1"/>
      <p:bldP spid="1235986" grpId="0" animBg="1"/>
      <p:bldP spid="1235999"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Generalized Interval Caching (GIC)</a:t>
            </a:r>
          </a:p>
        </p:txBody>
      </p:sp>
      <p:sp>
        <p:nvSpPr>
          <p:cNvPr id="39939" name="Rectangle 3"/>
          <p:cNvSpPr>
            <a:spLocks noGrp="1" noChangeArrowheads="1"/>
          </p:cNvSpPr>
          <p:nvPr>
            <p:ph type="body" idx="1"/>
          </p:nvPr>
        </p:nvSpPr>
        <p:spPr>
          <a:xfrm>
            <a:off x="0" y="935038"/>
            <a:ext cx="9144000" cy="5629275"/>
          </a:xfrm>
        </p:spPr>
        <p:txBody>
          <a:bodyPr/>
          <a:lstStyle/>
          <a:p>
            <a:pPr eaLnBrk="1" hangingPunct="1">
              <a:lnSpc>
                <a:spcPct val="95000"/>
              </a:lnSpc>
            </a:pPr>
            <a:r>
              <a:rPr lang="en-US" sz="2000" smtClean="0">
                <a:solidFill>
                  <a:schemeClr val="folHlink"/>
                </a:solidFill>
              </a:rPr>
              <a:t>Open</a:t>
            </a:r>
            <a:r>
              <a:rPr lang="en-US" sz="2000" smtClean="0"/>
              <a:t> function:</a:t>
            </a:r>
            <a:br>
              <a:rPr lang="en-US" sz="2000" smtClean="0"/>
            </a:br>
            <a:r>
              <a:rPr lang="en-US" sz="1800" smtClean="0">
                <a:latin typeface="Courier New" charset="0"/>
              </a:rPr>
              <a:t>	form if possible new interval with previous stream;</a:t>
            </a:r>
            <a:br>
              <a:rPr lang="en-US" sz="1800" smtClean="0">
                <a:latin typeface="Courier New" charset="0"/>
              </a:rPr>
            </a:br>
            <a:r>
              <a:rPr lang="en-US" sz="1800" smtClean="0">
                <a:latin typeface="Courier New" charset="0"/>
              </a:rPr>
              <a:t>	if (</a:t>
            </a:r>
            <a:r>
              <a:rPr lang="en-US" sz="1800" b="1" smtClean="0">
                <a:latin typeface="Courier New" charset="0"/>
              </a:rPr>
              <a:t>NO</a:t>
            </a:r>
            <a:r>
              <a:rPr lang="en-US" sz="1800" smtClean="0">
                <a:latin typeface="Courier New" charset="0"/>
              </a:rPr>
              <a:t>) {exit} </a:t>
            </a:r>
            <a:r>
              <a:rPr lang="en-US" sz="1200" smtClean="0">
                <a:solidFill>
                  <a:schemeClr val="folHlink"/>
                </a:solidFill>
                <a:latin typeface="Courier New" charset="0"/>
              </a:rPr>
              <a:t>/* don’t cache */</a:t>
            </a:r>
            <a:r>
              <a:rPr lang="en-US" sz="1800" smtClean="0">
                <a:latin typeface="Courier New" charset="0"/>
              </a:rPr>
              <a:t/>
            </a:r>
            <a:br>
              <a:rPr lang="en-US" sz="1800" smtClean="0">
                <a:latin typeface="Courier New" charset="0"/>
              </a:rPr>
            </a:br>
            <a:r>
              <a:rPr lang="en-US" sz="1800" smtClean="0">
                <a:latin typeface="Courier New" charset="0"/>
              </a:rPr>
              <a:t>	compute interval size and cache requirement;</a:t>
            </a:r>
            <a:br>
              <a:rPr lang="en-US" sz="1800" smtClean="0">
                <a:latin typeface="Courier New" charset="0"/>
              </a:rPr>
            </a:br>
            <a:r>
              <a:rPr lang="en-US" sz="1800" smtClean="0">
                <a:latin typeface="Courier New" charset="0"/>
              </a:rPr>
              <a:t>	reorder interval list; </a:t>
            </a:r>
            <a:r>
              <a:rPr lang="en-US" sz="1200" smtClean="0">
                <a:solidFill>
                  <a:schemeClr val="folHlink"/>
                </a:solidFill>
                <a:latin typeface="Courier New" charset="0"/>
              </a:rPr>
              <a:t>/* smallest first */</a:t>
            </a:r>
            <a:r>
              <a:rPr lang="en-US" sz="1600" smtClean="0">
                <a:solidFill>
                  <a:schemeClr val="folHlink"/>
                </a:solidFill>
                <a:latin typeface="Courier New" charset="0"/>
              </a:rPr>
              <a:t>	</a:t>
            </a:r>
            <a:r>
              <a:rPr lang="en-US" sz="1800" smtClean="0">
                <a:latin typeface="Courier New" charset="0"/>
              </a:rPr>
              <a:t>		</a:t>
            </a:r>
            <a:br>
              <a:rPr lang="en-US" sz="1800" smtClean="0">
                <a:latin typeface="Courier New" charset="0"/>
              </a:rPr>
            </a:br>
            <a:r>
              <a:rPr lang="en-US" sz="1800" smtClean="0">
                <a:latin typeface="Courier New" charset="0"/>
              </a:rPr>
              <a:t>	if (</a:t>
            </a:r>
            <a:r>
              <a:rPr lang="en-US" sz="1800" b="1" smtClean="0">
                <a:latin typeface="Courier New" charset="0"/>
              </a:rPr>
              <a:t>not already in a cached interval</a:t>
            </a:r>
            <a:r>
              <a:rPr lang="en-US" sz="1800" smtClean="0">
                <a:latin typeface="Courier New" charset="0"/>
              </a:rPr>
              <a:t>) {</a:t>
            </a:r>
            <a:br>
              <a:rPr lang="en-US" sz="1800" smtClean="0">
                <a:latin typeface="Courier New" charset="0"/>
              </a:rPr>
            </a:br>
            <a:r>
              <a:rPr lang="en-US" sz="1800" smtClean="0">
                <a:latin typeface="Courier New" charset="0"/>
              </a:rPr>
              <a:t>		if (</a:t>
            </a:r>
            <a:r>
              <a:rPr lang="en-US" sz="1800" b="1" smtClean="0">
                <a:latin typeface="Courier New" charset="0"/>
              </a:rPr>
              <a:t>space available</a:t>
            </a:r>
            <a:r>
              <a:rPr lang="en-US" sz="1800" smtClean="0">
                <a:latin typeface="Courier New" charset="0"/>
              </a:rPr>
              <a:t>) {c</a:t>
            </a:r>
            <a:r>
              <a:rPr lang="en-US" sz="1800" smtClean="0">
                <a:latin typeface="Courier New" charset="0"/>
                <a:sym typeface="Wingdings" charset="2"/>
              </a:rPr>
              <a:t>ache interval}</a:t>
            </a:r>
            <a:br>
              <a:rPr lang="en-US" sz="1800" smtClean="0">
                <a:latin typeface="Courier New" charset="0"/>
                <a:sym typeface="Wingdings" charset="2"/>
              </a:rPr>
            </a:br>
            <a:r>
              <a:rPr lang="en-US" sz="1800" smtClean="0">
                <a:latin typeface="Courier New" charset="0"/>
                <a:sym typeface="Wingdings" charset="2"/>
              </a:rPr>
              <a:t>		else if (</a:t>
            </a:r>
            <a:r>
              <a:rPr lang="en-US" sz="1800" b="1" smtClean="0">
                <a:latin typeface="Courier New" charset="0"/>
                <a:sym typeface="Wingdings" charset="2"/>
              </a:rPr>
              <a:t>larger cached intervals exist</a:t>
            </a:r>
            <a:br>
              <a:rPr lang="en-US" sz="1800" b="1" smtClean="0">
                <a:latin typeface="Courier New" charset="0"/>
                <a:sym typeface="Wingdings" charset="2"/>
              </a:rPr>
            </a:br>
            <a:r>
              <a:rPr lang="en-US" sz="1800" b="1" smtClean="0">
                <a:latin typeface="Courier New" charset="0"/>
                <a:sym typeface="Wingdings" charset="2"/>
              </a:rPr>
              <a:t>		and sufficient memory can be released</a:t>
            </a:r>
            <a:r>
              <a:rPr lang="en-US" sz="1800" smtClean="0">
                <a:latin typeface="Courier New" charset="0"/>
                <a:sym typeface="Wingdings" charset="2"/>
              </a:rPr>
              <a:t>) {</a:t>
            </a:r>
            <a:br>
              <a:rPr lang="en-US" sz="1800" smtClean="0">
                <a:latin typeface="Courier New" charset="0"/>
                <a:sym typeface="Wingdings" charset="2"/>
              </a:rPr>
            </a:br>
            <a:r>
              <a:rPr lang="en-US" sz="1800" smtClean="0">
                <a:latin typeface="Courier New" charset="0"/>
                <a:sym typeface="Wingdings" charset="2"/>
              </a:rPr>
              <a:t>			release memory from larger intervals;</a:t>
            </a:r>
            <a:br>
              <a:rPr lang="en-US" sz="1800" smtClean="0">
                <a:latin typeface="Courier New" charset="0"/>
                <a:sym typeface="Wingdings" charset="2"/>
              </a:rPr>
            </a:br>
            <a:r>
              <a:rPr lang="en-US" sz="1800" smtClean="0">
                <a:latin typeface="Courier New" charset="0"/>
                <a:sym typeface="Wingdings" charset="2"/>
              </a:rPr>
              <a:t>			cache new interval;</a:t>
            </a:r>
            <a:br>
              <a:rPr lang="en-US" sz="1800" smtClean="0">
                <a:latin typeface="Courier New" charset="0"/>
                <a:sym typeface="Wingdings" charset="2"/>
              </a:rPr>
            </a:br>
            <a:r>
              <a:rPr lang="en-US" sz="1800" smtClean="0">
                <a:latin typeface="Courier New" charset="0"/>
                <a:sym typeface="Wingdings" charset="2"/>
              </a:rPr>
              <a:t>		}	</a:t>
            </a:r>
            <a:br>
              <a:rPr lang="en-US" sz="1800" smtClean="0">
                <a:latin typeface="Courier New" charset="0"/>
                <a:sym typeface="Wingdings" charset="2"/>
              </a:rPr>
            </a:br>
            <a:r>
              <a:rPr lang="en-US" sz="1800" smtClean="0">
                <a:latin typeface="Courier New" charset="0"/>
                <a:sym typeface="Wingdings" charset="2"/>
              </a:rPr>
              <a:t>	}	</a:t>
            </a:r>
            <a:br>
              <a:rPr lang="en-US" sz="1800" smtClean="0">
                <a:latin typeface="Courier New" charset="0"/>
                <a:sym typeface="Wingdings" charset="2"/>
              </a:rPr>
            </a:br>
            <a:endParaRPr lang="en-US" sz="1400" smtClean="0">
              <a:latin typeface="Courier New" charset="0"/>
            </a:endParaRPr>
          </a:p>
          <a:p>
            <a:pPr eaLnBrk="1" hangingPunct="1">
              <a:lnSpc>
                <a:spcPct val="95000"/>
              </a:lnSpc>
            </a:pPr>
            <a:r>
              <a:rPr lang="en-US" sz="2000" smtClean="0">
                <a:solidFill>
                  <a:schemeClr val="folHlink"/>
                </a:solidFill>
              </a:rPr>
              <a:t>Close</a:t>
            </a:r>
            <a:r>
              <a:rPr lang="en-US" sz="2000" smtClean="0"/>
              <a:t> function</a:t>
            </a:r>
            <a:br>
              <a:rPr lang="en-US" sz="2000" smtClean="0"/>
            </a:br>
            <a:r>
              <a:rPr lang="en-US" sz="1800" smtClean="0">
                <a:latin typeface="Courier New" charset="0"/>
              </a:rPr>
              <a:t>	if (</a:t>
            </a:r>
            <a:r>
              <a:rPr lang="en-US" sz="1800" b="1" smtClean="0">
                <a:latin typeface="Courier New" charset="0"/>
              </a:rPr>
              <a:t>not following another stream</a:t>
            </a:r>
            <a:r>
              <a:rPr lang="en-US" sz="1800" smtClean="0">
                <a:latin typeface="Courier New" charset="0"/>
              </a:rPr>
              <a:t>) {exit} </a:t>
            </a:r>
            <a:r>
              <a:rPr lang="en-US" sz="1200" smtClean="0">
                <a:solidFill>
                  <a:schemeClr val="folHlink"/>
                </a:solidFill>
                <a:latin typeface="Courier New" charset="0"/>
              </a:rPr>
              <a:t>/* not served from cache */</a:t>
            </a:r>
            <a:r>
              <a:rPr lang="en-US" sz="1800" smtClean="0">
                <a:latin typeface="Courier New" charset="0"/>
              </a:rPr>
              <a:t>	delete interval with preceding stream;</a:t>
            </a:r>
            <a:br>
              <a:rPr lang="en-US" sz="1800" smtClean="0">
                <a:latin typeface="Courier New" charset="0"/>
              </a:rPr>
            </a:br>
            <a:r>
              <a:rPr lang="en-US" sz="1800" smtClean="0">
                <a:latin typeface="Courier New" charset="0"/>
              </a:rPr>
              <a:t>	free memory;</a:t>
            </a:r>
            <a:br>
              <a:rPr lang="en-US" sz="1800" smtClean="0">
                <a:latin typeface="Courier New" charset="0"/>
              </a:rPr>
            </a:br>
            <a:r>
              <a:rPr lang="en-US" sz="1800" smtClean="0">
                <a:latin typeface="Courier New" charset="0"/>
              </a:rPr>
              <a:t>	if (</a:t>
            </a:r>
            <a:r>
              <a:rPr lang="en-US" sz="1800" b="1" smtClean="0">
                <a:latin typeface="Courier New" charset="0"/>
              </a:rPr>
              <a:t>next interval can be cached in released memory</a:t>
            </a:r>
            <a:r>
              <a:rPr lang="en-US" sz="1800" smtClean="0">
                <a:latin typeface="Courier New" charset="0"/>
              </a:rPr>
              <a:t>) {</a:t>
            </a:r>
            <a:br>
              <a:rPr lang="en-US" sz="1800" smtClean="0">
                <a:latin typeface="Courier New" charset="0"/>
              </a:rPr>
            </a:br>
            <a:r>
              <a:rPr lang="en-US" sz="1800" smtClean="0">
                <a:latin typeface="Courier New" charset="0"/>
              </a:rPr>
              <a:t>		cache next interval</a:t>
            </a:r>
            <a:br>
              <a:rPr lang="en-US" sz="1800" smtClean="0">
                <a:latin typeface="Courier New" charset="0"/>
              </a:rPr>
            </a:br>
            <a:r>
              <a:rPr lang="en-US" sz="1800" smtClean="0">
                <a:latin typeface="Courier New" charset="0"/>
              </a:rPr>
              <a:t>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8018" name="Rectangle 2"/>
          <p:cNvSpPr>
            <a:spLocks noChangeArrowheads="1"/>
          </p:cNvSpPr>
          <p:nvPr/>
        </p:nvSpPr>
        <p:spPr bwMode="auto">
          <a:xfrm>
            <a:off x="2233613" y="2159000"/>
            <a:ext cx="1162050" cy="285750"/>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0000" tIns="46800" rIns="90000" bIns="46800" anchor="ctr">
            <a:spAutoFit/>
          </a:bodyPr>
          <a:lstStyle/>
          <a:p>
            <a:endParaRPr lang="nb-NO"/>
          </a:p>
        </p:txBody>
      </p:sp>
      <p:sp>
        <p:nvSpPr>
          <p:cNvPr id="1238019" name="Rectangle 3"/>
          <p:cNvSpPr>
            <a:spLocks noChangeArrowheads="1"/>
          </p:cNvSpPr>
          <p:nvPr/>
        </p:nvSpPr>
        <p:spPr bwMode="auto">
          <a:xfrm>
            <a:off x="1063625" y="3702050"/>
            <a:ext cx="3267075" cy="328613"/>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0000" tIns="46800" rIns="90000" bIns="46800" anchor="ctr">
            <a:spAutoFit/>
          </a:bodyPr>
          <a:lstStyle/>
          <a:p>
            <a:endParaRPr lang="nb-NO"/>
          </a:p>
        </p:txBody>
      </p:sp>
      <p:sp>
        <p:nvSpPr>
          <p:cNvPr id="1238020" name="Rectangle 4"/>
          <p:cNvSpPr>
            <a:spLocks noChangeArrowheads="1"/>
          </p:cNvSpPr>
          <p:nvPr/>
        </p:nvSpPr>
        <p:spPr bwMode="auto">
          <a:xfrm>
            <a:off x="2898775" y="2884488"/>
            <a:ext cx="1128713" cy="328612"/>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0000" tIns="46800" rIns="90000" bIns="46800" anchor="ctr">
            <a:spAutoFit/>
          </a:bodyPr>
          <a:lstStyle/>
          <a:p>
            <a:endParaRPr lang="nb-NO"/>
          </a:p>
        </p:txBody>
      </p:sp>
      <p:grpSp>
        <p:nvGrpSpPr>
          <p:cNvPr id="2" name="Group 5"/>
          <p:cNvGrpSpPr>
            <a:grpSpLocks/>
          </p:cNvGrpSpPr>
          <p:nvPr/>
        </p:nvGrpSpPr>
        <p:grpSpPr bwMode="auto">
          <a:xfrm>
            <a:off x="103188" y="2503488"/>
            <a:ext cx="6772275" cy="896937"/>
            <a:chOff x="59" y="1727"/>
            <a:chExt cx="4266" cy="565"/>
          </a:xfrm>
        </p:grpSpPr>
        <p:grpSp>
          <p:nvGrpSpPr>
            <p:cNvPr id="41083" name="Group 6"/>
            <p:cNvGrpSpPr>
              <a:grpSpLocks/>
            </p:cNvGrpSpPr>
            <p:nvPr/>
          </p:nvGrpSpPr>
          <p:grpSpPr bwMode="auto">
            <a:xfrm>
              <a:off x="531" y="1967"/>
              <a:ext cx="3794" cy="325"/>
              <a:chOff x="531" y="1967"/>
              <a:chExt cx="3794" cy="325"/>
            </a:xfrm>
          </p:grpSpPr>
          <p:sp>
            <p:nvSpPr>
              <p:cNvPr id="41086" name="Rectangle 7"/>
              <p:cNvSpPr>
                <a:spLocks noChangeArrowheads="1"/>
              </p:cNvSpPr>
              <p:nvPr/>
            </p:nvSpPr>
            <p:spPr bwMode="auto">
              <a:xfrm>
                <a:off x="531" y="1990"/>
                <a:ext cx="136" cy="299"/>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0000" tIns="46800" rIns="90000" bIns="46800" anchor="ctr">
                <a:spAutoFit/>
              </a:bodyPr>
              <a:lstStyle/>
              <a:p>
                <a:endParaRPr lang="nb-NO"/>
              </a:p>
            </p:txBody>
          </p:sp>
          <p:sp>
            <p:nvSpPr>
              <p:cNvPr id="41087" name="Rectangle 8"/>
              <p:cNvSpPr>
                <a:spLocks noChangeArrowheads="1"/>
              </p:cNvSpPr>
              <p:nvPr/>
            </p:nvSpPr>
            <p:spPr bwMode="auto">
              <a:xfrm>
                <a:off x="1690" y="1967"/>
                <a:ext cx="136" cy="300"/>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0000" tIns="46800" rIns="90000" bIns="46800" anchor="ctr">
                <a:spAutoFit/>
              </a:bodyPr>
              <a:lstStyle/>
              <a:p>
                <a:endParaRPr lang="nb-NO"/>
              </a:p>
            </p:txBody>
          </p:sp>
          <p:sp>
            <p:nvSpPr>
              <p:cNvPr id="41088" name="Rectangle 9"/>
              <p:cNvSpPr>
                <a:spLocks noChangeArrowheads="1"/>
              </p:cNvSpPr>
              <p:nvPr/>
            </p:nvSpPr>
            <p:spPr bwMode="auto">
              <a:xfrm>
                <a:off x="2597" y="1969"/>
                <a:ext cx="136" cy="300"/>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0000" tIns="46800" rIns="90000" bIns="46800" anchor="ctr">
                <a:spAutoFit/>
              </a:bodyPr>
              <a:lstStyle/>
              <a:p>
                <a:endParaRPr lang="nb-NO"/>
              </a:p>
            </p:txBody>
          </p:sp>
          <p:sp>
            <p:nvSpPr>
              <p:cNvPr id="41089" name="Rectangle 10"/>
              <p:cNvSpPr>
                <a:spLocks noChangeArrowheads="1"/>
              </p:cNvSpPr>
              <p:nvPr/>
            </p:nvSpPr>
            <p:spPr bwMode="auto">
              <a:xfrm>
                <a:off x="4189" y="1992"/>
                <a:ext cx="136" cy="300"/>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0000" tIns="46800" rIns="90000" bIns="46800" anchor="ctr">
                <a:spAutoFit/>
              </a:bodyPr>
              <a:lstStyle/>
              <a:p>
                <a:endParaRPr lang="nb-NO"/>
              </a:p>
            </p:txBody>
          </p:sp>
        </p:grpSp>
        <p:sp>
          <p:nvSpPr>
            <p:cNvPr id="41084" name="Text Box 11"/>
            <p:cNvSpPr txBox="1">
              <a:spLocks noChangeArrowheads="1"/>
            </p:cNvSpPr>
            <p:nvPr/>
          </p:nvSpPr>
          <p:spPr bwMode="auto">
            <a:xfrm>
              <a:off x="59" y="1727"/>
              <a:ext cx="828"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wasted buffering</a:t>
              </a:r>
            </a:p>
          </p:txBody>
        </p:sp>
        <p:sp>
          <p:nvSpPr>
            <p:cNvPr id="41085" name="Line 12"/>
            <p:cNvSpPr>
              <a:spLocks noChangeShapeType="1"/>
            </p:cNvSpPr>
            <p:nvPr/>
          </p:nvSpPr>
          <p:spPr bwMode="auto">
            <a:xfrm flipH="1" flipV="1">
              <a:off x="479" y="1851"/>
              <a:ext cx="71" cy="129"/>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grpSp>
      <p:sp>
        <p:nvSpPr>
          <p:cNvPr id="40966" name="Rectangle 13"/>
          <p:cNvSpPr>
            <a:spLocks noGrp="1" noChangeArrowheads="1"/>
          </p:cNvSpPr>
          <p:nvPr>
            <p:ph type="title"/>
          </p:nvPr>
        </p:nvSpPr>
        <p:spPr/>
        <p:txBody>
          <a:bodyPr/>
          <a:lstStyle/>
          <a:p>
            <a:pPr eaLnBrk="1" hangingPunct="1"/>
            <a:r>
              <a:rPr lang="en-US" smtClean="0"/>
              <a:t>LRU  vs.  L/MRP  vs.  IC  Caching</a:t>
            </a:r>
          </a:p>
        </p:txBody>
      </p:sp>
      <p:sp>
        <p:nvSpPr>
          <p:cNvPr id="1238030" name="Rectangle 14"/>
          <p:cNvSpPr>
            <a:spLocks noGrp="1" noChangeArrowheads="1"/>
          </p:cNvSpPr>
          <p:nvPr>
            <p:ph type="body" idx="1"/>
          </p:nvPr>
        </p:nvSpPr>
        <p:spPr/>
        <p:txBody>
          <a:bodyPr/>
          <a:lstStyle/>
          <a:p>
            <a:pPr eaLnBrk="1" hangingPunct="1"/>
            <a:r>
              <a:rPr lang="en-US" smtClean="0"/>
              <a:t>What kind of caching strategy is best </a:t>
            </a:r>
            <a:r>
              <a:rPr lang="en-US" sz="2400" smtClean="0"/>
              <a:t>(</a:t>
            </a:r>
            <a:r>
              <a:rPr lang="en-US" sz="2400" smtClean="0">
                <a:solidFill>
                  <a:schemeClr val="folHlink"/>
                </a:solidFill>
              </a:rPr>
              <a:t>VoD streaming</a:t>
            </a:r>
            <a:r>
              <a:rPr lang="en-US" sz="2400" smtClean="0"/>
              <a:t>)</a:t>
            </a:r>
            <a:r>
              <a:rPr lang="en-US" smtClean="0"/>
              <a:t>?</a:t>
            </a:r>
          </a:p>
          <a:p>
            <a:pPr lvl="1" eaLnBrk="1" hangingPunct="1"/>
            <a:r>
              <a:rPr lang="en-US" smtClean="0"/>
              <a:t>caching effect</a:t>
            </a:r>
          </a:p>
        </p:txBody>
      </p:sp>
      <p:grpSp>
        <p:nvGrpSpPr>
          <p:cNvPr id="4" name="Group 15"/>
          <p:cNvGrpSpPr>
            <a:grpSpLocks/>
          </p:cNvGrpSpPr>
          <p:nvPr/>
        </p:nvGrpSpPr>
        <p:grpSpPr bwMode="auto">
          <a:xfrm>
            <a:off x="311150" y="3900488"/>
            <a:ext cx="8826500" cy="304800"/>
            <a:chOff x="196" y="2607"/>
            <a:chExt cx="5560" cy="192"/>
          </a:xfrm>
        </p:grpSpPr>
        <p:sp>
          <p:nvSpPr>
            <p:cNvPr id="41081" name="Line 16"/>
            <p:cNvSpPr>
              <a:spLocks noChangeShapeType="1"/>
            </p:cNvSpPr>
            <p:nvPr/>
          </p:nvSpPr>
          <p:spPr bwMode="auto">
            <a:xfrm>
              <a:off x="196" y="2722"/>
              <a:ext cx="5069" cy="0"/>
            </a:xfrm>
            <a:prstGeom prst="line">
              <a:avLst/>
            </a:prstGeom>
            <a:noFill/>
            <a:ln w="5715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90000" tIns="46800" rIns="90000" bIns="46800">
              <a:spAutoFit/>
            </a:bodyPr>
            <a:lstStyle/>
            <a:p>
              <a:endParaRPr lang="nb-NO"/>
            </a:p>
          </p:txBody>
        </p:sp>
        <p:sp>
          <p:nvSpPr>
            <p:cNvPr id="41082" name="Text Box 17"/>
            <p:cNvSpPr txBox="1">
              <a:spLocks noChangeArrowheads="1"/>
            </p:cNvSpPr>
            <p:nvPr/>
          </p:nvSpPr>
          <p:spPr bwMode="auto">
            <a:xfrm>
              <a:off x="5246" y="2607"/>
              <a:ext cx="510" cy="19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t>movie X</a:t>
              </a:r>
            </a:p>
          </p:txBody>
        </p:sp>
      </p:grpSp>
      <p:sp>
        <p:nvSpPr>
          <p:cNvPr id="1238034" name="Freeform 18"/>
          <p:cNvSpPr>
            <a:spLocks/>
          </p:cNvSpPr>
          <p:nvPr/>
        </p:nvSpPr>
        <p:spPr bwMode="auto">
          <a:xfrm>
            <a:off x="366713" y="2965450"/>
            <a:ext cx="2000250" cy="842963"/>
          </a:xfrm>
          <a:custGeom>
            <a:avLst/>
            <a:gdLst>
              <a:gd name="T0" fmla="*/ 0 w 1089"/>
              <a:gd name="T1" fmla="*/ 268 h 268"/>
              <a:gd name="T2" fmla="*/ 371 w 1089"/>
              <a:gd name="T3" fmla="*/ 0 h 268"/>
              <a:gd name="T4" fmla="*/ 565 w 1089"/>
              <a:gd name="T5" fmla="*/ 0 h 268"/>
              <a:gd name="T6" fmla="*/ 1089 w 1089"/>
              <a:gd name="T7" fmla="*/ 268 h 268"/>
              <a:gd name="T8" fmla="*/ 0 60000 65536"/>
              <a:gd name="T9" fmla="*/ 0 60000 65536"/>
              <a:gd name="T10" fmla="*/ 0 60000 65536"/>
              <a:gd name="T11" fmla="*/ 0 60000 65536"/>
              <a:gd name="T12" fmla="*/ 0 w 1089"/>
              <a:gd name="T13" fmla="*/ 0 h 268"/>
              <a:gd name="T14" fmla="*/ 1089 w 1089"/>
              <a:gd name="T15" fmla="*/ 268 h 268"/>
            </a:gdLst>
            <a:ahLst/>
            <a:cxnLst>
              <a:cxn ang="T8">
                <a:pos x="T0" y="T1"/>
              </a:cxn>
              <a:cxn ang="T9">
                <a:pos x="T2" y="T3"/>
              </a:cxn>
              <a:cxn ang="T10">
                <a:pos x="T4" y="T5"/>
              </a:cxn>
              <a:cxn ang="T11">
                <a:pos x="T6" y="T7"/>
              </a:cxn>
            </a:cxnLst>
            <a:rect l="T12" t="T13" r="T14" b="T15"/>
            <a:pathLst>
              <a:path w="1089" h="268">
                <a:moveTo>
                  <a:pt x="0" y="268"/>
                </a:moveTo>
                <a:lnTo>
                  <a:pt x="371" y="0"/>
                </a:lnTo>
                <a:lnTo>
                  <a:pt x="565" y="0"/>
                </a:lnTo>
                <a:lnTo>
                  <a:pt x="1089" y="268"/>
                </a:lnTo>
              </a:path>
            </a:pathLst>
          </a:custGeom>
          <a:noFill/>
          <a:ln w="9525">
            <a:solidFill>
              <a:schemeClr val="fo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lIns="90000" tIns="46800" rIns="90000" bIns="46800">
            <a:spAutoFit/>
          </a:bodyPr>
          <a:lstStyle/>
          <a:p>
            <a:endParaRPr lang="nb-NO"/>
          </a:p>
        </p:txBody>
      </p:sp>
      <p:grpSp>
        <p:nvGrpSpPr>
          <p:cNvPr id="5" name="Group 19"/>
          <p:cNvGrpSpPr>
            <a:grpSpLocks/>
          </p:cNvGrpSpPr>
          <p:nvPr/>
        </p:nvGrpSpPr>
        <p:grpSpPr bwMode="auto">
          <a:xfrm>
            <a:off x="912813" y="2171700"/>
            <a:ext cx="341312" cy="2447925"/>
            <a:chOff x="575" y="1976"/>
            <a:chExt cx="215" cy="946"/>
          </a:xfrm>
        </p:grpSpPr>
        <p:sp>
          <p:nvSpPr>
            <p:cNvPr id="41079" name="Line 20"/>
            <p:cNvSpPr>
              <a:spLocks noChangeShapeType="1"/>
            </p:cNvSpPr>
            <p:nvPr/>
          </p:nvSpPr>
          <p:spPr bwMode="auto">
            <a:xfrm>
              <a:off x="667" y="1976"/>
              <a:ext cx="0" cy="844"/>
            </a:xfrm>
            <a:prstGeom prst="line">
              <a:avLst/>
            </a:prstGeom>
            <a:noFill/>
            <a:ln w="9525">
              <a:solidFill>
                <a:schemeClr val="folHlink"/>
              </a:solidFill>
              <a:prstDash val="dash"/>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90000" tIns="46800" rIns="90000" bIns="46800">
              <a:spAutoFit/>
            </a:bodyPr>
            <a:lstStyle/>
            <a:p>
              <a:endParaRPr lang="nb-NO"/>
            </a:p>
          </p:txBody>
        </p:sp>
        <p:sp>
          <p:nvSpPr>
            <p:cNvPr id="41080" name="Text Box 21"/>
            <p:cNvSpPr txBox="1">
              <a:spLocks noChangeArrowheads="1"/>
            </p:cNvSpPr>
            <p:nvPr/>
          </p:nvSpPr>
          <p:spPr bwMode="auto">
            <a:xfrm>
              <a:off x="575" y="2804"/>
              <a:ext cx="215" cy="11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S</a:t>
              </a:r>
              <a:r>
                <a:rPr lang="en-US" sz="1400" b="0" baseline="-25000">
                  <a:solidFill>
                    <a:schemeClr val="folHlink"/>
                  </a:solidFill>
                </a:rPr>
                <a:t>5</a:t>
              </a:r>
            </a:p>
          </p:txBody>
        </p:sp>
      </p:grpSp>
      <p:sp>
        <p:nvSpPr>
          <p:cNvPr id="1238038" name="Freeform 22"/>
          <p:cNvSpPr>
            <a:spLocks/>
          </p:cNvSpPr>
          <p:nvPr/>
        </p:nvSpPr>
        <p:spPr bwMode="auto">
          <a:xfrm>
            <a:off x="2203450" y="2963863"/>
            <a:ext cx="2000250" cy="842962"/>
          </a:xfrm>
          <a:custGeom>
            <a:avLst/>
            <a:gdLst>
              <a:gd name="T0" fmla="*/ 0 w 1089"/>
              <a:gd name="T1" fmla="*/ 268 h 268"/>
              <a:gd name="T2" fmla="*/ 371 w 1089"/>
              <a:gd name="T3" fmla="*/ 0 h 268"/>
              <a:gd name="T4" fmla="*/ 565 w 1089"/>
              <a:gd name="T5" fmla="*/ 0 h 268"/>
              <a:gd name="T6" fmla="*/ 1089 w 1089"/>
              <a:gd name="T7" fmla="*/ 268 h 268"/>
              <a:gd name="T8" fmla="*/ 0 60000 65536"/>
              <a:gd name="T9" fmla="*/ 0 60000 65536"/>
              <a:gd name="T10" fmla="*/ 0 60000 65536"/>
              <a:gd name="T11" fmla="*/ 0 60000 65536"/>
              <a:gd name="T12" fmla="*/ 0 w 1089"/>
              <a:gd name="T13" fmla="*/ 0 h 268"/>
              <a:gd name="T14" fmla="*/ 1089 w 1089"/>
              <a:gd name="T15" fmla="*/ 268 h 268"/>
            </a:gdLst>
            <a:ahLst/>
            <a:cxnLst>
              <a:cxn ang="T8">
                <a:pos x="T0" y="T1"/>
              </a:cxn>
              <a:cxn ang="T9">
                <a:pos x="T2" y="T3"/>
              </a:cxn>
              <a:cxn ang="T10">
                <a:pos x="T4" y="T5"/>
              </a:cxn>
              <a:cxn ang="T11">
                <a:pos x="T6" y="T7"/>
              </a:cxn>
            </a:cxnLst>
            <a:rect l="T12" t="T13" r="T14" b="T15"/>
            <a:pathLst>
              <a:path w="1089" h="268">
                <a:moveTo>
                  <a:pt x="0" y="268"/>
                </a:moveTo>
                <a:lnTo>
                  <a:pt x="371" y="0"/>
                </a:lnTo>
                <a:lnTo>
                  <a:pt x="565" y="0"/>
                </a:lnTo>
                <a:lnTo>
                  <a:pt x="1089" y="268"/>
                </a:lnTo>
              </a:path>
            </a:pathLst>
          </a:custGeom>
          <a:noFill/>
          <a:ln w="9525">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lIns="90000" tIns="46800" rIns="90000" bIns="46800">
            <a:spAutoFit/>
          </a:bodyPr>
          <a:lstStyle/>
          <a:p>
            <a:endParaRPr lang="nb-NO"/>
          </a:p>
        </p:txBody>
      </p:sp>
      <p:grpSp>
        <p:nvGrpSpPr>
          <p:cNvPr id="6" name="Group 23"/>
          <p:cNvGrpSpPr>
            <a:grpSpLocks/>
          </p:cNvGrpSpPr>
          <p:nvPr/>
        </p:nvGrpSpPr>
        <p:grpSpPr bwMode="auto">
          <a:xfrm>
            <a:off x="2749550" y="2170113"/>
            <a:ext cx="341313" cy="2447925"/>
            <a:chOff x="1732" y="1975"/>
            <a:chExt cx="215" cy="946"/>
          </a:xfrm>
        </p:grpSpPr>
        <p:sp>
          <p:nvSpPr>
            <p:cNvPr id="41077" name="Line 24"/>
            <p:cNvSpPr>
              <a:spLocks noChangeShapeType="1"/>
            </p:cNvSpPr>
            <p:nvPr/>
          </p:nvSpPr>
          <p:spPr bwMode="auto">
            <a:xfrm>
              <a:off x="1824" y="1975"/>
              <a:ext cx="0" cy="844"/>
            </a:xfrm>
            <a:prstGeom prst="line">
              <a:avLst/>
            </a:prstGeom>
            <a:noFill/>
            <a:ln w="9525">
              <a:solidFill>
                <a:schemeClr val="hlink"/>
              </a:solidFill>
              <a:prstDash val="dash"/>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90000" tIns="46800" rIns="90000" bIns="46800">
              <a:spAutoFit/>
            </a:bodyPr>
            <a:lstStyle/>
            <a:p>
              <a:endParaRPr lang="nb-NO"/>
            </a:p>
          </p:txBody>
        </p:sp>
        <p:sp>
          <p:nvSpPr>
            <p:cNvPr id="41078" name="Text Box 25"/>
            <p:cNvSpPr txBox="1">
              <a:spLocks noChangeArrowheads="1"/>
            </p:cNvSpPr>
            <p:nvPr/>
          </p:nvSpPr>
          <p:spPr bwMode="auto">
            <a:xfrm>
              <a:off x="1732" y="2803"/>
              <a:ext cx="215" cy="11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hlink"/>
                  </a:solidFill>
                </a:rPr>
                <a:t>S</a:t>
              </a:r>
              <a:r>
                <a:rPr lang="en-US" sz="1400" b="0" baseline="-25000">
                  <a:solidFill>
                    <a:schemeClr val="hlink"/>
                  </a:solidFill>
                </a:rPr>
                <a:t>4</a:t>
              </a:r>
            </a:p>
          </p:txBody>
        </p:sp>
      </p:grpSp>
      <p:sp>
        <p:nvSpPr>
          <p:cNvPr id="1238042" name="Freeform 26"/>
          <p:cNvSpPr>
            <a:spLocks/>
          </p:cNvSpPr>
          <p:nvPr/>
        </p:nvSpPr>
        <p:spPr bwMode="auto">
          <a:xfrm>
            <a:off x="3640138" y="2962275"/>
            <a:ext cx="2000250" cy="842963"/>
          </a:xfrm>
          <a:custGeom>
            <a:avLst/>
            <a:gdLst>
              <a:gd name="T0" fmla="*/ 0 w 1089"/>
              <a:gd name="T1" fmla="*/ 268 h 268"/>
              <a:gd name="T2" fmla="*/ 371 w 1089"/>
              <a:gd name="T3" fmla="*/ 0 h 268"/>
              <a:gd name="T4" fmla="*/ 565 w 1089"/>
              <a:gd name="T5" fmla="*/ 0 h 268"/>
              <a:gd name="T6" fmla="*/ 1089 w 1089"/>
              <a:gd name="T7" fmla="*/ 268 h 268"/>
              <a:gd name="T8" fmla="*/ 0 60000 65536"/>
              <a:gd name="T9" fmla="*/ 0 60000 65536"/>
              <a:gd name="T10" fmla="*/ 0 60000 65536"/>
              <a:gd name="T11" fmla="*/ 0 60000 65536"/>
              <a:gd name="T12" fmla="*/ 0 w 1089"/>
              <a:gd name="T13" fmla="*/ 0 h 268"/>
              <a:gd name="T14" fmla="*/ 1089 w 1089"/>
              <a:gd name="T15" fmla="*/ 268 h 268"/>
            </a:gdLst>
            <a:ahLst/>
            <a:cxnLst>
              <a:cxn ang="T8">
                <a:pos x="T0" y="T1"/>
              </a:cxn>
              <a:cxn ang="T9">
                <a:pos x="T2" y="T3"/>
              </a:cxn>
              <a:cxn ang="T10">
                <a:pos x="T4" y="T5"/>
              </a:cxn>
              <a:cxn ang="T11">
                <a:pos x="T6" y="T7"/>
              </a:cxn>
            </a:cxnLst>
            <a:rect l="T12" t="T13" r="T14" b="T15"/>
            <a:pathLst>
              <a:path w="1089" h="268">
                <a:moveTo>
                  <a:pt x="0" y="268"/>
                </a:moveTo>
                <a:lnTo>
                  <a:pt x="371" y="0"/>
                </a:lnTo>
                <a:lnTo>
                  <a:pt x="565" y="0"/>
                </a:lnTo>
                <a:lnTo>
                  <a:pt x="1089" y="268"/>
                </a:lnTo>
              </a:path>
            </a:pathLst>
          </a:custGeom>
          <a:noFill/>
          <a:ln w="9525">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lIns="90000" tIns="46800" rIns="90000" bIns="46800">
            <a:spAutoFit/>
          </a:bodyPr>
          <a:lstStyle/>
          <a:p>
            <a:endParaRPr lang="nb-NO"/>
          </a:p>
        </p:txBody>
      </p:sp>
      <p:grpSp>
        <p:nvGrpSpPr>
          <p:cNvPr id="7" name="Group 27"/>
          <p:cNvGrpSpPr>
            <a:grpSpLocks/>
          </p:cNvGrpSpPr>
          <p:nvPr/>
        </p:nvGrpSpPr>
        <p:grpSpPr bwMode="auto">
          <a:xfrm>
            <a:off x="4186238" y="2168525"/>
            <a:ext cx="341312" cy="2447925"/>
            <a:chOff x="2637" y="1974"/>
            <a:chExt cx="215" cy="946"/>
          </a:xfrm>
        </p:grpSpPr>
        <p:sp>
          <p:nvSpPr>
            <p:cNvPr id="41075" name="Line 28"/>
            <p:cNvSpPr>
              <a:spLocks noChangeShapeType="1"/>
            </p:cNvSpPr>
            <p:nvPr/>
          </p:nvSpPr>
          <p:spPr bwMode="auto">
            <a:xfrm>
              <a:off x="2729" y="1974"/>
              <a:ext cx="0" cy="844"/>
            </a:xfrm>
            <a:prstGeom prst="line">
              <a:avLst/>
            </a:prstGeom>
            <a:noFill/>
            <a:ln w="9525">
              <a:solidFill>
                <a:schemeClr val="hlink"/>
              </a:solidFill>
              <a:prstDash val="dash"/>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90000" tIns="46800" rIns="90000" bIns="46800">
              <a:spAutoFit/>
            </a:bodyPr>
            <a:lstStyle/>
            <a:p>
              <a:endParaRPr lang="nb-NO"/>
            </a:p>
          </p:txBody>
        </p:sp>
        <p:sp>
          <p:nvSpPr>
            <p:cNvPr id="41076" name="Text Box 29"/>
            <p:cNvSpPr txBox="1">
              <a:spLocks noChangeArrowheads="1"/>
            </p:cNvSpPr>
            <p:nvPr/>
          </p:nvSpPr>
          <p:spPr bwMode="auto">
            <a:xfrm>
              <a:off x="2637" y="2802"/>
              <a:ext cx="215" cy="11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hlink"/>
                  </a:solidFill>
                </a:rPr>
                <a:t>S</a:t>
              </a:r>
              <a:r>
                <a:rPr lang="en-US" sz="1400" b="0" baseline="-25000">
                  <a:solidFill>
                    <a:schemeClr val="hlink"/>
                  </a:solidFill>
                </a:rPr>
                <a:t>2</a:t>
              </a:r>
            </a:p>
          </p:txBody>
        </p:sp>
      </p:grpSp>
      <p:sp>
        <p:nvSpPr>
          <p:cNvPr id="1238046" name="Freeform 30"/>
          <p:cNvSpPr>
            <a:spLocks/>
          </p:cNvSpPr>
          <p:nvPr/>
        </p:nvSpPr>
        <p:spPr bwMode="auto">
          <a:xfrm>
            <a:off x="6172200" y="2960688"/>
            <a:ext cx="2000250" cy="842962"/>
          </a:xfrm>
          <a:custGeom>
            <a:avLst/>
            <a:gdLst>
              <a:gd name="T0" fmla="*/ 0 w 1089"/>
              <a:gd name="T1" fmla="*/ 268 h 268"/>
              <a:gd name="T2" fmla="*/ 371 w 1089"/>
              <a:gd name="T3" fmla="*/ 0 h 268"/>
              <a:gd name="T4" fmla="*/ 565 w 1089"/>
              <a:gd name="T5" fmla="*/ 0 h 268"/>
              <a:gd name="T6" fmla="*/ 1089 w 1089"/>
              <a:gd name="T7" fmla="*/ 268 h 268"/>
              <a:gd name="T8" fmla="*/ 0 60000 65536"/>
              <a:gd name="T9" fmla="*/ 0 60000 65536"/>
              <a:gd name="T10" fmla="*/ 0 60000 65536"/>
              <a:gd name="T11" fmla="*/ 0 60000 65536"/>
              <a:gd name="T12" fmla="*/ 0 w 1089"/>
              <a:gd name="T13" fmla="*/ 0 h 268"/>
              <a:gd name="T14" fmla="*/ 1089 w 1089"/>
              <a:gd name="T15" fmla="*/ 268 h 268"/>
            </a:gdLst>
            <a:ahLst/>
            <a:cxnLst>
              <a:cxn ang="T8">
                <a:pos x="T0" y="T1"/>
              </a:cxn>
              <a:cxn ang="T9">
                <a:pos x="T2" y="T3"/>
              </a:cxn>
              <a:cxn ang="T10">
                <a:pos x="T4" y="T5"/>
              </a:cxn>
              <a:cxn ang="T11">
                <a:pos x="T6" y="T7"/>
              </a:cxn>
            </a:cxnLst>
            <a:rect l="T12" t="T13" r="T14" b="T15"/>
            <a:pathLst>
              <a:path w="1089" h="268">
                <a:moveTo>
                  <a:pt x="0" y="268"/>
                </a:moveTo>
                <a:lnTo>
                  <a:pt x="371" y="0"/>
                </a:lnTo>
                <a:lnTo>
                  <a:pt x="565" y="0"/>
                </a:lnTo>
                <a:lnTo>
                  <a:pt x="1089" y="268"/>
                </a:lnTo>
              </a:path>
            </a:pathLst>
          </a:custGeom>
          <a:noFill/>
          <a:ln w="9525">
            <a:solidFill>
              <a:schemeClr val="fo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lIns="90000" tIns="46800" rIns="90000" bIns="46800">
            <a:spAutoFit/>
          </a:bodyPr>
          <a:lstStyle/>
          <a:p>
            <a:endParaRPr lang="nb-NO"/>
          </a:p>
        </p:txBody>
      </p:sp>
      <p:grpSp>
        <p:nvGrpSpPr>
          <p:cNvPr id="8" name="Group 31"/>
          <p:cNvGrpSpPr>
            <a:grpSpLocks/>
          </p:cNvGrpSpPr>
          <p:nvPr/>
        </p:nvGrpSpPr>
        <p:grpSpPr bwMode="auto">
          <a:xfrm>
            <a:off x="6718300" y="2166938"/>
            <a:ext cx="341313" cy="2447925"/>
            <a:chOff x="4232" y="1973"/>
            <a:chExt cx="215" cy="946"/>
          </a:xfrm>
        </p:grpSpPr>
        <p:sp>
          <p:nvSpPr>
            <p:cNvPr id="41073" name="Line 32"/>
            <p:cNvSpPr>
              <a:spLocks noChangeShapeType="1"/>
            </p:cNvSpPr>
            <p:nvPr/>
          </p:nvSpPr>
          <p:spPr bwMode="auto">
            <a:xfrm>
              <a:off x="4324" y="1973"/>
              <a:ext cx="0" cy="844"/>
            </a:xfrm>
            <a:prstGeom prst="line">
              <a:avLst/>
            </a:prstGeom>
            <a:noFill/>
            <a:ln w="9525">
              <a:solidFill>
                <a:schemeClr val="folHlink"/>
              </a:solidFill>
              <a:prstDash val="dash"/>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90000" tIns="46800" rIns="90000" bIns="46800">
              <a:spAutoFit/>
            </a:bodyPr>
            <a:lstStyle/>
            <a:p>
              <a:endParaRPr lang="nb-NO"/>
            </a:p>
          </p:txBody>
        </p:sp>
        <p:sp>
          <p:nvSpPr>
            <p:cNvPr id="41074" name="Text Box 33"/>
            <p:cNvSpPr txBox="1">
              <a:spLocks noChangeArrowheads="1"/>
            </p:cNvSpPr>
            <p:nvPr/>
          </p:nvSpPr>
          <p:spPr bwMode="auto">
            <a:xfrm>
              <a:off x="4232" y="2801"/>
              <a:ext cx="215" cy="11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S</a:t>
              </a:r>
              <a:r>
                <a:rPr lang="en-US" sz="1400" b="0" baseline="-25000">
                  <a:solidFill>
                    <a:schemeClr val="folHlink"/>
                  </a:solidFill>
                </a:rPr>
                <a:t>1</a:t>
              </a:r>
            </a:p>
          </p:txBody>
        </p:sp>
      </p:grpSp>
      <p:sp>
        <p:nvSpPr>
          <p:cNvPr id="1238050" name="Freeform 34"/>
          <p:cNvSpPr>
            <a:spLocks/>
          </p:cNvSpPr>
          <p:nvPr/>
        </p:nvSpPr>
        <p:spPr bwMode="auto">
          <a:xfrm>
            <a:off x="2705100" y="2960688"/>
            <a:ext cx="2000250" cy="842962"/>
          </a:xfrm>
          <a:custGeom>
            <a:avLst/>
            <a:gdLst>
              <a:gd name="T0" fmla="*/ 0 w 1089"/>
              <a:gd name="T1" fmla="*/ 268 h 268"/>
              <a:gd name="T2" fmla="*/ 371 w 1089"/>
              <a:gd name="T3" fmla="*/ 0 h 268"/>
              <a:gd name="T4" fmla="*/ 565 w 1089"/>
              <a:gd name="T5" fmla="*/ 0 h 268"/>
              <a:gd name="T6" fmla="*/ 1089 w 1089"/>
              <a:gd name="T7" fmla="*/ 268 h 268"/>
              <a:gd name="T8" fmla="*/ 0 60000 65536"/>
              <a:gd name="T9" fmla="*/ 0 60000 65536"/>
              <a:gd name="T10" fmla="*/ 0 60000 65536"/>
              <a:gd name="T11" fmla="*/ 0 60000 65536"/>
              <a:gd name="T12" fmla="*/ 0 w 1089"/>
              <a:gd name="T13" fmla="*/ 0 h 268"/>
              <a:gd name="T14" fmla="*/ 1089 w 1089"/>
              <a:gd name="T15" fmla="*/ 268 h 268"/>
            </a:gdLst>
            <a:ahLst/>
            <a:cxnLst>
              <a:cxn ang="T8">
                <a:pos x="T0" y="T1"/>
              </a:cxn>
              <a:cxn ang="T9">
                <a:pos x="T2" y="T3"/>
              </a:cxn>
              <a:cxn ang="T10">
                <a:pos x="T4" y="T5"/>
              </a:cxn>
              <a:cxn ang="T11">
                <a:pos x="T6" y="T7"/>
              </a:cxn>
            </a:cxnLst>
            <a:rect l="T12" t="T13" r="T14" b="T15"/>
            <a:pathLst>
              <a:path w="1089" h="268">
                <a:moveTo>
                  <a:pt x="0" y="268"/>
                </a:moveTo>
                <a:lnTo>
                  <a:pt x="371" y="0"/>
                </a:lnTo>
                <a:lnTo>
                  <a:pt x="565" y="0"/>
                </a:lnTo>
                <a:lnTo>
                  <a:pt x="1089" y="268"/>
                </a:lnTo>
              </a:path>
            </a:pathLst>
          </a:custGeom>
          <a:noFill/>
          <a:ln w="9525">
            <a:solidFill>
              <a:schemeClr val="fo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lIns="90000" tIns="46800" rIns="90000" bIns="46800">
            <a:spAutoFit/>
          </a:bodyPr>
          <a:lstStyle/>
          <a:p>
            <a:endParaRPr lang="nb-NO"/>
          </a:p>
        </p:txBody>
      </p:sp>
      <p:grpSp>
        <p:nvGrpSpPr>
          <p:cNvPr id="9" name="Group 35"/>
          <p:cNvGrpSpPr>
            <a:grpSpLocks/>
          </p:cNvGrpSpPr>
          <p:nvPr/>
        </p:nvGrpSpPr>
        <p:grpSpPr bwMode="auto">
          <a:xfrm>
            <a:off x="3251200" y="2166938"/>
            <a:ext cx="341313" cy="2447925"/>
            <a:chOff x="2048" y="1973"/>
            <a:chExt cx="215" cy="946"/>
          </a:xfrm>
        </p:grpSpPr>
        <p:sp>
          <p:nvSpPr>
            <p:cNvPr id="41071" name="Line 36"/>
            <p:cNvSpPr>
              <a:spLocks noChangeShapeType="1"/>
            </p:cNvSpPr>
            <p:nvPr/>
          </p:nvSpPr>
          <p:spPr bwMode="auto">
            <a:xfrm>
              <a:off x="2140" y="1973"/>
              <a:ext cx="0" cy="844"/>
            </a:xfrm>
            <a:prstGeom prst="line">
              <a:avLst/>
            </a:prstGeom>
            <a:noFill/>
            <a:ln w="9525">
              <a:solidFill>
                <a:schemeClr val="folHlink"/>
              </a:solidFill>
              <a:prstDash val="dash"/>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lIns="90000" tIns="46800" rIns="90000" bIns="46800">
              <a:spAutoFit/>
            </a:bodyPr>
            <a:lstStyle/>
            <a:p>
              <a:endParaRPr lang="nb-NO"/>
            </a:p>
          </p:txBody>
        </p:sp>
        <p:sp>
          <p:nvSpPr>
            <p:cNvPr id="41072" name="Text Box 37"/>
            <p:cNvSpPr txBox="1">
              <a:spLocks noChangeArrowheads="1"/>
            </p:cNvSpPr>
            <p:nvPr/>
          </p:nvSpPr>
          <p:spPr bwMode="auto">
            <a:xfrm>
              <a:off x="2048" y="2801"/>
              <a:ext cx="215" cy="11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S</a:t>
              </a:r>
              <a:r>
                <a:rPr lang="en-US" sz="1400" b="0" baseline="-25000">
                  <a:solidFill>
                    <a:schemeClr val="folHlink"/>
                  </a:solidFill>
                </a:rPr>
                <a:t>3</a:t>
              </a:r>
            </a:p>
          </p:txBody>
        </p:sp>
      </p:grpSp>
      <p:sp>
        <p:nvSpPr>
          <p:cNvPr id="1238054" name="Rectangle 38"/>
          <p:cNvSpPr>
            <a:spLocks noChangeArrowheads="1"/>
          </p:cNvSpPr>
          <p:nvPr/>
        </p:nvSpPr>
        <p:spPr bwMode="auto">
          <a:xfrm>
            <a:off x="2241550" y="5591175"/>
            <a:ext cx="3598863" cy="271463"/>
          </a:xfrm>
          <a:prstGeom prst="rect">
            <a:avLst/>
          </a:prstGeom>
          <a:solidFill>
            <a:srgbClr val="DDDDDD"/>
          </a:solidFill>
          <a:ln w="9525">
            <a:solidFill>
              <a:schemeClr val="tx1"/>
            </a:solidFill>
            <a:miter lim="800000"/>
            <a:headEnd/>
            <a:tailEnd/>
          </a:ln>
        </p:spPr>
        <p:txBody>
          <a:bodyPr wrap="none" lIns="90000" tIns="46800" rIns="90000" bIns="46800" anchor="ctr">
            <a:spAutoFit/>
          </a:bodyPr>
          <a:lstStyle/>
          <a:p>
            <a:endParaRPr lang="nb-NO"/>
          </a:p>
        </p:txBody>
      </p:sp>
      <p:sp>
        <p:nvSpPr>
          <p:cNvPr id="1238055" name="Rectangle 39"/>
          <p:cNvSpPr>
            <a:spLocks noChangeArrowheads="1"/>
          </p:cNvSpPr>
          <p:nvPr/>
        </p:nvSpPr>
        <p:spPr bwMode="auto">
          <a:xfrm>
            <a:off x="2249488" y="5060950"/>
            <a:ext cx="3598862" cy="271463"/>
          </a:xfrm>
          <a:prstGeom prst="rect">
            <a:avLst/>
          </a:prstGeom>
          <a:solidFill>
            <a:srgbClr val="DDDDDD"/>
          </a:solidFill>
          <a:ln w="9525">
            <a:solidFill>
              <a:schemeClr val="tx1"/>
            </a:solidFill>
            <a:miter lim="800000"/>
            <a:headEnd/>
            <a:tailEnd/>
          </a:ln>
        </p:spPr>
        <p:txBody>
          <a:bodyPr wrap="none" lIns="90000" tIns="46800" rIns="90000" bIns="46800" anchor="ctr">
            <a:spAutoFit/>
          </a:bodyPr>
          <a:lstStyle/>
          <a:p>
            <a:endParaRPr lang="nb-NO"/>
          </a:p>
        </p:txBody>
      </p:sp>
      <p:sp>
        <p:nvSpPr>
          <p:cNvPr id="1238056" name="Text Box 40"/>
          <p:cNvSpPr txBox="1">
            <a:spLocks noChangeArrowheads="1"/>
          </p:cNvSpPr>
          <p:nvPr/>
        </p:nvSpPr>
        <p:spPr bwMode="auto">
          <a:xfrm>
            <a:off x="639763" y="5043488"/>
            <a:ext cx="1568450"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t>Memory (L/MRP):</a:t>
            </a:r>
          </a:p>
        </p:txBody>
      </p:sp>
      <p:sp>
        <p:nvSpPr>
          <p:cNvPr id="1238057" name="Text Box 41"/>
          <p:cNvSpPr txBox="1">
            <a:spLocks noChangeArrowheads="1"/>
          </p:cNvSpPr>
          <p:nvPr/>
        </p:nvSpPr>
        <p:spPr bwMode="auto">
          <a:xfrm>
            <a:off x="639763" y="5575300"/>
            <a:ext cx="1238250"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t>Memory (IC):</a:t>
            </a:r>
          </a:p>
        </p:txBody>
      </p:sp>
      <p:sp>
        <p:nvSpPr>
          <p:cNvPr id="1238058" name="Rectangle 42"/>
          <p:cNvSpPr>
            <a:spLocks noChangeArrowheads="1"/>
          </p:cNvSpPr>
          <p:nvPr/>
        </p:nvSpPr>
        <p:spPr bwMode="auto">
          <a:xfrm>
            <a:off x="2714625" y="3067050"/>
            <a:ext cx="719138" cy="134938"/>
          </a:xfrm>
          <a:prstGeom prst="rect">
            <a:avLst/>
          </a:prstGeom>
          <a:gradFill rotWithShape="1">
            <a:gsLst>
              <a:gs pos="0">
                <a:schemeClr val="hlink">
                  <a:alpha val="60001"/>
                </a:schemeClr>
              </a:gs>
              <a:gs pos="100000">
                <a:schemeClr val="hlink">
                  <a:alpha val="60001"/>
                </a:schemeClr>
              </a:gs>
            </a:gsLst>
            <a:lin ang="5400000" scaled="1"/>
          </a:gradFill>
          <a:ln w="9525">
            <a:solidFill>
              <a:schemeClr val="tx1"/>
            </a:solidFill>
            <a:miter lim="800000"/>
            <a:headEnd/>
            <a:tailEnd/>
          </a:ln>
        </p:spPr>
        <p:txBody>
          <a:bodyPr wrap="none" lIns="90000" tIns="46800" rIns="90000" bIns="46800" anchor="ctr">
            <a:spAutoFit/>
          </a:bodyPr>
          <a:lstStyle/>
          <a:p>
            <a:endParaRPr lang="nb-NO"/>
          </a:p>
        </p:txBody>
      </p:sp>
      <p:sp>
        <p:nvSpPr>
          <p:cNvPr id="1238059" name="Rectangle 43"/>
          <p:cNvSpPr>
            <a:spLocks noChangeArrowheads="1"/>
          </p:cNvSpPr>
          <p:nvPr/>
        </p:nvSpPr>
        <p:spPr bwMode="auto">
          <a:xfrm>
            <a:off x="903288" y="3067050"/>
            <a:ext cx="719137" cy="134938"/>
          </a:xfrm>
          <a:prstGeom prst="rect">
            <a:avLst/>
          </a:prstGeom>
          <a:gradFill rotWithShape="1">
            <a:gsLst>
              <a:gs pos="0">
                <a:srgbClr val="66CCFF">
                  <a:alpha val="60001"/>
                </a:srgbClr>
              </a:gs>
              <a:gs pos="100000">
                <a:srgbClr val="66CCFF">
                  <a:alpha val="60001"/>
                </a:srgbClr>
              </a:gs>
            </a:gsLst>
            <a:lin ang="5400000" scaled="1"/>
          </a:gradFill>
          <a:ln w="9525">
            <a:solidFill>
              <a:schemeClr val="tx1"/>
            </a:solidFill>
            <a:miter lim="800000"/>
            <a:headEnd/>
            <a:tailEnd/>
          </a:ln>
        </p:spPr>
        <p:txBody>
          <a:bodyPr wrap="none" lIns="90000" tIns="46800" rIns="90000" bIns="46800" anchor="ctr">
            <a:spAutoFit/>
          </a:bodyPr>
          <a:lstStyle/>
          <a:p>
            <a:endParaRPr lang="nb-NO"/>
          </a:p>
        </p:txBody>
      </p:sp>
      <p:sp>
        <p:nvSpPr>
          <p:cNvPr id="1238060" name="Rectangle 44"/>
          <p:cNvSpPr>
            <a:spLocks noChangeArrowheads="1"/>
          </p:cNvSpPr>
          <p:nvPr/>
        </p:nvSpPr>
        <p:spPr bwMode="auto">
          <a:xfrm>
            <a:off x="3228975" y="3067050"/>
            <a:ext cx="719138" cy="134938"/>
          </a:xfrm>
          <a:prstGeom prst="rect">
            <a:avLst/>
          </a:prstGeom>
          <a:gradFill rotWithShape="1">
            <a:gsLst>
              <a:gs pos="0">
                <a:srgbClr val="66CCFF">
                  <a:alpha val="60001"/>
                </a:srgbClr>
              </a:gs>
              <a:gs pos="100000">
                <a:srgbClr val="66CCFF">
                  <a:alpha val="60001"/>
                </a:srgbClr>
              </a:gs>
            </a:gsLst>
            <a:lin ang="5400000" scaled="1"/>
          </a:gradFill>
          <a:ln w="9525">
            <a:solidFill>
              <a:schemeClr val="tx1"/>
            </a:solidFill>
            <a:miter lim="800000"/>
            <a:headEnd/>
            <a:tailEnd/>
          </a:ln>
        </p:spPr>
        <p:txBody>
          <a:bodyPr wrap="none" lIns="90000" tIns="46800" rIns="90000" bIns="46800" anchor="ctr">
            <a:spAutoFit/>
          </a:bodyPr>
          <a:lstStyle/>
          <a:p>
            <a:endParaRPr lang="nb-NO"/>
          </a:p>
        </p:txBody>
      </p:sp>
      <p:sp>
        <p:nvSpPr>
          <p:cNvPr id="1238061" name="Rectangle 45"/>
          <p:cNvSpPr>
            <a:spLocks noChangeArrowheads="1"/>
          </p:cNvSpPr>
          <p:nvPr/>
        </p:nvSpPr>
        <p:spPr bwMode="auto">
          <a:xfrm>
            <a:off x="4178300" y="3067050"/>
            <a:ext cx="719138" cy="134938"/>
          </a:xfrm>
          <a:prstGeom prst="rect">
            <a:avLst/>
          </a:prstGeom>
          <a:gradFill rotWithShape="1">
            <a:gsLst>
              <a:gs pos="0">
                <a:schemeClr val="hlink">
                  <a:alpha val="60001"/>
                </a:schemeClr>
              </a:gs>
              <a:gs pos="100000">
                <a:schemeClr val="hlink">
                  <a:alpha val="60001"/>
                </a:schemeClr>
              </a:gs>
            </a:gsLst>
            <a:lin ang="5400000" scaled="1"/>
          </a:gradFill>
          <a:ln w="9525">
            <a:solidFill>
              <a:schemeClr val="tx1"/>
            </a:solidFill>
            <a:miter lim="800000"/>
            <a:headEnd/>
            <a:tailEnd/>
          </a:ln>
        </p:spPr>
        <p:txBody>
          <a:bodyPr wrap="none" lIns="90000" tIns="46800" rIns="90000" bIns="46800" anchor="ctr">
            <a:spAutoFit/>
          </a:bodyPr>
          <a:lstStyle/>
          <a:p>
            <a:endParaRPr lang="nb-NO"/>
          </a:p>
        </p:txBody>
      </p:sp>
      <p:sp>
        <p:nvSpPr>
          <p:cNvPr id="1238062" name="Rectangle 46"/>
          <p:cNvSpPr>
            <a:spLocks noChangeArrowheads="1"/>
          </p:cNvSpPr>
          <p:nvPr/>
        </p:nvSpPr>
        <p:spPr bwMode="auto">
          <a:xfrm>
            <a:off x="6702425" y="3067050"/>
            <a:ext cx="719138" cy="134938"/>
          </a:xfrm>
          <a:prstGeom prst="rect">
            <a:avLst/>
          </a:prstGeom>
          <a:gradFill rotWithShape="1">
            <a:gsLst>
              <a:gs pos="0">
                <a:srgbClr val="66CCFF">
                  <a:alpha val="60001"/>
                </a:srgbClr>
              </a:gs>
              <a:gs pos="100000">
                <a:srgbClr val="66CCFF">
                  <a:alpha val="60001"/>
                </a:srgbClr>
              </a:gs>
            </a:gsLst>
            <a:lin ang="5400000" scaled="1"/>
          </a:gradFill>
          <a:ln w="9525">
            <a:solidFill>
              <a:schemeClr val="tx1"/>
            </a:solidFill>
            <a:miter lim="800000"/>
            <a:headEnd/>
            <a:tailEnd/>
          </a:ln>
        </p:spPr>
        <p:txBody>
          <a:bodyPr wrap="none" lIns="90000" tIns="46800" rIns="90000" bIns="46800" anchor="ctr">
            <a:spAutoFit/>
          </a:bodyPr>
          <a:lstStyle/>
          <a:p>
            <a:endParaRPr lang="nb-NO"/>
          </a:p>
        </p:txBody>
      </p:sp>
      <p:sp>
        <p:nvSpPr>
          <p:cNvPr id="1238063" name="Rectangle 47"/>
          <p:cNvSpPr>
            <a:spLocks noChangeArrowheads="1"/>
          </p:cNvSpPr>
          <p:nvPr/>
        </p:nvSpPr>
        <p:spPr bwMode="auto">
          <a:xfrm>
            <a:off x="2249488" y="5118100"/>
            <a:ext cx="719137" cy="144463"/>
          </a:xfrm>
          <a:prstGeom prst="rect">
            <a:avLst/>
          </a:prstGeom>
          <a:gradFill rotWithShape="1">
            <a:gsLst>
              <a:gs pos="0">
                <a:srgbClr val="66CCFF">
                  <a:alpha val="60001"/>
                </a:srgbClr>
              </a:gs>
              <a:gs pos="100000">
                <a:srgbClr val="66CCFF">
                  <a:alpha val="60001"/>
                </a:srgbClr>
              </a:gs>
            </a:gsLst>
            <a:lin ang="5400000" scaled="1"/>
          </a:gradFill>
          <a:ln w="9525">
            <a:solidFill>
              <a:schemeClr val="tx1"/>
            </a:solidFill>
            <a:miter lim="800000"/>
            <a:headEnd/>
            <a:tailEnd/>
          </a:ln>
        </p:spPr>
        <p:txBody>
          <a:bodyPr wrap="none" lIns="90000" tIns="46800" rIns="90000" bIns="46800" anchor="ctr">
            <a:spAutoFit/>
          </a:bodyPr>
          <a:lstStyle/>
          <a:p>
            <a:endParaRPr lang="nb-NO"/>
          </a:p>
        </p:txBody>
      </p:sp>
      <p:sp>
        <p:nvSpPr>
          <p:cNvPr id="1238064" name="Rectangle 48"/>
          <p:cNvSpPr>
            <a:spLocks noChangeArrowheads="1"/>
          </p:cNvSpPr>
          <p:nvPr/>
        </p:nvSpPr>
        <p:spPr bwMode="auto">
          <a:xfrm>
            <a:off x="2967038" y="5118100"/>
            <a:ext cx="719137" cy="144463"/>
          </a:xfrm>
          <a:prstGeom prst="rect">
            <a:avLst/>
          </a:prstGeom>
          <a:gradFill rotWithShape="1">
            <a:gsLst>
              <a:gs pos="0">
                <a:schemeClr val="hlink">
                  <a:alpha val="60001"/>
                </a:schemeClr>
              </a:gs>
              <a:gs pos="100000">
                <a:schemeClr val="hlink">
                  <a:alpha val="60001"/>
                </a:schemeClr>
              </a:gs>
            </a:gsLst>
            <a:lin ang="5400000" scaled="1"/>
          </a:gradFill>
          <a:ln w="9525">
            <a:solidFill>
              <a:schemeClr val="tx1"/>
            </a:solidFill>
            <a:miter lim="800000"/>
            <a:headEnd/>
            <a:tailEnd/>
          </a:ln>
        </p:spPr>
        <p:txBody>
          <a:bodyPr wrap="none" lIns="90000" tIns="46800" rIns="90000" bIns="46800" anchor="ctr">
            <a:spAutoFit/>
          </a:bodyPr>
          <a:lstStyle/>
          <a:p>
            <a:endParaRPr lang="nb-NO"/>
          </a:p>
        </p:txBody>
      </p:sp>
      <p:sp>
        <p:nvSpPr>
          <p:cNvPr id="1238065" name="Rectangle 49"/>
          <p:cNvSpPr>
            <a:spLocks noChangeArrowheads="1"/>
          </p:cNvSpPr>
          <p:nvPr/>
        </p:nvSpPr>
        <p:spPr bwMode="auto">
          <a:xfrm>
            <a:off x="3481388" y="5118100"/>
            <a:ext cx="719137" cy="144463"/>
          </a:xfrm>
          <a:prstGeom prst="rect">
            <a:avLst/>
          </a:prstGeom>
          <a:gradFill rotWithShape="1">
            <a:gsLst>
              <a:gs pos="0">
                <a:srgbClr val="66CCFF">
                  <a:alpha val="60001"/>
                </a:srgbClr>
              </a:gs>
              <a:gs pos="100000">
                <a:srgbClr val="66CCFF">
                  <a:alpha val="60001"/>
                </a:srgbClr>
              </a:gs>
            </a:gsLst>
            <a:lin ang="5400000" scaled="1"/>
          </a:gradFill>
          <a:ln w="9525">
            <a:solidFill>
              <a:schemeClr val="tx1"/>
            </a:solidFill>
            <a:miter lim="800000"/>
            <a:headEnd/>
            <a:tailEnd/>
          </a:ln>
        </p:spPr>
        <p:txBody>
          <a:bodyPr wrap="none" lIns="90000" tIns="46800" rIns="90000" bIns="46800" anchor="ctr">
            <a:spAutoFit/>
          </a:bodyPr>
          <a:lstStyle/>
          <a:p>
            <a:endParaRPr lang="nb-NO"/>
          </a:p>
        </p:txBody>
      </p:sp>
      <p:sp>
        <p:nvSpPr>
          <p:cNvPr id="1238066" name="Rectangle 50"/>
          <p:cNvSpPr>
            <a:spLocks noChangeArrowheads="1"/>
          </p:cNvSpPr>
          <p:nvPr/>
        </p:nvSpPr>
        <p:spPr bwMode="auto">
          <a:xfrm>
            <a:off x="4200525" y="5118100"/>
            <a:ext cx="719138" cy="144463"/>
          </a:xfrm>
          <a:prstGeom prst="rect">
            <a:avLst/>
          </a:prstGeom>
          <a:gradFill rotWithShape="1">
            <a:gsLst>
              <a:gs pos="0">
                <a:schemeClr val="hlink">
                  <a:alpha val="60001"/>
                </a:schemeClr>
              </a:gs>
              <a:gs pos="100000">
                <a:schemeClr val="hlink">
                  <a:alpha val="60001"/>
                </a:schemeClr>
              </a:gs>
            </a:gsLst>
            <a:lin ang="5400000" scaled="1"/>
          </a:gradFill>
          <a:ln w="9525">
            <a:solidFill>
              <a:schemeClr val="tx1"/>
            </a:solidFill>
            <a:miter lim="800000"/>
            <a:headEnd/>
            <a:tailEnd/>
          </a:ln>
        </p:spPr>
        <p:txBody>
          <a:bodyPr wrap="none" lIns="90000" tIns="46800" rIns="90000" bIns="46800" anchor="ctr">
            <a:spAutoFit/>
          </a:bodyPr>
          <a:lstStyle/>
          <a:p>
            <a:endParaRPr lang="nb-NO"/>
          </a:p>
        </p:txBody>
      </p:sp>
      <p:sp>
        <p:nvSpPr>
          <p:cNvPr id="1238067" name="Rectangle 51"/>
          <p:cNvSpPr>
            <a:spLocks noChangeArrowheads="1"/>
          </p:cNvSpPr>
          <p:nvPr/>
        </p:nvSpPr>
        <p:spPr bwMode="auto">
          <a:xfrm>
            <a:off x="4914900" y="5118100"/>
            <a:ext cx="719138" cy="144463"/>
          </a:xfrm>
          <a:prstGeom prst="rect">
            <a:avLst/>
          </a:prstGeom>
          <a:gradFill rotWithShape="1">
            <a:gsLst>
              <a:gs pos="0">
                <a:srgbClr val="66CCFF">
                  <a:alpha val="60001"/>
                </a:srgbClr>
              </a:gs>
              <a:gs pos="100000">
                <a:srgbClr val="66CCFF">
                  <a:alpha val="60001"/>
                </a:srgbClr>
              </a:gs>
            </a:gsLst>
            <a:lin ang="5400000" scaled="1"/>
          </a:gradFill>
          <a:ln w="9525">
            <a:solidFill>
              <a:schemeClr val="tx1"/>
            </a:solidFill>
            <a:miter lim="800000"/>
            <a:headEnd/>
            <a:tailEnd/>
          </a:ln>
        </p:spPr>
        <p:txBody>
          <a:bodyPr wrap="none" lIns="90000" tIns="46800" rIns="90000" bIns="46800" anchor="ctr">
            <a:spAutoFit/>
          </a:bodyPr>
          <a:lstStyle/>
          <a:p>
            <a:endParaRPr lang="nb-NO"/>
          </a:p>
        </p:txBody>
      </p:sp>
      <p:sp>
        <p:nvSpPr>
          <p:cNvPr id="1238068" name="Rectangle 52"/>
          <p:cNvSpPr>
            <a:spLocks noChangeArrowheads="1"/>
          </p:cNvSpPr>
          <p:nvPr/>
        </p:nvSpPr>
        <p:spPr bwMode="auto">
          <a:xfrm>
            <a:off x="2894013" y="3900488"/>
            <a:ext cx="511175" cy="125412"/>
          </a:xfrm>
          <a:prstGeom prst="rect">
            <a:avLst/>
          </a:prstGeom>
          <a:solidFill>
            <a:schemeClr val="folHlink">
              <a:alpha val="59999"/>
            </a:schemeClr>
          </a:solidFill>
          <a:ln w="9525">
            <a:solidFill>
              <a:schemeClr val="tx1"/>
            </a:solidFill>
            <a:miter lim="800000"/>
            <a:headEnd/>
            <a:tailEnd/>
          </a:ln>
        </p:spPr>
        <p:txBody>
          <a:bodyPr lIns="90000" tIns="46800" rIns="90000" bIns="46800" anchor="ctr">
            <a:spAutoFit/>
          </a:bodyPr>
          <a:lstStyle/>
          <a:p>
            <a:endParaRPr lang="nb-NO"/>
          </a:p>
        </p:txBody>
      </p:sp>
      <p:sp>
        <p:nvSpPr>
          <p:cNvPr id="1238069" name="Rectangle 53"/>
          <p:cNvSpPr>
            <a:spLocks noChangeArrowheads="1"/>
          </p:cNvSpPr>
          <p:nvPr/>
        </p:nvSpPr>
        <p:spPr bwMode="auto">
          <a:xfrm>
            <a:off x="3406775" y="3900488"/>
            <a:ext cx="927100" cy="125412"/>
          </a:xfrm>
          <a:prstGeom prst="rect">
            <a:avLst/>
          </a:prstGeom>
          <a:solidFill>
            <a:schemeClr val="folHlink">
              <a:alpha val="59999"/>
            </a:schemeClr>
          </a:solidFill>
          <a:ln w="9525">
            <a:solidFill>
              <a:schemeClr val="tx1"/>
            </a:solidFill>
            <a:miter lim="800000"/>
            <a:headEnd/>
            <a:tailEnd/>
          </a:ln>
        </p:spPr>
        <p:txBody>
          <a:bodyPr lIns="90000" tIns="46800" rIns="90000" bIns="46800" anchor="ctr">
            <a:spAutoFit/>
          </a:bodyPr>
          <a:lstStyle/>
          <a:p>
            <a:endParaRPr lang="nb-NO"/>
          </a:p>
        </p:txBody>
      </p:sp>
      <p:sp>
        <p:nvSpPr>
          <p:cNvPr id="1238070" name="Rectangle 54"/>
          <p:cNvSpPr>
            <a:spLocks noChangeArrowheads="1"/>
          </p:cNvSpPr>
          <p:nvPr/>
        </p:nvSpPr>
        <p:spPr bwMode="auto">
          <a:xfrm>
            <a:off x="1062038" y="3900488"/>
            <a:ext cx="1830387" cy="125412"/>
          </a:xfrm>
          <a:prstGeom prst="rect">
            <a:avLst/>
          </a:prstGeom>
          <a:solidFill>
            <a:schemeClr val="folHlink">
              <a:alpha val="59999"/>
            </a:schemeClr>
          </a:solidFill>
          <a:ln w="9525">
            <a:solidFill>
              <a:schemeClr val="tx1"/>
            </a:solidFill>
            <a:miter lim="800000"/>
            <a:headEnd/>
            <a:tailEnd/>
          </a:ln>
        </p:spPr>
        <p:txBody>
          <a:bodyPr lIns="90000" tIns="46800" rIns="90000" bIns="46800" anchor="ctr">
            <a:spAutoFit/>
          </a:bodyPr>
          <a:lstStyle/>
          <a:p>
            <a:endParaRPr lang="nb-NO"/>
          </a:p>
        </p:txBody>
      </p:sp>
      <p:sp>
        <p:nvSpPr>
          <p:cNvPr id="1238071" name="Rectangle 55"/>
          <p:cNvSpPr>
            <a:spLocks noChangeArrowheads="1"/>
          </p:cNvSpPr>
          <p:nvPr/>
        </p:nvSpPr>
        <p:spPr bwMode="auto">
          <a:xfrm>
            <a:off x="4337050" y="3900488"/>
            <a:ext cx="2527300" cy="125412"/>
          </a:xfrm>
          <a:prstGeom prst="rect">
            <a:avLst/>
          </a:prstGeom>
          <a:solidFill>
            <a:schemeClr val="folHlink">
              <a:alpha val="59999"/>
            </a:schemeClr>
          </a:solidFill>
          <a:ln w="9525">
            <a:solidFill>
              <a:schemeClr val="tx1"/>
            </a:solidFill>
            <a:miter lim="800000"/>
            <a:headEnd/>
            <a:tailEnd/>
          </a:ln>
        </p:spPr>
        <p:txBody>
          <a:bodyPr lIns="90000" tIns="46800" rIns="90000" bIns="46800" anchor="ctr">
            <a:spAutoFit/>
          </a:bodyPr>
          <a:lstStyle/>
          <a:p>
            <a:endParaRPr lang="nb-NO"/>
          </a:p>
        </p:txBody>
      </p:sp>
      <p:sp>
        <p:nvSpPr>
          <p:cNvPr id="1238072" name="Rectangle 56"/>
          <p:cNvSpPr>
            <a:spLocks noChangeArrowheads="1"/>
          </p:cNvSpPr>
          <p:nvPr/>
        </p:nvSpPr>
        <p:spPr bwMode="auto">
          <a:xfrm>
            <a:off x="2241550" y="5653088"/>
            <a:ext cx="511175" cy="144462"/>
          </a:xfrm>
          <a:prstGeom prst="rect">
            <a:avLst/>
          </a:prstGeom>
          <a:solidFill>
            <a:schemeClr val="folHlink">
              <a:alpha val="59999"/>
            </a:schemeClr>
          </a:solidFill>
          <a:ln w="9525">
            <a:solidFill>
              <a:schemeClr val="tx1"/>
            </a:solidFill>
            <a:miter lim="800000"/>
            <a:headEnd/>
            <a:tailEnd/>
          </a:ln>
        </p:spPr>
        <p:txBody>
          <a:bodyPr lIns="90000" tIns="46800" rIns="90000" bIns="46800" anchor="ctr">
            <a:spAutoFit/>
          </a:bodyPr>
          <a:lstStyle/>
          <a:p>
            <a:endParaRPr lang="nb-NO"/>
          </a:p>
        </p:txBody>
      </p:sp>
      <p:sp>
        <p:nvSpPr>
          <p:cNvPr id="1238073" name="Rectangle 57"/>
          <p:cNvSpPr>
            <a:spLocks noChangeArrowheads="1"/>
          </p:cNvSpPr>
          <p:nvPr/>
        </p:nvSpPr>
        <p:spPr bwMode="auto">
          <a:xfrm>
            <a:off x="2751138" y="5653088"/>
            <a:ext cx="927100" cy="144462"/>
          </a:xfrm>
          <a:prstGeom prst="rect">
            <a:avLst/>
          </a:prstGeom>
          <a:solidFill>
            <a:schemeClr val="folHlink">
              <a:alpha val="59999"/>
            </a:schemeClr>
          </a:solidFill>
          <a:ln w="9525">
            <a:solidFill>
              <a:schemeClr val="tx1"/>
            </a:solidFill>
            <a:miter lim="800000"/>
            <a:headEnd/>
            <a:tailEnd/>
          </a:ln>
        </p:spPr>
        <p:txBody>
          <a:bodyPr lIns="90000" tIns="46800" rIns="90000" bIns="46800" anchor="ctr">
            <a:spAutoFit/>
          </a:bodyPr>
          <a:lstStyle/>
          <a:p>
            <a:endParaRPr lang="nb-NO"/>
          </a:p>
        </p:txBody>
      </p:sp>
      <p:sp>
        <p:nvSpPr>
          <p:cNvPr id="1238074" name="Rectangle 58"/>
          <p:cNvSpPr>
            <a:spLocks noChangeArrowheads="1"/>
          </p:cNvSpPr>
          <p:nvPr/>
        </p:nvSpPr>
        <p:spPr bwMode="auto">
          <a:xfrm>
            <a:off x="3681413" y="5653088"/>
            <a:ext cx="1830387" cy="144462"/>
          </a:xfrm>
          <a:prstGeom prst="rect">
            <a:avLst/>
          </a:prstGeom>
          <a:solidFill>
            <a:schemeClr val="folHlink">
              <a:alpha val="59999"/>
            </a:schemeClr>
          </a:solidFill>
          <a:ln w="9525">
            <a:solidFill>
              <a:schemeClr val="tx1"/>
            </a:solidFill>
            <a:miter lim="800000"/>
            <a:headEnd/>
            <a:tailEnd/>
          </a:ln>
        </p:spPr>
        <p:txBody>
          <a:bodyPr lIns="90000" tIns="46800" rIns="90000" bIns="46800" anchor="ctr">
            <a:spAutoFit/>
          </a:bodyPr>
          <a:lstStyle/>
          <a:p>
            <a:endParaRPr lang="nb-NO"/>
          </a:p>
        </p:txBody>
      </p:sp>
      <p:grpSp>
        <p:nvGrpSpPr>
          <p:cNvPr id="10" name="Group 59"/>
          <p:cNvGrpSpPr>
            <a:grpSpLocks/>
          </p:cNvGrpSpPr>
          <p:nvPr/>
        </p:nvGrpSpPr>
        <p:grpSpPr bwMode="auto">
          <a:xfrm>
            <a:off x="434975" y="2884488"/>
            <a:ext cx="8745538" cy="274637"/>
            <a:chOff x="274" y="1967"/>
            <a:chExt cx="5509" cy="173"/>
          </a:xfrm>
        </p:grpSpPr>
        <p:sp>
          <p:nvSpPr>
            <p:cNvPr id="41069" name="Line 60"/>
            <p:cNvSpPr>
              <a:spLocks noChangeShapeType="1"/>
            </p:cNvSpPr>
            <p:nvPr/>
          </p:nvSpPr>
          <p:spPr bwMode="auto">
            <a:xfrm flipV="1">
              <a:off x="274" y="2116"/>
              <a:ext cx="5035" cy="6"/>
            </a:xfrm>
            <a:prstGeom prst="line">
              <a:avLst/>
            </a:prstGeom>
            <a:noFill/>
            <a:ln w="9525" cap="rnd">
              <a:solidFill>
                <a:schemeClr val="tx1"/>
              </a:solidFill>
              <a:prstDash val="sysDot"/>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sp>
          <p:nvSpPr>
            <p:cNvPr id="41070" name="Text Box 61"/>
            <p:cNvSpPr txBox="1">
              <a:spLocks noChangeArrowheads="1"/>
            </p:cNvSpPr>
            <p:nvPr/>
          </p:nvSpPr>
          <p:spPr bwMode="auto">
            <a:xfrm>
              <a:off x="4830" y="1967"/>
              <a:ext cx="953"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loaded page frames</a:t>
              </a:r>
            </a:p>
          </p:txBody>
        </p:sp>
      </p:grpSp>
      <p:grpSp>
        <p:nvGrpSpPr>
          <p:cNvPr id="11" name="Group 62"/>
          <p:cNvGrpSpPr>
            <a:grpSpLocks/>
          </p:cNvGrpSpPr>
          <p:nvPr/>
        </p:nvGrpSpPr>
        <p:grpSpPr bwMode="auto">
          <a:xfrm>
            <a:off x="365125" y="2451100"/>
            <a:ext cx="8391525" cy="1335088"/>
            <a:chOff x="230" y="1118"/>
            <a:chExt cx="5286" cy="841"/>
          </a:xfrm>
        </p:grpSpPr>
        <p:sp>
          <p:nvSpPr>
            <p:cNvPr id="41066" name="Freeform 63"/>
            <p:cNvSpPr>
              <a:spLocks/>
            </p:cNvSpPr>
            <p:nvPr/>
          </p:nvSpPr>
          <p:spPr bwMode="auto">
            <a:xfrm>
              <a:off x="230" y="1434"/>
              <a:ext cx="4914" cy="525"/>
            </a:xfrm>
            <a:custGeom>
              <a:avLst/>
              <a:gdLst>
                <a:gd name="T0" fmla="*/ 0 w 4914"/>
                <a:gd name="T1" fmla="*/ 525 h 525"/>
                <a:gd name="T2" fmla="*/ 431 w 4914"/>
                <a:gd name="T3" fmla="*/ 0 h 525"/>
                <a:gd name="T4" fmla="*/ 657 w 4914"/>
                <a:gd name="T5" fmla="*/ 0 h 525"/>
                <a:gd name="T6" fmla="*/ 1197 w 4914"/>
                <a:gd name="T7" fmla="*/ 475 h 525"/>
                <a:gd name="T8" fmla="*/ 1583 w 4914"/>
                <a:gd name="T9" fmla="*/ 5 h 525"/>
                <a:gd name="T10" fmla="*/ 1814 w 4914"/>
                <a:gd name="T11" fmla="*/ 5 h 525"/>
                <a:gd name="T12" fmla="*/ 1864 w 4914"/>
                <a:gd name="T13" fmla="*/ 79 h 525"/>
                <a:gd name="T14" fmla="*/ 1904 w 4914"/>
                <a:gd name="T15" fmla="*/ 5 h 525"/>
                <a:gd name="T16" fmla="*/ 2134 w 4914"/>
                <a:gd name="T17" fmla="*/ 5 h 525"/>
                <a:gd name="T18" fmla="*/ 2339 w 4914"/>
                <a:gd name="T19" fmla="*/ 185 h 525"/>
                <a:gd name="T20" fmla="*/ 2490 w 4914"/>
                <a:gd name="T21" fmla="*/ 5 h 525"/>
                <a:gd name="T22" fmla="*/ 2710 w 4914"/>
                <a:gd name="T23" fmla="*/ 5 h 525"/>
                <a:gd name="T24" fmla="*/ 3316 w 4914"/>
                <a:gd name="T25" fmla="*/ 525 h 525"/>
                <a:gd name="T26" fmla="*/ 3652 w 4914"/>
                <a:gd name="T27" fmla="*/ 525 h 525"/>
                <a:gd name="T28" fmla="*/ 4087 w 4914"/>
                <a:gd name="T29" fmla="*/ 0 h 525"/>
                <a:gd name="T30" fmla="*/ 4298 w 4914"/>
                <a:gd name="T31" fmla="*/ 0 h 525"/>
                <a:gd name="T32" fmla="*/ 4914 w 4914"/>
                <a:gd name="T33" fmla="*/ 520 h 5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14"/>
                <a:gd name="T52" fmla="*/ 0 h 525"/>
                <a:gd name="T53" fmla="*/ 4914 w 4914"/>
                <a:gd name="T54" fmla="*/ 525 h 5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14" h="525">
                  <a:moveTo>
                    <a:pt x="0" y="525"/>
                  </a:moveTo>
                  <a:lnTo>
                    <a:pt x="431" y="0"/>
                  </a:lnTo>
                  <a:lnTo>
                    <a:pt x="657" y="0"/>
                  </a:lnTo>
                  <a:lnTo>
                    <a:pt x="1197" y="475"/>
                  </a:lnTo>
                  <a:lnTo>
                    <a:pt x="1583" y="5"/>
                  </a:lnTo>
                  <a:lnTo>
                    <a:pt x="1814" y="5"/>
                  </a:lnTo>
                  <a:lnTo>
                    <a:pt x="1864" y="79"/>
                  </a:lnTo>
                  <a:lnTo>
                    <a:pt x="1904" y="5"/>
                  </a:lnTo>
                  <a:lnTo>
                    <a:pt x="2134" y="5"/>
                  </a:lnTo>
                  <a:lnTo>
                    <a:pt x="2339" y="185"/>
                  </a:lnTo>
                  <a:lnTo>
                    <a:pt x="2490" y="5"/>
                  </a:lnTo>
                  <a:lnTo>
                    <a:pt x="2710" y="5"/>
                  </a:lnTo>
                  <a:lnTo>
                    <a:pt x="3316" y="525"/>
                  </a:lnTo>
                  <a:lnTo>
                    <a:pt x="3652" y="525"/>
                  </a:lnTo>
                  <a:lnTo>
                    <a:pt x="4087" y="0"/>
                  </a:lnTo>
                  <a:lnTo>
                    <a:pt x="4298" y="0"/>
                  </a:lnTo>
                  <a:lnTo>
                    <a:pt x="4914" y="520"/>
                  </a:lnTo>
                </a:path>
              </a:pathLst>
            </a:custGeom>
            <a:noFill/>
            <a:ln w="38100" cap="rnd">
              <a:solidFill>
                <a:schemeClr val="tx1"/>
              </a:solidFill>
              <a:prstDash val="sysDot"/>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90000" tIns="46800" rIns="90000" bIns="46800">
              <a:spAutoFit/>
            </a:bodyPr>
            <a:lstStyle/>
            <a:p>
              <a:endParaRPr lang="nb-NO"/>
            </a:p>
          </p:txBody>
        </p:sp>
        <p:sp>
          <p:nvSpPr>
            <p:cNvPr id="41067" name="Text Box 64"/>
            <p:cNvSpPr txBox="1">
              <a:spLocks noChangeArrowheads="1"/>
            </p:cNvSpPr>
            <p:nvPr/>
          </p:nvSpPr>
          <p:spPr bwMode="auto">
            <a:xfrm>
              <a:off x="4416" y="1118"/>
              <a:ext cx="110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global relevance values</a:t>
              </a:r>
            </a:p>
          </p:txBody>
        </p:sp>
        <p:sp>
          <p:nvSpPr>
            <p:cNvPr id="41068" name="Line 65"/>
            <p:cNvSpPr>
              <a:spLocks noChangeShapeType="1"/>
            </p:cNvSpPr>
            <p:nvPr/>
          </p:nvSpPr>
          <p:spPr bwMode="auto">
            <a:xfrm flipH="1">
              <a:off x="4441" y="1282"/>
              <a:ext cx="46" cy="149"/>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lIns="90000" tIns="46800" rIns="90000" bIns="46800">
              <a:spAutoFit/>
            </a:bodyPr>
            <a:lstStyle/>
            <a:p>
              <a:endParaRPr lang="nb-NO"/>
            </a:p>
          </p:txBody>
        </p:sp>
      </p:grpSp>
      <p:sp>
        <p:nvSpPr>
          <p:cNvPr id="1238082" name="Oval 66"/>
          <p:cNvSpPr>
            <a:spLocks noChangeArrowheads="1"/>
          </p:cNvSpPr>
          <p:nvPr/>
        </p:nvSpPr>
        <p:spPr bwMode="auto">
          <a:xfrm>
            <a:off x="3276600" y="4864100"/>
            <a:ext cx="590550" cy="620713"/>
          </a:xfrm>
          <a:prstGeom prst="ellipse">
            <a:avLst/>
          </a:prstGeom>
          <a:noFill/>
          <a:ln w="28575">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90000" tIns="46800" rIns="90000" bIns="46800" anchor="ctr">
            <a:spAutoFit/>
          </a:bodyPr>
          <a:lstStyle/>
          <a:p>
            <a:endParaRPr lang="nb-NO"/>
          </a:p>
        </p:txBody>
      </p:sp>
      <p:sp>
        <p:nvSpPr>
          <p:cNvPr id="1238083" name="Oval 67"/>
          <p:cNvSpPr>
            <a:spLocks noChangeArrowheads="1"/>
          </p:cNvSpPr>
          <p:nvPr/>
        </p:nvSpPr>
        <p:spPr bwMode="auto">
          <a:xfrm>
            <a:off x="3033713" y="2800350"/>
            <a:ext cx="590550" cy="620713"/>
          </a:xfrm>
          <a:prstGeom prst="ellipse">
            <a:avLst/>
          </a:prstGeom>
          <a:noFill/>
          <a:ln w="28575">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90000" tIns="46800" rIns="90000" bIns="46800" anchor="ctr">
            <a:spAutoFit/>
          </a:bodyPr>
          <a:lstStyle/>
          <a:p>
            <a:endParaRPr lang="nb-NO"/>
          </a:p>
        </p:txBody>
      </p:sp>
      <p:sp>
        <p:nvSpPr>
          <p:cNvPr id="1238084" name="Oval 68"/>
          <p:cNvSpPr>
            <a:spLocks noChangeArrowheads="1"/>
          </p:cNvSpPr>
          <p:nvPr/>
        </p:nvSpPr>
        <p:spPr bwMode="auto">
          <a:xfrm>
            <a:off x="5438775" y="4868863"/>
            <a:ext cx="590550" cy="620712"/>
          </a:xfrm>
          <a:prstGeom prst="ellipse">
            <a:avLst/>
          </a:prstGeom>
          <a:noFill/>
          <a:ln w="28575">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lIns="90000" tIns="46800" rIns="90000" bIns="46800" anchor="ctr">
            <a:spAutoFit/>
          </a:bodyPr>
          <a:lstStyle/>
          <a:p>
            <a:endParaRPr lang="nb-NO"/>
          </a:p>
        </p:txBody>
      </p:sp>
      <p:sp>
        <p:nvSpPr>
          <p:cNvPr id="1238085" name="Text Box 69"/>
          <p:cNvSpPr txBox="1">
            <a:spLocks noChangeArrowheads="1"/>
          </p:cNvSpPr>
          <p:nvPr/>
        </p:nvSpPr>
        <p:spPr bwMode="auto">
          <a:xfrm>
            <a:off x="3033713" y="4070350"/>
            <a:ext cx="309562"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t>I</a:t>
            </a:r>
            <a:r>
              <a:rPr lang="en-US" sz="1400" b="0" baseline="-25000"/>
              <a:t>1</a:t>
            </a:r>
          </a:p>
        </p:txBody>
      </p:sp>
      <p:sp>
        <p:nvSpPr>
          <p:cNvPr id="1238086" name="Text Box 70"/>
          <p:cNvSpPr txBox="1">
            <a:spLocks noChangeArrowheads="1"/>
          </p:cNvSpPr>
          <p:nvPr/>
        </p:nvSpPr>
        <p:spPr bwMode="auto">
          <a:xfrm>
            <a:off x="3749675" y="4070350"/>
            <a:ext cx="309563"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t>I</a:t>
            </a:r>
            <a:r>
              <a:rPr lang="en-US" sz="1400" b="0" baseline="-25000"/>
              <a:t>2</a:t>
            </a:r>
          </a:p>
        </p:txBody>
      </p:sp>
      <p:sp>
        <p:nvSpPr>
          <p:cNvPr id="1238087" name="Text Box 71"/>
          <p:cNvSpPr txBox="1">
            <a:spLocks noChangeArrowheads="1"/>
          </p:cNvSpPr>
          <p:nvPr/>
        </p:nvSpPr>
        <p:spPr bwMode="auto">
          <a:xfrm>
            <a:off x="1846263" y="4070350"/>
            <a:ext cx="309562"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t>I</a:t>
            </a:r>
            <a:r>
              <a:rPr lang="en-US" sz="1400" b="0" baseline="-25000"/>
              <a:t>3</a:t>
            </a:r>
          </a:p>
        </p:txBody>
      </p:sp>
      <p:sp>
        <p:nvSpPr>
          <p:cNvPr id="1238088" name="Text Box 72"/>
          <p:cNvSpPr txBox="1">
            <a:spLocks noChangeArrowheads="1"/>
          </p:cNvSpPr>
          <p:nvPr/>
        </p:nvSpPr>
        <p:spPr bwMode="auto">
          <a:xfrm>
            <a:off x="5484813" y="4070350"/>
            <a:ext cx="309562"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t>I</a:t>
            </a:r>
            <a:r>
              <a:rPr lang="en-US" sz="1400" b="0" baseline="-25000"/>
              <a:t>4</a:t>
            </a:r>
          </a:p>
        </p:txBody>
      </p:sp>
      <p:grpSp>
        <p:nvGrpSpPr>
          <p:cNvPr id="12" name="Group 73"/>
          <p:cNvGrpSpPr>
            <a:grpSpLocks/>
          </p:cNvGrpSpPr>
          <p:nvPr/>
        </p:nvGrpSpPr>
        <p:grpSpPr bwMode="auto">
          <a:xfrm>
            <a:off x="6200775" y="4926013"/>
            <a:ext cx="2254250" cy="457200"/>
            <a:chOff x="3906" y="3253"/>
            <a:chExt cx="1420" cy="288"/>
          </a:xfrm>
        </p:grpSpPr>
        <p:sp>
          <p:nvSpPr>
            <p:cNvPr id="41064" name="AutoShape 74"/>
            <p:cNvSpPr>
              <a:spLocks noChangeArrowheads="1"/>
            </p:cNvSpPr>
            <p:nvPr/>
          </p:nvSpPr>
          <p:spPr bwMode="auto">
            <a:xfrm>
              <a:off x="3906" y="3358"/>
              <a:ext cx="305" cy="110"/>
            </a:xfrm>
            <a:prstGeom prst="rightArrow">
              <a:avLst>
                <a:gd name="adj1" fmla="val 50000"/>
                <a:gd name="adj2" fmla="val 69318"/>
              </a:avLst>
            </a:prstGeom>
            <a:solidFill>
              <a:schemeClr val="hlink"/>
            </a:solidFill>
            <a:ln w="9525">
              <a:solidFill>
                <a:schemeClr val="tx1"/>
              </a:solidFill>
              <a:miter lim="800000"/>
              <a:headEnd/>
              <a:tailEnd/>
            </a:ln>
          </p:spPr>
          <p:txBody>
            <a:bodyPr wrap="none" lIns="90000" tIns="46800" rIns="90000" bIns="46800" anchor="ctr">
              <a:spAutoFit/>
            </a:bodyPr>
            <a:lstStyle/>
            <a:p>
              <a:endParaRPr lang="nb-NO"/>
            </a:p>
          </p:txBody>
        </p:sp>
        <p:sp>
          <p:nvSpPr>
            <p:cNvPr id="41065" name="Text Box 75"/>
            <p:cNvSpPr txBox="1">
              <a:spLocks noChangeArrowheads="1"/>
            </p:cNvSpPr>
            <p:nvPr/>
          </p:nvSpPr>
          <p:spPr bwMode="auto">
            <a:xfrm>
              <a:off x="4197" y="3253"/>
              <a:ext cx="1129" cy="2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t>4 streams from disk, </a:t>
              </a:r>
              <a:br>
                <a:rPr lang="en-US" sz="1200"/>
              </a:br>
              <a:r>
                <a:rPr lang="en-US" sz="1200"/>
                <a:t>1 from cache</a:t>
              </a:r>
            </a:p>
          </p:txBody>
        </p:sp>
      </p:grpSp>
      <p:grpSp>
        <p:nvGrpSpPr>
          <p:cNvPr id="13" name="Group 76"/>
          <p:cNvGrpSpPr>
            <a:grpSpLocks/>
          </p:cNvGrpSpPr>
          <p:nvPr/>
        </p:nvGrpSpPr>
        <p:grpSpPr bwMode="auto">
          <a:xfrm>
            <a:off x="6208713" y="5514975"/>
            <a:ext cx="2254250" cy="457200"/>
            <a:chOff x="3911" y="3624"/>
            <a:chExt cx="1420" cy="288"/>
          </a:xfrm>
        </p:grpSpPr>
        <p:sp>
          <p:nvSpPr>
            <p:cNvPr id="41062" name="AutoShape 77"/>
            <p:cNvSpPr>
              <a:spLocks noChangeArrowheads="1"/>
            </p:cNvSpPr>
            <p:nvPr/>
          </p:nvSpPr>
          <p:spPr bwMode="auto">
            <a:xfrm>
              <a:off x="3911" y="3711"/>
              <a:ext cx="305" cy="110"/>
            </a:xfrm>
            <a:prstGeom prst="rightArrow">
              <a:avLst>
                <a:gd name="adj1" fmla="val 50000"/>
                <a:gd name="adj2" fmla="val 69318"/>
              </a:avLst>
            </a:prstGeom>
            <a:solidFill>
              <a:schemeClr val="hlink"/>
            </a:solidFill>
            <a:ln w="9525">
              <a:solidFill>
                <a:schemeClr val="tx1"/>
              </a:solidFill>
              <a:miter lim="800000"/>
              <a:headEnd/>
              <a:tailEnd/>
            </a:ln>
          </p:spPr>
          <p:txBody>
            <a:bodyPr wrap="none" lIns="90000" tIns="46800" rIns="90000" bIns="46800" anchor="ctr">
              <a:spAutoFit/>
            </a:bodyPr>
            <a:lstStyle/>
            <a:p>
              <a:endParaRPr lang="nb-NO"/>
            </a:p>
          </p:txBody>
        </p:sp>
        <p:sp>
          <p:nvSpPr>
            <p:cNvPr id="41063" name="Text Box 78"/>
            <p:cNvSpPr txBox="1">
              <a:spLocks noChangeArrowheads="1"/>
            </p:cNvSpPr>
            <p:nvPr/>
          </p:nvSpPr>
          <p:spPr bwMode="auto">
            <a:xfrm>
              <a:off x="4202" y="3624"/>
              <a:ext cx="1129" cy="2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t>2 streams from disk, </a:t>
              </a:r>
              <a:br>
                <a:rPr lang="en-US" sz="1200"/>
              </a:br>
              <a:r>
                <a:rPr lang="en-US" sz="1200"/>
                <a:t>3 from cache</a:t>
              </a:r>
            </a:p>
          </p:txBody>
        </p:sp>
      </p:grpSp>
      <p:sp>
        <p:nvSpPr>
          <p:cNvPr id="1238095" name="Rectangle 79"/>
          <p:cNvSpPr>
            <a:spLocks noChangeArrowheads="1"/>
          </p:cNvSpPr>
          <p:nvPr/>
        </p:nvSpPr>
        <p:spPr bwMode="auto">
          <a:xfrm>
            <a:off x="3225800" y="2187575"/>
            <a:ext cx="165100" cy="144463"/>
          </a:xfrm>
          <a:prstGeom prst="rect">
            <a:avLst/>
          </a:prstGeom>
          <a:solidFill>
            <a:srgbClr val="333333"/>
          </a:solidFill>
          <a:ln w="9525">
            <a:solidFill>
              <a:schemeClr val="tx1"/>
            </a:solidFill>
            <a:miter lim="800000"/>
            <a:headEnd/>
            <a:tailEnd/>
          </a:ln>
        </p:spPr>
        <p:txBody>
          <a:bodyPr wrap="none" lIns="90000" tIns="46800" rIns="90000" bIns="46800" anchor="ctr">
            <a:spAutoFit/>
          </a:bodyPr>
          <a:lstStyle/>
          <a:p>
            <a:endParaRPr lang="nb-NO"/>
          </a:p>
        </p:txBody>
      </p:sp>
      <p:sp>
        <p:nvSpPr>
          <p:cNvPr id="1238096" name="Rectangle 80"/>
          <p:cNvSpPr>
            <a:spLocks noChangeArrowheads="1"/>
          </p:cNvSpPr>
          <p:nvPr/>
        </p:nvSpPr>
        <p:spPr bwMode="auto">
          <a:xfrm>
            <a:off x="3057525" y="2187575"/>
            <a:ext cx="165100" cy="144463"/>
          </a:xfrm>
          <a:prstGeom prst="rect">
            <a:avLst/>
          </a:prstGeom>
          <a:solidFill>
            <a:srgbClr val="777777"/>
          </a:solidFill>
          <a:ln w="9525">
            <a:solidFill>
              <a:schemeClr val="tx1"/>
            </a:solidFill>
            <a:miter lim="800000"/>
            <a:headEnd/>
            <a:tailEnd/>
          </a:ln>
        </p:spPr>
        <p:txBody>
          <a:bodyPr wrap="none" lIns="90000" tIns="46800" rIns="90000" bIns="46800" anchor="ctr">
            <a:spAutoFit/>
          </a:bodyPr>
          <a:lstStyle/>
          <a:p>
            <a:endParaRPr lang="nb-NO"/>
          </a:p>
        </p:txBody>
      </p:sp>
      <p:sp>
        <p:nvSpPr>
          <p:cNvPr id="1238097" name="Rectangle 81"/>
          <p:cNvSpPr>
            <a:spLocks noChangeArrowheads="1"/>
          </p:cNvSpPr>
          <p:nvPr/>
        </p:nvSpPr>
        <p:spPr bwMode="auto">
          <a:xfrm>
            <a:off x="2890838" y="2187575"/>
            <a:ext cx="165100" cy="144463"/>
          </a:xfrm>
          <a:prstGeom prst="rect">
            <a:avLst/>
          </a:prstGeom>
          <a:solidFill>
            <a:srgbClr val="B2B2B2"/>
          </a:solidFill>
          <a:ln w="9525">
            <a:solidFill>
              <a:schemeClr val="tx1"/>
            </a:solidFill>
            <a:miter lim="800000"/>
            <a:headEnd/>
            <a:tailEnd/>
          </a:ln>
        </p:spPr>
        <p:txBody>
          <a:bodyPr wrap="none" lIns="90000" tIns="46800" rIns="90000" bIns="46800" anchor="ctr">
            <a:spAutoFit/>
          </a:bodyPr>
          <a:lstStyle/>
          <a:p>
            <a:endParaRPr lang="nb-NO"/>
          </a:p>
        </p:txBody>
      </p:sp>
      <p:sp>
        <p:nvSpPr>
          <p:cNvPr id="1238098" name="Rectangle 82"/>
          <p:cNvSpPr>
            <a:spLocks noChangeArrowheads="1"/>
          </p:cNvSpPr>
          <p:nvPr/>
        </p:nvSpPr>
        <p:spPr bwMode="auto">
          <a:xfrm>
            <a:off x="2724150" y="2187575"/>
            <a:ext cx="165100" cy="144463"/>
          </a:xfrm>
          <a:prstGeom prst="rect">
            <a:avLst/>
          </a:prstGeom>
          <a:solidFill>
            <a:srgbClr val="DDDDDD"/>
          </a:solidFill>
          <a:ln w="9525">
            <a:solidFill>
              <a:schemeClr val="tx1"/>
            </a:solidFill>
            <a:miter lim="800000"/>
            <a:headEnd/>
            <a:tailEnd/>
          </a:ln>
        </p:spPr>
        <p:txBody>
          <a:bodyPr wrap="none" lIns="90000" tIns="46800" rIns="90000" bIns="46800" anchor="ctr">
            <a:spAutoFit/>
          </a:bodyPr>
          <a:lstStyle/>
          <a:p>
            <a:endParaRPr lang="nb-NO"/>
          </a:p>
        </p:txBody>
      </p:sp>
      <p:sp>
        <p:nvSpPr>
          <p:cNvPr id="1238099" name="Rectangle 83"/>
          <p:cNvSpPr>
            <a:spLocks noChangeArrowheads="1"/>
          </p:cNvSpPr>
          <p:nvPr/>
        </p:nvSpPr>
        <p:spPr bwMode="auto">
          <a:xfrm>
            <a:off x="2557463" y="2187575"/>
            <a:ext cx="165100" cy="144463"/>
          </a:xfrm>
          <a:prstGeom prst="rect">
            <a:avLst/>
          </a:prstGeom>
          <a:solidFill>
            <a:srgbClr val="F8F8F8"/>
          </a:solidFill>
          <a:ln w="9525">
            <a:solidFill>
              <a:schemeClr val="tx1"/>
            </a:solidFill>
            <a:miter lim="800000"/>
            <a:headEnd/>
            <a:tailEnd/>
          </a:ln>
        </p:spPr>
        <p:txBody>
          <a:bodyPr wrap="none" lIns="90000" tIns="46800" rIns="90000" bIns="46800" anchor="ctr">
            <a:spAutoFit/>
          </a:bodyPr>
          <a:lstStyle/>
          <a:p>
            <a:endParaRPr lang="nb-NO"/>
          </a:p>
        </p:txBody>
      </p:sp>
      <p:sp>
        <p:nvSpPr>
          <p:cNvPr id="1238100" name="Rectangle 84"/>
          <p:cNvSpPr>
            <a:spLocks noChangeArrowheads="1"/>
          </p:cNvSpPr>
          <p:nvPr/>
        </p:nvSpPr>
        <p:spPr bwMode="auto">
          <a:xfrm>
            <a:off x="4171950" y="2187575"/>
            <a:ext cx="165100" cy="144463"/>
          </a:xfrm>
          <a:prstGeom prst="rect">
            <a:avLst/>
          </a:prstGeom>
          <a:solidFill>
            <a:srgbClr val="333333"/>
          </a:solidFill>
          <a:ln w="9525">
            <a:solidFill>
              <a:schemeClr val="tx1"/>
            </a:solidFill>
            <a:miter lim="800000"/>
            <a:headEnd/>
            <a:tailEnd/>
          </a:ln>
        </p:spPr>
        <p:txBody>
          <a:bodyPr wrap="none" lIns="90000" tIns="46800" rIns="90000" bIns="46800" anchor="ctr">
            <a:spAutoFit/>
          </a:bodyPr>
          <a:lstStyle/>
          <a:p>
            <a:endParaRPr lang="nb-NO"/>
          </a:p>
        </p:txBody>
      </p:sp>
      <p:sp>
        <p:nvSpPr>
          <p:cNvPr id="1238101" name="Rectangle 85"/>
          <p:cNvSpPr>
            <a:spLocks noChangeArrowheads="1"/>
          </p:cNvSpPr>
          <p:nvPr/>
        </p:nvSpPr>
        <p:spPr bwMode="auto">
          <a:xfrm>
            <a:off x="4003675" y="2187575"/>
            <a:ext cx="165100" cy="144463"/>
          </a:xfrm>
          <a:prstGeom prst="rect">
            <a:avLst/>
          </a:prstGeom>
          <a:solidFill>
            <a:srgbClr val="777777"/>
          </a:solidFill>
          <a:ln w="9525">
            <a:solidFill>
              <a:schemeClr val="tx1"/>
            </a:solidFill>
            <a:miter lim="800000"/>
            <a:headEnd/>
            <a:tailEnd/>
          </a:ln>
        </p:spPr>
        <p:txBody>
          <a:bodyPr wrap="none" lIns="90000" tIns="46800" rIns="90000" bIns="46800" anchor="ctr">
            <a:spAutoFit/>
          </a:bodyPr>
          <a:lstStyle/>
          <a:p>
            <a:endParaRPr lang="nb-NO"/>
          </a:p>
        </p:txBody>
      </p:sp>
      <p:sp>
        <p:nvSpPr>
          <p:cNvPr id="1238102" name="Rectangle 86"/>
          <p:cNvSpPr>
            <a:spLocks noChangeArrowheads="1"/>
          </p:cNvSpPr>
          <p:nvPr/>
        </p:nvSpPr>
        <p:spPr bwMode="auto">
          <a:xfrm>
            <a:off x="3836988" y="2187575"/>
            <a:ext cx="165100" cy="144463"/>
          </a:xfrm>
          <a:prstGeom prst="rect">
            <a:avLst/>
          </a:prstGeom>
          <a:solidFill>
            <a:srgbClr val="B2B2B2"/>
          </a:solidFill>
          <a:ln w="9525">
            <a:solidFill>
              <a:schemeClr val="tx1"/>
            </a:solidFill>
            <a:miter lim="800000"/>
            <a:headEnd/>
            <a:tailEnd/>
          </a:ln>
        </p:spPr>
        <p:txBody>
          <a:bodyPr wrap="none" lIns="90000" tIns="46800" rIns="90000" bIns="46800" anchor="ctr">
            <a:spAutoFit/>
          </a:bodyPr>
          <a:lstStyle/>
          <a:p>
            <a:endParaRPr lang="nb-NO"/>
          </a:p>
        </p:txBody>
      </p:sp>
      <p:sp>
        <p:nvSpPr>
          <p:cNvPr id="1238103" name="Rectangle 87"/>
          <p:cNvSpPr>
            <a:spLocks noChangeArrowheads="1"/>
          </p:cNvSpPr>
          <p:nvPr/>
        </p:nvSpPr>
        <p:spPr bwMode="auto">
          <a:xfrm>
            <a:off x="3670300" y="2187575"/>
            <a:ext cx="165100" cy="144463"/>
          </a:xfrm>
          <a:prstGeom prst="rect">
            <a:avLst/>
          </a:prstGeom>
          <a:solidFill>
            <a:srgbClr val="DDDDDD"/>
          </a:solidFill>
          <a:ln w="9525">
            <a:solidFill>
              <a:schemeClr val="tx1"/>
            </a:solidFill>
            <a:miter lim="800000"/>
            <a:headEnd/>
            <a:tailEnd/>
          </a:ln>
        </p:spPr>
        <p:txBody>
          <a:bodyPr wrap="none" lIns="90000" tIns="46800" rIns="90000" bIns="46800" anchor="ctr">
            <a:spAutoFit/>
          </a:bodyPr>
          <a:lstStyle/>
          <a:p>
            <a:endParaRPr lang="nb-NO"/>
          </a:p>
        </p:txBody>
      </p:sp>
      <p:sp>
        <p:nvSpPr>
          <p:cNvPr id="1238104" name="Rectangle 88"/>
          <p:cNvSpPr>
            <a:spLocks noChangeArrowheads="1"/>
          </p:cNvSpPr>
          <p:nvPr/>
        </p:nvSpPr>
        <p:spPr bwMode="auto">
          <a:xfrm>
            <a:off x="3503613" y="2187575"/>
            <a:ext cx="165100" cy="144463"/>
          </a:xfrm>
          <a:prstGeom prst="rect">
            <a:avLst/>
          </a:prstGeom>
          <a:solidFill>
            <a:srgbClr val="F8F8F8"/>
          </a:solidFill>
          <a:ln w="9525">
            <a:solidFill>
              <a:schemeClr val="tx1"/>
            </a:solidFill>
            <a:miter lim="800000"/>
            <a:headEnd/>
            <a:tailEnd/>
          </a:ln>
        </p:spPr>
        <p:txBody>
          <a:bodyPr wrap="none" lIns="90000" tIns="46800" rIns="90000" bIns="46800" anchor="ctr">
            <a:spAutoFit/>
          </a:bodyPr>
          <a:lstStyle/>
          <a:p>
            <a:endParaRPr lang="nb-NO"/>
          </a:p>
        </p:txBody>
      </p:sp>
      <p:sp>
        <p:nvSpPr>
          <p:cNvPr id="1238105" name="Rectangle 89"/>
          <p:cNvSpPr>
            <a:spLocks noChangeArrowheads="1"/>
          </p:cNvSpPr>
          <p:nvPr/>
        </p:nvSpPr>
        <p:spPr bwMode="auto">
          <a:xfrm>
            <a:off x="6697663" y="2187575"/>
            <a:ext cx="165100" cy="144463"/>
          </a:xfrm>
          <a:prstGeom prst="rect">
            <a:avLst/>
          </a:prstGeom>
          <a:solidFill>
            <a:srgbClr val="333333"/>
          </a:solidFill>
          <a:ln w="9525">
            <a:solidFill>
              <a:schemeClr val="tx1"/>
            </a:solidFill>
            <a:miter lim="800000"/>
            <a:headEnd/>
            <a:tailEnd/>
          </a:ln>
        </p:spPr>
        <p:txBody>
          <a:bodyPr wrap="none" lIns="90000" tIns="46800" rIns="90000" bIns="46800" anchor="ctr">
            <a:spAutoFit/>
          </a:bodyPr>
          <a:lstStyle/>
          <a:p>
            <a:endParaRPr lang="nb-NO"/>
          </a:p>
        </p:txBody>
      </p:sp>
      <p:sp>
        <p:nvSpPr>
          <p:cNvPr id="1238106" name="Rectangle 90"/>
          <p:cNvSpPr>
            <a:spLocks noChangeArrowheads="1"/>
          </p:cNvSpPr>
          <p:nvPr/>
        </p:nvSpPr>
        <p:spPr bwMode="auto">
          <a:xfrm>
            <a:off x="6529388" y="2187575"/>
            <a:ext cx="165100" cy="144463"/>
          </a:xfrm>
          <a:prstGeom prst="rect">
            <a:avLst/>
          </a:prstGeom>
          <a:solidFill>
            <a:srgbClr val="777777"/>
          </a:solidFill>
          <a:ln w="9525">
            <a:solidFill>
              <a:schemeClr val="tx1"/>
            </a:solidFill>
            <a:miter lim="800000"/>
            <a:headEnd/>
            <a:tailEnd/>
          </a:ln>
        </p:spPr>
        <p:txBody>
          <a:bodyPr wrap="none" lIns="90000" tIns="46800" rIns="90000" bIns="46800" anchor="ctr">
            <a:spAutoFit/>
          </a:bodyPr>
          <a:lstStyle/>
          <a:p>
            <a:endParaRPr lang="nb-NO"/>
          </a:p>
        </p:txBody>
      </p:sp>
      <p:sp>
        <p:nvSpPr>
          <p:cNvPr id="1238107" name="Rectangle 91"/>
          <p:cNvSpPr>
            <a:spLocks noChangeArrowheads="1"/>
          </p:cNvSpPr>
          <p:nvPr/>
        </p:nvSpPr>
        <p:spPr bwMode="auto">
          <a:xfrm>
            <a:off x="6362700" y="2187575"/>
            <a:ext cx="165100" cy="144463"/>
          </a:xfrm>
          <a:prstGeom prst="rect">
            <a:avLst/>
          </a:prstGeom>
          <a:solidFill>
            <a:srgbClr val="B2B2B2"/>
          </a:solidFill>
          <a:ln w="9525">
            <a:solidFill>
              <a:schemeClr val="tx1"/>
            </a:solidFill>
            <a:miter lim="800000"/>
            <a:headEnd/>
            <a:tailEnd/>
          </a:ln>
        </p:spPr>
        <p:txBody>
          <a:bodyPr wrap="none" lIns="90000" tIns="46800" rIns="90000" bIns="46800" anchor="ctr">
            <a:spAutoFit/>
          </a:bodyPr>
          <a:lstStyle/>
          <a:p>
            <a:endParaRPr lang="nb-NO"/>
          </a:p>
        </p:txBody>
      </p:sp>
      <p:sp>
        <p:nvSpPr>
          <p:cNvPr id="1238108" name="Rectangle 92"/>
          <p:cNvSpPr>
            <a:spLocks noChangeArrowheads="1"/>
          </p:cNvSpPr>
          <p:nvPr/>
        </p:nvSpPr>
        <p:spPr bwMode="auto">
          <a:xfrm>
            <a:off x="6196013" y="2187575"/>
            <a:ext cx="165100" cy="144463"/>
          </a:xfrm>
          <a:prstGeom prst="rect">
            <a:avLst/>
          </a:prstGeom>
          <a:solidFill>
            <a:srgbClr val="DDDDDD"/>
          </a:solidFill>
          <a:ln w="9525">
            <a:solidFill>
              <a:schemeClr val="tx1"/>
            </a:solidFill>
            <a:miter lim="800000"/>
            <a:headEnd/>
            <a:tailEnd/>
          </a:ln>
        </p:spPr>
        <p:txBody>
          <a:bodyPr wrap="none" lIns="90000" tIns="46800" rIns="90000" bIns="46800" anchor="ctr">
            <a:spAutoFit/>
          </a:bodyPr>
          <a:lstStyle/>
          <a:p>
            <a:endParaRPr lang="nb-NO"/>
          </a:p>
        </p:txBody>
      </p:sp>
      <p:sp>
        <p:nvSpPr>
          <p:cNvPr id="1238109" name="Rectangle 93"/>
          <p:cNvSpPr>
            <a:spLocks noChangeArrowheads="1"/>
          </p:cNvSpPr>
          <p:nvPr/>
        </p:nvSpPr>
        <p:spPr bwMode="auto">
          <a:xfrm>
            <a:off x="6029325" y="2187575"/>
            <a:ext cx="165100" cy="144463"/>
          </a:xfrm>
          <a:prstGeom prst="rect">
            <a:avLst/>
          </a:prstGeom>
          <a:solidFill>
            <a:srgbClr val="F8F8F8"/>
          </a:solidFill>
          <a:ln w="9525">
            <a:solidFill>
              <a:schemeClr val="tx1"/>
            </a:solidFill>
            <a:miter lim="800000"/>
            <a:headEnd/>
            <a:tailEnd/>
          </a:ln>
        </p:spPr>
        <p:txBody>
          <a:bodyPr wrap="none" lIns="90000" tIns="46800" rIns="90000" bIns="46800" anchor="ctr">
            <a:spAutoFit/>
          </a:bodyPr>
          <a:lstStyle/>
          <a:p>
            <a:endParaRPr lang="nb-NO"/>
          </a:p>
        </p:txBody>
      </p:sp>
      <p:sp>
        <p:nvSpPr>
          <p:cNvPr id="1238110" name="Rectangle 94"/>
          <p:cNvSpPr>
            <a:spLocks noChangeArrowheads="1"/>
          </p:cNvSpPr>
          <p:nvPr/>
        </p:nvSpPr>
        <p:spPr bwMode="auto">
          <a:xfrm>
            <a:off x="890588" y="2187575"/>
            <a:ext cx="165100" cy="144463"/>
          </a:xfrm>
          <a:prstGeom prst="rect">
            <a:avLst/>
          </a:prstGeom>
          <a:solidFill>
            <a:srgbClr val="333333"/>
          </a:solidFill>
          <a:ln w="9525">
            <a:solidFill>
              <a:schemeClr val="tx1"/>
            </a:solidFill>
            <a:miter lim="800000"/>
            <a:headEnd/>
            <a:tailEnd/>
          </a:ln>
        </p:spPr>
        <p:txBody>
          <a:bodyPr wrap="none" lIns="90000" tIns="46800" rIns="90000" bIns="46800" anchor="ctr">
            <a:spAutoFit/>
          </a:bodyPr>
          <a:lstStyle/>
          <a:p>
            <a:endParaRPr lang="nb-NO"/>
          </a:p>
        </p:txBody>
      </p:sp>
      <p:sp>
        <p:nvSpPr>
          <p:cNvPr id="1238111" name="Rectangle 95"/>
          <p:cNvSpPr>
            <a:spLocks noChangeArrowheads="1"/>
          </p:cNvSpPr>
          <p:nvPr/>
        </p:nvSpPr>
        <p:spPr bwMode="auto">
          <a:xfrm>
            <a:off x="722313" y="2187575"/>
            <a:ext cx="165100" cy="144463"/>
          </a:xfrm>
          <a:prstGeom prst="rect">
            <a:avLst/>
          </a:prstGeom>
          <a:solidFill>
            <a:srgbClr val="777777"/>
          </a:solidFill>
          <a:ln w="9525">
            <a:solidFill>
              <a:schemeClr val="tx1"/>
            </a:solidFill>
            <a:miter lim="800000"/>
            <a:headEnd/>
            <a:tailEnd/>
          </a:ln>
        </p:spPr>
        <p:txBody>
          <a:bodyPr wrap="none" lIns="90000" tIns="46800" rIns="90000" bIns="46800" anchor="ctr">
            <a:spAutoFit/>
          </a:bodyPr>
          <a:lstStyle/>
          <a:p>
            <a:endParaRPr lang="nb-NO"/>
          </a:p>
        </p:txBody>
      </p:sp>
      <p:sp>
        <p:nvSpPr>
          <p:cNvPr id="1238112" name="Rectangle 96"/>
          <p:cNvSpPr>
            <a:spLocks noChangeArrowheads="1"/>
          </p:cNvSpPr>
          <p:nvPr/>
        </p:nvSpPr>
        <p:spPr bwMode="auto">
          <a:xfrm>
            <a:off x="555625" y="2187575"/>
            <a:ext cx="165100" cy="144463"/>
          </a:xfrm>
          <a:prstGeom prst="rect">
            <a:avLst/>
          </a:prstGeom>
          <a:solidFill>
            <a:srgbClr val="B2B2B2"/>
          </a:solidFill>
          <a:ln w="9525">
            <a:solidFill>
              <a:schemeClr val="tx1"/>
            </a:solidFill>
            <a:miter lim="800000"/>
            <a:headEnd/>
            <a:tailEnd/>
          </a:ln>
        </p:spPr>
        <p:txBody>
          <a:bodyPr wrap="none" lIns="90000" tIns="46800" rIns="90000" bIns="46800" anchor="ctr">
            <a:spAutoFit/>
          </a:bodyPr>
          <a:lstStyle/>
          <a:p>
            <a:endParaRPr lang="nb-NO"/>
          </a:p>
        </p:txBody>
      </p:sp>
      <p:sp>
        <p:nvSpPr>
          <p:cNvPr id="1238113" name="Rectangle 97"/>
          <p:cNvSpPr>
            <a:spLocks noChangeArrowheads="1"/>
          </p:cNvSpPr>
          <p:nvPr/>
        </p:nvSpPr>
        <p:spPr bwMode="auto">
          <a:xfrm>
            <a:off x="388938" y="2187575"/>
            <a:ext cx="165100" cy="144463"/>
          </a:xfrm>
          <a:prstGeom prst="rect">
            <a:avLst/>
          </a:prstGeom>
          <a:solidFill>
            <a:srgbClr val="DDDDDD"/>
          </a:solidFill>
          <a:ln w="9525">
            <a:solidFill>
              <a:schemeClr val="tx1"/>
            </a:solidFill>
            <a:miter lim="800000"/>
            <a:headEnd/>
            <a:tailEnd/>
          </a:ln>
        </p:spPr>
        <p:txBody>
          <a:bodyPr wrap="none" lIns="90000" tIns="46800" rIns="90000" bIns="46800" anchor="ctr">
            <a:spAutoFit/>
          </a:bodyPr>
          <a:lstStyle/>
          <a:p>
            <a:endParaRPr lang="nb-NO"/>
          </a:p>
        </p:txBody>
      </p:sp>
      <p:sp>
        <p:nvSpPr>
          <p:cNvPr id="1238114" name="Rectangle 98"/>
          <p:cNvSpPr>
            <a:spLocks noChangeArrowheads="1"/>
          </p:cNvSpPr>
          <p:nvPr/>
        </p:nvSpPr>
        <p:spPr bwMode="auto">
          <a:xfrm>
            <a:off x="222250" y="2187575"/>
            <a:ext cx="165100" cy="144463"/>
          </a:xfrm>
          <a:prstGeom prst="rect">
            <a:avLst/>
          </a:prstGeom>
          <a:solidFill>
            <a:srgbClr val="F8F8F8"/>
          </a:solidFill>
          <a:ln w="9525">
            <a:solidFill>
              <a:schemeClr val="tx1"/>
            </a:solidFill>
            <a:miter lim="800000"/>
            <a:headEnd/>
            <a:tailEnd/>
          </a:ln>
        </p:spPr>
        <p:txBody>
          <a:bodyPr wrap="none" lIns="90000" tIns="46800" rIns="90000" bIns="46800" anchor="ctr">
            <a:spAutoFit/>
          </a:bodyPr>
          <a:lstStyle/>
          <a:p>
            <a:endParaRPr lang="nb-NO"/>
          </a:p>
        </p:txBody>
      </p:sp>
      <p:sp>
        <p:nvSpPr>
          <p:cNvPr id="1238115" name="Rectangle 99"/>
          <p:cNvSpPr>
            <a:spLocks noChangeArrowheads="1"/>
          </p:cNvSpPr>
          <p:nvPr/>
        </p:nvSpPr>
        <p:spPr bwMode="auto">
          <a:xfrm>
            <a:off x="2730500" y="2262188"/>
            <a:ext cx="165100" cy="144462"/>
          </a:xfrm>
          <a:prstGeom prst="rect">
            <a:avLst/>
          </a:prstGeom>
          <a:solidFill>
            <a:srgbClr val="333333"/>
          </a:solidFill>
          <a:ln w="9525">
            <a:solidFill>
              <a:schemeClr val="tx1"/>
            </a:solidFill>
            <a:miter lim="800000"/>
            <a:headEnd/>
            <a:tailEnd/>
          </a:ln>
        </p:spPr>
        <p:txBody>
          <a:bodyPr wrap="none" lIns="90000" tIns="46800" rIns="90000" bIns="46800" anchor="ctr">
            <a:spAutoFit/>
          </a:bodyPr>
          <a:lstStyle/>
          <a:p>
            <a:endParaRPr lang="nb-NO"/>
          </a:p>
        </p:txBody>
      </p:sp>
      <p:sp>
        <p:nvSpPr>
          <p:cNvPr id="1238116" name="Rectangle 100"/>
          <p:cNvSpPr>
            <a:spLocks noChangeArrowheads="1"/>
          </p:cNvSpPr>
          <p:nvPr/>
        </p:nvSpPr>
        <p:spPr bwMode="auto">
          <a:xfrm>
            <a:off x="2562225" y="2262188"/>
            <a:ext cx="165100" cy="144462"/>
          </a:xfrm>
          <a:prstGeom prst="rect">
            <a:avLst/>
          </a:prstGeom>
          <a:solidFill>
            <a:srgbClr val="777777"/>
          </a:solidFill>
          <a:ln w="9525">
            <a:solidFill>
              <a:schemeClr val="tx1"/>
            </a:solidFill>
            <a:miter lim="800000"/>
            <a:headEnd/>
            <a:tailEnd/>
          </a:ln>
        </p:spPr>
        <p:txBody>
          <a:bodyPr wrap="none" lIns="90000" tIns="46800" rIns="90000" bIns="46800" anchor="ctr">
            <a:spAutoFit/>
          </a:bodyPr>
          <a:lstStyle/>
          <a:p>
            <a:endParaRPr lang="nb-NO"/>
          </a:p>
        </p:txBody>
      </p:sp>
      <p:sp>
        <p:nvSpPr>
          <p:cNvPr id="1238117" name="Rectangle 101"/>
          <p:cNvSpPr>
            <a:spLocks noChangeArrowheads="1"/>
          </p:cNvSpPr>
          <p:nvPr/>
        </p:nvSpPr>
        <p:spPr bwMode="auto">
          <a:xfrm>
            <a:off x="2395538" y="2262188"/>
            <a:ext cx="165100" cy="144462"/>
          </a:xfrm>
          <a:prstGeom prst="rect">
            <a:avLst/>
          </a:prstGeom>
          <a:solidFill>
            <a:srgbClr val="B2B2B2"/>
          </a:solidFill>
          <a:ln w="9525">
            <a:solidFill>
              <a:schemeClr val="tx1"/>
            </a:solidFill>
            <a:miter lim="800000"/>
            <a:headEnd/>
            <a:tailEnd/>
          </a:ln>
        </p:spPr>
        <p:txBody>
          <a:bodyPr wrap="none" lIns="90000" tIns="46800" rIns="90000" bIns="46800" anchor="ctr">
            <a:spAutoFit/>
          </a:bodyPr>
          <a:lstStyle/>
          <a:p>
            <a:endParaRPr lang="nb-NO"/>
          </a:p>
        </p:txBody>
      </p:sp>
      <p:sp>
        <p:nvSpPr>
          <p:cNvPr id="1238118" name="Rectangle 102"/>
          <p:cNvSpPr>
            <a:spLocks noChangeArrowheads="1"/>
          </p:cNvSpPr>
          <p:nvPr/>
        </p:nvSpPr>
        <p:spPr bwMode="auto">
          <a:xfrm>
            <a:off x="2228850" y="2262188"/>
            <a:ext cx="165100" cy="144462"/>
          </a:xfrm>
          <a:prstGeom prst="rect">
            <a:avLst/>
          </a:prstGeom>
          <a:solidFill>
            <a:srgbClr val="DDDDDD"/>
          </a:solidFill>
          <a:ln w="9525">
            <a:solidFill>
              <a:schemeClr val="tx1"/>
            </a:solidFill>
            <a:miter lim="800000"/>
            <a:headEnd/>
            <a:tailEnd/>
          </a:ln>
        </p:spPr>
        <p:txBody>
          <a:bodyPr wrap="none" lIns="90000" tIns="46800" rIns="90000" bIns="46800" anchor="ctr">
            <a:spAutoFit/>
          </a:bodyPr>
          <a:lstStyle/>
          <a:p>
            <a:endParaRPr lang="nb-NO"/>
          </a:p>
        </p:txBody>
      </p:sp>
      <p:sp>
        <p:nvSpPr>
          <p:cNvPr id="1238119" name="Rectangle 103"/>
          <p:cNvSpPr>
            <a:spLocks noChangeArrowheads="1"/>
          </p:cNvSpPr>
          <p:nvPr/>
        </p:nvSpPr>
        <p:spPr bwMode="auto">
          <a:xfrm>
            <a:off x="2062163" y="2262188"/>
            <a:ext cx="165100" cy="144462"/>
          </a:xfrm>
          <a:prstGeom prst="rect">
            <a:avLst/>
          </a:prstGeom>
          <a:solidFill>
            <a:srgbClr val="F8F8F8"/>
          </a:solidFill>
          <a:ln w="9525">
            <a:solidFill>
              <a:schemeClr val="tx1"/>
            </a:solidFill>
            <a:miter lim="800000"/>
            <a:headEnd/>
            <a:tailEnd/>
          </a:ln>
        </p:spPr>
        <p:txBody>
          <a:bodyPr wrap="none" lIns="90000" tIns="46800" rIns="90000" bIns="46800" anchor="ctr">
            <a:spAutoFit/>
          </a:bodyPr>
          <a:lstStyle/>
          <a:p>
            <a:endParaRPr lang="nb-NO"/>
          </a:p>
        </p:txBody>
      </p:sp>
      <p:sp>
        <p:nvSpPr>
          <p:cNvPr id="1238120" name="Rectangle 104"/>
          <p:cNvSpPr>
            <a:spLocks noChangeArrowheads="1"/>
          </p:cNvSpPr>
          <p:nvPr/>
        </p:nvSpPr>
        <p:spPr bwMode="auto">
          <a:xfrm>
            <a:off x="2238375" y="6175375"/>
            <a:ext cx="3598863" cy="271463"/>
          </a:xfrm>
          <a:prstGeom prst="rect">
            <a:avLst/>
          </a:prstGeom>
          <a:solidFill>
            <a:srgbClr val="DDDDDD"/>
          </a:solidFill>
          <a:ln w="9525">
            <a:solidFill>
              <a:schemeClr val="tx1"/>
            </a:solidFill>
            <a:miter lim="800000"/>
            <a:headEnd/>
            <a:tailEnd/>
          </a:ln>
        </p:spPr>
        <p:txBody>
          <a:bodyPr wrap="none" lIns="90000" tIns="46800" rIns="90000" bIns="46800" anchor="ctr">
            <a:spAutoFit/>
          </a:bodyPr>
          <a:lstStyle/>
          <a:p>
            <a:endParaRPr lang="nb-NO"/>
          </a:p>
        </p:txBody>
      </p:sp>
      <p:sp>
        <p:nvSpPr>
          <p:cNvPr id="1238121" name="Text Box 105"/>
          <p:cNvSpPr txBox="1">
            <a:spLocks noChangeArrowheads="1"/>
          </p:cNvSpPr>
          <p:nvPr/>
        </p:nvSpPr>
        <p:spPr bwMode="auto">
          <a:xfrm>
            <a:off x="636588" y="6159500"/>
            <a:ext cx="13811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t>Memory (LRU):</a:t>
            </a:r>
          </a:p>
        </p:txBody>
      </p:sp>
      <p:grpSp>
        <p:nvGrpSpPr>
          <p:cNvPr id="14" name="Group 106"/>
          <p:cNvGrpSpPr>
            <a:grpSpLocks/>
          </p:cNvGrpSpPr>
          <p:nvPr/>
        </p:nvGrpSpPr>
        <p:grpSpPr bwMode="auto">
          <a:xfrm>
            <a:off x="6205538" y="6099175"/>
            <a:ext cx="2254250" cy="457200"/>
            <a:chOff x="3911" y="3624"/>
            <a:chExt cx="1420" cy="288"/>
          </a:xfrm>
        </p:grpSpPr>
        <p:sp>
          <p:nvSpPr>
            <p:cNvPr id="41060" name="AutoShape 107"/>
            <p:cNvSpPr>
              <a:spLocks noChangeArrowheads="1"/>
            </p:cNvSpPr>
            <p:nvPr/>
          </p:nvSpPr>
          <p:spPr bwMode="auto">
            <a:xfrm>
              <a:off x="3911" y="3711"/>
              <a:ext cx="305" cy="110"/>
            </a:xfrm>
            <a:prstGeom prst="rightArrow">
              <a:avLst>
                <a:gd name="adj1" fmla="val 50000"/>
                <a:gd name="adj2" fmla="val 69318"/>
              </a:avLst>
            </a:prstGeom>
            <a:solidFill>
              <a:schemeClr val="hlink"/>
            </a:solidFill>
            <a:ln w="9525">
              <a:solidFill>
                <a:schemeClr val="tx1"/>
              </a:solidFill>
              <a:miter lim="800000"/>
              <a:headEnd/>
              <a:tailEnd/>
            </a:ln>
          </p:spPr>
          <p:txBody>
            <a:bodyPr wrap="none" lIns="90000" tIns="46800" rIns="90000" bIns="46800" anchor="ctr">
              <a:spAutoFit/>
            </a:bodyPr>
            <a:lstStyle/>
            <a:p>
              <a:endParaRPr lang="nb-NO"/>
            </a:p>
          </p:txBody>
        </p:sp>
        <p:sp>
          <p:nvSpPr>
            <p:cNvPr id="41061" name="Text Box 108"/>
            <p:cNvSpPr txBox="1">
              <a:spLocks noChangeArrowheads="1"/>
            </p:cNvSpPr>
            <p:nvPr/>
          </p:nvSpPr>
          <p:spPr bwMode="auto">
            <a:xfrm>
              <a:off x="4202" y="3624"/>
              <a:ext cx="1129" cy="2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t>4 streams from disk, </a:t>
              </a:r>
              <a:br>
                <a:rPr lang="en-US" sz="1200"/>
              </a:br>
              <a:r>
                <a:rPr lang="en-US" sz="1200"/>
                <a:t>1 from cache</a:t>
              </a:r>
            </a:p>
          </p:txBody>
        </p:sp>
      </p:grpSp>
      <p:sp>
        <p:nvSpPr>
          <p:cNvPr id="1238125" name="Rectangle 109"/>
          <p:cNvSpPr>
            <a:spLocks noChangeArrowheads="1"/>
          </p:cNvSpPr>
          <p:nvPr/>
        </p:nvSpPr>
        <p:spPr bwMode="auto">
          <a:xfrm>
            <a:off x="2908300" y="6235700"/>
            <a:ext cx="165100" cy="144463"/>
          </a:xfrm>
          <a:prstGeom prst="rect">
            <a:avLst/>
          </a:prstGeom>
          <a:solidFill>
            <a:srgbClr val="333333"/>
          </a:solidFill>
          <a:ln w="9525">
            <a:solidFill>
              <a:schemeClr val="tx1"/>
            </a:solidFill>
            <a:miter lim="800000"/>
            <a:headEnd/>
            <a:tailEnd/>
          </a:ln>
        </p:spPr>
        <p:txBody>
          <a:bodyPr wrap="none" lIns="90000" tIns="46800" rIns="90000" bIns="46800" anchor="ctr">
            <a:spAutoFit/>
          </a:bodyPr>
          <a:lstStyle/>
          <a:p>
            <a:endParaRPr lang="nb-NO"/>
          </a:p>
        </p:txBody>
      </p:sp>
      <p:sp>
        <p:nvSpPr>
          <p:cNvPr id="1238126" name="Rectangle 110"/>
          <p:cNvSpPr>
            <a:spLocks noChangeArrowheads="1"/>
          </p:cNvSpPr>
          <p:nvPr/>
        </p:nvSpPr>
        <p:spPr bwMode="auto">
          <a:xfrm>
            <a:off x="2741613" y="6235700"/>
            <a:ext cx="165100" cy="144463"/>
          </a:xfrm>
          <a:prstGeom prst="rect">
            <a:avLst/>
          </a:prstGeom>
          <a:solidFill>
            <a:srgbClr val="333333"/>
          </a:solidFill>
          <a:ln w="9525">
            <a:solidFill>
              <a:schemeClr val="tx1"/>
            </a:solidFill>
            <a:miter lim="800000"/>
            <a:headEnd/>
            <a:tailEnd/>
          </a:ln>
        </p:spPr>
        <p:txBody>
          <a:bodyPr wrap="none" lIns="90000" tIns="46800" rIns="90000" bIns="46800" anchor="ctr">
            <a:spAutoFit/>
          </a:bodyPr>
          <a:lstStyle/>
          <a:p>
            <a:endParaRPr lang="nb-NO"/>
          </a:p>
        </p:txBody>
      </p:sp>
      <p:sp>
        <p:nvSpPr>
          <p:cNvPr id="1238127" name="Rectangle 111"/>
          <p:cNvSpPr>
            <a:spLocks noChangeArrowheads="1"/>
          </p:cNvSpPr>
          <p:nvPr/>
        </p:nvSpPr>
        <p:spPr bwMode="auto">
          <a:xfrm>
            <a:off x="2573338" y="6235700"/>
            <a:ext cx="165100" cy="144463"/>
          </a:xfrm>
          <a:prstGeom prst="rect">
            <a:avLst/>
          </a:prstGeom>
          <a:solidFill>
            <a:srgbClr val="333333"/>
          </a:solidFill>
          <a:ln w="9525">
            <a:solidFill>
              <a:schemeClr val="tx1"/>
            </a:solidFill>
            <a:miter lim="800000"/>
            <a:headEnd/>
            <a:tailEnd/>
          </a:ln>
        </p:spPr>
        <p:txBody>
          <a:bodyPr wrap="none" lIns="90000" tIns="46800" rIns="90000" bIns="46800" anchor="ctr">
            <a:spAutoFit/>
          </a:bodyPr>
          <a:lstStyle/>
          <a:p>
            <a:endParaRPr lang="nb-NO"/>
          </a:p>
        </p:txBody>
      </p:sp>
      <p:sp>
        <p:nvSpPr>
          <p:cNvPr id="1238128" name="Rectangle 112"/>
          <p:cNvSpPr>
            <a:spLocks noChangeArrowheads="1"/>
          </p:cNvSpPr>
          <p:nvPr/>
        </p:nvSpPr>
        <p:spPr bwMode="auto">
          <a:xfrm>
            <a:off x="2406650" y="6235700"/>
            <a:ext cx="165100" cy="144463"/>
          </a:xfrm>
          <a:prstGeom prst="rect">
            <a:avLst/>
          </a:prstGeom>
          <a:solidFill>
            <a:srgbClr val="333333"/>
          </a:solidFill>
          <a:ln w="9525">
            <a:solidFill>
              <a:schemeClr val="tx1"/>
            </a:solidFill>
            <a:miter lim="800000"/>
            <a:headEnd/>
            <a:tailEnd/>
          </a:ln>
        </p:spPr>
        <p:txBody>
          <a:bodyPr wrap="none" lIns="90000" tIns="46800" rIns="90000" bIns="46800" anchor="ctr">
            <a:spAutoFit/>
          </a:bodyPr>
          <a:lstStyle/>
          <a:p>
            <a:endParaRPr lang="nb-NO"/>
          </a:p>
        </p:txBody>
      </p:sp>
      <p:sp>
        <p:nvSpPr>
          <p:cNvPr id="1238129" name="Rectangle 113"/>
          <p:cNvSpPr>
            <a:spLocks noChangeArrowheads="1"/>
          </p:cNvSpPr>
          <p:nvPr/>
        </p:nvSpPr>
        <p:spPr bwMode="auto">
          <a:xfrm>
            <a:off x="2239963" y="6235700"/>
            <a:ext cx="165100" cy="144463"/>
          </a:xfrm>
          <a:prstGeom prst="rect">
            <a:avLst/>
          </a:prstGeom>
          <a:solidFill>
            <a:srgbClr val="333333"/>
          </a:solidFill>
          <a:ln w="9525">
            <a:solidFill>
              <a:schemeClr val="tx1"/>
            </a:solidFill>
            <a:miter lim="800000"/>
            <a:headEnd/>
            <a:tailEnd/>
          </a:ln>
        </p:spPr>
        <p:txBody>
          <a:bodyPr wrap="none" lIns="90000" tIns="46800" rIns="90000" bIns="46800" anchor="ctr">
            <a:spAutoFit/>
          </a:bodyPr>
          <a:lstStyle/>
          <a:p>
            <a:endParaRPr lang="nb-NO"/>
          </a:p>
        </p:txBody>
      </p:sp>
      <p:sp>
        <p:nvSpPr>
          <p:cNvPr id="1238130" name="Rectangle 114"/>
          <p:cNvSpPr>
            <a:spLocks noChangeArrowheads="1"/>
          </p:cNvSpPr>
          <p:nvPr/>
        </p:nvSpPr>
        <p:spPr bwMode="auto">
          <a:xfrm>
            <a:off x="3746500" y="6235700"/>
            <a:ext cx="165100" cy="144463"/>
          </a:xfrm>
          <a:prstGeom prst="rect">
            <a:avLst/>
          </a:prstGeom>
          <a:solidFill>
            <a:srgbClr val="5F5F5F"/>
          </a:solidFill>
          <a:ln w="9525">
            <a:solidFill>
              <a:schemeClr val="tx1"/>
            </a:solidFill>
            <a:miter lim="800000"/>
            <a:headEnd/>
            <a:tailEnd/>
          </a:ln>
        </p:spPr>
        <p:txBody>
          <a:bodyPr wrap="none" lIns="90000" tIns="46800" rIns="90000" bIns="46800" anchor="ctr">
            <a:spAutoFit/>
          </a:bodyPr>
          <a:lstStyle/>
          <a:p>
            <a:endParaRPr lang="nb-NO"/>
          </a:p>
        </p:txBody>
      </p:sp>
      <p:sp>
        <p:nvSpPr>
          <p:cNvPr id="1238131" name="Rectangle 115"/>
          <p:cNvSpPr>
            <a:spLocks noChangeArrowheads="1"/>
          </p:cNvSpPr>
          <p:nvPr/>
        </p:nvSpPr>
        <p:spPr bwMode="auto">
          <a:xfrm>
            <a:off x="3578225" y="6235700"/>
            <a:ext cx="165100" cy="144463"/>
          </a:xfrm>
          <a:prstGeom prst="rect">
            <a:avLst/>
          </a:prstGeom>
          <a:solidFill>
            <a:srgbClr val="5F5F5F"/>
          </a:solidFill>
          <a:ln w="9525">
            <a:solidFill>
              <a:schemeClr val="tx1"/>
            </a:solidFill>
            <a:miter lim="800000"/>
            <a:headEnd/>
            <a:tailEnd/>
          </a:ln>
        </p:spPr>
        <p:txBody>
          <a:bodyPr wrap="none" lIns="90000" tIns="46800" rIns="90000" bIns="46800" anchor="ctr">
            <a:spAutoFit/>
          </a:bodyPr>
          <a:lstStyle/>
          <a:p>
            <a:endParaRPr lang="nb-NO"/>
          </a:p>
        </p:txBody>
      </p:sp>
      <p:sp>
        <p:nvSpPr>
          <p:cNvPr id="1238132" name="Rectangle 116"/>
          <p:cNvSpPr>
            <a:spLocks noChangeArrowheads="1"/>
          </p:cNvSpPr>
          <p:nvPr/>
        </p:nvSpPr>
        <p:spPr bwMode="auto">
          <a:xfrm>
            <a:off x="3411538" y="6235700"/>
            <a:ext cx="165100" cy="144463"/>
          </a:xfrm>
          <a:prstGeom prst="rect">
            <a:avLst/>
          </a:prstGeom>
          <a:solidFill>
            <a:srgbClr val="5F5F5F"/>
          </a:solidFill>
          <a:ln w="9525">
            <a:solidFill>
              <a:schemeClr val="tx1"/>
            </a:solidFill>
            <a:miter lim="800000"/>
            <a:headEnd/>
            <a:tailEnd/>
          </a:ln>
        </p:spPr>
        <p:txBody>
          <a:bodyPr wrap="none" lIns="90000" tIns="46800" rIns="90000" bIns="46800" anchor="ctr">
            <a:spAutoFit/>
          </a:bodyPr>
          <a:lstStyle/>
          <a:p>
            <a:endParaRPr lang="nb-NO"/>
          </a:p>
        </p:txBody>
      </p:sp>
      <p:sp>
        <p:nvSpPr>
          <p:cNvPr id="1238133" name="Rectangle 117"/>
          <p:cNvSpPr>
            <a:spLocks noChangeArrowheads="1"/>
          </p:cNvSpPr>
          <p:nvPr/>
        </p:nvSpPr>
        <p:spPr bwMode="auto">
          <a:xfrm>
            <a:off x="3243263" y="6235700"/>
            <a:ext cx="165100" cy="144463"/>
          </a:xfrm>
          <a:prstGeom prst="rect">
            <a:avLst/>
          </a:prstGeom>
          <a:solidFill>
            <a:srgbClr val="5F5F5F"/>
          </a:solidFill>
          <a:ln w="9525">
            <a:solidFill>
              <a:schemeClr val="tx1"/>
            </a:solidFill>
            <a:miter lim="800000"/>
            <a:headEnd/>
            <a:tailEnd/>
          </a:ln>
        </p:spPr>
        <p:txBody>
          <a:bodyPr wrap="none" lIns="90000" tIns="46800" rIns="90000" bIns="46800" anchor="ctr">
            <a:spAutoFit/>
          </a:bodyPr>
          <a:lstStyle/>
          <a:p>
            <a:endParaRPr lang="nb-NO"/>
          </a:p>
        </p:txBody>
      </p:sp>
      <p:sp>
        <p:nvSpPr>
          <p:cNvPr id="1238134" name="Rectangle 118"/>
          <p:cNvSpPr>
            <a:spLocks noChangeArrowheads="1"/>
          </p:cNvSpPr>
          <p:nvPr/>
        </p:nvSpPr>
        <p:spPr bwMode="auto">
          <a:xfrm>
            <a:off x="3076575" y="6235700"/>
            <a:ext cx="165100" cy="144463"/>
          </a:xfrm>
          <a:prstGeom prst="rect">
            <a:avLst/>
          </a:prstGeom>
          <a:solidFill>
            <a:srgbClr val="5F5F5F"/>
          </a:solidFill>
          <a:ln w="9525">
            <a:solidFill>
              <a:schemeClr val="tx1"/>
            </a:solidFill>
            <a:miter lim="800000"/>
            <a:headEnd/>
            <a:tailEnd/>
          </a:ln>
        </p:spPr>
        <p:txBody>
          <a:bodyPr wrap="none" lIns="90000" tIns="46800" rIns="90000" bIns="46800" anchor="ctr">
            <a:spAutoFit/>
          </a:bodyPr>
          <a:lstStyle/>
          <a:p>
            <a:endParaRPr lang="nb-NO"/>
          </a:p>
        </p:txBody>
      </p:sp>
      <p:sp>
        <p:nvSpPr>
          <p:cNvPr id="1238135" name="Rectangle 119"/>
          <p:cNvSpPr>
            <a:spLocks noChangeArrowheads="1"/>
          </p:cNvSpPr>
          <p:nvPr/>
        </p:nvSpPr>
        <p:spPr bwMode="auto">
          <a:xfrm>
            <a:off x="4583113" y="6235700"/>
            <a:ext cx="165100" cy="144463"/>
          </a:xfrm>
          <a:prstGeom prst="rect">
            <a:avLst/>
          </a:prstGeom>
          <a:solidFill>
            <a:srgbClr val="969696"/>
          </a:solidFill>
          <a:ln w="9525">
            <a:solidFill>
              <a:schemeClr val="tx1"/>
            </a:solidFill>
            <a:miter lim="800000"/>
            <a:headEnd/>
            <a:tailEnd/>
          </a:ln>
        </p:spPr>
        <p:txBody>
          <a:bodyPr wrap="none" lIns="90000" tIns="46800" rIns="90000" bIns="46800" anchor="ctr">
            <a:spAutoFit/>
          </a:bodyPr>
          <a:lstStyle/>
          <a:p>
            <a:endParaRPr lang="nb-NO"/>
          </a:p>
        </p:txBody>
      </p:sp>
      <p:sp>
        <p:nvSpPr>
          <p:cNvPr id="1238136" name="Rectangle 120"/>
          <p:cNvSpPr>
            <a:spLocks noChangeArrowheads="1"/>
          </p:cNvSpPr>
          <p:nvPr/>
        </p:nvSpPr>
        <p:spPr bwMode="auto">
          <a:xfrm>
            <a:off x="4414838" y="6235700"/>
            <a:ext cx="165100" cy="144463"/>
          </a:xfrm>
          <a:prstGeom prst="rect">
            <a:avLst/>
          </a:prstGeom>
          <a:solidFill>
            <a:srgbClr val="969696"/>
          </a:solidFill>
          <a:ln w="9525">
            <a:solidFill>
              <a:schemeClr val="tx1"/>
            </a:solidFill>
            <a:miter lim="800000"/>
            <a:headEnd/>
            <a:tailEnd/>
          </a:ln>
        </p:spPr>
        <p:txBody>
          <a:bodyPr wrap="none" lIns="90000" tIns="46800" rIns="90000" bIns="46800" anchor="ctr">
            <a:spAutoFit/>
          </a:bodyPr>
          <a:lstStyle/>
          <a:p>
            <a:endParaRPr lang="nb-NO"/>
          </a:p>
        </p:txBody>
      </p:sp>
      <p:sp>
        <p:nvSpPr>
          <p:cNvPr id="1238137" name="Rectangle 121"/>
          <p:cNvSpPr>
            <a:spLocks noChangeArrowheads="1"/>
          </p:cNvSpPr>
          <p:nvPr/>
        </p:nvSpPr>
        <p:spPr bwMode="auto">
          <a:xfrm>
            <a:off x="4248150" y="6235700"/>
            <a:ext cx="165100" cy="144463"/>
          </a:xfrm>
          <a:prstGeom prst="rect">
            <a:avLst/>
          </a:prstGeom>
          <a:solidFill>
            <a:srgbClr val="969696"/>
          </a:solidFill>
          <a:ln w="9525">
            <a:solidFill>
              <a:schemeClr val="tx1"/>
            </a:solidFill>
            <a:miter lim="800000"/>
            <a:headEnd/>
            <a:tailEnd/>
          </a:ln>
        </p:spPr>
        <p:txBody>
          <a:bodyPr wrap="none" lIns="90000" tIns="46800" rIns="90000" bIns="46800" anchor="ctr">
            <a:spAutoFit/>
          </a:bodyPr>
          <a:lstStyle/>
          <a:p>
            <a:endParaRPr lang="nb-NO"/>
          </a:p>
        </p:txBody>
      </p:sp>
      <p:sp>
        <p:nvSpPr>
          <p:cNvPr id="1238138" name="Rectangle 122"/>
          <p:cNvSpPr>
            <a:spLocks noChangeArrowheads="1"/>
          </p:cNvSpPr>
          <p:nvPr/>
        </p:nvSpPr>
        <p:spPr bwMode="auto">
          <a:xfrm>
            <a:off x="4079875" y="6235700"/>
            <a:ext cx="165100" cy="144463"/>
          </a:xfrm>
          <a:prstGeom prst="rect">
            <a:avLst/>
          </a:prstGeom>
          <a:solidFill>
            <a:srgbClr val="969696"/>
          </a:solidFill>
          <a:ln w="9525">
            <a:solidFill>
              <a:schemeClr val="tx1"/>
            </a:solidFill>
            <a:miter lim="800000"/>
            <a:headEnd/>
            <a:tailEnd/>
          </a:ln>
        </p:spPr>
        <p:txBody>
          <a:bodyPr wrap="none" lIns="90000" tIns="46800" rIns="90000" bIns="46800" anchor="ctr">
            <a:spAutoFit/>
          </a:bodyPr>
          <a:lstStyle/>
          <a:p>
            <a:endParaRPr lang="nb-NO"/>
          </a:p>
        </p:txBody>
      </p:sp>
      <p:sp>
        <p:nvSpPr>
          <p:cNvPr id="1238139" name="Rectangle 123"/>
          <p:cNvSpPr>
            <a:spLocks noChangeArrowheads="1"/>
          </p:cNvSpPr>
          <p:nvPr/>
        </p:nvSpPr>
        <p:spPr bwMode="auto">
          <a:xfrm>
            <a:off x="3913188" y="6235700"/>
            <a:ext cx="165100" cy="144463"/>
          </a:xfrm>
          <a:prstGeom prst="rect">
            <a:avLst/>
          </a:prstGeom>
          <a:solidFill>
            <a:srgbClr val="969696"/>
          </a:solidFill>
          <a:ln w="9525">
            <a:solidFill>
              <a:schemeClr val="tx1"/>
            </a:solidFill>
            <a:miter lim="800000"/>
            <a:headEnd/>
            <a:tailEnd/>
          </a:ln>
        </p:spPr>
        <p:txBody>
          <a:bodyPr wrap="none" lIns="90000" tIns="46800" rIns="90000" bIns="46800" anchor="ctr">
            <a:spAutoFit/>
          </a:bodyPr>
          <a:lstStyle/>
          <a:p>
            <a:endParaRPr lang="nb-NO"/>
          </a:p>
        </p:txBody>
      </p:sp>
      <p:sp>
        <p:nvSpPr>
          <p:cNvPr id="1238140" name="Rectangle 124"/>
          <p:cNvSpPr>
            <a:spLocks noChangeArrowheads="1"/>
          </p:cNvSpPr>
          <p:nvPr/>
        </p:nvSpPr>
        <p:spPr bwMode="auto">
          <a:xfrm>
            <a:off x="5419725" y="6235700"/>
            <a:ext cx="165100" cy="144463"/>
          </a:xfrm>
          <a:prstGeom prst="rect">
            <a:avLst/>
          </a:prstGeom>
          <a:solidFill>
            <a:srgbClr val="F8F8F8"/>
          </a:solidFill>
          <a:ln w="9525">
            <a:solidFill>
              <a:schemeClr val="tx1"/>
            </a:solidFill>
            <a:miter lim="800000"/>
            <a:headEnd/>
            <a:tailEnd/>
          </a:ln>
        </p:spPr>
        <p:txBody>
          <a:bodyPr wrap="none" lIns="90000" tIns="46800" rIns="90000" bIns="46800" anchor="ctr">
            <a:spAutoFit/>
          </a:bodyPr>
          <a:lstStyle/>
          <a:p>
            <a:endParaRPr lang="nb-NO"/>
          </a:p>
        </p:txBody>
      </p:sp>
      <p:sp>
        <p:nvSpPr>
          <p:cNvPr id="1238141" name="Rectangle 125"/>
          <p:cNvSpPr>
            <a:spLocks noChangeArrowheads="1"/>
          </p:cNvSpPr>
          <p:nvPr/>
        </p:nvSpPr>
        <p:spPr bwMode="auto">
          <a:xfrm>
            <a:off x="5253038" y="6235700"/>
            <a:ext cx="165100" cy="144463"/>
          </a:xfrm>
          <a:prstGeom prst="rect">
            <a:avLst/>
          </a:prstGeom>
          <a:solidFill>
            <a:srgbClr val="DDDDDD"/>
          </a:solidFill>
          <a:ln w="9525">
            <a:solidFill>
              <a:schemeClr val="tx1"/>
            </a:solidFill>
            <a:miter lim="800000"/>
            <a:headEnd/>
            <a:tailEnd/>
          </a:ln>
        </p:spPr>
        <p:txBody>
          <a:bodyPr wrap="none" lIns="90000" tIns="46800" rIns="90000" bIns="46800" anchor="ctr">
            <a:spAutoFit/>
          </a:bodyPr>
          <a:lstStyle/>
          <a:p>
            <a:endParaRPr lang="nb-NO"/>
          </a:p>
        </p:txBody>
      </p:sp>
      <p:sp>
        <p:nvSpPr>
          <p:cNvPr id="1238142" name="Rectangle 126"/>
          <p:cNvSpPr>
            <a:spLocks noChangeArrowheads="1"/>
          </p:cNvSpPr>
          <p:nvPr/>
        </p:nvSpPr>
        <p:spPr bwMode="auto">
          <a:xfrm>
            <a:off x="5084763" y="6235700"/>
            <a:ext cx="165100" cy="144463"/>
          </a:xfrm>
          <a:prstGeom prst="rect">
            <a:avLst/>
          </a:prstGeom>
          <a:solidFill>
            <a:srgbClr val="DDDDDD"/>
          </a:solidFill>
          <a:ln w="9525">
            <a:solidFill>
              <a:schemeClr val="tx1"/>
            </a:solidFill>
            <a:miter lim="800000"/>
            <a:headEnd/>
            <a:tailEnd/>
          </a:ln>
        </p:spPr>
        <p:txBody>
          <a:bodyPr wrap="none" lIns="90000" tIns="46800" rIns="90000" bIns="46800" anchor="ctr">
            <a:spAutoFit/>
          </a:bodyPr>
          <a:lstStyle/>
          <a:p>
            <a:endParaRPr lang="nb-NO"/>
          </a:p>
        </p:txBody>
      </p:sp>
      <p:sp>
        <p:nvSpPr>
          <p:cNvPr id="1238143" name="Rectangle 127"/>
          <p:cNvSpPr>
            <a:spLocks noChangeArrowheads="1"/>
          </p:cNvSpPr>
          <p:nvPr/>
        </p:nvSpPr>
        <p:spPr bwMode="auto">
          <a:xfrm>
            <a:off x="4918075" y="6235700"/>
            <a:ext cx="165100" cy="144463"/>
          </a:xfrm>
          <a:prstGeom prst="rect">
            <a:avLst/>
          </a:prstGeom>
          <a:solidFill>
            <a:srgbClr val="DDDDDD"/>
          </a:solidFill>
          <a:ln w="9525">
            <a:solidFill>
              <a:schemeClr val="tx1"/>
            </a:solidFill>
            <a:miter lim="800000"/>
            <a:headEnd/>
            <a:tailEnd/>
          </a:ln>
        </p:spPr>
        <p:txBody>
          <a:bodyPr wrap="none" lIns="90000" tIns="46800" rIns="90000" bIns="46800" anchor="ctr">
            <a:spAutoFit/>
          </a:bodyPr>
          <a:lstStyle/>
          <a:p>
            <a:endParaRPr lang="nb-NO"/>
          </a:p>
        </p:txBody>
      </p:sp>
      <p:sp>
        <p:nvSpPr>
          <p:cNvPr id="1238144" name="Rectangle 128"/>
          <p:cNvSpPr>
            <a:spLocks noChangeArrowheads="1"/>
          </p:cNvSpPr>
          <p:nvPr/>
        </p:nvSpPr>
        <p:spPr bwMode="auto">
          <a:xfrm>
            <a:off x="4749800" y="6235700"/>
            <a:ext cx="165100" cy="144463"/>
          </a:xfrm>
          <a:prstGeom prst="rect">
            <a:avLst/>
          </a:prstGeom>
          <a:solidFill>
            <a:srgbClr val="DDDDDD"/>
          </a:solidFill>
          <a:ln w="9525">
            <a:solidFill>
              <a:schemeClr val="tx1"/>
            </a:solidFill>
            <a:miter lim="800000"/>
            <a:headEnd/>
            <a:tailEnd/>
          </a:ln>
        </p:spPr>
        <p:txBody>
          <a:bodyPr wrap="none" lIns="90000" tIns="46800" rIns="90000" bIns="46800" anchor="ctr">
            <a:spAutoFit/>
          </a:bodyPr>
          <a:lstStyle/>
          <a:p>
            <a:endParaRPr lang="nb-NO"/>
          </a:p>
        </p:txBody>
      </p:sp>
      <p:sp>
        <p:nvSpPr>
          <p:cNvPr id="1238145" name="Rectangle 129"/>
          <p:cNvSpPr>
            <a:spLocks noChangeArrowheads="1"/>
          </p:cNvSpPr>
          <p:nvPr/>
        </p:nvSpPr>
        <p:spPr bwMode="auto">
          <a:xfrm>
            <a:off x="5588000" y="6235700"/>
            <a:ext cx="165100" cy="144463"/>
          </a:xfrm>
          <a:prstGeom prst="rect">
            <a:avLst/>
          </a:prstGeom>
          <a:solidFill>
            <a:srgbClr val="F8F8F8"/>
          </a:solidFill>
          <a:ln w="9525">
            <a:solidFill>
              <a:schemeClr val="tx1"/>
            </a:solidFill>
            <a:miter lim="800000"/>
            <a:headEnd/>
            <a:tailEnd/>
          </a:ln>
        </p:spPr>
        <p:txBody>
          <a:bodyPr wrap="none" lIns="90000" tIns="46800" rIns="90000" bIns="46800" anchor="ctr">
            <a:spAutoFit/>
          </a:bodyPr>
          <a:lstStyle/>
          <a:p>
            <a:endParaRPr lang="nb-N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803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nodeType="afterGroup">
                            <p:stCondLst>
                              <p:cond delay="5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nodeType="afterGroup">
                            <p:stCondLst>
                              <p:cond delay="100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nodeType="afterGroup">
                            <p:stCondLst>
                              <p:cond delay="1500"/>
                            </p:stCondLst>
                            <p:childTnLst>
                              <p:par>
                                <p:cTn id="26" presetID="22" presetClass="entr" presetSubtype="4"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par>
                          <p:cTn id="29" fill="hold" nodeType="afterGroup">
                            <p:stCondLst>
                              <p:cond delay="2000"/>
                            </p:stCondLst>
                            <p:childTnLst>
                              <p:par>
                                <p:cTn id="30" presetID="22" presetClass="entr" presetSubtype="4"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38046"/>
                                        </p:tgtEl>
                                        <p:attrNameLst>
                                          <p:attrName>style.visibility</p:attrName>
                                        </p:attrNameLst>
                                      </p:cBhvr>
                                      <p:to>
                                        <p:strVal val="visible"/>
                                      </p:to>
                                    </p:set>
                                    <p:animEffect transition="in" filter="wipe(left)">
                                      <p:cBhvr>
                                        <p:cTn id="37" dur="1000"/>
                                        <p:tgtEl>
                                          <p:spTgt spid="1238046"/>
                                        </p:tgtEl>
                                      </p:cBhvr>
                                    </p:animEffect>
                                  </p:childTnLst>
                                </p:cTn>
                              </p:par>
                            </p:childTnLst>
                          </p:cTn>
                        </p:par>
                        <p:par>
                          <p:cTn id="38" fill="hold" nodeType="afterGroup">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238042"/>
                                        </p:tgtEl>
                                        <p:attrNameLst>
                                          <p:attrName>style.visibility</p:attrName>
                                        </p:attrNameLst>
                                      </p:cBhvr>
                                      <p:to>
                                        <p:strVal val="visible"/>
                                      </p:to>
                                    </p:set>
                                    <p:animEffect transition="in" filter="wipe(left)">
                                      <p:cBhvr>
                                        <p:cTn id="41" dur="1000"/>
                                        <p:tgtEl>
                                          <p:spTgt spid="1238042"/>
                                        </p:tgtEl>
                                      </p:cBhvr>
                                    </p:animEffect>
                                  </p:childTnLst>
                                </p:cTn>
                              </p:par>
                            </p:childTnLst>
                          </p:cTn>
                        </p:par>
                        <p:par>
                          <p:cTn id="42" fill="hold" nodeType="afterGroup">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1238050"/>
                                        </p:tgtEl>
                                        <p:attrNameLst>
                                          <p:attrName>style.visibility</p:attrName>
                                        </p:attrNameLst>
                                      </p:cBhvr>
                                      <p:to>
                                        <p:strVal val="visible"/>
                                      </p:to>
                                    </p:set>
                                    <p:animEffect transition="in" filter="wipe(left)">
                                      <p:cBhvr>
                                        <p:cTn id="45" dur="1000"/>
                                        <p:tgtEl>
                                          <p:spTgt spid="1238050"/>
                                        </p:tgtEl>
                                      </p:cBhvr>
                                    </p:animEffect>
                                  </p:childTnLst>
                                </p:cTn>
                              </p:par>
                            </p:childTnLst>
                          </p:cTn>
                        </p:par>
                        <p:par>
                          <p:cTn id="46" fill="hold" nodeType="afterGroup">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1238038"/>
                                        </p:tgtEl>
                                        <p:attrNameLst>
                                          <p:attrName>style.visibility</p:attrName>
                                        </p:attrNameLst>
                                      </p:cBhvr>
                                      <p:to>
                                        <p:strVal val="visible"/>
                                      </p:to>
                                    </p:set>
                                    <p:animEffect transition="in" filter="wipe(left)">
                                      <p:cBhvr>
                                        <p:cTn id="49" dur="1000"/>
                                        <p:tgtEl>
                                          <p:spTgt spid="1238038"/>
                                        </p:tgtEl>
                                      </p:cBhvr>
                                    </p:animEffect>
                                  </p:childTnLst>
                                </p:cTn>
                              </p:par>
                            </p:childTnLst>
                          </p:cTn>
                        </p:par>
                        <p:par>
                          <p:cTn id="50" fill="hold" nodeType="afterGroup">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1238034"/>
                                        </p:tgtEl>
                                        <p:attrNameLst>
                                          <p:attrName>style.visibility</p:attrName>
                                        </p:attrNameLst>
                                      </p:cBhvr>
                                      <p:to>
                                        <p:strVal val="visible"/>
                                      </p:to>
                                    </p:set>
                                    <p:animEffect transition="in" filter="wipe(left)">
                                      <p:cBhvr>
                                        <p:cTn id="53" dur="1000"/>
                                        <p:tgtEl>
                                          <p:spTgt spid="123803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2000"/>
                                        <p:tgtEl>
                                          <p:spTgt spid="1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238056"/>
                                        </p:tgtEl>
                                        <p:attrNameLst>
                                          <p:attrName>style.visibility</p:attrName>
                                        </p:attrNameLst>
                                      </p:cBhvr>
                                      <p:to>
                                        <p:strVal val="visible"/>
                                      </p:to>
                                    </p:set>
                                    <p:animEffect transition="in" filter="dissolve">
                                      <p:cBhvr>
                                        <p:cTn id="63" dur="500"/>
                                        <p:tgtEl>
                                          <p:spTgt spid="1238056"/>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238055"/>
                                        </p:tgtEl>
                                        <p:attrNameLst>
                                          <p:attrName>style.visibility</p:attrName>
                                        </p:attrNameLst>
                                      </p:cBhvr>
                                      <p:to>
                                        <p:strVal val="visible"/>
                                      </p:to>
                                    </p:set>
                                    <p:animEffect transition="in" filter="dissolve">
                                      <p:cBhvr>
                                        <p:cTn id="66" dur="500"/>
                                        <p:tgtEl>
                                          <p:spTgt spid="123805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1238062"/>
                                        </p:tgtEl>
                                        <p:attrNameLst>
                                          <p:attrName>style.visibility</p:attrName>
                                        </p:attrNameLst>
                                      </p:cBhvr>
                                      <p:to>
                                        <p:strVal val="visible"/>
                                      </p:to>
                                    </p:set>
                                    <p:animEffect transition="in" filter="dissolve">
                                      <p:cBhvr>
                                        <p:cTn id="76" dur="500"/>
                                        <p:tgtEl>
                                          <p:spTgt spid="1238062"/>
                                        </p:tgtEl>
                                      </p:cBhvr>
                                    </p:animEffect>
                                  </p:childTnLst>
                                </p:cTn>
                              </p:par>
                              <p:par>
                                <p:cTn id="77" presetID="1" presetClass="exit" presetSubtype="0" fill="hold" nodeType="withEffect">
                                  <p:stCondLst>
                                    <p:cond delay="0"/>
                                  </p:stCondLst>
                                  <p:childTnLst>
                                    <p:set>
                                      <p:cBhvr>
                                        <p:cTn id="78" dur="1" fill="hold">
                                          <p:stCondLst>
                                            <p:cond delay="0"/>
                                          </p:stCondLst>
                                        </p:cTn>
                                        <p:tgtEl>
                                          <p:spTgt spid="11"/>
                                        </p:tgtEl>
                                        <p:attrNameLst>
                                          <p:attrName>style.visibility</p:attrName>
                                        </p:attrNameLst>
                                      </p:cBhvr>
                                      <p:to>
                                        <p:strVal val="hidden"/>
                                      </p:to>
                                    </p:set>
                                  </p:childTnLst>
                                </p:cTn>
                              </p:par>
                            </p:childTnLst>
                          </p:cTn>
                        </p:par>
                        <p:par>
                          <p:cTn id="79" fill="hold" nodeType="afterGroup">
                            <p:stCondLst>
                              <p:cond delay="500"/>
                            </p:stCondLst>
                            <p:childTnLst>
                              <p:par>
                                <p:cTn id="80" presetID="9" presetClass="entr" presetSubtype="0" fill="hold" grpId="0" nodeType="afterEffect">
                                  <p:stCondLst>
                                    <p:cond delay="0"/>
                                  </p:stCondLst>
                                  <p:childTnLst>
                                    <p:set>
                                      <p:cBhvr>
                                        <p:cTn id="81" dur="1" fill="hold">
                                          <p:stCondLst>
                                            <p:cond delay="0"/>
                                          </p:stCondLst>
                                        </p:cTn>
                                        <p:tgtEl>
                                          <p:spTgt spid="1238061"/>
                                        </p:tgtEl>
                                        <p:attrNameLst>
                                          <p:attrName>style.visibility</p:attrName>
                                        </p:attrNameLst>
                                      </p:cBhvr>
                                      <p:to>
                                        <p:strVal val="visible"/>
                                      </p:to>
                                    </p:set>
                                    <p:animEffect transition="in" filter="dissolve">
                                      <p:cBhvr>
                                        <p:cTn id="82" dur="500"/>
                                        <p:tgtEl>
                                          <p:spTgt spid="1238061"/>
                                        </p:tgtEl>
                                      </p:cBhvr>
                                    </p:animEffect>
                                  </p:childTnLst>
                                </p:cTn>
                              </p:par>
                            </p:childTnLst>
                          </p:cTn>
                        </p:par>
                        <p:par>
                          <p:cTn id="83" fill="hold" nodeType="afterGroup">
                            <p:stCondLst>
                              <p:cond delay="1000"/>
                            </p:stCondLst>
                            <p:childTnLst>
                              <p:par>
                                <p:cTn id="84" presetID="9" presetClass="entr" presetSubtype="0" fill="hold" grpId="0" nodeType="afterEffect">
                                  <p:stCondLst>
                                    <p:cond delay="0"/>
                                  </p:stCondLst>
                                  <p:childTnLst>
                                    <p:set>
                                      <p:cBhvr>
                                        <p:cTn id="85" dur="1" fill="hold">
                                          <p:stCondLst>
                                            <p:cond delay="0"/>
                                          </p:stCondLst>
                                        </p:cTn>
                                        <p:tgtEl>
                                          <p:spTgt spid="1238060"/>
                                        </p:tgtEl>
                                        <p:attrNameLst>
                                          <p:attrName>style.visibility</p:attrName>
                                        </p:attrNameLst>
                                      </p:cBhvr>
                                      <p:to>
                                        <p:strVal val="visible"/>
                                      </p:to>
                                    </p:set>
                                    <p:animEffect transition="in" filter="dissolve">
                                      <p:cBhvr>
                                        <p:cTn id="86" dur="500"/>
                                        <p:tgtEl>
                                          <p:spTgt spid="1238060"/>
                                        </p:tgtEl>
                                      </p:cBhvr>
                                    </p:animEffect>
                                  </p:childTnLst>
                                </p:cTn>
                              </p:par>
                            </p:childTnLst>
                          </p:cTn>
                        </p:par>
                        <p:par>
                          <p:cTn id="87" fill="hold" nodeType="afterGroup">
                            <p:stCondLst>
                              <p:cond delay="1500"/>
                            </p:stCondLst>
                            <p:childTnLst>
                              <p:par>
                                <p:cTn id="88" presetID="9" presetClass="entr" presetSubtype="0" fill="hold" grpId="0" nodeType="afterEffect">
                                  <p:stCondLst>
                                    <p:cond delay="0"/>
                                  </p:stCondLst>
                                  <p:childTnLst>
                                    <p:set>
                                      <p:cBhvr>
                                        <p:cTn id="89" dur="1" fill="hold">
                                          <p:stCondLst>
                                            <p:cond delay="0"/>
                                          </p:stCondLst>
                                        </p:cTn>
                                        <p:tgtEl>
                                          <p:spTgt spid="1238058"/>
                                        </p:tgtEl>
                                        <p:attrNameLst>
                                          <p:attrName>style.visibility</p:attrName>
                                        </p:attrNameLst>
                                      </p:cBhvr>
                                      <p:to>
                                        <p:strVal val="visible"/>
                                      </p:to>
                                    </p:set>
                                    <p:animEffect transition="in" filter="dissolve">
                                      <p:cBhvr>
                                        <p:cTn id="90" dur="500"/>
                                        <p:tgtEl>
                                          <p:spTgt spid="1238058"/>
                                        </p:tgtEl>
                                      </p:cBhvr>
                                    </p:animEffect>
                                  </p:childTnLst>
                                </p:cTn>
                              </p:par>
                            </p:childTnLst>
                          </p:cTn>
                        </p:par>
                        <p:par>
                          <p:cTn id="91" fill="hold" nodeType="afterGroup">
                            <p:stCondLst>
                              <p:cond delay="2000"/>
                            </p:stCondLst>
                            <p:childTnLst>
                              <p:par>
                                <p:cTn id="92" presetID="9" presetClass="entr" presetSubtype="0" fill="hold" grpId="0" nodeType="afterEffect">
                                  <p:stCondLst>
                                    <p:cond delay="0"/>
                                  </p:stCondLst>
                                  <p:childTnLst>
                                    <p:set>
                                      <p:cBhvr>
                                        <p:cTn id="93" dur="1" fill="hold">
                                          <p:stCondLst>
                                            <p:cond delay="0"/>
                                          </p:stCondLst>
                                        </p:cTn>
                                        <p:tgtEl>
                                          <p:spTgt spid="1238059"/>
                                        </p:tgtEl>
                                        <p:attrNameLst>
                                          <p:attrName>style.visibility</p:attrName>
                                        </p:attrNameLst>
                                      </p:cBhvr>
                                      <p:to>
                                        <p:strVal val="visible"/>
                                      </p:to>
                                    </p:set>
                                    <p:animEffect transition="in" filter="dissolve">
                                      <p:cBhvr>
                                        <p:cTn id="94" dur="500"/>
                                        <p:tgtEl>
                                          <p:spTgt spid="1238059"/>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xit" presetSubtype="8" fill="hold" grpId="1" nodeType="clickEffect">
                                  <p:stCondLst>
                                    <p:cond delay="0"/>
                                  </p:stCondLst>
                                  <p:childTnLst>
                                    <p:animEffect transition="out" filter="wipe(left)">
                                      <p:cBhvr>
                                        <p:cTn id="98" dur="500"/>
                                        <p:tgtEl>
                                          <p:spTgt spid="1238062"/>
                                        </p:tgtEl>
                                      </p:cBhvr>
                                    </p:animEffect>
                                    <p:set>
                                      <p:cBhvr>
                                        <p:cTn id="99" dur="1" fill="hold">
                                          <p:stCondLst>
                                            <p:cond delay="499"/>
                                          </p:stCondLst>
                                        </p:cTn>
                                        <p:tgtEl>
                                          <p:spTgt spid="1238062"/>
                                        </p:tgtEl>
                                        <p:attrNameLst>
                                          <p:attrName>style.visibility</p:attrName>
                                        </p:attrNameLst>
                                      </p:cBhvr>
                                      <p:to>
                                        <p:strVal val="hidden"/>
                                      </p:to>
                                    </p:set>
                                  </p:childTnLst>
                                </p:cTn>
                              </p:par>
                              <p:par>
                                <p:cTn id="100" presetID="22" presetClass="entr" presetSubtype="8" fill="hold" grpId="0" nodeType="withEffect">
                                  <p:stCondLst>
                                    <p:cond delay="0"/>
                                  </p:stCondLst>
                                  <p:childTnLst>
                                    <p:set>
                                      <p:cBhvr>
                                        <p:cTn id="101" dur="1" fill="hold">
                                          <p:stCondLst>
                                            <p:cond delay="0"/>
                                          </p:stCondLst>
                                        </p:cTn>
                                        <p:tgtEl>
                                          <p:spTgt spid="1238063"/>
                                        </p:tgtEl>
                                        <p:attrNameLst>
                                          <p:attrName>style.visibility</p:attrName>
                                        </p:attrNameLst>
                                      </p:cBhvr>
                                      <p:to>
                                        <p:strVal val="visible"/>
                                      </p:to>
                                    </p:set>
                                    <p:animEffect transition="in" filter="wipe(left)">
                                      <p:cBhvr>
                                        <p:cTn id="102" dur="500"/>
                                        <p:tgtEl>
                                          <p:spTgt spid="1238063"/>
                                        </p:tgtEl>
                                      </p:cBhvr>
                                    </p:animEffect>
                                  </p:childTnLst>
                                </p:cTn>
                              </p:par>
                            </p:childTnLst>
                          </p:cTn>
                        </p:par>
                        <p:par>
                          <p:cTn id="103" fill="hold" nodeType="afterGroup">
                            <p:stCondLst>
                              <p:cond delay="500"/>
                            </p:stCondLst>
                            <p:childTnLst>
                              <p:par>
                                <p:cTn id="104" presetID="22" presetClass="exit" presetSubtype="8" fill="hold" grpId="1" nodeType="afterEffect">
                                  <p:stCondLst>
                                    <p:cond delay="0"/>
                                  </p:stCondLst>
                                  <p:childTnLst>
                                    <p:animEffect transition="out" filter="wipe(left)">
                                      <p:cBhvr>
                                        <p:cTn id="105" dur="500"/>
                                        <p:tgtEl>
                                          <p:spTgt spid="1238061"/>
                                        </p:tgtEl>
                                      </p:cBhvr>
                                    </p:animEffect>
                                    <p:set>
                                      <p:cBhvr>
                                        <p:cTn id="106" dur="1" fill="hold">
                                          <p:stCondLst>
                                            <p:cond delay="499"/>
                                          </p:stCondLst>
                                        </p:cTn>
                                        <p:tgtEl>
                                          <p:spTgt spid="1238061"/>
                                        </p:tgtEl>
                                        <p:attrNameLst>
                                          <p:attrName>style.visibility</p:attrName>
                                        </p:attrNameLst>
                                      </p:cBhvr>
                                      <p:to>
                                        <p:strVal val="hidden"/>
                                      </p:to>
                                    </p:set>
                                  </p:childTnLst>
                                </p:cTn>
                              </p:par>
                              <p:par>
                                <p:cTn id="107" presetID="22" presetClass="entr" presetSubtype="8" fill="hold" grpId="0" nodeType="withEffect">
                                  <p:stCondLst>
                                    <p:cond delay="0"/>
                                  </p:stCondLst>
                                  <p:childTnLst>
                                    <p:set>
                                      <p:cBhvr>
                                        <p:cTn id="108" dur="1" fill="hold">
                                          <p:stCondLst>
                                            <p:cond delay="0"/>
                                          </p:stCondLst>
                                        </p:cTn>
                                        <p:tgtEl>
                                          <p:spTgt spid="1238064"/>
                                        </p:tgtEl>
                                        <p:attrNameLst>
                                          <p:attrName>style.visibility</p:attrName>
                                        </p:attrNameLst>
                                      </p:cBhvr>
                                      <p:to>
                                        <p:strVal val="visible"/>
                                      </p:to>
                                    </p:set>
                                    <p:animEffect transition="in" filter="wipe(left)">
                                      <p:cBhvr>
                                        <p:cTn id="109" dur="500"/>
                                        <p:tgtEl>
                                          <p:spTgt spid="1238064"/>
                                        </p:tgtEl>
                                      </p:cBhvr>
                                    </p:animEffect>
                                  </p:childTnLst>
                                </p:cTn>
                              </p:par>
                            </p:childTnLst>
                          </p:cTn>
                        </p:par>
                        <p:par>
                          <p:cTn id="110" fill="hold" nodeType="afterGroup">
                            <p:stCondLst>
                              <p:cond delay="1000"/>
                            </p:stCondLst>
                            <p:childTnLst>
                              <p:par>
                                <p:cTn id="111" presetID="22" presetClass="exit" presetSubtype="8" fill="hold" grpId="1" nodeType="afterEffect">
                                  <p:stCondLst>
                                    <p:cond delay="0"/>
                                  </p:stCondLst>
                                  <p:childTnLst>
                                    <p:animEffect transition="out" filter="wipe(left)">
                                      <p:cBhvr>
                                        <p:cTn id="112" dur="500"/>
                                        <p:tgtEl>
                                          <p:spTgt spid="1238060"/>
                                        </p:tgtEl>
                                      </p:cBhvr>
                                    </p:animEffect>
                                    <p:set>
                                      <p:cBhvr>
                                        <p:cTn id="113" dur="1" fill="hold">
                                          <p:stCondLst>
                                            <p:cond delay="499"/>
                                          </p:stCondLst>
                                        </p:cTn>
                                        <p:tgtEl>
                                          <p:spTgt spid="1238060"/>
                                        </p:tgtEl>
                                        <p:attrNameLst>
                                          <p:attrName>style.visibility</p:attrName>
                                        </p:attrNameLst>
                                      </p:cBhvr>
                                      <p:to>
                                        <p:strVal val="hidden"/>
                                      </p:to>
                                    </p:set>
                                  </p:childTnLst>
                                </p:cTn>
                              </p:par>
                              <p:par>
                                <p:cTn id="114" presetID="22" presetClass="entr" presetSubtype="8" fill="hold" grpId="0" nodeType="withEffect">
                                  <p:stCondLst>
                                    <p:cond delay="0"/>
                                  </p:stCondLst>
                                  <p:childTnLst>
                                    <p:set>
                                      <p:cBhvr>
                                        <p:cTn id="115" dur="1" fill="hold">
                                          <p:stCondLst>
                                            <p:cond delay="0"/>
                                          </p:stCondLst>
                                        </p:cTn>
                                        <p:tgtEl>
                                          <p:spTgt spid="1238065"/>
                                        </p:tgtEl>
                                        <p:attrNameLst>
                                          <p:attrName>style.visibility</p:attrName>
                                        </p:attrNameLst>
                                      </p:cBhvr>
                                      <p:to>
                                        <p:strVal val="visible"/>
                                      </p:to>
                                    </p:set>
                                    <p:animEffect transition="in" filter="wipe(left)">
                                      <p:cBhvr>
                                        <p:cTn id="116" dur="500"/>
                                        <p:tgtEl>
                                          <p:spTgt spid="1238065"/>
                                        </p:tgtEl>
                                      </p:cBhvr>
                                    </p:animEffect>
                                  </p:childTnLst>
                                </p:cTn>
                              </p:par>
                            </p:childTnLst>
                          </p:cTn>
                        </p:par>
                        <p:par>
                          <p:cTn id="117" fill="hold" nodeType="afterGroup">
                            <p:stCondLst>
                              <p:cond delay="1500"/>
                            </p:stCondLst>
                            <p:childTnLst>
                              <p:par>
                                <p:cTn id="118" presetID="22" presetClass="exit" presetSubtype="8" fill="hold" grpId="1" nodeType="afterEffect">
                                  <p:stCondLst>
                                    <p:cond delay="0"/>
                                  </p:stCondLst>
                                  <p:childTnLst>
                                    <p:animEffect transition="out" filter="wipe(left)">
                                      <p:cBhvr>
                                        <p:cTn id="119" dur="500"/>
                                        <p:tgtEl>
                                          <p:spTgt spid="1238058"/>
                                        </p:tgtEl>
                                      </p:cBhvr>
                                    </p:animEffect>
                                    <p:set>
                                      <p:cBhvr>
                                        <p:cTn id="120" dur="1" fill="hold">
                                          <p:stCondLst>
                                            <p:cond delay="499"/>
                                          </p:stCondLst>
                                        </p:cTn>
                                        <p:tgtEl>
                                          <p:spTgt spid="1238058"/>
                                        </p:tgtEl>
                                        <p:attrNameLst>
                                          <p:attrName>style.visibility</p:attrName>
                                        </p:attrNameLst>
                                      </p:cBhvr>
                                      <p:to>
                                        <p:strVal val="hidden"/>
                                      </p:to>
                                    </p:set>
                                  </p:childTnLst>
                                </p:cTn>
                              </p:par>
                              <p:par>
                                <p:cTn id="121" presetID="22" presetClass="entr" presetSubtype="8" fill="hold" grpId="0" nodeType="withEffect">
                                  <p:stCondLst>
                                    <p:cond delay="0"/>
                                  </p:stCondLst>
                                  <p:childTnLst>
                                    <p:set>
                                      <p:cBhvr>
                                        <p:cTn id="122" dur="1" fill="hold">
                                          <p:stCondLst>
                                            <p:cond delay="0"/>
                                          </p:stCondLst>
                                        </p:cTn>
                                        <p:tgtEl>
                                          <p:spTgt spid="1238066"/>
                                        </p:tgtEl>
                                        <p:attrNameLst>
                                          <p:attrName>style.visibility</p:attrName>
                                        </p:attrNameLst>
                                      </p:cBhvr>
                                      <p:to>
                                        <p:strVal val="visible"/>
                                      </p:to>
                                    </p:set>
                                    <p:animEffect transition="in" filter="wipe(left)">
                                      <p:cBhvr>
                                        <p:cTn id="123" dur="500"/>
                                        <p:tgtEl>
                                          <p:spTgt spid="1238066"/>
                                        </p:tgtEl>
                                      </p:cBhvr>
                                    </p:animEffect>
                                  </p:childTnLst>
                                </p:cTn>
                              </p:par>
                            </p:childTnLst>
                          </p:cTn>
                        </p:par>
                        <p:par>
                          <p:cTn id="124" fill="hold" nodeType="afterGroup">
                            <p:stCondLst>
                              <p:cond delay="2000"/>
                            </p:stCondLst>
                            <p:childTnLst>
                              <p:par>
                                <p:cTn id="125" presetID="22" presetClass="exit" presetSubtype="8" fill="hold" grpId="1" nodeType="afterEffect">
                                  <p:stCondLst>
                                    <p:cond delay="0"/>
                                  </p:stCondLst>
                                  <p:childTnLst>
                                    <p:animEffect transition="out" filter="wipe(left)">
                                      <p:cBhvr>
                                        <p:cTn id="126" dur="500"/>
                                        <p:tgtEl>
                                          <p:spTgt spid="1238059"/>
                                        </p:tgtEl>
                                      </p:cBhvr>
                                    </p:animEffect>
                                    <p:set>
                                      <p:cBhvr>
                                        <p:cTn id="127" dur="1" fill="hold">
                                          <p:stCondLst>
                                            <p:cond delay="499"/>
                                          </p:stCondLst>
                                        </p:cTn>
                                        <p:tgtEl>
                                          <p:spTgt spid="1238059"/>
                                        </p:tgtEl>
                                        <p:attrNameLst>
                                          <p:attrName>style.visibility</p:attrName>
                                        </p:attrNameLst>
                                      </p:cBhvr>
                                      <p:to>
                                        <p:strVal val="hidden"/>
                                      </p:to>
                                    </p:set>
                                  </p:childTnLst>
                                </p:cTn>
                              </p:par>
                              <p:par>
                                <p:cTn id="128" presetID="22" presetClass="entr" presetSubtype="8" fill="hold" grpId="0" nodeType="withEffect">
                                  <p:stCondLst>
                                    <p:cond delay="0"/>
                                  </p:stCondLst>
                                  <p:childTnLst>
                                    <p:set>
                                      <p:cBhvr>
                                        <p:cTn id="129" dur="1" fill="hold">
                                          <p:stCondLst>
                                            <p:cond delay="0"/>
                                          </p:stCondLst>
                                        </p:cTn>
                                        <p:tgtEl>
                                          <p:spTgt spid="1238067"/>
                                        </p:tgtEl>
                                        <p:attrNameLst>
                                          <p:attrName>style.visibility</p:attrName>
                                        </p:attrNameLst>
                                      </p:cBhvr>
                                      <p:to>
                                        <p:strVal val="visible"/>
                                      </p:to>
                                    </p:set>
                                    <p:animEffect transition="in" filter="wipe(left)">
                                      <p:cBhvr>
                                        <p:cTn id="130" dur="500"/>
                                        <p:tgtEl>
                                          <p:spTgt spid="1238067"/>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1238083"/>
                                        </p:tgtEl>
                                        <p:attrNameLst>
                                          <p:attrName>style.visibility</p:attrName>
                                        </p:attrNameLst>
                                      </p:cBhvr>
                                      <p:to>
                                        <p:strVal val="visible"/>
                                      </p:to>
                                    </p:set>
                                    <p:animEffect transition="in" filter="dissolve">
                                      <p:cBhvr>
                                        <p:cTn id="135" dur="2000"/>
                                        <p:tgtEl>
                                          <p:spTgt spid="1238083"/>
                                        </p:tgtEl>
                                      </p:cBhvr>
                                    </p:animEffect>
                                  </p:childTnLst>
                                </p:cTn>
                              </p:par>
                              <p:par>
                                <p:cTn id="136" presetID="9" presetClass="entr" presetSubtype="0" fill="hold" grpId="0" nodeType="withEffect">
                                  <p:stCondLst>
                                    <p:cond delay="0"/>
                                  </p:stCondLst>
                                  <p:childTnLst>
                                    <p:set>
                                      <p:cBhvr>
                                        <p:cTn id="137" dur="1" fill="hold">
                                          <p:stCondLst>
                                            <p:cond delay="0"/>
                                          </p:stCondLst>
                                        </p:cTn>
                                        <p:tgtEl>
                                          <p:spTgt spid="1238082"/>
                                        </p:tgtEl>
                                        <p:attrNameLst>
                                          <p:attrName>style.visibility</p:attrName>
                                        </p:attrNameLst>
                                      </p:cBhvr>
                                      <p:to>
                                        <p:strVal val="visible"/>
                                      </p:to>
                                    </p:set>
                                    <p:animEffect transition="in" filter="dissolve">
                                      <p:cBhvr>
                                        <p:cTn id="138" dur="2000"/>
                                        <p:tgtEl>
                                          <p:spTgt spid="1238082"/>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1238084"/>
                                        </p:tgtEl>
                                        <p:attrNameLst>
                                          <p:attrName>style.visibility</p:attrName>
                                        </p:attrNameLst>
                                      </p:cBhvr>
                                      <p:to>
                                        <p:strVal val="visible"/>
                                      </p:to>
                                    </p:set>
                                    <p:animEffect transition="in" filter="dissolve">
                                      <p:cBhvr>
                                        <p:cTn id="141" dur="2000"/>
                                        <p:tgtEl>
                                          <p:spTgt spid="1238084"/>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42" presetClass="path" presetSubtype="0" accel="50000" decel="50000" fill="hold" nodeType="clickEffect">
                                  <p:stCondLst>
                                    <p:cond delay="0"/>
                                  </p:stCondLst>
                                  <p:childTnLst>
                                    <p:animMotion origin="layout" path="M -4.44444E-6 -0.00023 L -4.44444E-6 0.01249 " pathEditMode="relative" rAng="0" ptsTypes="AA">
                                      <p:cBhvr>
                                        <p:cTn id="145" dur="2000" fill="hold"/>
                                        <p:tgtEl>
                                          <p:spTgt spid="10"/>
                                        </p:tgtEl>
                                        <p:attrNameLst>
                                          <p:attrName>ppt_x</p:attrName>
                                          <p:attrName>ppt_y</p:attrName>
                                        </p:attrNameLst>
                                      </p:cBhvr>
                                      <p:rCtr x="0" y="625"/>
                                    </p:animMotion>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 presetClass="exit" presetSubtype="0" fill="hold" grpId="1" nodeType="clickEffect">
                                  <p:stCondLst>
                                    <p:cond delay="0"/>
                                  </p:stCondLst>
                                  <p:childTnLst>
                                    <p:set>
                                      <p:cBhvr>
                                        <p:cTn id="149" dur="1" fill="hold">
                                          <p:stCondLst>
                                            <p:cond delay="0"/>
                                          </p:stCondLst>
                                        </p:cTn>
                                        <p:tgtEl>
                                          <p:spTgt spid="1238084"/>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1238082"/>
                                        </p:tgtEl>
                                        <p:attrNameLst>
                                          <p:attrName>style.visibility</p:attrName>
                                        </p:attrNameLst>
                                      </p:cBhvr>
                                      <p:to>
                                        <p:strVal val="hidden"/>
                                      </p:to>
                                    </p:set>
                                  </p:childTnLst>
                                </p:cTn>
                              </p:par>
                              <p:par>
                                <p:cTn id="152" presetID="1" presetClass="exit" presetSubtype="0" fill="hold" grpId="1" nodeType="withEffect">
                                  <p:stCondLst>
                                    <p:cond delay="0"/>
                                  </p:stCondLst>
                                  <p:childTnLst>
                                    <p:set>
                                      <p:cBhvr>
                                        <p:cTn id="153" dur="1" fill="hold">
                                          <p:stCondLst>
                                            <p:cond delay="0"/>
                                          </p:stCondLst>
                                        </p:cTn>
                                        <p:tgtEl>
                                          <p:spTgt spid="1238083"/>
                                        </p:tgtEl>
                                        <p:attrNameLst>
                                          <p:attrName>style.visibility</p:attrName>
                                        </p:attrNameLst>
                                      </p:cBhvr>
                                      <p:to>
                                        <p:strVal val="hidden"/>
                                      </p:to>
                                    </p:set>
                                  </p:childTnLst>
                                </p:cTn>
                              </p:par>
                              <p:par>
                                <p:cTn id="154" presetID="22" presetClass="entr" presetSubtype="4" fill="hold" nodeType="withEffect">
                                  <p:stCondLst>
                                    <p:cond delay="0"/>
                                  </p:stCondLst>
                                  <p:childTnLst>
                                    <p:set>
                                      <p:cBhvr>
                                        <p:cTn id="155" dur="1" fill="hold">
                                          <p:stCondLst>
                                            <p:cond delay="0"/>
                                          </p:stCondLst>
                                        </p:cTn>
                                        <p:tgtEl>
                                          <p:spTgt spid="2"/>
                                        </p:tgtEl>
                                        <p:attrNameLst>
                                          <p:attrName>style.visibility</p:attrName>
                                        </p:attrNameLst>
                                      </p:cBhvr>
                                      <p:to>
                                        <p:strVal val="visible"/>
                                      </p:to>
                                    </p:set>
                                    <p:animEffect transition="in" filter="wipe(down)">
                                      <p:cBhvr>
                                        <p:cTn id="156" dur="2000"/>
                                        <p:tgtEl>
                                          <p:spTgt spid="2"/>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9" presetClass="exit" presetSubtype="0" fill="hold" nodeType="clickEffect">
                                  <p:stCondLst>
                                    <p:cond delay="0"/>
                                  </p:stCondLst>
                                  <p:childTnLst>
                                    <p:animEffect transition="out" filter="dissolve">
                                      <p:cBhvr>
                                        <p:cTn id="160" dur="500"/>
                                        <p:tgtEl>
                                          <p:spTgt spid="2"/>
                                        </p:tgtEl>
                                      </p:cBhvr>
                                    </p:animEffect>
                                    <p:set>
                                      <p:cBhvr>
                                        <p:cTn id="161" dur="1" fill="hold">
                                          <p:stCondLst>
                                            <p:cond delay="499"/>
                                          </p:stCondLst>
                                        </p:cTn>
                                        <p:tgtEl>
                                          <p:spTgt spid="2"/>
                                        </p:tgtEl>
                                        <p:attrNameLst>
                                          <p:attrName>style.visibility</p:attrName>
                                        </p:attrNameLst>
                                      </p:cBhvr>
                                      <p:to>
                                        <p:strVal val="hidden"/>
                                      </p:to>
                                    </p:set>
                                  </p:childTnLst>
                                </p:cTn>
                              </p:par>
                              <p:par>
                                <p:cTn id="162" presetID="9" presetClass="exit" presetSubtype="0" fill="hold" nodeType="withEffect">
                                  <p:stCondLst>
                                    <p:cond delay="0"/>
                                  </p:stCondLst>
                                  <p:childTnLst>
                                    <p:animEffect transition="out" filter="dissolve">
                                      <p:cBhvr>
                                        <p:cTn id="163" dur="500"/>
                                        <p:tgtEl>
                                          <p:spTgt spid="10"/>
                                        </p:tgtEl>
                                      </p:cBhvr>
                                    </p:animEffect>
                                    <p:set>
                                      <p:cBhvr>
                                        <p:cTn id="164" dur="1" fill="hold">
                                          <p:stCondLst>
                                            <p:cond delay="499"/>
                                          </p:stCondLst>
                                        </p:cTn>
                                        <p:tgtEl>
                                          <p:spTgt spid="10"/>
                                        </p:tgtEl>
                                        <p:attrNameLst>
                                          <p:attrName>style.visibility</p:attrName>
                                        </p:attrNameLst>
                                      </p:cBhvr>
                                      <p:to>
                                        <p:strVal val="hidden"/>
                                      </p:to>
                                    </p:set>
                                  </p:childTnLst>
                                </p:cTn>
                              </p:par>
                              <p:par>
                                <p:cTn id="165" presetID="9" presetClass="entr" presetSubtype="0" fill="hold" grpId="0" nodeType="withEffect">
                                  <p:stCondLst>
                                    <p:cond delay="0"/>
                                  </p:stCondLst>
                                  <p:childTnLst>
                                    <p:set>
                                      <p:cBhvr>
                                        <p:cTn id="166" dur="1" fill="hold">
                                          <p:stCondLst>
                                            <p:cond delay="0"/>
                                          </p:stCondLst>
                                        </p:cTn>
                                        <p:tgtEl>
                                          <p:spTgt spid="1238057"/>
                                        </p:tgtEl>
                                        <p:attrNameLst>
                                          <p:attrName>style.visibility</p:attrName>
                                        </p:attrNameLst>
                                      </p:cBhvr>
                                      <p:to>
                                        <p:strVal val="visible"/>
                                      </p:to>
                                    </p:set>
                                    <p:animEffect transition="in" filter="dissolve">
                                      <p:cBhvr>
                                        <p:cTn id="167" dur="500"/>
                                        <p:tgtEl>
                                          <p:spTgt spid="1238057"/>
                                        </p:tgtEl>
                                      </p:cBhvr>
                                    </p:animEffect>
                                  </p:childTnLst>
                                </p:cTn>
                              </p:par>
                              <p:par>
                                <p:cTn id="168" presetID="9" presetClass="entr" presetSubtype="0" fill="hold" grpId="0" nodeType="withEffect">
                                  <p:stCondLst>
                                    <p:cond delay="0"/>
                                  </p:stCondLst>
                                  <p:childTnLst>
                                    <p:set>
                                      <p:cBhvr>
                                        <p:cTn id="169" dur="1" fill="hold">
                                          <p:stCondLst>
                                            <p:cond delay="0"/>
                                          </p:stCondLst>
                                        </p:cTn>
                                        <p:tgtEl>
                                          <p:spTgt spid="1238054"/>
                                        </p:tgtEl>
                                        <p:attrNameLst>
                                          <p:attrName>style.visibility</p:attrName>
                                        </p:attrNameLst>
                                      </p:cBhvr>
                                      <p:to>
                                        <p:strVal val="visible"/>
                                      </p:to>
                                    </p:set>
                                    <p:animEffect transition="in" filter="dissolve">
                                      <p:cBhvr>
                                        <p:cTn id="170" dur="500"/>
                                        <p:tgtEl>
                                          <p:spTgt spid="1238054"/>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9" presetClass="entr" presetSubtype="0" fill="hold" grpId="0" nodeType="clickEffect">
                                  <p:stCondLst>
                                    <p:cond delay="0"/>
                                  </p:stCondLst>
                                  <p:childTnLst>
                                    <p:set>
                                      <p:cBhvr>
                                        <p:cTn id="174" dur="1" fill="hold">
                                          <p:stCondLst>
                                            <p:cond delay="0"/>
                                          </p:stCondLst>
                                        </p:cTn>
                                        <p:tgtEl>
                                          <p:spTgt spid="1238068"/>
                                        </p:tgtEl>
                                        <p:attrNameLst>
                                          <p:attrName>style.visibility</p:attrName>
                                        </p:attrNameLst>
                                      </p:cBhvr>
                                      <p:to>
                                        <p:strVal val="visible"/>
                                      </p:to>
                                    </p:set>
                                    <p:animEffect transition="in" filter="dissolve">
                                      <p:cBhvr>
                                        <p:cTn id="175" dur="500"/>
                                        <p:tgtEl>
                                          <p:spTgt spid="1238068"/>
                                        </p:tgtEl>
                                      </p:cBhvr>
                                    </p:animEffect>
                                  </p:childTnLst>
                                </p:cTn>
                              </p:par>
                              <p:par>
                                <p:cTn id="176" presetID="9" presetClass="entr" presetSubtype="0" fill="hold" grpId="0" nodeType="withEffect">
                                  <p:stCondLst>
                                    <p:cond delay="0"/>
                                  </p:stCondLst>
                                  <p:childTnLst>
                                    <p:set>
                                      <p:cBhvr>
                                        <p:cTn id="177" dur="1" fill="hold">
                                          <p:stCondLst>
                                            <p:cond delay="0"/>
                                          </p:stCondLst>
                                        </p:cTn>
                                        <p:tgtEl>
                                          <p:spTgt spid="1238085"/>
                                        </p:tgtEl>
                                        <p:attrNameLst>
                                          <p:attrName>style.visibility</p:attrName>
                                        </p:attrNameLst>
                                      </p:cBhvr>
                                      <p:to>
                                        <p:strVal val="visible"/>
                                      </p:to>
                                    </p:set>
                                    <p:animEffect transition="in" filter="dissolve">
                                      <p:cBhvr>
                                        <p:cTn id="178" dur="500"/>
                                        <p:tgtEl>
                                          <p:spTgt spid="1238085"/>
                                        </p:tgtEl>
                                      </p:cBhvr>
                                    </p:animEffect>
                                  </p:childTnLst>
                                </p:cTn>
                              </p:par>
                            </p:childTnLst>
                          </p:cTn>
                        </p:par>
                        <p:par>
                          <p:cTn id="179" fill="hold" nodeType="afterGroup">
                            <p:stCondLst>
                              <p:cond delay="500"/>
                            </p:stCondLst>
                            <p:childTnLst>
                              <p:par>
                                <p:cTn id="180" presetID="9" presetClass="entr" presetSubtype="0" fill="hold" grpId="0" nodeType="afterEffect">
                                  <p:stCondLst>
                                    <p:cond delay="0"/>
                                  </p:stCondLst>
                                  <p:childTnLst>
                                    <p:set>
                                      <p:cBhvr>
                                        <p:cTn id="181" dur="1" fill="hold">
                                          <p:stCondLst>
                                            <p:cond delay="0"/>
                                          </p:stCondLst>
                                        </p:cTn>
                                        <p:tgtEl>
                                          <p:spTgt spid="1238069"/>
                                        </p:tgtEl>
                                        <p:attrNameLst>
                                          <p:attrName>style.visibility</p:attrName>
                                        </p:attrNameLst>
                                      </p:cBhvr>
                                      <p:to>
                                        <p:strVal val="visible"/>
                                      </p:to>
                                    </p:set>
                                    <p:animEffect transition="in" filter="dissolve">
                                      <p:cBhvr>
                                        <p:cTn id="182" dur="500"/>
                                        <p:tgtEl>
                                          <p:spTgt spid="1238069"/>
                                        </p:tgtEl>
                                      </p:cBhvr>
                                    </p:animEffect>
                                  </p:childTnLst>
                                </p:cTn>
                              </p:par>
                              <p:par>
                                <p:cTn id="183" presetID="9" presetClass="entr" presetSubtype="0" fill="hold" grpId="0" nodeType="withEffect">
                                  <p:stCondLst>
                                    <p:cond delay="0"/>
                                  </p:stCondLst>
                                  <p:childTnLst>
                                    <p:set>
                                      <p:cBhvr>
                                        <p:cTn id="184" dur="1" fill="hold">
                                          <p:stCondLst>
                                            <p:cond delay="0"/>
                                          </p:stCondLst>
                                        </p:cTn>
                                        <p:tgtEl>
                                          <p:spTgt spid="1238086"/>
                                        </p:tgtEl>
                                        <p:attrNameLst>
                                          <p:attrName>style.visibility</p:attrName>
                                        </p:attrNameLst>
                                      </p:cBhvr>
                                      <p:to>
                                        <p:strVal val="visible"/>
                                      </p:to>
                                    </p:set>
                                    <p:animEffect transition="in" filter="dissolve">
                                      <p:cBhvr>
                                        <p:cTn id="185" dur="500"/>
                                        <p:tgtEl>
                                          <p:spTgt spid="1238086"/>
                                        </p:tgtEl>
                                      </p:cBhvr>
                                    </p:animEffect>
                                  </p:childTnLst>
                                </p:cTn>
                              </p:par>
                            </p:childTnLst>
                          </p:cTn>
                        </p:par>
                        <p:par>
                          <p:cTn id="186" fill="hold" nodeType="afterGroup">
                            <p:stCondLst>
                              <p:cond delay="1000"/>
                            </p:stCondLst>
                            <p:childTnLst>
                              <p:par>
                                <p:cTn id="187" presetID="9" presetClass="entr" presetSubtype="0" fill="hold" grpId="0" nodeType="afterEffect">
                                  <p:stCondLst>
                                    <p:cond delay="0"/>
                                  </p:stCondLst>
                                  <p:childTnLst>
                                    <p:set>
                                      <p:cBhvr>
                                        <p:cTn id="188" dur="1" fill="hold">
                                          <p:stCondLst>
                                            <p:cond delay="0"/>
                                          </p:stCondLst>
                                        </p:cTn>
                                        <p:tgtEl>
                                          <p:spTgt spid="1238070"/>
                                        </p:tgtEl>
                                        <p:attrNameLst>
                                          <p:attrName>style.visibility</p:attrName>
                                        </p:attrNameLst>
                                      </p:cBhvr>
                                      <p:to>
                                        <p:strVal val="visible"/>
                                      </p:to>
                                    </p:set>
                                    <p:animEffect transition="in" filter="dissolve">
                                      <p:cBhvr>
                                        <p:cTn id="189" dur="500"/>
                                        <p:tgtEl>
                                          <p:spTgt spid="1238070"/>
                                        </p:tgtEl>
                                      </p:cBhvr>
                                    </p:animEffect>
                                  </p:childTnLst>
                                </p:cTn>
                              </p:par>
                              <p:par>
                                <p:cTn id="190" presetID="9" presetClass="entr" presetSubtype="0" fill="hold" grpId="0" nodeType="withEffect">
                                  <p:stCondLst>
                                    <p:cond delay="0"/>
                                  </p:stCondLst>
                                  <p:childTnLst>
                                    <p:set>
                                      <p:cBhvr>
                                        <p:cTn id="191" dur="1" fill="hold">
                                          <p:stCondLst>
                                            <p:cond delay="0"/>
                                          </p:stCondLst>
                                        </p:cTn>
                                        <p:tgtEl>
                                          <p:spTgt spid="1238087"/>
                                        </p:tgtEl>
                                        <p:attrNameLst>
                                          <p:attrName>style.visibility</p:attrName>
                                        </p:attrNameLst>
                                      </p:cBhvr>
                                      <p:to>
                                        <p:strVal val="visible"/>
                                      </p:to>
                                    </p:set>
                                    <p:animEffect transition="in" filter="dissolve">
                                      <p:cBhvr>
                                        <p:cTn id="192" dur="500"/>
                                        <p:tgtEl>
                                          <p:spTgt spid="1238087"/>
                                        </p:tgtEl>
                                      </p:cBhvr>
                                    </p:animEffect>
                                  </p:childTnLst>
                                </p:cTn>
                              </p:par>
                            </p:childTnLst>
                          </p:cTn>
                        </p:par>
                        <p:par>
                          <p:cTn id="193" fill="hold" nodeType="afterGroup">
                            <p:stCondLst>
                              <p:cond delay="1500"/>
                            </p:stCondLst>
                            <p:childTnLst>
                              <p:par>
                                <p:cTn id="194" presetID="9" presetClass="entr" presetSubtype="0" fill="hold" grpId="0" nodeType="afterEffect">
                                  <p:stCondLst>
                                    <p:cond delay="0"/>
                                  </p:stCondLst>
                                  <p:childTnLst>
                                    <p:set>
                                      <p:cBhvr>
                                        <p:cTn id="195" dur="1" fill="hold">
                                          <p:stCondLst>
                                            <p:cond delay="0"/>
                                          </p:stCondLst>
                                        </p:cTn>
                                        <p:tgtEl>
                                          <p:spTgt spid="1238071"/>
                                        </p:tgtEl>
                                        <p:attrNameLst>
                                          <p:attrName>style.visibility</p:attrName>
                                        </p:attrNameLst>
                                      </p:cBhvr>
                                      <p:to>
                                        <p:strVal val="visible"/>
                                      </p:to>
                                    </p:set>
                                    <p:animEffect transition="in" filter="dissolve">
                                      <p:cBhvr>
                                        <p:cTn id="196" dur="500"/>
                                        <p:tgtEl>
                                          <p:spTgt spid="1238071"/>
                                        </p:tgtEl>
                                      </p:cBhvr>
                                    </p:animEffect>
                                  </p:childTnLst>
                                </p:cTn>
                              </p:par>
                              <p:par>
                                <p:cTn id="197" presetID="9" presetClass="entr" presetSubtype="0" fill="hold" grpId="0" nodeType="withEffect">
                                  <p:stCondLst>
                                    <p:cond delay="0"/>
                                  </p:stCondLst>
                                  <p:childTnLst>
                                    <p:set>
                                      <p:cBhvr>
                                        <p:cTn id="198" dur="1" fill="hold">
                                          <p:stCondLst>
                                            <p:cond delay="0"/>
                                          </p:stCondLst>
                                        </p:cTn>
                                        <p:tgtEl>
                                          <p:spTgt spid="1238088"/>
                                        </p:tgtEl>
                                        <p:attrNameLst>
                                          <p:attrName>style.visibility</p:attrName>
                                        </p:attrNameLst>
                                      </p:cBhvr>
                                      <p:to>
                                        <p:strVal val="visible"/>
                                      </p:to>
                                    </p:set>
                                    <p:animEffect transition="in" filter="dissolve">
                                      <p:cBhvr>
                                        <p:cTn id="199" dur="500"/>
                                        <p:tgtEl>
                                          <p:spTgt spid="1238088"/>
                                        </p:tgtEl>
                                      </p:cBhvr>
                                    </p:animEffec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22" presetClass="exit" presetSubtype="8" fill="hold" grpId="1" nodeType="clickEffect">
                                  <p:stCondLst>
                                    <p:cond delay="0"/>
                                  </p:stCondLst>
                                  <p:childTnLst>
                                    <p:animEffect transition="out" filter="wipe(left)">
                                      <p:cBhvr>
                                        <p:cTn id="203" dur="500"/>
                                        <p:tgtEl>
                                          <p:spTgt spid="1238068"/>
                                        </p:tgtEl>
                                      </p:cBhvr>
                                    </p:animEffect>
                                    <p:set>
                                      <p:cBhvr>
                                        <p:cTn id="204" dur="1" fill="hold">
                                          <p:stCondLst>
                                            <p:cond delay="499"/>
                                          </p:stCondLst>
                                        </p:cTn>
                                        <p:tgtEl>
                                          <p:spTgt spid="1238068"/>
                                        </p:tgtEl>
                                        <p:attrNameLst>
                                          <p:attrName>style.visibility</p:attrName>
                                        </p:attrNameLst>
                                      </p:cBhvr>
                                      <p:to>
                                        <p:strVal val="hidden"/>
                                      </p:to>
                                    </p:set>
                                  </p:childTnLst>
                                </p:cTn>
                              </p:par>
                              <p:par>
                                <p:cTn id="205" presetID="22" presetClass="entr" presetSubtype="8" fill="hold" grpId="0" nodeType="withEffect">
                                  <p:stCondLst>
                                    <p:cond delay="0"/>
                                  </p:stCondLst>
                                  <p:childTnLst>
                                    <p:set>
                                      <p:cBhvr>
                                        <p:cTn id="206" dur="1" fill="hold">
                                          <p:stCondLst>
                                            <p:cond delay="0"/>
                                          </p:stCondLst>
                                        </p:cTn>
                                        <p:tgtEl>
                                          <p:spTgt spid="1238072"/>
                                        </p:tgtEl>
                                        <p:attrNameLst>
                                          <p:attrName>style.visibility</p:attrName>
                                        </p:attrNameLst>
                                      </p:cBhvr>
                                      <p:to>
                                        <p:strVal val="visible"/>
                                      </p:to>
                                    </p:set>
                                    <p:animEffect transition="in" filter="wipe(left)">
                                      <p:cBhvr>
                                        <p:cTn id="207" dur="500"/>
                                        <p:tgtEl>
                                          <p:spTgt spid="1238072"/>
                                        </p:tgtEl>
                                      </p:cBhvr>
                                    </p:animEffect>
                                  </p:childTnLst>
                                </p:cTn>
                              </p:par>
                            </p:childTnLst>
                          </p:cTn>
                        </p:par>
                        <p:par>
                          <p:cTn id="208" fill="hold" nodeType="afterGroup">
                            <p:stCondLst>
                              <p:cond delay="500"/>
                            </p:stCondLst>
                            <p:childTnLst>
                              <p:par>
                                <p:cTn id="209" presetID="22" presetClass="exit" presetSubtype="8" fill="hold" grpId="1" nodeType="afterEffect">
                                  <p:stCondLst>
                                    <p:cond delay="0"/>
                                  </p:stCondLst>
                                  <p:childTnLst>
                                    <p:animEffect transition="out" filter="wipe(left)">
                                      <p:cBhvr>
                                        <p:cTn id="210" dur="500"/>
                                        <p:tgtEl>
                                          <p:spTgt spid="1238069"/>
                                        </p:tgtEl>
                                      </p:cBhvr>
                                    </p:animEffect>
                                    <p:set>
                                      <p:cBhvr>
                                        <p:cTn id="211" dur="1" fill="hold">
                                          <p:stCondLst>
                                            <p:cond delay="499"/>
                                          </p:stCondLst>
                                        </p:cTn>
                                        <p:tgtEl>
                                          <p:spTgt spid="1238069"/>
                                        </p:tgtEl>
                                        <p:attrNameLst>
                                          <p:attrName>style.visibility</p:attrName>
                                        </p:attrNameLst>
                                      </p:cBhvr>
                                      <p:to>
                                        <p:strVal val="hidden"/>
                                      </p:to>
                                    </p:set>
                                  </p:childTnLst>
                                </p:cTn>
                              </p:par>
                              <p:par>
                                <p:cTn id="212" presetID="22" presetClass="entr" presetSubtype="8" fill="hold" grpId="0" nodeType="withEffect">
                                  <p:stCondLst>
                                    <p:cond delay="0"/>
                                  </p:stCondLst>
                                  <p:childTnLst>
                                    <p:set>
                                      <p:cBhvr>
                                        <p:cTn id="213" dur="1" fill="hold">
                                          <p:stCondLst>
                                            <p:cond delay="0"/>
                                          </p:stCondLst>
                                        </p:cTn>
                                        <p:tgtEl>
                                          <p:spTgt spid="1238073"/>
                                        </p:tgtEl>
                                        <p:attrNameLst>
                                          <p:attrName>style.visibility</p:attrName>
                                        </p:attrNameLst>
                                      </p:cBhvr>
                                      <p:to>
                                        <p:strVal val="visible"/>
                                      </p:to>
                                    </p:set>
                                    <p:animEffect transition="in" filter="wipe(left)">
                                      <p:cBhvr>
                                        <p:cTn id="214" dur="500"/>
                                        <p:tgtEl>
                                          <p:spTgt spid="1238073"/>
                                        </p:tgtEl>
                                      </p:cBhvr>
                                    </p:animEffect>
                                  </p:childTnLst>
                                </p:cTn>
                              </p:par>
                            </p:childTnLst>
                          </p:cTn>
                        </p:par>
                        <p:par>
                          <p:cTn id="215" fill="hold" nodeType="afterGroup">
                            <p:stCondLst>
                              <p:cond delay="1000"/>
                            </p:stCondLst>
                            <p:childTnLst>
                              <p:par>
                                <p:cTn id="216" presetID="22" presetClass="exit" presetSubtype="8" fill="hold" grpId="1" nodeType="afterEffect">
                                  <p:stCondLst>
                                    <p:cond delay="0"/>
                                  </p:stCondLst>
                                  <p:childTnLst>
                                    <p:animEffect transition="out" filter="wipe(left)">
                                      <p:cBhvr>
                                        <p:cTn id="217" dur="500"/>
                                        <p:tgtEl>
                                          <p:spTgt spid="1238070"/>
                                        </p:tgtEl>
                                      </p:cBhvr>
                                    </p:animEffect>
                                    <p:set>
                                      <p:cBhvr>
                                        <p:cTn id="218" dur="1" fill="hold">
                                          <p:stCondLst>
                                            <p:cond delay="499"/>
                                          </p:stCondLst>
                                        </p:cTn>
                                        <p:tgtEl>
                                          <p:spTgt spid="1238070"/>
                                        </p:tgtEl>
                                        <p:attrNameLst>
                                          <p:attrName>style.visibility</p:attrName>
                                        </p:attrNameLst>
                                      </p:cBhvr>
                                      <p:to>
                                        <p:strVal val="hidden"/>
                                      </p:to>
                                    </p:set>
                                  </p:childTnLst>
                                </p:cTn>
                              </p:par>
                              <p:par>
                                <p:cTn id="219" presetID="22" presetClass="entr" presetSubtype="8" fill="hold" grpId="0" nodeType="withEffect">
                                  <p:stCondLst>
                                    <p:cond delay="0"/>
                                  </p:stCondLst>
                                  <p:childTnLst>
                                    <p:set>
                                      <p:cBhvr>
                                        <p:cTn id="220" dur="1" fill="hold">
                                          <p:stCondLst>
                                            <p:cond delay="0"/>
                                          </p:stCondLst>
                                        </p:cTn>
                                        <p:tgtEl>
                                          <p:spTgt spid="1238074"/>
                                        </p:tgtEl>
                                        <p:attrNameLst>
                                          <p:attrName>style.visibility</p:attrName>
                                        </p:attrNameLst>
                                      </p:cBhvr>
                                      <p:to>
                                        <p:strVal val="visible"/>
                                      </p:to>
                                    </p:set>
                                    <p:animEffect transition="in" filter="wipe(left)">
                                      <p:cBhvr>
                                        <p:cTn id="221" dur="500"/>
                                        <p:tgtEl>
                                          <p:spTgt spid="1238074"/>
                                        </p:tgtEl>
                                      </p:cBhvr>
                                    </p:animEffec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9" presetClass="entr" presetSubtype="0" fill="hold" grpId="0" nodeType="clickEffect">
                                  <p:stCondLst>
                                    <p:cond delay="0"/>
                                  </p:stCondLst>
                                  <p:childTnLst>
                                    <p:set>
                                      <p:cBhvr>
                                        <p:cTn id="225" dur="1" fill="hold">
                                          <p:stCondLst>
                                            <p:cond delay="0"/>
                                          </p:stCondLst>
                                        </p:cTn>
                                        <p:tgtEl>
                                          <p:spTgt spid="1238121"/>
                                        </p:tgtEl>
                                        <p:attrNameLst>
                                          <p:attrName>style.visibility</p:attrName>
                                        </p:attrNameLst>
                                      </p:cBhvr>
                                      <p:to>
                                        <p:strVal val="visible"/>
                                      </p:to>
                                    </p:set>
                                    <p:animEffect transition="in" filter="dissolve">
                                      <p:cBhvr>
                                        <p:cTn id="226" dur="500"/>
                                        <p:tgtEl>
                                          <p:spTgt spid="1238121"/>
                                        </p:tgtEl>
                                      </p:cBhvr>
                                    </p:animEffect>
                                  </p:childTnLst>
                                </p:cTn>
                              </p:par>
                              <p:par>
                                <p:cTn id="227" presetID="9" presetClass="exit" presetSubtype="0" fill="hold" grpId="1" nodeType="withEffect">
                                  <p:stCondLst>
                                    <p:cond delay="0"/>
                                  </p:stCondLst>
                                  <p:childTnLst>
                                    <p:animEffect transition="out" filter="dissolve">
                                      <p:cBhvr>
                                        <p:cTn id="228" dur="500"/>
                                        <p:tgtEl>
                                          <p:spTgt spid="1238071"/>
                                        </p:tgtEl>
                                      </p:cBhvr>
                                    </p:animEffect>
                                    <p:set>
                                      <p:cBhvr>
                                        <p:cTn id="229" dur="1" fill="hold">
                                          <p:stCondLst>
                                            <p:cond delay="499"/>
                                          </p:stCondLst>
                                        </p:cTn>
                                        <p:tgtEl>
                                          <p:spTgt spid="1238071"/>
                                        </p:tgtEl>
                                        <p:attrNameLst>
                                          <p:attrName>style.visibility</p:attrName>
                                        </p:attrNameLst>
                                      </p:cBhvr>
                                      <p:to>
                                        <p:strVal val="hidden"/>
                                      </p:to>
                                    </p:set>
                                  </p:childTnLst>
                                </p:cTn>
                              </p:par>
                              <p:par>
                                <p:cTn id="230" presetID="9" presetClass="exit" presetSubtype="0" fill="hold" grpId="1" nodeType="withEffect">
                                  <p:stCondLst>
                                    <p:cond delay="0"/>
                                  </p:stCondLst>
                                  <p:childTnLst>
                                    <p:animEffect transition="out" filter="dissolve">
                                      <p:cBhvr>
                                        <p:cTn id="231" dur="500"/>
                                        <p:tgtEl>
                                          <p:spTgt spid="1238087"/>
                                        </p:tgtEl>
                                      </p:cBhvr>
                                    </p:animEffect>
                                    <p:set>
                                      <p:cBhvr>
                                        <p:cTn id="232" dur="1" fill="hold">
                                          <p:stCondLst>
                                            <p:cond delay="499"/>
                                          </p:stCondLst>
                                        </p:cTn>
                                        <p:tgtEl>
                                          <p:spTgt spid="1238087"/>
                                        </p:tgtEl>
                                        <p:attrNameLst>
                                          <p:attrName>style.visibility</p:attrName>
                                        </p:attrNameLst>
                                      </p:cBhvr>
                                      <p:to>
                                        <p:strVal val="hidden"/>
                                      </p:to>
                                    </p:set>
                                  </p:childTnLst>
                                </p:cTn>
                              </p:par>
                              <p:par>
                                <p:cTn id="233" presetID="9" presetClass="exit" presetSubtype="0" fill="hold" grpId="1" nodeType="withEffect">
                                  <p:stCondLst>
                                    <p:cond delay="0"/>
                                  </p:stCondLst>
                                  <p:childTnLst>
                                    <p:animEffect transition="out" filter="dissolve">
                                      <p:cBhvr>
                                        <p:cTn id="234" dur="500"/>
                                        <p:tgtEl>
                                          <p:spTgt spid="1238085"/>
                                        </p:tgtEl>
                                      </p:cBhvr>
                                    </p:animEffect>
                                    <p:set>
                                      <p:cBhvr>
                                        <p:cTn id="235" dur="1" fill="hold">
                                          <p:stCondLst>
                                            <p:cond delay="499"/>
                                          </p:stCondLst>
                                        </p:cTn>
                                        <p:tgtEl>
                                          <p:spTgt spid="1238085"/>
                                        </p:tgtEl>
                                        <p:attrNameLst>
                                          <p:attrName>style.visibility</p:attrName>
                                        </p:attrNameLst>
                                      </p:cBhvr>
                                      <p:to>
                                        <p:strVal val="hidden"/>
                                      </p:to>
                                    </p:set>
                                  </p:childTnLst>
                                </p:cTn>
                              </p:par>
                              <p:par>
                                <p:cTn id="236" presetID="9" presetClass="exit" presetSubtype="0" fill="hold" grpId="1" nodeType="withEffect">
                                  <p:stCondLst>
                                    <p:cond delay="0"/>
                                  </p:stCondLst>
                                  <p:childTnLst>
                                    <p:animEffect transition="out" filter="dissolve">
                                      <p:cBhvr>
                                        <p:cTn id="237" dur="500"/>
                                        <p:tgtEl>
                                          <p:spTgt spid="1238086"/>
                                        </p:tgtEl>
                                      </p:cBhvr>
                                    </p:animEffect>
                                    <p:set>
                                      <p:cBhvr>
                                        <p:cTn id="238" dur="1" fill="hold">
                                          <p:stCondLst>
                                            <p:cond delay="499"/>
                                          </p:stCondLst>
                                        </p:cTn>
                                        <p:tgtEl>
                                          <p:spTgt spid="1238086"/>
                                        </p:tgtEl>
                                        <p:attrNameLst>
                                          <p:attrName>style.visibility</p:attrName>
                                        </p:attrNameLst>
                                      </p:cBhvr>
                                      <p:to>
                                        <p:strVal val="hidden"/>
                                      </p:to>
                                    </p:set>
                                  </p:childTnLst>
                                </p:cTn>
                              </p:par>
                              <p:par>
                                <p:cTn id="239" presetID="9" presetClass="exit" presetSubtype="0" fill="hold" grpId="1" nodeType="withEffect">
                                  <p:stCondLst>
                                    <p:cond delay="0"/>
                                  </p:stCondLst>
                                  <p:childTnLst>
                                    <p:animEffect transition="out" filter="dissolve">
                                      <p:cBhvr>
                                        <p:cTn id="240" dur="500"/>
                                        <p:tgtEl>
                                          <p:spTgt spid="1238088"/>
                                        </p:tgtEl>
                                      </p:cBhvr>
                                    </p:animEffect>
                                    <p:set>
                                      <p:cBhvr>
                                        <p:cTn id="241" dur="1" fill="hold">
                                          <p:stCondLst>
                                            <p:cond delay="499"/>
                                          </p:stCondLst>
                                        </p:cTn>
                                        <p:tgtEl>
                                          <p:spTgt spid="1238088"/>
                                        </p:tgtEl>
                                        <p:attrNameLst>
                                          <p:attrName>style.visibility</p:attrName>
                                        </p:attrNameLst>
                                      </p:cBhvr>
                                      <p:to>
                                        <p:strVal val="hidden"/>
                                      </p:to>
                                    </p:set>
                                  </p:childTnLst>
                                </p:cTn>
                              </p:par>
                              <p:par>
                                <p:cTn id="242" presetID="9" presetClass="entr" presetSubtype="0" fill="hold" grpId="0" nodeType="withEffect">
                                  <p:stCondLst>
                                    <p:cond delay="0"/>
                                  </p:stCondLst>
                                  <p:childTnLst>
                                    <p:set>
                                      <p:cBhvr>
                                        <p:cTn id="243" dur="1" fill="hold">
                                          <p:stCondLst>
                                            <p:cond delay="0"/>
                                          </p:stCondLst>
                                        </p:cTn>
                                        <p:tgtEl>
                                          <p:spTgt spid="1238120"/>
                                        </p:tgtEl>
                                        <p:attrNameLst>
                                          <p:attrName>style.visibility</p:attrName>
                                        </p:attrNameLst>
                                      </p:cBhvr>
                                      <p:to>
                                        <p:strVal val="visible"/>
                                      </p:to>
                                    </p:set>
                                    <p:animEffect transition="in" filter="dissolve">
                                      <p:cBhvr>
                                        <p:cTn id="244" dur="500"/>
                                        <p:tgtEl>
                                          <p:spTgt spid="1238120"/>
                                        </p:tgtEl>
                                      </p:cBhvr>
                                    </p:animEffect>
                                  </p:childTnLst>
                                </p:cTn>
                              </p:par>
                            </p:childTnLst>
                          </p:cTn>
                        </p:par>
                      </p:childTnLst>
                    </p:cTn>
                  </p:par>
                  <p:par>
                    <p:cTn id="245" fill="hold" nodeType="clickPar">
                      <p:stCondLst>
                        <p:cond delay="indefinite"/>
                      </p:stCondLst>
                      <p:childTnLst>
                        <p:par>
                          <p:cTn id="246" fill="hold" nodeType="withGroup">
                            <p:stCondLst>
                              <p:cond delay="0"/>
                            </p:stCondLst>
                            <p:childTnLst>
                              <p:par>
                                <p:cTn id="247" presetID="9" presetClass="entr" presetSubtype="0" fill="hold" grpId="0" nodeType="clickEffect">
                                  <p:stCondLst>
                                    <p:cond delay="0"/>
                                  </p:stCondLst>
                                  <p:childTnLst>
                                    <p:set>
                                      <p:cBhvr>
                                        <p:cTn id="248" dur="1" fill="hold">
                                          <p:stCondLst>
                                            <p:cond delay="0"/>
                                          </p:stCondLst>
                                        </p:cTn>
                                        <p:tgtEl>
                                          <p:spTgt spid="1238105"/>
                                        </p:tgtEl>
                                        <p:attrNameLst>
                                          <p:attrName>style.visibility</p:attrName>
                                        </p:attrNameLst>
                                      </p:cBhvr>
                                      <p:to>
                                        <p:strVal val="visible"/>
                                      </p:to>
                                    </p:set>
                                    <p:animEffect transition="in" filter="dissolve">
                                      <p:cBhvr>
                                        <p:cTn id="249" dur="500"/>
                                        <p:tgtEl>
                                          <p:spTgt spid="1238105"/>
                                        </p:tgtEl>
                                      </p:cBhvr>
                                    </p:animEffect>
                                  </p:childTnLst>
                                </p:cTn>
                              </p:par>
                            </p:childTnLst>
                          </p:cTn>
                        </p:par>
                        <p:par>
                          <p:cTn id="250" fill="hold" nodeType="afterGroup">
                            <p:stCondLst>
                              <p:cond delay="500"/>
                            </p:stCondLst>
                            <p:childTnLst>
                              <p:par>
                                <p:cTn id="251" presetID="9" presetClass="entr" presetSubtype="0" fill="hold" grpId="0" nodeType="afterEffect">
                                  <p:stCondLst>
                                    <p:cond delay="0"/>
                                  </p:stCondLst>
                                  <p:childTnLst>
                                    <p:set>
                                      <p:cBhvr>
                                        <p:cTn id="252" dur="1" fill="hold">
                                          <p:stCondLst>
                                            <p:cond delay="0"/>
                                          </p:stCondLst>
                                        </p:cTn>
                                        <p:tgtEl>
                                          <p:spTgt spid="1238106"/>
                                        </p:tgtEl>
                                        <p:attrNameLst>
                                          <p:attrName>style.visibility</p:attrName>
                                        </p:attrNameLst>
                                      </p:cBhvr>
                                      <p:to>
                                        <p:strVal val="visible"/>
                                      </p:to>
                                    </p:set>
                                    <p:animEffect transition="in" filter="dissolve">
                                      <p:cBhvr>
                                        <p:cTn id="253" dur="500"/>
                                        <p:tgtEl>
                                          <p:spTgt spid="1238106"/>
                                        </p:tgtEl>
                                      </p:cBhvr>
                                    </p:animEffect>
                                  </p:childTnLst>
                                </p:cTn>
                              </p:par>
                            </p:childTnLst>
                          </p:cTn>
                        </p:par>
                        <p:par>
                          <p:cTn id="254" fill="hold" nodeType="afterGroup">
                            <p:stCondLst>
                              <p:cond delay="1000"/>
                            </p:stCondLst>
                            <p:childTnLst>
                              <p:par>
                                <p:cTn id="255" presetID="9" presetClass="entr" presetSubtype="0" fill="hold" grpId="0" nodeType="afterEffect">
                                  <p:stCondLst>
                                    <p:cond delay="0"/>
                                  </p:stCondLst>
                                  <p:childTnLst>
                                    <p:set>
                                      <p:cBhvr>
                                        <p:cTn id="256" dur="1" fill="hold">
                                          <p:stCondLst>
                                            <p:cond delay="0"/>
                                          </p:stCondLst>
                                        </p:cTn>
                                        <p:tgtEl>
                                          <p:spTgt spid="1238107"/>
                                        </p:tgtEl>
                                        <p:attrNameLst>
                                          <p:attrName>style.visibility</p:attrName>
                                        </p:attrNameLst>
                                      </p:cBhvr>
                                      <p:to>
                                        <p:strVal val="visible"/>
                                      </p:to>
                                    </p:set>
                                    <p:animEffect transition="in" filter="dissolve">
                                      <p:cBhvr>
                                        <p:cTn id="257" dur="500"/>
                                        <p:tgtEl>
                                          <p:spTgt spid="1238107"/>
                                        </p:tgtEl>
                                      </p:cBhvr>
                                    </p:animEffect>
                                  </p:childTnLst>
                                </p:cTn>
                              </p:par>
                            </p:childTnLst>
                          </p:cTn>
                        </p:par>
                        <p:par>
                          <p:cTn id="258" fill="hold" nodeType="afterGroup">
                            <p:stCondLst>
                              <p:cond delay="1500"/>
                            </p:stCondLst>
                            <p:childTnLst>
                              <p:par>
                                <p:cTn id="259" presetID="9" presetClass="entr" presetSubtype="0" fill="hold" grpId="0" nodeType="afterEffect">
                                  <p:stCondLst>
                                    <p:cond delay="0"/>
                                  </p:stCondLst>
                                  <p:childTnLst>
                                    <p:set>
                                      <p:cBhvr>
                                        <p:cTn id="260" dur="1" fill="hold">
                                          <p:stCondLst>
                                            <p:cond delay="0"/>
                                          </p:stCondLst>
                                        </p:cTn>
                                        <p:tgtEl>
                                          <p:spTgt spid="1238108"/>
                                        </p:tgtEl>
                                        <p:attrNameLst>
                                          <p:attrName>style.visibility</p:attrName>
                                        </p:attrNameLst>
                                      </p:cBhvr>
                                      <p:to>
                                        <p:strVal val="visible"/>
                                      </p:to>
                                    </p:set>
                                    <p:animEffect transition="in" filter="dissolve">
                                      <p:cBhvr>
                                        <p:cTn id="261" dur="500"/>
                                        <p:tgtEl>
                                          <p:spTgt spid="1238108"/>
                                        </p:tgtEl>
                                      </p:cBhvr>
                                    </p:animEffect>
                                  </p:childTnLst>
                                </p:cTn>
                              </p:par>
                            </p:childTnLst>
                          </p:cTn>
                        </p:par>
                        <p:par>
                          <p:cTn id="262" fill="hold" nodeType="afterGroup">
                            <p:stCondLst>
                              <p:cond delay="2000"/>
                            </p:stCondLst>
                            <p:childTnLst>
                              <p:par>
                                <p:cTn id="263" presetID="9" presetClass="entr" presetSubtype="0" fill="hold" grpId="0" nodeType="afterEffect">
                                  <p:stCondLst>
                                    <p:cond delay="0"/>
                                  </p:stCondLst>
                                  <p:childTnLst>
                                    <p:set>
                                      <p:cBhvr>
                                        <p:cTn id="264" dur="1" fill="hold">
                                          <p:stCondLst>
                                            <p:cond delay="0"/>
                                          </p:stCondLst>
                                        </p:cTn>
                                        <p:tgtEl>
                                          <p:spTgt spid="1238109"/>
                                        </p:tgtEl>
                                        <p:attrNameLst>
                                          <p:attrName>style.visibility</p:attrName>
                                        </p:attrNameLst>
                                      </p:cBhvr>
                                      <p:to>
                                        <p:strVal val="visible"/>
                                      </p:to>
                                    </p:set>
                                    <p:animEffect transition="in" filter="dissolve">
                                      <p:cBhvr>
                                        <p:cTn id="265" dur="500"/>
                                        <p:tgtEl>
                                          <p:spTgt spid="1238109"/>
                                        </p:tgtEl>
                                      </p:cBhvr>
                                    </p:animEffect>
                                  </p:childTnLst>
                                </p:cTn>
                              </p:par>
                            </p:childTnLst>
                          </p:cTn>
                        </p:par>
                      </p:childTnLst>
                    </p:cTn>
                  </p:par>
                  <p:par>
                    <p:cTn id="266" fill="hold" nodeType="clickPar">
                      <p:stCondLst>
                        <p:cond delay="indefinite"/>
                      </p:stCondLst>
                      <p:childTnLst>
                        <p:par>
                          <p:cTn id="267" fill="hold" nodeType="withGroup">
                            <p:stCondLst>
                              <p:cond delay="0"/>
                            </p:stCondLst>
                            <p:childTnLst>
                              <p:par>
                                <p:cTn id="268" presetID="22" presetClass="entr" presetSubtype="2" fill="hold" grpId="0" nodeType="clickEffect">
                                  <p:stCondLst>
                                    <p:cond delay="0"/>
                                  </p:stCondLst>
                                  <p:childTnLst>
                                    <p:set>
                                      <p:cBhvr>
                                        <p:cTn id="269" dur="1" fill="hold">
                                          <p:stCondLst>
                                            <p:cond delay="0"/>
                                          </p:stCondLst>
                                        </p:cTn>
                                        <p:tgtEl>
                                          <p:spTgt spid="1238100"/>
                                        </p:tgtEl>
                                        <p:attrNameLst>
                                          <p:attrName>style.visibility</p:attrName>
                                        </p:attrNameLst>
                                      </p:cBhvr>
                                      <p:to>
                                        <p:strVal val="visible"/>
                                      </p:to>
                                    </p:set>
                                    <p:animEffect transition="in" filter="wipe(right)">
                                      <p:cBhvr>
                                        <p:cTn id="270" dur="500"/>
                                        <p:tgtEl>
                                          <p:spTgt spid="1238100"/>
                                        </p:tgtEl>
                                      </p:cBhvr>
                                    </p:animEffect>
                                  </p:childTnLst>
                                </p:cTn>
                              </p:par>
                            </p:childTnLst>
                          </p:cTn>
                        </p:par>
                        <p:par>
                          <p:cTn id="271" fill="hold" nodeType="afterGroup">
                            <p:stCondLst>
                              <p:cond delay="500"/>
                            </p:stCondLst>
                            <p:childTnLst>
                              <p:par>
                                <p:cTn id="272" presetID="22" presetClass="entr" presetSubtype="2" fill="hold" grpId="0" nodeType="afterEffect">
                                  <p:stCondLst>
                                    <p:cond delay="0"/>
                                  </p:stCondLst>
                                  <p:childTnLst>
                                    <p:set>
                                      <p:cBhvr>
                                        <p:cTn id="273" dur="1" fill="hold">
                                          <p:stCondLst>
                                            <p:cond delay="0"/>
                                          </p:stCondLst>
                                        </p:cTn>
                                        <p:tgtEl>
                                          <p:spTgt spid="1238101"/>
                                        </p:tgtEl>
                                        <p:attrNameLst>
                                          <p:attrName>style.visibility</p:attrName>
                                        </p:attrNameLst>
                                      </p:cBhvr>
                                      <p:to>
                                        <p:strVal val="visible"/>
                                      </p:to>
                                    </p:set>
                                    <p:animEffect transition="in" filter="wipe(right)">
                                      <p:cBhvr>
                                        <p:cTn id="274" dur="500"/>
                                        <p:tgtEl>
                                          <p:spTgt spid="1238101"/>
                                        </p:tgtEl>
                                      </p:cBhvr>
                                    </p:animEffect>
                                  </p:childTnLst>
                                </p:cTn>
                              </p:par>
                            </p:childTnLst>
                          </p:cTn>
                        </p:par>
                        <p:par>
                          <p:cTn id="275" fill="hold" nodeType="afterGroup">
                            <p:stCondLst>
                              <p:cond delay="1000"/>
                            </p:stCondLst>
                            <p:childTnLst>
                              <p:par>
                                <p:cTn id="276" presetID="22" presetClass="entr" presetSubtype="2" fill="hold" grpId="0" nodeType="afterEffect">
                                  <p:stCondLst>
                                    <p:cond delay="0"/>
                                  </p:stCondLst>
                                  <p:childTnLst>
                                    <p:set>
                                      <p:cBhvr>
                                        <p:cTn id="277" dur="1" fill="hold">
                                          <p:stCondLst>
                                            <p:cond delay="0"/>
                                          </p:stCondLst>
                                        </p:cTn>
                                        <p:tgtEl>
                                          <p:spTgt spid="1238102"/>
                                        </p:tgtEl>
                                        <p:attrNameLst>
                                          <p:attrName>style.visibility</p:attrName>
                                        </p:attrNameLst>
                                      </p:cBhvr>
                                      <p:to>
                                        <p:strVal val="visible"/>
                                      </p:to>
                                    </p:set>
                                    <p:animEffect transition="in" filter="wipe(right)">
                                      <p:cBhvr>
                                        <p:cTn id="278" dur="500"/>
                                        <p:tgtEl>
                                          <p:spTgt spid="1238102"/>
                                        </p:tgtEl>
                                      </p:cBhvr>
                                    </p:animEffect>
                                  </p:childTnLst>
                                </p:cTn>
                              </p:par>
                            </p:childTnLst>
                          </p:cTn>
                        </p:par>
                        <p:par>
                          <p:cTn id="279" fill="hold" nodeType="afterGroup">
                            <p:stCondLst>
                              <p:cond delay="1500"/>
                            </p:stCondLst>
                            <p:childTnLst>
                              <p:par>
                                <p:cTn id="280" presetID="22" presetClass="entr" presetSubtype="2" fill="hold" grpId="0" nodeType="afterEffect">
                                  <p:stCondLst>
                                    <p:cond delay="0"/>
                                  </p:stCondLst>
                                  <p:childTnLst>
                                    <p:set>
                                      <p:cBhvr>
                                        <p:cTn id="281" dur="1" fill="hold">
                                          <p:stCondLst>
                                            <p:cond delay="0"/>
                                          </p:stCondLst>
                                        </p:cTn>
                                        <p:tgtEl>
                                          <p:spTgt spid="1238103"/>
                                        </p:tgtEl>
                                        <p:attrNameLst>
                                          <p:attrName>style.visibility</p:attrName>
                                        </p:attrNameLst>
                                      </p:cBhvr>
                                      <p:to>
                                        <p:strVal val="visible"/>
                                      </p:to>
                                    </p:set>
                                    <p:animEffect transition="in" filter="wipe(right)">
                                      <p:cBhvr>
                                        <p:cTn id="282" dur="500"/>
                                        <p:tgtEl>
                                          <p:spTgt spid="1238103"/>
                                        </p:tgtEl>
                                      </p:cBhvr>
                                    </p:animEffect>
                                  </p:childTnLst>
                                </p:cTn>
                              </p:par>
                            </p:childTnLst>
                          </p:cTn>
                        </p:par>
                        <p:par>
                          <p:cTn id="283" fill="hold" nodeType="afterGroup">
                            <p:stCondLst>
                              <p:cond delay="2000"/>
                            </p:stCondLst>
                            <p:childTnLst>
                              <p:par>
                                <p:cTn id="284" presetID="22" presetClass="entr" presetSubtype="2" fill="hold" grpId="0" nodeType="afterEffect">
                                  <p:stCondLst>
                                    <p:cond delay="0"/>
                                  </p:stCondLst>
                                  <p:childTnLst>
                                    <p:set>
                                      <p:cBhvr>
                                        <p:cTn id="285" dur="1" fill="hold">
                                          <p:stCondLst>
                                            <p:cond delay="0"/>
                                          </p:stCondLst>
                                        </p:cTn>
                                        <p:tgtEl>
                                          <p:spTgt spid="1238104"/>
                                        </p:tgtEl>
                                        <p:attrNameLst>
                                          <p:attrName>style.visibility</p:attrName>
                                        </p:attrNameLst>
                                      </p:cBhvr>
                                      <p:to>
                                        <p:strVal val="visible"/>
                                      </p:to>
                                    </p:set>
                                    <p:animEffect transition="in" filter="wipe(right)">
                                      <p:cBhvr>
                                        <p:cTn id="286" dur="500"/>
                                        <p:tgtEl>
                                          <p:spTgt spid="1238104"/>
                                        </p:tgtEl>
                                      </p:cBhvr>
                                    </p:animEffect>
                                  </p:childTnLst>
                                </p:cTn>
                              </p:par>
                            </p:childTnLst>
                          </p:cTn>
                        </p:par>
                        <p:par>
                          <p:cTn id="287" fill="hold" nodeType="afterGroup">
                            <p:stCondLst>
                              <p:cond delay="2500"/>
                            </p:stCondLst>
                            <p:childTnLst>
                              <p:par>
                                <p:cTn id="288" presetID="22" presetClass="entr" presetSubtype="2" fill="hold" grpId="0" nodeType="afterEffect">
                                  <p:stCondLst>
                                    <p:cond delay="0"/>
                                  </p:stCondLst>
                                  <p:childTnLst>
                                    <p:set>
                                      <p:cBhvr>
                                        <p:cTn id="289" dur="1" fill="hold">
                                          <p:stCondLst>
                                            <p:cond delay="0"/>
                                          </p:stCondLst>
                                        </p:cTn>
                                        <p:tgtEl>
                                          <p:spTgt spid="1238095"/>
                                        </p:tgtEl>
                                        <p:attrNameLst>
                                          <p:attrName>style.visibility</p:attrName>
                                        </p:attrNameLst>
                                      </p:cBhvr>
                                      <p:to>
                                        <p:strVal val="visible"/>
                                      </p:to>
                                    </p:set>
                                    <p:animEffect transition="in" filter="wipe(right)">
                                      <p:cBhvr>
                                        <p:cTn id="290" dur="500"/>
                                        <p:tgtEl>
                                          <p:spTgt spid="1238095"/>
                                        </p:tgtEl>
                                      </p:cBhvr>
                                    </p:animEffect>
                                  </p:childTnLst>
                                </p:cTn>
                              </p:par>
                            </p:childTnLst>
                          </p:cTn>
                        </p:par>
                        <p:par>
                          <p:cTn id="291" fill="hold" nodeType="afterGroup">
                            <p:stCondLst>
                              <p:cond delay="3000"/>
                            </p:stCondLst>
                            <p:childTnLst>
                              <p:par>
                                <p:cTn id="292" presetID="22" presetClass="entr" presetSubtype="2" fill="hold" grpId="0" nodeType="afterEffect">
                                  <p:stCondLst>
                                    <p:cond delay="0"/>
                                  </p:stCondLst>
                                  <p:childTnLst>
                                    <p:set>
                                      <p:cBhvr>
                                        <p:cTn id="293" dur="1" fill="hold">
                                          <p:stCondLst>
                                            <p:cond delay="0"/>
                                          </p:stCondLst>
                                        </p:cTn>
                                        <p:tgtEl>
                                          <p:spTgt spid="1238096"/>
                                        </p:tgtEl>
                                        <p:attrNameLst>
                                          <p:attrName>style.visibility</p:attrName>
                                        </p:attrNameLst>
                                      </p:cBhvr>
                                      <p:to>
                                        <p:strVal val="visible"/>
                                      </p:to>
                                    </p:set>
                                    <p:animEffect transition="in" filter="wipe(right)">
                                      <p:cBhvr>
                                        <p:cTn id="294" dur="500"/>
                                        <p:tgtEl>
                                          <p:spTgt spid="1238096"/>
                                        </p:tgtEl>
                                      </p:cBhvr>
                                    </p:animEffect>
                                  </p:childTnLst>
                                </p:cTn>
                              </p:par>
                            </p:childTnLst>
                          </p:cTn>
                        </p:par>
                        <p:par>
                          <p:cTn id="295" fill="hold" nodeType="afterGroup">
                            <p:stCondLst>
                              <p:cond delay="3500"/>
                            </p:stCondLst>
                            <p:childTnLst>
                              <p:par>
                                <p:cTn id="296" presetID="22" presetClass="entr" presetSubtype="2" fill="hold" grpId="0" nodeType="afterEffect">
                                  <p:stCondLst>
                                    <p:cond delay="0"/>
                                  </p:stCondLst>
                                  <p:childTnLst>
                                    <p:set>
                                      <p:cBhvr>
                                        <p:cTn id="297" dur="1" fill="hold">
                                          <p:stCondLst>
                                            <p:cond delay="0"/>
                                          </p:stCondLst>
                                        </p:cTn>
                                        <p:tgtEl>
                                          <p:spTgt spid="1238097"/>
                                        </p:tgtEl>
                                        <p:attrNameLst>
                                          <p:attrName>style.visibility</p:attrName>
                                        </p:attrNameLst>
                                      </p:cBhvr>
                                      <p:to>
                                        <p:strVal val="visible"/>
                                      </p:to>
                                    </p:set>
                                    <p:animEffect transition="in" filter="wipe(right)">
                                      <p:cBhvr>
                                        <p:cTn id="298" dur="500"/>
                                        <p:tgtEl>
                                          <p:spTgt spid="1238097"/>
                                        </p:tgtEl>
                                      </p:cBhvr>
                                    </p:animEffect>
                                  </p:childTnLst>
                                </p:cTn>
                              </p:par>
                            </p:childTnLst>
                          </p:cTn>
                        </p:par>
                        <p:par>
                          <p:cTn id="299" fill="hold" nodeType="afterGroup">
                            <p:stCondLst>
                              <p:cond delay="4000"/>
                            </p:stCondLst>
                            <p:childTnLst>
                              <p:par>
                                <p:cTn id="300" presetID="22" presetClass="entr" presetSubtype="2" fill="hold" grpId="0" nodeType="afterEffect">
                                  <p:stCondLst>
                                    <p:cond delay="0"/>
                                  </p:stCondLst>
                                  <p:childTnLst>
                                    <p:set>
                                      <p:cBhvr>
                                        <p:cTn id="301" dur="1" fill="hold">
                                          <p:stCondLst>
                                            <p:cond delay="0"/>
                                          </p:stCondLst>
                                        </p:cTn>
                                        <p:tgtEl>
                                          <p:spTgt spid="1238098"/>
                                        </p:tgtEl>
                                        <p:attrNameLst>
                                          <p:attrName>style.visibility</p:attrName>
                                        </p:attrNameLst>
                                      </p:cBhvr>
                                      <p:to>
                                        <p:strVal val="visible"/>
                                      </p:to>
                                    </p:set>
                                    <p:animEffect transition="in" filter="wipe(right)">
                                      <p:cBhvr>
                                        <p:cTn id="302" dur="500"/>
                                        <p:tgtEl>
                                          <p:spTgt spid="1238098"/>
                                        </p:tgtEl>
                                      </p:cBhvr>
                                    </p:animEffect>
                                  </p:childTnLst>
                                </p:cTn>
                              </p:par>
                            </p:childTnLst>
                          </p:cTn>
                        </p:par>
                        <p:par>
                          <p:cTn id="303" fill="hold" nodeType="afterGroup">
                            <p:stCondLst>
                              <p:cond delay="4500"/>
                            </p:stCondLst>
                            <p:childTnLst>
                              <p:par>
                                <p:cTn id="304" presetID="22" presetClass="entr" presetSubtype="2" fill="hold" grpId="0" nodeType="afterEffect">
                                  <p:stCondLst>
                                    <p:cond delay="0"/>
                                  </p:stCondLst>
                                  <p:childTnLst>
                                    <p:set>
                                      <p:cBhvr>
                                        <p:cTn id="305" dur="1" fill="hold">
                                          <p:stCondLst>
                                            <p:cond delay="0"/>
                                          </p:stCondLst>
                                        </p:cTn>
                                        <p:tgtEl>
                                          <p:spTgt spid="1238099"/>
                                        </p:tgtEl>
                                        <p:attrNameLst>
                                          <p:attrName>style.visibility</p:attrName>
                                        </p:attrNameLst>
                                      </p:cBhvr>
                                      <p:to>
                                        <p:strVal val="visible"/>
                                      </p:to>
                                    </p:set>
                                    <p:animEffect transition="in" filter="wipe(right)">
                                      <p:cBhvr>
                                        <p:cTn id="306" dur="500"/>
                                        <p:tgtEl>
                                          <p:spTgt spid="1238099"/>
                                        </p:tgtEl>
                                      </p:cBhvr>
                                    </p:animEffect>
                                  </p:childTnLst>
                                </p:cTn>
                              </p:par>
                            </p:childTnLst>
                          </p:cTn>
                        </p:par>
                        <p:par>
                          <p:cTn id="307" fill="hold" nodeType="afterGroup">
                            <p:stCondLst>
                              <p:cond delay="5000"/>
                            </p:stCondLst>
                            <p:childTnLst>
                              <p:par>
                                <p:cTn id="308" presetID="22" presetClass="entr" presetSubtype="2" fill="hold" grpId="0" nodeType="afterEffect">
                                  <p:stCondLst>
                                    <p:cond delay="0"/>
                                  </p:stCondLst>
                                  <p:childTnLst>
                                    <p:set>
                                      <p:cBhvr>
                                        <p:cTn id="309" dur="1" fill="hold">
                                          <p:stCondLst>
                                            <p:cond delay="0"/>
                                          </p:stCondLst>
                                        </p:cTn>
                                        <p:tgtEl>
                                          <p:spTgt spid="1238115"/>
                                        </p:tgtEl>
                                        <p:attrNameLst>
                                          <p:attrName>style.visibility</p:attrName>
                                        </p:attrNameLst>
                                      </p:cBhvr>
                                      <p:to>
                                        <p:strVal val="visible"/>
                                      </p:to>
                                    </p:set>
                                    <p:animEffect transition="in" filter="wipe(right)">
                                      <p:cBhvr>
                                        <p:cTn id="310" dur="500"/>
                                        <p:tgtEl>
                                          <p:spTgt spid="1238115"/>
                                        </p:tgtEl>
                                      </p:cBhvr>
                                    </p:animEffect>
                                  </p:childTnLst>
                                </p:cTn>
                              </p:par>
                            </p:childTnLst>
                          </p:cTn>
                        </p:par>
                        <p:par>
                          <p:cTn id="311" fill="hold" nodeType="afterGroup">
                            <p:stCondLst>
                              <p:cond delay="5500"/>
                            </p:stCondLst>
                            <p:childTnLst>
                              <p:par>
                                <p:cTn id="312" presetID="22" presetClass="entr" presetSubtype="2" fill="hold" grpId="0" nodeType="afterEffect">
                                  <p:stCondLst>
                                    <p:cond delay="0"/>
                                  </p:stCondLst>
                                  <p:childTnLst>
                                    <p:set>
                                      <p:cBhvr>
                                        <p:cTn id="313" dur="1" fill="hold">
                                          <p:stCondLst>
                                            <p:cond delay="0"/>
                                          </p:stCondLst>
                                        </p:cTn>
                                        <p:tgtEl>
                                          <p:spTgt spid="1238116"/>
                                        </p:tgtEl>
                                        <p:attrNameLst>
                                          <p:attrName>style.visibility</p:attrName>
                                        </p:attrNameLst>
                                      </p:cBhvr>
                                      <p:to>
                                        <p:strVal val="visible"/>
                                      </p:to>
                                    </p:set>
                                    <p:animEffect transition="in" filter="wipe(right)">
                                      <p:cBhvr>
                                        <p:cTn id="314" dur="500"/>
                                        <p:tgtEl>
                                          <p:spTgt spid="1238116"/>
                                        </p:tgtEl>
                                      </p:cBhvr>
                                    </p:animEffect>
                                  </p:childTnLst>
                                </p:cTn>
                              </p:par>
                            </p:childTnLst>
                          </p:cTn>
                        </p:par>
                        <p:par>
                          <p:cTn id="315" fill="hold" nodeType="afterGroup">
                            <p:stCondLst>
                              <p:cond delay="6000"/>
                            </p:stCondLst>
                            <p:childTnLst>
                              <p:par>
                                <p:cTn id="316" presetID="22" presetClass="entr" presetSubtype="2" fill="hold" grpId="0" nodeType="afterEffect">
                                  <p:stCondLst>
                                    <p:cond delay="0"/>
                                  </p:stCondLst>
                                  <p:childTnLst>
                                    <p:set>
                                      <p:cBhvr>
                                        <p:cTn id="317" dur="1" fill="hold">
                                          <p:stCondLst>
                                            <p:cond delay="0"/>
                                          </p:stCondLst>
                                        </p:cTn>
                                        <p:tgtEl>
                                          <p:spTgt spid="1238117"/>
                                        </p:tgtEl>
                                        <p:attrNameLst>
                                          <p:attrName>style.visibility</p:attrName>
                                        </p:attrNameLst>
                                      </p:cBhvr>
                                      <p:to>
                                        <p:strVal val="visible"/>
                                      </p:to>
                                    </p:set>
                                    <p:animEffect transition="in" filter="wipe(right)">
                                      <p:cBhvr>
                                        <p:cTn id="318" dur="500"/>
                                        <p:tgtEl>
                                          <p:spTgt spid="1238117"/>
                                        </p:tgtEl>
                                      </p:cBhvr>
                                    </p:animEffect>
                                  </p:childTnLst>
                                </p:cTn>
                              </p:par>
                            </p:childTnLst>
                          </p:cTn>
                        </p:par>
                        <p:par>
                          <p:cTn id="319" fill="hold" nodeType="afterGroup">
                            <p:stCondLst>
                              <p:cond delay="6500"/>
                            </p:stCondLst>
                            <p:childTnLst>
                              <p:par>
                                <p:cTn id="320" presetID="22" presetClass="entr" presetSubtype="2" fill="hold" grpId="0" nodeType="afterEffect">
                                  <p:stCondLst>
                                    <p:cond delay="0"/>
                                  </p:stCondLst>
                                  <p:childTnLst>
                                    <p:set>
                                      <p:cBhvr>
                                        <p:cTn id="321" dur="1" fill="hold">
                                          <p:stCondLst>
                                            <p:cond delay="0"/>
                                          </p:stCondLst>
                                        </p:cTn>
                                        <p:tgtEl>
                                          <p:spTgt spid="1238118"/>
                                        </p:tgtEl>
                                        <p:attrNameLst>
                                          <p:attrName>style.visibility</p:attrName>
                                        </p:attrNameLst>
                                      </p:cBhvr>
                                      <p:to>
                                        <p:strVal val="visible"/>
                                      </p:to>
                                    </p:set>
                                    <p:animEffect transition="in" filter="wipe(right)">
                                      <p:cBhvr>
                                        <p:cTn id="322" dur="500"/>
                                        <p:tgtEl>
                                          <p:spTgt spid="1238118"/>
                                        </p:tgtEl>
                                      </p:cBhvr>
                                    </p:animEffect>
                                  </p:childTnLst>
                                </p:cTn>
                              </p:par>
                            </p:childTnLst>
                          </p:cTn>
                        </p:par>
                        <p:par>
                          <p:cTn id="323" fill="hold" nodeType="afterGroup">
                            <p:stCondLst>
                              <p:cond delay="7000"/>
                            </p:stCondLst>
                            <p:childTnLst>
                              <p:par>
                                <p:cTn id="324" presetID="22" presetClass="entr" presetSubtype="2" fill="hold" grpId="0" nodeType="afterEffect">
                                  <p:stCondLst>
                                    <p:cond delay="0"/>
                                  </p:stCondLst>
                                  <p:childTnLst>
                                    <p:set>
                                      <p:cBhvr>
                                        <p:cTn id="325" dur="1" fill="hold">
                                          <p:stCondLst>
                                            <p:cond delay="0"/>
                                          </p:stCondLst>
                                        </p:cTn>
                                        <p:tgtEl>
                                          <p:spTgt spid="1238119"/>
                                        </p:tgtEl>
                                        <p:attrNameLst>
                                          <p:attrName>style.visibility</p:attrName>
                                        </p:attrNameLst>
                                      </p:cBhvr>
                                      <p:to>
                                        <p:strVal val="visible"/>
                                      </p:to>
                                    </p:set>
                                    <p:animEffect transition="in" filter="wipe(right)">
                                      <p:cBhvr>
                                        <p:cTn id="326" dur="500"/>
                                        <p:tgtEl>
                                          <p:spTgt spid="1238119"/>
                                        </p:tgtEl>
                                      </p:cBhvr>
                                    </p:animEffect>
                                  </p:childTnLst>
                                </p:cTn>
                              </p:par>
                            </p:childTnLst>
                          </p:cTn>
                        </p:par>
                        <p:par>
                          <p:cTn id="327" fill="hold" nodeType="afterGroup">
                            <p:stCondLst>
                              <p:cond delay="7500"/>
                            </p:stCondLst>
                            <p:childTnLst>
                              <p:par>
                                <p:cTn id="328" presetID="22" presetClass="entr" presetSubtype="2" fill="hold" grpId="0" nodeType="afterEffect">
                                  <p:stCondLst>
                                    <p:cond delay="0"/>
                                  </p:stCondLst>
                                  <p:childTnLst>
                                    <p:set>
                                      <p:cBhvr>
                                        <p:cTn id="329" dur="1" fill="hold">
                                          <p:stCondLst>
                                            <p:cond delay="0"/>
                                          </p:stCondLst>
                                        </p:cTn>
                                        <p:tgtEl>
                                          <p:spTgt spid="1238110"/>
                                        </p:tgtEl>
                                        <p:attrNameLst>
                                          <p:attrName>style.visibility</p:attrName>
                                        </p:attrNameLst>
                                      </p:cBhvr>
                                      <p:to>
                                        <p:strVal val="visible"/>
                                      </p:to>
                                    </p:set>
                                    <p:animEffect transition="in" filter="wipe(right)">
                                      <p:cBhvr>
                                        <p:cTn id="330" dur="500"/>
                                        <p:tgtEl>
                                          <p:spTgt spid="1238110"/>
                                        </p:tgtEl>
                                      </p:cBhvr>
                                    </p:animEffect>
                                  </p:childTnLst>
                                </p:cTn>
                              </p:par>
                            </p:childTnLst>
                          </p:cTn>
                        </p:par>
                        <p:par>
                          <p:cTn id="331" fill="hold" nodeType="afterGroup">
                            <p:stCondLst>
                              <p:cond delay="8000"/>
                            </p:stCondLst>
                            <p:childTnLst>
                              <p:par>
                                <p:cTn id="332" presetID="22" presetClass="entr" presetSubtype="2" fill="hold" grpId="0" nodeType="afterEffect">
                                  <p:stCondLst>
                                    <p:cond delay="0"/>
                                  </p:stCondLst>
                                  <p:childTnLst>
                                    <p:set>
                                      <p:cBhvr>
                                        <p:cTn id="333" dur="1" fill="hold">
                                          <p:stCondLst>
                                            <p:cond delay="0"/>
                                          </p:stCondLst>
                                        </p:cTn>
                                        <p:tgtEl>
                                          <p:spTgt spid="1238111"/>
                                        </p:tgtEl>
                                        <p:attrNameLst>
                                          <p:attrName>style.visibility</p:attrName>
                                        </p:attrNameLst>
                                      </p:cBhvr>
                                      <p:to>
                                        <p:strVal val="visible"/>
                                      </p:to>
                                    </p:set>
                                    <p:animEffect transition="in" filter="wipe(right)">
                                      <p:cBhvr>
                                        <p:cTn id="334" dur="500"/>
                                        <p:tgtEl>
                                          <p:spTgt spid="1238111"/>
                                        </p:tgtEl>
                                      </p:cBhvr>
                                    </p:animEffect>
                                  </p:childTnLst>
                                </p:cTn>
                              </p:par>
                            </p:childTnLst>
                          </p:cTn>
                        </p:par>
                        <p:par>
                          <p:cTn id="335" fill="hold" nodeType="afterGroup">
                            <p:stCondLst>
                              <p:cond delay="8500"/>
                            </p:stCondLst>
                            <p:childTnLst>
                              <p:par>
                                <p:cTn id="336" presetID="22" presetClass="entr" presetSubtype="2" fill="hold" grpId="0" nodeType="afterEffect">
                                  <p:stCondLst>
                                    <p:cond delay="0"/>
                                  </p:stCondLst>
                                  <p:childTnLst>
                                    <p:set>
                                      <p:cBhvr>
                                        <p:cTn id="337" dur="1" fill="hold">
                                          <p:stCondLst>
                                            <p:cond delay="0"/>
                                          </p:stCondLst>
                                        </p:cTn>
                                        <p:tgtEl>
                                          <p:spTgt spid="1238112"/>
                                        </p:tgtEl>
                                        <p:attrNameLst>
                                          <p:attrName>style.visibility</p:attrName>
                                        </p:attrNameLst>
                                      </p:cBhvr>
                                      <p:to>
                                        <p:strVal val="visible"/>
                                      </p:to>
                                    </p:set>
                                    <p:animEffect transition="in" filter="wipe(right)">
                                      <p:cBhvr>
                                        <p:cTn id="338" dur="500"/>
                                        <p:tgtEl>
                                          <p:spTgt spid="1238112"/>
                                        </p:tgtEl>
                                      </p:cBhvr>
                                    </p:animEffect>
                                  </p:childTnLst>
                                </p:cTn>
                              </p:par>
                            </p:childTnLst>
                          </p:cTn>
                        </p:par>
                        <p:par>
                          <p:cTn id="339" fill="hold" nodeType="afterGroup">
                            <p:stCondLst>
                              <p:cond delay="9000"/>
                            </p:stCondLst>
                            <p:childTnLst>
                              <p:par>
                                <p:cTn id="340" presetID="22" presetClass="entr" presetSubtype="2" fill="hold" grpId="0" nodeType="afterEffect">
                                  <p:stCondLst>
                                    <p:cond delay="0"/>
                                  </p:stCondLst>
                                  <p:childTnLst>
                                    <p:set>
                                      <p:cBhvr>
                                        <p:cTn id="341" dur="1" fill="hold">
                                          <p:stCondLst>
                                            <p:cond delay="0"/>
                                          </p:stCondLst>
                                        </p:cTn>
                                        <p:tgtEl>
                                          <p:spTgt spid="1238113"/>
                                        </p:tgtEl>
                                        <p:attrNameLst>
                                          <p:attrName>style.visibility</p:attrName>
                                        </p:attrNameLst>
                                      </p:cBhvr>
                                      <p:to>
                                        <p:strVal val="visible"/>
                                      </p:to>
                                    </p:set>
                                    <p:animEffect transition="in" filter="wipe(right)">
                                      <p:cBhvr>
                                        <p:cTn id="342" dur="500"/>
                                        <p:tgtEl>
                                          <p:spTgt spid="1238113"/>
                                        </p:tgtEl>
                                      </p:cBhvr>
                                    </p:animEffect>
                                  </p:childTnLst>
                                </p:cTn>
                              </p:par>
                            </p:childTnLst>
                          </p:cTn>
                        </p:par>
                        <p:par>
                          <p:cTn id="343" fill="hold" nodeType="afterGroup">
                            <p:stCondLst>
                              <p:cond delay="9500"/>
                            </p:stCondLst>
                            <p:childTnLst>
                              <p:par>
                                <p:cTn id="344" presetID="22" presetClass="entr" presetSubtype="2" fill="hold" grpId="0" nodeType="afterEffect">
                                  <p:stCondLst>
                                    <p:cond delay="0"/>
                                  </p:stCondLst>
                                  <p:childTnLst>
                                    <p:set>
                                      <p:cBhvr>
                                        <p:cTn id="345" dur="1" fill="hold">
                                          <p:stCondLst>
                                            <p:cond delay="0"/>
                                          </p:stCondLst>
                                        </p:cTn>
                                        <p:tgtEl>
                                          <p:spTgt spid="1238114"/>
                                        </p:tgtEl>
                                        <p:attrNameLst>
                                          <p:attrName>style.visibility</p:attrName>
                                        </p:attrNameLst>
                                      </p:cBhvr>
                                      <p:to>
                                        <p:strVal val="visible"/>
                                      </p:to>
                                    </p:set>
                                    <p:animEffect transition="in" filter="wipe(right)">
                                      <p:cBhvr>
                                        <p:cTn id="346" dur="500"/>
                                        <p:tgtEl>
                                          <p:spTgt spid="1238114"/>
                                        </p:tgtEl>
                                      </p:cBhvr>
                                    </p:animEffect>
                                  </p:childTnLst>
                                </p:cTn>
                              </p:par>
                            </p:childTnLst>
                          </p:cTn>
                        </p:par>
                      </p:childTnLst>
                    </p:cTn>
                  </p:par>
                  <p:par>
                    <p:cTn id="347" fill="hold" nodeType="clickPar">
                      <p:stCondLst>
                        <p:cond delay="indefinite"/>
                      </p:stCondLst>
                      <p:childTnLst>
                        <p:par>
                          <p:cTn id="348" fill="hold" nodeType="withGroup">
                            <p:stCondLst>
                              <p:cond delay="0"/>
                            </p:stCondLst>
                            <p:childTnLst>
                              <p:par>
                                <p:cTn id="349" presetID="22" presetClass="exit" presetSubtype="8" fill="hold" grpId="1" nodeType="clickEffect">
                                  <p:stCondLst>
                                    <p:cond delay="0"/>
                                  </p:stCondLst>
                                  <p:childTnLst>
                                    <p:animEffect transition="out" filter="wipe(left)">
                                      <p:cBhvr>
                                        <p:cTn id="350" dur="500"/>
                                        <p:tgtEl>
                                          <p:spTgt spid="1238105"/>
                                        </p:tgtEl>
                                      </p:cBhvr>
                                    </p:animEffect>
                                    <p:set>
                                      <p:cBhvr>
                                        <p:cTn id="351" dur="1" fill="hold">
                                          <p:stCondLst>
                                            <p:cond delay="499"/>
                                          </p:stCondLst>
                                        </p:cTn>
                                        <p:tgtEl>
                                          <p:spTgt spid="1238105"/>
                                        </p:tgtEl>
                                        <p:attrNameLst>
                                          <p:attrName>style.visibility</p:attrName>
                                        </p:attrNameLst>
                                      </p:cBhvr>
                                      <p:to>
                                        <p:strVal val="hidden"/>
                                      </p:to>
                                    </p:set>
                                  </p:childTnLst>
                                </p:cTn>
                              </p:par>
                              <p:par>
                                <p:cTn id="352" presetID="22" presetClass="entr" presetSubtype="8" fill="hold" grpId="0" nodeType="withEffect">
                                  <p:stCondLst>
                                    <p:cond delay="0"/>
                                  </p:stCondLst>
                                  <p:childTnLst>
                                    <p:set>
                                      <p:cBhvr>
                                        <p:cTn id="353" dur="1" fill="hold">
                                          <p:stCondLst>
                                            <p:cond delay="0"/>
                                          </p:stCondLst>
                                        </p:cTn>
                                        <p:tgtEl>
                                          <p:spTgt spid="1238125"/>
                                        </p:tgtEl>
                                        <p:attrNameLst>
                                          <p:attrName>style.visibility</p:attrName>
                                        </p:attrNameLst>
                                      </p:cBhvr>
                                      <p:to>
                                        <p:strVal val="visible"/>
                                      </p:to>
                                    </p:set>
                                    <p:animEffect transition="in" filter="wipe(left)">
                                      <p:cBhvr>
                                        <p:cTn id="354" dur="500"/>
                                        <p:tgtEl>
                                          <p:spTgt spid="1238125"/>
                                        </p:tgtEl>
                                      </p:cBhvr>
                                    </p:animEffect>
                                  </p:childTnLst>
                                </p:cTn>
                              </p:par>
                            </p:childTnLst>
                          </p:cTn>
                        </p:par>
                        <p:par>
                          <p:cTn id="355" fill="hold" nodeType="afterGroup">
                            <p:stCondLst>
                              <p:cond delay="500"/>
                            </p:stCondLst>
                            <p:childTnLst>
                              <p:par>
                                <p:cTn id="356" presetID="22" presetClass="exit" presetSubtype="8" fill="hold" grpId="1" nodeType="afterEffect">
                                  <p:stCondLst>
                                    <p:cond delay="0"/>
                                  </p:stCondLst>
                                  <p:childTnLst>
                                    <p:animEffect transition="out" filter="wipe(left)">
                                      <p:cBhvr>
                                        <p:cTn id="357" dur="500"/>
                                        <p:tgtEl>
                                          <p:spTgt spid="1238100"/>
                                        </p:tgtEl>
                                      </p:cBhvr>
                                    </p:animEffect>
                                    <p:set>
                                      <p:cBhvr>
                                        <p:cTn id="358" dur="1" fill="hold">
                                          <p:stCondLst>
                                            <p:cond delay="499"/>
                                          </p:stCondLst>
                                        </p:cTn>
                                        <p:tgtEl>
                                          <p:spTgt spid="1238100"/>
                                        </p:tgtEl>
                                        <p:attrNameLst>
                                          <p:attrName>style.visibility</p:attrName>
                                        </p:attrNameLst>
                                      </p:cBhvr>
                                      <p:to>
                                        <p:strVal val="hidden"/>
                                      </p:to>
                                    </p:set>
                                  </p:childTnLst>
                                </p:cTn>
                              </p:par>
                              <p:par>
                                <p:cTn id="359" presetID="22" presetClass="entr" presetSubtype="8" fill="hold" grpId="0" nodeType="withEffect">
                                  <p:stCondLst>
                                    <p:cond delay="0"/>
                                  </p:stCondLst>
                                  <p:childTnLst>
                                    <p:set>
                                      <p:cBhvr>
                                        <p:cTn id="360" dur="1" fill="hold">
                                          <p:stCondLst>
                                            <p:cond delay="0"/>
                                          </p:stCondLst>
                                        </p:cTn>
                                        <p:tgtEl>
                                          <p:spTgt spid="1238126"/>
                                        </p:tgtEl>
                                        <p:attrNameLst>
                                          <p:attrName>style.visibility</p:attrName>
                                        </p:attrNameLst>
                                      </p:cBhvr>
                                      <p:to>
                                        <p:strVal val="visible"/>
                                      </p:to>
                                    </p:set>
                                    <p:animEffect transition="in" filter="wipe(left)">
                                      <p:cBhvr>
                                        <p:cTn id="361" dur="500"/>
                                        <p:tgtEl>
                                          <p:spTgt spid="1238126"/>
                                        </p:tgtEl>
                                      </p:cBhvr>
                                    </p:animEffect>
                                  </p:childTnLst>
                                </p:cTn>
                              </p:par>
                            </p:childTnLst>
                          </p:cTn>
                        </p:par>
                        <p:par>
                          <p:cTn id="362" fill="hold" nodeType="afterGroup">
                            <p:stCondLst>
                              <p:cond delay="1000"/>
                            </p:stCondLst>
                            <p:childTnLst>
                              <p:par>
                                <p:cTn id="363" presetID="22" presetClass="exit" presetSubtype="8" fill="hold" grpId="1" nodeType="afterEffect">
                                  <p:stCondLst>
                                    <p:cond delay="0"/>
                                  </p:stCondLst>
                                  <p:childTnLst>
                                    <p:animEffect transition="out" filter="wipe(left)">
                                      <p:cBhvr>
                                        <p:cTn id="364" dur="500"/>
                                        <p:tgtEl>
                                          <p:spTgt spid="1238095"/>
                                        </p:tgtEl>
                                      </p:cBhvr>
                                    </p:animEffect>
                                    <p:set>
                                      <p:cBhvr>
                                        <p:cTn id="365" dur="1" fill="hold">
                                          <p:stCondLst>
                                            <p:cond delay="499"/>
                                          </p:stCondLst>
                                        </p:cTn>
                                        <p:tgtEl>
                                          <p:spTgt spid="1238095"/>
                                        </p:tgtEl>
                                        <p:attrNameLst>
                                          <p:attrName>style.visibility</p:attrName>
                                        </p:attrNameLst>
                                      </p:cBhvr>
                                      <p:to>
                                        <p:strVal val="hidden"/>
                                      </p:to>
                                    </p:set>
                                  </p:childTnLst>
                                </p:cTn>
                              </p:par>
                              <p:par>
                                <p:cTn id="366" presetID="22" presetClass="entr" presetSubtype="8" fill="hold" grpId="0" nodeType="withEffect">
                                  <p:stCondLst>
                                    <p:cond delay="0"/>
                                  </p:stCondLst>
                                  <p:childTnLst>
                                    <p:set>
                                      <p:cBhvr>
                                        <p:cTn id="367" dur="1" fill="hold">
                                          <p:stCondLst>
                                            <p:cond delay="0"/>
                                          </p:stCondLst>
                                        </p:cTn>
                                        <p:tgtEl>
                                          <p:spTgt spid="1238127"/>
                                        </p:tgtEl>
                                        <p:attrNameLst>
                                          <p:attrName>style.visibility</p:attrName>
                                        </p:attrNameLst>
                                      </p:cBhvr>
                                      <p:to>
                                        <p:strVal val="visible"/>
                                      </p:to>
                                    </p:set>
                                    <p:animEffect transition="in" filter="wipe(left)">
                                      <p:cBhvr>
                                        <p:cTn id="368" dur="500"/>
                                        <p:tgtEl>
                                          <p:spTgt spid="1238127"/>
                                        </p:tgtEl>
                                      </p:cBhvr>
                                    </p:animEffect>
                                  </p:childTnLst>
                                </p:cTn>
                              </p:par>
                            </p:childTnLst>
                          </p:cTn>
                        </p:par>
                        <p:par>
                          <p:cTn id="369" fill="hold" nodeType="afterGroup">
                            <p:stCondLst>
                              <p:cond delay="1500"/>
                            </p:stCondLst>
                            <p:childTnLst>
                              <p:par>
                                <p:cTn id="370" presetID="22" presetClass="exit" presetSubtype="8" fill="hold" grpId="1" nodeType="afterEffect">
                                  <p:stCondLst>
                                    <p:cond delay="0"/>
                                  </p:stCondLst>
                                  <p:childTnLst>
                                    <p:animEffect transition="out" filter="wipe(left)">
                                      <p:cBhvr>
                                        <p:cTn id="371" dur="500"/>
                                        <p:tgtEl>
                                          <p:spTgt spid="1238115"/>
                                        </p:tgtEl>
                                      </p:cBhvr>
                                    </p:animEffect>
                                    <p:set>
                                      <p:cBhvr>
                                        <p:cTn id="372" dur="1" fill="hold">
                                          <p:stCondLst>
                                            <p:cond delay="499"/>
                                          </p:stCondLst>
                                        </p:cTn>
                                        <p:tgtEl>
                                          <p:spTgt spid="1238115"/>
                                        </p:tgtEl>
                                        <p:attrNameLst>
                                          <p:attrName>style.visibility</p:attrName>
                                        </p:attrNameLst>
                                      </p:cBhvr>
                                      <p:to>
                                        <p:strVal val="hidden"/>
                                      </p:to>
                                    </p:set>
                                  </p:childTnLst>
                                </p:cTn>
                              </p:par>
                              <p:par>
                                <p:cTn id="373" presetID="22" presetClass="entr" presetSubtype="8" fill="hold" grpId="0" nodeType="withEffect">
                                  <p:stCondLst>
                                    <p:cond delay="0"/>
                                  </p:stCondLst>
                                  <p:childTnLst>
                                    <p:set>
                                      <p:cBhvr>
                                        <p:cTn id="374" dur="1" fill="hold">
                                          <p:stCondLst>
                                            <p:cond delay="0"/>
                                          </p:stCondLst>
                                        </p:cTn>
                                        <p:tgtEl>
                                          <p:spTgt spid="1238128"/>
                                        </p:tgtEl>
                                        <p:attrNameLst>
                                          <p:attrName>style.visibility</p:attrName>
                                        </p:attrNameLst>
                                      </p:cBhvr>
                                      <p:to>
                                        <p:strVal val="visible"/>
                                      </p:to>
                                    </p:set>
                                    <p:animEffect transition="in" filter="wipe(left)">
                                      <p:cBhvr>
                                        <p:cTn id="375" dur="500"/>
                                        <p:tgtEl>
                                          <p:spTgt spid="1238128"/>
                                        </p:tgtEl>
                                      </p:cBhvr>
                                    </p:animEffect>
                                  </p:childTnLst>
                                </p:cTn>
                              </p:par>
                            </p:childTnLst>
                          </p:cTn>
                        </p:par>
                        <p:par>
                          <p:cTn id="376" fill="hold" nodeType="afterGroup">
                            <p:stCondLst>
                              <p:cond delay="2000"/>
                            </p:stCondLst>
                            <p:childTnLst>
                              <p:par>
                                <p:cTn id="377" presetID="22" presetClass="exit" presetSubtype="8" fill="hold" grpId="1" nodeType="afterEffect">
                                  <p:stCondLst>
                                    <p:cond delay="0"/>
                                  </p:stCondLst>
                                  <p:childTnLst>
                                    <p:animEffect transition="out" filter="wipe(left)">
                                      <p:cBhvr>
                                        <p:cTn id="378" dur="500"/>
                                        <p:tgtEl>
                                          <p:spTgt spid="1238110"/>
                                        </p:tgtEl>
                                      </p:cBhvr>
                                    </p:animEffect>
                                    <p:set>
                                      <p:cBhvr>
                                        <p:cTn id="379" dur="1" fill="hold">
                                          <p:stCondLst>
                                            <p:cond delay="499"/>
                                          </p:stCondLst>
                                        </p:cTn>
                                        <p:tgtEl>
                                          <p:spTgt spid="1238110"/>
                                        </p:tgtEl>
                                        <p:attrNameLst>
                                          <p:attrName>style.visibility</p:attrName>
                                        </p:attrNameLst>
                                      </p:cBhvr>
                                      <p:to>
                                        <p:strVal val="hidden"/>
                                      </p:to>
                                    </p:set>
                                  </p:childTnLst>
                                </p:cTn>
                              </p:par>
                              <p:par>
                                <p:cTn id="380" presetID="22" presetClass="entr" presetSubtype="8" fill="hold" grpId="0" nodeType="withEffect">
                                  <p:stCondLst>
                                    <p:cond delay="0"/>
                                  </p:stCondLst>
                                  <p:childTnLst>
                                    <p:set>
                                      <p:cBhvr>
                                        <p:cTn id="381" dur="1" fill="hold">
                                          <p:stCondLst>
                                            <p:cond delay="0"/>
                                          </p:stCondLst>
                                        </p:cTn>
                                        <p:tgtEl>
                                          <p:spTgt spid="1238129"/>
                                        </p:tgtEl>
                                        <p:attrNameLst>
                                          <p:attrName>style.visibility</p:attrName>
                                        </p:attrNameLst>
                                      </p:cBhvr>
                                      <p:to>
                                        <p:strVal val="visible"/>
                                      </p:to>
                                    </p:set>
                                    <p:animEffect transition="in" filter="wipe(left)">
                                      <p:cBhvr>
                                        <p:cTn id="382" dur="500"/>
                                        <p:tgtEl>
                                          <p:spTgt spid="1238129"/>
                                        </p:tgtEl>
                                      </p:cBhvr>
                                    </p:animEffect>
                                  </p:childTnLst>
                                </p:cTn>
                              </p:par>
                            </p:childTnLst>
                          </p:cTn>
                        </p:par>
                      </p:childTnLst>
                    </p:cTn>
                  </p:par>
                  <p:par>
                    <p:cTn id="383" fill="hold" nodeType="clickPar">
                      <p:stCondLst>
                        <p:cond delay="indefinite"/>
                      </p:stCondLst>
                      <p:childTnLst>
                        <p:par>
                          <p:cTn id="384" fill="hold" nodeType="withGroup">
                            <p:stCondLst>
                              <p:cond delay="0"/>
                            </p:stCondLst>
                            <p:childTnLst>
                              <p:par>
                                <p:cTn id="385" presetID="22" presetClass="exit" presetSubtype="8" fill="hold" grpId="1" nodeType="clickEffect">
                                  <p:stCondLst>
                                    <p:cond delay="0"/>
                                  </p:stCondLst>
                                  <p:childTnLst>
                                    <p:animEffect transition="out" filter="wipe(left)">
                                      <p:cBhvr>
                                        <p:cTn id="386" dur="500"/>
                                        <p:tgtEl>
                                          <p:spTgt spid="1238106"/>
                                        </p:tgtEl>
                                      </p:cBhvr>
                                    </p:animEffect>
                                    <p:set>
                                      <p:cBhvr>
                                        <p:cTn id="387" dur="1" fill="hold">
                                          <p:stCondLst>
                                            <p:cond delay="499"/>
                                          </p:stCondLst>
                                        </p:cTn>
                                        <p:tgtEl>
                                          <p:spTgt spid="1238106"/>
                                        </p:tgtEl>
                                        <p:attrNameLst>
                                          <p:attrName>style.visibility</p:attrName>
                                        </p:attrNameLst>
                                      </p:cBhvr>
                                      <p:to>
                                        <p:strVal val="hidden"/>
                                      </p:to>
                                    </p:set>
                                  </p:childTnLst>
                                </p:cTn>
                              </p:par>
                              <p:par>
                                <p:cTn id="388" presetID="22" presetClass="entr" presetSubtype="8" fill="hold" grpId="0" nodeType="withEffect">
                                  <p:stCondLst>
                                    <p:cond delay="0"/>
                                  </p:stCondLst>
                                  <p:childTnLst>
                                    <p:set>
                                      <p:cBhvr>
                                        <p:cTn id="389" dur="1" fill="hold">
                                          <p:stCondLst>
                                            <p:cond delay="0"/>
                                          </p:stCondLst>
                                        </p:cTn>
                                        <p:tgtEl>
                                          <p:spTgt spid="1238130"/>
                                        </p:tgtEl>
                                        <p:attrNameLst>
                                          <p:attrName>style.visibility</p:attrName>
                                        </p:attrNameLst>
                                      </p:cBhvr>
                                      <p:to>
                                        <p:strVal val="visible"/>
                                      </p:to>
                                    </p:set>
                                    <p:animEffect transition="in" filter="wipe(left)">
                                      <p:cBhvr>
                                        <p:cTn id="390" dur="500"/>
                                        <p:tgtEl>
                                          <p:spTgt spid="1238130"/>
                                        </p:tgtEl>
                                      </p:cBhvr>
                                    </p:animEffect>
                                  </p:childTnLst>
                                </p:cTn>
                              </p:par>
                            </p:childTnLst>
                          </p:cTn>
                        </p:par>
                        <p:par>
                          <p:cTn id="391" fill="hold" nodeType="afterGroup">
                            <p:stCondLst>
                              <p:cond delay="500"/>
                            </p:stCondLst>
                            <p:childTnLst>
                              <p:par>
                                <p:cTn id="392" presetID="22" presetClass="exit" presetSubtype="8" fill="hold" grpId="1" nodeType="afterEffect">
                                  <p:stCondLst>
                                    <p:cond delay="0"/>
                                  </p:stCondLst>
                                  <p:childTnLst>
                                    <p:animEffect transition="out" filter="wipe(left)">
                                      <p:cBhvr>
                                        <p:cTn id="393" dur="500"/>
                                        <p:tgtEl>
                                          <p:spTgt spid="1238101"/>
                                        </p:tgtEl>
                                      </p:cBhvr>
                                    </p:animEffect>
                                    <p:set>
                                      <p:cBhvr>
                                        <p:cTn id="394" dur="1" fill="hold">
                                          <p:stCondLst>
                                            <p:cond delay="499"/>
                                          </p:stCondLst>
                                        </p:cTn>
                                        <p:tgtEl>
                                          <p:spTgt spid="1238101"/>
                                        </p:tgtEl>
                                        <p:attrNameLst>
                                          <p:attrName>style.visibility</p:attrName>
                                        </p:attrNameLst>
                                      </p:cBhvr>
                                      <p:to>
                                        <p:strVal val="hidden"/>
                                      </p:to>
                                    </p:set>
                                  </p:childTnLst>
                                </p:cTn>
                              </p:par>
                              <p:par>
                                <p:cTn id="395" presetID="22" presetClass="entr" presetSubtype="8" fill="hold" grpId="0" nodeType="withEffect">
                                  <p:stCondLst>
                                    <p:cond delay="0"/>
                                  </p:stCondLst>
                                  <p:childTnLst>
                                    <p:set>
                                      <p:cBhvr>
                                        <p:cTn id="396" dur="1" fill="hold">
                                          <p:stCondLst>
                                            <p:cond delay="0"/>
                                          </p:stCondLst>
                                        </p:cTn>
                                        <p:tgtEl>
                                          <p:spTgt spid="1238131"/>
                                        </p:tgtEl>
                                        <p:attrNameLst>
                                          <p:attrName>style.visibility</p:attrName>
                                        </p:attrNameLst>
                                      </p:cBhvr>
                                      <p:to>
                                        <p:strVal val="visible"/>
                                      </p:to>
                                    </p:set>
                                    <p:animEffect transition="in" filter="wipe(left)">
                                      <p:cBhvr>
                                        <p:cTn id="397" dur="500"/>
                                        <p:tgtEl>
                                          <p:spTgt spid="1238131"/>
                                        </p:tgtEl>
                                      </p:cBhvr>
                                    </p:animEffect>
                                  </p:childTnLst>
                                </p:cTn>
                              </p:par>
                            </p:childTnLst>
                          </p:cTn>
                        </p:par>
                        <p:par>
                          <p:cTn id="398" fill="hold" nodeType="afterGroup">
                            <p:stCondLst>
                              <p:cond delay="1000"/>
                            </p:stCondLst>
                            <p:childTnLst>
                              <p:par>
                                <p:cTn id="399" presetID="22" presetClass="exit" presetSubtype="8" fill="hold" grpId="1" nodeType="afterEffect">
                                  <p:stCondLst>
                                    <p:cond delay="0"/>
                                  </p:stCondLst>
                                  <p:childTnLst>
                                    <p:animEffect transition="out" filter="wipe(left)">
                                      <p:cBhvr>
                                        <p:cTn id="400" dur="500"/>
                                        <p:tgtEl>
                                          <p:spTgt spid="1238096"/>
                                        </p:tgtEl>
                                      </p:cBhvr>
                                    </p:animEffect>
                                    <p:set>
                                      <p:cBhvr>
                                        <p:cTn id="401" dur="1" fill="hold">
                                          <p:stCondLst>
                                            <p:cond delay="499"/>
                                          </p:stCondLst>
                                        </p:cTn>
                                        <p:tgtEl>
                                          <p:spTgt spid="1238096"/>
                                        </p:tgtEl>
                                        <p:attrNameLst>
                                          <p:attrName>style.visibility</p:attrName>
                                        </p:attrNameLst>
                                      </p:cBhvr>
                                      <p:to>
                                        <p:strVal val="hidden"/>
                                      </p:to>
                                    </p:set>
                                  </p:childTnLst>
                                </p:cTn>
                              </p:par>
                              <p:par>
                                <p:cTn id="402" presetID="22" presetClass="entr" presetSubtype="8" fill="hold" grpId="0" nodeType="withEffect">
                                  <p:stCondLst>
                                    <p:cond delay="0"/>
                                  </p:stCondLst>
                                  <p:childTnLst>
                                    <p:set>
                                      <p:cBhvr>
                                        <p:cTn id="403" dur="1" fill="hold">
                                          <p:stCondLst>
                                            <p:cond delay="0"/>
                                          </p:stCondLst>
                                        </p:cTn>
                                        <p:tgtEl>
                                          <p:spTgt spid="1238132"/>
                                        </p:tgtEl>
                                        <p:attrNameLst>
                                          <p:attrName>style.visibility</p:attrName>
                                        </p:attrNameLst>
                                      </p:cBhvr>
                                      <p:to>
                                        <p:strVal val="visible"/>
                                      </p:to>
                                    </p:set>
                                    <p:animEffect transition="in" filter="wipe(left)">
                                      <p:cBhvr>
                                        <p:cTn id="404" dur="500"/>
                                        <p:tgtEl>
                                          <p:spTgt spid="1238132"/>
                                        </p:tgtEl>
                                      </p:cBhvr>
                                    </p:animEffect>
                                  </p:childTnLst>
                                </p:cTn>
                              </p:par>
                            </p:childTnLst>
                          </p:cTn>
                        </p:par>
                        <p:par>
                          <p:cTn id="405" fill="hold" nodeType="afterGroup">
                            <p:stCondLst>
                              <p:cond delay="1500"/>
                            </p:stCondLst>
                            <p:childTnLst>
                              <p:par>
                                <p:cTn id="406" presetID="22" presetClass="exit" presetSubtype="8" fill="hold" grpId="1" nodeType="afterEffect">
                                  <p:stCondLst>
                                    <p:cond delay="0"/>
                                  </p:stCondLst>
                                  <p:childTnLst>
                                    <p:animEffect transition="out" filter="wipe(left)">
                                      <p:cBhvr>
                                        <p:cTn id="407" dur="500"/>
                                        <p:tgtEl>
                                          <p:spTgt spid="1238116"/>
                                        </p:tgtEl>
                                      </p:cBhvr>
                                    </p:animEffect>
                                    <p:set>
                                      <p:cBhvr>
                                        <p:cTn id="408" dur="1" fill="hold">
                                          <p:stCondLst>
                                            <p:cond delay="499"/>
                                          </p:stCondLst>
                                        </p:cTn>
                                        <p:tgtEl>
                                          <p:spTgt spid="1238116"/>
                                        </p:tgtEl>
                                        <p:attrNameLst>
                                          <p:attrName>style.visibility</p:attrName>
                                        </p:attrNameLst>
                                      </p:cBhvr>
                                      <p:to>
                                        <p:strVal val="hidden"/>
                                      </p:to>
                                    </p:set>
                                  </p:childTnLst>
                                </p:cTn>
                              </p:par>
                              <p:par>
                                <p:cTn id="409" presetID="22" presetClass="entr" presetSubtype="8" fill="hold" grpId="0" nodeType="withEffect">
                                  <p:stCondLst>
                                    <p:cond delay="0"/>
                                  </p:stCondLst>
                                  <p:childTnLst>
                                    <p:set>
                                      <p:cBhvr>
                                        <p:cTn id="410" dur="1" fill="hold">
                                          <p:stCondLst>
                                            <p:cond delay="0"/>
                                          </p:stCondLst>
                                        </p:cTn>
                                        <p:tgtEl>
                                          <p:spTgt spid="1238133"/>
                                        </p:tgtEl>
                                        <p:attrNameLst>
                                          <p:attrName>style.visibility</p:attrName>
                                        </p:attrNameLst>
                                      </p:cBhvr>
                                      <p:to>
                                        <p:strVal val="visible"/>
                                      </p:to>
                                    </p:set>
                                    <p:animEffect transition="in" filter="wipe(left)">
                                      <p:cBhvr>
                                        <p:cTn id="411" dur="500"/>
                                        <p:tgtEl>
                                          <p:spTgt spid="1238133"/>
                                        </p:tgtEl>
                                      </p:cBhvr>
                                    </p:animEffect>
                                  </p:childTnLst>
                                </p:cTn>
                              </p:par>
                            </p:childTnLst>
                          </p:cTn>
                        </p:par>
                        <p:par>
                          <p:cTn id="412" fill="hold" nodeType="afterGroup">
                            <p:stCondLst>
                              <p:cond delay="2000"/>
                            </p:stCondLst>
                            <p:childTnLst>
                              <p:par>
                                <p:cTn id="413" presetID="22" presetClass="exit" presetSubtype="8" fill="hold" grpId="1" nodeType="afterEffect">
                                  <p:stCondLst>
                                    <p:cond delay="0"/>
                                  </p:stCondLst>
                                  <p:childTnLst>
                                    <p:animEffect transition="out" filter="wipe(left)">
                                      <p:cBhvr>
                                        <p:cTn id="414" dur="500"/>
                                        <p:tgtEl>
                                          <p:spTgt spid="1238111"/>
                                        </p:tgtEl>
                                      </p:cBhvr>
                                    </p:animEffect>
                                    <p:set>
                                      <p:cBhvr>
                                        <p:cTn id="415" dur="1" fill="hold">
                                          <p:stCondLst>
                                            <p:cond delay="499"/>
                                          </p:stCondLst>
                                        </p:cTn>
                                        <p:tgtEl>
                                          <p:spTgt spid="1238111"/>
                                        </p:tgtEl>
                                        <p:attrNameLst>
                                          <p:attrName>style.visibility</p:attrName>
                                        </p:attrNameLst>
                                      </p:cBhvr>
                                      <p:to>
                                        <p:strVal val="hidden"/>
                                      </p:to>
                                    </p:set>
                                  </p:childTnLst>
                                </p:cTn>
                              </p:par>
                              <p:par>
                                <p:cTn id="416" presetID="22" presetClass="entr" presetSubtype="8" fill="hold" grpId="0" nodeType="withEffect">
                                  <p:stCondLst>
                                    <p:cond delay="0"/>
                                  </p:stCondLst>
                                  <p:childTnLst>
                                    <p:set>
                                      <p:cBhvr>
                                        <p:cTn id="417" dur="1" fill="hold">
                                          <p:stCondLst>
                                            <p:cond delay="0"/>
                                          </p:stCondLst>
                                        </p:cTn>
                                        <p:tgtEl>
                                          <p:spTgt spid="1238134"/>
                                        </p:tgtEl>
                                        <p:attrNameLst>
                                          <p:attrName>style.visibility</p:attrName>
                                        </p:attrNameLst>
                                      </p:cBhvr>
                                      <p:to>
                                        <p:strVal val="visible"/>
                                      </p:to>
                                    </p:set>
                                    <p:animEffect transition="in" filter="wipe(left)">
                                      <p:cBhvr>
                                        <p:cTn id="418" dur="500"/>
                                        <p:tgtEl>
                                          <p:spTgt spid="1238134"/>
                                        </p:tgtEl>
                                      </p:cBhvr>
                                    </p:animEffect>
                                  </p:childTnLst>
                                </p:cTn>
                              </p:par>
                            </p:childTnLst>
                          </p:cTn>
                        </p:par>
                        <p:par>
                          <p:cTn id="419" fill="hold" nodeType="afterGroup">
                            <p:stCondLst>
                              <p:cond delay="2500"/>
                            </p:stCondLst>
                            <p:childTnLst>
                              <p:par>
                                <p:cTn id="420" presetID="22" presetClass="exit" presetSubtype="8" fill="hold" grpId="1" nodeType="afterEffect">
                                  <p:stCondLst>
                                    <p:cond delay="0"/>
                                  </p:stCondLst>
                                  <p:childTnLst>
                                    <p:animEffect transition="out" filter="wipe(left)">
                                      <p:cBhvr>
                                        <p:cTn id="421" dur="500"/>
                                        <p:tgtEl>
                                          <p:spTgt spid="1238107"/>
                                        </p:tgtEl>
                                      </p:cBhvr>
                                    </p:animEffect>
                                    <p:set>
                                      <p:cBhvr>
                                        <p:cTn id="422" dur="1" fill="hold">
                                          <p:stCondLst>
                                            <p:cond delay="499"/>
                                          </p:stCondLst>
                                        </p:cTn>
                                        <p:tgtEl>
                                          <p:spTgt spid="1238107"/>
                                        </p:tgtEl>
                                        <p:attrNameLst>
                                          <p:attrName>style.visibility</p:attrName>
                                        </p:attrNameLst>
                                      </p:cBhvr>
                                      <p:to>
                                        <p:strVal val="hidden"/>
                                      </p:to>
                                    </p:set>
                                  </p:childTnLst>
                                </p:cTn>
                              </p:par>
                              <p:par>
                                <p:cTn id="423" presetID="22" presetClass="entr" presetSubtype="8" fill="hold" grpId="0" nodeType="withEffect">
                                  <p:stCondLst>
                                    <p:cond delay="0"/>
                                  </p:stCondLst>
                                  <p:childTnLst>
                                    <p:set>
                                      <p:cBhvr>
                                        <p:cTn id="424" dur="1" fill="hold">
                                          <p:stCondLst>
                                            <p:cond delay="0"/>
                                          </p:stCondLst>
                                        </p:cTn>
                                        <p:tgtEl>
                                          <p:spTgt spid="1238135"/>
                                        </p:tgtEl>
                                        <p:attrNameLst>
                                          <p:attrName>style.visibility</p:attrName>
                                        </p:attrNameLst>
                                      </p:cBhvr>
                                      <p:to>
                                        <p:strVal val="visible"/>
                                      </p:to>
                                    </p:set>
                                    <p:animEffect transition="in" filter="wipe(left)">
                                      <p:cBhvr>
                                        <p:cTn id="425" dur="500"/>
                                        <p:tgtEl>
                                          <p:spTgt spid="1238135"/>
                                        </p:tgtEl>
                                      </p:cBhvr>
                                    </p:animEffect>
                                  </p:childTnLst>
                                </p:cTn>
                              </p:par>
                            </p:childTnLst>
                          </p:cTn>
                        </p:par>
                        <p:par>
                          <p:cTn id="426" fill="hold" nodeType="afterGroup">
                            <p:stCondLst>
                              <p:cond delay="3000"/>
                            </p:stCondLst>
                            <p:childTnLst>
                              <p:par>
                                <p:cTn id="427" presetID="22" presetClass="exit" presetSubtype="8" fill="hold" grpId="1" nodeType="afterEffect">
                                  <p:stCondLst>
                                    <p:cond delay="0"/>
                                  </p:stCondLst>
                                  <p:childTnLst>
                                    <p:animEffect transition="out" filter="wipe(left)">
                                      <p:cBhvr>
                                        <p:cTn id="428" dur="500"/>
                                        <p:tgtEl>
                                          <p:spTgt spid="1238102"/>
                                        </p:tgtEl>
                                      </p:cBhvr>
                                    </p:animEffect>
                                    <p:set>
                                      <p:cBhvr>
                                        <p:cTn id="429" dur="1" fill="hold">
                                          <p:stCondLst>
                                            <p:cond delay="499"/>
                                          </p:stCondLst>
                                        </p:cTn>
                                        <p:tgtEl>
                                          <p:spTgt spid="1238102"/>
                                        </p:tgtEl>
                                        <p:attrNameLst>
                                          <p:attrName>style.visibility</p:attrName>
                                        </p:attrNameLst>
                                      </p:cBhvr>
                                      <p:to>
                                        <p:strVal val="hidden"/>
                                      </p:to>
                                    </p:set>
                                  </p:childTnLst>
                                </p:cTn>
                              </p:par>
                              <p:par>
                                <p:cTn id="430" presetID="22" presetClass="entr" presetSubtype="8" fill="hold" grpId="0" nodeType="withEffect">
                                  <p:stCondLst>
                                    <p:cond delay="0"/>
                                  </p:stCondLst>
                                  <p:childTnLst>
                                    <p:set>
                                      <p:cBhvr>
                                        <p:cTn id="431" dur="1" fill="hold">
                                          <p:stCondLst>
                                            <p:cond delay="0"/>
                                          </p:stCondLst>
                                        </p:cTn>
                                        <p:tgtEl>
                                          <p:spTgt spid="1238136"/>
                                        </p:tgtEl>
                                        <p:attrNameLst>
                                          <p:attrName>style.visibility</p:attrName>
                                        </p:attrNameLst>
                                      </p:cBhvr>
                                      <p:to>
                                        <p:strVal val="visible"/>
                                      </p:to>
                                    </p:set>
                                    <p:animEffect transition="in" filter="wipe(left)">
                                      <p:cBhvr>
                                        <p:cTn id="432" dur="500"/>
                                        <p:tgtEl>
                                          <p:spTgt spid="1238136"/>
                                        </p:tgtEl>
                                      </p:cBhvr>
                                    </p:animEffect>
                                  </p:childTnLst>
                                </p:cTn>
                              </p:par>
                            </p:childTnLst>
                          </p:cTn>
                        </p:par>
                        <p:par>
                          <p:cTn id="433" fill="hold" nodeType="afterGroup">
                            <p:stCondLst>
                              <p:cond delay="3500"/>
                            </p:stCondLst>
                            <p:childTnLst>
                              <p:par>
                                <p:cTn id="434" presetID="22" presetClass="exit" presetSubtype="8" fill="hold" grpId="1" nodeType="afterEffect">
                                  <p:stCondLst>
                                    <p:cond delay="0"/>
                                  </p:stCondLst>
                                  <p:childTnLst>
                                    <p:animEffect transition="out" filter="wipe(left)">
                                      <p:cBhvr>
                                        <p:cTn id="435" dur="500"/>
                                        <p:tgtEl>
                                          <p:spTgt spid="1238097"/>
                                        </p:tgtEl>
                                      </p:cBhvr>
                                    </p:animEffect>
                                    <p:set>
                                      <p:cBhvr>
                                        <p:cTn id="436" dur="1" fill="hold">
                                          <p:stCondLst>
                                            <p:cond delay="499"/>
                                          </p:stCondLst>
                                        </p:cTn>
                                        <p:tgtEl>
                                          <p:spTgt spid="1238097"/>
                                        </p:tgtEl>
                                        <p:attrNameLst>
                                          <p:attrName>style.visibility</p:attrName>
                                        </p:attrNameLst>
                                      </p:cBhvr>
                                      <p:to>
                                        <p:strVal val="hidden"/>
                                      </p:to>
                                    </p:set>
                                  </p:childTnLst>
                                </p:cTn>
                              </p:par>
                              <p:par>
                                <p:cTn id="437" presetID="22" presetClass="entr" presetSubtype="8" fill="hold" grpId="0" nodeType="withEffect">
                                  <p:stCondLst>
                                    <p:cond delay="0"/>
                                  </p:stCondLst>
                                  <p:childTnLst>
                                    <p:set>
                                      <p:cBhvr>
                                        <p:cTn id="438" dur="1" fill="hold">
                                          <p:stCondLst>
                                            <p:cond delay="0"/>
                                          </p:stCondLst>
                                        </p:cTn>
                                        <p:tgtEl>
                                          <p:spTgt spid="1238137"/>
                                        </p:tgtEl>
                                        <p:attrNameLst>
                                          <p:attrName>style.visibility</p:attrName>
                                        </p:attrNameLst>
                                      </p:cBhvr>
                                      <p:to>
                                        <p:strVal val="visible"/>
                                      </p:to>
                                    </p:set>
                                    <p:animEffect transition="in" filter="wipe(left)">
                                      <p:cBhvr>
                                        <p:cTn id="439" dur="500"/>
                                        <p:tgtEl>
                                          <p:spTgt spid="1238137"/>
                                        </p:tgtEl>
                                      </p:cBhvr>
                                    </p:animEffect>
                                  </p:childTnLst>
                                </p:cTn>
                              </p:par>
                            </p:childTnLst>
                          </p:cTn>
                        </p:par>
                        <p:par>
                          <p:cTn id="440" fill="hold" nodeType="afterGroup">
                            <p:stCondLst>
                              <p:cond delay="4000"/>
                            </p:stCondLst>
                            <p:childTnLst>
                              <p:par>
                                <p:cTn id="441" presetID="22" presetClass="exit" presetSubtype="8" fill="hold" grpId="1" nodeType="afterEffect">
                                  <p:stCondLst>
                                    <p:cond delay="0"/>
                                  </p:stCondLst>
                                  <p:childTnLst>
                                    <p:animEffect transition="out" filter="wipe(left)">
                                      <p:cBhvr>
                                        <p:cTn id="442" dur="500"/>
                                        <p:tgtEl>
                                          <p:spTgt spid="1238117"/>
                                        </p:tgtEl>
                                      </p:cBhvr>
                                    </p:animEffect>
                                    <p:set>
                                      <p:cBhvr>
                                        <p:cTn id="443" dur="1" fill="hold">
                                          <p:stCondLst>
                                            <p:cond delay="499"/>
                                          </p:stCondLst>
                                        </p:cTn>
                                        <p:tgtEl>
                                          <p:spTgt spid="1238117"/>
                                        </p:tgtEl>
                                        <p:attrNameLst>
                                          <p:attrName>style.visibility</p:attrName>
                                        </p:attrNameLst>
                                      </p:cBhvr>
                                      <p:to>
                                        <p:strVal val="hidden"/>
                                      </p:to>
                                    </p:set>
                                  </p:childTnLst>
                                </p:cTn>
                              </p:par>
                              <p:par>
                                <p:cTn id="444" presetID="22" presetClass="entr" presetSubtype="8" fill="hold" grpId="0" nodeType="withEffect">
                                  <p:stCondLst>
                                    <p:cond delay="0"/>
                                  </p:stCondLst>
                                  <p:childTnLst>
                                    <p:set>
                                      <p:cBhvr>
                                        <p:cTn id="445" dur="1" fill="hold">
                                          <p:stCondLst>
                                            <p:cond delay="0"/>
                                          </p:stCondLst>
                                        </p:cTn>
                                        <p:tgtEl>
                                          <p:spTgt spid="1238138"/>
                                        </p:tgtEl>
                                        <p:attrNameLst>
                                          <p:attrName>style.visibility</p:attrName>
                                        </p:attrNameLst>
                                      </p:cBhvr>
                                      <p:to>
                                        <p:strVal val="visible"/>
                                      </p:to>
                                    </p:set>
                                    <p:animEffect transition="in" filter="wipe(left)">
                                      <p:cBhvr>
                                        <p:cTn id="446" dur="500"/>
                                        <p:tgtEl>
                                          <p:spTgt spid="1238138"/>
                                        </p:tgtEl>
                                      </p:cBhvr>
                                    </p:animEffect>
                                  </p:childTnLst>
                                </p:cTn>
                              </p:par>
                            </p:childTnLst>
                          </p:cTn>
                        </p:par>
                        <p:par>
                          <p:cTn id="447" fill="hold" nodeType="afterGroup">
                            <p:stCondLst>
                              <p:cond delay="4500"/>
                            </p:stCondLst>
                            <p:childTnLst>
                              <p:par>
                                <p:cTn id="448" presetID="22" presetClass="exit" presetSubtype="8" fill="hold" grpId="1" nodeType="afterEffect">
                                  <p:stCondLst>
                                    <p:cond delay="0"/>
                                  </p:stCondLst>
                                  <p:childTnLst>
                                    <p:animEffect transition="out" filter="wipe(left)">
                                      <p:cBhvr>
                                        <p:cTn id="449" dur="500"/>
                                        <p:tgtEl>
                                          <p:spTgt spid="1238112"/>
                                        </p:tgtEl>
                                      </p:cBhvr>
                                    </p:animEffect>
                                    <p:set>
                                      <p:cBhvr>
                                        <p:cTn id="450" dur="1" fill="hold">
                                          <p:stCondLst>
                                            <p:cond delay="499"/>
                                          </p:stCondLst>
                                        </p:cTn>
                                        <p:tgtEl>
                                          <p:spTgt spid="1238112"/>
                                        </p:tgtEl>
                                        <p:attrNameLst>
                                          <p:attrName>style.visibility</p:attrName>
                                        </p:attrNameLst>
                                      </p:cBhvr>
                                      <p:to>
                                        <p:strVal val="hidden"/>
                                      </p:to>
                                    </p:set>
                                  </p:childTnLst>
                                </p:cTn>
                              </p:par>
                              <p:par>
                                <p:cTn id="451" presetID="22" presetClass="entr" presetSubtype="8" fill="hold" grpId="0" nodeType="withEffect">
                                  <p:stCondLst>
                                    <p:cond delay="0"/>
                                  </p:stCondLst>
                                  <p:childTnLst>
                                    <p:set>
                                      <p:cBhvr>
                                        <p:cTn id="452" dur="1" fill="hold">
                                          <p:stCondLst>
                                            <p:cond delay="0"/>
                                          </p:stCondLst>
                                        </p:cTn>
                                        <p:tgtEl>
                                          <p:spTgt spid="1238139"/>
                                        </p:tgtEl>
                                        <p:attrNameLst>
                                          <p:attrName>style.visibility</p:attrName>
                                        </p:attrNameLst>
                                      </p:cBhvr>
                                      <p:to>
                                        <p:strVal val="visible"/>
                                      </p:to>
                                    </p:set>
                                    <p:animEffect transition="in" filter="wipe(left)">
                                      <p:cBhvr>
                                        <p:cTn id="453" dur="500"/>
                                        <p:tgtEl>
                                          <p:spTgt spid="1238139"/>
                                        </p:tgtEl>
                                      </p:cBhvr>
                                    </p:animEffect>
                                  </p:childTnLst>
                                </p:cTn>
                              </p:par>
                            </p:childTnLst>
                          </p:cTn>
                        </p:par>
                        <p:par>
                          <p:cTn id="454" fill="hold" nodeType="afterGroup">
                            <p:stCondLst>
                              <p:cond delay="5000"/>
                            </p:stCondLst>
                            <p:childTnLst>
                              <p:par>
                                <p:cTn id="455" presetID="22" presetClass="exit" presetSubtype="8" fill="hold" grpId="1" nodeType="afterEffect">
                                  <p:stCondLst>
                                    <p:cond delay="0"/>
                                  </p:stCondLst>
                                  <p:childTnLst>
                                    <p:animEffect transition="out" filter="wipe(left)">
                                      <p:cBhvr>
                                        <p:cTn id="456" dur="500"/>
                                        <p:tgtEl>
                                          <p:spTgt spid="1238108"/>
                                        </p:tgtEl>
                                      </p:cBhvr>
                                    </p:animEffect>
                                    <p:set>
                                      <p:cBhvr>
                                        <p:cTn id="457" dur="1" fill="hold">
                                          <p:stCondLst>
                                            <p:cond delay="499"/>
                                          </p:stCondLst>
                                        </p:cTn>
                                        <p:tgtEl>
                                          <p:spTgt spid="1238108"/>
                                        </p:tgtEl>
                                        <p:attrNameLst>
                                          <p:attrName>style.visibility</p:attrName>
                                        </p:attrNameLst>
                                      </p:cBhvr>
                                      <p:to>
                                        <p:strVal val="hidden"/>
                                      </p:to>
                                    </p:set>
                                  </p:childTnLst>
                                </p:cTn>
                              </p:par>
                              <p:par>
                                <p:cTn id="458" presetID="22" presetClass="entr" presetSubtype="8" fill="hold" grpId="0" nodeType="withEffect">
                                  <p:stCondLst>
                                    <p:cond delay="0"/>
                                  </p:stCondLst>
                                  <p:childTnLst>
                                    <p:set>
                                      <p:cBhvr>
                                        <p:cTn id="459" dur="1" fill="hold">
                                          <p:stCondLst>
                                            <p:cond delay="0"/>
                                          </p:stCondLst>
                                        </p:cTn>
                                        <p:tgtEl>
                                          <p:spTgt spid="1238143"/>
                                        </p:tgtEl>
                                        <p:attrNameLst>
                                          <p:attrName>style.visibility</p:attrName>
                                        </p:attrNameLst>
                                      </p:cBhvr>
                                      <p:to>
                                        <p:strVal val="visible"/>
                                      </p:to>
                                    </p:set>
                                    <p:animEffect transition="in" filter="wipe(left)">
                                      <p:cBhvr>
                                        <p:cTn id="460" dur="500"/>
                                        <p:tgtEl>
                                          <p:spTgt spid="1238143"/>
                                        </p:tgtEl>
                                      </p:cBhvr>
                                    </p:animEffect>
                                  </p:childTnLst>
                                </p:cTn>
                              </p:par>
                            </p:childTnLst>
                          </p:cTn>
                        </p:par>
                        <p:par>
                          <p:cTn id="461" fill="hold" nodeType="afterGroup">
                            <p:stCondLst>
                              <p:cond delay="5500"/>
                            </p:stCondLst>
                            <p:childTnLst>
                              <p:par>
                                <p:cTn id="462" presetID="22" presetClass="exit" presetSubtype="8" fill="hold" grpId="1" nodeType="afterEffect">
                                  <p:stCondLst>
                                    <p:cond delay="0"/>
                                  </p:stCondLst>
                                  <p:childTnLst>
                                    <p:animEffect transition="out" filter="wipe(left)">
                                      <p:cBhvr>
                                        <p:cTn id="463" dur="500"/>
                                        <p:tgtEl>
                                          <p:spTgt spid="1238103"/>
                                        </p:tgtEl>
                                      </p:cBhvr>
                                    </p:animEffect>
                                    <p:set>
                                      <p:cBhvr>
                                        <p:cTn id="464" dur="1" fill="hold">
                                          <p:stCondLst>
                                            <p:cond delay="499"/>
                                          </p:stCondLst>
                                        </p:cTn>
                                        <p:tgtEl>
                                          <p:spTgt spid="1238103"/>
                                        </p:tgtEl>
                                        <p:attrNameLst>
                                          <p:attrName>style.visibility</p:attrName>
                                        </p:attrNameLst>
                                      </p:cBhvr>
                                      <p:to>
                                        <p:strVal val="hidden"/>
                                      </p:to>
                                    </p:set>
                                  </p:childTnLst>
                                </p:cTn>
                              </p:par>
                              <p:par>
                                <p:cTn id="465" presetID="22" presetClass="entr" presetSubtype="8" fill="hold" grpId="0" nodeType="withEffect">
                                  <p:stCondLst>
                                    <p:cond delay="0"/>
                                  </p:stCondLst>
                                  <p:childTnLst>
                                    <p:set>
                                      <p:cBhvr>
                                        <p:cTn id="466" dur="1" fill="hold">
                                          <p:stCondLst>
                                            <p:cond delay="0"/>
                                          </p:stCondLst>
                                        </p:cTn>
                                        <p:tgtEl>
                                          <p:spTgt spid="1238144"/>
                                        </p:tgtEl>
                                        <p:attrNameLst>
                                          <p:attrName>style.visibility</p:attrName>
                                        </p:attrNameLst>
                                      </p:cBhvr>
                                      <p:to>
                                        <p:strVal val="visible"/>
                                      </p:to>
                                    </p:set>
                                    <p:animEffect transition="in" filter="wipe(left)">
                                      <p:cBhvr>
                                        <p:cTn id="467" dur="500"/>
                                        <p:tgtEl>
                                          <p:spTgt spid="1238144"/>
                                        </p:tgtEl>
                                      </p:cBhvr>
                                    </p:animEffect>
                                  </p:childTnLst>
                                </p:cTn>
                              </p:par>
                            </p:childTnLst>
                          </p:cTn>
                        </p:par>
                      </p:childTnLst>
                    </p:cTn>
                  </p:par>
                  <p:par>
                    <p:cTn id="468" fill="hold" nodeType="clickPar">
                      <p:stCondLst>
                        <p:cond delay="indefinite"/>
                      </p:stCondLst>
                      <p:childTnLst>
                        <p:par>
                          <p:cTn id="469" fill="hold" nodeType="withGroup">
                            <p:stCondLst>
                              <p:cond delay="0"/>
                            </p:stCondLst>
                            <p:childTnLst>
                              <p:par>
                                <p:cTn id="470" presetID="1" presetClass="emph" presetSubtype="2" fill="hold" nodeType="clickEffect">
                                  <p:stCondLst>
                                    <p:cond delay="0"/>
                                  </p:stCondLst>
                                  <p:childTnLst>
                                    <p:animClr clrSpc="rgb" dir="cw">
                                      <p:cBhvr>
                                        <p:cTn id="471" dur="2000" fill="hold"/>
                                        <p:tgtEl>
                                          <p:spTgt spid="1238098"/>
                                        </p:tgtEl>
                                        <p:attrNameLst>
                                          <p:attrName>fillcolor</p:attrName>
                                        </p:attrNameLst>
                                      </p:cBhvr>
                                      <p:to>
                                        <a:schemeClr val="hlink"/>
                                      </p:to>
                                    </p:animClr>
                                    <p:set>
                                      <p:cBhvr>
                                        <p:cTn id="472" dur="2000" fill="hold"/>
                                        <p:tgtEl>
                                          <p:spTgt spid="1238098"/>
                                        </p:tgtEl>
                                        <p:attrNameLst>
                                          <p:attrName>fill.type</p:attrName>
                                        </p:attrNameLst>
                                      </p:cBhvr>
                                      <p:to>
                                        <p:strVal val="solid"/>
                                      </p:to>
                                    </p:set>
                                    <p:set>
                                      <p:cBhvr>
                                        <p:cTn id="473" dur="2000" fill="hold"/>
                                        <p:tgtEl>
                                          <p:spTgt spid="1238098"/>
                                        </p:tgtEl>
                                        <p:attrNameLst>
                                          <p:attrName>fill.on</p:attrName>
                                        </p:attrNameLst>
                                      </p:cBhvr>
                                      <p:to>
                                        <p:strVal val="true"/>
                                      </p:to>
                                    </p:set>
                                  </p:childTnLst>
                                </p:cTn>
                              </p:par>
                              <p:par>
                                <p:cTn id="474" presetID="1" presetClass="emph" presetSubtype="2" fill="hold" nodeType="withEffect">
                                  <p:stCondLst>
                                    <p:cond delay="0"/>
                                  </p:stCondLst>
                                  <p:childTnLst>
                                    <p:animClr clrSpc="rgb" dir="cw">
                                      <p:cBhvr>
                                        <p:cTn id="475" dur="2000" fill="hold"/>
                                        <p:tgtEl>
                                          <p:spTgt spid="1238127"/>
                                        </p:tgtEl>
                                        <p:attrNameLst>
                                          <p:attrName>fillcolor</p:attrName>
                                        </p:attrNameLst>
                                      </p:cBhvr>
                                      <p:to>
                                        <a:schemeClr val="hlink"/>
                                      </p:to>
                                    </p:animClr>
                                    <p:set>
                                      <p:cBhvr>
                                        <p:cTn id="476" dur="2000" fill="hold"/>
                                        <p:tgtEl>
                                          <p:spTgt spid="1238127"/>
                                        </p:tgtEl>
                                        <p:attrNameLst>
                                          <p:attrName>fill.type</p:attrName>
                                        </p:attrNameLst>
                                      </p:cBhvr>
                                      <p:to>
                                        <p:strVal val="solid"/>
                                      </p:to>
                                    </p:set>
                                    <p:set>
                                      <p:cBhvr>
                                        <p:cTn id="477" dur="2000" fill="hold"/>
                                        <p:tgtEl>
                                          <p:spTgt spid="1238127"/>
                                        </p:tgtEl>
                                        <p:attrNameLst>
                                          <p:attrName>fill.on</p:attrName>
                                        </p:attrNameLst>
                                      </p:cBhvr>
                                      <p:to>
                                        <p:strVal val="true"/>
                                      </p:to>
                                    </p:set>
                                  </p:childTnLst>
                                </p:cTn>
                              </p:par>
                            </p:childTnLst>
                          </p:cTn>
                        </p:par>
                      </p:childTnLst>
                    </p:cTn>
                  </p:par>
                  <p:par>
                    <p:cTn id="478" fill="hold" nodeType="clickPar">
                      <p:stCondLst>
                        <p:cond delay="indefinite"/>
                      </p:stCondLst>
                      <p:childTnLst>
                        <p:par>
                          <p:cTn id="479" fill="hold" nodeType="withGroup">
                            <p:stCondLst>
                              <p:cond delay="0"/>
                            </p:stCondLst>
                            <p:childTnLst>
                              <p:par>
                                <p:cTn id="480" presetID="1" presetClass="emph" presetSubtype="2" fill="hold" nodeType="clickEffect">
                                  <p:stCondLst>
                                    <p:cond delay="0"/>
                                  </p:stCondLst>
                                  <p:childTnLst>
                                    <p:animClr clrSpc="rgb" dir="cw">
                                      <p:cBhvr>
                                        <p:cTn id="481" dur="2000" fill="hold"/>
                                        <p:tgtEl>
                                          <p:spTgt spid="1238127"/>
                                        </p:tgtEl>
                                        <p:attrNameLst>
                                          <p:attrName>fillcolor</p:attrName>
                                        </p:attrNameLst>
                                      </p:cBhvr>
                                      <p:to>
                                        <a:srgbClr val="333333"/>
                                      </p:to>
                                    </p:animClr>
                                    <p:set>
                                      <p:cBhvr>
                                        <p:cTn id="482" dur="2000" fill="hold"/>
                                        <p:tgtEl>
                                          <p:spTgt spid="1238127"/>
                                        </p:tgtEl>
                                        <p:attrNameLst>
                                          <p:attrName>fill.type</p:attrName>
                                        </p:attrNameLst>
                                      </p:cBhvr>
                                      <p:to>
                                        <p:strVal val="solid"/>
                                      </p:to>
                                    </p:set>
                                    <p:set>
                                      <p:cBhvr>
                                        <p:cTn id="483" dur="2000" fill="hold"/>
                                        <p:tgtEl>
                                          <p:spTgt spid="1238127"/>
                                        </p:tgtEl>
                                        <p:attrNameLst>
                                          <p:attrName>fill.on</p:attrName>
                                        </p:attrNameLst>
                                      </p:cBhvr>
                                      <p:to>
                                        <p:strVal val="true"/>
                                      </p:to>
                                    </p:set>
                                  </p:childTnLst>
                                </p:cTn>
                              </p:par>
                            </p:childTnLst>
                          </p:cTn>
                        </p:par>
                        <p:par>
                          <p:cTn id="484" fill="hold" nodeType="afterGroup">
                            <p:stCondLst>
                              <p:cond delay="2000"/>
                            </p:stCondLst>
                            <p:childTnLst>
                              <p:par>
                                <p:cTn id="485" presetID="22" presetClass="exit" presetSubtype="8" fill="hold" grpId="1" nodeType="afterEffect">
                                  <p:stCondLst>
                                    <p:cond delay="0"/>
                                  </p:stCondLst>
                                  <p:childTnLst>
                                    <p:animEffect transition="out" filter="wipe(left)">
                                      <p:cBhvr>
                                        <p:cTn id="486" dur="500"/>
                                        <p:tgtEl>
                                          <p:spTgt spid="1238118"/>
                                        </p:tgtEl>
                                      </p:cBhvr>
                                    </p:animEffect>
                                    <p:set>
                                      <p:cBhvr>
                                        <p:cTn id="487" dur="1" fill="hold">
                                          <p:stCondLst>
                                            <p:cond delay="499"/>
                                          </p:stCondLst>
                                        </p:cTn>
                                        <p:tgtEl>
                                          <p:spTgt spid="1238118"/>
                                        </p:tgtEl>
                                        <p:attrNameLst>
                                          <p:attrName>style.visibility</p:attrName>
                                        </p:attrNameLst>
                                      </p:cBhvr>
                                      <p:to>
                                        <p:strVal val="hidden"/>
                                      </p:to>
                                    </p:set>
                                  </p:childTnLst>
                                </p:cTn>
                              </p:par>
                              <p:par>
                                <p:cTn id="488" presetID="22" presetClass="entr" presetSubtype="8" fill="hold" grpId="0" nodeType="withEffect">
                                  <p:stCondLst>
                                    <p:cond delay="0"/>
                                  </p:stCondLst>
                                  <p:childTnLst>
                                    <p:set>
                                      <p:cBhvr>
                                        <p:cTn id="489" dur="1" fill="hold">
                                          <p:stCondLst>
                                            <p:cond delay="0"/>
                                          </p:stCondLst>
                                        </p:cTn>
                                        <p:tgtEl>
                                          <p:spTgt spid="1238142"/>
                                        </p:tgtEl>
                                        <p:attrNameLst>
                                          <p:attrName>style.visibility</p:attrName>
                                        </p:attrNameLst>
                                      </p:cBhvr>
                                      <p:to>
                                        <p:strVal val="visible"/>
                                      </p:to>
                                    </p:set>
                                    <p:animEffect transition="in" filter="wipe(left)">
                                      <p:cBhvr>
                                        <p:cTn id="490" dur="500"/>
                                        <p:tgtEl>
                                          <p:spTgt spid="1238142"/>
                                        </p:tgtEl>
                                      </p:cBhvr>
                                    </p:animEffect>
                                  </p:childTnLst>
                                </p:cTn>
                              </p:par>
                            </p:childTnLst>
                          </p:cTn>
                        </p:par>
                        <p:par>
                          <p:cTn id="491" fill="hold" nodeType="afterGroup">
                            <p:stCondLst>
                              <p:cond delay="2500"/>
                            </p:stCondLst>
                            <p:childTnLst>
                              <p:par>
                                <p:cTn id="492" presetID="22" presetClass="exit" presetSubtype="8" fill="hold" grpId="1" nodeType="afterEffect">
                                  <p:stCondLst>
                                    <p:cond delay="0"/>
                                  </p:stCondLst>
                                  <p:childTnLst>
                                    <p:animEffect transition="out" filter="wipe(left)">
                                      <p:cBhvr>
                                        <p:cTn id="493" dur="500"/>
                                        <p:tgtEl>
                                          <p:spTgt spid="1238113"/>
                                        </p:tgtEl>
                                      </p:cBhvr>
                                    </p:animEffect>
                                    <p:set>
                                      <p:cBhvr>
                                        <p:cTn id="494" dur="1" fill="hold">
                                          <p:stCondLst>
                                            <p:cond delay="499"/>
                                          </p:stCondLst>
                                        </p:cTn>
                                        <p:tgtEl>
                                          <p:spTgt spid="1238113"/>
                                        </p:tgtEl>
                                        <p:attrNameLst>
                                          <p:attrName>style.visibility</p:attrName>
                                        </p:attrNameLst>
                                      </p:cBhvr>
                                      <p:to>
                                        <p:strVal val="hidden"/>
                                      </p:to>
                                    </p:set>
                                  </p:childTnLst>
                                </p:cTn>
                              </p:par>
                              <p:par>
                                <p:cTn id="495" presetID="22" presetClass="entr" presetSubtype="8" fill="hold" grpId="0" nodeType="withEffect">
                                  <p:stCondLst>
                                    <p:cond delay="0"/>
                                  </p:stCondLst>
                                  <p:childTnLst>
                                    <p:set>
                                      <p:cBhvr>
                                        <p:cTn id="496" dur="1" fill="hold">
                                          <p:stCondLst>
                                            <p:cond delay="0"/>
                                          </p:stCondLst>
                                        </p:cTn>
                                        <p:tgtEl>
                                          <p:spTgt spid="1238141"/>
                                        </p:tgtEl>
                                        <p:attrNameLst>
                                          <p:attrName>style.visibility</p:attrName>
                                        </p:attrNameLst>
                                      </p:cBhvr>
                                      <p:to>
                                        <p:strVal val="visible"/>
                                      </p:to>
                                    </p:set>
                                    <p:animEffect transition="in" filter="wipe(left)">
                                      <p:cBhvr>
                                        <p:cTn id="497" dur="500"/>
                                        <p:tgtEl>
                                          <p:spTgt spid="1238141"/>
                                        </p:tgtEl>
                                      </p:cBhvr>
                                    </p:animEffect>
                                  </p:childTnLst>
                                </p:cTn>
                              </p:par>
                            </p:childTnLst>
                          </p:cTn>
                        </p:par>
                        <p:par>
                          <p:cTn id="498" fill="hold" nodeType="afterGroup">
                            <p:stCondLst>
                              <p:cond delay="3000"/>
                            </p:stCondLst>
                            <p:childTnLst>
                              <p:par>
                                <p:cTn id="499" presetID="22" presetClass="exit" presetSubtype="8" fill="hold" grpId="1" nodeType="afterEffect">
                                  <p:stCondLst>
                                    <p:cond delay="0"/>
                                  </p:stCondLst>
                                  <p:childTnLst>
                                    <p:animEffect transition="out" filter="wipe(left)">
                                      <p:cBhvr>
                                        <p:cTn id="500" dur="500"/>
                                        <p:tgtEl>
                                          <p:spTgt spid="1238109"/>
                                        </p:tgtEl>
                                      </p:cBhvr>
                                    </p:animEffect>
                                    <p:set>
                                      <p:cBhvr>
                                        <p:cTn id="501" dur="1" fill="hold">
                                          <p:stCondLst>
                                            <p:cond delay="499"/>
                                          </p:stCondLst>
                                        </p:cTn>
                                        <p:tgtEl>
                                          <p:spTgt spid="1238109"/>
                                        </p:tgtEl>
                                        <p:attrNameLst>
                                          <p:attrName>style.visibility</p:attrName>
                                        </p:attrNameLst>
                                      </p:cBhvr>
                                      <p:to>
                                        <p:strVal val="hidden"/>
                                      </p:to>
                                    </p:set>
                                  </p:childTnLst>
                                </p:cTn>
                              </p:par>
                              <p:par>
                                <p:cTn id="502" presetID="22" presetClass="entr" presetSubtype="8" fill="hold" grpId="0" nodeType="withEffect">
                                  <p:stCondLst>
                                    <p:cond delay="0"/>
                                  </p:stCondLst>
                                  <p:childTnLst>
                                    <p:set>
                                      <p:cBhvr>
                                        <p:cTn id="503" dur="1" fill="hold">
                                          <p:stCondLst>
                                            <p:cond delay="0"/>
                                          </p:stCondLst>
                                        </p:cTn>
                                        <p:tgtEl>
                                          <p:spTgt spid="1238140"/>
                                        </p:tgtEl>
                                        <p:attrNameLst>
                                          <p:attrName>style.visibility</p:attrName>
                                        </p:attrNameLst>
                                      </p:cBhvr>
                                      <p:to>
                                        <p:strVal val="visible"/>
                                      </p:to>
                                    </p:set>
                                    <p:animEffect transition="in" filter="wipe(left)">
                                      <p:cBhvr>
                                        <p:cTn id="504" dur="500"/>
                                        <p:tgtEl>
                                          <p:spTgt spid="1238140"/>
                                        </p:tgtEl>
                                      </p:cBhvr>
                                    </p:animEffect>
                                  </p:childTnLst>
                                </p:cTn>
                              </p:par>
                            </p:childTnLst>
                          </p:cTn>
                        </p:par>
                        <p:par>
                          <p:cTn id="505" fill="hold" nodeType="afterGroup">
                            <p:stCondLst>
                              <p:cond delay="3500"/>
                            </p:stCondLst>
                            <p:childTnLst>
                              <p:par>
                                <p:cTn id="506" presetID="22" presetClass="exit" presetSubtype="8" fill="hold" grpId="1" nodeType="afterEffect">
                                  <p:stCondLst>
                                    <p:cond delay="0"/>
                                  </p:stCondLst>
                                  <p:childTnLst>
                                    <p:animEffect transition="out" filter="wipe(left)">
                                      <p:cBhvr>
                                        <p:cTn id="507" dur="500"/>
                                        <p:tgtEl>
                                          <p:spTgt spid="1238104"/>
                                        </p:tgtEl>
                                      </p:cBhvr>
                                    </p:animEffect>
                                    <p:set>
                                      <p:cBhvr>
                                        <p:cTn id="508" dur="1" fill="hold">
                                          <p:stCondLst>
                                            <p:cond delay="499"/>
                                          </p:stCondLst>
                                        </p:cTn>
                                        <p:tgtEl>
                                          <p:spTgt spid="1238104"/>
                                        </p:tgtEl>
                                        <p:attrNameLst>
                                          <p:attrName>style.visibility</p:attrName>
                                        </p:attrNameLst>
                                      </p:cBhvr>
                                      <p:to>
                                        <p:strVal val="hidden"/>
                                      </p:to>
                                    </p:set>
                                  </p:childTnLst>
                                </p:cTn>
                              </p:par>
                              <p:par>
                                <p:cTn id="509" presetID="22" presetClass="entr" presetSubtype="8" fill="hold" grpId="0" nodeType="withEffect">
                                  <p:stCondLst>
                                    <p:cond delay="0"/>
                                  </p:stCondLst>
                                  <p:childTnLst>
                                    <p:set>
                                      <p:cBhvr>
                                        <p:cTn id="510" dur="1" fill="hold">
                                          <p:stCondLst>
                                            <p:cond delay="0"/>
                                          </p:stCondLst>
                                        </p:cTn>
                                        <p:tgtEl>
                                          <p:spTgt spid="1238145"/>
                                        </p:tgtEl>
                                        <p:attrNameLst>
                                          <p:attrName>style.visibility</p:attrName>
                                        </p:attrNameLst>
                                      </p:cBhvr>
                                      <p:to>
                                        <p:strVal val="visible"/>
                                      </p:to>
                                    </p:set>
                                    <p:animEffect transition="in" filter="wipe(left)">
                                      <p:cBhvr>
                                        <p:cTn id="511" dur="500"/>
                                        <p:tgtEl>
                                          <p:spTgt spid="1238145"/>
                                        </p:tgtEl>
                                      </p:cBhvr>
                                    </p:animEffect>
                                  </p:childTnLst>
                                </p:cTn>
                              </p:par>
                            </p:childTnLst>
                          </p:cTn>
                        </p:par>
                      </p:childTnLst>
                    </p:cTn>
                  </p:par>
                  <p:par>
                    <p:cTn id="512" fill="hold" nodeType="clickPar">
                      <p:stCondLst>
                        <p:cond delay="indefinite"/>
                      </p:stCondLst>
                      <p:childTnLst>
                        <p:par>
                          <p:cTn id="513" fill="hold" nodeType="withGroup">
                            <p:stCondLst>
                              <p:cond delay="0"/>
                            </p:stCondLst>
                            <p:childTnLst>
                              <p:par>
                                <p:cTn id="514" presetID="22" presetClass="entr" presetSubtype="8" fill="hold" nodeType="clickEffect">
                                  <p:stCondLst>
                                    <p:cond delay="0"/>
                                  </p:stCondLst>
                                  <p:childTnLst>
                                    <p:set>
                                      <p:cBhvr>
                                        <p:cTn id="515" dur="1" fill="hold">
                                          <p:stCondLst>
                                            <p:cond delay="0"/>
                                          </p:stCondLst>
                                        </p:cTn>
                                        <p:tgtEl>
                                          <p:spTgt spid="10"/>
                                        </p:tgtEl>
                                        <p:attrNameLst>
                                          <p:attrName>style.visibility</p:attrName>
                                        </p:attrNameLst>
                                      </p:cBhvr>
                                      <p:to>
                                        <p:strVal val="visible"/>
                                      </p:to>
                                    </p:set>
                                    <p:animEffect transition="in" filter="wipe(left)">
                                      <p:cBhvr>
                                        <p:cTn id="516" dur="500"/>
                                        <p:tgtEl>
                                          <p:spTgt spid="10"/>
                                        </p:tgtEl>
                                      </p:cBhvr>
                                    </p:animEffect>
                                  </p:childTnLst>
                                </p:cTn>
                              </p:par>
                              <p:par>
                                <p:cTn id="517" presetID="9" presetClass="exit" presetSubtype="0" fill="hold" grpId="1" nodeType="withEffect">
                                  <p:stCondLst>
                                    <p:cond delay="0"/>
                                  </p:stCondLst>
                                  <p:childTnLst>
                                    <p:animEffect transition="out" filter="dissolve">
                                      <p:cBhvr>
                                        <p:cTn id="518" dur="500"/>
                                        <p:tgtEl>
                                          <p:spTgt spid="1238114"/>
                                        </p:tgtEl>
                                      </p:cBhvr>
                                    </p:animEffect>
                                    <p:set>
                                      <p:cBhvr>
                                        <p:cTn id="519" dur="1" fill="hold">
                                          <p:stCondLst>
                                            <p:cond delay="499"/>
                                          </p:stCondLst>
                                        </p:cTn>
                                        <p:tgtEl>
                                          <p:spTgt spid="1238114"/>
                                        </p:tgtEl>
                                        <p:attrNameLst>
                                          <p:attrName>style.visibility</p:attrName>
                                        </p:attrNameLst>
                                      </p:cBhvr>
                                      <p:to>
                                        <p:strVal val="hidden"/>
                                      </p:to>
                                    </p:set>
                                  </p:childTnLst>
                                </p:cTn>
                              </p:par>
                              <p:par>
                                <p:cTn id="520" presetID="9" presetClass="exit" presetSubtype="0" fill="hold" grpId="1" nodeType="withEffect">
                                  <p:stCondLst>
                                    <p:cond delay="0"/>
                                  </p:stCondLst>
                                  <p:childTnLst>
                                    <p:animEffect transition="out" filter="dissolve">
                                      <p:cBhvr>
                                        <p:cTn id="521" dur="500"/>
                                        <p:tgtEl>
                                          <p:spTgt spid="1238119"/>
                                        </p:tgtEl>
                                      </p:cBhvr>
                                    </p:animEffect>
                                    <p:set>
                                      <p:cBhvr>
                                        <p:cTn id="522" dur="1" fill="hold">
                                          <p:stCondLst>
                                            <p:cond delay="499"/>
                                          </p:stCondLst>
                                        </p:cTn>
                                        <p:tgtEl>
                                          <p:spTgt spid="1238119"/>
                                        </p:tgtEl>
                                        <p:attrNameLst>
                                          <p:attrName>style.visibility</p:attrName>
                                        </p:attrNameLst>
                                      </p:cBhvr>
                                      <p:to>
                                        <p:strVal val="hidden"/>
                                      </p:to>
                                    </p:set>
                                  </p:childTnLst>
                                </p:cTn>
                              </p:par>
                              <p:par>
                                <p:cTn id="523" presetID="9" presetClass="exit" presetSubtype="0" fill="hold" grpId="1" nodeType="withEffect">
                                  <p:stCondLst>
                                    <p:cond delay="0"/>
                                  </p:stCondLst>
                                  <p:childTnLst>
                                    <p:animEffect transition="out" filter="dissolve">
                                      <p:cBhvr>
                                        <p:cTn id="524" dur="500"/>
                                        <p:tgtEl>
                                          <p:spTgt spid="1238099"/>
                                        </p:tgtEl>
                                      </p:cBhvr>
                                    </p:animEffect>
                                    <p:set>
                                      <p:cBhvr>
                                        <p:cTn id="525" dur="1" fill="hold">
                                          <p:stCondLst>
                                            <p:cond delay="499"/>
                                          </p:stCondLst>
                                        </p:cTn>
                                        <p:tgtEl>
                                          <p:spTgt spid="1238099"/>
                                        </p:tgtEl>
                                        <p:attrNameLst>
                                          <p:attrName>style.visibility</p:attrName>
                                        </p:attrNameLst>
                                      </p:cBhvr>
                                      <p:to>
                                        <p:strVal val="hidden"/>
                                      </p:to>
                                    </p:set>
                                  </p:childTnLst>
                                </p:cTn>
                              </p:par>
                              <p:par>
                                <p:cTn id="526" presetID="9" presetClass="exit" presetSubtype="0" fill="hold" grpId="1" nodeType="withEffect">
                                  <p:stCondLst>
                                    <p:cond delay="0"/>
                                  </p:stCondLst>
                                  <p:childTnLst>
                                    <p:animEffect transition="out" filter="dissolve">
                                      <p:cBhvr>
                                        <p:cTn id="527" dur="500"/>
                                        <p:tgtEl>
                                          <p:spTgt spid="1238098"/>
                                        </p:tgtEl>
                                      </p:cBhvr>
                                    </p:animEffect>
                                    <p:set>
                                      <p:cBhvr>
                                        <p:cTn id="528" dur="1" fill="hold">
                                          <p:stCondLst>
                                            <p:cond delay="499"/>
                                          </p:stCondLst>
                                        </p:cTn>
                                        <p:tgtEl>
                                          <p:spTgt spid="1238098"/>
                                        </p:tgtEl>
                                        <p:attrNameLst>
                                          <p:attrName>style.visibility</p:attrName>
                                        </p:attrNameLst>
                                      </p:cBhvr>
                                      <p:to>
                                        <p:strVal val="hidden"/>
                                      </p:to>
                                    </p:set>
                                  </p:childTnLst>
                                </p:cTn>
                              </p:par>
                            </p:childTnLst>
                          </p:cTn>
                        </p:par>
                        <p:par>
                          <p:cTn id="529" fill="hold" nodeType="afterGroup">
                            <p:stCondLst>
                              <p:cond delay="500"/>
                            </p:stCondLst>
                            <p:childTnLst>
                              <p:par>
                                <p:cTn id="530" presetID="22" presetClass="entr" presetSubtype="8" fill="hold" grpId="0" nodeType="afterEffect">
                                  <p:stCondLst>
                                    <p:cond delay="0"/>
                                  </p:stCondLst>
                                  <p:childTnLst>
                                    <p:set>
                                      <p:cBhvr>
                                        <p:cTn id="531" dur="1" fill="hold">
                                          <p:stCondLst>
                                            <p:cond delay="0"/>
                                          </p:stCondLst>
                                        </p:cTn>
                                        <p:tgtEl>
                                          <p:spTgt spid="1238020"/>
                                        </p:tgtEl>
                                        <p:attrNameLst>
                                          <p:attrName>style.visibility</p:attrName>
                                        </p:attrNameLst>
                                      </p:cBhvr>
                                      <p:to>
                                        <p:strVal val="visible"/>
                                      </p:to>
                                    </p:set>
                                    <p:animEffect transition="in" filter="wipe(left)">
                                      <p:cBhvr>
                                        <p:cTn id="532" dur="500"/>
                                        <p:tgtEl>
                                          <p:spTgt spid="1238020"/>
                                        </p:tgtEl>
                                      </p:cBhvr>
                                    </p:animEffect>
                                  </p:childTnLst>
                                </p:cTn>
                              </p:par>
                              <p:par>
                                <p:cTn id="533" presetID="1" presetClass="emph" presetSubtype="2" fill="hold" nodeType="withEffect">
                                  <p:stCondLst>
                                    <p:cond delay="0"/>
                                  </p:stCondLst>
                                  <p:childTnLst>
                                    <p:animClr clrSpc="rgb" dir="cw">
                                      <p:cBhvr>
                                        <p:cTn id="534" dur="2000" fill="hold"/>
                                        <p:tgtEl>
                                          <p:spTgt spid="1238064"/>
                                        </p:tgtEl>
                                        <p:attrNameLst>
                                          <p:attrName>fillcolor</p:attrName>
                                        </p:attrNameLst>
                                      </p:cBhvr>
                                      <p:to>
                                        <a:schemeClr val="accent2"/>
                                      </p:to>
                                    </p:animClr>
                                    <p:set>
                                      <p:cBhvr>
                                        <p:cTn id="535" dur="2000" fill="hold"/>
                                        <p:tgtEl>
                                          <p:spTgt spid="1238064"/>
                                        </p:tgtEl>
                                        <p:attrNameLst>
                                          <p:attrName>fill.type</p:attrName>
                                        </p:attrNameLst>
                                      </p:cBhvr>
                                      <p:to>
                                        <p:strVal val="solid"/>
                                      </p:to>
                                    </p:set>
                                    <p:set>
                                      <p:cBhvr>
                                        <p:cTn id="536" dur="2000" fill="hold"/>
                                        <p:tgtEl>
                                          <p:spTgt spid="1238064"/>
                                        </p:tgtEl>
                                        <p:attrNameLst>
                                          <p:attrName>fill.on</p:attrName>
                                        </p:attrNameLst>
                                      </p:cBhvr>
                                      <p:to>
                                        <p:strVal val="true"/>
                                      </p:to>
                                    </p:set>
                                  </p:childTnLst>
                                </p:cTn>
                              </p:par>
                              <p:par>
                                <p:cTn id="537" presetID="1" presetClass="emph" presetSubtype="2" fill="hold" nodeType="withEffect">
                                  <p:stCondLst>
                                    <p:cond delay="0"/>
                                  </p:stCondLst>
                                  <p:childTnLst>
                                    <p:animClr clrSpc="rgb" dir="cw">
                                      <p:cBhvr>
                                        <p:cTn id="538" dur="2000" fill="hold"/>
                                        <p:tgtEl>
                                          <p:spTgt spid="1238065"/>
                                        </p:tgtEl>
                                        <p:attrNameLst>
                                          <p:attrName>fillcolor</p:attrName>
                                        </p:attrNameLst>
                                      </p:cBhvr>
                                      <p:to>
                                        <a:schemeClr val="accent2"/>
                                      </p:to>
                                    </p:animClr>
                                    <p:set>
                                      <p:cBhvr>
                                        <p:cTn id="539" dur="2000" fill="hold"/>
                                        <p:tgtEl>
                                          <p:spTgt spid="1238065"/>
                                        </p:tgtEl>
                                        <p:attrNameLst>
                                          <p:attrName>fill.type</p:attrName>
                                        </p:attrNameLst>
                                      </p:cBhvr>
                                      <p:to>
                                        <p:strVal val="solid"/>
                                      </p:to>
                                    </p:set>
                                    <p:set>
                                      <p:cBhvr>
                                        <p:cTn id="540" dur="2000" fill="hold"/>
                                        <p:tgtEl>
                                          <p:spTgt spid="1238065"/>
                                        </p:tgtEl>
                                        <p:attrNameLst>
                                          <p:attrName>fill.on</p:attrName>
                                        </p:attrNameLst>
                                      </p:cBhvr>
                                      <p:to>
                                        <p:strVal val="true"/>
                                      </p:to>
                                    </p:set>
                                  </p:childTnLst>
                                </p:cTn>
                              </p:par>
                            </p:childTnLst>
                          </p:cTn>
                        </p:par>
                        <p:par>
                          <p:cTn id="541" fill="hold" nodeType="afterGroup">
                            <p:stCondLst>
                              <p:cond delay="2500"/>
                            </p:stCondLst>
                            <p:childTnLst>
                              <p:par>
                                <p:cTn id="542" presetID="22" presetClass="entr" presetSubtype="8" fill="hold" nodeType="afterEffect">
                                  <p:stCondLst>
                                    <p:cond delay="0"/>
                                  </p:stCondLst>
                                  <p:childTnLst>
                                    <p:set>
                                      <p:cBhvr>
                                        <p:cTn id="543" dur="1" fill="hold">
                                          <p:stCondLst>
                                            <p:cond delay="0"/>
                                          </p:stCondLst>
                                        </p:cTn>
                                        <p:tgtEl>
                                          <p:spTgt spid="12"/>
                                        </p:tgtEl>
                                        <p:attrNameLst>
                                          <p:attrName>style.visibility</p:attrName>
                                        </p:attrNameLst>
                                      </p:cBhvr>
                                      <p:to>
                                        <p:strVal val="visible"/>
                                      </p:to>
                                    </p:set>
                                    <p:animEffect transition="in" filter="wipe(left)">
                                      <p:cBhvr>
                                        <p:cTn id="544" dur="500"/>
                                        <p:tgtEl>
                                          <p:spTgt spid="12"/>
                                        </p:tgtEl>
                                      </p:cBhvr>
                                    </p:animEffect>
                                  </p:childTnLst>
                                </p:cTn>
                              </p:par>
                            </p:childTnLst>
                          </p:cTn>
                        </p:par>
                      </p:childTnLst>
                    </p:cTn>
                  </p:par>
                  <p:par>
                    <p:cTn id="545" fill="hold" nodeType="clickPar">
                      <p:stCondLst>
                        <p:cond delay="indefinite"/>
                      </p:stCondLst>
                      <p:childTnLst>
                        <p:par>
                          <p:cTn id="546" fill="hold" nodeType="withGroup">
                            <p:stCondLst>
                              <p:cond delay="0"/>
                            </p:stCondLst>
                            <p:childTnLst>
                              <p:par>
                                <p:cTn id="547" presetID="22" presetClass="entr" presetSubtype="8" fill="hold" grpId="0" nodeType="clickEffect">
                                  <p:stCondLst>
                                    <p:cond delay="0"/>
                                  </p:stCondLst>
                                  <p:childTnLst>
                                    <p:set>
                                      <p:cBhvr>
                                        <p:cTn id="548" dur="1" fill="hold">
                                          <p:stCondLst>
                                            <p:cond delay="0"/>
                                          </p:stCondLst>
                                        </p:cTn>
                                        <p:tgtEl>
                                          <p:spTgt spid="1238019"/>
                                        </p:tgtEl>
                                        <p:attrNameLst>
                                          <p:attrName>style.visibility</p:attrName>
                                        </p:attrNameLst>
                                      </p:cBhvr>
                                      <p:to>
                                        <p:strVal val="visible"/>
                                      </p:to>
                                    </p:set>
                                    <p:animEffect transition="in" filter="wipe(left)">
                                      <p:cBhvr>
                                        <p:cTn id="549" dur="500"/>
                                        <p:tgtEl>
                                          <p:spTgt spid="1238019"/>
                                        </p:tgtEl>
                                      </p:cBhvr>
                                    </p:animEffect>
                                  </p:childTnLst>
                                </p:cTn>
                              </p:par>
                              <p:par>
                                <p:cTn id="550" presetID="1" presetClass="emph" presetSubtype="2" fill="hold" nodeType="withEffect">
                                  <p:stCondLst>
                                    <p:cond delay="0"/>
                                  </p:stCondLst>
                                  <p:childTnLst>
                                    <p:animClr clrSpc="rgb" dir="cw">
                                      <p:cBhvr>
                                        <p:cTn id="551" dur="2000" fill="hold"/>
                                        <p:tgtEl>
                                          <p:spTgt spid="1238072"/>
                                        </p:tgtEl>
                                        <p:attrNameLst>
                                          <p:attrName>fillcolor</p:attrName>
                                        </p:attrNameLst>
                                      </p:cBhvr>
                                      <p:to>
                                        <a:schemeClr val="accent2"/>
                                      </p:to>
                                    </p:animClr>
                                    <p:set>
                                      <p:cBhvr>
                                        <p:cTn id="552" dur="2000" fill="hold"/>
                                        <p:tgtEl>
                                          <p:spTgt spid="1238072"/>
                                        </p:tgtEl>
                                        <p:attrNameLst>
                                          <p:attrName>fill.type</p:attrName>
                                        </p:attrNameLst>
                                      </p:cBhvr>
                                      <p:to>
                                        <p:strVal val="solid"/>
                                      </p:to>
                                    </p:set>
                                    <p:set>
                                      <p:cBhvr>
                                        <p:cTn id="553" dur="2000" fill="hold"/>
                                        <p:tgtEl>
                                          <p:spTgt spid="1238072"/>
                                        </p:tgtEl>
                                        <p:attrNameLst>
                                          <p:attrName>fill.on</p:attrName>
                                        </p:attrNameLst>
                                      </p:cBhvr>
                                      <p:to>
                                        <p:strVal val="true"/>
                                      </p:to>
                                    </p:set>
                                  </p:childTnLst>
                                </p:cTn>
                              </p:par>
                              <p:par>
                                <p:cTn id="554" presetID="1" presetClass="emph" presetSubtype="2" fill="hold" nodeType="withEffect">
                                  <p:stCondLst>
                                    <p:cond delay="0"/>
                                  </p:stCondLst>
                                  <p:childTnLst>
                                    <p:animClr clrSpc="rgb" dir="cw">
                                      <p:cBhvr>
                                        <p:cTn id="555" dur="2000" fill="hold"/>
                                        <p:tgtEl>
                                          <p:spTgt spid="1238073"/>
                                        </p:tgtEl>
                                        <p:attrNameLst>
                                          <p:attrName>fillcolor</p:attrName>
                                        </p:attrNameLst>
                                      </p:cBhvr>
                                      <p:to>
                                        <a:schemeClr val="accent2"/>
                                      </p:to>
                                    </p:animClr>
                                    <p:set>
                                      <p:cBhvr>
                                        <p:cTn id="556" dur="2000" fill="hold"/>
                                        <p:tgtEl>
                                          <p:spTgt spid="1238073"/>
                                        </p:tgtEl>
                                        <p:attrNameLst>
                                          <p:attrName>fill.type</p:attrName>
                                        </p:attrNameLst>
                                      </p:cBhvr>
                                      <p:to>
                                        <p:strVal val="solid"/>
                                      </p:to>
                                    </p:set>
                                    <p:set>
                                      <p:cBhvr>
                                        <p:cTn id="557" dur="2000" fill="hold"/>
                                        <p:tgtEl>
                                          <p:spTgt spid="1238073"/>
                                        </p:tgtEl>
                                        <p:attrNameLst>
                                          <p:attrName>fill.on</p:attrName>
                                        </p:attrNameLst>
                                      </p:cBhvr>
                                      <p:to>
                                        <p:strVal val="true"/>
                                      </p:to>
                                    </p:set>
                                  </p:childTnLst>
                                </p:cTn>
                              </p:par>
                              <p:par>
                                <p:cTn id="558" presetID="1" presetClass="emph" presetSubtype="2" fill="hold" nodeType="withEffect">
                                  <p:stCondLst>
                                    <p:cond delay="0"/>
                                  </p:stCondLst>
                                  <p:childTnLst>
                                    <p:animClr clrSpc="rgb" dir="cw">
                                      <p:cBhvr>
                                        <p:cTn id="559" dur="2000" fill="hold"/>
                                        <p:tgtEl>
                                          <p:spTgt spid="1238074"/>
                                        </p:tgtEl>
                                        <p:attrNameLst>
                                          <p:attrName>fillcolor</p:attrName>
                                        </p:attrNameLst>
                                      </p:cBhvr>
                                      <p:to>
                                        <a:schemeClr val="accent2"/>
                                      </p:to>
                                    </p:animClr>
                                    <p:set>
                                      <p:cBhvr>
                                        <p:cTn id="560" dur="2000" fill="hold"/>
                                        <p:tgtEl>
                                          <p:spTgt spid="1238074"/>
                                        </p:tgtEl>
                                        <p:attrNameLst>
                                          <p:attrName>fill.type</p:attrName>
                                        </p:attrNameLst>
                                      </p:cBhvr>
                                      <p:to>
                                        <p:strVal val="solid"/>
                                      </p:to>
                                    </p:set>
                                    <p:set>
                                      <p:cBhvr>
                                        <p:cTn id="561" dur="2000" fill="hold"/>
                                        <p:tgtEl>
                                          <p:spTgt spid="1238074"/>
                                        </p:tgtEl>
                                        <p:attrNameLst>
                                          <p:attrName>fill.on</p:attrName>
                                        </p:attrNameLst>
                                      </p:cBhvr>
                                      <p:to>
                                        <p:strVal val="true"/>
                                      </p:to>
                                    </p:set>
                                  </p:childTnLst>
                                </p:cTn>
                              </p:par>
                            </p:childTnLst>
                          </p:cTn>
                        </p:par>
                        <p:par>
                          <p:cTn id="562" fill="hold" nodeType="afterGroup">
                            <p:stCondLst>
                              <p:cond delay="2000"/>
                            </p:stCondLst>
                            <p:childTnLst>
                              <p:par>
                                <p:cTn id="563" presetID="22" presetClass="entr" presetSubtype="8" fill="hold" nodeType="afterEffect">
                                  <p:stCondLst>
                                    <p:cond delay="0"/>
                                  </p:stCondLst>
                                  <p:childTnLst>
                                    <p:set>
                                      <p:cBhvr>
                                        <p:cTn id="564" dur="1" fill="hold">
                                          <p:stCondLst>
                                            <p:cond delay="0"/>
                                          </p:stCondLst>
                                        </p:cTn>
                                        <p:tgtEl>
                                          <p:spTgt spid="13"/>
                                        </p:tgtEl>
                                        <p:attrNameLst>
                                          <p:attrName>style.visibility</p:attrName>
                                        </p:attrNameLst>
                                      </p:cBhvr>
                                      <p:to>
                                        <p:strVal val="visible"/>
                                      </p:to>
                                    </p:set>
                                    <p:animEffect transition="in" filter="wipe(left)">
                                      <p:cBhvr>
                                        <p:cTn id="565" dur="500"/>
                                        <p:tgtEl>
                                          <p:spTgt spid="13"/>
                                        </p:tgtEl>
                                      </p:cBhvr>
                                    </p:animEffect>
                                  </p:childTnLst>
                                </p:cTn>
                              </p:par>
                            </p:childTnLst>
                          </p:cTn>
                        </p:par>
                      </p:childTnLst>
                    </p:cTn>
                  </p:par>
                  <p:par>
                    <p:cTn id="566" fill="hold" nodeType="clickPar">
                      <p:stCondLst>
                        <p:cond delay="indefinite"/>
                      </p:stCondLst>
                      <p:childTnLst>
                        <p:par>
                          <p:cTn id="567" fill="hold" nodeType="withGroup">
                            <p:stCondLst>
                              <p:cond delay="0"/>
                            </p:stCondLst>
                            <p:childTnLst>
                              <p:par>
                                <p:cTn id="568" presetID="22" presetClass="entr" presetSubtype="8" fill="hold" grpId="0" nodeType="clickEffect">
                                  <p:stCondLst>
                                    <p:cond delay="0"/>
                                  </p:stCondLst>
                                  <p:childTnLst>
                                    <p:set>
                                      <p:cBhvr>
                                        <p:cTn id="569" dur="1" fill="hold">
                                          <p:stCondLst>
                                            <p:cond delay="0"/>
                                          </p:stCondLst>
                                        </p:cTn>
                                        <p:tgtEl>
                                          <p:spTgt spid="1238018"/>
                                        </p:tgtEl>
                                        <p:attrNameLst>
                                          <p:attrName>style.visibility</p:attrName>
                                        </p:attrNameLst>
                                      </p:cBhvr>
                                      <p:to>
                                        <p:strVal val="visible"/>
                                      </p:to>
                                    </p:set>
                                    <p:animEffect transition="in" filter="wipe(left)">
                                      <p:cBhvr>
                                        <p:cTn id="570" dur="500"/>
                                        <p:tgtEl>
                                          <p:spTgt spid="1238018"/>
                                        </p:tgtEl>
                                      </p:cBhvr>
                                    </p:animEffect>
                                  </p:childTnLst>
                                </p:cTn>
                              </p:par>
                              <p:par>
                                <p:cTn id="571" presetID="1" presetClass="emph" presetSubtype="2" fill="hold" nodeType="withEffect">
                                  <p:stCondLst>
                                    <p:cond delay="0"/>
                                  </p:stCondLst>
                                  <p:childTnLst>
                                    <p:animClr clrSpc="rgb" dir="cw">
                                      <p:cBhvr>
                                        <p:cTn id="572" dur="2000" fill="hold"/>
                                        <p:tgtEl>
                                          <p:spTgt spid="1238127"/>
                                        </p:tgtEl>
                                        <p:attrNameLst>
                                          <p:attrName>fillcolor</p:attrName>
                                        </p:attrNameLst>
                                      </p:cBhvr>
                                      <p:to>
                                        <a:schemeClr val="accent2"/>
                                      </p:to>
                                    </p:animClr>
                                    <p:set>
                                      <p:cBhvr>
                                        <p:cTn id="573" dur="2000" fill="hold"/>
                                        <p:tgtEl>
                                          <p:spTgt spid="1238127"/>
                                        </p:tgtEl>
                                        <p:attrNameLst>
                                          <p:attrName>fill.type</p:attrName>
                                        </p:attrNameLst>
                                      </p:cBhvr>
                                      <p:to>
                                        <p:strVal val="solid"/>
                                      </p:to>
                                    </p:set>
                                    <p:set>
                                      <p:cBhvr>
                                        <p:cTn id="574" dur="2000" fill="hold"/>
                                        <p:tgtEl>
                                          <p:spTgt spid="1238127"/>
                                        </p:tgtEl>
                                        <p:attrNameLst>
                                          <p:attrName>fill.on</p:attrName>
                                        </p:attrNameLst>
                                      </p:cBhvr>
                                      <p:to>
                                        <p:strVal val="true"/>
                                      </p:to>
                                    </p:set>
                                  </p:childTnLst>
                                </p:cTn>
                              </p:par>
                              <p:par>
                                <p:cTn id="575" presetID="1" presetClass="emph" presetSubtype="2" fill="hold" nodeType="withEffect">
                                  <p:stCondLst>
                                    <p:cond delay="0"/>
                                  </p:stCondLst>
                                  <p:childTnLst>
                                    <p:animClr clrSpc="rgb" dir="cw">
                                      <p:cBhvr>
                                        <p:cTn id="576" dur="2000" fill="hold"/>
                                        <p:tgtEl>
                                          <p:spTgt spid="1238126"/>
                                        </p:tgtEl>
                                        <p:attrNameLst>
                                          <p:attrName>fillcolor</p:attrName>
                                        </p:attrNameLst>
                                      </p:cBhvr>
                                      <p:to>
                                        <a:schemeClr val="accent2"/>
                                      </p:to>
                                    </p:animClr>
                                    <p:set>
                                      <p:cBhvr>
                                        <p:cTn id="577" dur="2000" fill="hold"/>
                                        <p:tgtEl>
                                          <p:spTgt spid="1238126"/>
                                        </p:tgtEl>
                                        <p:attrNameLst>
                                          <p:attrName>fill.type</p:attrName>
                                        </p:attrNameLst>
                                      </p:cBhvr>
                                      <p:to>
                                        <p:strVal val="solid"/>
                                      </p:to>
                                    </p:set>
                                    <p:set>
                                      <p:cBhvr>
                                        <p:cTn id="578" dur="2000" fill="hold"/>
                                        <p:tgtEl>
                                          <p:spTgt spid="1238126"/>
                                        </p:tgtEl>
                                        <p:attrNameLst>
                                          <p:attrName>fill.on</p:attrName>
                                        </p:attrNameLst>
                                      </p:cBhvr>
                                      <p:to>
                                        <p:strVal val="true"/>
                                      </p:to>
                                    </p:set>
                                  </p:childTnLst>
                                </p:cTn>
                              </p:par>
                              <p:par>
                                <p:cTn id="579" presetID="1" presetClass="emph" presetSubtype="2" fill="hold" nodeType="withEffect">
                                  <p:stCondLst>
                                    <p:cond delay="0"/>
                                  </p:stCondLst>
                                  <p:childTnLst>
                                    <p:animClr clrSpc="rgb" dir="cw">
                                      <p:cBhvr>
                                        <p:cTn id="580" dur="2000" fill="hold"/>
                                        <p:tgtEl>
                                          <p:spTgt spid="1238132"/>
                                        </p:tgtEl>
                                        <p:attrNameLst>
                                          <p:attrName>fillcolor</p:attrName>
                                        </p:attrNameLst>
                                      </p:cBhvr>
                                      <p:to>
                                        <a:schemeClr val="accent2"/>
                                      </p:to>
                                    </p:animClr>
                                    <p:set>
                                      <p:cBhvr>
                                        <p:cTn id="581" dur="2000" fill="hold"/>
                                        <p:tgtEl>
                                          <p:spTgt spid="1238132"/>
                                        </p:tgtEl>
                                        <p:attrNameLst>
                                          <p:attrName>fill.type</p:attrName>
                                        </p:attrNameLst>
                                      </p:cBhvr>
                                      <p:to>
                                        <p:strVal val="solid"/>
                                      </p:to>
                                    </p:set>
                                    <p:set>
                                      <p:cBhvr>
                                        <p:cTn id="582" dur="2000" fill="hold"/>
                                        <p:tgtEl>
                                          <p:spTgt spid="1238132"/>
                                        </p:tgtEl>
                                        <p:attrNameLst>
                                          <p:attrName>fill.on</p:attrName>
                                        </p:attrNameLst>
                                      </p:cBhvr>
                                      <p:to>
                                        <p:strVal val="true"/>
                                      </p:to>
                                    </p:set>
                                  </p:childTnLst>
                                </p:cTn>
                              </p:par>
                              <p:par>
                                <p:cTn id="583" presetID="1" presetClass="emph" presetSubtype="2" fill="hold" nodeType="withEffect">
                                  <p:stCondLst>
                                    <p:cond delay="0"/>
                                  </p:stCondLst>
                                  <p:childTnLst>
                                    <p:animClr clrSpc="rgb" dir="cw">
                                      <p:cBhvr>
                                        <p:cTn id="584" dur="2000" fill="hold"/>
                                        <p:tgtEl>
                                          <p:spTgt spid="1238133"/>
                                        </p:tgtEl>
                                        <p:attrNameLst>
                                          <p:attrName>fillcolor</p:attrName>
                                        </p:attrNameLst>
                                      </p:cBhvr>
                                      <p:to>
                                        <a:schemeClr val="accent2"/>
                                      </p:to>
                                    </p:animClr>
                                    <p:set>
                                      <p:cBhvr>
                                        <p:cTn id="585" dur="2000" fill="hold"/>
                                        <p:tgtEl>
                                          <p:spTgt spid="1238133"/>
                                        </p:tgtEl>
                                        <p:attrNameLst>
                                          <p:attrName>fill.type</p:attrName>
                                        </p:attrNameLst>
                                      </p:cBhvr>
                                      <p:to>
                                        <p:strVal val="solid"/>
                                      </p:to>
                                    </p:set>
                                    <p:set>
                                      <p:cBhvr>
                                        <p:cTn id="586" dur="2000" fill="hold"/>
                                        <p:tgtEl>
                                          <p:spTgt spid="1238133"/>
                                        </p:tgtEl>
                                        <p:attrNameLst>
                                          <p:attrName>fill.on</p:attrName>
                                        </p:attrNameLst>
                                      </p:cBhvr>
                                      <p:to>
                                        <p:strVal val="true"/>
                                      </p:to>
                                    </p:set>
                                  </p:childTnLst>
                                </p:cTn>
                              </p:par>
                              <p:par>
                                <p:cTn id="587" presetID="1" presetClass="emph" presetSubtype="2" fill="hold" nodeType="withEffect">
                                  <p:stCondLst>
                                    <p:cond delay="0"/>
                                  </p:stCondLst>
                                  <p:childTnLst>
                                    <p:animClr clrSpc="rgb" dir="cw">
                                      <p:cBhvr>
                                        <p:cTn id="588" dur="2000" fill="hold"/>
                                        <p:tgtEl>
                                          <p:spTgt spid="1238137"/>
                                        </p:tgtEl>
                                        <p:attrNameLst>
                                          <p:attrName>fillcolor</p:attrName>
                                        </p:attrNameLst>
                                      </p:cBhvr>
                                      <p:to>
                                        <a:schemeClr val="accent2"/>
                                      </p:to>
                                    </p:animClr>
                                    <p:set>
                                      <p:cBhvr>
                                        <p:cTn id="589" dur="2000" fill="hold"/>
                                        <p:tgtEl>
                                          <p:spTgt spid="1238137"/>
                                        </p:tgtEl>
                                        <p:attrNameLst>
                                          <p:attrName>fill.type</p:attrName>
                                        </p:attrNameLst>
                                      </p:cBhvr>
                                      <p:to>
                                        <p:strVal val="solid"/>
                                      </p:to>
                                    </p:set>
                                    <p:set>
                                      <p:cBhvr>
                                        <p:cTn id="590" dur="2000" fill="hold"/>
                                        <p:tgtEl>
                                          <p:spTgt spid="1238137"/>
                                        </p:tgtEl>
                                        <p:attrNameLst>
                                          <p:attrName>fill.on</p:attrName>
                                        </p:attrNameLst>
                                      </p:cBhvr>
                                      <p:to>
                                        <p:strVal val="true"/>
                                      </p:to>
                                    </p:set>
                                  </p:childTnLst>
                                </p:cTn>
                              </p:par>
                              <p:par>
                                <p:cTn id="591" presetID="1" presetClass="emph" presetSubtype="2" fill="hold" nodeType="withEffect">
                                  <p:stCondLst>
                                    <p:cond delay="0"/>
                                  </p:stCondLst>
                                  <p:childTnLst>
                                    <p:animClr clrSpc="rgb" dir="cw">
                                      <p:cBhvr>
                                        <p:cTn id="592" dur="2000" fill="hold"/>
                                        <p:tgtEl>
                                          <p:spTgt spid="1238138"/>
                                        </p:tgtEl>
                                        <p:attrNameLst>
                                          <p:attrName>fillcolor</p:attrName>
                                        </p:attrNameLst>
                                      </p:cBhvr>
                                      <p:to>
                                        <a:schemeClr val="accent2"/>
                                      </p:to>
                                    </p:animClr>
                                    <p:set>
                                      <p:cBhvr>
                                        <p:cTn id="593" dur="2000" fill="hold"/>
                                        <p:tgtEl>
                                          <p:spTgt spid="1238138"/>
                                        </p:tgtEl>
                                        <p:attrNameLst>
                                          <p:attrName>fill.type</p:attrName>
                                        </p:attrNameLst>
                                      </p:cBhvr>
                                      <p:to>
                                        <p:strVal val="solid"/>
                                      </p:to>
                                    </p:set>
                                    <p:set>
                                      <p:cBhvr>
                                        <p:cTn id="594" dur="2000" fill="hold"/>
                                        <p:tgtEl>
                                          <p:spTgt spid="1238138"/>
                                        </p:tgtEl>
                                        <p:attrNameLst>
                                          <p:attrName>fill.on</p:attrName>
                                        </p:attrNameLst>
                                      </p:cBhvr>
                                      <p:to>
                                        <p:strVal val="true"/>
                                      </p:to>
                                    </p:set>
                                  </p:childTnLst>
                                </p:cTn>
                              </p:par>
                              <p:par>
                                <p:cTn id="595" presetID="1" presetClass="emph" presetSubtype="2" fill="hold" nodeType="withEffect">
                                  <p:stCondLst>
                                    <p:cond delay="0"/>
                                  </p:stCondLst>
                                  <p:childTnLst>
                                    <p:animClr clrSpc="rgb" dir="cw">
                                      <p:cBhvr>
                                        <p:cTn id="596" dur="2000" fill="hold"/>
                                        <p:tgtEl>
                                          <p:spTgt spid="1238143"/>
                                        </p:tgtEl>
                                        <p:attrNameLst>
                                          <p:attrName>fillcolor</p:attrName>
                                        </p:attrNameLst>
                                      </p:cBhvr>
                                      <p:to>
                                        <a:schemeClr val="accent2"/>
                                      </p:to>
                                    </p:animClr>
                                    <p:set>
                                      <p:cBhvr>
                                        <p:cTn id="597" dur="2000" fill="hold"/>
                                        <p:tgtEl>
                                          <p:spTgt spid="1238143"/>
                                        </p:tgtEl>
                                        <p:attrNameLst>
                                          <p:attrName>fill.type</p:attrName>
                                        </p:attrNameLst>
                                      </p:cBhvr>
                                      <p:to>
                                        <p:strVal val="solid"/>
                                      </p:to>
                                    </p:set>
                                    <p:set>
                                      <p:cBhvr>
                                        <p:cTn id="598" dur="2000" fill="hold"/>
                                        <p:tgtEl>
                                          <p:spTgt spid="1238143"/>
                                        </p:tgtEl>
                                        <p:attrNameLst>
                                          <p:attrName>fill.on</p:attrName>
                                        </p:attrNameLst>
                                      </p:cBhvr>
                                      <p:to>
                                        <p:strVal val="true"/>
                                      </p:to>
                                    </p:set>
                                  </p:childTnLst>
                                </p:cTn>
                              </p:par>
                            </p:childTnLst>
                          </p:cTn>
                        </p:par>
                        <p:par>
                          <p:cTn id="599" fill="hold" nodeType="afterGroup">
                            <p:stCondLst>
                              <p:cond delay="2000"/>
                            </p:stCondLst>
                            <p:childTnLst>
                              <p:par>
                                <p:cTn id="600" presetID="22" presetClass="entr" presetSubtype="8" fill="hold" nodeType="afterEffect">
                                  <p:stCondLst>
                                    <p:cond delay="0"/>
                                  </p:stCondLst>
                                  <p:childTnLst>
                                    <p:set>
                                      <p:cBhvr>
                                        <p:cTn id="601" dur="1" fill="hold">
                                          <p:stCondLst>
                                            <p:cond delay="0"/>
                                          </p:stCondLst>
                                        </p:cTn>
                                        <p:tgtEl>
                                          <p:spTgt spid="14"/>
                                        </p:tgtEl>
                                        <p:attrNameLst>
                                          <p:attrName>style.visibility</p:attrName>
                                        </p:attrNameLst>
                                      </p:cBhvr>
                                      <p:to>
                                        <p:strVal val="visible"/>
                                      </p:to>
                                    </p:set>
                                    <p:animEffect transition="in" filter="wipe(left)">
                                      <p:cBhvr>
                                        <p:cTn id="602" dur="500"/>
                                        <p:tgtEl>
                                          <p:spTgt spid="14"/>
                                        </p:tgtEl>
                                      </p:cBhvr>
                                    </p:animEffect>
                                  </p:childTnLst>
                                </p:cTn>
                              </p:par>
                            </p:childTnLst>
                          </p:cTn>
                        </p:par>
                      </p:childTnLst>
                    </p:cTn>
                  </p:par>
                  <p:par>
                    <p:cTn id="603" fill="hold" nodeType="clickPar">
                      <p:stCondLst>
                        <p:cond delay="indefinite"/>
                      </p:stCondLst>
                      <p:childTnLst>
                        <p:par>
                          <p:cTn id="604" fill="hold" nodeType="withGroup">
                            <p:stCondLst>
                              <p:cond delay="0"/>
                            </p:stCondLst>
                            <p:childTnLst>
                              <p:par>
                                <p:cTn id="605" presetID="32" presetClass="emph" presetSubtype="0" repeatCount="indefinite" fill="hold" nodeType="clickEffect">
                                  <p:stCondLst>
                                    <p:cond delay="0"/>
                                  </p:stCondLst>
                                  <p:childTnLst>
                                    <p:animClr clrSpc="rgb" dir="cw">
                                      <p:cBhvr override="childStyle">
                                        <p:cTn id="606" dur="100" fill="hold"/>
                                        <p:tgtEl>
                                          <p:spTgt spid="13"/>
                                        </p:tgtEl>
                                        <p:attrNameLst>
                                          <p:attrName>style.color</p:attrName>
                                        </p:attrNameLst>
                                      </p:cBhvr>
                                      <p:to>
                                        <a:schemeClr val="accent2"/>
                                      </p:to>
                                    </p:animClr>
                                    <p:animClr clrSpc="rgb" dir="cw">
                                      <p:cBhvr>
                                        <p:cTn id="607" dur="100" fill="hold"/>
                                        <p:tgtEl>
                                          <p:spTgt spid="13"/>
                                        </p:tgtEl>
                                        <p:attrNameLst>
                                          <p:attrName>fillcolor</p:attrName>
                                        </p:attrNameLst>
                                      </p:cBhvr>
                                      <p:to>
                                        <a:schemeClr val="accent2"/>
                                      </p:to>
                                    </p:animClr>
                                    <p:set>
                                      <p:cBhvr>
                                        <p:cTn id="608" dur="100" fill="hold"/>
                                        <p:tgtEl>
                                          <p:spTgt spid="13"/>
                                        </p:tgtEl>
                                        <p:attrNameLst>
                                          <p:attrName>fill.type</p:attrName>
                                        </p:attrNameLst>
                                      </p:cBhvr>
                                      <p:to>
                                        <p:strVal val="solid"/>
                                      </p:to>
                                    </p:set>
                                    <p:set>
                                      <p:cBhvr>
                                        <p:cTn id="609" dur="100" fill="hold"/>
                                        <p:tgtEl>
                                          <p:spTgt spid="13"/>
                                        </p:tgtEl>
                                        <p:attrNameLst>
                                          <p:attrName>fill.on</p:attrName>
                                        </p:attrNameLst>
                                      </p:cBhvr>
                                      <p:to>
                                        <p:strVal val="true"/>
                                      </p:to>
                                    </p:set>
                                    <p:animRot by="120000">
                                      <p:cBhvr>
                                        <p:cTn id="610" dur="100" fill="hold">
                                          <p:stCondLst>
                                            <p:cond delay="0"/>
                                          </p:stCondLst>
                                        </p:cTn>
                                        <p:tgtEl>
                                          <p:spTgt spid="13"/>
                                        </p:tgtEl>
                                        <p:attrNameLst>
                                          <p:attrName>r</p:attrName>
                                        </p:attrNameLst>
                                      </p:cBhvr>
                                    </p:animRot>
                                    <p:animRot by="-240000">
                                      <p:cBhvr>
                                        <p:cTn id="611" dur="200" fill="hold">
                                          <p:stCondLst>
                                            <p:cond delay="200"/>
                                          </p:stCondLst>
                                        </p:cTn>
                                        <p:tgtEl>
                                          <p:spTgt spid="13"/>
                                        </p:tgtEl>
                                        <p:attrNameLst>
                                          <p:attrName>r</p:attrName>
                                        </p:attrNameLst>
                                      </p:cBhvr>
                                    </p:animRot>
                                    <p:animRot by="240000">
                                      <p:cBhvr>
                                        <p:cTn id="612" dur="200" fill="hold">
                                          <p:stCondLst>
                                            <p:cond delay="400"/>
                                          </p:stCondLst>
                                        </p:cTn>
                                        <p:tgtEl>
                                          <p:spTgt spid="13"/>
                                        </p:tgtEl>
                                        <p:attrNameLst>
                                          <p:attrName>r</p:attrName>
                                        </p:attrNameLst>
                                      </p:cBhvr>
                                    </p:animRot>
                                    <p:animRot by="-240000">
                                      <p:cBhvr>
                                        <p:cTn id="613" dur="200" fill="hold">
                                          <p:stCondLst>
                                            <p:cond delay="600"/>
                                          </p:stCondLst>
                                        </p:cTn>
                                        <p:tgtEl>
                                          <p:spTgt spid="13"/>
                                        </p:tgtEl>
                                        <p:attrNameLst>
                                          <p:attrName>r</p:attrName>
                                        </p:attrNameLst>
                                      </p:cBhvr>
                                    </p:animRot>
                                    <p:animRot by="120000">
                                      <p:cBhvr>
                                        <p:cTn id="614"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8018" grpId="0" animBg="1"/>
      <p:bldP spid="1238019" grpId="0" animBg="1"/>
      <p:bldP spid="1238020" grpId="0" animBg="1"/>
      <p:bldP spid="1238034" grpId="0" animBg="1"/>
      <p:bldP spid="1238038" grpId="0" animBg="1"/>
      <p:bldP spid="1238042" grpId="0" animBg="1"/>
      <p:bldP spid="1238046" grpId="0" animBg="1"/>
      <p:bldP spid="1238050" grpId="0" animBg="1"/>
      <p:bldP spid="1238054" grpId="0" animBg="1"/>
      <p:bldP spid="1238055" grpId="0" animBg="1"/>
      <p:bldP spid="1238056" grpId="0"/>
      <p:bldP spid="1238057" grpId="0"/>
      <p:bldP spid="1238058" grpId="0" animBg="1"/>
      <p:bldP spid="1238058" grpId="1" animBg="1"/>
      <p:bldP spid="1238059" grpId="0" animBg="1"/>
      <p:bldP spid="1238059" grpId="1" animBg="1"/>
      <p:bldP spid="1238060" grpId="0" animBg="1"/>
      <p:bldP spid="1238060" grpId="1" animBg="1"/>
      <p:bldP spid="1238061" grpId="0" animBg="1"/>
      <p:bldP spid="1238061" grpId="1" animBg="1"/>
      <p:bldP spid="1238062" grpId="0" animBg="1"/>
      <p:bldP spid="1238062" grpId="1" animBg="1"/>
      <p:bldP spid="1238063" grpId="0" animBg="1"/>
      <p:bldP spid="1238064" grpId="0" animBg="1"/>
      <p:bldP spid="1238065" grpId="0" animBg="1"/>
      <p:bldP spid="1238066" grpId="0" animBg="1"/>
      <p:bldP spid="1238067" grpId="0" animBg="1"/>
      <p:bldP spid="1238068" grpId="0" animBg="1"/>
      <p:bldP spid="1238068" grpId="1" animBg="1"/>
      <p:bldP spid="1238069" grpId="0" animBg="1"/>
      <p:bldP spid="1238069" grpId="1" animBg="1"/>
      <p:bldP spid="1238070" grpId="0" animBg="1"/>
      <p:bldP spid="1238070" grpId="1" animBg="1"/>
      <p:bldP spid="1238071" grpId="0" animBg="1"/>
      <p:bldP spid="1238071" grpId="1" animBg="1"/>
      <p:bldP spid="1238072" grpId="0" animBg="1"/>
      <p:bldP spid="1238073" grpId="0" animBg="1"/>
      <p:bldP spid="1238074" grpId="0" animBg="1"/>
      <p:bldP spid="1238082" grpId="0" animBg="1"/>
      <p:bldP spid="1238082" grpId="1" animBg="1"/>
      <p:bldP spid="1238083" grpId="0" animBg="1"/>
      <p:bldP spid="1238083" grpId="1" animBg="1"/>
      <p:bldP spid="1238084" grpId="0" animBg="1"/>
      <p:bldP spid="1238084" grpId="1" animBg="1"/>
      <p:bldP spid="1238085" grpId="0"/>
      <p:bldP spid="1238085" grpId="1"/>
      <p:bldP spid="1238086" grpId="0"/>
      <p:bldP spid="1238086" grpId="1"/>
      <p:bldP spid="1238087" grpId="0"/>
      <p:bldP spid="1238087" grpId="1"/>
      <p:bldP spid="1238088" grpId="0"/>
      <p:bldP spid="1238088" grpId="1"/>
      <p:bldP spid="1238095" grpId="0" animBg="1"/>
      <p:bldP spid="1238095" grpId="1" animBg="1"/>
      <p:bldP spid="1238096" grpId="0" animBg="1"/>
      <p:bldP spid="1238096" grpId="1" animBg="1"/>
      <p:bldP spid="1238097" grpId="0" animBg="1"/>
      <p:bldP spid="1238097" grpId="1" animBg="1"/>
      <p:bldP spid="1238098" grpId="0" animBg="1"/>
      <p:bldP spid="1238098" grpId="1" animBg="1"/>
      <p:bldP spid="1238099" grpId="0" animBg="1"/>
      <p:bldP spid="1238099" grpId="1" animBg="1"/>
      <p:bldP spid="1238100" grpId="0" animBg="1"/>
      <p:bldP spid="1238100" grpId="1" animBg="1"/>
      <p:bldP spid="1238101" grpId="0" animBg="1"/>
      <p:bldP spid="1238101" grpId="1" animBg="1"/>
      <p:bldP spid="1238102" grpId="0" animBg="1"/>
      <p:bldP spid="1238102" grpId="1" animBg="1"/>
      <p:bldP spid="1238103" grpId="0" animBg="1"/>
      <p:bldP spid="1238103" grpId="1" animBg="1"/>
      <p:bldP spid="1238104" grpId="0" animBg="1"/>
      <p:bldP spid="1238104" grpId="1" animBg="1"/>
      <p:bldP spid="1238105" grpId="0" animBg="1"/>
      <p:bldP spid="1238105" grpId="1" animBg="1"/>
      <p:bldP spid="1238106" grpId="0" animBg="1"/>
      <p:bldP spid="1238106" grpId="1" animBg="1"/>
      <p:bldP spid="1238107" grpId="0" animBg="1"/>
      <p:bldP spid="1238107" grpId="1" animBg="1"/>
      <p:bldP spid="1238108" grpId="0" animBg="1"/>
      <p:bldP spid="1238108" grpId="1" animBg="1"/>
      <p:bldP spid="1238109" grpId="0" animBg="1"/>
      <p:bldP spid="1238109" grpId="1" animBg="1"/>
      <p:bldP spid="1238110" grpId="0" animBg="1"/>
      <p:bldP spid="1238110" grpId="1" animBg="1"/>
      <p:bldP spid="1238111" grpId="0" animBg="1"/>
      <p:bldP spid="1238111" grpId="1" animBg="1"/>
      <p:bldP spid="1238112" grpId="0" animBg="1"/>
      <p:bldP spid="1238112" grpId="1" animBg="1"/>
      <p:bldP spid="1238113" grpId="0" animBg="1"/>
      <p:bldP spid="1238113" grpId="1" animBg="1"/>
      <p:bldP spid="1238114" grpId="0" animBg="1"/>
      <p:bldP spid="1238114" grpId="1" animBg="1"/>
      <p:bldP spid="1238115" grpId="0" animBg="1"/>
      <p:bldP spid="1238115" grpId="1" animBg="1"/>
      <p:bldP spid="1238116" grpId="0" animBg="1"/>
      <p:bldP spid="1238116" grpId="1" animBg="1"/>
      <p:bldP spid="1238117" grpId="0" animBg="1"/>
      <p:bldP spid="1238117" grpId="1" animBg="1"/>
      <p:bldP spid="1238118" grpId="0" animBg="1"/>
      <p:bldP spid="1238118" grpId="1" animBg="1"/>
      <p:bldP spid="1238119" grpId="0" animBg="1"/>
      <p:bldP spid="1238119" grpId="1" animBg="1"/>
      <p:bldP spid="1238120" grpId="0" animBg="1"/>
      <p:bldP spid="1238121" grpId="0"/>
      <p:bldP spid="1238125" grpId="0" animBg="1"/>
      <p:bldP spid="1238126" grpId="0" animBg="1"/>
      <p:bldP spid="1238127" grpId="0" animBg="1"/>
      <p:bldP spid="1238128" grpId="0" animBg="1"/>
      <p:bldP spid="1238129" grpId="0" animBg="1"/>
      <p:bldP spid="1238130" grpId="0" animBg="1"/>
      <p:bldP spid="1238131" grpId="0" animBg="1"/>
      <p:bldP spid="1238132" grpId="0" animBg="1"/>
      <p:bldP spid="1238133" grpId="0" animBg="1"/>
      <p:bldP spid="1238134" grpId="0" animBg="1"/>
      <p:bldP spid="1238135" grpId="0" animBg="1"/>
      <p:bldP spid="1238136" grpId="0" animBg="1"/>
      <p:bldP spid="1238137" grpId="0" animBg="1"/>
      <p:bldP spid="1238138" grpId="0" animBg="1"/>
      <p:bldP spid="1238139" grpId="0" animBg="1"/>
      <p:bldP spid="1238140" grpId="0" animBg="1"/>
      <p:bldP spid="1238141" grpId="0" animBg="1"/>
      <p:bldP spid="1238142" grpId="0" animBg="1"/>
      <p:bldP spid="1238143" grpId="0" animBg="1"/>
      <p:bldP spid="1238144" grpId="0" animBg="1"/>
      <p:bldP spid="1238145"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Overview</a:t>
            </a:r>
          </a:p>
        </p:txBody>
      </p:sp>
      <p:sp>
        <p:nvSpPr>
          <p:cNvPr id="18435" name="Rectangle 3"/>
          <p:cNvSpPr>
            <a:spLocks noGrp="1" noChangeArrowheads="1"/>
          </p:cNvSpPr>
          <p:nvPr>
            <p:ph type="body" idx="1"/>
          </p:nvPr>
        </p:nvSpPr>
        <p:spPr>
          <a:xfrm>
            <a:off x="0" y="1185863"/>
            <a:ext cx="9144000" cy="5073650"/>
          </a:xfrm>
        </p:spPr>
        <p:txBody>
          <a:bodyPr/>
          <a:lstStyle/>
          <a:p>
            <a:pPr eaLnBrk="1" hangingPunct="1"/>
            <a:r>
              <a:rPr lang="en-US" smtClean="0"/>
              <a:t>Memory management</a:t>
            </a:r>
          </a:p>
          <a:p>
            <a:pPr lvl="1" eaLnBrk="1" hangingPunct="1"/>
            <a:r>
              <a:rPr lang="en-US" smtClean="0"/>
              <a:t>caching</a:t>
            </a:r>
          </a:p>
          <a:p>
            <a:pPr lvl="1" eaLnBrk="1" hangingPunct="1"/>
            <a:r>
              <a:rPr lang="en-US" smtClean="0"/>
              <a:t>copy free data paths</a:t>
            </a:r>
            <a:br>
              <a:rPr lang="en-US" smtClean="0"/>
            </a:br>
            <a:endParaRPr lang="en-US" smtClean="0"/>
          </a:p>
          <a:p>
            <a:pPr eaLnBrk="1" hangingPunct="1"/>
            <a:r>
              <a:rPr lang="en-US" smtClean="0"/>
              <a:t>Storage management</a:t>
            </a:r>
          </a:p>
          <a:p>
            <a:pPr lvl="1" eaLnBrk="1" hangingPunct="1"/>
            <a:r>
              <a:rPr lang="en-US" smtClean="0"/>
              <a:t>disks</a:t>
            </a:r>
          </a:p>
          <a:p>
            <a:pPr lvl="1" eaLnBrk="1" hangingPunct="1"/>
            <a:r>
              <a:rPr lang="en-US" smtClean="0"/>
              <a:t>scheduling</a:t>
            </a:r>
          </a:p>
          <a:p>
            <a:pPr lvl="1" eaLnBrk="1" hangingPunct="1"/>
            <a:r>
              <a:rPr lang="en-US" smtClean="0"/>
              <a:t>placement</a:t>
            </a:r>
          </a:p>
          <a:p>
            <a:pPr lvl="1" eaLnBrk="1" hangingPunct="1"/>
            <a:r>
              <a:rPr lang="en-US" smtClean="0"/>
              <a:t>file systems</a:t>
            </a:r>
          </a:p>
          <a:p>
            <a:pPr lvl="1" eaLnBrk="1" hangingPunct="1"/>
            <a:r>
              <a:rPr lang="en-US" smtClean="0"/>
              <a:t>multi-disk systems</a:t>
            </a:r>
          </a:p>
          <a:p>
            <a:pPr lvl="1" eaLnBrk="1" hangingPunct="1"/>
            <a:r>
              <a:rPr lang="en-US"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LRU  vs.  L/MRP  vs.  IC  Caching</a:t>
            </a:r>
          </a:p>
        </p:txBody>
      </p:sp>
      <p:sp>
        <p:nvSpPr>
          <p:cNvPr id="41987" name="Rectangle 3"/>
          <p:cNvSpPr>
            <a:spLocks noGrp="1" noChangeArrowheads="1"/>
          </p:cNvSpPr>
          <p:nvPr>
            <p:ph type="body" idx="1"/>
          </p:nvPr>
        </p:nvSpPr>
        <p:spPr/>
        <p:txBody>
          <a:bodyPr/>
          <a:lstStyle/>
          <a:p>
            <a:pPr eaLnBrk="1" hangingPunct="1"/>
            <a:r>
              <a:rPr lang="en-US" smtClean="0"/>
              <a:t>What kind of caching strategy is best </a:t>
            </a:r>
            <a:r>
              <a:rPr lang="en-US" sz="2400" smtClean="0"/>
              <a:t>(</a:t>
            </a:r>
            <a:r>
              <a:rPr lang="en-US" sz="2400" smtClean="0">
                <a:solidFill>
                  <a:schemeClr val="folHlink"/>
                </a:solidFill>
              </a:rPr>
              <a:t>VoD streaming</a:t>
            </a:r>
            <a:r>
              <a:rPr lang="en-US" sz="2400" smtClean="0"/>
              <a:t>)</a:t>
            </a:r>
            <a:r>
              <a:rPr lang="en-US" smtClean="0"/>
              <a:t>?</a:t>
            </a:r>
          </a:p>
          <a:p>
            <a:pPr lvl="1" eaLnBrk="1" hangingPunct="1"/>
            <a:r>
              <a:rPr lang="en-US" smtClean="0"/>
              <a:t>caching effect (IC best) </a:t>
            </a:r>
          </a:p>
          <a:p>
            <a:pPr lvl="1" eaLnBrk="1" hangingPunct="1"/>
            <a:r>
              <a:rPr lang="en-US" smtClean="0"/>
              <a:t>CPU requirement</a:t>
            </a:r>
          </a:p>
        </p:txBody>
      </p:sp>
      <p:grpSp>
        <p:nvGrpSpPr>
          <p:cNvPr id="2" name="Group 4"/>
          <p:cNvGrpSpPr>
            <a:grpSpLocks/>
          </p:cNvGrpSpPr>
          <p:nvPr/>
        </p:nvGrpSpPr>
        <p:grpSpPr bwMode="auto">
          <a:xfrm>
            <a:off x="158750" y="2336800"/>
            <a:ext cx="1817688" cy="3689350"/>
            <a:chOff x="100" y="1472"/>
            <a:chExt cx="1145" cy="2324"/>
          </a:xfrm>
        </p:grpSpPr>
        <p:pic>
          <p:nvPicPr>
            <p:cNvPr id="41999" name="Picture 5" descr="j0178135"/>
            <p:cNvPicPr>
              <a:picLocks noChangeAspect="1" noChangeArrowheads="1" noCrop="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12" y="2968"/>
              <a:ext cx="720" cy="82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42000" name="Text Box 6"/>
            <p:cNvSpPr txBox="1">
              <a:spLocks noChangeArrowheads="1"/>
            </p:cNvSpPr>
            <p:nvPr/>
          </p:nvSpPr>
          <p:spPr bwMode="auto">
            <a:xfrm>
              <a:off x="445" y="1472"/>
              <a:ext cx="455" cy="2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2400" b="0">
                  <a:solidFill>
                    <a:schemeClr val="folHlink"/>
                  </a:solidFill>
                </a:rPr>
                <a:t>LRU</a:t>
              </a:r>
            </a:p>
          </p:txBody>
        </p:sp>
        <p:sp>
          <p:nvSpPr>
            <p:cNvPr id="42001" name="Text Box 7"/>
            <p:cNvSpPr txBox="1">
              <a:spLocks noChangeArrowheads="1"/>
            </p:cNvSpPr>
            <p:nvPr/>
          </p:nvSpPr>
          <p:spPr bwMode="auto">
            <a:xfrm>
              <a:off x="100" y="1918"/>
              <a:ext cx="1145" cy="32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t>for each I/O request</a:t>
              </a:r>
            </a:p>
            <a:p>
              <a:r>
                <a:rPr lang="en-US" sz="1400" b="0"/>
                <a:t>    reorder LRU chain</a:t>
              </a:r>
            </a:p>
          </p:txBody>
        </p:sp>
      </p:grpSp>
      <p:grpSp>
        <p:nvGrpSpPr>
          <p:cNvPr id="3" name="Group 8"/>
          <p:cNvGrpSpPr>
            <a:grpSpLocks/>
          </p:cNvGrpSpPr>
          <p:nvPr/>
        </p:nvGrpSpPr>
        <p:grpSpPr bwMode="auto">
          <a:xfrm>
            <a:off x="3021013" y="2336800"/>
            <a:ext cx="3097212" cy="3551238"/>
            <a:chOff x="1903" y="1472"/>
            <a:chExt cx="1951" cy="2237"/>
          </a:xfrm>
        </p:grpSpPr>
        <p:pic>
          <p:nvPicPr>
            <p:cNvPr id="41996" name="Picture 9" descr="MMj02838690000[1]"/>
            <p:cNvPicPr>
              <a:picLocks noChangeAspect="1" noChangeArrowheads="1" noCrop="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432" y="3055"/>
              <a:ext cx="702" cy="6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41997" name="Text Box 10"/>
            <p:cNvSpPr txBox="1">
              <a:spLocks noChangeArrowheads="1"/>
            </p:cNvSpPr>
            <p:nvPr/>
          </p:nvSpPr>
          <p:spPr bwMode="auto">
            <a:xfrm>
              <a:off x="2455" y="1472"/>
              <a:ext cx="656" cy="2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2400" b="0">
                  <a:solidFill>
                    <a:schemeClr val="folHlink"/>
                  </a:solidFill>
                </a:rPr>
                <a:t>L/MRP</a:t>
              </a:r>
            </a:p>
          </p:txBody>
        </p:sp>
        <p:sp>
          <p:nvSpPr>
            <p:cNvPr id="41998" name="Text Box 11"/>
            <p:cNvSpPr txBox="1">
              <a:spLocks noChangeArrowheads="1"/>
            </p:cNvSpPr>
            <p:nvPr/>
          </p:nvSpPr>
          <p:spPr bwMode="auto">
            <a:xfrm>
              <a:off x="1903" y="1918"/>
              <a:ext cx="1951" cy="8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t>for each I/O request</a:t>
              </a:r>
            </a:p>
            <a:p>
              <a:r>
                <a:rPr lang="en-US" sz="1400" b="0"/>
                <a:t>    for each COPU</a:t>
              </a:r>
            </a:p>
            <a:p>
              <a:r>
                <a:rPr lang="en-US" sz="1400" b="0"/>
                <a:t>        RV = 0</a:t>
              </a:r>
            </a:p>
            <a:p>
              <a:r>
                <a:rPr lang="en-US" sz="1400" b="0"/>
                <a:t>        for each stream </a:t>
              </a:r>
            </a:p>
            <a:p>
              <a:r>
                <a:rPr lang="en-US" sz="1400" b="0"/>
                <a:t>            tmp = rel ( COPU, p, mode )</a:t>
              </a:r>
            </a:p>
            <a:p>
              <a:r>
                <a:rPr lang="en-US" sz="1400" b="0"/>
                <a:t>            RV = max ( RV, tmp )</a:t>
              </a:r>
            </a:p>
          </p:txBody>
        </p:sp>
      </p:grpSp>
      <p:grpSp>
        <p:nvGrpSpPr>
          <p:cNvPr id="4" name="Group 12"/>
          <p:cNvGrpSpPr>
            <a:grpSpLocks/>
          </p:cNvGrpSpPr>
          <p:nvPr/>
        </p:nvGrpSpPr>
        <p:grpSpPr bwMode="auto">
          <a:xfrm>
            <a:off x="6429375" y="2335213"/>
            <a:ext cx="2565400" cy="3429000"/>
            <a:chOff x="4050" y="1471"/>
            <a:chExt cx="1616" cy="2160"/>
          </a:xfrm>
        </p:grpSpPr>
        <p:pic>
          <p:nvPicPr>
            <p:cNvPr id="41993" name="Picture 13" descr="MCBD08109_0000[1]"/>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287" y="3133"/>
              <a:ext cx="1142" cy="49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41994" name="Text Box 14"/>
            <p:cNvSpPr txBox="1">
              <a:spLocks noChangeArrowheads="1"/>
            </p:cNvSpPr>
            <p:nvPr/>
          </p:nvSpPr>
          <p:spPr bwMode="auto">
            <a:xfrm>
              <a:off x="4707" y="1471"/>
              <a:ext cx="301" cy="2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2400" b="0">
                  <a:solidFill>
                    <a:schemeClr val="folHlink"/>
                  </a:solidFill>
                </a:rPr>
                <a:t>IC</a:t>
              </a:r>
            </a:p>
          </p:txBody>
        </p:sp>
        <p:sp>
          <p:nvSpPr>
            <p:cNvPr id="41995" name="Text Box 15"/>
            <p:cNvSpPr txBox="1">
              <a:spLocks noChangeArrowheads="1"/>
            </p:cNvSpPr>
            <p:nvPr/>
          </p:nvSpPr>
          <p:spPr bwMode="auto">
            <a:xfrm>
              <a:off x="4050" y="1918"/>
              <a:ext cx="1616" cy="46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t>for each block consumed</a:t>
              </a:r>
            </a:p>
            <a:p>
              <a:r>
                <a:rPr lang="en-US" sz="1400" b="0"/>
                <a:t>    if last part of interval</a:t>
              </a:r>
            </a:p>
            <a:p>
              <a:r>
                <a:rPr lang="en-US" sz="1400" b="0"/>
                <a:t>        release memory element</a:t>
              </a:r>
            </a:p>
          </p:txBody>
        </p:sp>
      </p:grpSp>
      <p:pic>
        <p:nvPicPr>
          <p:cNvPr id="1239056" name="Picture 16" descr="MMj02839560000[1]"/>
          <p:cNvPicPr>
            <a:picLocks noChangeAspect="1" noChangeArrowheads="1" noCrop="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719888" y="2000250"/>
            <a:ext cx="704850" cy="10382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239057" name="Picture 17" descr="MMj03363940000[1]"/>
          <p:cNvPicPr>
            <a:picLocks noChangeAspect="1" noChangeArrowheads="1" noCrop="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997825" y="2254250"/>
            <a:ext cx="609600" cy="609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ntr" presetSubtype="0" fill="hold" nodeType="clickEffect">
                                  <p:stCondLst>
                                    <p:cond delay="0"/>
                                  </p:stCondLst>
                                  <p:childTnLst>
                                    <p:set>
                                      <p:cBhvr>
                                        <p:cTn id="21" dur="1" fill="hold">
                                          <p:stCondLst>
                                            <p:cond delay="0"/>
                                          </p:stCondLst>
                                        </p:cTn>
                                        <p:tgtEl>
                                          <p:spTgt spid="1239056"/>
                                        </p:tgtEl>
                                        <p:attrNameLst>
                                          <p:attrName>style.visibility</p:attrName>
                                        </p:attrNameLst>
                                      </p:cBhvr>
                                      <p:to>
                                        <p:strVal val="visible"/>
                                      </p:to>
                                    </p:set>
                                    <p:animEffect transition="in" filter="wipe(down)">
                                      <p:cBhvr>
                                        <p:cTn id="22" dur="580">
                                          <p:stCondLst>
                                            <p:cond delay="0"/>
                                          </p:stCondLst>
                                        </p:cTn>
                                        <p:tgtEl>
                                          <p:spTgt spid="1239056"/>
                                        </p:tgtEl>
                                      </p:cBhvr>
                                    </p:animEffect>
                                    <p:anim calcmode="lin" valueType="num">
                                      <p:cBhvr>
                                        <p:cTn id="23" dur="1822" tmFilter="0,0; 0.14,0.36; 0.43,0.73; 0.71,0.91; 1.0,1.0">
                                          <p:stCondLst>
                                            <p:cond delay="0"/>
                                          </p:stCondLst>
                                        </p:cTn>
                                        <p:tgtEl>
                                          <p:spTgt spid="123905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23905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23905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23905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239056"/>
                                        </p:tgtEl>
                                        <p:attrNameLst>
                                          <p:attrName>ppt_y</p:attrName>
                                        </p:attrNameLst>
                                      </p:cBhvr>
                                      <p:tavLst>
                                        <p:tav tm="0" fmla="#ppt_y-sin(pi*$)/81">
                                          <p:val>
                                            <p:fltVal val="0"/>
                                          </p:val>
                                        </p:tav>
                                        <p:tav tm="100000">
                                          <p:val>
                                            <p:fltVal val="1"/>
                                          </p:val>
                                        </p:tav>
                                      </p:tavLst>
                                    </p:anim>
                                    <p:animScale>
                                      <p:cBhvr>
                                        <p:cTn id="28" dur="26">
                                          <p:stCondLst>
                                            <p:cond delay="650"/>
                                          </p:stCondLst>
                                        </p:cTn>
                                        <p:tgtEl>
                                          <p:spTgt spid="1239056"/>
                                        </p:tgtEl>
                                      </p:cBhvr>
                                      <p:to x="100000" y="60000"/>
                                    </p:animScale>
                                    <p:animScale>
                                      <p:cBhvr>
                                        <p:cTn id="29" dur="166" decel="50000">
                                          <p:stCondLst>
                                            <p:cond delay="676"/>
                                          </p:stCondLst>
                                        </p:cTn>
                                        <p:tgtEl>
                                          <p:spTgt spid="1239056"/>
                                        </p:tgtEl>
                                      </p:cBhvr>
                                      <p:to x="100000" y="100000"/>
                                    </p:animScale>
                                    <p:animScale>
                                      <p:cBhvr>
                                        <p:cTn id="30" dur="26">
                                          <p:stCondLst>
                                            <p:cond delay="1312"/>
                                          </p:stCondLst>
                                        </p:cTn>
                                        <p:tgtEl>
                                          <p:spTgt spid="1239056"/>
                                        </p:tgtEl>
                                      </p:cBhvr>
                                      <p:to x="100000" y="80000"/>
                                    </p:animScale>
                                    <p:animScale>
                                      <p:cBhvr>
                                        <p:cTn id="31" dur="166" decel="50000">
                                          <p:stCondLst>
                                            <p:cond delay="1338"/>
                                          </p:stCondLst>
                                        </p:cTn>
                                        <p:tgtEl>
                                          <p:spTgt spid="1239056"/>
                                        </p:tgtEl>
                                      </p:cBhvr>
                                      <p:to x="100000" y="100000"/>
                                    </p:animScale>
                                    <p:animScale>
                                      <p:cBhvr>
                                        <p:cTn id="32" dur="26">
                                          <p:stCondLst>
                                            <p:cond delay="1642"/>
                                          </p:stCondLst>
                                        </p:cTn>
                                        <p:tgtEl>
                                          <p:spTgt spid="1239056"/>
                                        </p:tgtEl>
                                      </p:cBhvr>
                                      <p:to x="100000" y="90000"/>
                                    </p:animScale>
                                    <p:animScale>
                                      <p:cBhvr>
                                        <p:cTn id="33" dur="166" decel="50000">
                                          <p:stCondLst>
                                            <p:cond delay="1668"/>
                                          </p:stCondLst>
                                        </p:cTn>
                                        <p:tgtEl>
                                          <p:spTgt spid="1239056"/>
                                        </p:tgtEl>
                                      </p:cBhvr>
                                      <p:to x="100000" y="100000"/>
                                    </p:animScale>
                                    <p:animScale>
                                      <p:cBhvr>
                                        <p:cTn id="34" dur="26">
                                          <p:stCondLst>
                                            <p:cond delay="1808"/>
                                          </p:stCondLst>
                                        </p:cTn>
                                        <p:tgtEl>
                                          <p:spTgt spid="1239056"/>
                                        </p:tgtEl>
                                      </p:cBhvr>
                                      <p:to x="100000" y="95000"/>
                                    </p:animScale>
                                    <p:animScale>
                                      <p:cBhvr>
                                        <p:cTn id="35" dur="166" decel="50000">
                                          <p:stCondLst>
                                            <p:cond delay="1834"/>
                                          </p:stCondLst>
                                        </p:cTn>
                                        <p:tgtEl>
                                          <p:spTgt spid="1239056"/>
                                        </p:tgtEl>
                                      </p:cBhvr>
                                      <p:to x="100000" y="100000"/>
                                    </p:animScale>
                                  </p:childTnLst>
                                </p:cTn>
                              </p:par>
                              <p:par>
                                <p:cTn id="36" presetID="26" presetClass="entr" presetSubtype="0" fill="hold" nodeType="withEffect">
                                  <p:stCondLst>
                                    <p:cond delay="0"/>
                                  </p:stCondLst>
                                  <p:childTnLst>
                                    <p:set>
                                      <p:cBhvr>
                                        <p:cTn id="37" dur="1" fill="hold">
                                          <p:stCondLst>
                                            <p:cond delay="0"/>
                                          </p:stCondLst>
                                        </p:cTn>
                                        <p:tgtEl>
                                          <p:spTgt spid="1239057"/>
                                        </p:tgtEl>
                                        <p:attrNameLst>
                                          <p:attrName>style.visibility</p:attrName>
                                        </p:attrNameLst>
                                      </p:cBhvr>
                                      <p:to>
                                        <p:strVal val="visible"/>
                                      </p:to>
                                    </p:set>
                                    <p:animEffect transition="in" filter="wipe(down)">
                                      <p:cBhvr>
                                        <p:cTn id="38" dur="580">
                                          <p:stCondLst>
                                            <p:cond delay="0"/>
                                          </p:stCondLst>
                                        </p:cTn>
                                        <p:tgtEl>
                                          <p:spTgt spid="1239057"/>
                                        </p:tgtEl>
                                      </p:cBhvr>
                                    </p:animEffect>
                                    <p:anim calcmode="lin" valueType="num">
                                      <p:cBhvr>
                                        <p:cTn id="39" dur="1822" tmFilter="0,0; 0.14,0.36; 0.43,0.73; 0.71,0.91; 1.0,1.0">
                                          <p:stCondLst>
                                            <p:cond delay="0"/>
                                          </p:stCondLst>
                                        </p:cTn>
                                        <p:tgtEl>
                                          <p:spTgt spid="1239057"/>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239057"/>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239057"/>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239057"/>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239057"/>
                                        </p:tgtEl>
                                        <p:attrNameLst>
                                          <p:attrName>ppt_y</p:attrName>
                                        </p:attrNameLst>
                                      </p:cBhvr>
                                      <p:tavLst>
                                        <p:tav tm="0" fmla="#ppt_y-sin(pi*$)/81">
                                          <p:val>
                                            <p:fltVal val="0"/>
                                          </p:val>
                                        </p:tav>
                                        <p:tav tm="100000">
                                          <p:val>
                                            <p:fltVal val="1"/>
                                          </p:val>
                                        </p:tav>
                                      </p:tavLst>
                                    </p:anim>
                                    <p:animScale>
                                      <p:cBhvr>
                                        <p:cTn id="44" dur="26">
                                          <p:stCondLst>
                                            <p:cond delay="650"/>
                                          </p:stCondLst>
                                        </p:cTn>
                                        <p:tgtEl>
                                          <p:spTgt spid="1239057"/>
                                        </p:tgtEl>
                                      </p:cBhvr>
                                      <p:to x="100000" y="60000"/>
                                    </p:animScale>
                                    <p:animScale>
                                      <p:cBhvr>
                                        <p:cTn id="45" dur="166" decel="50000">
                                          <p:stCondLst>
                                            <p:cond delay="676"/>
                                          </p:stCondLst>
                                        </p:cTn>
                                        <p:tgtEl>
                                          <p:spTgt spid="1239057"/>
                                        </p:tgtEl>
                                      </p:cBhvr>
                                      <p:to x="100000" y="100000"/>
                                    </p:animScale>
                                    <p:animScale>
                                      <p:cBhvr>
                                        <p:cTn id="46" dur="26">
                                          <p:stCondLst>
                                            <p:cond delay="1312"/>
                                          </p:stCondLst>
                                        </p:cTn>
                                        <p:tgtEl>
                                          <p:spTgt spid="1239057"/>
                                        </p:tgtEl>
                                      </p:cBhvr>
                                      <p:to x="100000" y="80000"/>
                                    </p:animScale>
                                    <p:animScale>
                                      <p:cBhvr>
                                        <p:cTn id="47" dur="166" decel="50000">
                                          <p:stCondLst>
                                            <p:cond delay="1338"/>
                                          </p:stCondLst>
                                        </p:cTn>
                                        <p:tgtEl>
                                          <p:spTgt spid="1239057"/>
                                        </p:tgtEl>
                                      </p:cBhvr>
                                      <p:to x="100000" y="100000"/>
                                    </p:animScale>
                                    <p:animScale>
                                      <p:cBhvr>
                                        <p:cTn id="48" dur="26">
                                          <p:stCondLst>
                                            <p:cond delay="1642"/>
                                          </p:stCondLst>
                                        </p:cTn>
                                        <p:tgtEl>
                                          <p:spTgt spid="1239057"/>
                                        </p:tgtEl>
                                      </p:cBhvr>
                                      <p:to x="100000" y="90000"/>
                                    </p:animScale>
                                    <p:animScale>
                                      <p:cBhvr>
                                        <p:cTn id="49" dur="166" decel="50000">
                                          <p:stCondLst>
                                            <p:cond delay="1668"/>
                                          </p:stCondLst>
                                        </p:cTn>
                                        <p:tgtEl>
                                          <p:spTgt spid="1239057"/>
                                        </p:tgtEl>
                                      </p:cBhvr>
                                      <p:to x="100000" y="100000"/>
                                    </p:animScale>
                                    <p:animScale>
                                      <p:cBhvr>
                                        <p:cTn id="50" dur="26">
                                          <p:stCondLst>
                                            <p:cond delay="1808"/>
                                          </p:stCondLst>
                                        </p:cTn>
                                        <p:tgtEl>
                                          <p:spTgt spid="1239057"/>
                                        </p:tgtEl>
                                      </p:cBhvr>
                                      <p:to x="100000" y="95000"/>
                                    </p:animScale>
                                    <p:animScale>
                                      <p:cBhvr>
                                        <p:cTn id="51" dur="166" decel="50000">
                                          <p:stCondLst>
                                            <p:cond delay="1834"/>
                                          </p:stCondLst>
                                        </p:cTn>
                                        <p:tgtEl>
                                          <p:spTgt spid="123905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38175" y="1704975"/>
            <a:ext cx="7361238" cy="1462088"/>
          </a:xfrm>
        </p:spPr>
        <p:txBody>
          <a:bodyPr/>
          <a:lstStyle/>
          <a:p>
            <a:pPr eaLnBrk="1" hangingPunct="1"/>
            <a:r>
              <a:rPr lang="en-US" sz="5400" smtClean="0"/>
              <a:t>In-Memory Copy Operations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In Memory Copy Operations</a:t>
            </a:r>
          </a:p>
        </p:txBody>
      </p:sp>
      <p:sp>
        <p:nvSpPr>
          <p:cNvPr id="45059" name="AutoShape 3"/>
          <p:cNvSpPr>
            <a:spLocks noChangeAspect="1" noChangeArrowheads="1"/>
          </p:cNvSpPr>
          <p:nvPr/>
        </p:nvSpPr>
        <p:spPr bwMode="auto">
          <a:xfrm>
            <a:off x="4967288" y="2951163"/>
            <a:ext cx="3384550" cy="863600"/>
          </a:xfrm>
          <a:prstGeom prst="roundRect">
            <a:avLst>
              <a:gd name="adj" fmla="val 16667"/>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pPr algn="ctr"/>
            <a:r>
              <a:rPr lang="en-US" sz="2800" b="0">
                <a:solidFill>
                  <a:schemeClr val="bg1"/>
                </a:solidFill>
              </a:rPr>
              <a:t>communication </a:t>
            </a:r>
          </a:p>
          <a:p>
            <a:pPr algn="ctr"/>
            <a:r>
              <a:rPr lang="en-US" sz="2800" b="0">
                <a:solidFill>
                  <a:schemeClr val="bg1"/>
                </a:solidFill>
              </a:rPr>
              <a:t>system</a:t>
            </a:r>
          </a:p>
        </p:txBody>
      </p:sp>
      <p:sp>
        <p:nvSpPr>
          <p:cNvPr id="45060" name="AutoShape 4"/>
          <p:cNvSpPr>
            <a:spLocks noChangeAspect="1" noChangeArrowheads="1"/>
          </p:cNvSpPr>
          <p:nvPr/>
        </p:nvSpPr>
        <p:spPr bwMode="auto">
          <a:xfrm>
            <a:off x="2597150" y="1730375"/>
            <a:ext cx="3956050" cy="863600"/>
          </a:xfrm>
          <a:prstGeom prst="roundRect">
            <a:avLst>
              <a:gd name="adj" fmla="val 16667"/>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pPr algn="ctr"/>
            <a:r>
              <a:rPr lang="en-US" sz="2800" b="0">
                <a:solidFill>
                  <a:schemeClr val="bg1"/>
                </a:solidFill>
              </a:rPr>
              <a:t>application</a:t>
            </a:r>
          </a:p>
        </p:txBody>
      </p:sp>
      <p:sp>
        <p:nvSpPr>
          <p:cNvPr id="45061" name="AutoShape 5"/>
          <p:cNvSpPr>
            <a:spLocks noChangeAspect="1" noChangeArrowheads="1"/>
          </p:cNvSpPr>
          <p:nvPr/>
        </p:nvSpPr>
        <p:spPr bwMode="auto">
          <a:xfrm>
            <a:off x="728663" y="4181475"/>
            <a:ext cx="3384550" cy="863600"/>
          </a:xfrm>
          <a:prstGeom prst="roundRect">
            <a:avLst>
              <a:gd name="adj" fmla="val 16667"/>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pPr algn="ctr"/>
            <a:r>
              <a:rPr lang="en-US" sz="2800" b="0">
                <a:solidFill>
                  <a:schemeClr val="bg1"/>
                </a:solidFill>
              </a:rPr>
              <a:t>disk</a:t>
            </a:r>
          </a:p>
        </p:txBody>
      </p:sp>
      <p:sp>
        <p:nvSpPr>
          <p:cNvPr id="45062" name="AutoShape 6"/>
          <p:cNvSpPr>
            <a:spLocks noChangeAspect="1" noChangeArrowheads="1"/>
          </p:cNvSpPr>
          <p:nvPr/>
        </p:nvSpPr>
        <p:spPr bwMode="auto">
          <a:xfrm>
            <a:off x="4967288" y="4181475"/>
            <a:ext cx="3384550" cy="863600"/>
          </a:xfrm>
          <a:prstGeom prst="roundRect">
            <a:avLst>
              <a:gd name="adj" fmla="val 16667"/>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pPr algn="ctr"/>
            <a:r>
              <a:rPr lang="en-US" sz="2800" b="0">
                <a:solidFill>
                  <a:schemeClr val="bg1"/>
                </a:solidFill>
              </a:rPr>
              <a:t>network card</a:t>
            </a:r>
          </a:p>
        </p:txBody>
      </p:sp>
      <p:sp>
        <p:nvSpPr>
          <p:cNvPr id="1242119" name="Text Box 7"/>
          <p:cNvSpPr txBox="1">
            <a:spLocks noChangeArrowheads="1"/>
          </p:cNvSpPr>
          <p:nvPr/>
        </p:nvSpPr>
        <p:spPr bwMode="auto">
          <a:xfrm>
            <a:off x="1646238" y="2438400"/>
            <a:ext cx="1063625"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a:t>expensive</a:t>
            </a:r>
          </a:p>
        </p:txBody>
      </p:sp>
      <p:sp>
        <p:nvSpPr>
          <p:cNvPr id="45064" name="AutoShape 8"/>
          <p:cNvSpPr>
            <a:spLocks noChangeAspect="1" noChangeArrowheads="1"/>
          </p:cNvSpPr>
          <p:nvPr/>
        </p:nvSpPr>
        <p:spPr bwMode="auto">
          <a:xfrm>
            <a:off x="728663" y="2949575"/>
            <a:ext cx="3384550" cy="863600"/>
          </a:xfrm>
          <a:prstGeom prst="roundRect">
            <a:avLst>
              <a:gd name="adj" fmla="val 16667"/>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pPr algn="ctr"/>
            <a:r>
              <a:rPr lang="en-US" sz="2800" b="0">
                <a:solidFill>
                  <a:schemeClr val="bg1"/>
                </a:solidFill>
              </a:rPr>
              <a:t>file system</a:t>
            </a:r>
          </a:p>
        </p:txBody>
      </p:sp>
      <p:sp>
        <p:nvSpPr>
          <p:cNvPr id="1242121" name="Line 9"/>
          <p:cNvSpPr>
            <a:spLocks noChangeShapeType="1"/>
          </p:cNvSpPr>
          <p:nvPr/>
        </p:nvSpPr>
        <p:spPr bwMode="auto">
          <a:xfrm flipH="1">
            <a:off x="2276475" y="2305050"/>
            <a:ext cx="720725" cy="944563"/>
          </a:xfrm>
          <a:prstGeom prst="line">
            <a:avLst/>
          </a:prstGeom>
          <a:noFill/>
          <a:ln w="76200">
            <a:solidFill>
              <a:schemeClr val="accent2"/>
            </a:solidFill>
            <a:round/>
            <a:headEnd type="triangle" w="med" len="me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42122" name="Line 10"/>
          <p:cNvSpPr>
            <a:spLocks noChangeShapeType="1"/>
          </p:cNvSpPr>
          <p:nvPr/>
        </p:nvSpPr>
        <p:spPr bwMode="auto">
          <a:xfrm>
            <a:off x="6102350" y="2303463"/>
            <a:ext cx="720725" cy="944562"/>
          </a:xfrm>
          <a:prstGeom prst="line">
            <a:avLst/>
          </a:prstGeom>
          <a:noFill/>
          <a:ln w="76200">
            <a:solidFill>
              <a:schemeClr val="accent2"/>
            </a:solidFill>
            <a:round/>
            <a:headEnd type="triangle" w="med" len="me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42123" name="Text Box 11"/>
          <p:cNvSpPr txBox="1">
            <a:spLocks noChangeArrowheads="1"/>
          </p:cNvSpPr>
          <p:nvPr/>
        </p:nvSpPr>
        <p:spPr bwMode="auto">
          <a:xfrm>
            <a:off x="6434138" y="2438400"/>
            <a:ext cx="1063625"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a:t>expensive</a:t>
            </a:r>
          </a:p>
        </p:txBody>
      </p:sp>
      <p:grpSp>
        <p:nvGrpSpPr>
          <p:cNvPr id="23" name="Group 22"/>
          <p:cNvGrpSpPr/>
          <p:nvPr/>
        </p:nvGrpSpPr>
        <p:grpSpPr>
          <a:xfrm>
            <a:off x="606102" y="5202996"/>
            <a:ext cx="6229962" cy="1367521"/>
            <a:chOff x="606102" y="5202996"/>
            <a:chExt cx="6229962" cy="1367521"/>
          </a:xfrm>
        </p:grpSpPr>
        <p:grpSp>
          <p:nvGrpSpPr>
            <p:cNvPr id="21" name="Group 20"/>
            <p:cNvGrpSpPr/>
            <p:nvPr/>
          </p:nvGrpSpPr>
          <p:grpSpPr>
            <a:xfrm>
              <a:off x="606102" y="5202996"/>
              <a:ext cx="2496603" cy="1367521"/>
              <a:chOff x="28862" y="5202996"/>
              <a:chExt cx="2496603" cy="1367521"/>
            </a:xfrm>
          </p:grpSpPr>
          <p:cxnSp>
            <p:nvCxnSpPr>
              <p:cNvPr id="13" name="Straight Arrow Connector 12"/>
              <p:cNvCxnSpPr/>
              <p:nvPr/>
            </p:nvCxnSpPr>
            <p:spPr bwMode="auto">
              <a:xfrm rot="16200000" flipV="1">
                <a:off x="396891" y="5793766"/>
                <a:ext cx="1067842" cy="14432"/>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cxnSp>
            <p:nvCxnSpPr>
              <p:cNvPr id="15" name="Straight Arrow Connector 14"/>
              <p:cNvCxnSpPr/>
              <p:nvPr/>
            </p:nvCxnSpPr>
            <p:spPr bwMode="auto">
              <a:xfrm flipV="1">
                <a:off x="923596" y="6320473"/>
                <a:ext cx="1601869" cy="14430"/>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cxnSp>
            <p:nvCxnSpPr>
              <p:cNvPr id="17" name="Straight Arrow Connector 16"/>
              <p:cNvCxnSpPr/>
              <p:nvPr/>
            </p:nvCxnSpPr>
            <p:spPr bwMode="auto">
              <a:xfrm flipV="1">
                <a:off x="923596" y="5497946"/>
                <a:ext cx="1197794" cy="678224"/>
              </a:xfrm>
              <a:prstGeom prst="straightConnector1">
                <a:avLst/>
              </a:prstGeom>
              <a:solidFill>
                <a:schemeClr val="accent1"/>
              </a:solidFill>
              <a:ln w="19050" cap="flat" cmpd="sng" algn="ctr">
                <a:solidFill>
                  <a:srgbClr val="FF0000"/>
                </a:solidFill>
                <a:prstDash val="solid"/>
                <a:round/>
                <a:headEnd type="none" w="med" len="med"/>
                <a:tailEnd type="none" w="med" len="med"/>
              </a:ln>
              <a:effectLst/>
            </p:spPr>
          </p:cxnSp>
          <p:sp>
            <p:nvSpPr>
              <p:cNvPr id="18" name="TextBox 17"/>
              <p:cNvSpPr txBox="1"/>
              <p:nvPr/>
            </p:nvSpPr>
            <p:spPr>
              <a:xfrm>
                <a:off x="1385382" y="6262740"/>
                <a:ext cx="738266" cy="307777"/>
              </a:xfrm>
              <a:prstGeom prst="rect">
                <a:avLst/>
              </a:prstGeom>
              <a:noFill/>
            </p:spPr>
            <p:txBody>
              <a:bodyPr wrap="none" rtlCol="0">
                <a:spAutoFit/>
              </a:bodyPr>
              <a:lstStyle/>
              <a:p>
                <a:r>
                  <a:rPr lang="en-US" sz="1400" b="0" dirty="0" smtClean="0"/>
                  <a:t>#bytes</a:t>
                </a:r>
                <a:endParaRPr lang="en-US" sz="1400" b="0" dirty="0"/>
              </a:p>
            </p:txBody>
          </p:sp>
          <p:sp>
            <p:nvSpPr>
              <p:cNvPr id="19" name="TextBox 18"/>
              <p:cNvSpPr txBox="1"/>
              <p:nvPr/>
            </p:nvSpPr>
            <p:spPr>
              <a:xfrm rot="16200000">
                <a:off x="527612" y="5722500"/>
                <a:ext cx="531027" cy="307777"/>
              </a:xfrm>
              <a:prstGeom prst="rect">
                <a:avLst/>
              </a:prstGeom>
              <a:noFill/>
            </p:spPr>
            <p:txBody>
              <a:bodyPr wrap="none" rtlCol="0">
                <a:spAutoFit/>
              </a:bodyPr>
              <a:lstStyle/>
              <a:p>
                <a:r>
                  <a:rPr lang="en-US" sz="1400" b="0" dirty="0" smtClean="0"/>
                  <a:t>time</a:t>
                </a:r>
                <a:endParaRPr lang="en-US" sz="1400" b="0" dirty="0"/>
              </a:p>
            </p:txBody>
          </p:sp>
          <p:sp>
            <p:nvSpPr>
              <p:cNvPr id="20" name="TextBox 19"/>
              <p:cNvSpPr txBox="1"/>
              <p:nvPr/>
            </p:nvSpPr>
            <p:spPr>
              <a:xfrm>
                <a:off x="28862" y="5202996"/>
                <a:ext cx="616763" cy="307777"/>
              </a:xfrm>
              <a:prstGeom prst="rect">
                <a:avLst/>
              </a:prstGeom>
              <a:noFill/>
            </p:spPr>
            <p:txBody>
              <a:bodyPr wrap="none" rtlCol="0">
                <a:spAutoFit/>
              </a:bodyPr>
              <a:lstStyle/>
              <a:p>
                <a:r>
                  <a:rPr lang="en-US" sz="1400" b="0" dirty="0" smtClean="0"/>
                  <a:t>copy:</a:t>
                </a:r>
                <a:endParaRPr lang="en-US" sz="1400" b="0" dirty="0"/>
              </a:p>
            </p:txBody>
          </p:sp>
        </p:grpSp>
        <p:sp>
          <p:nvSpPr>
            <p:cNvPr id="22" name="TextBox 21"/>
            <p:cNvSpPr txBox="1"/>
            <p:nvPr/>
          </p:nvSpPr>
          <p:spPr>
            <a:xfrm>
              <a:off x="3405718" y="5238189"/>
              <a:ext cx="3430346" cy="1169551"/>
            </a:xfrm>
            <a:prstGeom prst="rect">
              <a:avLst/>
            </a:prstGeom>
            <a:noFill/>
          </p:spPr>
          <p:txBody>
            <a:bodyPr wrap="none" rtlCol="0">
              <a:spAutoFit/>
            </a:bodyPr>
            <a:lstStyle/>
            <a:p>
              <a:r>
                <a:rPr lang="en-US" sz="1400" b="0" dirty="0" smtClean="0"/>
                <a:t>switch:</a:t>
              </a:r>
            </a:p>
            <a:p>
              <a:r>
                <a:rPr lang="en-US" sz="1400" b="0" dirty="0" smtClean="0"/>
                <a:t>  - save and restore state</a:t>
              </a:r>
            </a:p>
            <a:p>
              <a:r>
                <a:rPr lang="en-US" sz="1400" b="0" dirty="0" smtClean="0"/>
                <a:t>  - switch between user and kernel mode</a:t>
              </a:r>
            </a:p>
            <a:p>
              <a:r>
                <a:rPr lang="en-US" sz="1400" b="0" dirty="0" smtClean="0"/>
                <a:t>  - possible cache/TLB flush</a:t>
              </a:r>
            </a:p>
            <a:p>
              <a:r>
                <a:rPr lang="en-US" sz="1400" b="0" dirty="0" smtClean="0"/>
                <a:t>  - … </a:t>
              </a:r>
              <a:endParaRPr lang="en-US" sz="1400" b="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2121"/>
                                        </p:tgtEl>
                                        <p:attrNameLst>
                                          <p:attrName>style.visibility</p:attrName>
                                        </p:attrNameLst>
                                      </p:cBhvr>
                                      <p:to>
                                        <p:strVal val="visible"/>
                                      </p:to>
                                    </p:set>
                                    <p:animEffect transition="in" filter="fade">
                                      <p:cBhvr>
                                        <p:cTn id="7" dur="1000"/>
                                        <p:tgtEl>
                                          <p:spTgt spid="12421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42122"/>
                                        </p:tgtEl>
                                        <p:attrNameLst>
                                          <p:attrName>style.visibility</p:attrName>
                                        </p:attrNameLst>
                                      </p:cBhvr>
                                      <p:to>
                                        <p:strVal val="visible"/>
                                      </p:to>
                                    </p:set>
                                    <p:animEffect transition="in" filter="fade">
                                      <p:cBhvr>
                                        <p:cTn id="10" dur="1000"/>
                                        <p:tgtEl>
                                          <p:spTgt spid="124212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42119"/>
                                        </p:tgtEl>
                                        <p:attrNameLst>
                                          <p:attrName>style.visibility</p:attrName>
                                        </p:attrNameLst>
                                      </p:cBhvr>
                                      <p:to>
                                        <p:strVal val="visible"/>
                                      </p:to>
                                    </p:set>
                                    <p:animEffect transition="in" filter="dissolve">
                                      <p:cBhvr>
                                        <p:cTn id="13" dur="500"/>
                                        <p:tgtEl>
                                          <p:spTgt spid="124211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42123"/>
                                        </p:tgtEl>
                                        <p:attrNameLst>
                                          <p:attrName>style.visibility</p:attrName>
                                        </p:attrNameLst>
                                      </p:cBhvr>
                                      <p:to>
                                        <p:strVal val="visible"/>
                                      </p:to>
                                    </p:set>
                                    <p:animEffect transition="in" filter="dissolve">
                                      <p:cBhvr>
                                        <p:cTn id="16" dur="500"/>
                                        <p:tgtEl>
                                          <p:spTgt spid="12421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2119" grpId="0"/>
      <p:bldP spid="1242121" grpId="0" animBg="1"/>
      <p:bldP spid="1242122" grpId="0" animBg="1"/>
      <p:bldP spid="1242123"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6082" name="Group 2"/>
          <p:cNvGrpSpPr>
            <a:grpSpLocks/>
          </p:cNvGrpSpPr>
          <p:nvPr/>
        </p:nvGrpSpPr>
        <p:grpSpPr bwMode="auto">
          <a:xfrm>
            <a:off x="611188" y="5319713"/>
            <a:ext cx="8370887" cy="944562"/>
            <a:chOff x="385" y="3351"/>
            <a:chExt cx="5273" cy="595"/>
          </a:xfrm>
        </p:grpSpPr>
        <p:sp>
          <p:nvSpPr>
            <p:cNvPr id="46134" name="Line 3"/>
            <p:cNvSpPr>
              <a:spLocks noChangeShapeType="1"/>
            </p:cNvSpPr>
            <p:nvPr/>
          </p:nvSpPr>
          <p:spPr bwMode="auto">
            <a:xfrm>
              <a:off x="385" y="3946"/>
              <a:ext cx="5273" cy="0"/>
            </a:xfrm>
            <a:prstGeom prst="line">
              <a:avLst/>
            </a:prstGeom>
            <a:noFill/>
            <a:ln w="5715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46135" name="Line 4"/>
            <p:cNvSpPr>
              <a:spLocks noChangeShapeType="1"/>
            </p:cNvSpPr>
            <p:nvPr/>
          </p:nvSpPr>
          <p:spPr bwMode="auto">
            <a:xfrm flipV="1">
              <a:off x="1463" y="3464"/>
              <a:ext cx="0" cy="482"/>
            </a:xfrm>
            <a:prstGeom prst="line">
              <a:avLst/>
            </a:prstGeom>
            <a:noFill/>
            <a:ln w="5715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46136" name="Line 5"/>
            <p:cNvSpPr>
              <a:spLocks noChangeShapeType="1"/>
            </p:cNvSpPr>
            <p:nvPr/>
          </p:nvSpPr>
          <p:spPr bwMode="auto">
            <a:xfrm flipV="1">
              <a:off x="3163" y="3379"/>
              <a:ext cx="0" cy="567"/>
            </a:xfrm>
            <a:prstGeom prst="line">
              <a:avLst/>
            </a:prstGeom>
            <a:noFill/>
            <a:ln w="5715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46137" name="Line 6"/>
            <p:cNvSpPr>
              <a:spLocks noChangeShapeType="1"/>
            </p:cNvSpPr>
            <p:nvPr/>
          </p:nvSpPr>
          <p:spPr bwMode="auto">
            <a:xfrm flipV="1">
              <a:off x="4921" y="3351"/>
              <a:ext cx="0" cy="595"/>
            </a:xfrm>
            <a:prstGeom prst="line">
              <a:avLst/>
            </a:prstGeom>
            <a:noFill/>
            <a:ln w="5715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pic>
        <p:nvPicPr>
          <p:cNvPr id="46083" name="Picture 7" descr="j023826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658938" y="4475163"/>
            <a:ext cx="1512887" cy="12588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nvGrpSpPr>
          <p:cNvPr id="46084" name="Group 8"/>
          <p:cNvGrpSpPr>
            <a:grpSpLocks/>
          </p:cNvGrpSpPr>
          <p:nvPr/>
        </p:nvGrpSpPr>
        <p:grpSpPr bwMode="auto">
          <a:xfrm>
            <a:off x="34925" y="908050"/>
            <a:ext cx="8983663" cy="2847975"/>
            <a:chOff x="22" y="572"/>
            <a:chExt cx="5659" cy="1794"/>
          </a:xfrm>
        </p:grpSpPr>
        <p:sp>
          <p:nvSpPr>
            <p:cNvPr id="46129" name="AutoShape 9"/>
            <p:cNvSpPr>
              <a:spLocks noChangeArrowheads="1"/>
            </p:cNvSpPr>
            <p:nvPr/>
          </p:nvSpPr>
          <p:spPr bwMode="auto">
            <a:xfrm>
              <a:off x="782" y="1730"/>
              <a:ext cx="1474" cy="636"/>
            </a:xfrm>
            <a:prstGeom prst="roundRect">
              <a:avLst>
                <a:gd name="adj" fmla="val 16667"/>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pPr algn="ctr"/>
              <a:r>
                <a:rPr lang="en-US" sz="1600">
                  <a:solidFill>
                    <a:schemeClr val="bg1"/>
                  </a:solidFill>
                </a:rPr>
                <a:t>file system</a:t>
              </a:r>
            </a:p>
          </p:txBody>
        </p:sp>
        <p:sp>
          <p:nvSpPr>
            <p:cNvPr id="46130" name="AutoShape 10"/>
            <p:cNvSpPr>
              <a:spLocks noChangeArrowheads="1"/>
            </p:cNvSpPr>
            <p:nvPr/>
          </p:nvSpPr>
          <p:spPr bwMode="auto">
            <a:xfrm>
              <a:off x="4207" y="1730"/>
              <a:ext cx="1474" cy="636"/>
            </a:xfrm>
            <a:prstGeom prst="roundRect">
              <a:avLst>
                <a:gd name="adj" fmla="val 16667"/>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pPr algn="ctr"/>
              <a:r>
                <a:rPr lang="en-US" sz="1600">
                  <a:solidFill>
                    <a:schemeClr val="bg1"/>
                  </a:solidFill>
                </a:rPr>
                <a:t>communication </a:t>
              </a:r>
            </a:p>
            <a:p>
              <a:pPr algn="ctr"/>
              <a:r>
                <a:rPr lang="en-US" sz="1600">
                  <a:solidFill>
                    <a:schemeClr val="bg1"/>
                  </a:solidFill>
                </a:rPr>
                <a:t>system</a:t>
              </a:r>
            </a:p>
          </p:txBody>
        </p:sp>
        <p:sp>
          <p:nvSpPr>
            <p:cNvPr id="46131" name="AutoShape 11"/>
            <p:cNvSpPr>
              <a:spLocks noChangeArrowheads="1"/>
            </p:cNvSpPr>
            <p:nvPr/>
          </p:nvSpPr>
          <p:spPr bwMode="auto">
            <a:xfrm>
              <a:off x="2403" y="572"/>
              <a:ext cx="1724" cy="636"/>
            </a:xfrm>
            <a:prstGeom prst="roundRect">
              <a:avLst>
                <a:gd name="adj" fmla="val 16667"/>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pPr algn="ctr"/>
              <a:r>
                <a:rPr lang="en-US" sz="1600">
                  <a:solidFill>
                    <a:schemeClr val="bg1"/>
                  </a:solidFill>
                </a:rPr>
                <a:t>application</a:t>
              </a:r>
            </a:p>
          </p:txBody>
        </p:sp>
        <p:sp>
          <p:nvSpPr>
            <p:cNvPr id="46132" name="Line 12"/>
            <p:cNvSpPr>
              <a:spLocks noChangeShapeType="1"/>
            </p:cNvSpPr>
            <p:nvPr/>
          </p:nvSpPr>
          <p:spPr bwMode="auto">
            <a:xfrm>
              <a:off x="90" y="1467"/>
              <a:ext cx="4945"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46133" name="Text Box 13"/>
            <p:cNvSpPr txBox="1">
              <a:spLocks noChangeArrowheads="1"/>
            </p:cNvSpPr>
            <p:nvPr/>
          </p:nvSpPr>
          <p:spPr bwMode="auto">
            <a:xfrm>
              <a:off x="22" y="1217"/>
              <a:ext cx="1027" cy="49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a:t>user space</a:t>
              </a:r>
            </a:p>
            <a:p>
              <a:endParaRPr lang="en-US" sz="900"/>
            </a:p>
            <a:p>
              <a:r>
                <a:rPr lang="en-US" sz="1800"/>
                <a:t>kernel space</a:t>
              </a:r>
            </a:p>
          </p:txBody>
        </p:sp>
      </p:grpSp>
      <p:pic>
        <p:nvPicPr>
          <p:cNvPr id="46085" name="Picture 14" descr="nettverkskort"/>
          <p:cNvPicPr>
            <a:picLocks noGrp="1" noChangeAspect="1" noChangeArrowheads="1"/>
          </p:cNvPicPr>
          <p:nvPr>
            <p:ph idx="1"/>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a:xfrm>
            <a:off x="7135813" y="4497388"/>
            <a:ext cx="1425575" cy="1090612"/>
          </a:xfrm>
          <a:noFill/>
        </p:spPr>
      </p:pic>
      <p:sp>
        <p:nvSpPr>
          <p:cNvPr id="46086" name="Line 15"/>
          <p:cNvSpPr>
            <a:spLocks noChangeShapeType="1"/>
          </p:cNvSpPr>
          <p:nvPr/>
        </p:nvSpPr>
        <p:spPr bwMode="auto">
          <a:xfrm flipV="1">
            <a:off x="2414588" y="3538538"/>
            <a:ext cx="0" cy="792162"/>
          </a:xfrm>
          <a:prstGeom prst="line">
            <a:avLst/>
          </a:prstGeom>
          <a:noFill/>
          <a:ln w="38100">
            <a:solidFill>
              <a:schemeClr va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46087" name="Line 16"/>
          <p:cNvSpPr>
            <a:spLocks noChangeShapeType="1"/>
          </p:cNvSpPr>
          <p:nvPr/>
        </p:nvSpPr>
        <p:spPr bwMode="auto">
          <a:xfrm flipV="1">
            <a:off x="7848600" y="3538538"/>
            <a:ext cx="0" cy="792162"/>
          </a:xfrm>
          <a:prstGeom prst="line">
            <a:avLst/>
          </a:prstGeom>
          <a:noFill/>
          <a:ln w="38100">
            <a:solidFill>
              <a:schemeClr val="hlink"/>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46088" name="Line 17"/>
          <p:cNvSpPr>
            <a:spLocks noChangeShapeType="1"/>
          </p:cNvSpPr>
          <p:nvPr/>
        </p:nvSpPr>
        <p:spPr bwMode="auto">
          <a:xfrm flipV="1">
            <a:off x="2871788" y="1558925"/>
            <a:ext cx="1277937" cy="1439863"/>
          </a:xfrm>
          <a:prstGeom prst="line">
            <a:avLst/>
          </a:prstGeom>
          <a:noFill/>
          <a:ln w="38100">
            <a:solidFill>
              <a:schemeClr va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46089" name="Line 18"/>
          <p:cNvSpPr>
            <a:spLocks noChangeShapeType="1"/>
          </p:cNvSpPr>
          <p:nvPr/>
        </p:nvSpPr>
        <p:spPr bwMode="auto">
          <a:xfrm flipH="1" flipV="1">
            <a:off x="5948363" y="1593850"/>
            <a:ext cx="1279525" cy="1404938"/>
          </a:xfrm>
          <a:prstGeom prst="line">
            <a:avLst/>
          </a:prstGeom>
          <a:noFill/>
          <a:ln w="38100">
            <a:solidFill>
              <a:schemeClr val="hlink"/>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pic>
        <p:nvPicPr>
          <p:cNvPr id="46090" name="Picture 19" descr="minne"/>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941763" y="4725988"/>
            <a:ext cx="2114550" cy="8731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243156" name="AutoShape 20"/>
          <p:cNvSpPr>
            <a:spLocks noChangeArrowheads="1"/>
          </p:cNvSpPr>
          <p:nvPr/>
        </p:nvSpPr>
        <p:spPr bwMode="auto">
          <a:xfrm>
            <a:off x="4032250" y="2763838"/>
            <a:ext cx="2249488" cy="1035050"/>
          </a:xfrm>
          <a:prstGeom prst="roundRect">
            <a:avLst>
              <a:gd name="adj" fmla="val 16667"/>
            </a:avLst>
          </a:prstGeom>
          <a:solidFill>
            <a:srgbClr val="FFFF00"/>
          </a:solidFill>
          <a:ln w="9525">
            <a:round/>
            <a:headEnd/>
            <a:tailEnd/>
          </a:ln>
          <a:scene3d>
            <a:camera prst="legacyPerspectiveBottom"/>
            <a:lightRig rig="legacyFlat1" dir="t"/>
          </a:scene3d>
          <a:sp3d extrusionH="121893000" prstMaterial="legacyMatte">
            <a:bevelT w="13500" h="13500" prst="angle"/>
            <a:bevelB w="13500" h="13500" prst="angle"/>
            <a:extrusionClr>
              <a:srgbClr val="FFFF99"/>
            </a:extrusionClr>
          </a:sp3d>
        </p:spPr>
        <p:txBody>
          <a:bodyPr wrap="none" anchor="ctr">
            <a:flatTx/>
          </a:bodyPr>
          <a:lstStyle/>
          <a:p>
            <a:endParaRPr lang="nb-NO"/>
          </a:p>
        </p:txBody>
      </p:sp>
      <p:sp>
        <p:nvSpPr>
          <p:cNvPr id="1243157" name="AutoShape 21"/>
          <p:cNvSpPr>
            <a:spLocks noChangeArrowheads="1"/>
          </p:cNvSpPr>
          <p:nvPr/>
        </p:nvSpPr>
        <p:spPr bwMode="auto">
          <a:xfrm rot="5400000" flipV="1">
            <a:off x="5089525" y="4902200"/>
            <a:ext cx="134938" cy="179388"/>
          </a:xfrm>
          <a:custGeom>
            <a:avLst/>
            <a:gdLst>
              <a:gd name="T0" fmla="*/ 129384 w 21600"/>
              <a:gd name="T1" fmla="*/ 89694 h 21600"/>
              <a:gd name="T2" fmla="*/ 67469 w 21600"/>
              <a:gd name="T3" fmla="*/ 179388 h 21600"/>
              <a:gd name="T4" fmla="*/ 5554 w 21600"/>
              <a:gd name="T5" fmla="*/ 89694 h 21600"/>
              <a:gd name="T6" fmla="*/ 67469 w 21600"/>
              <a:gd name="T7" fmla="*/ 0 h 21600"/>
              <a:gd name="T8" fmla="*/ 0 60000 65536"/>
              <a:gd name="T9" fmla="*/ 0 60000 65536"/>
              <a:gd name="T10" fmla="*/ 0 60000 65536"/>
              <a:gd name="T11" fmla="*/ 0 60000 65536"/>
              <a:gd name="T12" fmla="*/ 2689 w 21600"/>
              <a:gd name="T13" fmla="*/ 2689 h 21600"/>
              <a:gd name="T14" fmla="*/ 18911 w 21600"/>
              <a:gd name="T15" fmla="*/ 18911 h 21600"/>
            </a:gdLst>
            <a:ahLst/>
            <a:cxnLst>
              <a:cxn ang="T8">
                <a:pos x="T0" y="T1"/>
              </a:cxn>
              <a:cxn ang="T9">
                <a:pos x="T2" y="T3"/>
              </a:cxn>
              <a:cxn ang="T10">
                <a:pos x="T4" y="T5"/>
              </a:cxn>
              <a:cxn ang="T11">
                <a:pos x="T6" y="T7"/>
              </a:cxn>
            </a:cxnLst>
            <a:rect l="T12" t="T13" r="T14" b="T15"/>
            <a:pathLst>
              <a:path w="21600" h="21600">
                <a:moveTo>
                  <a:pt x="0" y="0"/>
                </a:moveTo>
                <a:lnTo>
                  <a:pt x="1778" y="21600"/>
                </a:lnTo>
                <a:lnTo>
                  <a:pt x="19822" y="21600"/>
                </a:lnTo>
                <a:lnTo>
                  <a:pt x="21600" y="0"/>
                </a:lnTo>
                <a:close/>
              </a:path>
            </a:pathLst>
          </a:custGeom>
          <a:solidFill>
            <a:srgbClr val="FF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243158" name="AutoShape 22"/>
          <p:cNvSpPr>
            <a:spLocks noChangeArrowheads="1"/>
          </p:cNvSpPr>
          <p:nvPr/>
        </p:nvSpPr>
        <p:spPr bwMode="auto">
          <a:xfrm rot="5400000" flipV="1">
            <a:off x="4505325" y="5083175"/>
            <a:ext cx="134938" cy="179388"/>
          </a:xfrm>
          <a:custGeom>
            <a:avLst/>
            <a:gdLst>
              <a:gd name="T0" fmla="*/ 129384 w 21600"/>
              <a:gd name="T1" fmla="*/ 89694 h 21600"/>
              <a:gd name="T2" fmla="*/ 67469 w 21600"/>
              <a:gd name="T3" fmla="*/ 179388 h 21600"/>
              <a:gd name="T4" fmla="*/ 5554 w 21600"/>
              <a:gd name="T5" fmla="*/ 89694 h 21600"/>
              <a:gd name="T6" fmla="*/ 67469 w 21600"/>
              <a:gd name="T7" fmla="*/ 0 h 21600"/>
              <a:gd name="T8" fmla="*/ 0 60000 65536"/>
              <a:gd name="T9" fmla="*/ 0 60000 65536"/>
              <a:gd name="T10" fmla="*/ 0 60000 65536"/>
              <a:gd name="T11" fmla="*/ 0 60000 65536"/>
              <a:gd name="T12" fmla="*/ 2689 w 21600"/>
              <a:gd name="T13" fmla="*/ 2689 h 21600"/>
              <a:gd name="T14" fmla="*/ 18911 w 21600"/>
              <a:gd name="T15" fmla="*/ 18911 h 21600"/>
            </a:gdLst>
            <a:ahLst/>
            <a:cxnLst>
              <a:cxn ang="T8">
                <a:pos x="T0" y="T1"/>
              </a:cxn>
              <a:cxn ang="T9">
                <a:pos x="T2" y="T3"/>
              </a:cxn>
              <a:cxn ang="T10">
                <a:pos x="T4" y="T5"/>
              </a:cxn>
              <a:cxn ang="T11">
                <a:pos x="T6" y="T7"/>
              </a:cxn>
            </a:cxnLst>
            <a:rect l="T12" t="T13" r="T14" b="T15"/>
            <a:pathLst>
              <a:path w="21600" h="21600">
                <a:moveTo>
                  <a:pt x="0" y="0"/>
                </a:moveTo>
                <a:lnTo>
                  <a:pt x="1778" y="21600"/>
                </a:lnTo>
                <a:lnTo>
                  <a:pt x="19822" y="21600"/>
                </a:lnTo>
                <a:lnTo>
                  <a:pt x="21600" y="0"/>
                </a:lnTo>
                <a:close/>
              </a:path>
            </a:pathLst>
          </a:custGeom>
          <a:solidFill>
            <a:srgbClr val="FF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243159" name="AutoShape 23"/>
          <p:cNvSpPr>
            <a:spLocks noChangeArrowheads="1"/>
          </p:cNvSpPr>
          <p:nvPr/>
        </p:nvSpPr>
        <p:spPr bwMode="auto">
          <a:xfrm rot="5400000" flipV="1">
            <a:off x="4819650" y="5081588"/>
            <a:ext cx="134937" cy="179388"/>
          </a:xfrm>
          <a:custGeom>
            <a:avLst/>
            <a:gdLst>
              <a:gd name="T0" fmla="*/ 129383 w 21600"/>
              <a:gd name="T1" fmla="*/ 89694 h 21600"/>
              <a:gd name="T2" fmla="*/ 67469 w 21600"/>
              <a:gd name="T3" fmla="*/ 179388 h 21600"/>
              <a:gd name="T4" fmla="*/ 5554 w 21600"/>
              <a:gd name="T5" fmla="*/ 89694 h 21600"/>
              <a:gd name="T6" fmla="*/ 67469 w 21600"/>
              <a:gd name="T7" fmla="*/ 0 h 21600"/>
              <a:gd name="T8" fmla="*/ 0 60000 65536"/>
              <a:gd name="T9" fmla="*/ 0 60000 65536"/>
              <a:gd name="T10" fmla="*/ 0 60000 65536"/>
              <a:gd name="T11" fmla="*/ 0 60000 65536"/>
              <a:gd name="T12" fmla="*/ 2689 w 21600"/>
              <a:gd name="T13" fmla="*/ 2689 h 21600"/>
              <a:gd name="T14" fmla="*/ 18911 w 21600"/>
              <a:gd name="T15" fmla="*/ 18911 h 21600"/>
            </a:gdLst>
            <a:ahLst/>
            <a:cxnLst>
              <a:cxn ang="T8">
                <a:pos x="T0" y="T1"/>
              </a:cxn>
              <a:cxn ang="T9">
                <a:pos x="T2" y="T3"/>
              </a:cxn>
              <a:cxn ang="T10">
                <a:pos x="T4" y="T5"/>
              </a:cxn>
              <a:cxn ang="T11">
                <a:pos x="T6" y="T7"/>
              </a:cxn>
            </a:cxnLst>
            <a:rect l="T12" t="T13" r="T14" b="T15"/>
            <a:pathLst>
              <a:path w="21600" h="21600">
                <a:moveTo>
                  <a:pt x="0" y="0"/>
                </a:moveTo>
                <a:lnTo>
                  <a:pt x="1778" y="21600"/>
                </a:lnTo>
                <a:lnTo>
                  <a:pt x="19822" y="21600"/>
                </a:lnTo>
                <a:lnTo>
                  <a:pt x="21600" y="0"/>
                </a:lnTo>
                <a:close/>
              </a:path>
            </a:pathLst>
          </a:custGeom>
          <a:solidFill>
            <a:srgbClr val="FF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243160" name="AutoShape 24"/>
          <p:cNvSpPr>
            <a:spLocks noChangeArrowheads="1"/>
          </p:cNvSpPr>
          <p:nvPr/>
        </p:nvSpPr>
        <p:spPr bwMode="auto">
          <a:xfrm rot="5400000" flipV="1">
            <a:off x="5292725" y="5059363"/>
            <a:ext cx="134937" cy="134938"/>
          </a:xfrm>
          <a:custGeom>
            <a:avLst/>
            <a:gdLst>
              <a:gd name="T0" fmla="*/ 129383 w 21600"/>
              <a:gd name="T1" fmla="*/ 67469 h 21600"/>
              <a:gd name="T2" fmla="*/ 67469 w 21600"/>
              <a:gd name="T3" fmla="*/ 134938 h 21600"/>
              <a:gd name="T4" fmla="*/ 5554 w 21600"/>
              <a:gd name="T5" fmla="*/ 67469 h 21600"/>
              <a:gd name="T6" fmla="*/ 67469 w 21600"/>
              <a:gd name="T7" fmla="*/ 0 h 21600"/>
              <a:gd name="T8" fmla="*/ 0 60000 65536"/>
              <a:gd name="T9" fmla="*/ 0 60000 65536"/>
              <a:gd name="T10" fmla="*/ 0 60000 65536"/>
              <a:gd name="T11" fmla="*/ 0 60000 65536"/>
              <a:gd name="T12" fmla="*/ 2689 w 21600"/>
              <a:gd name="T13" fmla="*/ 2689 h 21600"/>
              <a:gd name="T14" fmla="*/ 18911 w 21600"/>
              <a:gd name="T15" fmla="*/ 18911 h 21600"/>
            </a:gdLst>
            <a:ahLst/>
            <a:cxnLst>
              <a:cxn ang="T8">
                <a:pos x="T0" y="T1"/>
              </a:cxn>
              <a:cxn ang="T9">
                <a:pos x="T2" y="T3"/>
              </a:cxn>
              <a:cxn ang="T10">
                <a:pos x="T4" y="T5"/>
              </a:cxn>
              <a:cxn ang="T11">
                <a:pos x="T6" y="T7"/>
              </a:cxn>
            </a:cxnLst>
            <a:rect l="T12" t="T13" r="T14" b="T15"/>
            <a:pathLst>
              <a:path w="21600" h="21600">
                <a:moveTo>
                  <a:pt x="0" y="0"/>
                </a:moveTo>
                <a:lnTo>
                  <a:pt x="1778" y="21600"/>
                </a:lnTo>
                <a:lnTo>
                  <a:pt x="19822" y="21600"/>
                </a:lnTo>
                <a:lnTo>
                  <a:pt x="21600" y="0"/>
                </a:lnTo>
                <a:close/>
              </a:path>
            </a:pathLst>
          </a:custGeom>
          <a:solidFill>
            <a:srgbClr val="FF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grpSp>
        <p:nvGrpSpPr>
          <p:cNvPr id="4" name="Group 25"/>
          <p:cNvGrpSpPr>
            <a:grpSpLocks/>
          </p:cNvGrpSpPr>
          <p:nvPr/>
        </p:nvGrpSpPr>
        <p:grpSpPr bwMode="auto">
          <a:xfrm>
            <a:off x="3357563" y="1639888"/>
            <a:ext cx="5445125" cy="3509962"/>
            <a:chOff x="2115" y="1395"/>
            <a:chExt cx="3430" cy="2211"/>
          </a:xfrm>
        </p:grpSpPr>
        <p:sp>
          <p:nvSpPr>
            <p:cNvPr id="46126" name="Line 26"/>
            <p:cNvSpPr>
              <a:spLocks noChangeShapeType="1"/>
            </p:cNvSpPr>
            <p:nvPr/>
          </p:nvSpPr>
          <p:spPr bwMode="auto">
            <a:xfrm flipH="1" flipV="1">
              <a:off x="2115" y="2585"/>
              <a:ext cx="765" cy="1021"/>
            </a:xfrm>
            <a:prstGeom prst="line">
              <a:avLst/>
            </a:prstGeom>
            <a:noFill/>
            <a:ln w="28575">
              <a:solidFill>
                <a:schemeClr val="hlink"/>
              </a:solidFill>
              <a:prstDash val="lgDash"/>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46127" name="Line 27"/>
            <p:cNvSpPr>
              <a:spLocks noChangeShapeType="1"/>
            </p:cNvSpPr>
            <p:nvPr/>
          </p:nvSpPr>
          <p:spPr bwMode="auto">
            <a:xfrm flipV="1">
              <a:off x="3078" y="1395"/>
              <a:ext cx="850" cy="2211"/>
            </a:xfrm>
            <a:prstGeom prst="line">
              <a:avLst/>
            </a:prstGeom>
            <a:noFill/>
            <a:ln w="28575">
              <a:solidFill>
                <a:schemeClr val="hlink"/>
              </a:solidFill>
              <a:prstDash val="lgDash"/>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46128" name="Line 28"/>
            <p:cNvSpPr>
              <a:spLocks noChangeShapeType="1"/>
            </p:cNvSpPr>
            <p:nvPr/>
          </p:nvSpPr>
          <p:spPr bwMode="auto">
            <a:xfrm flipV="1">
              <a:off x="3362" y="2585"/>
              <a:ext cx="2183" cy="992"/>
            </a:xfrm>
            <a:prstGeom prst="line">
              <a:avLst/>
            </a:prstGeom>
            <a:noFill/>
            <a:ln w="28575">
              <a:solidFill>
                <a:schemeClr val="hlink"/>
              </a:solidFill>
              <a:prstDash val="lgDash"/>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sp>
        <p:nvSpPr>
          <p:cNvPr id="46097" name="Text Box 29"/>
          <p:cNvSpPr txBox="1">
            <a:spLocks noChangeArrowheads="1"/>
          </p:cNvSpPr>
          <p:nvPr/>
        </p:nvSpPr>
        <p:spPr bwMode="auto">
          <a:xfrm>
            <a:off x="620713" y="6219825"/>
            <a:ext cx="93662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bus(es)</a:t>
            </a:r>
          </a:p>
        </p:txBody>
      </p:sp>
      <p:sp>
        <p:nvSpPr>
          <p:cNvPr id="46098" name="Line 30"/>
          <p:cNvSpPr>
            <a:spLocks noChangeShapeType="1"/>
          </p:cNvSpPr>
          <p:nvPr/>
        </p:nvSpPr>
        <p:spPr bwMode="auto">
          <a:xfrm>
            <a:off x="2457450" y="5678488"/>
            <a:ext cx="0" cy="495300"/>
          </a:xfrm>
          <a:prstGeom prst="line">
            <a:avLst/>
          </a:prstGeom>
          <a:noFill/>
          <a:ln w="19050">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46099" name="Line 31"/>
          <p:cNvSpPr>
            <a:spLocks noChangeShapeType="1"/>
          </p:cNvSpPr>
          <p:nvPr/>
        </p:nvSpPr>
        <p:spPr bwMode="auto">
          <a:xfrm>
            <a:off x="4886325" y="5589588"/>
            <a:ext cx="0" cy="584200"/>
          </a:xfrm>
          <a:prstGeom prst="line">
            <a:avLst/>
          </a:prstGeom>
          <a:noFill/>
          <a:ln w="19050">
            <a:solidFill>
              <a:schemeClr val="hlink"/>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cxnSp>
        <p:nvCxnSpPr>
          <p:cNvPr id="46100" name="AutoShape 32"/>
          <p:cNvCxnSpPr>
            <a:cxnSpLocks noChangeShapeType="1"/>
            <a:stCxn id="46098" idx="1"/>
            <a:endCxn id="46099" idx="1"/>
          </p:cNvCxnSpPr>
          <p:nvPr/>
        </p:nvCxnSpPr>
        <p:spPr bwMode="auto">
          <a:xfrm>
            <a:off x="2457450" y="6183313"/>
            <a:ext cx="2428875" cy="0"/>
          </a:xfrm>
          <a:prstGeom prst="straightConnector1">
            <a:avLst/>
          </a:prstGeom>
          <a:noFill/>
          <a:ln w="19050">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sp>
        <p:nvSpPr>
          <p:cNvPr id="46101" name="Line 33"/>
          <p:cNvSpPr>
            <a:spLocks noChangeShapeType="1"/>
          </p:cNvSpPr>
          <p:nvPr/>
        </p:nvSpPr>
        <p:spPr bwMode="auto">
          <a:xfrm>
            <a:off x="5157788" y="5543550"/>
            <a:ext cx="0" cy="630238"/>
          </a:xfrm>
          <a:prstGeom prst="line">
            <a:avLst/>
          </a:prstGeom>
          <a:noFill/>
          <a:ln w="19050">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46102" name="Line 34"/>
          <p:cNvSpPr>
            <a:spLocks noChangeShapeType="1"/>
          </p:cNvSpPr>
          <p:nvPr/>
        </p:nvSpPr>
        <p:spPr bwMode="auto">
          <a:xfrm>
            <a:off x="7677150" y="5634038"/>
            <a:ext cx="0" cy="539750"/>
          </a:xfrm>
          <a:prstGeom prst="line">
            <a:avLst/>
          </a:prstGeom>
          <a:noFill/>
          <a:ln w="19050">
            <a:solidFill>
              <a:schemeClr val="hlink"/>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cxnSp>
        <p:nvCxnSpPr>
          <p:cNvPr id="46103" name="AutoShape 35"/>
          <p:cNvCxnSpPr>
            <a:cxnSpLocks noChangeShapeType="1"/>
            <a:stCxn id="46101" idx="1"/>
            <a:endCxn id="46102" idx="1"/>
          </p:cNvCxnSpPr>
          <p:nvPr/>
        </p:nvCxnSpPr>
        <p:spPr bwMode="auto">
          <a:xfrm>
            <a:off x="5157788" y="6183313"/>
            <a:ext cx="2519362" cy="0"/>
          </a:xfrm>
          <a:prstGeom prst="straightConnector1">
            <a:avLst/>
          </a:prstGeom>
          <a:noFill/>
          <a:ln w="19050">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sp>
        <p:nvSpPr>
          <p:cNvPr id="1243172" name="Rectangle 36"/>
          <p:cNvSpPr>
            <a:spLocks noChangeAspect="1" noChangeArrowheads="1"/>
          </p:cNvSpPr>
          <p:nvPr/>
        </p:nvSpPr>
        <p:spPr bwMode="auto">
          <a:xfrm>
            <a:off x="4392613" y="2933700"/>
            <a:ext cx="223837" cy="630238"/>
          </a:xfrm>
          <a:prstGeom prst="rect">
            <a:avLst/>
          </a:prstGeom>
          <a:solidFill>
            <a:srgbClr val="C0C0C0"/>
          </a:solidFill>
          <a:ln w="9525">
            <a:solidFill>
              <a:schemeClr val="tx1"/>
            </a:solidFill>
            <a:miter lim="800000"/>
            <a:headEnd/>
            <a:tailEnd/>
          </a:ln>
        </p:spPr>
        <p:txBody>
          <a:bodyPr wrap="none" anchor="ctr"/>
          <a:lstStyle/>
          <a:p>
            <a:endParaRPr lang="nb-NO"/>
          </a:p>
        </p:txBody>
      </p:sp>
      <p:sp>
        <p:nvSpPr>
          <p:cNvPr id="1243173" name="Rectangle 37"/>
          <p:cNvSpPr>
            <a:spLocks noChangeAspect="1" noChangeArrowheads="1"/>
          </p:cNvSpPr>
          <p:nvPr/>
        </p:nvSpPr>
        <p:spPr bwMode="auto">
          <a:xfrm>
            <a:off x="4751388" y="1673225"/>
            <a:ext cx="515937" cy="180975"/>
          </a:xfrm>
          <a:prstGeom prst="rect">
            <a:avLst/>
          </a:prstGeom>
          <a:solidFill>
            <a:schemeClr val="bg1"/>
          </a:solidFill>
          <a:ln w="9525">
            <a:solidFill>
              <a:schemeClr val="tx1"/>
            </a:solidFill>
            <a:miter lim="800000"/>
            <a:headEnd/>
            <a:tailEnd/>
          </a:ln>
        </p:spPr>
        <p:txBody>
          <a:bodyPr wrap="none" anchor="ctr"/>
          <a:lstStyle/>
          <a:p>
            <a:pPr algn="ctr"/>
            <a:endParaRPr lang="nb-NO" sz="1600" b="0"/>
          </a:p>
        </p:txBody>
      </p:sp>
      <p:sp>
        <p:nvSpPr>
          <p:cNvPr id="1243174" name="Rectangle 38"/>
          <p:cNvSpPr>
            <a:spLocks noChangeAspect="1" noChangeArrowheads="1"/>
          </p:cNvSpPr>
          <p:nvPr/>
        </p:nvSpPr>
        <p:spPr bwMode="auto">
          <a:xfrm>
            <a:off x="6911975" y="3519488"/>
            <a:ext cx="515938" cy="180975"/>
          </a:xfrm>
          <a:prstGeom prst="rect">
            <a:avLst/>
          </a:prstGeom>
          <a:solidFill>
            <a:schemeClr val="bg1"/>
          </a:solidFill>
          <a:ln w="9525">
            <a:solidFill>
              <a:schemeClr val="tx1"/>
            </a:solidFill>
            <a:miter lim="800000"/>
            <a:headEnd/>
            <a:tailEnd/>
          </a:ln>
        </p:spPr>
        <p:txBody>
          <a:bodyPr wrap="none" anchor="ctr"/>
          <a:lstStyle/>
          <a:p>
            <a:pPr algn="ctr"/>
            <a:endParaRPr lang="nb-NO" sz="1600" b="0"/>
          </a:p>
        </p:txBody>
      </p:sp>
      <p:sp>
        <p:nvSpPr>
          <p:cNvPr id="1243175" name="Rectangle 39"/>
          <p:cNvSpPr>
            <a:spLocks noChangeAspect="1" noChangeArrowheads="1"/>
          </p:cNvSpPr>
          <p:nvPr/>
        </p:nvSpPr>
        <p:spPr bwMode="auto">
          <a:xfrm>
            <a:off x="2795588" y="3519488"/>
            <a:ext cx="515937" cy="180975"/>
          </a:xfrm>
          <a:prstGeom prst="rect">
            <a:avLst/>
          </a:prstGeom>
          <a:solidFill>
            <a:schemeClr val="bg1"/>
          </a:solidFill>
          <a:ln w="9525">
            <a:solidFill>
              <a:schemeClr val="tx1"/>
            </a:solidFill>
            <a:miter lim="800000"/>
            <a:headEnd/>
            <a:tailEnd/>
          </a:ln>
        </p:spPr>
        <p:txBody>
          <a:bodyPr wrap="none" anchor="ctr"/>
          <a:lstStyle/>
          <a:p>
            <a:pPr algn="ctr"/>
            <a:endParaRPr lang="nb-NO" sz="1600" b="0"/>
          </a:p>
        </p:txBody>
      </p:sp>
      <p:cxnSp>
        <p:nvCxnSpPr>
          <p:cNvPr id="1243176" name="AutoShape 40"/>
          <p:cNvCxnSpPr>
            <a:cxnSpLocks noChangeShapeType="1"/>
            <a:stCxn id="1243175" idx="2"/>
            <a:endCxn id="1243172" idx="1"/>
          </p:cNvCxnSpPr>
          <p:nvPr/>
        </p:nvCxnSpPr>
        <p:spPr bwMode="auto">
          <a:xfrm rot="5400000" flipH="1" flipV="1">
            <a:off x="3498057" y="2805906"/>
            <a:ext cx="450850" cy="1338263"/>
          </a:xfrm>
          <a:prstGeom prst="bentConnector4">
            <a:avLst>
              <a:gd name="adj1" fmla="val -50704"/>
              <a:gd name="adj2" fmla="val 59667"/>
            </a:avLst>
          </a:prstGeom>
          <a:noFill/>
          <a:ln w="9525">
            <a:solidFill>
              <a:schemeClr val="tx1"/>
            </a:solidFill>
            <a:miter lim="800000"/>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cxnSp>
        <p:nvCxnSpPr>
          <p:cNvPr id="1243177" name="AutoShape 41"/>
          <p:cNvCxnSpPr>
            <a:cxnSpLocks noChangeShapeType="1"/>
            <a:stCxn id="1243174" idx="2"/>
            <a:endCxn id="1243172" idx="3"/>
          </p:cNvCxnSpPr>
          <p:nvPr/>
        </p:nvCxnSpPr>
        <p:spPr bwMode="auto">
          <a:xfrm rot="16200000" flipV="1">
            <a:off x="5668169" y="2197894"/>
            <a:ext cx="450850" cy="2554288"/>
          </a:xfrm>
          <a:prstGeom prst="bentConnector4">
            <a:avLst>
              <a:gd name="adj1" fmla="val -50704"/>
              <a:gd name="adj2" fmla="val 55065"/>
            </a:avLst>
          </a:prstGeom>
          <a:noFill/>
          <a:ln w="9525">
            <a:solidFill>
              <a:schemeClr val="tx1"/>
            </a:solidFill>
            <a:miter lim="800000"/>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cxnSp>
        <p:nvCxnSpPr>
          <p:cNvPr id="1243178" name="AutoShape 42"/>
          <p:cNvCxnSpPr>
            <a:cxnSpLocks noChangeShapeType="1"/>
            <a:stCxn id="1243173" idx="2"/>
            <a:endCxn id="1243172" idx="0"/>
          </p:cNvCxnSpPr>
          <p:nvPr/>
        </p:nvCxnSpPr>
        <p:spPr bwMode="auto">
          <a:xfrm rot="5400000">
            <a:off x="4217988" y="2141537"/>
            <a:ext cx="1079500" cy="504825"/>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sp>
        <p:nvSpPr>
          <p:cNvPr id="1243179" name="Text Box 43"/>
          <p:cNvSpPr txBox="1">
            <a:spLocks noChangeArrowheads="1"/>
          </p:cNvSpPr>
          <p:nvPr/>
        </p:nvSpPr>
        <p:spPr bwMode="auto">
          <a:xfrm>
            <a:off x="2779713" y="3878263"/>
            <a:ext cx="1319212"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a:t>data_pointer</a:t>
            </a:r>
          </a:p>
        </p:txBody>
      </p:sp>
      <p:sp>
        <p:nvSpPr>
          <p:cNvPr id="1243180" name="Text Box 44"/>
          <p:cNvSpPr txBox="1">
            <a:spLocks noChangeArrowheads="1"/>
          </p:cNvSpPr>
          <p:nvPr/>
        </p:nvSpPr>
        <p:spPr bwMode="auto">
          <a:xfrm>
            <a:off x="5978525" y="3859213"/>
            <a:ext cx="1319213"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a:t>data_pointer</a:t>
            </a:r>
          </a:p>
        </p:txBody>
      </p:sp>
      <p:sp>
        <p:nvSpPr>
          <p:cNvPr id="46113" name="Rectangle 45"/>
          <p:cNvSpPr>
            <a:spLocks noGrp="1" noChangeArrowheads="1"/>
          </p:cNvSpPr>
          <p:nvPr>
            <p:ph type="title"/>
          </p:nvPr>
        </p:nvSpPr>
        <p:spPr/>
        <p:txBody>
          <a:bodyPr/>
          <a:lstStyle/>
          <a:p>
            <a:pPr eaLnBrk="1" hangingPunct="1"/>
            <a:r>
              <a:rPr lang="en-US" smtClean="0"/>
              <a:t>Basic Idea of Zero–Copy Data Paths</a:t>
            </a:r>
          </a:p>
        </p:txBody>
      </p:sp>
      <p:sp>
        <p:nvSpPr>
          <p:cNvPr id="1243182" name="Rectangle 46"/>
          <p:cNvSpPr>
            <a:spLocks noChangeAspect="1" noChangeArrowheads="1"/>
          </p:cNvSpPr>
          <p:nvPr/>
        </p:nvSpPr>
        <p:spPr bwMode="auto">
          <a:xfrm>
            <a:off x="3243263" y="2900363"/>
            <a:ext cx="176212" cy="176212"/>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43183" name="Rectangle 47"/>
          <p:cNvSpPr>
            <a:spLocks noChangeAspect="1" noChangeArrowheads="1"/>
          </p:cNvSpPr>
          <p:nvPr/>
        </p:nvSpPr>
        <p:spPr bwMode="auto">
          <a:xfrm>
            <a:off x="3243263" y="3079750"/>
            <a:ext cx="176212" cy="176213"/>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43184" name="Rectangle 48"/>
          <p:cNvSpPr>
            <a:spLocks noChangeAspect="1" noChangeArrowheads="1"/>
          </p:cNvSpPr>
          <p:nvPr/>
        </p:nvSpPr>
        <p:spPr bwMode="auto">
          <a:xfrm>
            <a:off x="3243263" y="3259138"/>
            <a:ext cx="176212" cy="176212"/>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43185" name="Rectangle 49"/>
          <p:cNvSpPr>
            <a:spLocks noChangeAspect="1" noChangeArrowheads="1"/>
          </p:cNvSpPr>
          <p:nvPr/>
        </p:nvSpPr>
        <p:spPr bwMode="auto">
          <a:xfrm>
            <a:off x="3243263" y="3438525"/>
            <a:ext cx="176212" cy="176213"/>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43186" name="Rectangle 50"/>
          <p:cNvSpPr>
            <a:spLocks noChangeAspect="1" noChangeArrowheads="1"/>
          </p:cNvSpPr>
          <p:nvPr/>
        </p:nvSpPr>
        <p:spPr bwMode="auto">
          <a:xfrm>
            <a:off x="8712200" y="2900363"/>
            <a:ext cx="176213" cy="176212"/>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43187" name="Rectangle 51"/>
          <p:cNvSpPr>
            <a:spLocks noChangeAspect="1" noChangeArrowheads="1"/>
          </p:cNvSpPr>
          <p:nvPr/>
        </p:nvSpPr>
        <p:spPr bwMode="auto">
          <a:xfrm>
            <a:off x="8712200" y="3079750"/>
            <a:ext cx="176213" cy="176213"/>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43188" name="Rectangle 52"/>
          <p:cNvSpPr>
            <a:spLocks noChangeAspect="1" noChangeArrowheads="1"/>
          </p:cNvSpPr>
          <p:nvPr/>
        </p:nvSpPr>
        <p:spPr bwMode="auto">
          <a:xfrm>
            <a:off x="8712200" y="3259138"/>
            <a:ext cx="176213" cy="176212"/>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43189" name="Rectangle 53"/>
          <p:cNvSpPr>
            <a:spLocks noChangeAspect="1" noChangeArrowheads="1"/>
          </p:cNvSpPr>
          <p:nvPr/>
        </p:nvSpPr>
        <p:spPr bwMode="auto">
          <a:xfrm>
            <a:off x="8712200" y="3438525"/>
            <a:ext cx="176213" cy="176213"/>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43190" name="Rectangle 54"/>
          <p:cNvSpPr>
            <a:spLocks noChangeAspect="1" noChangeArrowheads="1"/>
          </p:cNvSpPr>
          <p:nvPr/>
        </p:nvSpPr>
        <p:spPr bwMode="auto">
          <a:xfrm>
            <a:off x="6192838" y="1054100"/>
            <a:ext cx="176212" cy="176213"/>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43191" name="Rectangle 55"/>
          <p:cNvSpPr>
            <a:spLocks noChangeAspect="1" noChangeArrowheads="1"/>
          </p:cNvSpPr>
          <p:nvPr/>
        </p:nvSpPr>
        <p:spPr bwMode="auto">
          <a:xfrm>
            <a:off x="6192838" y="1233488"/>
            <a:ext cx="176212" cy="176212"/>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43192" name="Rectangle 56"/>
          <p:cNvSpPr>
            <a:spLocks noChangeAspect="1" noChangeArrowheads="1"/>
          </p:cNvSpPr>
          <p:nvPr/>
        </p:nvSpPr>
        <p:spPr bwMode="auto">
          <a:xfrm>
            <a:off x="6192838" y="1412875"/>
            <a:ext cx="176212" cy="176213"/>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43193" name="Rectangle 57"/>
          <p:cNvSpPr>
            <a:spLocks noChangeAspect="1" noChangeArrowheads="1"/>
          </p:cNvSpPr>
          <p:nvPr/>
        </p:nvSpPr>
        <p:spPr bwMode="auto">
          <a:xfrm>
            <a:off x="6192838" y="1592263"/>
            <a:ext cx="176212" cy="176212"/>
          </a:xfrm>
          <a:prstGeom prst="rect">
            <a:avLst/>
          </a:prstGeom>
          <a:solidFill>
            <a:schemeClr val="bg1"/>
          </a:solidFill>
          <a:ln w="9525">
            <a:solidFill>
              <a:schemeClr val="tx1"/>
            </a:solidFill>
            <a:miter lim="800000"/>
            <a:headEnd/>
            <a:tailEnd/>
          </a:ln>
        </p:spPr>
        <p:txBody>
          <a:bodyPr wrap="none" anchor="ctr"/>
          <a:lstStyle/>
          <a:p>
            <a:endParaRPr lang="nb-N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88889E-6 -8.91823E-7 L 0.21458 0.01181 " pathEditMode="relative" rAng="0" ptsTypes="AA">
                                      <p:cBhvr>
                                        <p:cTn id="6" dur="2000" fill="hold"/>
                                        <p:tgtEl>
                                          <p:spTgt spid="1243182"/>
                                        </p:tgtEl>
                                        <p:attrNameLst>
                                          <p:attrName>ppt_x</p:attrName>
                                          <p:attrName>ppt_y</p:attrName>
                                        </p:attrNameLst>
                                      </p:cBhvr>
                                      <p:rCtr x="10729" y="579"/>
                                    </p:animMotion>
                                  </p:childTnLst>
                                </p:cTn>
                              </p:par>
                              <p:par>
                                <p:cTn id="7" presetID="63" presetClass="path" presetSubtype="0" accel="50000" decel="50000" fill="hold" grpId="0" nodeType="withEffect">
                                  <p:stCondLst>
                                    <p:cond delay="0"/>
                                  </p:stCondLst>
                                  <p:childTnLst>
                                    <p:animMotion origin="layout" path="M 3.88889E-6 3.52328E-6 L 0.20468 -0.00765 " pathEditMode="relative" rAng="0" ptsTypes="AA">
                                      <p:cBhvr>
                                        <p:cTn id="8" dur="2000" fill="hold"/>
                                        <p:tgtEl>
                                          <p:spTgt spid="1243183"/>
                                        </p:tgtEl>
                                        <p:attrNameLst>
                                          <p:attrName>ppt_x</p:attrName>
                                          <p:attrName>ppt_y</p:attrName>
                                        </p:attrNameLst>
                                      </p:cBhvr>
                                      <p:rCtr x="10226" y="-394"/>
                                    </p:animMotion>
                                  </p:childTnLst>
                                </p:cTn>
                              </p:par>
                              <p:par>
                                <p:cTn id="9" presetID="63" presetClass="path" presetSubtype="0" accel="50000" decel="50000" fill="hold" grpId="0" nodeType="withEffect">
                                  <p:stCondLst>
                                    <p:cond delay="0"/>
                                  </p:stCondLst>
                                  <p:childTnLst>
                                    <p:animMotion origin="layout" path="M 3.88889E-6 -2.06162E-6 L 0.20954 -0.02085 " pathEditMode="relative" rAng="0" ptsTypes="AA">
                                      <p:cBhvr>
                                        <p:cTn id="10" dur="2000" fill="hold"/>
                                        <p:tgtEl>
                                          <p:spTgt spid="1243184"/>
                                        </p:tgtEl>
                                        <p:attrNameLst>
                                          <p:attrName>ppt_x</p:attrName>
                                          <p:attrName>ppt_y</p:attrName>
                                        </p:attrNameLst>
                                      </p:cBhvr>
                                      <p:rCtr x="10469" y="-1042"/>
                                    </p:animMotion>
                                  </p:childTnLst>
                                </p:cTn>
                              </p:par>
                              <p:par>
                                <p:cTn id="11" presetID="63" presetClass="path" presetSubtype="0" accel="50000" decel="50000" fill="hold" grpId="0" nodeType="withEffect">
                                  <p:stCondLst>
                                    <p:cond delay="0"/>
                                  </p:stCondLst>
                                  <p:childTnLst>
                                    <p:animMotion origin="layout" path="M 3.88889E-6 2.35349E-6 L 0.20468 -0.03382 " pathEditMode="relative" rAng="0" ptsTypes="AA">
                                      <p:cBhvr>
                                        <p:cTn id="12" dur="2000" fill="hold"/>
                                        <p:tgtEl>
                                          <p:spTgt spid="1243185"/>
                                        </p:tgtEl>
                                        <p:attrNameLst>
                                          <p:attrName>ppt_x</p:attrName>
                                          <p:attrName>ppt_y</p:attrName>
                                        </p:attrNameLst>
                                      </p:cBhvr>
                                      <p:rCtr x="10226" y="-1691"/>
                                    </p:animMotion>
                                  </p:childTnLst>
                                </p:cTn>
                              </p:par>
                              <p:par>
                                <p:cTn id="13" presetID="0" presetClass="path" presetSubtype="0" accel="50000" decel="50000" fill="hold" grpId="0" nodeType="withEffect">
                                  <p:stCondLst>
                                    <p:cond delay="0"/>
                                  </p:stCondLst>
                                  <p:childTnLst>
                                    <p:animMotion origin="layout" path="M 4.44444E-6 -8.45495E-7 L -0.12275 0.3009 " pathEditMode="relative" rAng="0" ptsTypes="AA">
                                      <p:cBhvr>
                                        <p:cTn id="14" dur="2000" fill="hold"/>
                                        <p:tgtEl>
                                          <p:spTgt spid="1243190"/>
                                        </p:tgtEl>
                                        <p:attrNameLst>
                                          <p:attrName>ppt_x</p:attrName>
                                          <p:attrName>ppt_y</p:attrName>
                                        </p:attrNameLst>
                                      </p:cBhvr>
                                      <p:rCtr x="-6146" y="15034"/>
                                    </p:animMotion>
                                  </p:childTnLst>
                                </p:cTn>
                              </p:par>
                              <p:par>
                                <p:cTn id="15" presetID="0" presetClass="path" presetSubtype="0" accel="50000" decel="50000" fill="hold" grpId="0" nodeType="withEffect">
                                  <p:stCondLst>
                                    <p:cond delay="0"/>
                                  </p:stCondLst>
                                  <p:childTnLst>
                                    <p:animMotion origin="layout" path="M 4.44444E-6 3.56961E-6 L -0.11789 0.26175 " pathEditMode="relative" rAng="0" ptsTypes="AA">
                                      <p:cBhvr>
                                        <p:cTn id="16" dur="2000" fill="hold"/>
                                        <p:tgtEl>
                                          <p:spTgt spid="1243191"/>
                                        </p:tgtEl>
                                        <p:attrNameLst>
                                          <p:attrName>ppt_x</p:attrName>
                                          <p:attrName>ppt_y</p:attrName>
                                        </p:attrNameLst>
                                      </p:cBhvr>
                                      <p:rCtr x="-5903" y="13088"/>
                                    </p:animMotion>
                                  </p:childTnLst>
                                </p:cTn>
                              </p:par>
                              <p:par>
                                <p:cTn id="17" presetID="0" presetClass="path" presetSubtype="0" accel="50000" decel="50000" fill="hold" grpId="0" nodeType="withEffect">
                                  <p:stCondLst>
                                    <p:cond delay="0"/>
                                  </p:stCondLst>
                                  <p:childTnLst>
                                    <p:animMotion origin="layout" path="M 4.44444E-6 -2.01529E-6 L -0.11789 0.24855 " pathEditMode="relative" rAng="0" ptsTypes="AA">
                                      <p:cBhvr>
                                        <p:cTn id="18" dur="2000" fill="hold"/>
                                        <p:tgtEl>
                                          <p:spTgt spid="1243192"/>
                                        </p:tgtEl>
                                        <p:attrNameLst>
                                          <p:attrName>ppt_x</p:attrName>
                                          <p:attrName>ppt_y</p:attrName>
                                        </p:attrNameLst>
                                      </p:cBhvr>
                                      <p:rCtr x="-5903" y="12416"/>
                                    </p:animMotion>
                                  </p:childTnLst>
                                </p:cTn>
                              </p:par>
                              <p:par>
                                <p:cTn id="19" presetID="0" presetClass="path" presetSubtype="0" accel="50000" decel="50000" fill="hold" grpId="0" nodeType="withEffect">
                                  <p:stCondLst>
                                    <p:cond delay="0"/>
                                  </p:stCondLst>
                                  <p:childTnLst>
                                    <p:animMotion origin="layout" path="M 0.0 0.0 L -0.11806 0.23002 " pathEditMode="relative" ptsTypes="AA">
                                      <p:cBhvr>
                                        <p:cTn id="20" dur="2000" fill="hold"/>
                                        <p:tgtEl>
                                          <p:spTgt spid="1243193"/>
                                        </p:tgtEl>
                                        <p:attrNameLst>
                                          <p:attrName>ppt_x</p:attrName>
                                          <p:attrName>ppt_y</p:attrName>
                                        </p:attrNameLst>
                                      </p:cBhvr>
                                    </p:animMotion>
                                  </p:childTnLst>
                                </p:cTn>
                              </p:par>
                              <p:par>
                                <p:cTn id="21" presetID="35" presetClass="path" presetSubtype="0" accel="50000" decel="50000" fill="hold" grpId="0" nodeType="withEffect">
                                  <p:stCondLst>
                                    <p:cond delay="0"/>
                                  </p:stCondLst>
                                  <p:childTnLst>
                                    <p:animMotion origin="layout" path="M 3.61111E-6 -8.91823E-7 L -0.39827 0.01181 " pathEditMode="relative" rAng="0" ptsTypes="AA">
                                      <p:cBhvr>
                                        <p:cTn id="22" dur="2000" fill="hold"/>
                                        <p:tgtEl>
                                          <p:spTgt spid="1243186"/>
                                        </p:tgtEl>
                                        <p:attrNameLst>
                                          <p:attrName>ppt_x</p:attrName>
                                          <p:attrName>ppt_y</p:attrName>
                                        </p:attrNameLst>
                                      </p:cBhvr>
                                      <p:rCtr x="-19913" y="579"/>
                                    </p:animMotion>
                                  </p:childTnLst>
                                </p:cTn>
                              </p:par>
                              <p:par>
                                <p:cTn id="23" presetID="35" presetClass="path" presetSubtype="0" accel="50000" decel="50000" fill="hold" grpId="0" nodeType="withEffect">
                                  <p:stCondLst>
                                    <p:cond delay="0"/>
                                  </p:stCondLst>
                                  <p:childTnLst>
                                    <p:animMotion origin="layout" path="M 3.61111E-6 3.52328E-6 L -0.39341 -0.00116 " pathEditMode="relative" rAng="0" ptsTypes="AA">
                                      <p:cBhvr>
                                        <p:cTn id="24" dur="2000" fill="hold"/>
                                        <p:tgtEl>
                                          <p:spTgt spid="1243187"/>
                                        </p:tgtEl>
                                        <p:attrNameLst>
                                          <p:attrName>ppt_x</p:attrName>
                                          <p:attrName>ppt_y</p:attrName>
                                        </p:attrNameLst>
                                      </p:cBhvr>
                                      <p:rCtr x="-19670" y="-69"/>
                                    </p:animMotion>
                                  </p:childTnLst>
                                </p:cTn>
                              </p:par>
                              <p:par>
                                <p:cTn id="25" presetID="35" presetClass="path" presetSubtype="0" accel="50000" decel="50000" fill="hold" grpId="0" nodeType="withEffect">
                                  <p:stCondLst>
                                    <p:cond delay="0"/>
                                  </p:stCondLst>
                                  <p:childTnLst>
                                    <p:animMotion origin="layout" path="M 3.61111E-6 -2.06162E-6 L -0.39827 -0.02085 " pathEditMode="relative" rAng="0" ptsTypes="AA">
                                      <p:cBhvr>
                                        <p:cTn id="26" dur="2000" fill="hold"/>
                                        <p:tgtEl>
                                          <p:spTgt spid="1243188"/>
                                        </p:tgtEl>
                                        <p:attrNameLst>
                                          <p:attrName>ppt_x</p:attrName>
                                          <p:attrName>ppt_y</p:attrName>
                                        </p:attrNameLst>
                                      </p:cBhvr>
                                      <p:rCtr x="-19913" y="-1042"/>
                                    </p:animMotion>
                                  </p:childTnLst>
                                </p:cTn>
                              </p:par>
                              <p:par>
                                <p:cTn id="27" presetID="35" presetClass="path" presetSubtype="0" accel="50000" decel="50000" fill="hold" grpId="0" nodeType="withEffect">
                                  <p:stCondLst>
                                    <p:cond delay="0"/>
                                  </p:stCondLst>
                                  <p:childTnLst>
                                    <p:animMotion origin="layout" path="M 3.61111E-6 2.35349E-6 L -0.39341 -0.04703 " pathEditMode="relative" rAng="0" ptsTypes="AA">
                                      <p:cBhvr>
                                        <p:cTn id="28" dur="2000" fill="hold"/>
                                        <p:tgtEl>
                                          <p:spTgt spid="1243189"/>
                                        </p:tgtEl>
                                        <p:attrNameLst>
                                          <p:attrName>ppt_x</p:attrName>
                                          <p:attrName>ppt_y</p:attrName>
                                        </p:attrNameLst>
                                      </p:cBhvr>
                                      <p:rCtr x="-19670" y="-2363"/>
                                    </p:animMotion>
                                  </p:childTnLst>
                                </p:cTn>
                              </p:par>
                              <p:par>
                                <p:cTn id="29" presetID="10" presetClass="exit" presetSubtype="0" fill="hold" nodeType="withEffect">
                                  <p:stCondLst>
                                    <p:cond delay="0"/>
                                  </p:stCondLst>
                                  <p:childTnLst>
                                    <p:animEffect transition="out" filter="fade">
                                      <p:cBhvr>
                                        <p:cTn id="30" dur="1000"/>
                                        <p:tgtEl>
                                          <p:spTgt spid="4"/>
                                        </p:tgtEl>
                                      </p:cBhvr>
                                    </p:animEffect>
                                    <p:set>
                                      <p:cBhvr>
                                        <p:cTn id="31" dur="1" fill="hold">
                                          <p:stCondLst>
                                            <p:cond delay="999"/>
                                          </p:stCondLst>
                                        </p:cTn>
                                        <p:tgtEl>
                                          <p:spTgt spid="4"/>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1000"/>
                                        <p:tgtEl>
                                          <p:spTgt spid="1243158"/>
                                        </p:tgtEl>
                                      </p:cBhvr>
                                    </p:animEffect>
                                    <p:set>
                                      <p:cBhvr>
                                        <p:cTn id="34" dur="1" fill="hold">
                                          <p:stCondLst>
                                            <p:cond delay="999"/>
                                          </p:stCondLst>
                                        </p:cTn>
                                        <p:tgtEl>
                                          <p:spTgt spid="1243158"/>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1000"/>
                                        <p:tgtEl>
                                          <p:spTgt spid="1243159"/>
                                        </p:tgtEl>
                                      </p:cBhvr>
                                    </p:animEffect>
                                    <p:set>
                                      <p:cBhvr>
                                        <p:cTn id="37" dur="1" fill="hold">
                                          <p:stCondLst>
                                            <p:cond delay="999"/>
                                          </p:stCondLst>
                                        </p:cTn>
                                        <p:tgtEl>
                                          <p:spTgt spid="1243159"/>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1000"/>
                                        <p:tgtEl>
                                          <p:spTgt spid="1243160"/>
                                        </p:tgtEl>
                                      </p:cBhvr>
                                    </p:animEffect>
                                    <p:set>
                                      <p:cBhvr>
                                        <p:cTn id="40" dur="1" fill="hold">
                                          <p:stCondLst>
                                            <p:cond delay="999"/>
                                          </p:stCondLst>
                                        </p:cTn>
                                        <p:tgtEl>
                                          <p:spTgt spid="1243160"/>
                                        </p:tgtEl>
                                        <p:attrNameLst>
                                          <p:attrName>style.visibility</p:attrName>
                                        </p:attrNameLst>
                                      </p:cBhvr>
                                      <p:to>
                                        <p:strVal val="hidden"/>
                                      </p:to>
                                    </p:set>
                                  </p:childTnLst>
                                </p:cTn>
                              </p:par>
                            </p:childTnLst>
                          </p:cTn>
                        </p:par>
                        <p:par>
                          <p:cTn id="41" fill="hold" nodeType="afterGroup">
                            <p:stCondLst>
                              <p:cond delay="2000"/>
                            </p:stCondLst>
                            <p:childTnLst>
                              <p:par>
                                <p:cTn id="42" presetID="22" presetClass="entr" presetSubtype="4" fill="hold" grpId="0" nodeType="afterEffect">
                                  <p:stCondLst>
                                    <p:cond delay="0"/>
                                  </p:stCondLst>
                                  <p:childTnLst>
                                    <p:set>
                                      <p:cBhvr>
                                        <p:cTn id="43" dur="1" fill="hold">
                                          <p:stCondLst>
                                            <p:cond delay="0"/>
                                          </p:stCondLst>
                                        </p:cTn>
                                        <p:tgtEl>
                                          <p:spTgt spid="1243156"/>
                                        </p:tgtEl>
                                        <p:attrNameLst>
                                          <p:attrName>style.visibility</p:attrName>
                                        </p:attrNameLst>
                                      </p:cBhvr>
                                      <p:to>
                                        <p:strVal val="visible"/>
                                      </p:to>
                                    </p:set>
                                    <p:animEffect transition="in" filter="wipe(down)">
                                      <p:cBhvr>
                                        <p:cTn id="44" dur="500"/>
                                        <p:tgtEl>
                                          <p:spTgt spid="124315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43157"/>
                                        </p:tgtEl>
                                        <p:attrNameLst>
                                          <p:attrName>style.visibility</p:attrName>
                                        </p:attrNameLst>
                                      </p:cBhvr>
                                      <p:to>
                                        <p:strVal val="visible"/>
                                      </p:to>
                                    </p:set>
                                    <p:animEffect transition="in" filter="fade">
                                      <p:cBhvr>
                                        <p:cTn id="47" dur="2000"/>
                                        <p:tgtEl>
                                          <p:spTgt spid="1243157"/>
                                        </p:tgtEl>
                                      </p:cBhvr>
                                    </p:animEffect>
                                  </p:childTnLst>
                                </p:cTn>
                              </p:par>
                              <p:par>
                                <p:cTn id="48" presetID="10" presetClass="exit" presetSubtype="0" fill="hold" grpId="1" nodeType="withEffect">
                                  <p:stCondLst>
                                    <p:cond delay="0"/>
                                  </p:stCondLst>
                                  <p:childTnLst>
                                    <p:animEffect transition="out" filter="fade">
                                      <p:cBhvr>
                                        <p:cTn id="49" dur="1000"/>
                                        <p:tgtEl>
                                          <p:spTgt spid="1243182"/>
                                        </p:tgtEl>
                                      </p:cBhvr>
                                    </p:animEffect>
                                    <p:set>
                                      <p:cBhvr>
                                        <p:cTn id="50" dur="1" fill="hold">
                                          <p:stCondLst>
                                            <p:cond delay="999"/>
                                          </p:stCondLst>
                                        </p:cTn>
                                        <p:tgtEl>
                                          <p:spTgt spid="1243182"/>
                                        </p:tgtEl>
                                        <p:attrNameLst>
                                          <p:attrName>style.visibility</p:attrName>
                                        </p:attrNameLst>
                                      </p:cBhvr>
                                      <p:to>
                                        <p:strVal val="hidden"/>
                                      </p:to>
                                    </p:set>
                                  </p:childTnLst>
                                </p:cTn>
                              </p:par>
                              <p:par>
                                <p:cTn id="51" presetID="10" presetClass="exit" presetSubtype="0" fill="hold" grpId="1" nodeType="withEffect">
                                  <p:stCondLst>
                                    <p:cond delay="1000"/>
                                  </p:stCondLst>
                                  <p:childTnLst>
                                    <p:animEffect transition="out" filter="fade">
                                      <p:cBhvr>
                                        <p:cTn id="52" dur="1000"/>
                                        <p:tgtEl>
                                          <p:spTgt spid="1243183"/>
                                        </p:tgtEl>
                                      </p:cBhvr>
                                    </p:animEffect>
                                    <p:set>
                                      <p:cBhvr>
                                        <p:cTn id="53" dur="1" fill="hold">
                                          <p:stCondLst>
                                            <p:cond delay="999"/>
                                          </p:stCondLst>
                                        </p:cTn>
                                        <p:tgtEl>
                                          <p:spTgt spid="1243183"/>
                                        </p:tgtEl>
                                        <p:attrNameLst>
                                          <p:attrName>style.visibility</p:attrName>
                                        </p:attrNameLst>
                                      </p:cBhvr>
                                      <p:to>
                                        <p:strVal val="hidden"/>
                                      </p:to>
                                    </p:set>
                                  </p:childTnLst>
                                </p:cTn>
                              </p:par>
                              <p:par>
                                <p:cTn id="54" presetID="10" presetClass="exit" presetSubtype="0" fill="hold" grpId="1" nodeType="withEffect">
                                  <p:stCondLst>
                                    <p:cond delay="1000"/>
                                  </p:stCondLst>
                                  <p:childTnLst>
                                    <p:animEffect transition="out" filter="fade">
                                      <p:cBhvr>
                                        <p:cTn id="55" dur="1000"/>
                                        <p:tgtEl>
                                          <p:spTgt spid="1243184"/>
                                        </p:tgtEl>
                                      </p:cBhvr>
                                    </p:animEffect>
                                    <p:set>
                                      <p:cBhvr>
                                        <p:cTn id="56" dur="1" fill="hold">
                                          <p:stCondLst>
                                            <p:cond delay="999"/>
                                          </p:stCondLst>
                                        </p:cTn>
                                        <p:tgtEl>
                                          <p:spTgt spid="1243184"/>
                                        </p:tgtEl>
                                        <p:attrNameLst>
                                          <p:attrName>style.visibility</p:attrName>
                                        </p:attrNameLst>
                                      </p:cBhvr>
                                      <p:to>
                                        <p:strVal val="hidden"/>
                                      </p:to>
                                    </p:set>
                                  </p:childTnLst>
                                </p:cTn>
                              </p:par>
                              <p:par>
                                <p:cTn id="57" presetID="10" presetClass="exit" presetSubtype="0" fill="hold" grpId="1" nodeType="withEffect">
                                  <p:stCondLst>
                                    <p:cond delay="1000"/>
                                  </p:stCondLst>
                                  <p:childTnLst>
                                    <p:animEffect transition="out" filter="fade">
                                      <p:cBhvr>
                                        <p:cTn id="58" dur="1000"/>
                                        <p:tgtEl>
                                          <p:spTgt spid="1243185"/>
                                        </p:tgtEl>
                                      </p:cBhvr>
                                    </p:animEffect>
                                    <p:set>
                                      <p:cBhvr>
                                        <p:cTn id="59" dur="1" fill="hold">
                                          <p:stCondLst>
                                            <p:cond delay="999"/>
                                          </p:stCondLst>
                                        </p:cTn>
                                        <p:tgtEl>
                                          <p:spTgt spid="1243185"/>
                                        </p:tgtEl>
                                        <p:attrNameLst>
                                          <p:attrName>style.visibility</p:attrName>
                                        </p:attrNameLst>
                                      </p:cBhvr>
                                      <p:to>
                                        <p:strVal val="hidden"/>
                                      </p:to>
                                    </p:set>
                                  </p:childTnLst>
                                </p:cTn>
                              </p:par>
                              <p:par>
                                <p:cTn id="60" presetID="10" presetClass="exit" presetSubtype="0" fill="hold" grpId="1" nodeType="withEffect">
                                  <p:stCondLst>
                                    <p:cond delay="1000"/>
                                  </p:stCondLst>
                                  <p:childTnLst>
                                    <p:animEffect transition="out" filter="fade">
                                      <p:cBhvr>
                                        <p:cTn id="61" dur="1000"/>
                                        <p:tgtEl>
                                          <p:spTgt spid="1243190"/>
                                        </p:tgtEl>
                                      </p:cBhvr>
                                    </p:animEffect>
                                    <p:set>
                                      <p:cBhvr>
                                        <p:cTn id="62" dur="1" fill="hold">
                                          <p:stCondLst>
                                            <p:cond delay="999"/>
                                          </p:stCondLst>
                                        </p:cTn>
                                        <p:tgtEl>
                                          <p:spTgt spid="1243190"/>
                                        </p:tgtEl>
                                        <p:attrNameLst>
                                          <p:attrName>style.visibility</p:attrName>
                                        </p:attrNameLst>
                                      </p:cBhvr>
                                      <p:to>
                                        <p:strVal val="hidden"/>
                                      </p:to>
                                    </p:set>
                                  </p:childTnLst>
                                </p:cTn>
                              </p:par>
                              <p:par>
                                <p:cTn id="63" presetID="10" presetClass="exit" presetSubtype="0" fill="hold" grpId="1" nodeType="withEffect">
                                  <p:stCondLst>
                                    <p:cond delay="1000"/>
                                  </p:stCondLst>
                                  <p:childTnLst>
                                    <p:animEffect transition="out" filter="fade">
                                      <p:cBhvr>
                                        <p:cTn id="64" dur="1000"/>
                                        <p:tgtEl>
                                          <p:spTgt spid="1243191"/>
                                        </p:tgtEl>
                                      </p:cBhvr>
                                    </p:animEffect>
                                    <p:set>
                                      <p:cBhvr>
                                        <p:cTn id="65" dur="1" fill="hold">
                                          <p:stCondLst>
                                            <p:cond delay="999"/>
                                          </p:stCondLst>
                                        </p:cTn>
                                        <p:tgtEl>
                                          <p:spTgt spid="1243191"/>
                                        </p:tgtEl>
                                        <p:attrNameLst>
                                          <p:attrName>style.visibility</p:attrName>
                                        </p:attrNameLst>
                                      </p:cBhvr>
                                      <p:to>
                                        <p:strVal val="hidden"/>
                                      </p:to>
                                    </p:set>
                                  </p:childTnLst>
                                </p:cTn>
                              </p:par>
                              <p:par>
                                <p:cTn id="66" presetID="10" presetClass="exit" presetSubtype="0" fill="hold" grpId="1" nodeType="withEffect">
                                  <p:stCondLst>
                                    <p:cond delay="1000"/>
                                  </p:stCondLst>
                                  <p:childTnLst>
                                    <p:animEffect transition="out" filter="fade">
                                      <p:cBhvr>
                                        <p:cTn id="67" dur="1000"/>
                                        <p:tgtEl>
                                          <p:spTgt spid="1243192"/>
                                        </p:tgtEl>
                                      </p:cBhvr>
                                    </p:animEffect>
                                    <p:set>
                                      <p:cBhvr>
                                        <p:cTn id="68" dur="1" fill="hold">
                                          <p:stCondLst>
                                            <p:cond delay="999"/>
                                          </p:stCondLst>
                                        </p:cTn>
                                        <p:tgtEl>
                                          <p:spTgt spid="1243192"/>
                                        </p:tgtEl>
                                        <p:attrNameLst>
                                          <p:attrName>style.visibility</p:attrName>
                                        </p:attrNameLst>
                                      </p:cBhvr>
                                      <p:to>
                                        <p:strVal val="hidden"/>
                                      </p:to>
                                    </p:set>
                                  </p:childTnLst>
                                </p:cTn>
                              </p:par>
                              <p:par>
                                <p:cTn id="69" presetID="10" presetClass="exit" presetSubtype="0" fill="hold" grpId="1" nodeType="withEffect">
                                  <p:stCondLst>
                                    <p:cond delay="1000"/>
                                  </p:stCondLst>
                                  <p:childTnLst>
                                    <p:animEffect transition="out" filter="fade">
                                      <p:cBhvr>
                                        <p:cTn id="70" dur="1000"/>
                                        <p:tgtEl>
                                          <p:spTgt spid="1243193"/>
                                        </p:tgtEl>
                                      </p:cBhvr>
                                    </p:animEffect>
                                    <p:set>
                                      <p:cBhvr>
                                        <p:cTn id="71" dur="1" fill="hold">
                                          <p:stCondLst>
                                            <p:cond delay="999"/>
                                          </p:stCondLst>
                                        </p:cTn>
                                        <p:tgtEl>
                                          <p:spTgt spid="1243193"/>
                                        </p:tgtEl>
                                        <p:attrNameLst>
                                          <p:attrName>style.visibility</p:attrName>
                                        </p:attrNameLst>
                                      </p:cBhvr>
                                      <p:to>
                                        <p:strVal val="hidden"/>
                                      </p:to>
                                    </p:set>
                                  </p:childTnLst>
                                </p:cTn>
                              </p:par>
                              <p:par>
                                <p:cTn id="72" presetID="10" presetClass="exit" presetSubtype="0" fill="hold" grpId="1" nodeType="withEffect">
                                  <p:stCondLst>
                                    <p:cond delay="1000"/>
                                  </p:stCondLst>
                                  <p:childTnLst>
                                    <p:animEffect transition="out" filter="fade">
                                      <p:cBhvr>
                                        <p:cTn id="73" dur="1000"/>
                                        <p:tgtEl>
                                          <p:spTgt spid="1243186"/>
                                        </p:tgtEl>
                                      </p:cBhvr>
                                    </p:animEffect>
                                    <p:set>
                                      <p:cBhvr>
                                        <p:cTn id="74" dur="1" fill="hold">
                                          <p:stCondLst>
                                            <p:cond delay="999"/>
                                          </p:stCondLst>
                                        </p:cTn>
                                        <p:tgtEl>
                                          <p:spTgt spid="1243186"/>
                                        </p:tgtEl>
                                        <p:attrNameLst>
                                          <p:attrName>style.visibility</p:attrName>
                                        </p:attrNameLst>
                                      </p:cBhvr>
                                      <p:to>
                                        <p:strVal val="hidden"/>
                                      </p:to>
                                    </p:set>
                                  </p:childTnLst>
                                </p:cTn>
                              </p:par>
                              <p:par>
                                <p:cTn id="75" presetID="10" presetClass="exit" presetSubtype="0" fill="hold" grpId="1" nodeType="withEffect">
                                  <p:stCondLst>
                                    <p:cond delay="1000"/>
                                  </p:stCondLst>
                                  <p:childTnLst>
                                    <p:animEffect transition="out" filter="fade">
                                      <p:cBhvr>
                                        <p:cTn id="76" dur="1000"/>
                                        <p:tgtEl>
                                          <p:spTgt spid="1243187"/>
                                        </p:tgtEl>
                                      </p:cBhvr>
                                    </p:animEffect>
                                    <p:set>
                                      <p:cBhvr>
                                        <p:cTn id="77" dur="1" fill="hold">
                                          <p:stCondLst>
                                            <p:cond delay="999"/>
                                          </p:stCondLst>
                                        </p:cTn>
                                        <p:tgtEl>
                                          <p:spTgt spid="1243187"/>
                                        </p:tgtEl>
                                        <p:attrNameLst>
                                          <p:attrName>style.visibility</p:attrName>
                                        </p:attrNameLst>
                                      </p:cBhvr>
                                      <p:to>
                                        <p:strVal val="hidden"/>
                                      </p:to>
                                    </p:set>
                                  </p:childTnLst>
                                </p:cTn>
                              </p:par>
                              <p:par>
                                <p:cTn id="78" presetID="10" presetClass="exit" presetSubtype="0" fill="hold" grpId="1" nodeType="withEffect">
                                  <p:stCondLst>
                                    <p:cond delay="1000"/>
                                  </p:stCondLst>
                                  <p:childTnLst>
                                    <p:animEffect transition="out" filter="fade">
                                      <p:cBhvr>
                                        <p:cTn id="79" dur="1000"/>
                                        <p:tgtEl>
                                          <p:spTgt spid="1243188"/>
                                        </p:tgtEl>
                                      </p:cBhvr>
                                    </p:animEffect>
                                    <p:set>
                                      <p:cBhvr>
                                        <p:cTn id="80" dur="1" fill="hold">
                                          <p:stCondLst>
                                            <p:cond delay="999"/>
                                          </p:stCondLst>
                                        </p:cTn>
                                        <p:tgtEl>
                                          <p:spTgt spid="1243188"/>
                                        </p:tgtEl>
                                        <p:attrNameLst>
                                          <p:attrName>style.visibility</p:attrName>
                                        </p:attrNameLst>
                                      </p:cBhvr>
                                      <p:to>
                                        <p:strVal val="hidden"/>
                                      </p:to>
                                    </p:set>
                                  </p:childTnLst>
                                </p:cTn>
                              </p:par>
                              <p:par>
                                <p:cTn id="81" presetID="10" presetClass="exit" presetSubtype="0" fill="hold" grpId="1" nodeType="withEffect">
                                  <p:stCondLst>
                                    <p:cond delay="1000"/>
                                  </p:stCondLst>
                                  <p:childTnLst>
                                    <p:animEffect transition="out" filter="fade">
                                      <p:cBhvr>
                                        <p:cTn id="82" dur="1000"/>
                                        <p:tgtEl>
                                          <p:spTgt spid="1243189"/>
                                        </p:tgtEl>
                                      </p:cBhvr>
                                    </p:animEffect>
                                    <p:set>
                                      <p:cBhvr>
                                        <p:cTn id="83" dur="1" fill="hold">
                                          <p:stCondLst>
                                            <p:cond delay="999"/>
                                          </p:stCondLst>
                                        </p:cTn>
                                        <p:tgtEl>
                                          <p:spTgt spid="1243189"/>
                                        </p:tgtEl>
                                        <p:attrNameLst>
                                          <p:attrName>style.visibility</p:attrName>
                                        </p:attrNameLst>
                                      </p:cBhvr>
                                      <p:to>
                                        <p:strVal val="hidden"/>
                                      </p:to>
                                    </p:set>
                                  </p:childTnLst>
                                </p:cTn>
                              </p:par>
                            </p:childTnLst>
                          </p:cTn>
                        </p:par>
                        <p:par>
                          <p:cTn id="84" fill="hold" nodeType="afterGroup">
                            <p:stCondLst>
                              <p:cond delay="4000"/>
                            </p:stCondLst>
                            <p:childTnLst>
                              <p:par>
                                <p:cTn id="85" presetID="1" presetClass="entr" presetSubtype="0" fill="hold" grpId="0" nodeType="afterEffect">
                                  <p:stCondLst>
                                    <p:cond delay="0"/>
                                  </p:stCondLst>
                                  <p:childTnLst>
                                    <p:set>
                                      <p:cBhvr>
                                        <p:cTn id="86" dur="1" fill="hold">
                                          <p:stCondLst>
                                            <p:cond delay="0"/>
                                          </p:stCondLst>
                                        </p:cTn>
                                        <p:tgtEl>
                                          <p:spTgt spid="124317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4317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4317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24317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24317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24317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4317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24317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243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156" grpId="0" animBg="1"/>
      <p:bldP spid="1243157" grpId="0" animBg="1"/>
      <p:bldP spid="1243158" grpId="0" animBg="1"/>
      <p:bldP spid="1243159" grpId="0" animBg="1"/>
      <p:bldP spid="1243160" grpId="0" animBg="1"/>
      <p:bldP spid="1243172" grpId="0" animBg="1"/>
      <p:bldP spid="1243173" grpId="0" animBg="1"/>
      <p:bldP spid="1243174" grpId="0" animBg="1"/>
      <p:bldP spid="1243175" grpId="0" animBg="1"/>
      <p:bldP spid="1243179" grpId="0"/>
      <p:bldP spid="1243180" grpId="0"/>
      <p:bldP spid="1243182" grpId="0" animBg="1"/>
      <p:bldP spid="1243182" grpId="1" animBg="1"/>
      <p:bldP spid="1243183" grpId="0" animBg="1"/>
      <p:bldP spid="1243183" grpId="1" animBg="1"/>
      <p:bldP spid="1243184" grpId="0" animBg="1"/>
      <p:bldP spid="1243184" grpId="1" animBg="1"/>
      <p:bldP spid="1243185" grpId="0" animBg="1"/>
      <p:bldP spid="1243185" grpId="1" animBg="1"/>
      <p:bldP spid="1243186" grpId="0" animBg="1"/>
      <p:bldP spid="1243186" grpId="1" animBg="1"/>
      <p:bldP spid="1243187" grpId="0" animBg="1"/>
      <p:bldP spid="1243187" grpId="1" animBg="1"/>
      <p:bldP spid="1243188" grpId="0" animBg="1"/>
      <p:bldP spid="1243188" grpId="1" animBg="1"/>
      <p:bldP spid="1243189" grpId="0" animBg="1"/>
      <p:bldP spid="1243189" grpId="1" animBg="1"/>
      <p:bldP spid="1243190" grpId="0" animBg="1"/>
      <p:bldP spid="1243190" grpId="1" animBg="1"/>
      <p:bldP spid="1243191" grpId="0" animBg="1"/>
      <p:bldP spid="1243191" grpId="1" animBg="1"/>
      <p:bldP spid="1243192" grpId="0" animBg="1"/>
      <p:bldP spid="1243192" grpId="1" animBg="1"/>
      <p:bldP spid="1243193" grpId="0" animBg="1"/>
      <p:bldP spid="1243193" grpId="1"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44162" name="Rectangle 2"/>
          <p:cNvSpPr>
            <a:spLocks noGrp="1" noChangeArrowheads="1"/>
          </p:cNvSpPr>
          <p:nvPr>
            <p:ph type="ctrTitle"/>
          </p:nvPr>
        </p:nvSpPr>
        <p:spPr>
          <a:xfrm>
            <a:off x="638175" y="1704975"/>
            <a:ext cx="7361238" cy="1462088"/>
          </a:xfrm>
        </p:spPr>
        <p:txBody>
          <a:bodyPr/>
          <a:lstStyle/>
          <a:p>
            <a:pPr eaLnBrk="1" hangingPunct="1">
              <a:defRPr/>
            </a:pPr>
            <a:r>
              <a:rPr lang="en-US" sz="4800" b="1">
                <a:effectLst>
                  <a:outerShdw blurRad="38100" dist="38100" dir="2700000" algn="tl">
                    <a:srgbClr val="DDDDDD"/>
                  </a:outerShdw>
                </a:effectLst>
                <a:ea typeface="+mj-ea"/>
              </a:rPr>
              <a:t>Existing Linux </a:t>
            </a:r>
            <a:br>
              <a:rPr lang="en-US" sz="4800" b="1">
                <a:effectLst>
                  <a:outerShdw blurRad="38100" dist="38100" dir="2700000" algn="tl">
                    <a:srgbClr val="DDDDDD"/>
                  </a:outerShdw>
                </a:effectLst>
                <a:ea typeface="+mj-ea"/>
              </a:rPr>
            </a:br>
            <a:r>
              <a:rPr lang="en-US" sz="4800" b="1">
                <a:effectLst>
                  <a:outerShdw blurRad="38100" dist="38100" dir="2700000" algn="tl">
                    <a:srgbClr val="DDDDDD"/>
                  </a:outerShdw>
                </a:effectLst>
                <a:ea typeface="+mj-ea"/>
              </a:rPr>
              <a:t>Data Paths</a:t>
            </a:r>
          </a:p>
        </p:txBody>
      </p:sp>
      <p:sp>
        <p:nvSpPr>
          <p:cNvPr id="47107" name="Text Box 3"/>
          <p:cNvSpPr txBox="1">
            <a:spLocks noChangeArrowheads="1"/>
          </p:cNvSpPr>
          <p:nvPr/>
        </p:nvSpPr>
        <p:spPr bwMode="auto">
          <a:xfrm>
            <a:off x="252413" y="350838"/>
            <a:ext cx="7932737" cy="11874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2400" b="0"/>
              <a:t>A lot of research has been performed in this area!!!!</a:t>
            </a:r>
          </a:p>
          <a:p>
            <a:r>
              <a:rPr lang="en-US" sz="2400" b="0"/>
              <a:t>BUT, what is the </a:t>
            </a:r>
            <a:r>
              <a:rPr lang="en-US" sz="2400" b="0">
                <a:solidFill>
                  <a:schemeClr val="folHlink"/>
                </a:solidFill>
              </a:rPr>
              <a:t>status </a:t>
            </a:r>
            <a:r>
              <a:rPr lang="en-US" sz="2400" b="0"/>
              <a:t>of commodity operating systems?</a:t>
            </a:r>
          </a:p>
          <a:p>
            <a:endParaRPr lang="en-US" sz="2400" b="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14325" y="128588"/>
            <a:ext cx="8796338" cy="527050"/>
          </a:xfrm>
        </p:spPr>
        <p:txBody>
          <a:bodyPr/>
          <a:lstStyle/>
          <a:p>
            <a:pPr eaLnBrk="1" hangingPunct="1"/>
            <a:r>
              <a:rPr lang="en-US" smtClean="0"/>
              <a:t>Content Download</a:t>
            </a:r>
          </a:p>
        </p:txBody>
      </p:sp>
      <p:sp>
        <p:nvSpPr>
          <p:cNvPr id="49155" name="Line 3"/>
          <p:cNvSpPr>
            <a:spLocks noChangeShapeType="1"/>
          </p:cNvSpPr>
          <p:nvPr/>
        </p:nvSpPr>
        <p:spPr bwMode="auto">
          <a:xfrm>
            <a:off x="542925" y="6272213"/>
            <a:ext cx="8370888" cy="0"/>
          </a:xfrm>
          <a:prstGeom prst="line">
            <a:avLst/>
          </a:prstGeom>
          <a:noFill/>
          <a:ln w="5715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49156" name="Line 4"/>
          <p:cNvSpPr>
            <a:spLocks noChangeShapeType="1"/>
          </p:cNvSpPr>
          <p:nvPr/>
        </p:nvSpPr>
        <p:spPr bwMode="auto">
          <a:xfrm flipV="1">
            <a:off x="2254250" y="5507038"/>
            <a:ext cx="0" cy="765175"/>
          </a:xfrm>
          <a:prstGeom prst="line">
            <a:avLst/>
          </a:prstGeom>
          <a:noFill/>
          <a:ln w="5715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49157" name="Line 5"/>
          <p:cNvSpPr>
            <a:spLocks noChangeShapeType="1"/>
          </p:cNvSpPr>
          <p:nvPr/>
        </p:nvSpPr>
        <p:spPr bwMode="auto">
          <a:xfrm flipV="1">
            <a:off x="7743825" y="5327650"/>
            <a:ext cx="0" cy="944563"/>
          </a:xfrm>
          <a:prstGeom prst="line">
            <a:avLst/>
          </a:prstGeom>
          <a:noFill/>
          <a:ln w="5715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pic>
        <p:nvPicPr>
          <p:cNvPr id="49158" name="Picture 6" descr="j023826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90675" y="4483100"/>
            <a:ext cx="1512888" cy="12588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nvGrpSpPr>
          <p:cNvPr id="49159" name="Group 7"/>
          <p:cNvGrpSpPr>
            <a:grpSpLocks/>
          </p:cNvGrpSpPr>
          <p:nvPr/>
        </p:nvGrpSpPr>
        <p:grpSpPr bwMode="auto">
          <a:xfrm>
            <a:off x="-33338" y="915988"/>
            <a:ext cx="8983663" cy="2847975"/>
            <a:chOff x="22" y="572"/>
            <a:chExt cx="5659" cy="1794"/>
          </a:xfrm>
        </p:grpSpPr>
        <p:sp>
          <p:nvSpPr>
            <p:cNvPr id="49163" name="AutoShape 8"/>
            <p:cNvSpPr>
              <a:spLocks noChangeArrowheads="1"/>
            </p:cNvSpPr>
            <p:nvPr/>
          </p:nvSpPr>
          <p:spPr bwMode="auto">
            <a:xfrm>
              <a:off x="782" y="1730"/>
              <a:ext cx="1474" cy="636"/>
            </a:xfrm>
            <a:prstGeom prst="roundRect">
              <a:avLst>
                <a:gd name="adj" fmla="val 16667"/>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pPr algn="ctr"/>
              <a:r>
                <a:rPr lang="en-US" sz="1600">
                  <a:solidFill>
                    <a:schemeClr val="bg1"/>
                  </a:solidFill>
                </a:rPr>
                <a:t>file system</a:t>
              </a:r>
            </a:p>
          </p:txBody>
        </p:sp>
        <p:sp>
          <p:nvSpPr>
            <p:cNvPr id="49164" name="AutoShape 9"/>
            <p:cNvSpPr>
              <a:spLocks noChangeArrowheads="1"/>
            </p:cNvSpPr>
            <p:nvPr/>
          </p:nvSpPr>
          <p:spPr bwMode="auto">
            <a:xfrm>
              <a:off x="4207" y="1730"/>
              <a:ext cx="1474" cy="636"/>
            </a:xfrm>
            <a:prstGeom prst="roundRect">
              <a:avLst>
                <a:gd name="adj" fmla="val 16667"/>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pPr algn="ctr"/>
              <a:r>
                <a:rPr lang="en-US" sz="1600">
                  <a:solidFill>
                    <a:schemeClr val="bg1"/>
                  </a:solidFill>
                </a:rPr>
                <a:t>communication </a:t>
              </a:r>
            </a:p>
            <a:p>
              <a:pPr algn="ctr"/>
              <a:r>
                <a:rPr lang="en-US" sz="1600">
                  <a:solidFill>
                    <a:schemeClr val="bg1"/>
                  </a:solidFill>
                </a:rPr>
                <a:t>system</a:t>
              </a:r>
            </a:p>
          </p:txBody>
        </p:sp>
        <p:sp>
          <p:nvSpPr>
            <p:cNvPr id="49165" name="AutoShape 10"/>
            <p:cNvSpPr>
              <a:spLocks noChangeArrowheads="1"/>
            </p:cNvSpPr>
            <p:nvPr/>
          </p:nvSpPr>
          <p:spPr bwMode="auto">
            <a:xfrm>
              <a:off x="2403" y="572"/>
              <a:ext cx="1724" cy="636"/>
            </a:xfrm>
            <a:prstGeom prst="roundRect">
              <a:avLst>
                <a:gd name="adj" fmla="val 16667"/>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pPr algn="ctr"/>
              <a:r>
                <a:rPr lang="en-US" sz="1600">
                  <a:solidFill>
                    <a:schemeClr val="bg1"/>
                  </a:solidFill>
                </a:rPr>
                <a:t>application</a:t>
              </a:r>
            </a:p>
          </p:txBody>
        </p:sp>
        <p:sp>
          <p:nvSpPr>
            <p:cNvPr id="49166" name="Line 11"/>
            <p:cNvSpPr>
              <a:spLocks noChangeShapeType="1"/>
            </p:cNvSpPr>
            <p:nvPr/>
          </p:nvSpPr>
          <p:spPr bwMode="auto">
            <a:xfrm>
              <a:off x="90" y="1467"/>
              <a:ext cx="4945"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49167" name="Text Box 12"/>
            <p:cNvSpPr txBox="1">
              <a:spLocks noChangeArrowheads="1"/>
            </p:cNvSpPr>
            <p:nvPr/>
          </p:nvSpPr>
          <p:spPr bwMode="auto">
            <a:xfrm>
              <a:off x="22" y="1217"/>
              <a:ext cx="1027" cy="49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a:t>user space</a:t>
              </a:r>
            </a:p>
            <a:p>
              <a:endParaRPr lang="en-US" sz="900"/>
            </a:p>
            <a:p>
              <a:r>
                <a:rPr lang="en-US" sz="1800"/>
                <a:t>kernel space</a:t>
              </a:r>
            </a:p>
          </p:txBody>
        </p:sp>
      </p:grpSp>
      <p:pic>
        <p:nvPicPr>
          <p:cNvPr id="49160" name="Picture 13" descr="nettverkskort"/>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067550" y="4592638"/>
            <a:ext cx="1425575" cy="10779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49161" name="Text Box 14"/>
          <p:cNvSpPr txBox="1">
            <a:spLocks noChangeArrowheads="1"/>
          </p:cNvSpPr>
          <p:nvPr/>
        </p:nvSpPr>
        <p:spPr bwMode="auto">
          <a:xfrm>
            <a:off x="552450" y="6227763"/>
            <a:ext cx="936625"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bus(es)</a:t>
            </a:r>
          </a:p>
        </p:txBody>
      </p:sp>
      <p:sp>
        <p:nvSpPr>
          <p:cNvPr id="1246223" name="Rectangle 15"/>
          <p:cNvSpPr>
            <a:spLocks noChangeArrowheads="1"/>
          </p:cNvSpPr>
          <p:nvPr/>
        </p:nvSpPr>
        <p:spPr bwMode="auto">
          <a:xfrm>
            <a:off x="1966913" y="4810125"/>
            <a:ext cx="555625" cy="566738"/>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46223"/>
                                        </p:tgtEl>
                                        <p:attrNameLst>
                                          <p:attrName>style.visibility</p:attrName>
                                        </p:attrNameLst>
                                      </p:cBhvr>
                                      <p:to>
                                        <p:strVal val="visible"/>
                                      </p:to>
                                    </p:set>
                                    <p:animEffect transition="in" filter="dissolve">
                                      <p:cBhvr>
                                        <p:cTn id="7" dur="500"/>
                                        <p:tgtEl>
                                          <p:spTgt spid="1246223"/>
                                        </p:tgtEl>
                                      </p:cBhvr>
                                    </p:animEffect>
                                  </p:childTnLst>
                                </p:cTn>
                              </p:par>
                            </p:childTnLst>
                          </p:cTn>
                        </p:par>
                        <p:par>
                          <p:cTn id="8" fill="hold" nodeType="afterGroup">
                            <p:stCondLst>
                              <p:cond delay="500"/>
                            </p:stCondLst>
                            <p:childTnLst>
                              <p:par>
                                <p:cTn id="9" presetID="0" presetClass="path" presetSubtype="0" repeatCount="indefinite" accel="50000" decel="50000" fill="hold" grpId="1" nodeType="afterEffect">
                                  <p:stCondLst>
                                    <p:cond delay="0"/>
                                  </p:stCondLst>
                                  <p:childTnLst>
                                    <p:animMotion origin="layout" path="M -6.66667E-6 4.07407E-6 C -0.00903 -0.075 -0.01789 -0.14977 0.00555 -0.21898 C 0.02899 -0.2882 0.08975 -0.36458 0.14027 -0.41597 C 0.19079 -0.46736 0.23385 -0.53195 0.30885 -0.52755 C 0.38385 -0.52315 0.53506 -0.43889 0.59027 -0.38982 C 0.64548 -0.34074 0.63159 -0.29908 0.64027 -0.23333 C 0.64895 -0.16759 0.62725 -0.04028 0.64253 0.0044 C 0.65781 0.04907 0.69461 0.0419 0.73159 0.03472 " pathEditMode="relative" ptsTypes="aaaaaaaA">
                                      <p:cBhvr>
                                        <p:cTn id="10" dur="2000" fill="hold"/>
                                        <p:tgtEl>
                                          <p:spTgt spid="124622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6223" grpId="0" animBg="1"/>
      <p:bldP spid="1246223" grpId="1"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Content Download: </a:t>
            </a:r>
            <a:r>
              <a:rPr lang="en-US" smtClean="0">
                <a:latin typeface="Courier New" charset="0"/>
              </a:rPr>
              <a:t>read</a:t>
            </a:r>
            <a:r>
              <a:rPr lang="en-US" smtClean="0"/>
              <a:t> / </a:t>
            </a:r>
            <a:r>
              <a:rPr lang="en-US" smtClean="0">
                <a:latin typeface="Courier New" charset="0"/>
              </a:rPr>
              <a:t>send</a:t>
            </a:r>
          </a:p>
        </p:txBody>
      </p:sp>
      <p:sp>
        <p:nvSpPr>
          <p:cNvPr id="50179" name="Rectangle 3"/>
          <p:cNvSpPr>
            <a:spLocks noChangeArrowheads="1"/>
          </p:cNvSpPr>
          <p:nvPr/>
        </p:nvSpPr>
        <p:spPr bwMode="auto">
          <a:xfrm>
            <a:off x="1301750" y="1389063"/>
            <a:ext cx="6354763" cy="99377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0180" name="Text Box 4"/>
          <p:cNvSpPr txBox="1">
            <a:spLocks noChangeArrowheads="1"/>
          </p:cNvSpPr>
          <p:nvPr/>
        </p:nvSpPr>
        <p:spPr bwMode="auto">
          <a:xfrm>
            <a:off x="1233488" y="1304925"/>
            <a:ext cx="13509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application</a:t>
            </a:r>
          </a:p>
        </p:txBody>
      </p:sp>
      <p:sp>
        <p:nvSpPr>
          <p:cNvPr id="50181" name="Rectangle 5"/>
          <p:cNvSpPr>
            <a:spLocks noChangeArrowheads="1"/>
          </p:cNvSpPr>
          <p:nvPr/>
        </p:nvSpPr>
        <p:spPr bwMode="auto">
          <a:xfrm>
            <a:off x="1306513" y="2552700"/>
            <a:ext cx="6354762" cy="1766888"/>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0182" name="Text Box 6"/>
          <p:cNvSpPr txBox="1">
            <a:spLocks noChangeArrowheads="1"/>
          </p:cNvSpPr>
          <p:nvPr/>
        </p:nvSpPr>
        <p:spPr bwMode="auto">
          <a:xfrm>
            <a:off x="1238250" y="2500313"/>
            <a:ext cx="831850"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kernel</a:t>
            </a:r>
          </a:p>
        </p:txBody>
      </p:sp>
      <p:pic>
        <p:nvPicPr>
          <p:cNvPr id="50183" name="Picture 7" descr="j023826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32063" y="4427538"/>
            <a:ext cx="992187" cy="825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0184" name="Picture 8" descr="nettverkskort"/>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246813" y="4537075"/>
            <a:ext cx="768350" cy="581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0185" name="Rectangle 9"/>
          <p:cNvSpPr>
            <a:spLocks noChangeArrowheads="1"/>
          </p:cNvSpPr>
          <p:nvPr/>
        </p:nvSpPr>
        <p:spPr bwMode="auto">
          <a:xfrm>
            <a:off x="2060575" y="3270250"/>
            <a:ext cx="1906588"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50186" name="Text Box 10"/>
          <p:cNvSpPr txBox="1">
            <a:spLocks noChangeArrowheads="1"/>
          </p:cNvSpPr>
          <p:nvPr/>
        </p:nvSpPr>
        <p:spPr bwMode="auto">
          <a:xfrm>
            <a:off x="2306638" y="3424238"/>
            <a:ext cx="14144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page cache</a:t>
            </a:r>
          </a:p>
        </p:txBody>
      </p:sp>
      <p:sp>
        <p:nvSpPr>
          <p:cNvPr id="50187" name="Rectangle 11"/>
          <p:cNvSpPr>
            <a:spLocks noChangeArrowheads="1"/>
          </p:cNvSpPr>
          <p:nvPr/>
        </p:nvSpPr>
        <p:spPr bwMode="auto">
          <a:xfrm>
            <a:off x="5605463" y="3275013"/>
            <a:ext cx="19065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50188" name="Text Box 12"/>
          <p:cNvSpPr txBox="1">
            <a:spLocks noChangeArrowheads="1"/>
          </p:cNvSpPr>
          <p:nvPr/>
        </p:nvSpPr>
        <p:spPr bwMode="auto">
          <a:xfrm>
            <a:off x="5757863" y="3429000"/>
            <a:ext cx="1608137"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socket buffer</a:t>
            </a:r>
          </a:p>
        </p:txBody>
      </p:sp>
      <p:sp>
        <p:nvSpPr>
          <p:cNvPr id="50189" name="Rectangle 13"/>
          <p:cNvSpPr>
            <a:spLocks noChangeArrowheads="1"/>
          </p:cNvSpPr>
          <p:nvPr/>
        </p:nvSpPr>
        <p:spPr bwMode="auto">
          <a:xfrm>
            <a:off x="3662363" y="1422400"/>
            <a:ext cx="19065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50190" name="Text Box 14"/>
          <p:cNvSpPr txBox="1">
            <a:spLocks noChangeArrowheads="1"/>
          </p:cNvSpPr>
          <p:nvPr/>
        </p:nvSpPr>
        <p:spPr bwMode="auto">
          <a:xfrm>
            <a:off x="3919538" y="1385888"/>
            <a:ext cx="1350962" cy="762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application</a:t>
            </a:r>
          </a:p>
          <a:p>
            <a:pPr algn="ctr" eaLnBrk="1" hangingPunct="1">
              <a:spcBef>
                <a:spcPct val="20000"/>
              </a:spcBef>
              <a:buClr>
                <a:schemeClr val="hlink"/>
              </a:buClr>
              <a:buSzPct val="75000"/>
              <a:buFont typeface="Wingdings" charset="2"/>
              <a:buNone/>
            </a:pPr>
            <a:r>
              <a:rPr lang="en-US" sz="2000" b="0"/>
              <a:t>buffer</a:t>
            </a:r>
          </a:p>
        </p:txBody>
      </p:sp>
      <p:sp>
        <p:nvSpPr>
          <p:cNvPr id="50191" name="Line 15"/>
          <p:cNvSpPr>
            <a:spLocks noChangeShapeType="1"/>
          </p:cNvSpPr>
          <p:nvPr/>
        </p:nvSpPr>
        <p:spPr bwMode="auto">
          <a:xfrm flipV="1">
            <a:off x="2970213" y="4060825"/>
            <a:ext cx="0" cy="301625"/>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0192" name="Line 16"/>
          <p:cNvSpPr>
            <a:spLocks noChangeShapeType="1"/>
          </p:cNvSpPr>
          <p:nvPr/>
        </p:nvSpPr>
        <p:spPr bwMode="auto">
          <a:xfrm flipV="1">
            <a:off x="6580188" y="4060825"/>
            <a:ext cx="0" cy="301625"/>
          </a:xfrm>
          <a:prstGeom prst="line">
            <a:avLst/>
          </a:prstGeom>
          <a:noFill/>
          <a:ln w="25400">
            <a:solidFill>
              <a:schemeClr val="folHlink"/>
            </a:solidFill>
            <a:round/>
            <a:headEnd type="triangle" w="lg" len="lg"/>
            <a:tailEnd type="non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0193" name="Line 17"/>
          <p:cNvSpPr>
            <a:spLocks noChangeShapeType="1"/>
          </p:cNvSpPr>
          <p:nvPr/>
        </p:nvSpPr>
        <p:spPr bwMode="auto">
          <a:xfrm flipV="1">
            <a:off x="2978150" y="2203450"/>
            <a:ext cx="1006475" cy="830263"/>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0194" name="Line 18"/>
          <p:cNvSpPr>
            <a:spLocks noChangeShapeType="1"/>
          </p:cNvSpPr>
          <p:nvPr/>
        </p:nvSpPr>
        <p:spPr bwMode="auto">
          <a:xfrm flipH="1" flipV="1">
            <a:off x="5237163" y="2208213"/>
            <a:ext cx="1006475" cy="830262"/>
          </a:xfrm>
          <a:prstGeom prst="line">
            <a:avLst/>
          </a:prstGeom>
          <a:noFill/>
          <a:ln w="25400">
            <a:solidFill>
              <a:schemeClr val="folHlink"/>
            </a:solidFill>
            <a:round/>
            <a:headEnd type="triangle" w="lg" len="lg"/>
            <a:tailEnd type="non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nvGrpSpPr>
          <p:cNvPr id="50195" name="Group 19"/>
          <p:cNvGrpSpPr>
            <a:grpSpLocks/>
          </p:cNvGrpSpPr>
          <p:nvPr/>
        </p:nvGrpSpPr>
        <p:grpSpPr bwMode="auto">
          <a:xfrm>
            <a:off x="2327275" y="2171700"/>
            <a:ext cx="450850" cy="339725"/>
            <a:chOff x="1771" y="1353"/>
            <a:chExt cx="284" cy="214"/>
          </a:xfrm>
        </p:grpSpPr>
        <p:sp>
          <p:nvSpPr>
            <p:cNvPr id="50204" name="Text Box 20"/>
            <p:cNvSpPr txBox="1">
              <a:spLocks noChangeArrowheads="1"/>
            </p:cNvSpPr>
            <p:nvPr/>
          </p:nvSpPr>
          <p:spPr bwMode="auto">
            <a:xfrm>
              <a:off x="1771" y="1353"/>
              <a:ext cx="28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read</a:t>
              </a:r>
            </a:p>
          </p:txBody>
        </p:sp>
        <p:sp>
          <p:nvSpPr>
            <p:cNvPr id="50205" name="Line 21"/>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50196" name="Group 22"/>
          <p:cNvGrpSpPr>
            <a:grpSpLocks/>
          </p:cNvGrpSpPr>
          <p:nvPr/>
        </p:nvGrpSpPr>
        <p:grpSpPr bwMode="auto">
          <a:xfrm>
            <a:off x="4713288" y="2176463"/>
            <a:ext cx="450850" cy="339725"/>
            <a:chOff x="1771" y="1353"/>
            <a:chExt cx="284" cy="214"/>
          </a:xfrm>
        </p:grpSpPr>
        <p:sp>
          <p:nvSpPr>
            <p:cNvPr id="50202" name="Text Box 23"/>
            <p:cNvSpPr txBox="1">
              <a:spLocks noChangeArrowheads="1"/>
            </p:cNvSpPr>
            <p:nvPr/>
          </p:nvSpPr>
          <p:spPr bwMode="auto">
            <a:xfrm>
              <a:off x="1771" y="1353"/>
              <a:ext cx="28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send</a:t>
              </a:r>
            </a:p>
          </p:txBody>
        </p:sp>
        <p:sp>
          <p:nvSpPr>
            <p:cNvPr id="50203" name="Line 24"/>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sp>
        <p:nvSpPr>
          <p:cNvPr id="50197" name="Text Box 25"/>
          <p:cNvSpPr txBox="1">
            <a:spLocks noChangeArrowheads="1"/>
          </p:cNvSpPr>
          <p:nvPr/>
        </p:nvSpPr>
        <p:spPr bwMode="auto">
          <a:xfrm>
            <a:off x="5376863" y="2605088"/>
            <a:ext cx="458787"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copy</a:t>
            </a:r>
          </a:p>
        </p:txBody>
      </p:sp>
      <p:sp>
        <p:nvSpPr>
          <p:cNvPr id="50198" name="Text Box 26"/>
          <p:cNvSpPr txBox="1">
            <a:spLocks noChangeArrowheads="1"/>
          </p:cNvSpPr>
          <p:nvPr/>
        </p:nvSpPr>
        <p:spPr bwMode="auto">
          <a:xfrm>
            <a:off x="3332163" y="2605088"/>
            <a:ext cx="458787"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copy</a:t>
            </a:r>
          </a:p>
        </p:txBody>
      </p:sp>
      <p:sp>
        <p:nvSpPr>
          <p:cNvPr id="50199" name="Text Box 27"/>
          <p:cNvSpPr txBox="1">
            <a:spLocks noChangeArrowheads="1"/>
          </p:cNvSpPr>
          <p:nvPr/>
        </p:nvSpPr>
        <p:spPr bwMode="auto">
          <a:xfrm>
            <a:off x="2933700" y="4100513"/>
            <a:ext cx="1031875"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DMA transfer</a:t>
            </a:r>
          </a:p>
        </p:txBody>
      </p:sp>
      <p:sp>
        <p:nvSpPr>
          <p:cNvPr id="50200" name="Text Box 28"/>
          <p:cNvSpPr txBox="1">
            <a:spLocks noChangeArrowheads="1"/>
          </p:cNvSpPr>
          <p:nvPr/>
        </p:nvSpPr>
        <p:spPr bwMode="auto">
          <a:xfrm>
            <a:off x="5518150" y="4097338"/>
            <a:ext cx="1031875"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DMA transfer</a:t>
            </a:r>
          </a:p>
        </p:txBody>
      </p:sp>
      <p:sp>
        <p:nvSpPr>
          <p:cNvPr id="1247261" name="Text Box 29"/>
          <p:cNvSpPr txBox="1">
            <a:spLocks noChangeArrowheads="1"/>
          </p:cNvSpPr>
          <p:nvPr/>
        </p:nvSpPr>
        <p:spPr bwMode="auto">
          <a:xfrm>
            <a:off x="115888" y="5710238"/>
            <a:ext cx="3067050" cy="762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7429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Char char="Ø"/>
            </a:pPr>
            <a:r>
              <a:rPr lang="en-US" sz="2000">
                <a:solidFill>
                  <a:schemeClr val="hlink"/>
                </a:solidFill>
              </a:rPr>
              <a:t>2</a:t>
            </a:r>
            <a:r>
              <a:rPr lang="en-US" sz="2000" i="1">
                <a:solidFill>
                  <a:schemeClr val="hlink"/>
                </a:solidFill>
              </a:rPr>
              <a:t>n</a:t>
            </a:r>
            <a:r>
              <a:rPr lang="en-US" sz="2000" b="0"/>
              <a:t> copy operations</a:t>
            </a:r>
          </a:p>
          <a:p>
            <a:pPr eaLnBrk="1" hangingPunct="1">
              <a:spcBef>
                <a:spcPct val="20000"/>
              </a:spcBef>
              <a:buClr>
                <a:schemeClr val="hlink"/>
              </a:buClr>
              <a:buSzPct val="75000"/>
              <a:buFont typeface="Wingdings" charset="2"/>
              <a:buChar char="Ø"/>
            </a:pPr>
            <a:r>
              <a:rPr lang="en-US" sz="2000">
                <a:solidFill>
                  <a:schemeClr val="hlink"/>
                </a:solidFill>
              </a:rPr>
              <a:t>2</a:t>
            </a:r>
            <a:r>
              <a:rPr lang="en-US" sz="2000" i="1">
                <a:solidFill>
                  <a:schemeClr val="hlink"/>
                </a:solidFill>
              </a:rPr>
              <a:t>n</a:t>
            </a:r>
            <a:r>
              <a:rPr lang="en-US" sz="2000" b="0"/>
              <a:t> system calls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7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7261"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Content Download: </a:t>
            </a:r>
            <a:r>
              <a:rPr lang="en-US" smtClean="0">
                <a:latin typeface="Courier New" charset="0"/>
              </a:rPr>
              <a:t>mmap</a:t>
            </a:r>
            <a:r>
              <a:rPr lang="en-US" smtClean="0"/>
              <a:t> / </a:t>
            </a:r>
            <a:r>
              <a:rPr lang="en-US" smtClean="0">
                <a:latin typeface="Courier New" charset="0"/>
              </a:rPr>
              <a:t>send</a:t>
            </a:r>
          </a:p>
        </p:txBody>
      </p:sp>
      <p:sp>
        <p:nvSpPr>
          <p:cNvPr id="51203" name="Rectangle 3"/>
          <p:cNvSpPr>
            <a:spLocks noChangeArrowheads="1"/>
          </p:cNvSpPr>
          <p:nvPr/>
        </p:nvSpPr>
        <p:spPr bwMode="auto">
          <a:xfrm>
            <a:off x="1301750" y="1389063"/>
            <a:ext cx="6354763" cy="99377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1204" name="Text Box 4"/>
          <p:cNvSpPr txBox="1">
            <a:spLocks noChangeArrowheads="1"/>
          </p:cNvSpPr>
          <p:nvPr/>
        </p:nvSpPr>
        <p:spPr bwMode="auto">
          <a:xfrm>
            <a:off x="1233488" y="1304925"/>
            <a:ext cx="13509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application</a:t>
            </a:r>
          </a:p>
        </p:txBody>
      </p:sp>
      <p:sp>
        <p:nvSpPr>
          <p:cNvPr id="51205" name="Rectangle 5"/>
          <p:cNvSpPr>
            <a:spLocks noChangeArrowheads="1"/>
          </p:cNvSpPr>
          <p:nvPr/>
        </p:nvSpPr>
        <p:spPr bwMode="auto">
          <a:xfrm>
            <a:off x="1306513" y="2552700"/>
            <a:ext cx="6354762" cy="1766888"/>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1206" name="Text Box 6"/>
          <p:cNvSpPr txBox="1">
            <a:spLocks noChangeArrowheads="1"/>
          </p:cNvSpPr>
          <p:nvPr/>
        </p:nvSpPr>
        <p:spPr bwMode="auto">
          <a:xfrm>
            <a:off x="1238250" y="2500313"/>
            <a:ext cx="831850"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kernel</a:t>
            </a:r>
          </a:p>
        </p:txBody>
      </p:sp>
      <p:pic>
        <p:nvPicPr>
          <p:cNvPr id="51207" name="Picture 7" descr="j023826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32063" y="4427538"/>
            <a:ext cx="992187" cy="825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1208" name="Picture 8" descr="nettverkskort"/>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246813" y="4537075"/>
            <a:ext cx="768350" cy="581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1209" name="Rectangle 9"/>
          <p:cNvSpPr>
            <a:spLocks noChangeArrowheads="1"/>
          </p:cNvSpPr>
          <p:nvPr/>
        </p:nvSpPr>
        <p:spPr bwMode="auto">
          <a:xfrm>
            <a:off x="2060575" y="3270250"/>
            <a:ext cx="1906588"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51210" name="Text Box 10"/>
          <p:cNvSpPr txBox="1">
            <a:spLocks noChangeArrowheads="1"/>
          </p:cNvSpPr>
          <p:nvPr/>
        </p:nvSpPr>
        <p:spPr bwMode="auto">
          <a:xfrm>
            <a:off x="2306638" y="3424238"/>
            <a:ext cx="14144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page cache</a:t>
            </a:r>
          </a:p>
        </p:txBody>
      </p:sp>
      <p:sp>
        <p:nvSpPr>
          <p:cNvPr id="51211" name="Rectangle 11"/>
          <p:cNvSpPr>
            <a:spLocks noChangeArrowheads="1"/>
          </p:cNvSpPr>
          <p:nvPr/>
        </p:nvSpPr>
        <p:spPr bwMode="auto">
          <a:xfrm>
            <a:off x="5605463" y="3275013"/>
            <a:ext cx="19065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51212" name="Text Box 12"/>
          <p:cNvSpPr txBox="1">
            <a:spLocks noChangeArrowheads="1"/>
          </p:cNvSpPr>
          <p:nvPr/>
        </p:nvSpPr>
        <p:spPr bwMode="auto">
          <a:xfrm>
            <a:off x="5757863" y="3429000"/>
            <a:ext cx="1608137"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socket buffer</a:t>
            </a:r>
          </a:p>
        </p:txBody>
      </p:sp>
      <p:sp>
        <p:nvSpPr>
          <p:cNvPr id="51213" name="Line 13"/>
          <p:cNvSpPr>
            <a:spLocks noChangeShapeType="1"/>
          </p:cNvSpPr>
          <p:nvPr/>
        </p:nvSpPr>
        <p:spPr bwMode="auto">
          <a:xfrm flipV="1">
            <a:off x="2970213" y="4060825"/>
            <a:ext cx="0" cy="301625"/>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1214" name="Line 14"/>
          <p:cNvSpPr>
            <a:spLocks noChangeShapeType="1"/>
          </p:cNvSpPr>
          <p:nvPr/>
        </p:nvSpPr>
        <p:spPr bwMode="auto">
          <a:xfrm flipV="1">
            <a:off x="6580188" y="4060825"/>
            <a:ext cx="0" cy="301625"/>
          </a:xfrm>
          <a:prstGeom prst="line">
            <a:avLst/>
          </a:prstGeom>
          <a:noFill/>
          <a:ln w="25400">
            <a:solidFill>
              <a:schemeClr val="folHlink"/>
            </a:solidFill>
            <a:round/>
            <a:headEnd type="triangle" w="lg" len="lg"/>
            <a:tailEnd type="non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nvGrpSpPr>
          <p:cNvPr id="51215" name="Group 15"/>
          <p:cNvGrpSpPr>
            <a:grpSpLocks/>
          </p:cNvGrpSpPr>
          <p:nvPr/>
        </p:nvGrpSpPr>
        <p:grpSpPr bwMode="auto">
          <a:xfrm>
            <a:off x="1855788" y="2171700"/>
            <a:ext cx="450850" cy="339725"/>
            <a:chOff x="1771" y="1353"/>
            <a:chExt cx="284" cy="214"/>
          </a:xfrm>
        </p:grpSpPr>
        <p:sp>
          <p:nvSpPr>
            <p:cNvPr id="51224" name="Text Box 16"/>
            <p:cNvSpPr txBox="1">
              <a:spLocks noChangeArrowheads="1"/>
            </p:cNvSpPr>
            <p:nvPr/>
          </p:nvSpPr>
          <p:spPr bwMode="auto">
            <a:xfrm>
              <a:off x="1771" y="1353"/>
              <a:ext cx="28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mmap</a:t>
              </a:r>
            </a:p>
          </p:txBody>
        </p:sp>
        <p:sp>
          <p:nvSpPr>
            <p:cNvPr id="51225" name="Line 17"/>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51216" name="Group 18"/>
          <p:cNvGrpSpPr>
            <a:grpSpLocks/>
          </p:cNvGrpSpPr>
          <p:nvPr/>
        </p:nvGrpSpPr>
        <p:grpSpPr bwMode="auto">
          <a:xfrm>
            <a:off x="2443163" y="2176463"/>
            <a:ext cx="450850" cy="339725"/>
            <a:chOff x="1771" y="1353"/>
            <a:chExt cx="284" cy="214"/>
          </a:xfrm>
        </p:grpSpPr>
        <p:sp>
          <p:nvSpPr>
            <p:cNvPr id="51222" name="Text Box 19"/>
            <p:cNvSpPr txBox="1">
              <a:spLocks noChangeArrowheads="1"/>
            </p:cNvSpPr>
            <p:nvPr/>
          </p:nvSpPr>
          <p:spPr bwMode="auto">
            <a:xfrm>
              <a:off x="1771" y="1353"/>
              <a:ext cx="28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send</a:t>
              </a:r>
            </a:p>
          </p:txBody>
        </p:sp>
        <p:sp>
          <p:nvSpPr>
            <p:cNvPr id="51223" name="Line 20"/>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sp>
        <p:nvSpPr>
          <p:cNvPr id="51217" name="Line 21"/>
          <p:cNvSpPr>
            <a:spLocks noChangeShapeType="1"/>
          </p:cNvSpPr>
          <p:nvPr/>
        </p:nvSpPr>
        <p:spPr bwMode="auto">
          <a:xfrm>
            <a:off x="4059238" y="3522663"/>
            <a:ext cx="1476375" cy="0"/>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1218" name="Text Box 22"/>
          <p:cNvSpPr txBox="1">
            <a:spLocks noChangeArrowheads="1"/>
          </p:cNvSpPr>
          <p:nvPr/>
        </p:nvSpPr>
        <p:spPr bwMode="auto">
          <a:xfrm>
            <a:off x="4476750" y="3479800"/>
            <a:ext cx="458788"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copy</a:t>
            </a:r>
          </a:p>
        </p:txBody>
      </p:sp>
      <p:sp>
        <p:nvSpPr>
          <p:cNvPr id="51219" name="Text Box 23"/>
          <p:cNvSpPr txBox="1">
            <a:spLocks noChangeArrowheads="1"/>
          </p:cNvSpPr>
          <p:nvPr/>
        </p:nvSpPr>
        <p:spPr bwMode="auto">
          <a:xfrm>
            <a:off x="2933700" y="4100513"/>
            <a:ext cx="1031875"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DMA transfer</a:t>
            </a:r>
          </a:p>
        </p:txBody>
      </p:sp>
      <p:sp>
        <p:nvSpPr>
          <p:cNvPr id="51220" name="Text Box 24"/>
          <p:cNvSpPr txBox="1">
            <a:spLocks noChangeArrowheads="1"/>
          </p:cNvSpPr>
          <p:nvPr/>
        </p:nvSpPr>
        <p:spPr bwMode="auto">
          <a:xfrm>
            <a:off x="5518150" y="4097338"/>
            <a:ext cx="1031875"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DMA transfer</a:t>
            </a:r>
          </a:p>
        </p:txBody>
      </p:sp>
      <p:sp>
        <p:nvSpPr>
          <p:cNvPr id="1248281" name="Text Box 25"/>
          <p:cNvSpPr txBox="1">
            <a:spLocks noChangeArrowheads="1"/>
          </p:cNvSpPr>
          <p:nvPr/>
        </p:nvSpPr>
        <p:spPr bwMode="auto">
          <a:xfrm>
            <a:off x="115888" y="5710238"/>
            <a:ext cx="3073400" cy="762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7429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Char char="Ø"/>
            </a:pPr>
            <a:r>
              <a:rPr lang="en-US" sz="2000" i="1">
                <a:solidFill>
                  <a:schemeClr val="hlink"/>
                </a:solidFill>
              </a:rPr>
              <a:t>n</a:t>
            </a:r>
            <a:r>
              <a:rPr lang="en-US" sz="2000" b="0"/>
              <a:t> copy operations</a:t>
            </a:r>
          </a:p>
          <a:p>
            <a:pPr eaLnBrk="1" hangingPunct="1">
              <a:spcBef>
                <a:spcPct val="20000"/>
              </a:spcBef>
              <a:buClr>
                <a:schemeClr val="hlink"/>
              </a:buClr>
              <a:buSzPct val="75000"/>
              <a:buFont typeface="Wingdings" charset="2"/>
              <a:buChar char="Ø"/>
            </a:pPr>
            <a:r>
              <a:rPr lang="en-US" sz="2000">
                <a:solidFill>
                  <a:schemeClr val="hlink"/>
                </a:solidFill>
              </a:rPr>
              <a:t>1 + </a:t>
            </a:r>
            <a:r>
              <a:rPr lang="en-US" sz="2000" i="1">
                <a:solidFill>
                  <a:schemeClr val="hlink"/>
                </a:solidFill>
              </a:rPr>
              <a:t>n</a:t>
            </a:r>
            <a:r>
              <a:rPr lang="en-US" sz="2000" b="0"/>
              <a:t>  system calls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8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281"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Content Download: </a:t>
            </a:r>
            <a:r>
              <a:rPr lang="en-US" smtClean="0">
                <a:latin typeface="Courier New" charset="0"/>
              </a:rPr>
              <a:t>sendfile</a:t>
            </a:r>
          </a:p>
        </p:txBody>
      </p:sp>
      <p:sp>
        <p:nvSpPr>
          <p:cNvPr id="52227" name="Rectangle 3"/>
          <p:cNvSpPr>
            <a:spLocks noChangeArrowheads="1"/>
          </p:cNvSpPr>
          <p:nvPr/>
        </p:nvSpPr>
        <p:spPr bwMode="auto">
          <a:xfrm>
            <a:off x="1301750" y="1389063"/>
            <a:ext cx="6354763" cy="99377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2228" name="Text Box 4"/>
          <p:cNvSpPr txBox="1">
            <a:spLocks noChangeArrowheads="1"/>
          </p:cNvSpPr>
          <p:nvPr/>
        </p:nvSpPr>
        <p:spPr bwMode="auto">
          <a:xfrm>
            <a:off x="1233488" y="1304925"/>
            <a:ext cx="13509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application</a:t>
            </a:r>
          </a:p>
        </p:txBody>
      </p:sp>
      <p:sp>
        <p:nvSpPr>
          <p:cNvPr id="52229" name="Rectangle 5"/>
          <p:cNvSpPr>
            <a:spLocks noChangeArrowheads="1"/>
          </p:cNvSpPr>
          <p:nvPr/>
        </p:nvSpPr>
        <p:spPr bwMode="auto">
          <a:xfrm>
            <a:off x="1306513" y="2552700"/>
            <a:ext cx="6354762" cy="1766888"/>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2230" name="Text Box 6"/>
          <p:cNvSpPr txBox="1">
            <a:spLocks noChangeArrowheads="1"/>
          </p:cNvSpPr>
          <p:nvPr/>
        </p:nvSpPr>
        <p:spPr bwMode="auto">
          <a:xfrm>
            <a:off x="1238250" y="2500313"/>
            <a:ext cx="831850"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kernel</a:t>
            </a:r>
          </a:p>
        </p:txBody>
      </p:sp>
      <p:pic>
        <p:nvPicPr>
          <p:cNvPr id="52231" name="Picture 7" descr="j023826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32063" y="4427538"/>
            <a:ext cx="992187" cy="825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2232" name="Picture 8" descr="nettverkskort"/>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246813" y="4537075"/>
            <a:ext cx="768350" cy="581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2233" name="Rectangle 9"/>
          <p:cNvSpPr>
            <a:spLocks noChangeArrowheads="1"/>
          </p:cNvSpPr>
          <p:nvPr/>
        </p:nvSpPr>
        <p:spPr bwMode="auto">
          <a:xfrm>
            <a:off x="2060575" y="3270250"/>
            <a:ext cx="1906588"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52234" name="Text Box 10"/>
          <p:cNvSpPr txBox="1">
            <a:spLocks noChangeArrowheads="1"/>
          </p:cNvSpPr>
          <p:nvPr/>
        </p:nvSpPr>
        <p:spPr bwMode="auto">
          <a:xfrm>
            <a:off x="2306638" y="3424238"/>
            <a:ext cx="14144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page cache</a:t>
            </a:r>
          </a:p>
        </p:txBody>
      </p:sp>
      <p:sp>
        <p:nvSpPr>
          <p:cNvPr id="52235" name="Rectangle 11"/>
          <p:cNvSpPr>
            <a:spLocks noChangeArrowheads="1"/>
          </p:cNvSpPr>
          <p:nvPr/>
        </p:nvSpPr>
        <p:spPr bwMode="auto">
          <a:xfrm>
            <a:off x="5605463" y="3275013"/>
            <a:ext cx="19065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52236" name="Text Box 12"/>
          <p:cNvSpPr txBox="1">
            <a:spLocks noChangeArrowheads="1"/>
          </p:cNvSpPr>
          <p:nvPr/>
        </p:nvSpPr>
        <p:spPr bwMode="auto">
          <a:xfrm>
            <a:off x="5757863" y="3429000"/>
            <a:ext cx="1608137"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socket buffer</a:t>
            </a:r>
          </a:p>
        </p:txBody>
      </p:sp>
      <p:sp>
        <p:nvSpPr>
          <p:cNvPr id="52237" name="Line 13"/>
          <p:cNvSpPr>
            <a:spLocks noChangeShapeType="1"/>
          </p:cNvSpPr>
          <p:nvPr/>
        </p:nvSpPr>
        <p:spPr bwMode="auto">
          <a:xfrm flipV="1">
            <a:off x="2970213" y="4060825"/>
            <a:ext cx="0" cy="301625"/>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nvGrpSpPr>
          <p:cNvPr id="52238" name="Group 14"/>
          <p:cNvGrpSpPr>
            <a:grpSpLocks/>
          </p:cNvGrpSpPr>
          <p:nvPr/>
        </p:nvGrpSpPr>
        <p:grpSpPr bwMode="auto">
          <a:xfrm>
            <a:off x="1712913" y="2171700"/>
            <a:ext cx="755650" cy="339725"/>
            <a:chOff x="1579" y="1353"/>
            <a:chExt cx="476" cy="214"/>
          </a:xfrm>
        </p:grpSpPr>
        <p:sp>
          <p:nvSpPr>
            <p:cNvPr id="52246" name="Text Box 15"/>
            <p:cNvSpPr txBox="1">
              <a:spLocks noChangeArrowheads="1"/>
            </p:cNvSpPr>
            <p:nvPr/>
          </p:nvSpPr>
          <p:spPr bwMode="auto">
            <a:xfrm>
              <a:off x="1579" y="1353"/>
              <a:ext cx="476"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sendfile</a:t>
              </a:r>
            </a:p>
          </p:txBody>
        </p:sp>
        <p:sp>
          <p:nvSpPr>
            <p:cNvPr id="52247" name="Line 16"/>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sp>
        <p:nvSpPr>
          <p:cNvPr id="52239" name="Line 17"/>
          <p:cNvSpPr>
            <a:spLocks noChangeShapeType="1"/>
          </p:cNvSpPr>
          <p:nvPr/>
        </p:nvSpPr>
        <p:spPr bwMode="auto">
          <a:xfrm>
            <a:off x="4059238" y="3522663"/>
            <a:ext cx="1476375" cy="0"/>
          </a:xfrm>
          <a:prstGeom prst="line">
            <a:avLst/>
          </a:prstGeom>
          <a:noFill/>
          <a:ln w="25400">
            <a:solidFill>
              <a:schemeClr val="tx1"/>
            </a:solidFill>
            <a:prstDash val="dash"/>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2240" name="Freeform 18"/>
          <p:cNvSpPr>
            <a:spLocks/>
          </p:cNvSpPr>
          <p:nvPr/>
        </p:nvSpPr>
        <p:spPr bwMode="auto">
          <a:xfrm>
            <a:off x="2927350" y="2886075"/>
            <a:ext cx="4656138" cy="1476375"/>
          </a:xfrm>
          <a:custGeom>
            <a:avLst/>
            <a:gdLst>
              <a:gd name="T0" fmla="*/ 0 w 2933"/>
              <a:gd name="T1" fmla="*/ 206 h 930"/>
              <a:gd name="T2" fmla="*/ 0 w 2933"/>
              <a:gd name="T3" fmla="*/ 0 h 930"/>
              <a:gd name="T4" fmla="*/ 2933 w 2933"/>
              <a:gd name="T5" fmla="*/ 0 h 930"/>
              <a:gd name="T6" fmla="*/ 2933 w 2933"/>
              <a:gd name="T7" fmla="*/ 771 h 930"/>
              <a:gd name="T8" fmla="*/ 2357 w 2933"/>
              <a:gd name="T9" fmla="*/ 771 h 930"/>
              <a:gd name="T10" fmla="*/ 2357 w 2933"/>
              <a:gd name="T11" fmla="*/ 930 h 930"/>
              <a:gd name="T12" fmla="*/ 0 60000 65536"/>
              <a:gd name="T13" fmla="*/ 0 60000 65536"/>
              <a:gd name="T14" fmla="*/ 0 60000 65536"/>
              <a:gd name="T15" fmla="*/ 0 60000 65536"/>
              <a:gd name="T16" fmla="*/ 0 60000 65536"/>
              <a:gd name="T17" fmla="*/ 0 60000 65536"/>
              <a:gd name="T18" fmla="*/ 0 w 2933"/>
              <a:gd name="T19" fmla="*/ 0 h 930"/>
              <a:gd name="T20" fmla="*/ 2933 w 2933"/>
              <a:gd name="T21" fmla="*/ 930 h 930"/>
            </a:gdLst>
            <a:ahLst/>
            <a:cxnLst>
              <a:cxn ang="T12">
                <a:pos x="T0" y="T1"/>
              </a:cxn>
              <a:cxn ang="T13">
                <a:pos x="T2" y="T3"/>
              </a:cxn>
              <a:cxn ang="T14">
                <a:pos x="T4" y="T5"/>
              </a:cxn>
              <a:cxn ang="T15">
                <a:pos x="T6" y="T7"/>
              </a:cxn>
              <a:cxn ang="T16">
                <a:pos x="T8" y="T9"/>
              </a:cxn>
              <a:cxn ang="T17">
                <a:pos x="T10" y="T11"/>
              </a:cxn>
            </a:cxnLst>
            <a:rect l="T18" t="T19" r="T20" b="T21"/>
            <a:pathLst>
              <a:path w="2933" h="930">
                <a:moveTo>
                  <a:pt x="0" y="206"/>
                </a:moveTo>
                <a:lnTo>
                  <a:pt x="0" y="0"/>
                </a:lnTo>
                <a:lnTo>
                  <a:pt x="2933" y="0"/>
                </a:lnTo>
                <a:lnTo>
                  <a:pt x="2933" y="771"/>
                </a:lnTo>
                <a:lnTo>
                  <a:pt x="2357" y="771"/>
                </a:lnTo>
                <a:lnTo>
                  <a:pt x="2357" y="930"/>
                </a:lnTo>
              </a:path>
            </a:pathLst>
          </a:cu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rIns="54000"/>
          <a:lstStyle/>
          <a:p>
            <a:endParaRPr lang="nb-NO"/>
          </a:p>
        </p:txBody>
      </p:sp>
      <p:sp>
        <p:nvSpPr>
          <p:cNvPr id="52241" name="Line 19"/>
          <p:cNvSpPr>
            <a:spLocks noChangeShapeType="1"/>
          </p:cNvSpPr>
          <p:nvPr/>
        </p:nvSpPr>
        <p:spPr bwMode="auto">
          <a:xfrm flipV="1">
            <a:off x="6513513" y="2889250"/>
            <a:ext cx="0" cy="301625"/>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2242" name="Text Box 20"/>
          <p:cNvSpPr txBox="1">
            <a:spLocks noChangeArrowheads="1"/>
          </p:cNvSpPr>
          <p:nvPr/>
        </p:nvSpPr>
        <p:spPr bwMode="auto">
          <a:xfrm>
            <a:off x="3990975" y="2633663"/>
            <a:ext cx="1516063"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gather DMA transfer</a:t>
            </a:r>
          </a:p>
        </p:txBody>
      </p:sp>
      <p:sp>
        <p:nvSpPr>
          <p:cNvPr id="52243" name="Text Box 21"/>
          <p:cNvSpPr txBox="1">
            <a:spLocks noChangeArrowheads="1"/>
          </p:cNvSpPr>
          <p:nvPr/>
        </p:nvSpPr>
        <p:spPr bwMode="auto">
          <a:xfrm>
            <a:off x="4025900" y="3479800"/>
            <a:ext cx="1358900"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t>append descriptor</a:t>
            </a:r>
          </a:p>
        </p:txBody>
      </p:sp>
      <p:sp>
        <p:nvSpPr>
          <p:cNvPr id="52244" name="Text Box 22"/>
          <p:cNvSpPr txBox="1">
            <a:spLocks noChangeArrowheads="1"/>
          </p:cNvSpPr>
          <p:nvPr/>
        </p:nvSpPr>
        <p:spPr bwMode="auto">
          <a:xfrm>
            <a:off x="2933700" y="4100513"/>
            <a:ext cx="1031875"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DMA transfer</a:t>
            </a:r>
          </a:p>
        </p:txBody>
      </p:sp>
      <p:sp>
        <p:nvSpPr>
          <p:cNvPr id="1249303" name="Text Box 23"/>
          <p:cNvSpPr txBox="1">
            <a:spLocks noChangeArrowheads="1"/>
          </p:cNvSpPr>
          <p:nvPr/>
        </p:nvSpPr>
        <p:spPr bwMode="auto">
          <a:xfrm>
            <a:off x="115888" y="5710238"/>
            <a:ext cx="2984500" cy="762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7429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Char char="Ø"/>
            </a:pPr>
            <a:r>
              <a:rPr lang="en-US" sz="2000" i="1">
                <a:solidFill>
                  <a:schemeClr val="hlink"/>
                </a:solidFill>
              </a:rPr>
              <a:t>0</a:t>
            </a:r>
            <a:r>
              <a:rPr lang="en-US" sz="2000" b="0"/>
              <a:t>  copy operations</a:t>
            </a:r>
          </a:p>
          <a:p>
            <a:pPr eaLnBrk="1" hangingPunct="1">
              <a:spcBef>
                <a:spcPct val="20000"/>
              </a:spcBef>
              <a:buClr>
                <a:schemeClr val="hlink"/>
              </a:buClr>
              <a:buSzPct val="75000"/>
              <a:buFont typeface="Wingdings" charset="2"/>
              <a:buChar char="Ø"/>
            </a:pPr>
            <a:r>
              <a:rPr lang="en-US" sz="2000">
                <a:solidFill>
                  <a:schemeClr val="hlink"/>
                </a:solidFill>
              </a:rPr>
              <a:t>1</a:t>
            </a:r>
            <a:r>
              <a:rPr lang="en-US" sz="2000" b="0"/>
              <a:t>  system calls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3"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Content Download: Results</a:t>
            </a:r>
            <a:endParaRPr lang="en-US" smtClean="0">
              <a:latin typeface="Courier New" charset="0"/>
            </a:endParaRPr>
          </a:p>
        </p:txBody>
      </p:sp>
      <p:pic>
        <p:nvPicPr>
          <p:cNvPr id="1250307"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287838" y="2743200"/>
            <a:ext cx="4933950" cy="34956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pic>
      <p:pic>
        <p:nvPicPr>
          <p:cNvPr id="1250308" name="Picture 4"/>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0638" y="2778125"/>
            <a:ext cx="4772026" cy="3438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pic>
      <p:sp>
        <p:nvSpPr>
          <p:cNvPr id="1250309" name="Text Box 5"/>
          <p:cNvSpPr txBox="1">
            <a:spLocks noChangeArrowheads="1"/>
          </p:cNvSpPr>
          <p:nvPr/>
        </p:nvSpPr>
        <p:spPr bwMode="auto">
          <a:xfrm>
            <a:off x="2379663" y="2603500"/>
            <a:ext cx="481012"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400" b="0"/>
              <a:t>UDP</a:t>
            </a:r>
          </a:p>
        </p:txBody>
      </p:sp>
      <p:sp>
        <p:nvSpPr>
          <p:cNvPr id="1250310" name="Text Box 6"/>
          <p:cNvSpPr txBox="1">
            <a:spLocks noChangeArrowheads="1"/>
          </p:cNvSpPr>
          <p:nvPr/>
        </p:nvSpPr>
        <p:spPr bwMode="auto">
          <a:xfrm>
            <a:off x="6781800" y="2603500"/>
            <a:ext cx="4540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400" b="0"/>
              <a:t>TCP</a:t>
            </a:r>
          </a:p>
        </p:txBody>
      </p:sp>
      <p:sp>
        <p:nvSpPr>
          <p:cNvPr id="1250311" name="Line 7"/>
          <p:cNvSpPr>
            <a:spLocks noChangeShapeType="1"/>
          </p:cNvSpPr>
          <p:nvPr/>
        </p:nvSpPr>
        <p:spPr bwMode="auto">
          <a:xfrm flipH="1" flipV="1">
            <a:off x="644525" y="5535613"/>
            <a:ext cx="8405813" cy="25400"/>
          </a:xfrm>
          <a:prstGeom prst="line">
            <a:avLst/>
          </a:prstGeom>
          <a:noFill/>
          <a:ln w="19050">
            <a:solidFill>
              <a:schemeClr val="tx1"/>
            </a:solidFill>
            <a:prstDash val="sysDot"/>
            <a:round/>
            <a:headEnd/>
            <a:tailEnd type="non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1250312" name="Oval 8"/>
          <p:cNvSpPr>
            <a:spLocks noChangeArrowheads="1"/>
          </p:cNvSpPr>
          <p:nvPr/>
        </p:nvSpPr>
        <p:spPr bwMode="auto">
          <a:xfrm>
            <a:off x="8375650" y="5410200"/>
            <a:ext cx="704850" cy="922338"/>
          </a:xfrm>
          <a:prstGeom prst="ellipse">
            <a:avLst/>
          </a:prstGeom>
          <a:gradFill rotWithShape="1">
            <a:gsLst>
              <a:gs pos="0">
                <a:srgbClr val="008000">
                  <a:alpha val="39998"/>
                </a:srgbClr>
              </a:gs>
              <a:gs pos="100000">
                <a:srgbClr val="008000">
                  <a:alpha val="39998"/>
                </a:srgbClr>
              </a:gs>
            </a:gsLst>
            <a:lin ang="5400000" scaled="1"/>
          </a:gra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round/>
                <a:headEnd/>
                <a:tailEnd type="none" w="lg" len="lg"/>
              </a14:hiddenLine>
            </a:ext>
          </a:extLst>
        </p:spPr>
        <p:txBody>
          <a:bodyPr wrap="none" rIns="54000" anchor="ctr"/>
          <a:lstStyle/>
          <a:p>
            <a:endParaRPr lang="nb-NO"/>
          </a:p>
        </p:txBody>
      </p:sp>
      <p:sp>
        <p:nvSpPr>
          <p:cNvPr id="53257" name="Rectangle 9"/>
          <p:cNvSpPr>
            <a:spLocks noGrp="1" noChangeArrowheads="1"/>
          </p:cNvSpPr>
          <p:nvPr>
            <p:ph type="body" idx="1"/>
          </p:nvPr>
        </p:nvSpPr>
        <p:spPr>
          <a:xfrm>
            <a:off x="0" y="950913"/>
            <a:ext cx="9144000" cy="1862137"/>
          </a:xfrm>
        </p:spPr>
        <p:txBody>
          <a:bodyPr/>
          <a:lstStyle/>
          <a:p>
            <a:pPr eaLnBrk="1" hangingPunct="1"/>
            <a:r>
              <a:rPr lang="en-US" smtClean="0"/>
              <a:t>Tested transfer of </a:t>
            </a:r>
            <a:r>
              <a:rPr lang="en-US" smtClean="0">
                <a:solidFill>
                  <a:schemeClr val="folHlink"/>
                </a:solidFill>
              </a:rPr>
              <a:t>1 GB</a:t>
            </a:r>
            <a:r>
              <a:rPr lang="en-US" smtClean="0"/>
              <a:t> file on </a:t>
            </a:r>
            <a:r>
              <a:rPr lang="en-US" smtClean="0">
                <a:solidFill>
                  <a:schemeClr val="folHlink"/>
                </a:solidFill>
              </a:rPr>
              <a:t>Linux 2.6</a:t>
            </a:r>
          </a:p>
          <a:p>
            <a:pPr eaLnBrk="1" hangingPunct="1"/>
            <a:r>
              <a:rPr lang="en-US" smtClean="0"/>
              <a:t>Both </a:t>
            </a:r>
            <a:r>
              <a:rPr lang="en-US" smtClean="0">
                <a:solidFill>
                  <a:schemeClr val="folHlink"/>
                </a:solidFill>
              </a:rPr>
              <a:t>UDP</a:t>
            </a:r>
            <a:r>
              <a:rPr lang="en-US" smtClean="0"/>
              <a:t> and </a:t>
            </a:r>
            <a:r>
              <a:rPr lang="en-US" smtClean="0">
                <a:solidFill>
                  <a:schemeClr val="folHlink"/>
                </a:solidFill>
              </a:rPr>
              <a:t>TCP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0309"/>
                                        </p:tgtEl>
                                        <p:attrNameLst>
                                          <p:attrName>style.visibility</p:attrName>
                                        </p:attrNameLst>
                                      </p:cBhvr>
                                      <p:to>
                                        <p:strVal val="visible"/>
                                      </p:to>
                                    </p:set>
                                    <p:animEffect transition="in" filter="dissolve">
                                      <p:cBhvr>
                                        <p:cTn id="7" dur="500"/>
                                        <p:tgtEl>
                                          <p:spTgt spid="1250309"/>
                                        </p:tgtEl>
                                      </p:cBhvr>
                                    </p:animEffect>
                                  </p:childTnLst>
                                </p:cTn>
                              </p:par>
                              <p:par>
                                <p:cTn id="8" presetID="9" presetClass="entr" presetSubtype="0" fill="hold" nodeType="withEffect">
                                  <p:stCondLst>
                                    <p:cond delay="0"/>
                                  </p:stCondLst>
                                  <p:childTnLst>
                                    <p:set>
                                      <p:cBhvr>
                                        <p:cTn id="9" dur="1" fill="hold">
                                          <p:stCondLst>
                                            <p:cond delay="0"/>
                                          </p:stCondLst>
                                        </p:cTn>
                                        <p:tgtEl>
                                          <p:spTgt spid="1250308"/>
                                        </p:tgtEl>
                                        <p:attrNameLst>
                                          <p:attrName>style.visibility</p:attrName>
                                        </p:attrNameLst>
                                      </p:cBhvr>
                                      <p:to>
                                        <p:strVal val="visible"/>
                                      </p:to>
                                    </p:set>
                                    <p:animEffect transition="in" filter="dissolve">
                                      <p:cBhvr>
                                        <p:cTn id="10" dur="500"/>
                                        <p:tgtEl>
                                          <p:spTgt spid="125030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50310"/>
                                        </p:tgtEl>
                                        <p:attrNameLst>
                                          <p:attrName>style.visibility</p:attrName>
                                        </p:attrNameLst>
                                      </p:cBhvr>
                                      <p:to>
                                        <p:strVal val="visible"/>
                                      </p:to>
                                    </p:set>
                                    <p:animEffect transition="in" filter="dissolve">
                                      <p:cBhvr>
                                        <p:cTn id="13" dur="500"/>
                                        <p:tgtEl>
                                          <p:spTgt spid="1250310"/>
                                        </p:tgtEl>
                                      </p:cBhvr>
                                    </p:animEffect>
                                  </p:childTnLst>
                                </p:cTn>
                              </p:par>
                              <p:par>
                                <p:cTn id="14" presetID="9" presetClass="entr" presetSubtype="0" fill="hold" nodeType="withEffect">
                                  <p:stCondLst>
                                    <p:cond delay="0"/>
                                  </p:stCondLst>
                                  <p:childTnLst>
                                    <p:set>
                                      <p:cBhvr>
                                        <p:cTn id="15" dur="1" fill="hold">
                                          <p:stCondLst>
                                            <p:cond delay="0"/>
                                          </p:stCondLst>
                                        </p:cTn>
                                        <p:tgtEl>
                                          <p:spTgt spid="1250307"/>
                                        </p:tgtEl>
                                        <p:attrNameLst>
                                          <p:attrName>style.visibility</p:attrName>
                                        </p:attrNameLst>
                                      </p:cBhvr>
                                      <p:to>
                                        <p:strVal val="visible"/>
                                      </p:to>
                                    </p:set>
                                    <p:animEffect transition="in" filter="dissolve">
                                      <p:cBhvr>
                                        <p:cTn id="16" dur="500"/>
                                        <p:tgtEl>
                                          <p:spTgt spid="12503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50311"/>
                                        </p:tgtEl>
                                        <p:attrNameLst>
                                          <p:attrName>style.visibility</p:attrName>
                                        </p:attrNameLst>
                                      </p:cBhvr>
                                      <p:to>
                                        <p:strVal val="visible"/>
                                      </p:to>
                                    </p:set>
                                    <p:animEffect transition="in" filter="wipe(left)">
                                      <p:cBhvr>
                                        <p:cTn id="21" dur="1000"/>
                                        <p:tgtEl>
                                          <p:spTgt spid="12503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250312"/>
                                        </p:tgtEl>
                                        <p:attrNameLst>
                                          <p:attrName>style.visibility</p:attrName>
                                        </p:attrNameLst>
                                      </p:cBhvr>
                                      <p:to>
                                        <p:strVal val="visible"/>
                                      </p:to>
                                    </p:set>
                                    <p:animEffect transition="in" filter="dissolve">
                                      <p:cBhvr>
                                        <p:cTn id="26" dur="1000"/>
                                        <p:tgtEl>
                                          <p:spTgt spid="1250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309" grpId="0"/>
      <p:bldP spid="1250310" grpId="0"/>
      <p:bldP spid="1250311" grpId="0" animBg="1"/>
      <p:bldP spid="1250312"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38175" y="1704975"/>
            <a:ext cx="7361238" cy="1462088"/>
          </a:xfrm>
        </p:spPr>
        <p:txBody>
          <a:bodyPr/>
          <a:lstStyle/>
          <a:p>
            <a:pPr eaLnBrk="1" hangingPunct="1"/>
            <a:r>
              <a:rPr lang="en-US" sz="4800" smtClean="0"/>
              <a:t>Memory Management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14325" y="128588"/>
            <a:ext cx="8796338" cy="527050"/>
          </a:xfrm>
        </p:spPr>
        <p:txBody>
          <a:bodyPr/>
          <a:lstStyle/>
          <a:p>
            <a:pPr eaLnBrk="1" hangingPunct="1"/>
            <a:r>
              <a:rPr lang="en-US" smtClean="0"/>
              <a:t>Streaming</a:t>
            </a:r>
          </a:p>
        </p:txBody>
      </p:sp>
      <p:sp>
        <p:nvSpPr>
          <p:cNvPr id="54275" name="Line 3"/>
          <p:cNvSpPr>
            <a:spLocks noChangeShapeType="1"/>
          </p:cNvSpPr>
          <p:nvPr/>
        </p:nvSpPr>
        <p:spPr bwMode="auto">
          <a:xfrm>
            <a:off x="542925" y="6272213"/>
            <a:ext cx="8370888" cy="0"/>
          </a:xfrm>
          <a:prstGeom prst="line">
            <a:avLst/>
          </a:prstGeom>
          <a:noFill/>
          <a:ln w="5715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54276" name="Line 4"/>
          <p:cNvSpPr>
            <a:spLocks noChangeShapeType="1"/>
          </p:cNvSpPr>
          <p:nvPr/>
        </p:nvSpPr>
        <p:spPr bwMode="auto">
          <a:xfrm flipV="1">
            <a:off x="2254250" y="5507038"/>
            <a:ext cx="0" cy="765175"/>
          </a:xfrm>
          <a:prstGeom prst="line">
            <a:avLst/>
          </a:prstGeom>
          <a:noFill/>
          <a:ln w="5715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54277" name="Line 5"/>
          <p:cNvSpPr>
            <a:spLocks noChangeShapeType="1"/>
          </p:cNvSpPr>
          <p:nvPr/>
        </p:nvSpPr>
        <p:spPr bwMode="auto">
          <a:xfrm flipV="1">
            <a:off x="7743825" y="5327650"/>
            <a:ext cx="0" cy="944563"/>
          </a:xfrm>
          <a:prstGeom prst="line">
            <a:avLst/>
          </a:prstGeom>
          <a:noFill/>
          <a:ln w="5715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pic>
        <p:nvPicPr>
          <p:cNvPr id="54278" name="Picture 6" descr="j023826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90675" y="4483100"/>
            <a:ext cx="1512888" cy="12588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nvGrpSpPr>
          <p:cNvPr id="54279" name="Group 7"/>
          <p:cNvGrpSpPr>
            <a:grpSpLocks/>
          </p:cNvGrpSpPr>
          <p:nvPr/>
        </p:nvGrpSpPr>
        <p:grpSpPr bwMode="auto">
          <a:xfrm>
            <a:off x="-33338" y="915988"/>
            <a:ext cx="8983663" cy="2847975"/>
            <a:chOff x="22" y="572"/>
            <a:chExt cx="5659" cy="1794"/>
          </a:xfrm>
        </p:grpSpPr>
        <p:sp>
          <p:nvSpPr>
            <p:cNvPr id="54287" name="AutoShape 8"/>
            <p:cNvSpPr>
              <a:spLocks noChangeArrowheads="1"/>
            </p:cNvSpPr>
            <p:nvPr/>
          </p:nvSpPr>
          <p:spPr bwMode="auto">
            <a:xfrm>
              <a:off x="782" y="1730"/>
              <a:ext cx="1474" cy="636"/>
            </a:xfrm>
            <a:prstGeom prst="roundRect">
              <a:avLst>
                <a:gd name="adj" fmla="val 16667"/>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pPr algn="ctr"/>
              <a:r>
                <a:rPr lang="en-US" sz="1600">
                  <a:solidFill>
                    <a:schemeClr val="bg1"/>
                  </a:solidFill>
                </a:rPr>
                <a:t>file system</a:t>
              </a:r>
            </a:p>
          </p:txBody>
        </p:sp>
        <p:sp>
          <p:nvSpPr>
            <p:cNvPr id="54288" name="AutoShape 9"/>
            <p:cNvSpPr>
              <a:spLocks noChangeArrowheads="1"/>
            </p:cNvSpPr>
            <p:nvPr/>
          </p:nvSpPr>
          <p:spPr bwMode="auto">
            <a:xfrm>
              <a:off x="4207" y="1730"/>
              <a:ext cx="1474" cy="636"/>
            </a:xfrm>
            <a:prstGeom prst="roundRect">
              <a:avLst>
                <a:gd name="adj" fmla="val 16667"/>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pPr algn="ctr"/>
              <a:r>
                <a:rPr lang="en-US" sz="1600">
                  <a:solidFill>
                    <a:schemeClr val="bg1"/>
                  </a:solidFill>
                </a:rPr>
                <a:t>communication </a:t>
              </a:r>
            </a:p>
            <a:p>
              <a:pPr algn="ctr"/>
              <a:r>
                <a:rPr lang="en-US" sz="1600">
                  <a:solidFill>
                    <a:schemeClr val="bg1"/>
                  </a:solidFill>
                </a:rPr>
                <a:t>system</a:t>
              </a:r>
            </a:p>
          </p:txBody>
        </p:sp>
        <p:sp>
          <p:nvSpPr>
            <p:cNvPr id="54289" name="AutoShape 10"/>
            <p:cNvSpPr>
              <a:spLocks noChangeArrowheads="1"/>
            </p:cNvSpPr>
            <p:nvPr/>
          </p:nvSpPr>
          <p:spPr bwMode="auto">
            <a:xfrm>
              <a:off x="2403" y="572"/>
              <a:ext cx="1724" cy="636"/>
            </a:xfrm>
            <a:prstGeom prst="roundRect">
              <a:avLst>
                <a:gd name="adj" fmla="val 16667"/>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pPr algn="ctr"/>
              <a:r>
                <a:rPr lang="en-US" sz="1600">
                  <a:solidFill>
                    <a:schemeClr val="bg1"/>
                  </a:solidFill>
                </a:rPr>
                <a:t>application</a:t>
              </a:r>
            </a:p>
          </p:txBody>
        </p:sp>
        <p:sp>
          <p:nvSpPr>
            <p:cNvPr id="54290" name="Line 11"/>
            <p:cNvSpPr>
              <a:spLocks noChangeShapeType="1"/>
            </p:cNvSpPr>
            <p:nvPr/>
          </p:nvSpPr>
          <p:spPr bwMode="auto">
            <a:xfrm>
              <a:off x="90" y="1467"/>
              <a:ext cx="4945"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54291" name="Text Box 12"/>
            <p:cNvSpPr txBox="1">
              <a:spLocks noChangeArrowheads="1"/>
            </p:cNvSpPr>
            <p:nvPr/>
          </p:nvSpPr>
          <p:spPr bwMode="auto">
            <a:xfrm>
              <a:off x="22" y="1217"/>
              <a:ext cx="1027" cy="49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a:t>user space</a:t>
              </a:r>
            </a:p>
            <a:p>
              <a:endParaRPr lang="en-US" sz="900"/>
            </a:p>
            <a:p>
              <a:r>
                <a:rPr lang="en-US" sz="1800"/>
                <a:t>kernel space</a:t>
              </a:r>
            </a:p>
          </p:txBody>
        </p:sp>
      </p:grpSp>
      <p:pic>
        <p:nvPicPr>
          <p:cNvPr id="54280" name="Picture 13" descr="nettverkskort"/>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067550" y="4592638"/>
            <a:ext cx="1425575" cy="10779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4281" name="Text Box 14"/>
          <p:cNvSpPr txBox="1">
            <a:spLocks noChangeArrowheads="1"/>
          </p:cNvSpPr>
          <p:nvPr/>
        </p:nvSpPr>
        <p:spPr bwMode="auto">
          <a:xfrm>
            <a:off x="552450" y="6227763"/>
            <a:ext cx="936625"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bus(es)</a:t>
            </a:r>
          </a:p>
        </p:txBody>
      </p:sp>
      <p:sp>
        <p:nvSpPr>
          <p:cNvPr id="1251343" name="Rectangle 15"/>
          <p:cNvSpPr>
            <a:spLocks noChangeArrowheads="1"/>
          </p:cNvSpPr>
          <p:nvPr/>
        </p:nvSpPr>
        <p:spPr bwMode="auto">
          <a:xfrm>
            <a:off x="1936750" y="4800600"/>
            <a:ext cx="555625" cy="566738"/>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1251344" name="Rectangle 16"/>
          <p:cNvSpPr>
            <a:spLocks noChangeArrowheads="1"/>
          </p:cNvSpPr>
          <p:nvPr/>
        </p:nvSpPr>
        <p:spPr bwMode="auto">
          <a:xfrm>
            <a:off x="4164013" y="1150938"/>
            <a:ext cx="168275" cy="566737"/>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grpSp>
        <p:nvGrpSpPr>
          <p:cNvPr id="3" name="Group 17"/>
          <p:cNvGrpSpPr>
            <a:grpSpLocks/>
          </p:cNvGrpSpPr>
          <p:nvPr/>
        </p:nvGrpSpPr>
        <p:grpSpPr bwMode="auto">
          <a:xfrm>
            <a:off x="5451475" y="1165225"/>
            <a:ext cx="717550" cy="566738"/>
            <a:chOff x="3229" y="1918"/>
            <a:chExt cx="452" cy="357"/>
          </a:xfrm>
        </p:grpSpPr>
        <p:sp>
          <p:nvSpPr>
            <p:cNvPr id="54285" name="Rectangle 18"/>
            <p:cNvSpPr>
              <a:spLocks noChangeArrowheads="1"/>
            </p:cNvSpPr>
            <p:nvPr/>
          </p:nvSpPr>
          <p:spPr bwMode="auto">
            <a:xfrm>
              <a:off x="3331" y="1918"/>
              <a:ext cx="350" cy="357"/>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4286" name="Rectangle 19"/>
            <p:cNvSpPr>
              <a:spLocks noChangeArrowheads="1"/>
            </p:cNvSpPr>
            <p:nvPr/>
          </p:nvSpPr>
          <p:spPr bwMode="auto">
            <a:xfrm>
              <a:off x="3229" y="1918"/>
              <a:ext cx="106" cy="357"/>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1343"/>
                                        </p:tgtEl>
                                        <p:attrNameLst>
                                          <p:attrName>style.visibility</p:attrName>
                                        </p:attrNameLst>
                                      </p:cBhvr>
                                      <p:to>
                                        <p:strVal val="visible"/>
                                      </p:to>
                                    </p:set>
                                    <p:animEffect transition="in" filter="dissolve">
                                      <p:cBhvr>
                                        <p:cTn id="7" dur="500"/>
                                        <p:tgtEl>
                                          <p:spTgt spid="1251343"/>
                                        </p:tgtEl>
                                      </p:cBhvr>
                                    </p:animEffect>
                                  </p:childTnLst>
                                </p:cTn>
                              </p:par>
                            </p:childTnLst>
                          </p:cTn>
                        </p:par>
                        <p:par>
                          <p:cTn id="8" fill="hold" nodeType="afterGroup">
                            <p:stCondLst>
                              <p:cond delay="500"/>
                            </p:stCondLst>
                            <p:childTnLst>
                              <p:par>
                                <p:cTn id="9" presetID="0" presetClass="path" presetSubtype="0" accel="50000" decel="50000" fill="hold" grpId="1" nodeType="afterEffect">
                                  <p:stCondLst>
                                    <p:cond delay="0"/>
                                  </p:stCondLst>
                                  <p:childTnLst>
                                    <p:animMotion origin="layout" path="M -2.77778E-7 6.2963E-6 C -0.00452 -0.05671 -0.00903 -0.11319 0.00434 -0.16226 C 0.01771 -0.21134 0.01389 -0.23286 0.08038 -0.29421 C 0.14687 -0.35555 0.275 -0.44305 0.40312 -0.53032 " pathEditMode="relative" ptsTypes="aaaA">
                                      <p:cBhvr>
                                        <p:cTn id="10" dur="2000" fill="hold"/>
                                        <p:tgtEl>
                                          <p:spTgt spid="1251343"/>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251344"/>
                                        </p:tgtEl>
                                        <p:attrNameLst>
                                          <p:attrName>style.visibility</p:attrName>
                                        </p:attrNameLst>
                                      </p:cBhvr>
                                      <p:to>
                                        <p:strVal val="visible"/>
                                      </p:to>
                                    </p:set>
                                    <p:anim calcmode="lin" valueType="num">
                                      <p:cBhvr>
                                        <p:cTn id="15" dur="1000" fill="hold"/>
                                        <p:tgtEl>
                                          <p:spTgt spid="1251344"/>
                                        </p:tgtEl>
                                        <p:attrNameLst>
                                          <p:attrName>ppt_w</p:attrName>
                                        </p:attrNameLst>
                                      </p:cBhvr>
                                      <p:tavLst>
                                        <p:tav tm="0">
                                          <p:val>
                                            <p:fltVal val="0"/>
                                          </p:val>
                                        </p:tav>
                                        <p:tav tm="100000">
                                          <p:val>
                                            <p:strVal val="#ppt_w"/>
                                          </p:val>
                                        </p:tav>
                                      </p:tavLst>
                                    </p:anim>
                                    <p:anim calcmode="lin" valueType="num">
                                      <p:cBhvr>
                                        <p:cTn id="16" dur="1000" fill="hold"/>
                                        <p:tgtEl>
                                          <p:spTgt spid="1251344"/>
                                        </p:tgtEl>
                                        <p:attrNameLst>
                                          <p:attrName>ppt_h</p:attrName>
                                        </p:attrNameLst>
                                      </p:cBhvr>
                                      <p:tavLst>
                                        <p:tav tm="0">
                                          <p:val>
                                            <p:fltVal val="0"/>
                                          </p:val>
                                        </p:tav>
                                        <p:tav tm="100000">
                                          <p:val>
                                            <p:strVal val="#ppt_h"/>
                                          </p:val>
                                        </p:tav>
                                      </p:tavLst>
                                    </p:anim>
                                    <p:anim calcmode="lin" valueType="num">
                                      <p:cBhvr>
                                        <p:cTn id="17" dur="1000" fill="hold"/>
                                        <p:tgtEl>
                                          <p:spTgt spid="1251344"/>
                                        </p:tgtEl>
                                        <p:attrNameLst>
                                          <p:attrName>style.rotation</p:attrName>
                                        </p:attrNameLst>
                                      </p:cBhvr>
                                      <p:tavLst>
                                        <p:tav tm="0">
                                          <p:val>
                                            <p:fltVal val="360"/>
                                          </p:val>
                                        </p:tav>
                                        <p:tav tm="100000">
                                          <p:val>
                                            <p:fltVal val="0"/>
                                          </p:val>
                                        </p:tav>
                                      </p:tavLst>
                                    </p:anim>
                                    <p:animEffect transition="in" filter="fade">
                                      <p:cBhvr>
                                        <p:cTn id="18" dur="1000"/>
                                        <p:tgtEl>
                                          <p:spTgt spid="125134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3" presetClass="path" presetSubtype="0" accel="50000" decel="50000" fill="hold" grpId="1" nodeType="clickEffect">
                                  <p:stCondLst>
                                    <p:cond delay="0"/>
                                  </p:stCondLst>
                                  <p:childTnLst>
                                    <p:animMotion origin="layout" path="M 1.66667E-6 1.11111E-6 L 0.14236 0.00162 " pathEditMode="relative" rAng="0" ptsTypes="AA">
                                      <p:cBhvr>
                                        <p:cTn id="22" dur="2000" fill="hold"/>
                                        <p:tgtEl>
                                          <p:spTgt spid="1251344"/>
                                        </p:tgtEl>
                                        <p:attrNameLst>
                                          <p:attrName>ppt_x</p:attrName>
                                          <p:attrName>ppt_y</p:attrName>
                                        </p:attrNameLst>
                                      </p:cBhvr>
                                      <p:rCtr x="7118" y="69"/>
                                    </p:animMotion>
                                  </p:childTnLst>
                                </p:cTn>
                              </p:par>
                            </p:childTnLst>
                          </p:cTn>
                        </p:par>
                        <p:par>
                          <p:cTn id="23" fill="hold" nodeType="afterGroup">
                            <p:stCondLst>
                              <p:cond delay="2000"/>
                            </p:stCondLst>
                            <p:childTnLst>
                              <p:par>
                                <p:cTn id="24" presetID="1"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1" presetClass="exit" presetSubtype="0" fill="hold" grpId="2" nodeType="withEffect">
                                  <p:stCondLst>
                                    <p:cond delay="0"/>
                                  </p:stCondLst>
                                  <p:childTnLst>
                                    <p:set>
                                      <p:cBhvr>
                                        <p:cTn id="27" dur="1" fill="hold">
                                          <p:stCondLst>
                                            <p:cond delay="0"/>
                                          </p:stCondLst>
                                        </p:cTn>
                                        <p:tgtEl>
                                          <p:spTgt spid="1251343"/>
                                        </p:tgtEl>
                                        <p:attrNameLst>
                                          <p:attrName>style.visibility</p:attrName>
                                        </p:attrNameLst>
                                      </p:cBhvr>
                                      <p:to>
                                        <p:strVal val="hidden"/>
                                      </p:to>
                                    </p:set>
                                  </p:childTnLst>
                                </p:cTn>
                              </p:par>
                              <p:par>
                                <p:cTn id="28" presetID="1" presetClass="exit" presetSubtype="0" fill="hold" grpId="2" nodeType="withEffect">
                                  <p:stCondLst>
                                    <p:cond delay="0"/>
                                  </p:stCondLst>
                                  <p:childTnLst>
                                    <p:set>
                                      <p:cBhvr>
                                        <p:cTn id="29" dur="1" fill="hold">
                                          <p:stCondLst>
                                            <p:cond delay="0"/>
                                          </p:stCondLst>
                                        </p:cTn>
                                        <p:tgtEl>
                                          <p:spTgt spid="1251344"/>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0" presetClass="path" presetSubtype="0" accel="50000" decel="50000" fill="hold" nodeType="clickEffect">
                                  <p:stCondLst>
                                    <p:cond delay="0"/>
                                  </p:stCondLst>
                                  <p:childTnLst>
                                    <p:animMotion origin="layout" path="M -3.88889E-6 4.81481E-6 C 0.03021 0.01504 0.06059 0.03009 0.09132 0.07523 C 0.12205 0.12037 0.16545 0.20254 0.18472 0.27083 C 0.20399 0.33912 0.1974 0.44097 0.2066 0.48541 C 0.2158 0.52986 0.21701 0.52708 0.24028 0.5375 C 0.26354 0.54791 0.30504 0.54768 0.3467 0.54768 " pathEditMode="relative" ptsTypes="aaaaaA">
                                      <p:cBhvr>
                                        <p:cTn id="33"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43" grpId="0" animBg="1"/>
      <p:bldP spid="1251343" grpId="1" animBg="1"/>
      <p:bldP spid="1251343" grpId="2" animBg="1"/>
      <p:bldP spid="1251344" grpId="0" animBg="1"/>
      <p:bldP spid="1251344" grpId="1" animBg="1"/>
      <p:bldP spid="1251344" grpId="2"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Streaming: </a:t>
            </a:r>
            <a:r>
              <a:rPr lang="en-US" smtClean="0">
                <a:latin typeface="Courier New" charset="0"/>
              </a:rPr>
              <a:t>read</a:t>
            </a:r>
            <a:r>
              <a:rPr lang="en-US" smtClean="0"/>
              <a:t> / </a:t>
            </a:r>
            <a:r>
              <a:rPr lang="en-US" smtClean="0">
                <a:latin typeface="Courier New" charset="0"/>
              </a:rPr>
              <a:t>send</a:t>
            </a:r>
          </a:p>
        </p:txBody>
      </p:sp>
      <p:sp>
        <p:nvSpPr>
          <p:cNvPr id="55299" name="Rectangle 3"/>
          <p:cNvSpPr>
            <a:spLocks noChangeArrowheads="1"/>
          </p:cNvSpPr>
          <p:nvPr/>
        </p:nvSpPr>
        <p:spPr bwMode="auto">
          <a:xfrm>
            <a:off x="1301750" y="1389063"/>
            <a:ext cx="6354763" cy="99377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5300" name="Text Box 4"/>
          <p:cNvSpPr txBox="1">
            <a:spLocks noChangeArrowheads="1"/>
          </p:cNvSpPr>
          <p:nvPr/>
        </p:nvSpPr>
        <p:spPr bwMode="auto">
          <a:xfrm>
            <a:off x="1233488" y="1304925"/>
            <a:ext cx="13509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application</a:t>
            </a:r>
          </a:p>
        </p:txBody>
      </p:sp>
      <p:sp>
        <p:nvSpPr>
          <p:cNvPr id="55301" name="Rectangle 5"/>
          <p:cNvSpPr>
            <a:spLocks noChangeArrowheads="1"/>
          </p:cNvSpPr>
          <p:nvPr/>
        </p:nvSpPr>
        <p:spPr bwMode="auto">
          <a:xfrm>
            <a:off x="1306513" y="2552700"/>
            <a:ext cx="6354762" cy="1766888"/>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5302" name="Text Box 6"/>
          <p:cNvSpPr txBox="1">
            <a:spLocks noChangeArrowheads="1"/>
          </p:cNvSpPr>
          <p:nvPr/>
        </p:nvSpPr>
        <p:spPr bwMode="auto">
          <a:xfrm>
            <a:off x="1238250" y="2500313"/>
            <a:ext cx="831850"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kernel</a:t>
            </a:r>
          </a:p>
        </p:txBody>
      </p:sp>
      <p:pic>
        <p:nvPicPr>
          <p:cNvPr id="55303" name="Picture 7" descr="j023826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32063" y="4427538"/>
            <a:ext cx="992187" cy="825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5304" name="Picture 8" descr="nettverkskort"/>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246813" y="4537075"/>
            <a:ext cx="768350" cy="581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5305" name="Rectangle 9"/>
          <p:cNvSpPr>
            <a:spLocks noChangeArrowheads="1"/>
          </p:cNvSpPr>
          <p:nvPr/>
        </p:nvSpPr>
        <p:spPr bwMode="auto">
          <a:xfrm>
            <a:off x="2060575" y="3270250"/>
            <a:ext cx="1906588"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55306" name="Text Box 10"/>
          <p:cNvSpPr txBox="1">
            <a:spLocks noChangeArrowheads="1"/>
          </p:cNvSpPr>
          <p:nvPr/>
        </p:nvSpPr>
        <p:spPr bwMode="auto">
          <a:xfrm>
            <a:off x="2306638" y="3424238"/>
            <a:ext cx="14144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page cache</a:t>
            </a:r>
          </a:p>
        </p:txBody>
      </p:sp>
      <p:sp>
        <p:nvSpPr>
          <p:cNvPr id="55307" name="Rectangle 11"/>
          <p:cNvSpPr>
            <a:spLocks noChangeArrowheads="1"/>
          </p:cNvSpPr>
          <p:nvPr/>
        </p:nvSpPr>
        <p:spPr bwMode="auto">
          <a:xfrm>
            <a:off x="5605463" y="3275013"/>
            <a:ext cx="19065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55308" name="Text Box 12"/>
          <p:cNvSpPr txBox="1">
            <a:spLocks noChangeArrowheads="1"/>
          </p:cNvSpPr>
          <p:nvPr/>
        </p:nvSpPr>
        <p:spPr bwMode="auto">
          <a:xfrm>
            <a:off x="5757863" y="3429000"/>
            <a:ext cx="1608137"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socket buffer</a:t>
            </a:r>
          </a:p>
        </p:txBody>
      </p:sp>
      <p:sp>
        <p:nvSpPr>
          <p:cNvPr id="55309" name="Rectangle 13"/>
          <p:cNvSpPr>
            <a:spLocks noChangeArrowheads="1"/>
          </p:cNvSpPr>
          <p:nvPr/>
        </p:nvSpPr>
        <p:spPr bwMode="auto">
          <a:xfrm>
            <a:off x="3592513" y="1422400"/>
            <a:ext cx="20462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55310" name="Text Box 14"/>
          <p:cNvSpPr txBox="1">
            <a:spLocks noChangeArrowheads="1"/>
          </p:cNvSpPr>
          <p:nvPr/>
        </p:nvSpPr>
        <p:spPr bwMode="auto">
          <a:xfrm>
            <a:off x="3546475" y="1385888"/>
            <a:ext cx="2098675"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application buffer</a:t>
            </a:r>
          </a:p>
        </p:txBody>
      </p:sp>
      <p:sp>
        <p:nvSpPr>
          <p:cNvPr id="55311" name="Line 15"/>
          <p:cNvSpPr>
            <a:spLocks noChangeShapeType="1"/>
          </p:cNvSpPr>
          <p:nvPr/>
        </p:nvSpPr>
        <p:spPr bwMode="auto">
          <a:xfrm flipV="1">
            <a:off x="2970213" y="4060825"/>
            <a:ext cx="0" cy="301625"/>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5312" name="Line 16"/>
          <p:cNvSpPr>
            <a:spLocks noChangeShapeType="1"/>
          </p:cNvSpPr>
          <p:nvPr/>
        </p:nvSpPr>
        <p:spPr bwMode="auto">
          <a:xfrm flipV="1">
            <a:off x="6580188" y="4060825"/>
            <a:ext cx="0" cy="301625"/>
          </a:xfrm>
          <a:prstGeom prst="line">
            <a:avLst/>
          </a:prstGeom>
          <a:noFill/>
          <a:ln w="25400">
            <a:solidFill>
              <a:schemeClr val="folHlink"/>
            </a:solidFill>
            <a:round/>
            <a:headEnd type="triangle" w="lg" len="lg"/>
            <a:tailEnd type="non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5313" name="Line 17"/>
          <p:cNvSpPr>
            <a:spLocks noChangeShapeType="1"/>
          </p:cNvSpPr>
          <p:nvPr/>
        </p:nvSpPr>
        <p:spPr bwMode="auto">
          <a:xfrm flipV="1">
            <a:off x="2978150" y="2203450"/>
            <a:ext cx="1006475" cy="830263"/>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5314" name="Line 18"/>
          <p:cNvSpPr>
            <a:spLocks noChangeShapeType="1"/>
          </p:cNvSpPr>
          <p:nvPr/>
        </p:nvSpPr>
        <p:spPr bwMode="auto">
          <a:xfrm flipH="1" flipV="1">
            <a:off x="5237163" y="2208213"/>
            <a:ext cx="1006475" cy="830262"/>
          </a:xfrm>
          <a:prstGeom prst="line">
            <a:avLst/>
          </a:prstGeom>
          <a:noFill/>
          <a:ln w="25400">
            <a:solidFill>
              <a:schemeClr val="folHlink"/>
            </a:solidFill>
            <a:round/>
            <a:headEnd type="triangle" w="lg" len="lg"/>
            <a:tailEnd type="non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nvGrpSpPr>
          <p:cNvPr id="55315" name="Group 19"/>
          <p:cNvGrpSpPr>
            <a:grpSpLocks/>
          </p:cNvGrpSpPr>
          <p:nvPr/>
        </p:nvGrpSpPr>
        <p:grpSpPr bwMode="auto">
          <a:xfrm>
            <a:off x="2327275" y="2171700"/>
            <a:ext cx="450850" cy="339725"/>
            <a:chOff x="1771" y="1353"/>
            <a:chExt cx="284" cy="214"/>
          </a:xfrm>
        </p:grpSpPr>
        <p:sp>
          <p:nvSpPr>
            <p:cNvPr id="55330" name="Text Box 20"/>
            <p:cNvSpPr txBox="1">
              <a:spLocks noChangeArrowheads="1"/>
            </p:cNvSpPr>
            <p:nvPr/>
          </p:nvSpPr>
          <p:spPr bwMode="auto">
            <a:xfrm>
              <a:off x="1771" y="1353"/>
              <a:ext cx="28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read</a:t>
              </a:r>
            </a:p>
          </p:txBody>
        </p:sp>
        <p:sp>
          <p:nvSpPr>
            <p:cNvPr id="55331" name="Line 21"/>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55316" name="Group 22"/>
          <p:cNvGrpSpPr>
            <a:grpSpLocks/>
          </p:cNvGrpSpPr>
          <p:nvPr/>
        </p:nvGrpSpPr>
        <p:grpSpPr bwMode="auto">
          <a:xfrm>
            <a:off x="4713288" y="2176463"/>
            <a:ext cx="450850" cy="339725"/>
            <a:chOff x="1771" y="1353"/>
            <a:chExt cx="284" cy="214"/>
          </a:xfrm>
        </p:grpSpPr>
        <p:sp>
          <p:nvSpPr>
            <p:cNvPr id="55328" name="Text Box 23"/>
            <p:cNvSpPr txBox="1">
              <a:spLocks noChangeArrowheads="1"/>
            </p:cNvSpPr>
            <p:nvPr/>
          </p:nvSpPr>
          <p:spPr bwMode="auto">
            <a:xfrm>
              <a:off x="1771" y="1353"/>
              <a:ext cx="28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send</a:t>
              </a:r>
            </a:p>
          </p:txBody>
        </p:sp>
        <p:sp>
          <p:nvSpPr>
            <p:cNvPr id="55329" name="Line 24"/>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sp>
        <p:nvSpPr>
          <p:cNvPr id="55317" name="Text Box 25"/>
          <p:cNvSpPr txBox="1">
            <a:spLocks noChangeArrowheads="1"/>
          </p:cNvSpPr>
          <p:nvPr/>
        </p:nvSpPr>
        <p:spPr bwMode="auto">
          <a:xfrm>
            <a:off x="5376863" y="2605088"/>
            <a:ext cx="458787"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copy</a:t>
            </a:r>
          </a:p>
        </p:txBody>
      </p:sp>
      <p:sp>
        <p:nvSpPr>
          <p:cNvPr id="55318" name="Text Box 26"/>
          <p:cNvSpPr txBox="1">
            <a:spLocks noChangeArrowheads="1"/>
          </p:cNvSpPr>
          <p:nvPr/>
        </p:nvSpPr>
        <p:spPr bwMode="auto">
          <a:xfrm>
            <a:off x="3332163" y="2605088"/>
            <a:ext cx="458787"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copy</a:t>
            </a:r>
          </a:p>
        </p:txBody>
      </p:sp>
      <p:sp>
        <p:nvSpPr>
          <p:cNvPr id="55319" name="Text Box 27"/>
          <p:cNvSpPr txBox="1">
            <a:spLocks noChangeArrowheads="1"/>
          </p:cNvSpPr>
          <p:nvPr/>
        </p:nvSpPr>
        <p:spPr bwMode="auto">
          <a:xfrm>
            <a:off x="2933700" y="4100513"/>
            <a:ext cx="1031875"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DMA transfer</a:t>
            </a:r>
          </a:p>
        </p:txBody>
      </p:sp>
      <p:sp>
        <p:nvSpPr>
          <p:cNvPr id="55320" name="Text Box 28"/>
          <p:cNvSpPr txBox="1">
            <a:spLocks noChangeArrowheads="1"/>
          </p:cNvSpPr>
          <p:nvPr/>
        </p:nvSpPr>
        <p:spPr bwMode="auto">
          <a:xfrm>
            <a:off x="5518150" y="4097338"/>
            <a:ext cx="1031875"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DMA transfer</a:t>
            </a:r>
          </a:p>
        </p:txBody>
      </p:sp>
      <p:sp>
        <p:nvSpPr>
          <p:cNvPr id="1252381" name="Text Box 29"/>
          <p:cNvSpPr txBox="1">
            <a:spLocks noChangeArrowheads="1"/>
          </p:cNvSpPr>
          <p:nvPr/>
        </p:nvSpPr>
        <p:spPr bwMode="auto">
          <a:xfrm>
            <a:off x="115888" y="5710238"/>
            <a:ext cx="3067050" cy="762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7429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Char char="Ø"/>
            </a:pPr>
            <a:r>
              <a:rPr lang="en-US" sz="2000">
                <a:solidFill>
                  <a:schemeClr val="hlink"/>
                </a:solidFill>
              </a:rPr>
              <a:t>2</a:t>
            </a:r>
            <a:r>
              <a:rPr lang="en-US" sz="2000" i="1">
                <a:solidFill>
                  <a:schemeClr val="hlink"/>
                </a:solidFill>
              </a:rPr>
              <a:t>n</a:t>
            </a:r>
            <a:r>
              <a:rPr lang="en-US" sz="2000" b="0"/>
              <a:t> copy operations</a:t>
            </a:r>
          </a:p>
          <a:p>
            <a:pPr eaLnBrk="1" hangingPunct="1">
              <a:spcBef>
                <a:spcPct val="20000"/>
              </a:spcBef>
              <a:buClr>
                <a:schemeClr val="hlink"/>
              </a:buClr>
              <a:buSzPct val="75000"/>
              <a:buFont typeface="Wingdings" charset="2"/>
              <a:buChar char="Ø"/>
            </a:pPr>
            <a:r>
              <a:rPr lang="en-US" sz="2000">
                <a:solidFill>
                  <a:schemeClr val="hlink"/>
                </a:solidFill>
              </a:rPr>
              <a:t>2</a:t>
            </a:r>
            <a:r>
              <a:rPr lang="en-US" sz="2000" i="1">
                <a:solidFill>
                  <a:schemeClr val="hlink"/>
                </a:solidFill>
              </a:rPr>
              <a:t>n</a:t>
            </a:r>
            <a:r>
              <a:rPr lang="en-US" sz="2000" b="0"/>
              <a:t> system calls</a:t>
            </a:r>
          </a:p>
        </p:txBody>
      </p:sp>
      <p:sp>
        <p:nvSpPr>
          <p:cNvPr id="1252382" name="Rectangle 30"/>
          <p:cNvSpPr>
            <a:spLocks noChangeArrowheads="1"/>
          </p:cNvSpPr>
          <p:nvPr/>
        </p:nvSpPr>
        <p:spPr bwMode="auto">
          <a:xfrm>
            <a:off x="2668588" y="3330575"/>
            <a:ext cx="617537" cy="149225"/>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1252383" name="Rectangle 31"/>
          <p:cNvSpPr>
            <a:spLocks noChangeArrowheads="1"/>
          </p:cNvSpPr>
          <p:nvPr/>
        </p:nvSpPr>
        <p:spPr bwMode="auto">
          <a:xfrm>
            <a:off x="4460875" y="1876425"/>
            <a:ext cx="617538" cy="149225"/>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1252384" name="Rectangle 32"/>
          <p:cNvSpPr>
            <a:spLocks noChangeArrowheads="1"/>
          </p:cNvSpPr>
          <p:nvPr/>
        </p:nvSpPr>
        <p:spPr bwMode="auto">
          <a:xfrm>
            <a:off x="4297363" y="1876425"/>
            <a:ext cx="179387" cy="149225"/>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1252385" name="Rectangle 33"/>
          <p:cNvSpPr>
            <a:spLocks noChangeArrowheads="1"/>
          </p:cNvSpPr>
          <p:nvPr/>
        </p:nvSpPr>
        <p:spPr bwMode="auto">
          <a:xfrm>
            <a:off x="6326188" y="3341688"/>
            <a:ext cx="617537" cy="149225"/>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1252386" name="Rectangle 34"/>
          <p:cNvSpPr>
            <a:spLocks noChangeArrowheads="1"/>
          </p:cNvSpPr>
          <p:nvPr/>
        </p:nvSpPr>
        <p:spPr bwMode="auto">
          <a:xfrm>
            <a:off x="6162675" y="3341688"/>
            <a:ext cx="179388" cy="149225"/>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1252387" name="Rectangle 35"/>
          <p:cNvSpPr>
            <a:spLocks noChangeArrowheads="1"/>
          </p:cNvSpPr>
          <p:nvPr/>
        </p:nvSpPr>
        <p:spPr bwMode="auto">
          <a:xfrm>
            <a:off x="5984875" y="3341688"/>
            <a:ext cx="179388" cy="14922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2382"/>
                                        </p:tgtEl>
                                        <p:attrNameLst>
                                          <p:attrName>style.visibility</p:attrName>
                                        </p:attrNameLst>
                                      </p:cBhvr>
                                      <p:to>
                                        <p:strVal val="visible"/>
                                      </p:to>
                                    </p:set>
                                    <p:animEffect transition="in" filter="dissolve">
                                      <p:cBhvr>
                                        <p:cTn id="7" dur="500"/>
                                        <p:tgtEl>
                                          <p:spTgt spid="12523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52383"/>
                                        </p:tgtEl>
                                        <p:attrNameLst>
                                          <p:attrName>style.visibility</p:attrName>
                                        </p:attrNameLst>
                                      </p:cBhvr>
                                      <p:to>
                                        <p:strVal val="visible"/>
                                      </p:to>
                                    </p:set>
                                    <p:animEffect transition="in" filter="dissolve">
                                      <p:cBhvr>
                                        <p:cTn id="12" dur="500"/>
                                        <p:tgtEl>
                                          <p:spTgt spid="12523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52384"/>
                                        </p:tgtEl>
                                        <p:attrNameLst>
                                          <p:attrName>style.visibility</p:attrName>
                                        </p:attrNameLst>
                                      </p:cBhvr>
                                      <p:to>
                                        <p:strVal val="visible"/>
                                      </p:to>
                                    </p:set>
                                    <p:animEffect transition="in" filter="dissolve">
                                      <p:cBhvr>
                                        <p:cTn id="17" dur="500"/>
                                        <p:tgtEl>
                                          <p:spTgt spid="12523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52385"/>
                                        </p:tgtEl>
                                        <p:attrNameLst>
                                          <p:attrName>style.visibility</p:attrName>
                                        </p:attrNameLst>
                                      </p:cBhvr>
                                      <p:to>
                                        <p:strVal val="visible"/>
                                      </p:to>
                                    </p:set>
                                    <p:animEffect transition="in" filter="dissolve">
                                      <p:cBhvr>
                                        <p:cTn id="22" dur="500"/>
                                        <p:tgtEl>
                                          <p:spTgt spid="125238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252386"/>
                                        </p:tgtEl>
                                        <p:attrNameLst>
                                          <p:attrName>style.visibility</p:attrName>
                                        </p:attrNameLst>
                                      </p:cBhvr>
                                      <p:to>
                                        <p:strVal val="visible"/>
                                      </p:to>
                                    </p:set>
                                    <p:animEffect transition="in" filter="dissolve">
                                      <p:cBhvr>
                                        <p:cTn id="25" dur="500"/>
                                        <p:tgtEl>
                                          <p:spTgt spid="125238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52387"/>
                                        </p:tgtEl>
                                        <p:attrNameLst>
                                          <p:attrName>style.visibility</p:attrName>
                                        </p:attrNameLst>
                                      </p:cBhvr>
                                      <p:to>
                                        <p:strVal val="visible"/>
                                      </p:to>
                                    </p:set>
                                    <p:animEffect transition="in" filter="dissolve">
                                      <p:cBhvr>
                                        <p:cTn id="28" dur="500"/>
                                        <p:tgtEl>
                                          <p:spTgt spid="125238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52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81" grpId="0"/>
      <p:bldP spid="1252382" grpId="0" animBg="1"/>
      <p:bldP spid="1252383" grpId="0" animBg="1"/>
      <p:bldP spid="1252384" grpId="0" animBg="1"/>
      <p:bldP spid="1252385" grpId="0" animBg="1"/>
      <p:bldP spid="1252386" grpId="0" animBg="1"/>
      <p:bldP spid="1252387"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Streaming: </a:t>
            </a:r>
            <a:r>
              <a:rPr lang="en-US" smtClean="0">
                <a:latin typeface="Courier New" charset="0"/>
              </a:rPr>
              <a:t>read</a:t>
            </a:r>
            <a:r>
              <a:rPr lang="en-US" smtClean="0"/>
              <a:t> / </a:t>
            </a:r>
            <a:r>
              <a:rPr lang="en-US" smtClean="0">
                <a:latin typeface="Courier New" charset="0"/>
              </a:rPr>
              <a:t>writev</a:t>
            </a:r>
          </a:p>
        </p:txBody>
      </p:sp>
      <p:sp>
        <p:nvSpPr>
          <p:cNvPr id="56323" name="Rectangle 3"/>
          <p:cNvSpPr>
            <a:spLocks noChangeArrowheads="1"/>
          </p:cNvSpPr>
          <p:nvPr/>
        </p:nvSpPr>
        <p:spPr bwMode="auto">
          <a:xfrm>
            <a:off x="1301750" y="1389063"/>
            <a:ext cx="6354763" cy="99377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6324" name="Text Box 4"/>
          <p:cNvSpPr txBox="1">
            <a:spLocks noChangeArrowheads="1"/>
          </p:cNvSpPr>
          <p:nvPr/>
        </p:nvSpPr>
        <p:spPr bwMode="auto">
          <a:xfrm>
            <a:off x="1233488" y="1304925"/>
            <a:ext cx="13509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application</a:t>
            </a:r>
          </a:p>
        </p:txBody>
      </p:sp>
      <p:sp>
        <p:nvSpPr>
          <p:cNvPr id="56325" name="Rectangle 5"/>
          <p:cNvSpPr>
            <a:spLocks noChangeArrowheads="1"/>
          </p:cNvSpPr>
          <p:nvPr/>
        </p:nvSpPr>
        <p:spPr bwMode="auto">
          <a:xfrm>
            <a:off x="1306513" y="2552700"/>
            <a:ext cx="6354762" cy="1766888"/>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6326" name="Text Box 6"/>
          <p:cNvSpPr txBox="1">
            <a:spLocks noChangeArrowheads="1"/>
          </p:cNvSpPr>
          <p:nvPr/>
        </p:nvSpPr>
        <p:spPr bwMode="auto">
          <a:xfrm>
            <a:off x="1238250" y="2500313"/>
            <a:ext cx="831850"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kernel</a:t>
            </a:r>
          </a:p>
        </p:txBody>
      </p:sp>
      <p:pic>
        <p:nvPicPr>
          <p:cNvPr id="56327" name="Picture 7" descr="j023826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32063" y="4427538"/>
            <a:ext cx="992187" cy="825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6328" name="Picture 8" descr="nettverkskort"/>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246813" y="4537075"/>
            <a:ext cx="768350" cy="581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6329" name="Rectangle 9"/>
          <p:cNvSpPr>
            <a:spLocks noChangeArrowheads="1"/>
          </p:cNvSpPr>
          <p:nvPr/>
        </p:nvSpPr>
        <p:spPr bwMode="auto">
          <a:xfrm>
            <a:off x="2060575" y="3270250"/>
            <a:ext cx="1906588"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56330" name="Text Box 10"/>
          <p:cNvSpPr txBox="1">
            <a:spLocks noChangeArrowheads="1"/>
          </p:cNvSpPr>
          <p:nvPr/>
        </p:nvSpPr>
        <p:spPr bwMode="auto">
          <a:xfrm>
            <a:off x="2306638" y="3424238"/>
            <a:ext cx="14144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page cache</a:t>
            </a:r>
          </a:p>
        </p:txBody>
      </p:sp>
      <p:sp>
        <p:nvSpPr>
          <p:cNvPr id="56331" name="Rectangle 11"/>
          <p:cNvSpPr>
            <a:spLocks noChangeArrowheads="1"/>
          </p:cNvSpPr>
          <p:nvPr/>
        </p:nvSpPr>
        <p:spPr bwMode="auto">
          <a:xfrm>
            <a:off x="5605463" y="3275013"/>
            <a:ext cx="19065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56332" name="Text Box 12"/>
          <p:cNvSpPr txBox="1">
            <a:spLocks noChangeArrowheads="1"/>
          </p:cNvSpPr>
          <p:nvPr/>
        </p:nvSpPr>
        <p:spPr bwMode="auto">
          <a:xfrm>
            <a:off x="5757863" y="3429000"/>
            <a:ext cx="1608137"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socket buffer</a:t>
            </a:r>
          </a:p>
        </p:txBody>
      </p:sp>
      <p:sp>
        <p:nvSpPr>
          <p:cNvPr id="56333" name="Rectangle 13"/>
          <p:cNvSpPr>
            <a:spLocks noChangeArrowheads="1"/>
          </p:cNvSpPr>
          <p:nvPr/>
        </p:nvSpPr>
        <p:spPr bwMode="auto">
          <a:xfrm>
            <a:off x="3592513" y="1422400"/>
            <a:ext cx="20462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56334" name="Text Box 14"/>
          <p:cNvSpPr txBox="1">
            <a:spLocks noChangeArrowheads="1"/>
          </p:cNvSpPr>
          <p:nvPr/>
        </p:nvSpPr>
        <p:spPr bwMode="auto">
          <a:xfrm>
            <a:off x="3546475" y="1385888"/>
            <a:ext cx="2098675"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application buffer</a:t>
            </a:r>
          </a:p>
        </p:txBody>
      </p:sp>
      <p:sp>
        <p:nvSpPr>
          <p:cNvPr id="56335" name="Line 15"/>
          <p:cNvSpPr>
            <a:spLocks noChangeShapeType="1"/>
          </p:cNvSpPr>
          <p:nvPr/>
        </p:nvSpPr>
        <p:spPr bwMode="auto">
          <a:xfrm flipV="1">
            <a:off x="2970213" y="4060825"/>
            <a:ext cx="0" cy="301625"/>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6336" name="Line 16"/>
          <p:cNvSpPr>
            <a:spLocks noChangeShapeType="1"/>
          </p:cNvSpPr>
          <p:nvPr/>
        </p:nvSpPr>
        <p:spPr bwMode="auto">
          <a:xfrm flipV="1">
            <a:off x="6580188" y="4060825"/>
            <a:ext cx="0" cy="301625"/>
          </a:xfrm>
          <a:prstGeom prst="line">
            <a:avLst/>
          </a:prstGeom>
          <a:noFill/>
          <a:ln w="25400">
            <a:solidFill>
              <a:schemeClr val="folHlink"/>
            </a:solidFill>
            <a:round/>
            <a:headEnd type="triangle" w="lg" len="lg"/>
            <a:tailEnd type="non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6337" name="Line 17"/>
          <p:cNvSpPr>
            <a:spLocks noChangeShapeType="1"/>
          </p:cNvSpPr>
          <p:nvPr/>
        </p:nvSpPr>
        <p:spPr bwMode="auto">
          <a:xfrm flipV="1">
            <a:off x="2978150" y="2203450"/>
            <a:ext cx="1006475" cy="830263"/>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6338" name="Line 18"/>
          <p:cNvSpPr>
            <a:spLocks noChangeShapeType="1"/>
          </p:cNvSpPr>
          <p:nvPr/>
        </p:nvSpPr>
        <p:spPr bwMode="auto">
          <a:xfrm flipH="1" flipV="1">
            <a:off x="5237163" y="2208213"/>
            <a:ext cx="1006475" cy="830262"/>
          </a:xfrm>
          <a:prstGeom prst="line">
            <a:avLst/>
          </a:prstGeom>
          <a:noFill/>
          <a:ln w="25400">
            <a:solidFill>
              <a:schemeClr val="folHlink"/>
            </a:solidFill>
            <a:round/>
            <a:headEnd type="triangle" w="lg" len="lg"/>
            <a:tailEnd type="non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nvGrpSpPr>
          <p:cNvPr id="56339" name="Group 19"/>
          <p:cNvGrpSpPr>
            <a:grpSpLocks/>
          </p:cNvGrpSpPr>
          <p:nvPr/>
        </p:nvGrpSpPr>
        <p:grpSpPr bwMode="auto">
          <a:xfrm>
            <a:off x="2327275" y="2171700"/>
            <a:ext cx="450850" cy="339725"/>
            <a:chOff x="1771" y="1353"/>
            <a:chExt cx="284" cy="214"/>
          </a:xfrm>
        </p:grpSpPr>
        <p:sp>
          <p:nvSpPr>
            <p:cNvPr id="56357" name="Text Box 20"/>
            <p:cNvSpPr txBox="1">
              <a:spLocks noChangeArrowheads="1"/>
            </p:cNvSpPr>
            <p:nvPr/>
          </p:nvSpPr>
          <p:spPr bwMode="auto">
            <a:xfrm>
              <a:off x="1771" y="1353"/>
              <a:ext cx="28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read</a:t>
              </a:r>
            </a:p>
          </p:txBody>
        </p:sp>
        <p:sp>
          <p:nvSpPr>
            <p:cNvPr id="56358" name="Line 21"/>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56340" name="Group 22"/>
          <p:cNvGrpSpPr>
            <a:grpSpLocks/>
          </p:cNvGrpSpPr>
          <p:nvPr/>
        </p:nvGrpSpPr>
        <p:grpSpPr bwMode="auto">
          <a:xfrm>
            <a:off x="4560888" y="2176463"/>
            <a:ext cx="603250" cy="339725"/>
            <a:chOff x="1675" y="1353"/>
            <a:chExt cx="380" cy="214"/>
          </a:xfrm>
        </p:grpSpPr>
        <p:sp>
          <p:nvSpPr>
            <p:cNvPr id="56355" name="Text Box 23"/>
            <p:cNvSpPr txBox="1">
              <a:spLocks noChangeArrowheads="1"/>
            </p:cNvSpPr>
            <p:nvPr/>
          </p:nvSpPr>
          <p:spPr bwMode="auto">
            <a:xfrm>
              <a:off x="1675" y="1353"/>
              <a:ext cx="380"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writev</a:t>
              </a:r>
            </a:p>
          </p:txBody>
        </p:sp>
        <p:sp>
          <p:nvSpPr>
            <p:cNvPr id="56356" name="Line 24"/>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sp>
        <p:nvSpPr>
          <p:cNvPr id="56341" name="Text Box 25"/>
          <p:cNvSpPr txBox="1">
            <a:spLocks noChangeArrowheads="1"/>
          </p:cNvSpPr>
          <p:nvPr/>
        </p:nvSpPr>
        <p:spPr bwMode="auto">
          <a:xfrm>
            <a:off x="5376863" y="2605088"/>
            <a:ext cx="458787"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copy</a:t>
            </a:r>
          </a:p>
        </p:txBody>
      </p:sp>
      <p:sp>
        <p:nvSpPr>
          <p:cNvPr id="56342" name="Text Box 26"/>
          <p:cNvSpPr txBox="1">
            <a:spLocks noChangeArrowheads="1"/>
          </p:cNvSpPr>
          <p:nvPr/>
        </p:nvSpPr>
        <p:spPr bwMode="auto">
          <a:xfrm>
            <a:off x="3332163" y="2605088"/>
            <a:ext cx="458787"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copy</a:t>
            </a:r>
          </a:p>
        </p:txBody>
      </p:sp>
      <p:sp>
        <p:nvSpPr>
          <p:cNvPr id="56343" name="Text Box 27"/>
          <p:cNvSpPr txBox="1">
            <a:spLocks noChangeArrowheads="1"/>
          </p:cNvSpPr>
          <p:nvPr/>
        </p:nvSpPr>
        <p:spPr bwMode="auto">
          <a:xfrm>
            <a:off x="2933700" y="4100513"/>
            <a:ext cx="1031875"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DMA transfer</a:t>
            </a:r>
          </a:p>
        </p:txBody>
      </p:sp>
      <p:sp>
        <p:nvSpPr>
          <p:cNvPr id="56344" name="Text Box 28"/>
          <p:cNvSpPr txBox="1">
            <a:spLocks noChangeArrowheads="1"/>
          </p:cNvSpPr>
          <p:nvPr/>
        </p:nvSpPr>
        <p:spPr bwMode="auto">
          <a:xfrm>
            <a:off x="5518150" y="4097338"/>
            <a:ext cx="1031875"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DMA transfer</a:t>
            </a:r>
          </a:p>
        </p:txBody>
      </p:sp>
      <p:sp>
        <p:nvSpPr>
          <p:cNvPr id="1253405" name="Text Box 29"/>
          <p:cNvSpPr txBox="1">
            <a:spLocks noChangeArrowheads="1"/>
          </p:cNvSpPr>
          <p:nvPr/>
        </p:nvSpPr>
        <p:spPr bwMode="auto">
          <a:xfrm>
            <a:off x="115888" y="5710238"/>
            <a:ext cx="3067050" cy="762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7429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Char char="Ø"/>
            </a:pPr>
            <a:r>
              <a:rPr lang="en-US" sz="2000">
                <a:solidFill>
                  <a:schemeClr val="hlink"/>
                </a:solidFill>
              </a:rPr>
              <a:t>3</a:t>
            </a:r>
            <a:r>
              <a:rPr lang="en-US" sz="2000" i="1">
                <a:solidFill>
                  <a:schemeClr val="hlink"/>
                </a:solidFill>
              </a:rPr>
              <a:t>n</a:t>
            </a:r>
            <a:r>
              <a:rPr lang="en-US" sz="2000" b="0"/>
              <a:t> copy operations</a:t>
            </a:r>
          </a:p>
          <a:p>
            <a:pPr eaLnBrk="1" hangingPunct="1">
              <a:spcBef>
                <a:spcPct val="20000"/>
              </a:spcBef>
              <a:buClr>
                <a:schemeClr val="hlink"/>
              </a:buClr>
              <a:buSzPct val="75000"/>
              <a:buFont typeface="Wingdings" charset="2"/>
              <a:buChar char="Ø"/>
            </a:pPr>
            <a:r>
              <a:rPr lang="en-US" sz="2000">
                <a:solidFill>
                  <a:schemeClr val="hlink"/>
                </a:solidFill>
              </a:rPr>
              <a:t>2</a:t>
            </a:r>
            <a:r>
              <a:rPr lang="en-US" sz="2000" i="1">
                <a:solidFill>
                  <a:schemeClr val="hlink"/>
                </a:solidFill>
              </a:rPr>
              <a:t>n</a:t>
            </a:r>
            <a:r>
              <a:rPr lang="en-US" sz="2000" b="0"/>
              <a:t> system calls</a:t>
            </a:r>
          </a:p>
        </p:txBody>
      </p:sp>
      <p:sp>
        <p:nvSpPr>
          <p:cNvPr id="56346" name="Rectangle 30"/>
          <p:cNvSpPr>
            <a:spLocks noChangeArrowheads="1"/>
          </p:cNvSpPr>
          <p:nvPr/>
        </p:nvSpPr>
        <p:spPr bwMode="auto">
          <a:xfrm>
            <a:off x="2668588" y="3330575"/>
            <a:ext cx="617537" cy="149225"/>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6347" name="Rectangle 31"/>
          <p:cNvSpPr>
            <a:spLocks noChangeArrowheads="1"/>
          </p:cNvSpPr>
          <p:nvPr/>
        </p:nvSpPr>
        <p:spPr bwMode="auto">
          <a:xfrm>
            <a:off x="6326188" y="3341688"/>
            <a:ext cx="617537" cy="149225"/>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6348" name="Rectangle 32"/>
          <p:cNvSpPr>
            <a:spLocks noChangeArrowheads="1"/>
          </p:cNvSpPr>
          <p:nvPr/>
        </p:nvSpPr>
        <p:spPr bwMode="auto">
          <a:xfrm>
            <a:off x="6162675" y="3341688"/>
            <a:ext cx="179388" cy="149225"/>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6349" name="Line 33"/>
          <p:cNvSpPr>
            <a:spLocks noChangeShapeType="1"/>
          </p:cNvSpPr>
          <p:nvPr/>
        </p:nvSpPr>
        <p:spPr bwMode="auto">
          <a:xfrm flipH="1" flipV="1">
            <a:off x="5473700" y="2197100"/>
            <a:ext cx="1006475" cy="830263"/>
          </a:xfrm>
          <a:prstGeom prst="line">
            <a:avLst/>
          </a:prstGeom>
          <a:noFill/>
          <a:ln w="25400">
            <a:solidFill>
              <a:schemeClr val="folHlink"/>
            </a:solidFill>
            <a:round/>
            <a:headEnd type="triangle" w="lg" len="lg"/>
            <a:tailEnd type="non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6350" name="Text Box 34"/>
          <p:cNvSpPr txBox="1">
            <a:spLocks noChangeArrowheads="1"/>
          </p:cNvSpPr>
          <p:nvPr/>
        </p:nvSpPr>
        <p:spPr bwMode="auto">
          <a:xfrm>
            <a:off x="6137275" y="2593975"/>
            <a:ext cx="458788"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copy</a:t>
            </a:r>
          </a:p>
        </p:txBody>
      </p:sp>
      <p:sp>
        <p:nvSpPr>
          <p:cNvPr id="56351" name="Rectangle 35"/>
          <p:cNvSpPr>
            <a:spLocks noChangeArrowheads="1"/>
          </p:cNvSpPr>
          <p:nvPr/>
        </p:nvSpPr>
        <p:spPr bwMode="auto">
          <a:xfrm>
            <a:off x="4460875" y="1876425"/>
            <a:ext cx="617538" cy="149225"/>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6352" name="Rectangle 36"/>
          <p:cNvSpPr>
            <a:spLocks noChangeArrowheads="1"/>
          </p:cNvSpPr>
          <p:nvPr/>
        </p:nvSpPr>
        <p:spPr bwMode="auto">
          <a:xfrm>
            <a:off x="4116388" y="1876425"/>
            <a:ext cx="179387" cy="149225"/>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1253413" name="Text Box 37"/>
          <p:cNvSpPr txBox="1">
            <a:spLocks noChangeArrowheads="1"/>
          </p:cNvSpPr>
          <p:nvPr/>
        </p:nvSpPr>
        <p:spPr bwMode="auto">
          <a:xfrm>
            <a:off x="3082925" y="5734050"/>
            <a:ext cx="5313363"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solidFill>
                  <a:schemeClr val="hlink"/>
                </a:solidFill>
                <a:sym typeface="Wingdings" charset="2"/>
              </a:rPr>
              <a:t> </a:t>
            </a:r>
            <a:r>
              <a:rPr lang="en-US" sz="2000" b="0">
                <a:solidFill>
                  <a:schemeClr val="hlink"/>
                </a:solidFill>
              </a:rPr>
              <a:t>Previous solution: one less copy per packet</a:t>
            </a:r>
          </a:p>
        </p:txBody>
      </p:sp>
      <p:sp>
        <p:nvSpPr>
          <p:cNvPr id="56354" name="Rectangle 38"/>
          <p:cNvSpPr>
            <a:spLocks noChangeArrowheads="1"/>
          </p:cNvSpPr>
          <p:nvPr/>
        </p:nvSpPr>
        <p:spPr bwMode="auto">
          <a:xfrm>
            <a:off x="5984875" y="3341688"/>
            <a:ext cx="179388" cy="14922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3405"/>
                                        </p:tgtEl>
                                        <p:attrNameLst>
                                          <p:attrName>style.visibility</p:attrName>
                                        </p:attrNameLst>
                                      </p:cBhvr>
                                      <p:to>
                                        <p:strVal val="visible"/>
                                      </p:to>
                                    </p:set>
                                  </p:childTnLst>
                                </p:cTn>
                              </p:par>
                            </p:childTnLst>
                          </p:cTn>
                        </p:par>
                        <p:par>
                          <p:cTn id="7" fill="hold" nodeType="afterGroup">
                            <p:stCondLst>
                              <p:cond delay="0"/>
                            </p:stCondLst>
                            <p:childTnLst>
                              <p:par>
                                <p:cTn id="8" presetID="27" presetClass="entr" presetSubtype="0" fill="hold" grpId="0" nodeType="afterEffect">
                                  <p:stCondLst>
                                    <p:cond delay="0"/>
                                  </p:stCondLst>
                                  <p:iterate type="lt">
                                    <p:tmPct val="50000"/>
                                  </p:iterate>
                                  <p:childTnLst>
                                    <p:set>
                                      <p:cBhvr>
                                        <p:cTn id="9" dur="1" fill="hold">
                                          <p:stCondLst>
                                            <p:cond delay="0"/>
                                          </p:stCondLst>
                                        </p:cTn>
                                        <p:tgtEl>
                                          <p:spTgt spid="1253413"/>
                                        </p:tgtEl>
                                        <p:attrNameLst>
                                          <p:attrName>style.visibility</p:attrName>
                                        </p:attrNameLst>
                                      </p:cBhvr>
                                      <p:to>
                                        <p:strVal val="visible"/>
                                      </p:to>
                                    </p:set>
                                    <p:anim calcmode="discrete" valueType="clr">
                                      <p:cBhvr override="childStyle">
                                        <p:cTn id="10" dur="80"/>
                                        <p:tgtEl>
                                          <p:spTgt spid="1253413"/>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253413"/>
                                        </p:tgtEl>
                                        <p:attrNameLst>
                                          <p:attrName>fillcolor</p:attrName>
                                        </p:attrNameLst>
                                      </p:cBhvr>
                                      <p:tavLst>
                                        <p:tav tm="0">
                                          <p:val>
                                            <p:clrVal>
                                              <a:schemeClr val="accent2"/>
                                            </p:clrVal>
                                          </p:val>
                                        </p:tav>
                                        <p:tav tm="50000">
                                          <p:val>
                                            <p:clrVal>
                                              <a:schemeClr val="hlink"/>
                                            </p:clrVal>
                                          </p:val>
                                        </p:tav>
                                      </p:tavLst>
                                    </p:anim>
                                    <p:set>
                                      <p:cBhvr>
                                        <p:cTn id="12" dur="80"/>
                                        <p:tgtEl>
                                          <p:spTgt spid="12534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3405" grpId="0"/>
      <p:bldP spid="1253413"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Streaming: </a:t>
            </a:r>
            <a:r>
              <a:rPr lang="en-US" smtClean="0">
                <a:latin typeface="Courier New" charset="0"/>
              </a:rPr>
              <a:t>mmap</a:t>
            </a:r>
            <a:r>
              <a:rPr lang="en-US" smtClean="0"/>
              <a:t> / </a:t>
            </a:r>
            <a:r>
              <a:rPr lang="en-US" smtClean="0">
                <a:latin typeface="Courier New" charset="0"/>
              </a:rPr>
              <a:t>send</a:t>
            </a:r>
          </a:p>
        </p:txBody>
      </p:sp>
      <p:sp>
        <p:nvSpPr>
          <p:cNvPr id="57347" name="Rectangle 3"/>
          <p:cNvSpPr>
            <a:spLocks noChangeArrowheads="1"/>
          </p:cNvSpPr>
          <p:nvPr/>
        </p:nvSpPr>
        <p:spPr bwMode="auto">
          <a:xfrm>
            <a:off x="1301750" y="1389063"/>
            <a:ext cx="6354763" cy="99377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7348" name="Text Box 4"/>
          <p:cNvSpPr txBox="1">
            <a:spLocks noChangeArrowheads="1"/>
          </p:cNvSpPr>
          <p:nvPr/>
        </p:nvSpPr>
        <p:spPr bwMode="auto">
          <a:xfrm>
            <a:off x="1233488" y="1304925"/>
            <a:ext cx="13509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application</a:t>
            </a:r>
          </a:p>
        </p:txBody>
      </p:sp>
      <p:sp>
        <p:nvSpPr>
          <p:cNvPr id="57349" name="Rectangle 5"/>
          <p:cNvSpPr>
            <a:spLocks noChangeArrowheads="1"/>
          </p:cNvSpPr>
          <p:nvPr/>
        </p:nvSpPr>
        <p:spPr bwMode="auto">
          <a:xfrm>
            <a:off x="1306513" y="2552700"/>
            <a:ext cx="6354762" cy="1766888"/>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7350" name="Text Box 6"/>
          <p:cNvSpPr txBox="1">
            <a:spLocks noChangeArrowheads="1"/>
          </p:cNvSpPr>
          <p:nvPr/>
        </p:nvSpPr>
        <p:spPr bwMode="auto">
          <a:xfrm>
            <a:off x="1238250" y="2500313"/>
            <a:ext cx="831850"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kernel</a:t>
            </a:r>
          </a:p>
        </p:txBody>
      </p:sp>
      <p:pic>
        <p:nvPicPr>
          <p:cNvPr id="57351" name="Picture 7" descr="j023826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32063" y="4427538"/>
            <a:ext cx="992187" cy="825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7352" name="Picture 8" descr="nettverkskort"/>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246813" y="4537075"/>
            <a:ext cx="768350" cy="581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7353" name="Rectangle 9"/>
          <p:cNvSpPr>
            <a:spLocks noChangeArrowheads="1"/>
          </p:cNvSpPr>
          <p:nvPr/>
        </p:nvSpPr>
        <p:spPr bwMode="auto">
          <a:xfrm>
            <a:off x="2060575" y="3270250"/>
            <a:ext cx="1906588"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57354" name="Text Box 10"/>
          <p:cNvSpPr txBox="1">
            <a:spLocks noChangeArrowheads="1"/>
          </p:cNvSpPr>
          <p:nvPr/>
        </p:nvSpPr>
        <p:spPr bwMode="auto">
          <a:xfrm>
            <a:off x="2306638" y="3424238"/>
            <a:ext cx="14144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page cache</a:t>
            </a:r>
          </a:p>
        </p:txBody>
      </p:sp>
      <p:sp>
        <p:nvSpPr>
          <p:cNvPr id="57355" name="Rectangle 11"/>
          <p:cNvSpPr>
            <a:spLocks noChangeArrowheads="1"/>
          </p:cNvSpPr>
          <p:nvPr/>
        </p:nvSpPr>
        <p:spPr bwMode="auto">
          <a:xfrm>
            <a:off x="5605463" y="3275013"/>
            <a:ext cx="19065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57356" name="Text Box 12"/>
          <p:cNvSpPr txBox="1">
            <a:spLocks noChangeArrowheads="1"/>
          </p:cNvSpPr>
          <p:nvPr/>
        </p:nvSpPr>
        <p:spPr bwMode="auto">
          <a:xfrm>
            <a:off x="5757863" y="3429000"/>
            <a:ext cx="1608137"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socket buffer</a:t>
            </a:r>
          </a:p>
        </p:txBody>
      </p:sp>
      <p:sp>
        <p:nvSpPr>
          <p:cNvPr id="57357" name="Rectangle 13"/>
          <p:cNvSpPr>
            <a:spLocks noChangeArrowheads="1"/>
          </p:cNvSpPr>
          <p:nvPr/>
        </p:nvSpPr>
        <p:spPr bwMode="auto">
          <a:xfrm>
            <a:off x="3592513" y="1422400"/>
            <a:ext cx="20462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57358" name="Text Box 14"/>
          <p:cNvSpPr txBox="1">
            <a:spLocks noChangeArrowheads="1"/>
          </p:cNvSpPr>
          <p:nvPr/>
        </p:nvSpPr>
        <p:spPr bwMode="auto">
          <a:xfrm>
            <a:off x="3546475" y="1385888"/>
            <a:ext cx="2098675"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application buffer</a:t>
            </a:r>
          </a:p>
        </p:txBody>
      </p:sp>
      <p:sp>
        <p:nvSpPr>
          <p:cNvPr id="57359" name="Line 15"/>
          <p:cNvSpPr>
            <a:spLocks noChangeShapeType="1"/>
          </p:cNvSpPr>
          <p:nvPr/>
        </p:nvSpPr>
        <p:spPr bwMode="auto">
          <a:xfrm flipV="1">
            <a:off x="2970213" y="4060825"/>
            <a:ext cx="0" cy="301625"/>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7360" name="Line 16"/>
          <p:cNvSpPr>
            <a:spLocks noChangeShapeType="1"/>
          </p:cNvSpPr>
          <p:nvPr/>
        </p:nvSpPr>
        <p:spPr bwMode="auto">
          <a:xfrm flipV="1">
            <a:off x="6580188" y="4060825"/>
            <a:ext cx="0" cy="301625"/>
          </a:xfrm>
          <a:prstGeom prst="line">
            <a:avLst/>
          </a:prstGeom>
          <a:noFill/>
          <a:ln w="25400">
            <a:solidFill>
              <a:schemeClr val="folHlink"/>
            </a:solidFill>
            <a:round/>
            <a:headEnd type="triangle" w="lg" len="lg"/>
            <a:tailEnd type="non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7361" name="Line 17"/>
          <p:cNvSpPr>
            <a:spLocks noChangeShapeType="1"/>
          </p:cNvSpPr>
          <p:nvPr/>
        </p:nvSpPr>
        <p:spPr bwMode="auto">
          <a:xfrm flipH="1" flipV="1">
            <a:off x="5237163" y="2208213"/>
            <a:ext cx="1006475" cy="830262"/>
          </a:xfrm>
          <a:prstGeom prst="line">
            <a:avLst/>
          </a:prstGeom>
          <a:noFill/>
          <a:ln w="25400">
            <a:solidFill>
              <a:schemeClr val="folHlink"/>
            </a:solidFill>
            <a:round/>
            <a:headEnd type="triangle" w="lg" len="lg"/>
            <a:tailEnd type="non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nvGrpSpPr>
          <p:cNvPr id="57362" name="Group 18"/>
          <p:cNvGrpSpPr>
            <a:grpSpLocks/>
          </p:cNvGrpSpPr>
          <p:nvPr/>
        </p:nvGrpSpPr>
        <p:grpSpPr bwMode="auto">
          <a:xfrm>
            <a:off x="2327275" y="2171700"/>
            <a:ext cx="450850" cy="339725"/>
            <a:chOff x="1771" y="1353"/>
            <a:chExt cx="284" cy="214"/>
          </a:xfrm>
        </p:grpSpPr>
        <p:sp>
          <p:nvSpPr>
            <p:cNvPr id="57386" name="Text Box 19"/>
            <p:cNvSpPr txBox="1">
              <a:spLocks noChangeArrowheads="1"/>
            </p:cNvSpPr>
            <p:nvPr/>
          </p:nvSpPr>
          <p:spPr bwMode="auto">
            <a:xfrm>
              <a:off x="1771" y="1353"/>
              <a:ext cx="28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mmap</a:t>
              </a:r>
            </a:p>
          </p:txBody>
        </p:sp>
        <p:sp>
          <p:nvSpPr>
            <p:cNvPr id="57387" name="Line 20"/>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57363" name="Group 21"/>
          <p:cNvGrpSpPr>
            <a:grpSpLocks/>
          </p:cNvGrpSpPr>
          <p:nvPr/>
        </p:nvGrpSpPr>
        <p:grpSpPr bwMode="auto">
          <a:xfrm>
            <a:off x="4560888" y="2176463"/>
            <a:ext cx="603250" cy="339725"/>
            <a:chOff x="1675" y="1353"/>
            <a:chExt cx="380" cy="214"/>
          </a:xfrm>
        </p:grpSpPr>
        <p:sp>
          <p:nvSpPr>
            <p:cNvPr id="57384" name="Text Box 22"/>
            <p:cNvSpPr txBox="1">
              <a:spLocks noChangeArrowheads="1"/>
            </p:cNvSpPr>
            <p:nvPr/>
          </p:nvSpPr>
          <p:spPr bwMode="auto">
            <a:xfrm>
              <a:off x="1675" y="1353"/>
              <a:ext cx="380"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uncork</a:t>
              </a:r>
            </a:p>
          </p:txBody>
        </p:sp>
        <p:sp>
          <p:nvSpPr>
            <p:cNvPr id="57385" name="Line 23"/>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sp>
        <p:nvSpPr>
          <p:cNvPr id="57364" name="Text Box 24"/>
          <p:cNvSpPr txBox="1">
            <a:spLocks noChangeArrowheads="1"/>
          </p:cNvSpPr>
          <p:nvPr/>
        </p:nvSpPr>
        <p:spPr bwMode="auto">
          <a:xfrm>
            <a:off x="5376863" y="2605088"/>
            <a:ext cx="458787"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copy</a:t>
            </a:r>
          </a:p>
        </p:txBody>
      </p:sp>
      <p:sp>
        <p:nvSpPr>
          <p:cNvPr id="57365" name="Text Box 25"/>
          <p:cNvSpPr txBox="1">
            <a:spLocks noChangeArrowheads="1"/>
          </p:cNvSpPr>
          <p:nvPr/>
        </p:nvSpPr>
        <p:spPr bwMode="auto">
          <a:xfrm>
            <a:off x="2933700" y="4100513"/>
            <a:ext cx="1031875"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DMA transfer</a:t>
            </a:r>
          </a:p>
        </p:txBody>
      </p:sp>
      <p:sp>
        <p:nvSpPr>
          <p:cNvPr id="57366" name="Text Box 26"/>
          <p:cNvSpPr txBox="1">
            <a:spLocks noChangeArrowheads="1"/>
          </p:cNvSpPr>
          <p:nvPr/>
        </p:nvSpPr>
        <p:spPr bwMode="auto">
          <a:xfrm>
            <a:off x="5518150" y="4097338"/>
            <a:ext cx="1031875"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DMA transfer</a:t>
            </a:r>
          </a:p>
        </p:txBody>
      </p:sp>
      <p:sp>
        <p:nvSpPr>
          <p:cNvPr id="1254427" name="Text Box 27"/>
          <p:cNvSpPr txBox="1">
            <a:spLocks noChangeArrowheads="1"/>
          </p:cNvSpPr>
          <p:nvPr/>
        </p:nvSpPr>
        <p:spPr bwMode="auto">
          <a:xfrm>
            <a:off x="115888" y="5710238"/>
            <a:ext cx="5430358" cy="76944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7429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Char char="Ø"/>
            </a:pPr>
            <a:r>
              <a:rPr lang="en-US" sz="2000" dirty="0">
                <a:solidFill>
                  <a:schemeClr val="hlink"/>
                </a:solidFill>
              </a:rPr>
              <a:t>2</a:t>
            </a:r>
            <a:r>
              <a:rPr lang="en-US" sz="2000" i="1" dirty="0">
                <a:solidFill>
                  <a:schemeClr val="hlink"/>
                </a:solidFill>
              </a:rPr>
              <a:t>n</a:t>
            </a:r>
            <a:r>
              <a:rPr lang="en-US" sz="2000" b="0" dirty="0"/>
              <a:t> copy </a:t>
            </a:r>
            <a:r>
              <a:rPr lang="en-US" sz="2000" b="0" dirty="0" smtClean="0"/>
              <a:t>operations </a:t>
            </a:r>
            <a:r>
              <a:rPr lang="en-US" sz="1200" b="0" dirty="0" smtClean="0"/>
              <a:t>(but different costs of header and data)</a:t>
            </a:r>
          </a:p>
          <a:p>
            <a:pPr eaLnBrk="1" hangingPunct="1">
              <a:spcBef>
                <a:spcPct val="20000"/>
              </a:spcBef>
              <a:buClr>
                <a:schemeClr val="hlink"/>
              </a:buClr>
              <a:buSzPct val="75000"/>
              <a:buFont typeface="Wingdings" charset="2"/>
              <a:buChar char="Ø"/>
            </a:pPr>
            <a:r>
              <a:rPr lang="en-US" sz="1200" dirty="0">
                <a:solidFill>
                  <a:schemeClr val="hlink"/>
                </a:solidFill>
              </a:rPr>
              <a:t>1 </a:t>
            </a:r>
            <a:r>
              <a:rPr lang="en-US" sz="2000" dirty="0">
                <a:solidFill>
                  <a:schemeClr val="hlink"/>
                </a:solidFill>
              </a:rPr>
              <a:t>+ 4</a:t>
            </a:r>
            <a:r>
              <a:rPr lang="en-US" sz="2000" i="1" dirty="0">
                <a:solidFill>
                  <a:schemeClr val="hlink"/>
                </a:solidFill>
              </a:rPr>
              <a:t>n</a:t>
            </a:r>
            <a:r>
              <a:rPr lang="en-US" sz="2000" b="0" dirty="0"/>
              <a:t> system calls</a:t>
            </a:r>
          </a:p>
        </p:txBody>
      </p:sp>
      <p:sp>
        <p:nvSpPr>
          <p:cNvPr id="57368" name="Rectangle 28"/>
          <p:cNvSpPr>
            <a:spLocks noChangeArrowheads="1"/>
          </p:cNvSpPr>
          <p:nvPr/>
        </p:nvSpPr>
        <p:spPr bwMode="auto">
          <a:xfrm>
            <a:off x="2668588" y="3330575"/>
            <a:ext cx="617537" cy="149225"/>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7369" name="Rectangle 29"/>
          <p:cNvSpPr>
            <a:spLocks noChangeArrowheads="1"/>
          </p:cNvSpPr>
          <p:nvPr/>
        </p:nvSpPr>
        <p:spPr bwMode="auto">
          <a:xfrm>
            <a:off x="6326188" y="3341688"/>
            <a:ext cx="617537" cy="149225"/>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7370" name="Rectangle 30"/>
          <p:cNvSpPr>
            <a:spLocks noChangeArrowheads="1"/>
          </p:cNvSpPr>
          <p:nvPr/>
        </p:nvSpPr>
        <p:spPr bwMode="auto">
          <a:xfrm>
            <a:off x="6162675" y="3341688"/>
            <a:ext cx="179388" cy="149225"/>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7371" name="Rectangle 31"/>
          <p:cNvSpPr>
            <a:spLocks noChangeArrowheads="1"/>
          </p:cNvSpPr>
          <p:nvPr/>
        </p:nvSpPr>
        <p:spPr bwMode="auto">
          <a:xfrm>
            <a:off x="4116388" y="1876425"/>
            <a:ext cx="179387" cy="149225"/>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7372" name="Line 32"/>
          <p:cNvSpPr>
            <a:spLocks noChangeShapeType="1"/>
          </p:cNvSpPr>
          <p:nvPr/>
        </p:nvSpPr>
        <p:spPr bwMode="auto">
          <a:xfrm>
            <a:off x="4059238" y="3522663"/>
            <a:ext cx="1476375" cy="0"/>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7373" name="Text Box 33"/>
          <p:cNvSpPr txBox="1">
            <a:spLocks noChangeArrowheads="1"/>
          </p:cNvSpPr>
          <p:nvPr/>
        </p:nvSpPr>
        <p:spPr bwMode="auto">
          <a:xfrm>
            <a:off x="4476750" y="3479800"/>
            <a:ext cx="458788"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copy</a:t>
            </a:r>
          </a:p>
        </p:txBody>
      </p:sp>
      <p:grpSp>
        <p:nvGrpSpPr>
          <p:cNvPr id="57374" name="Group 34"/>
          <p:cNvGrpSpPr>
            <a:grpSpLocks/>
          </p:cNvGrpSpPr>
          <p:nvPr/>
        </p:nvGrpSpPr>
        <p:grpSpPr bwMode="auto">
          <a:xfrm>
            <a:off x="4151313" y="2176463"/>
            <a:ext cx="450850" cy="339725"/>
            <a:chOff x="1771" y="1353"/>
            <a:chExt cx="284" cy="214"/>
          </a:xfrm>
        </p:grpSpPr>
        <p:sp>
          <p:nvSpPr>
            <p:cNvPr id="57382" name="Text Box 35"/>
            <p:cNvSpPr txBox="1">
              <a:spLocks noChangeArrowheads="1"/>
            </p:cNvSpPr>
            <p:nvPr/>
          </p:nvSpPr>
          <p:spPr bwMode="auto">
            <a:xfrm>
              <a:off x="1771" y="1353"/>
              <a:ext cx="28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send</a:t>
              </a:r>
            </a:p>
          </p:txBody>
        </p:sp>
        <p:sp>
          <p:nvSpPr>
            <p:cNvPr id="57383" name="Line 36"/>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57375" name="Group 37"/>
          <p:cNvGrpSpPr>
            <a:grpSpLocks/>
          </p:cNvGrpSpPr>
          <p:nvPr/>
        </p:nvGrpSpPr>
        <p:grpSpPr bwMode="auto">
          <a:xfrm>
            <a:off x="3740150" y="2176463"/>
            <a:ext cx="450850" cy="339725"/>
            <a:chOff x="1771" y="1353"/>
            <a:chExt cx="284" cy="214"/>
          </a:xfrm>
        </p:grpSpPr>
        <p:sp>
          <p:nvSpPr>
            <p:cNvPr id="57380" name="Text Box 38"/>
            <p:cNvSpPr txBox="1">
              <a:spLocks noChangeArrowheads="1"/>
            </p:cNvSpPr>
            <p:nvPr/>
          </p:nvSpPr>
          <p:spPr bwMode="auto">
            <a:xfrm>
              <a:off x="1771" y="1353"/>
              <a:ext cx="28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send</a:t>
              </a:r>
            </a:p>
          </p:txBody>
        </p:sp>
        <p:sp>
          <p:nvSpPr>
            <p:cNvPr id="57381" name="Line 39"/>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57376" name="Group 40"/>
          <p:cNvGrpSpPr>
            <a:grpSpLocks/>
          </p:cNvGrpSpPr>
          <p:nvPr/>
        </p:nvGrpSpPr>
        <p:grpSpPr bwMode="auto">
          <a:xfrm>
            <a:off x="3328988" y="2176463"/>
            <a:ext cx="450850" cy="339725"/>
            <a:chOff x="1771" y="1353"/>
            <a:chExt cx="284" cy="214"/>
          </a:xfrm>
        </p:grpSpPr>
        <p:sp>
          <p:nvSpPr>
            <p:cNvPr id="57378" name="Text Box 41"/>
            <p:cNvSpPr txBox="1">
              <a:spLocks noChangeArrowheads="1"/>
            </p:cNvSpPr>
            <p:nvPr/>
          </p:nvSpPr>
          <p:spPr bwMode="auto">
            <a:xfrm>
              <a:off x="1771" y="1353"/>
              <a:ext cx="28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cork</a:t>
              </a:r>
            </a:p>
          </p:txBody>
        </p:sp>
        <p:sp>
          <p:nvSpPr>
            <p:cNvPr id="57379" name="Line 42"/>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sp>
        <p:nvSpPr>
          <p:cNvPr id="57377" name="Rectangle 43"/>
          <p:cNvSpPr>
            <a:spLocks noChangeArrowheads="1"/>
          </p:cNvSpPr>
          <p:nvPr/>
        </p:nvSpPr>
        <p:spPr bwMode="auto">
          <a:xfrm>
            <a:off x="5984875" y="3341688"/>
            <a:ext cx="179388" cy="14922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4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27" grpId="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Streaming: </a:t>
            </a:r>
            <a:r>
              <a:rPr lang="en-US" smtClean="0">
                <a:latin typeface="Courier New" charset="0"/>
              </a:rPr>
              <a:t>mmap</a:t>
            </a:r>
            <a:r>
              <a:rPr lang="en-US" smtClean="0"/>
              <a:t> / </a:t>
            </a:r>
            <a:r>
              <a:rPr lang="en-US" smtClean="0">
                <a:latin typeface="Courier New" charset="0"/>
              </a:rPr>
              <a:t>writev</a:t>
            </a:r>
          </a:p>
        </p:txBody>
      </p:sp>
      <p:sp>
        <p:nvSpPr>
          <p:cNvPr id="58371" name="Rectangle 3"/>
          <p:cNvSpPr>
            <a:spLocks noChangeArrowheads="1"/>
          </p:cNvSpPr>
          <p:nvPr/>
        </p:nvSpPr>
        <p:spPr bwMode="auto">
          <a:xfrm>
            <a:off x="1301750" y="1389063"/>
            <a:ext cx="6354763" cy="99377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8372" name="Text Box 4"/>
          <p:cNvSpPr txBox="1">
            <a:spLocks noChangeArrowheads="1"/>
          </p:cNvSpPr>
          <p:nvPr/>
        </p:nvSpPr>
        <p:spPr bwMode="auto">
          <a:xfrm>
            <a:off x="1233488" y="1304925"/>
            <a:ext cx="13509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application</a:t>
            </a:r>
          </a:p>
        </p:txBody>
      </p:sp>
      <p:sp>
        <p:nvSpPr>
          <p:cNvPr id="58373" name="Rectangle 5"/>
          <p:cNvSpPr>
            <a:spLocks noChangeArrowheads="1"/>
          </p:cNvSpPr>
          <p:nvPr/>
        </p:nvSpPr>
        <p:spPr bwMode="auto">
          <a:xfrm>
            <a:off x="1306513" y="2552700"/>
            <a:ext cx="6354762" cy="1766888"/>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8374" name="Text Box 6"/>
          <p:cNvSpPr txBox="1">
            <a:spLocks noChangeArrowheads="1"/>
          </p:cNvSpPr>
          <p:nvPr/>
        </p:nvSpPr>
        <p:spPr bwMode="auto">
          <a:xfrm>
            <a:off x="1238250" y="2500313"/>
            <a:ext cx="831850"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kernel</a:t>
            </a:r>
          </a:p>
        </p:txBody>
      </p:sp>
      <p:pic>
        <p:nvPicPr>
          <p:cNvPr id="58375" name="Picture 7" descr="j023826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32063" y="4427538"/>
            <a:ext cx="992187" cy="825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8376" name="Picture 8" descr="nettverkskort"/>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246813" y="4537075"/>
            <a:ext cx="768350" cy="581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8377" name="Rectangle 9"/>
          <p:cNvSpPr>
            <a:spLocks noChangeArrowheads="1"/>
          </p:cNvSpPr>
          <p:nvPr/>
        </p:nvSpPr>
        <p:spPr bwMode="auto">
          <a:xfrm>
            <a:off x="2060575" y="3270250"/>
            <a:ext cx="1906588"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58378" name="Text Box 10"/>
          <p:cNvSpPr txBox="1">
            <a:spLocks noChangeArrowheads="1"/>
          </p:cNvSpPr>
          <p:nvPr/>
        </p:nvSpPr>
        <p:spPr bwMode="auto">
          <a:xfrm>
            <a:off x="2306638" y="3424238"/>
            <a:ext cx="14144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page cache</a:t>
            </a:r>
          </a:p>
        </p:txBody>
      </p:sp>
      <p:sp>
        <p:nvSpPr>
          <p:cNvPr id="58379" name="Rectangle 11"/>
          <p:cNvSpPr>
            <a:spLocks noChangeArrowheads="1"/>
          </p:cNvSpPr>
          <p:nvPr/>
        </p:nvSpPr>
        <p:spPr bwMode="auto">
          <a:xfrm>
            <a:off x="5605463" y="3275013"/>
            <a:ext cx="19065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58380" name="Text Box 12"/>
          <p:cNvSpPr txBox="1">
            <a:spLocks noChangeArrowheads="1"/>
          </p:cNvSpPr>
          <p:nvPr/>
        </p:nvSpPr>
        <p:spPr bwMode="auto">
          <a:xfrm>
            <a:off x="5757863" y="3429000"/>
            <a:ext cx="1608137"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socket buffer</a:t>
            </a:r>
          </a:p>
        </p:txBody>
      </p:sp>
      <p:sp>
        <p:nvSpPr>
          <p:cNvPr id="58381" name="Rectangle 13"/>
          <p:cNvSpPr>
            <a:spLocks noChangeArrowheads="1"/>
          </p:cNvSpPr>
          <p:nvPr/>
        </p:nvSpPr>
        <p:spPr bwMode="auto">
          <a:xfrm>
            <a:off x="3592513" y="1422400"/>
            <a:ext cx="20462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58382" name="Text Box 14"/>
          <p:cNvSpPr txBox="1">
            <a:spLocks noChangeArrowheads="1"/>
          </p:cNvSpPr>
          <p:nvPr/>
        </p:nvSpPr>
        <p:spPr bwMode="auto">
          <a:xfrm>
            <a:off x="3546475" y="1385888"/>
            <a:ext cx="2098675"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application buffer</a:t>
            </a:r>
          </a:p>
        </p:txBody>
      </p:sp>
      <p:sp>
        <p:nvSpPr>
          <p:cNvPr id="58383" name="Line 15"/>
          <p:cNvSpPr>
            <a:spLocks noChangeShapeType="1"/>
          </p:cNvSpPr>
          <p:nvPr/>
        </p:nvSpPr>
        <p:spPr bwMode="auto">
          <a:xfrm flipV="1">
            <a:off x="2970213" y="4060825"/>
            <a:ext cx="0" cy="301625"/>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8384" name="Line 16"/>
          <p:cNvSpPr>
            <a:spLocks noChangeShapeType="1"/>
          </p:cNvSpPr>
          <p:nvPr/>
        </p:nvSpPr>
        <p:spPr bwMode="auto">
          <a:xfrm flipV="1">
            <a:off x="6580188" y="4060825"/>
            <a:ext cx="0" cy="301625"/>
          </a:xfrm>
          <a:prstGeom prst="line">
            <a:avLst/>
          </a:prstGeom>
          <a:noFill/>
          <a:ln w="25400">
            <a:solidFill>
              <a:schemeClr val="folHlink"/>
            </a:solidFill>
            <a:round/>
            <a:headEnd type="triangle" w="lg" len="lg"/>
            <a:tailEnd type="non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8385" name="Line 17"/>
          <p:cNvSpPr>
            <a:spLocks noChangeShapeType="1"/>
          </p:cNvSpPr>
          <p:nvPr/>
        </p:nvSpPr>
        <p:spPr bwMode="auto">
          <a:xfrm flipH="1" flipV="1">
            <a:off x="5237163" y="2208213"/>
            <a:ext cx="1006475" cy="830262"/>
          </a:xfrm>
          <a:prstGeom prst="line">
            <a:avLst/>
          </a:prstGeom>
          <a:noFill/>
          <a:ln w="25400">
            <a:solidFill>
              <a:schemeClr val="folHlink"/>
            </a:solidFill>
            <a:round/>
            <a:headEnd type="triangle" w="lg" len="lg"/>
            <a:tailEnd type="non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nvGrpSpPr>
          <p:cNvPr id="58386" name="Group 18"/>
          <p:cNvGrpSpPr>
            <a:grpSpLocks/>
          </p:cNvGrpSpPr>
          <p:nvPr/>
        </p:nvGrpSpPr>
        <p:grpSpPr bwMode="auto">
          <a:xfrm>
            <a:off x="2327275" y="2171700"/>
            <a:ext cx="450850" cy="339725"/>
            <a:chOff x="1771" y="1353"/>
            <a:chExt cx="284" cy="214"/>
          </a:xfrm>
        </p:grpSpPr>
        <p:sp>
          <p:nvSpPr>
            <p:cNvPr id="58402" name="Text Box 19"/>
            <p:cNvSpPr txBox="1">
              <a:spLocks noChangeArrowheads="1"/>
            </p:cNvSpPr>
            <p:nvPr/>
          </p:nvSpPr>
          <p:spPr bwMode="auto">
            <a:xfrm>
              <a:off x="1771" y="1353"/>
              <a:ext cx="28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mmap</a:t>
              </a:r>
            </a:p>
          </p:txBody>
        </p:sp>
        <p:sp>
          <p:nvSpPr>
            <p:cNvPr id="58403" name="Line 20"/>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58387" name="Group 21"/>
          <p:cNvGrpSpPr>
            <a:grpSpLocks/>
          </p:cNvGrpSpPr>
          <p:nvPr/>
        </p:nvGrpSpPr>
        <p:grpSpPr bwMode="auto">
          <a:xfrm>
            <a:off x="4227513" y="2176463"/>
            <a:ext cx="603250" cy="339725"/>
            <a:chOff x="1675" y="1353"/>
            <a:chExt cx="380" cy="214"/>
          </a:xfrm>
        </p:grpSpPr>
        <p:sp>
          <p:nvSpPr>
            <p:cNvPr id="58400" name="Text Box 22"/>
            <p:cNvSpPr txBox="1">
              <a:spLocks noChangeArrowheads="1"/>
            </p:cNvSpPr>
            <p:nvPr/>
          </p:nvSpPr>
          <p:spPr bwMode="auto">
            <a:xfrm>
              <a:off x="1675" y="1353"/>
              <a:ext cx="380"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writev</a:t>
              </a:r>
            </a:p>
          </p:txBody>
        </p:sp>
        <p:sp>
          <p:nvSpPr>
            <p:cNvPr id="58401" name="Line 23"/>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sp>
        <p:nvSpPr>
          <p:cNvPr id="58388" name="Text Box 24"/>
          <p:cNvSpPr txBox="1">
            <a:spLocks noChangeArrowheads="1"/>
          </p:cNvSpPr>
          <p:nvPr/>
        </p:nvSpPr>
        <p:spPr bwMode="auto">
          <a:xfrm>
            <a:off x="5376863" y="2605088"/>
            <a:ext cx="458787"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copy</a:t>
            </a:r>
          </a:p>
        </p:txBody>
      </p:sp>
      <p:sp>
        <p:nvSpPr>
          <p:cNvPr id="58389" name="Text Box 25"/>
          <p:cNvSpPr txBox="1">
            <a:spLocks noChangeArrowheads="1"/>
          </p:cNvSpPr>
          <p:nvPr/>
        </p:nvSpPr>
        <p:spPr bwMode="auto">
          <a:xfrm>
            <a:off x="2933700" y="4100513"/>
            <a:ext cx="1031875"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DMA transfer</a:t>
            </a:r>
          </a:p>
        </p:txBody>
      </p:sp>
      <p:sp>
        <p:nvSpPr>
          <p:cNvPr id="58390" name="Text Box 26"/>
          <p:cNvSpPr txBox="1">
            <a:spLocks noChangeArrowheads="1"/>
          </p:cNvSpPr>
          <p:nvPr/>
        </p:nvSpPr>
        <p:spPr bwMode="auto">
          <a:xfrm>
            <a:off x="5518150" y="4097338"/>
            <a:ext cx="1031875"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DMA transfer</a:t>
            </a:r>
          </a:p>
        </p:txBody>
      </p:sp>
      <p:sp>
        <p:nvSpPr>
          <p:cNvPr id="1255451" name="Text Box 27"/>
          <p:cNvSpPr txBox="1">
            <a:spLocks noChangeArrowheads="1"/>
          </p:cNvSpPr>
          <p:nvPr/>
        </p:nvSpPr>
        <p:spPr bwMode="auto">
          <a:xfrm>
            <a:off x="115888" y="5710238"/>
            <a:ext cx="3067050" cy="762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7429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Char char="Ø"/>
            </a:pPr>
            <a:r>
              <a:rPr lang="en-US" sz="2000">
                <a:solidFill>
                  <a:schemeClr val="hlink"/>
                </a:solidFill>
              </a:rPr>
              <a:t>2</a:t>
            </a:r>
            <a:r>
              <a:rPr lang="en-US" sz="2000" i="1">
                <a:solidFill>
                  <a:schemeClr val="hlink"/>
                </a:solidFill>
              </a:rPr>
              <a:t>n</a:t>
            </a:r>
            <a:r>
              <a:rPr lang="en-US" sz="2000" b="0"/>
              <a:t> copy operations</a:t>
            </a:r>
          </a:p>
          <a:p>
            <a:pPr eaLnBrk="1" hangingPunct="1">
              <a:spcBef>
                <a:spcPct val="20000"/>
              </a:spcBef>
              <a:buClr>
                <a:schemeClr val="hlink"/>
              </a:buClr>
              <a:buSzPct val="75000"/>
              <a:buFont typeface="Wingdings" charset="2"/>
              <a:buChar char="Ø"/>
            </a:pPr>
            <a:r>
              <a:rPr lang="en-US" sz="2000">
                <a:solidFill>
                  <a:schemeClr val="hlink"/>
                </a:solidFill>
              </a:rPr>
              <a:t>1 + </a:t>
            </a:r>
            <a:r>
              <a:rPr lang="en-US" sz="2000" i="1">
                <a:solidFill>
                  <a:schemeClr val="hlink"/>
                </a:solidFill>
              </a:rPr>
              <a:t>n</a:t>
            </a:r>
            <a:r>
              <a:rPr lang="en-US" sz="2000" b="0"/>
              <a:t> system calls</a:t>
            </a:r>
          </a:p>
        </p:txBody>
      </p:sp>
      <p:sp>
        <p:nvSpPr>
          <p:cNvPr id="58392" name="Rectangle 28"/>
          <p:cNvSpPr>
            <a:spLocks noChangeArrowheads="1"/>
          </p:cNvSpPr>
          <p:nvPr/>
        </p:nvSpPr>
        <p:spPr bwMode="auto">
          <a:xfrm>
            <a:off x="2668588" y="3330575"/>
            <a:ext cx="617537" cy="149225"/>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8393" name="Rectangle 29"/>
          <p:cNvSpPr>
            <a:spLocks noChangeArrowheads="1"/>
          </p:cNvSpPr>
          <p:nvPr/>
        </p:nvSpPr>
        <p:spPr bwMode="auto">
          <a:xfrm>
            <a:off x="6326188" y="3341688"/>
            <a:ext cx="617537" cy="149225"/>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8394" name="Rectangle 30"/>
          <p:cNvSpPr>
            <a:spLocks noChangeArrowheads="1"/>
          </p:cNvSpPr>
          <p:nvPr/>
        </p:nvSpPr>
        <p:spPr bwMode="auto">
          <a:xfrm>
            <a:off x="6162675" y="3341688"/>
            <a:ext cx="179388" cy="149225"/>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8395" name="Rectangle 31"/>
          <p:cNvSpPr>
            <a:spLocks noChangeArrowheads="1"/>
          </p:cNvSpPr>
          <p:nvPr/>
        </p:nvSpPr>
        <p:spPr bwMode="auto">
          <a:xfrm>
            <a:off x="4116388" y="1876425"/>
            <a:ext cx="179387" cy="149225"/>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8396" name="Line 32"/>
          <p:cNvSpPr>
            <a:spLocks noChangeShapeType="1"/>
          </p:cNvSpPr>
          <p:nvPr/>
        </p:nvSpPr>
        <p:spPr bwMode="auto">
          <a:xfrm>
            <a:off x="4059238" y="3522663"/>
            <a:ext cx="1476375" cy="0"/>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8397" name="Text Box 33"/>
          <p:cNvSpPr txBox="1">
            <a:spLocks noChangeArrowheads="1"/>
          </p:cNvSpPr>
          <p:nvPr/>
        </p:nvSpPr>
        <p:spPr bwMode="auto">
          <a:xfrm>
            <a:off x="4476750" y="3479800"/>
            <a:ext cx="458788"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copy</a:t>
            </a:r>
          </a:p>
        </p:txBody>
      </p:sp>
      <p:sp>
        <p:nvSpPr>
          <p:cNvPr id="1255458" name="Text Box 34"/>
          <p:cNvSpPr txBox="1">
            <a:spLocks noChangeArrowheads="1"/>
          </p:cNvSpPr>
          <p:nvPr/>
        </p:nvSpPr>
        <p:spPr bwMode="auto">
          <a:xfrm>
            <a:off x="2940050" y="6076950"/>
            <a:ext cx="5603875"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solidFill>
                  <a:schemeClr val="hlink"/>
                </a:solidFill>
                <a:sym typeface="Wingdings" charset="2"/>
              </a:rPr>
              <a:t> </a:t>
            </a:r>
            <a:r>
              <a:rPr lang="en-US" sz="2000" b="0">
                <a:solidFill>
                  <a:schemeClr val="hlink"/>
                </a:solidFill>
              </a:rPr>
              <a:t>Previous solution: three more calls per packet</a:t>
            </a:r>
          </a:p>
        </p:txBody>
      </p:sp>
      <p:sp>
        <p:nvSpPr>
          <p:cNvPr id="58399" name="Rectangle 35"/>
          <p:cNvSpPr>
            <a:spLocks noChangeArrowheads="1"/>
          </p:cNvSpPr>
          <p:nvPr/>
        </p:nvSpPr>
        <p:spPr bwMode="auto">
          <a:xfrm>
            <a:off x="5984875" y="3341688"/>
            <a:ext cx="179388" cy="14922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5451"/>
                                        </p:tgtEl>
                                        <p:attrNameLst>
                                          <p:attrName>style.visibility</p:attrName>
                                        </p:attrNameLst>
                                      </p:cBhvr>
                                      <p:to>
                                        <p:strVal val="visible"/>
                                      </p:to>
                                    </p:set>
                                  </p:childTnLst>
                                </p:cTn>
                              </p:par>
                            </p:childTnLst>
                          </p:cTn>
                        </p:par>
                        <p:par>
                          <p:cTn id="7" fill="hold" nodeType="afterGroup">
                            <p:stCondLst>
                              <p:cond delay="0"/>
                            </p:stCondLst>
                            <p:childTnLst>
                              <p:par>
                                <p:cTn id="8" presetID="27" presetClass="entr" presetSubtype="0" fill="hold" grpId="0" nodeType="afterEffect">
                                  <p:stCondLst>
                                    <p:cond delay="0"/>
                                  </p:stCondLst>
                                  <p:iterate type="lt">
                                    <p:tmPct val="50000"/>
                                  </p:iterate>
                                  <p:childTnLst>
                                    <p:set>
                                      <p:cBhvr>
                                        <p:cTn id="9" dur="1" fill="hold">
                                          <p:stCondLst>
                                            <p:cond delay="0"/>
                                          </p:stCondLst>
                                        </p:cTn>
                                        <p:tgtEl>
                                          <p:spTgt spid="1255458"/>
                                        </p:tgtEl>
                                        <p:attrNameLst>
                                          <p:attrName>style.visibility</p:attrName>
                                        </p:attrNameLst>
                                      </p:cBhvr>
                                      <p:to>
                                        <p:strVal val="visible"/>
                                      </p:to>
                                    </p:set>
                                    <p:anim calcmode="discrete" valueType="clr">
                                      <p:cBhvr override="childStyle">
                                        <p:cTn id="10" dur="80"/>
                                        <p:tgtEl>
                                          <p:spTgt spid="1255458"/>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255458"/>
                                        </p:tgtEl>
                                        <p:attrNameLst>
                                          <p:attrName>fillcolor</p:attrName>
                                        </p:attrNameLst>
                                      </p:cBhvr>
                                      <p:tavLst>
                                        <p:tav tm="0">
                                          <p:val>
                                            <p:clrVal>
                                              <a:schemeClr val="accent2"/>
                                            </p:clrVal>
                                          </p:val>
                                        </p:tav>
                                        <p:tav tm="50000">
                                          <p:val>
                                            <p:clrVal>
                                              <a:schemeClr val="hlink"/>
                                            </p:clrVal>
                                          </p:val>
                                        </p:tav>
                                      </p:tavLst>
                                    </p:anim>
                                    <p:set>
                                      <p:cBhvr>
                                        <p:cTn id="12" dur="80"/>
                                        <p:tgtEl>
                                          <p:spTgt spid="12554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5451" grpId="0"/>
      <p:bldP spid="1255458"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Streaming: </a:t>
            </a:r>
            <a:r>
              <a:rPr lang="en-US" smtClean="0">
                <a:latin typeface="Courier New" charset="0"/>
              </a:rPr>
              <a:t>sendfile</a:t>
            </a:r>
          </a:p>
        </p:txBody>
      </p:sp>
      <p:sp>
        <p:nvSpPr>
          <p:cNvPr id="59395" name="Rectangle 3"/>
          <p:cNvSpPr>
            <a:spLocks noChangeArrowheads="1"/>
          </p:cNvSpPr>
          <p:nvPr/>
        </p:nvSpPr>
        <p:spPr bwMode="auto">
          <a:xfrm>
            <a:off x="1301750" y="1389063"/>
            <a:ext cx="6354763" cy="99377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9396" name="Text Box 4"/>
          <p:cNvSpPr txBox="1">
            <a:spLocks noChangeArrowheads="1"/>
          </p:cNvSpPr>
          <p:nvPr/>
        </p:nvSpPr>
        <p:spPr bwMode="auto">
          <a:xfrm>
            <a:off x="1233488" y="1304925"/>
            <a:ext cx="13509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application</a:t>
            </a:r>
          </a:p>
        </p:txBody>
      </p:sp>
      <p:sp>
        <p:nvSpPr>
          <p:cNvPr id="59397" name="Rectangle 5"/>
          <p:cNvSpPr>
            <a:spLocks noChangeArrowheads="1"/>
          </p:cNvSpPr>
          <p:nvPr/>
        </p:nvSpPr>
        <p:spPr bwMode="auto">
          <a:xfrm>
            <a:off x="1306513" y="2552700"/>
            <a:ext cx="6354762" cy="1766888"/>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9398" name="Text Box 6"/>
          <p:cNvSpPr txBox="1">
            <a:spLocks noChangeArrowheads="1"/>
          </p:cNvSpPr>
          <p:nvPr/>
        </p:nvSpPr>
        <p:spPr bwMode="auto">
          <a:xfrm>
            <a:off x="1238250" y="2500313"/>
            <a:ext cx="831850"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kernel</a:t>
            </a:r>
          </a:p>
        </p:txBody>
      </p:sp>
      <p:pic>
        <p:nvPicPr>
          <p:cNvPr id="59399" name="Picture 7" descr="j023826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32063" y="4427538"/>
            <a:ext cx="992187" cy="825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9400" name="Picture 8" descr="nettverkskort"/>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246813" y="4537075"/>
            <a:ext cx="768350" cy="581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9401" name="Rectangle 9"/>
          <p:cNvSpPr>
            <a:spLocks noChangeArrowheads="1"/>
          </p:cNvSpPr>
          <p:nvPr/>
        </p:nvSpPr>
        <p:spPr bwMode="auto">
          <a:xfrm>
            <a:off x="2060575" y="3270250"/>
            <a:ext cx="1906588"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59402" name="Text Box 10"/>
          <p:cNvSpPr txBox="1">
            <a:spLocks noChangeArrowheads="1"/>
          </p:cNvSpPr>
          <p:nvPr/>
        </p:nvSpPr>
        <p:spPr bwMode="auto">
          <a:xfrm>
            <a:off x="2306638" y="3424238"/>
            <a:ext cx="14144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page cache</a:t>
            </a:r>
          </a:p>
        </p:txBody>
      </p:sp>
      <p:sp>
        <p:nvSpPr>
          <p:cNvPr id="59403" name="Rectangle 11"/>
          <p:cNvSpPr>
            <a:spLocks noChangeArrowheads="1"/>
          </p:cNvSpPr>
          <p:nvPr/>
        </p:nvSpPr>
        <p:spPr bwMode="auto">
          <a:xfrm>
            <a:off x="5605463" y="3275013"/>
            <a:ext cx="19065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59404" name="Text Box 12"/>
          <p:cNvSpPr txBox="1">
            <a:spLocks noChangeArrowheads="1"/>
          </p:cNvSpPr>
          <p:nvPr/>
        </p:nvSpPr>
        <p:spPr bwMode="auto">
          <a:xfrm>
            <a:off x="5757863" y="3429000"/>
            <a:ext cx="1608137"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socket buffer</a:t>
            </a:r>
          </a:p>
        </p:txBody>
      </p:sp>
      <p:sp>
        <p:nvSpPr>
          <p:cNvPr id="59405" name="Rectangle 13"/>
          <p:cNvSpPr>
            <a:spLocks noChangeArrowheads="1"/>
          </p:cNvSpPr>
          <p:nvPr/>
        </p:nvSpPr>
        <p:spPr bwMode="auto">
          <a:xfrm>
            <a:off x="3592513" y="1422400"/>
            <a:ext cx="20462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59406" name="Text Box 14"/>
          <p:cNvSpPr txBox="1">
            <a:spLocks noChangeArrowheads="1"/>
          </p:cNvSpPr>
          <p:nvPr/>
        </p:nvSpPr>
        <p:spPr bwMode="auto">
          <a:xfrm>
            <a:off x="3546475" y="1385888"/>
            <a:ext cx="2098675"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application buffer</a:t>
            </a:r>
          </a:p>
        </p:txBody>
      </p:sp>
      <p:sp>
        <p:nvSpPr>
          <p:cNvPr id="59407" name="Line 15"/>
          <p:cNvSpPr>
            <a:spLocks noChangeShapeType="1"/>
          </p:cNvSpPr>
          <p:nvPr/>
        </p:nvSpPr>
        <p:spPr bwMode="auto">
          <a:xfrm flipV="1">
            <a:off x="2970213" y="4060825"/>
            <a:ext cx="0" cy="301625"/>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9408" name="Text Box 16"/>
          <p:cNvSpPr txBox="1">
            <a:spLocks noChangeArrowheads="1"/>
          </p:cNvSpPr>
          <p:nvPr/>
        </p:nvSpPr>
        <p:spPr bwMode="auto">
          <a:xfrm>
            <a:off x="2933700" y="4100513"/>
            <a:ext cx="1031875"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DMA transfer</a:t>
            </a:r>
          </a:p>
        </p:txBody>
      </p:sp>
      <p:sp>
        <p:nvSpPr>
          <p:cNvPr id="1256465" name="Text Box 17"/>
          <p:cNvSpPr txBox="1">
            <a:spLocks noChangeArrowheads="1"/>
          </p:cNvSpPr>
          <p:nvPr/>
        </p:nvSpPr>
        <p:spPr bwMode="auto">
          <a:xfrm>
            <a:off x="115888" y="5710238"/>
            <a:ext cx="2905125" cy="762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7429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Char char="Ø"/>
            </a:pPr>
            <a:r>
              <a:rPr lang="en-US" sz="2000" i="1">
                <a:solidFill>
                  <a:schemeClr val="hlink"/>
                </a:solidFill>
              </a:rPr>
              <a:t>n</a:t>
            </a:r>
            <a:r>
              <a:rPr lang="en-US" sz="2000" b="0"/>
              <a:t> copy operations</a:t>
            </a:r>
          </a:p>
          <a:p>
            <a:pPr eaLnBrk="1" hangingPunct="1">
              <a:spcBef>
                <a:spcPct val="20000"/>
              </a:spcBef>
              <a:buClr>
                <a:schemeClr val="hlink"/>
              </a:buClr>
              <a:buSzPct val="75000"/>
              <a:buFont typeface="Wingdings" charset="2"/>
              <a:buChar char="Ø"/>
            </a:pPr>
            <a:r>
              <a:rPr lang="en-US" sz="2000">
                <a:solidFill>
                  <a:schemeClr val="hlink"/>
                </a:solidFill>
              </a:rPr>
              <a:t>4</a:t>
            </a:r>
            <a:r>
              <a:rPr lang="en-US" sz="2000" i="1">
                <a:solidFill>
                  <a:schemeClr val="hlink"/>
                </a:solidFill>
              </a:rPr>
              <a:t>n</a:t>
            </a:r>
            <a:r>
              <a:rPr lang="en-US" sz="2000" b="0"/>
              <a:t> system calls</a:t>
            </a:r>
          </a:p>
        </p:txBody>
      </p:sp>
      <p:sp>
        <p:nvSpPr>
          <p:cNvPr id="59410" name="Rectangle 18"/>
          <p:cNvSpPr>
            <a:spLocks noChangeArrowheads="1"/>
          </p:cNvSpPr>
          <p:nvPr/>
        </p:nvSpPr>
        <p:spPr bwMode="auto">
          <a:xfrm>
            <a:off x="2668588" y="3330575"/>
            <a:ext cx="617537" cy="149225"/>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9411" name="Rectangle 19"/>
          <p:cNvSpPr>
            <a:spLocks noChangeArrowheads="1"/>
          </p:cNvSpPr>
          <p:nvPr/>
        </p:nvSpPr>
        <p:spPr bwMode="auto">
          <a:xfrm>
            <a:off x="4116388" y="1876425"/>
            <a:ext cx="179387" cy="149225"/>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9412" name="Line 20"/>
          <p:cNvSpPr>
            <a:spLocks noChangeShapeType="1"/>
          </p:cNvSpPr>
          <p:nvPr/>
        </p:nvSpPr>
        <p:spPr bwMode="auto">
          <a:xfrm>
            <a:off x="4059238" y="3522663"/>
            <a:ext cx="1476375" cy="0"/>
          </a:xfrm>
          <a:prstGeom prst="line">
            <a:avLst/>
          </a:prstGeom>
          <a:noFill/>
          <a:ln w="25400">
            <a:solidFill>
              <a:schemeClr val="tx1"/>
            </a:solidFill>
            <a:prstDash val="dash"/>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9413" name="Freeform 21"/>
          <p:cNvSpPr>
            <a:spLocks/>
          </p:cNvSpPr>
          <p:nvPr/>
        </p:nvSpPr>
        <p:spPr bwMode="auto">
          <a:xfrm>
            <a:off x="2927350" y="2886075"/>
            <a:ext cx="4656138" cy="1476375"/>
          </a:xfrm>
          <a:custGeom>
            <a:avLst/>
            <a:gdLst>
              <a:gd name="T0" fmla="*/ 0 w 2933"/>
              <a:gd name="T1" fmla="*/ 206 h 930"/>
              <a:gd name="T2" fmla="*/ 0 w 2933"/>
              <a:gd name="T3" fmla="*/ 0 h 930"/>
              <a:gd name="T4" fmla="*/ 2933 w 2933"/>
              <a:gd name="T5" fmla="*/ 0 h 930"/>
              <a:gd name="T6" fmla="*/ 2933 w 2933"/>
              <a:gd name="T7" fmla="*/ 771 h 930"/>
              <a:gd name="T8" fmla="*/ 2357 w 2933"/>
              <a:gd name="T9" fmla="*/ 771 h 930"/>
              <a:gd name="T10" fmla="*/ 2357 w 2933"/>
              <a:gd name="T11" fmla="*/ 930 h 930"/>
              <a:gd name="T12" fmla="*/ 0 60000 65536"/>
              <a:gd name="T13" fmla="*/ 0 60000 65536"/>
              <a:gd name="T14" fmla="*/ 0 60000 65536"/>
              <a:gd name="T15" fmla="*/ 0 60000 65536"/>
              <a:gd name="T16" fmla="*/ 0 60000 65536"/>
              <a:gd name="T17" fmla="*/ 0 60000 65536"/>
              <a:gd name="T18" fmla="*/ 0 w 2933"/>
              <a:gd name="T19" fmla="*/ 0 h 930"/>
              <a:gd name="T20" fmla="*/ 2933 w 2933"/>
              <a:gd name="T21" fmla="*/ 930 h 930"/>
            </a:gdLst>
            <a:ahLst/>
            <a:cxnLst>
              <a:cxn ang="T12">
                <a:pos x="T0" y="T1"/>
              </a:cxn>
              <a:cxn ang="T13">
                <a:pos x="T2" y="T3"/>
              </a:cxn>
              <a:cxn ang="T14">
                <a:pos x="T4" y="T5"/>
              </a:cxn>
              <a:cxn ang="T15">
                <a:pos x="T6" y="T7"/>
              </a:cxn>
              <a:cxn ang="T16">
                <a:pos x="T8" y="T9"/>
              </a:cxn>
              <a:cxn ang="T17">
                <a:pos x="T10" y="T11"/>
              </a:cxn>
            </a:cxnLst>
            <a:rect l="T18" t="T19" r="T20" b="T21"/>
            <a:pathLst>
              <a:path w="2933" h="930">
                <a:moveTo>
                  <a:pt x="0" y="206"/>
                </a:moveTo>
                <a:lnTo>
                  <a:pt x="0" y="0"/>
                </a:lnTo>
                <a:lnTo>
                  <a:pt x="2933" y="0"/>
                </a:lnTo>
                <a:lnTo>
                  <a:pt x="2933" y="771"/>
                </a:lnTo>
                <a:lnTo>
                  <a:pt x="2357" y="771"/>
                </a:lnTo>
                <a:lnTo>
                  <a:pt x="2357" y="930"/>
                </a:lnTo>
              </a:path>
            </a:pathLst>
          </a:cu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rIns="54000"/>
          <a:lstStyle/>
          <a:p>
            <a:endParaRPr lang="nb-NO"/>
          </a:p>
        </p:txBody>
      </p:sp>
      <p:sp>
        <p:nvSpPr>
          <p:cNvPr id="59414" name="Line 22"/>
          <p:cNvSpPr>
            <a:spLocks noChangeShapeType="1"/>
          </p:cNvSpPr>
          <p:nvPr/>
        </p:nvSpPr>
        <p:spPr bwMode="auto">
          <a:xfrm flipV="1">
            <a:off x="6513513" y="2889250"/>
            <a:ext cx="0" cy="301625"/>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9415" name="Text Box 23"/>
          <p:cNvSpPr txBox="1">
            <a:spLocks noChangeArrowheads="1"/>
          </p:cNvSpPr>
          <p:nvPr/>
        </p:nvSpPr>
        <p:spPr bwMode="auto">
          <a:xfrm>
            <a:off x="3990975" y="2633663"/>
            <a:ext cx="1516063"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gather DMA transfer</a:t>
            </a:r>
          </a:p>
        </p:txBody>
      </p:sp>
      <p:sp>
        <p:nvSpPr>
          <p:cNvPr id="59416" name="Text Box 24"/>
          <p:cNvSpPr txBox="1">
            <a:spLocks noChangeArrowheads="1"/>
          </p:cNvSpPr>
          <p:nvPr/>
        </p:nvSpPr>
        <p:spPr bwMode="auto">
          <a:xfrm>
            <a:off x="4025900" y="3479800"/>
            <a:ext cx="1358900"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t>append descriptor</a:t>
            </a:r>
          </a:p>
        </p:txBody>
      </p:sp>
      <p:sp>
        <p:nvSpPr>
          <p:cNvPr id="59417" name="Rectangle 25"/>
          <p:cNvSpPr>
            <a:spLocks noChangeArrowheads="1"/>
          </p:cNvSpPr>
          <p:nvPr/>
        </p:nvSpPr>
        <p:spPr bwMode="auto">
          <a:xfrm>
            <a:off x="5984875" y="3341688"/>
            <a:ext cx="179388" cy="14922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9418" name="Rectangle 26"/>
          <p:cNvSpPr>
            <a:spLocks noChangeArrowheads="1"/>
          </p:cNvSpPr>
          <p:nvPr/>
        </p:nvSpPr>
        <p:spPr bwMode="auto">
          <a:xfrm>
            <a:off x="6162675" y="3341688"/>
            <a:ext cx="179388" cy="149225"/>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59419" name="Line 27"/>
          <p:cNvSpPr>
            <a:spLocks noChangeShapeType="1"/>
          </p:cNvSpPr>
          <p:nvPr/>
        </p:nvSpPr>
        <p:spPr bwMode="auto">
          <a:xfrm flipH="1" flipV="1">
            <a:off x="5237163" y="2208213"/>
            <a:ext cx="985837" cy="969962"/>
          </a:xfrm>
          <a:prstGeom prst="line">
            <a:avLst/>
          </a:prstGeom>
          <a:noFill/>
          <a:ln w="25400">
            <a:solidFill>
              <a:schemeClr val="folHlink"/>
            </a:solidFill>
            <a:prstDash val="sysDot"/>
            <a:round/>
            <a:headEnd type="triangle" w="lg" len="lg"/>
            <a:tailEnd type="non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59420" name="Text Box 28"/>
          <p:cNvSpPr txBox="1">
            <a:spLocks noChangeArrowheads="1"/>
          </p:cNvSpPr>
          <p:nvPr/>
        </p:nvSpPr>
        <p:spPr bwMode="auto">
          <a:xfrm>
            <a:off x="5719763" y="2471738"/>
            <a:ext cx="458787"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copy</a:t>
            </a:r>
          </a:p>
        </p:txBody>
      </p:sp>
      <p:grpSp>
        <p:nvGrpSpPr>
          <p:cNvPr id="59421" name="Group 29"/>
          <p:cNvGrpSpPr>
            <a:grpSpLocks/>
          </p:cNvGrpSpPr>
          <p:nvPr/>
        </p:nvGrpSpPr>
        <p:grpSpPr bwMode="auto">
          <a:xfrm>
            <a:off x="4560888" y="2176463"/>
            <a:ext cx="603250" cy="339725"/>
            <a:chOff x="1675" y="1353"/>
            <a:chExt cx="380" cy="214"/>
          </a:xfrm>
        </p:grpSpPr>
        <p:sp>
          <p:nvSpPr>
            <p:cNvPr id="59431" name="Text Box 30"/>
            <p:cNvSpPr txBox="1">
              <a:spLocks noChangeArrowheads="1"/>
            </p:cNvSpPr>
            <p:nvPr/>
          </p:nvSpPr>
          <p:spPr bwMode="auto">
            <a:xfrm>
              <a:off x="1675" y="1353"/>
              <a:ext cx="380"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uncork</a:t>
              </a:r>
            </a:p>
          </p:txBody>
        </p:sp>
        <p:sp>
          <p:nvSpPr>
            <p:cNvPr id="59432" name="Line 31"/>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59422" name="Group 32"/>
          <p:cNvGrpSpPr>
            <a:grpSpLocks/>
          </p:cNvGrpSpPr>
          <p:nvPr/>
        </p:nvGrpSpPr>
        <p:grpSpPr bwMode="auto">
          <a:xfrm>
            <a:off x="3797300" y="2176463"/>
            <a:ext cx="755650" cy="339725"/>
            <a:chOff x="1579" y="1353"/>
            <a:chExt cx="476" cy="214"/>
          </a:xfrm>
        </p:grpSpPr>
        <p:sp>
          <p:nvSpPr>
            <p:cNvPr id="59429" name="Text Box 33"/>
            <p:cNvSpPr txBox="1">
              <a:spLocks noChangeArrowheads="1"/>
            </p:cNvSpPr>
            <p:nvPr/>
          </p:nvSpPr>
          <p:spPr bwMode="auto">
            <a:xfrm>
              <a:off x="1579" y="1353"/>
              <a:ext cx="476"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sendfile</a:t>
              </a:r>
            </a:p>
          </p:txBody>
        </p:sp>
        <p:sp>
          <p:nvSpPr>
            <p:cNvPr id="59430" name="Line 34"/>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59423" name="Group 35"/>
          <p:cNvGrpSpPr>
            <a:grpSpLocks/>
          </p:cNvGrpSpPr>
          <p:nvPr/>
        </p:nvGrpSpPr>
        <p:grpSpPr bwMode="auto">
          <a:xfrm>
            <a:off x="3338513" y="2176463"/>
            <a:ext cx="450850" cy="339725"/>
            <a:chOff x="1771" y="1353"/>
            <a:chExt cx="284" cy="214"/>
          </a:xfrm>
        </p:grpSpPr>
        <p:sp>
          <p:nvSpPr>
            <p:cNvPr id="59427" name="Text Box 36"/>
            <p:cNvSpPr txBox="1">
              <a:spLocks noChangeArrowheads="1"/>
            </p:cNvSpPr>
            <p:nvPr/>
          </p:nvSpPr>
          <p:spPr bwMode="auto">
            <a:xfrm>
              <a:off x="1771" y="1353"/>
              <a:ext cx="28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send</a:t>
              </a:r>
            </a:p>
          </p:txBody>
        </p:sp>
        <p:sp>
          <p:nvSpPr>
            <p:cNvPr id="59428" name="Line 37"/>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59424" name="Group 38"/>
          <p:cNvGrpSpPr>
            <a:grpSpLocks/>
          </p:cNvGrpSpPr>
          <p:nvPr/>
        </p:nvGrpSpPr>
        <p:grpSpPr bwMode="auto">
          <a:xfrm>
            <a:off x="2881313" y="2176463"/>
            <a:ext cx="450850" cy="339725"/>
            <a:chOff x="1771" y="1353"/>
            <a:chExt cx="284" cy="214"/>
          </a:xfrm>
        </p:grpSpPr>
        <p:sp>
          <p:nvSpPr>
            <p:cNvPr id="59425" name="Text Box 39"/>
            <p:cNvSpPr txBox="1">
              <a:spLocks noChangeArrowheads="1"/>
            </p:cNvSpPr>
            <p:nvPr/>
          </p:nvSpPr>
          <p:spPr bwMode="auto">
            <a:xfrm>
              <a:off x="1771" y="1353"/>
              <a:ext cx="28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cork</a:t>
              </a:r>
            </a:p>
          </p:txBody>
        </p:sp>
        <p:sp>
          <p:nvSpPr>
            <p:cNvPr id="59426" name="Line 40"/>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6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6465" grpId="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Streaming: Results</a:t>
            </a:r>
            <a:endParaRPr lang="en-US" smtClean="0">
              <a:latin typeface="Courier New" charset="0"/>
            </a:endParaRPr>
          </a:p>
        </p:txBody>
      </p:sp>
      <p:sp>
        <p:nvSpPr>
          <p:cNvPr id="60419" name="Rectangle 3"/>
          <p:cNvSpPr>
            <a:spLocks noGrp="1" noChangeArrowheads="1"/>
          </p:cNvSpPr>
          <p:nvPr>
            <p:ph type="body" idx="1"/>
          </p:nvPr>
        </p:nvSpPr>
        <p:spPr>
          <a:xfrm>
            <a:off x="0" y="950913"/>
            <a:ext cx="9144000" cy="1862137"/>
          </a:xfrm>
        </p:spPr>
        <p:txBody>
          <a:bodyPr/>
          <a:lstStyle/>
          <a:p>
            <a:pPr eaLnBrk="1" hangingPunct="1"/>
            <a:r>
              <a:rPr lang="en-US" smtClean="0"/>
              <a:t>Tested streaming of </a:t>
            </a:r>
            <a:r>
              <a:rPr lang="en-US" smtClean="0">
                <a:solidFill>
                  <a:schemeClr val="folHlink"/>
                </a:solidFill>
              </a:rPr>
              <a:t>1 GB</a:t>
            </a:r>
            <a:r>
              <a:rPr lang="en-US" smtClean="0"/>
              <a:t> file on </a:t>
            </a:r>
            <a:r>
              <a:rPr lang="en-US" smtClean="0">
                <a:solidFill>
                  <a:schemeClr val="folHlink"/>
                </a:solidFill>
              </a:rPr>
              <a:t>Linux 2.6</a:t>
            </a:r>
          </a:p>
          <a:p>
            <a:pPr eaLnBrk="1" hangingPunct="1"/>
            <a:r>
              <a:rPr lang="en-US" smtClean="0">
                <a:solidFill>
                  <a:schemeClr val="folHlink"/>
                </a:solidFill>
              </a:rPr>
              <a:t>RTP</a:t>
            </a:r>
            <a:r>
              <a:rPr lang="en-US" smtClean="0"/>
              <a:t> over </a:t>
            </a:r>
            <a:r>
              <a:rPr lang="en-US" smtClean="0">
                <a:solidFill>
                  <a:schemeClr val="folHlink"/>
                </a:solidFill>
              </a:rPr>
              <a:t>UDP</a:t>
            </a:r>
          </a:p>
        </p:txBody>
      </p:sp>
      <p:pic>
        <p:nvPicPr>
          <p:cNvPr id="60420" name="Picture 4"/>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71575" y="2195513"/>
            <a:ext cx="6019800" cy="43529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pic>
      <p:sp>
        <p:nvSpPr>
          <p:cNvPr id="1257477" name="Line 5"/>
          <p:cNvSpPr>
            <a:spLocks noChangeShapeType="1"/>
          </p:cNvSpPr>
          <p:nvPr/>
        </p:nvSpPr>
        <p:spPr bwMode="auto">
          <a:xfrm flipH="1" flipV="1">
            <a:off x="1749425" y="5878513"/>
            <a:ext cx="5599113" cy="25400"/>
          </a:xfrm>
          <a:prstGeom prst="line">
            <a:avLst/>
          </a:prstGeom>
          <a:noFill/>
          <a:ln w="19050">
            <a:solidFill>
              <a:schemeClr val="tx1"/>
            </a:solidFill>
            <a:prstDash val="sysDot"/>
            <a:round/>
            <a:headEnd/>
            <a:tailEnd type="non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1257478" name="Text Box 6"/>
          <p:cNvSpPr txBox="1">
            <a:spLocks noChangeArrowheads="1"/>
          </p:cNvSpPr>
          <p:nvPr/>
        </p:nvSpPr>
        <p:spPr bwMode="auto">
          <a:xfrm>
            <a:off x="7081838" y="5638800"/>
            <a:ext cx="1243012" cy="4873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400" b="0"/>
              <a:t>TCP sendfile </a:t>
            </a:r>
          </a:p>
          <a:p>
            <a:pPr algn="ctr" eaLnBrk="1" hangingPunct="1">
              <a:spcBef>
                <a:spcPct val="20000"/>
              </a:spcBef>
              <a:buClr>
                <a:schemeClr val="hlink"/>
              </a:buClr>
              <a:buSzPct val="75000"/>
              <a:buFont typeface="Wingdings" charset="2"/>
              <a:buNone/>
            </a:pPr>
            <a:r>
              <a:rPr lang="en-US" sz="1000" b="0"/>
              <a:t>(content download)</a:t>
            </a:r>
          </a:p>
        </p:txBody>
      </p:sp>
      <p:sp>
        <p:nvSpPr>
          <p:cNvPr id="1257479" name="Text Box 7"/>
          <p:cNvSpPr txBox="1">
            <a:spLocks noChangeArrowheads="1"/>
          </p:cNvSpPr>
          <p:nvPr/>
        </p:nvSpPr>
        <p:spPr bwMode="auto">
          <a:xfrm>
            <a:off x="4572000" y="3128963"/>
            <a:ext cx="3865563" cy="923925"/>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1600" b="0"/>
              <a:t>Compared to not sending an RTP header </a:t>
            </a:r>
          </a:p>
          <a:p>
            <a:pPr eaLnBrk="1" hangingPunct="1">
              <a:spcBef>
                <a:spcPct val="20000"/>
              </a:spcBef>
              <a:buClr>
                <a:schemeClr val="hlink"/>
              </a:buClr>
              <a:buSzPct val="75000"/>
              <a:buFont typeface="Wingdings" charset="2"/>
              <a:buNone/>
            </a:pPr>
            <a:r>
              <a:rPr lang="en-US" sz="1600" b="0"/>
              <a:t>over UDP, we get an increase of 29%</a:t>
            </a:r>
          </a:p>
          <a:p>
            <a:pPr eaLnBrk="1" hangingPunct="1">
              <a:spcBef>
                <a:spcPct val="20000"/>
              </a:spcBef>
              <a:buClr>
                <a:schemeClr val="hlink"/>
              </a:buClr>
              <a:buSzPct val="75000"/>
              <a:buFont typeface="Wingdings" charset="2"/>
              <a:buNone/>
            </a:pPr>
            <a:r>
              <a:rPr lang="en-US" sz="1600" b="0"/>
              <a:t>(additional </a:t>
            </a:r>
            <a:r>
              <a:rPr lang="en-US" sz="1600" b="0">
                <a:latin typeface="Courier New" charset="0"/>
              </a:rPr>
              <a:t>send</a:t>
            </a:r>
            <a:r>
              <a:rPr lang="en-US" sz="1600" b="0"/>
              <a:t> call)</a:t>
            </a:r>
          </a:p>
        </p:txBody>
      </p:sp>
      <p:sp>
        <p:nvSpPr>
          <p:cNvPr id="1257480" name="Oval 8"/>
          <p:cNvSpPr>
            <a:spLocks noChangeArrowheads="1"/>
          </p:cNvSpPr>
          <p:nvPr/>
        </p:nvSpPr>
        <p:spPr bwMode="auto">
          <a:xfrm>
            <a:off x="5651500" y="5502275"/>
            <a:ext cx="476250" cy="763588"/>
          </a:xfrm>
          <a:prstGeom prst="ellipse">
            <a:avLst/>
          </a:prstGeom>
          <a:gradFill rotWithShape="1">
            <a:gsLst>
              <a:gs pos="0">
                <a:srgbClr val="008000">
                  <a:alpha val="39998"/>
                </a:srgbClr>
              </a:gs>
              <a:gs pos="100000">
                <a:srgbClr val="008000">
                  <a:alpha val="39998"/>
                </a:srgbClr>
              </a:gs>
            </a:gsLst>
            <a:lin ang="5400000" scaled="1"/>
          </a:gra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round/>
                <a:headEnd/>
                <a:tailEnd type="none" w="lg" len="lg"/>
              </a14:hiddenLine>
            </a:ext>
          </a:extLst>
        </p:spPr>
        <p:txBody>
          <a:bodyPr wrap="none" rIns="54000" anchor="ctr"/>
          <a:lstStyle/>
          <a:p>
            <a:endParaRPr lang="nb-NO"/>
          </a:p>
        </p:txBody>
      </p:sp>
      <p:sp>
        <p:nvSpPr>
          <p:cNvPr id="1257481" name="AutoShape 9"/>
          <p:cNvSpPr>
            <a:spLocks noChangeArrowheads="1"/>
          </p:cNvSpPr>
          <p:nvPr/>
        </p:nvSpPr>
        <p:spPr bwMode="auto">
          <a:xfrm>
            <a:off x="5775325" y="4133850"/>
            <a:ext cx="258763" cy="1262063"/>
          </a:xfrm>
          <a:prstGeom prst="upArrow">
            <a:avLst>
              <a:gd name="adj1" fmla="val 50000"/>
              <a:gd name="adj2" fmla="val 121932"/>
            </a:avLst>
          </a:prstGeom>
          <a:solidFill>
            <a:srgbClr val="C0C0C0"/>
          </a:solidFill>
          <a:ln w="25400">
            <a:solidFill>
              <a:schemeClr val="tx1"/>
            </a:solidFill>
            <a:miter lim="800000"/>
            <a:headEnd/>
            <a:tailEnd type="none" w="lg" len="lg"/>
          </a:ln>
        </p:spPr>
        <p:txBody>
          <a:bodyPr wrap="none" rIns="54000" anchor="ctr"/>
          <a:lstStyle/>
          <a:p>
            <a:endParaRPr lang="nb-NO"/>
          </a:p>
        </p:txBody>
      </p:sp>
      <p:sp>
        <p:nvSpPr>
          <p:cNvPr id="1257482" name="Text Box 10"/>
          <p:cNvSpPr txBox="1">
            <a:spLocks noChangeArrowheads="1"/>
          </p:cNvSpPr>
          <p:nvPr/>
        </p:nvSpPr>
        <p:spPr bwMode="auto">
          <a:xfrm>
            <a:off x="4572000" y="4194175"/>
            <a:ext cx="4418013" cy="630238"/>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1600" b="0"/>
              <a:t>More copy operations and system calls required</a:t>
            </a:r>
          </a:p>
          <a:p>
            <a:pPr eaLnBrk="1" hangingPunct="1">
              <a:spcBef>
                <a:spcPct val="20000"/>
              </a:spcBef>
              <a:buClr>
                <a:schemeClr val="hlink"/>
              </a:buClr>
              <a:buSzPct val="75000"/>
              <a:buFont typeface="Wingdings" charset="2"/>
              <a:buNone/>
            </a:pPr>
            <a:r>
              <a:rPr lang="en-US" sz="1600" b="0">
                <a:sym typeface="Wingdings" charset="2"/>
              </a:rPr>
              <a:t> potential for improvements</a:t>
            </a:r>
            <a:endParaRPr lang="en-US" sz="16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7480"/>
                                        </p:tgtEl>
                                        <p:attrNameLst>
                                          <p:attrName>style.visibility</p:attrName>
                                        </p:attrNameLst>
                                      </p:cBhvr>
                                      <p:to>
                                        <p:strVal val="visible"/>
                                      </p:to>
                                    </p:set>
                                    <p:animEffect transition="in" filter="dissolve">
                                      <p:cBhvr>
                                        <p:cTn id="7" dur="1000"/>
                                        <p:tgtEl>
                                          <p:spTgt spid="1257480"/>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257481"/>
                                        </p:tgtEl>
                                        <p:attrNameLst>
                                          <p:attrName>style.visibility</p:attrName>
                                        </p:attrNameLst>
                                      </p:cBhvr>
                                      <p:to>
                                        <p:strVal val="visible"/>
                                      </p:to>
                                    </p:set>
                                    <p:animEffect transition="in" filter="wipe(down)">
                                      <p:cBhvr>
                                        <p:cTn id="11" dur="500"/>
                                        <p:tgtEl>
                                          <p:spTgt spid="1257481"/>
                                        </p:tgtEl>
                                      </p:cBhvr>
                                    </p:animEffect>
                                  </p:childTnLst>
                                </p:cTn>
                              </p:par>
                            </p:childTnLst>
                          </p:cTn>
                        </p:par>
                        <p:par>
                          <p:cTn id="12" fill="hold" nodeType="afterGroup">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1257479"/>
                                        </p:tgtEl>
                                        <p:attrNameLst>
                                          <p:attrName>style.visibility</p:attrName>
                                        </p:attrNameLst>
                                      </p:cBhvr>
                                      <p:to>
                                        <p:strVal val="visible"/>
                                      </p:to>
                                    </p:set>
                                    <p:animEffect transition="in" filter="dissolve">
                                      <p:cBhvr>
                                        <p:cTn id="15" dur="500"/>
                                        <p:tgtEl>
                                          <p:spTgt spid="12574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57477"/>
                                        </p:tgtEl>
                                        <p:attrNameLst>
                                          <p:attrName>style.visibility</p:attrName>
                                        </p:attrNameLst>
                                      </p:cBhvr>
                                      <p:to>
                                        <p:strVal val="visible"/>
                                      </p:to>
                                    </p:set>
                                    <p:animEffect transition="in" filter="wipe(left)">
                                      <p:cBhvr>
                                        <p:cTn id="20" dur="1000"/>
                                        <p:tgtEl>
                                          <p:spTgt spid="1257477"/>
                                        </p:tgtEl>
                                      </p:cBhvr>
                                    </p:animEffect>
                                  </p:childTnLst>
                                </p:cTn>
                              </p:par>
                            </p:childTnLst>
                          </p:cTn>
                        </p:par>
                        <p:par>
                          <p:cTn id="21" fill="hold" nodeType="afterGroup">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1257478"/>
                                        </p:tgtEl>
                                        <p:attrNameLst>
                                          <p:attrName>style.visibility</p:attrName>
                                        </p:attrNameLst>
                                      </p:cBhvr>
                                      <p:to>
                                        <p:strVal val="visible"/>
                                      </p:to>
                                    </p:set>
                                    <p:animEffect transition="in" filter="dissolve">
                                      <p:cBhvr>
                                        <p:cTn id="24" dur="500"/>
                                        <p:tgtEl>
                                          <p:spTgt spid="125747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257482"/>
                                        </p:tgtEl>
                                        <p:attrNameLst>
                                          <p:attrName>style.visibility</p:attrName>
                                        </p:attrNameLst>
                                      </p:cBhvr>
                                      <p:to>
                                        <p:strVal val="visible"/>
                                      </p:to>
                                    </p:set>
                                    <p:animEffect transition="in" filter="dissolve">
                                      <p:cBhvr>
                                        <p:cTn id="29" dur="500"/>
                                        <p:tgtEl>
                                          <p:spTgt spid="1257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7477" grpId="0" animBg="1"/>
      <p:bldP spid="1257478" grpId="0"/>
      <p:bldP spid="1257479" grpId="0" animBg="1"/>
      <p:bldP spid="1257480" grpId="0" animBg="1"/>
      <p:bldP spid="1257481" grpId="0" animBg="1"/>
      <p:bldP spid="1257482"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58498" name="Rectangle 2"/>
          <p:cNvSpPr>
            <a:spLocks noGrp="1" noChangeArrowheads="1"/>
          </p:cNvSpPr>
          <p:nvPr>
            <p:ph type="ctrTitle"/>
          </p:nvPr>
        </p:nvSpPr>
        <p:spPr>
          <a:xfrm>
            <a:off x="638175" y="1704975"/>
            <a:ext cx="7361238" cy="1462088"/>
          </a:xfrm>
        </p:spPr>
        <p:txBody>
          <a:bodyPr/>
          <a:lstStyle/>
          <a:p>
            <a:pPr eaLnBrk="1" hangingPunct="1">
              <a:defRPr/>
            </a:pPr>
            <a:r>
              <a:rPr lang="en-US" sz="4800" b="1">
                <a:effectLst>
                  <a:outerShdw blurRad="38100" dist="38100" dir="2700000" algn="tl">
                    <a:srgbClr val="DDDDDD"/>
                  </a:outerShdw>
                </a:effectLst>
                <a:ea typeface="+mj-ea"/>
              </a:rPr>
              <a:t>Enhanced Streaming </a:t>
            </a:r>
            <a:br>
              <a:rPr lang="en-US" sz="4800" b="1">
                <a:effectLst>
                  <a:outerShdw blurRad="38100" dist="38100" dir="2700000" algn="tl">
                    <a:srgbClr val="DDDDDD"/>
                  </a:outerShdw>
                </a:effectLst>
                <a:ea typeface="+mj-ea"/>
              </a:rPr>
            </a:br>
            <a:r>
              <a:rPr lang="en-US" sz="4800" b="1">
                <a:effectLst>
                  <a:outerShdw blurRad="38100" dist="38100" dir="2700000" algn="tl">
                    <a:srgbClr val="DDDDDD"/>
                  </a:outerShdw>
                </a:effectLst>
                <a:ea typeface="+mj-ea"/>
              </a:rPr>
              <a:t>Data Paths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3200" smtClean="0"/>
              <a:t>Enhanced Streaming: </a:t>
            </a:r>
            <a:r>
              <a:rPr lang="en-US" sz="3200" smtClean="0">
                <a:latin typeface="Courier New" charset="0"/>
              </a:rPr>
              <a:t>mmap</a:t>
            </a:r>
            <a:r>
              <a:rPr lang="en-US" sz="3200" smtClean="0"/>
              <a:t> / </a:t>
            </a:r>
            <a:r>
              <a:rPr lang="en-US" sz="3200" smtClean="0">
                <a:latin typeface="Courier New" charset="0"/>
              </a:rPr>
              <a:t>msend</a:t>
            </a:r>
          </a:p>
        </p:txBody>
      </p:sp>
      <p:sp>
        <p:nvSpPr>
          <p:cNvPr id="63491" name="Rectangle 3"/>
          <p:cNvSpPr>
            <a:spLocks noChangeArrowheads="1"/>
          </p:cNvSpPr>
          <p:nvPr/>
        </p:nvSpPr>
        <p:spPr bwMode="auto">
          <a:xfrm>
            <a:off x="1301750" y="1389063"/>
            <a:ext cx="6354763" cy="99377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63492" name="Text Box 4"/>
          <p:cNvSpPr txBox="1">
            <a:spLocks noChangeArrowheads="1"/>
          </p:cNvSpPr>
          <p:nvPr/>
        </p:nvSpPr>
        <p:spPr bwMode="auto">
          <a:xfrm>
            <a:off x="1233488" y="1304925"/>
            <a:ext cx="13509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application</a:t>
            </a:r>
          </a:p>
        </p:txBody>
      </p:sp>
      <p:sp>
        <p:nvSpPr>
          <p:cNvPr id="63493" name="Rectangle 5"/>
          <p:cNvSpPr>
            <a:spLocks noChangeArrowheads="1"/>
          </p:cNvSpPr>
          <p:nvPr/>
        </p:nvSpPr>
        <p:spPr bwMode="auto">
          <a:xfrm>
            <a:off x="1306513" y="2552700"/>
            <a:ext cx="6354762" cy="1766888"/>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63494" name="Text Box 6"/>
          <p:cNvSpPr txBox="1">
            <a:spLocks noChangeArrowheads="1"/>
          </p:cNvSpPr>
          <p:nvPr/>
        </p:nvSpPr>
        <p:spPr bwMode="auto">
          <a:xfrm>
            <a:off x="1238250" y="2500313"/>
            <a:ext cx="831850"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kernel</a:t>
            </a:r>
          </a:p>
        </p:txBody>
      </p:sp>
      <p:pic>
        <p:nvPicPr>
          <p:cNvPr id="63495" name="Picture 7" descr="j023826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32063" y="4427538"/>
            <a:ext cx="992187" cy="825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3496" name="Picture 8" descr="nettverkskort"/>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246813" y="4537075"/>
            <a:ext cx="768350" cy="581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63497" name="Rectangle 9"/>
          <p:cNvSpPr>
            <a:spLocks noChangeArrowheads="1"/>
          </p:cNvSpPr>
          <p:nvPr/>
        </p:nvSpPr>
        <p:spPr bwMode="auto">
          <a:xfrm>
            <a:off x="2060575" y="3270250"/>
            <a:ext cx="1906588"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63498" name="Text Box 10"/>
          <p:cNvSpPr txBox="1">
            <a:spLocks noChangeArrowheads="1"/>
          </p:cNvSpPr>
          <p:nvPr/>
        </p:nvSpPr>
        <p:spPr bwMode="auto">
          <a:xfrm>
            <a:off x="2306638" y="3424238"/>
            <a:ext cx="14144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page cache</a:t>
            </a:r>
          </a:p>
        </p:txBody>
      </p:sp>
      <p:sp>
        <p:nvSpPr>
          <p:cNvPr id="63499" name="Rectangle 11"/>
          <p:cNvSpPr>
            <a:spLocks noChangeArrowheads="1"/>
          </p:cNvSpPr>
          <p:nvPr/>
        </p:nvSpPr>
        <p:spPr bwMode="auto">
          <a:xfrm>
            <a:off x="5605463" y="3275013"/>
            <a:ext cx="19065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63500" name="Text Box 12"/>
          <p:cNvSpPr txBox="1">
            <a:spLocks noChangeArrowheads="1"/>
          </p:cNvSpPr>
          <p:nvPr/>
        </p:nvSpPr>
        <p:spPr bwMode="auto">
          <a:xfrm>
            <a:off x="5757863" y="3429000"/>
            <a:ext cx="1608137"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socket buffer</a:t>
            </a:r>
          </a:p>
        </p:txBody>
      </p:sp>
      <p:sp>
        <p:nvSpPr>
          <p:cNvPr id="63501" name="Rectangle 13"/>
          <p:cNvSpPr>
            <a:spLocks noChangeArrowheads="1"/>
          </p:cNvSpPr>
          <p:nvPr/>
        </p:nvSpPr>
        <p:spPr bwMode="auto">
          <a:xfrm>
            <a:off x="3592513" y="1422400"/>
            <a:ext cx="20462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63502" name="Text Box 14"/>
          <p:cNvSpPr txBox="1">
            <a:spLocks noChangeArrowheads="1"/>
          </p:cNvSpPr>
          <p:nvPr/>
        </p:nvSpPr>
        <p:spPr bwMode="auto">
          <a:xfrm>
            <a:off x="3546475" y="1385888"/>
            <a:ext cx="2098675"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application buffer</a:t>
            </a:r>
          </a:p>
        </p:txBody>
      </p:sp>
      <p:sp>
        <p:nvSpPr>
          <p:cNvPr id="63503" name="Line 15"/>
          <p:cNvSpPr>
            <a:spLocks noChangeShapeType="1"/>
          </p:cNvSpPr>
          <p:nvPr/>
        </p:nvSpPr>
        <p:spPr bwMode="auto">
          <a:xfrm flipV="1">
            <a:off x="2970213" y="4060825"/>
            <a:ext cx="0" cy="301625"/>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63504" name="Text Box 16"/>
          <p:cNvSpPr txBox="1">
            <a:spLocks noChangeArrowheads="1"/>
          </p:cNvSpPr>
          <p:nvPr/>
        </p:nvSpPr>
        <p:spPr bwMode="auto">
          <a:xfrm>
            <a:off x="2933700" y="4100513"/>
            <a:ext cx="1031875"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DMA transfer</a:t>
            </a:r>
          </a:p>
        </p:txBody>
      </p:sp>
      <p:sp>
        <p:nvSpPr>
          <p:cNvPr id="1260561" name="Text Box 17"/>
          <p:cNvSpPr txBox="1">
            <a:spLocks noChangeArrowheads="1"/>
          </p:cNvSpPr>
          <p:nvPr/>
        </p:nvSpPr>
        <p:spPr bwMode="auto">
          <a:xfrm>
            <a:off x="115888" y="5710238"/>
            <a:ext cx="3155950" cy="762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7429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Char char="Ø"/>
            </a:pPr>
            <a:r>
              <a:rPr lang="en-US" sz="2000" i="1">
                <a:solidFill>
                  <a:schemeClr val="hlink"/>
                </a:solidFill>
              </a:rPr>
              <a:t>n</a:t>
            </a:r>
            <a:r>
              <a:rPr lang="en-US" sz="2000" b="0"/>
              <a:t> copy operations</a:t>
            </a:r>
          </a:p>
          <a:p>
            <a:pPr eaLnBrk="1" hangingPunct="1">
              <a:spcBef>
                <a:spcPct val="20000"/>
              </a:spcBef>
              <a:buClr>
                <a:schemeClr val="hlink"/>
              </a:buClr>
              <a:buSzPct val="75000"/>
              <a:buFont typeface="Wingdings" charset="2"/>
              <a:buChar char="Ø"/>
            </a:pPr>
            <a:r>
              <a:rPr lang="en-US" sz="2000" i="1">
                <a:solidFill>
                  <a:schemeClr val="hlink"/>
                </a:solidFill>
              </a:rPr>
              <a:t>1 + 4n</a:t>
            </a:r>
            <a:r>
              <a:rPr lang="en-US" sz="2000" b="0"/>
              <a:t> system calls</a:t>
            </a:r>
          </a:p>
        </p:txBody>
      </p:sp>
      <p:sp>
        <p:nvSpPr>
          <p:cNvPr id="63506" name="Rectangle 18"/>
          <p:cNvSpPr>
            <a:spLocks noChangeArrowheads="1"/>
          </p:cNvSpPr>
          <p:nvPr/>
        </p:nvSpPr>
        <p:spPr bwMode="auto">
          <a:xfrm>
            <a:off x="2668588" y="3330575"/>
            <a:ext cx="617537" cy="149225"/>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1260563" name="Line 19"/>
          <p:cNvSpPr>
            <a:spLocks noChangeShapeType="1"/>
          </p:cNvSpPr>
          <p:nvPr/>
        </p:nvSpPr>
        <p:spPr bwMode="auto">
          <a:xfrm>
            <a:off x="4059238" y="3522663"/>
            <a:ext cx="1476375" cy="0"/>
          </a:xfrm>
          <a:prstGeom prst="line">
            <a:avLst/>
          </a:prstGeom>
          <a:noFill/>
          <a:ln w="25400">
            <a:solidFill>
              <a:schemeClr val="tx1"/>
            </a:solidFill>
            <a:prstDash val="dash"/>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1260564" name="Freeform 20"/>
          <p:cNvSpPr>
            <a:spLocks/>
          </p:cNvSpPr>
          <p:nvPr/>
        </p:nvSpPr>
        <p:spPr bwMode="auto">
          <a:xfrm>
            <a:off x="2927350" y="2886075"/>
            <a:ext cx="4656138" cy="1476375"/>
          </a:xfrm>
          <a:custGeom>
            <a:avLst/>
            <a:gdLst>
              <a:gd name="T0" fmla="*/ 0 w 2933"/>
              <a:gd name="T1" fmla="*/ 206 h 930"/>
              <a:gd name="T2" fmla="*/ 0 w 2933"/>
              <a:gd name="T3" fmla="*/ 0 h 930"/>
              <a:gd name="T4" fmla="*/ 2933 w 2933"/>
              <a:gd name="T5" fmla="*/ 0 h 930"/>
              <a:gd name="T6" fmla="*/ 2933 w 2933"/>
              <a:gd name="T7" fmla="*/ 771 h 930"/>
              <a:gd name="T8" fmla="*/ 2357 w 2933"/>
              <a:gd name="T9" fmla="*/ 771 h 930"/>
              <a:gd name="T10" fmla="*/ 2357 w 2933"/>
              <a:gd name="T11" fmla="*/ 930 h 930"/>
              <a:gd name="T12" fmla="*/ 0 60000 65536"/>
              <a:gd name="T13" fmla="*/ 0 60000 65536"/>
              <a:gd name="T14" fmla="*/ 0 60000 65536"/>
              <a:gd name="T15" fmla="*/ 0 60000 65536"/>
              <a:gd name="T16" fmla="*/ 0 60000 65536"/>
              <a:gd name="T17" fmla="*/ 0 60000 65536"/>
              <a:gd name="T18" fmla="*/ 0 w 2933"/>
              <a:gd name="T19" fmla="*/ 0 h 930"/>
              <a:gd name="T20" fmla="*/ 2933 w 2933"/>
              <a:gd name="T21" fmla="*/ 930 h 930"/>
            </a:gdLst>
            <a:ahLst/>
            <a:cxnLst>
              <a:cxn ang="T12">
                <a:pos x="T0" y="T1"/>
              </a:cxn>
              <a:cxn ang="T13">
                <a:pos x="T2" y="T3"/>
              </a:cxn>
              <a:cxn ang="T14">
                <a:pos x="T4" y="T5"/>
              </a:cxn>
              <a:cxn ang="T15">
                <a:pos x="T6" y="T7"/>
              </a:cxn>
              <a:cxn ang="T16">
                <a:pos x="T8" y="T9"/>
              </a:cxn>
              <a:cxn ang="T17">
                <a:pos x="T10" y="T11"/>
              </a:cxn>
            </a:cxnLst>
            <a:rect l="T18" t="T19" r="T20" b="T21"/>
            <a:pathLst>
              <a:path w="2933" h="930">
                <a:moveTo>
                  <a:pt x="0" y="206"/>
                </a:moveTo>
                <a:lnTo>
                  <a:pt x="0" y="0"/>
                </a:lnTo>
                <a:lnTo>
                  <a:pt x="2933" y="0"/>
                </a:lnTo>
                <a:lnTo>
                  <a:pt x="2933" y="771"/>
                </a:lnTo>
                <a:lnTo>
                  <a:pt x="2357" y="771"/>
                </a:lnTo>
                <a:lnTo>
                  <a:pt x="2357" y="930"/>
                </a:lnTo>
              </a:path>
            </a:pathLst>
          </a:cu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rIns="54000"/>
          <a:lstStyle/>
          <a:p>
            <a:endParaRPr lang="nb-NO"/>
          </a:p>
        </p:txBody>
      </p:sp>
      <p:sp>
        <p:nvSpPr>
          <p:cNvPr id="1260565" name="Line 21"/>
          <p:cNvSpPr>
            <a:spLocks noChangeShapeType="1"/>
          </p:cNvSpPr>
          <p:nvPr/>
        </p:nvSpPr>
        <p:spPr bwMode="auto">
          <a:xfrm flipV="1">
            <a:off x="6513513" y="2889250"/>
            <a:ext cx="0" cy="301625"/>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1260566" name="Text Box 22"/>
          <p:cNvSpPr txBox="1">
            <a:spLocks noChangeArrowheads="1"/>
          </p:cNvSpPr>
          <p:nvPr/>
        </p:nvSpPr>
        <p:spPr bwMode="auto">
          <a:xfrm>
            <a:off x="3990975" y="2633663"/>
            <a:ext cx="1516063"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gather DMA transfer</a:t>
            </a:r>
          </a:p>
        </p:txBody>
      </p:sp>
      <p:sp>
        <p:nvSpPr>
          <p:cNvPr id="1260567" name="Text Box 23"/>
          <p:cNvSpPr txBox="1">
            <a:spLocks noChangeArrowheads="1"/>
          </p:cNvSpPr>
          <p:nvPr/>
        </p:nvSpPr>
        <p:spPr bwMode="auto">
          <a:xfrm>
            <a:off x="4025900" y="3479800"/>
            <a:ext cx="1358900"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t>append descriptor</a:t>
            </a:r>
          </a:p>
        </p:txBody>
      </p:sp>
      <p:sp>
        <p:nvSpPr>
          <p:cNvPr id="63512" name="Rectangle 24"/>
          <p:cNvSpPr>
            <a:spLocks noChangeArrowheads="1"/>
          </p:cNvSpPr>
          <p:nvPr/>
        </p:nvSpPr>
        <p:spPr bwMode="auto">
          <a:xfrm>
            <a:off x="5984875" y="3341688"/>
            <a:ext cx="179388" cy="14922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63513" name="Rectangle 25"/>
          <p:cNvSpPr>
            <a:spLocks noChangeArrowheads="1"/>
          </p:cNvSpPr>
          <p:nvPr/>
        </p:nvSpPr>
        <p:spPr bwMode="auto">
          <a:xfrm>
            <a:off x="6162675" y="3341688"/>
            <a:ext cx="179388" cy="149225"/>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63514" name="Line 26"/>
          <p:cNvSpPr>
            <a:spLocks noChangeShapeType="1"/>
          </p:cNvSpPr>
          <p:nvPr/>
        </p:nvSpPr>
        <p:spPr bwMode="auto">
          <a:xfrm flipH="1" flipV="1">
            <a:off x="5237163" y="2208213"/>
            <a:ext cx="985837" cy="969962"/>
          </a:xfrm>
          <a:prstGeom prst="line">
            <a:avLst/>
          </a:prstGeom>
          <a:noFill/>
          <a:ln w="25400">
            <a:solidFill>
              <a:schemeClr val="folHlink"/>
            </a:solidFill>
            <a:prstDash val="sysDot"/>
            <a:round/>
            <a:headEnd type="triangle" w="lg" len="lg"/>
            <a:tailEnd type="non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63515" name="Text Box 27"/>
          <p:cNvSpPr txBox="1">
            <a:spLocks noChangeArrowheads="1"/>
          </p:cNvSpPr>
          <p:nvPr/>
        </p:nvSpPr>
        <p:spPr bwMode="auto">
          <a:xfrm>
            <a:off x="5719763" y="2471738"/>
            <a:ext cx="458787"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copy</a:t>
            </a:r>
          </a:p>
        </p:txBody>
      </p:sp>
      <p:sp>
        <p:nvSpPr>
          <p:cNvPr id="63516" name="Rectangle 28"/>
          <p:cNvSpPr>
            <a:spLocks noChangeArrowheads="1"/>
          </p:cNvSpPr>
          <p:nvPr/>
        </p:nvSpPr>
        <p:spPr bwMode="auto">
          <a:xfrm>
            <a:off x="4116388" y="1876425"/>
            <a:ext cx="179387" cy="149225"/>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1260573" name="Text Box 29"/>
          <p:cNvSpPr txBox="1">
            <a:spLocks noChangeArrowheads="1"/>
          </p:cNvSpPr>
          <p:nvPr/>
        </p:nvSpPr>
        <p:spPr bwMode="auto">
          <a:xfrm>
            <a:off x="5710238" y="1566863"/>
            <a:ext cx="3324225" cy="630237"/>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1600" b="0">
                <a:latin typeface="Courier New" charset="0"/>
              </a:rPr>
              <a:t>msend</a:t>
            </a:r>
            <a:r>
              <a:rPr lang="en-US" sz="1600" b="0"/>
              <a:t> allows to send data from an</a:t>
            </a:r>
          </a:p>
          <a:p>
            <a:pPr eaLnBrk="1" hangingPunct="1">
              <a:spcBef>
                <a:spcPct val="20000"/>
              </a:spcBef>
              <a:buClr>
                <a:schemeClr val="hlink"/>
              </a:buClr>
              <a:buSzPct val="75000"/>
              <a:buFont typeface="Wingdings" charset="2"/>
              <a:buNone/>
            </a:pPr>
            <a:r>
              <a:rPr lang="en-US" sz="1600" b="0">
                <a:latin typeface="Courier New" charset="0"/>
              </a:rPr>
              <a:t>mmap</a:t>
            </a:r>
            <a:r>
              <a:rPr lang="en-US" sz="1600" b="0"/>
              <a:t>’ed file without copy</a:t>
            </a:r>
          </a:p>
        </p:txBody>
      </p:sp>
      <p:grpSp>
        <p:nvGrpSpPr>
          <p:cNvPr id="63518" name="Group 30"/>
          <p:cNvGrpSpPr>
            <a:grpSpLocks/>
          </p:cNvGrpSpPr>
          <p:nvPr/>
        </p:nvGrpSpPr>
        <p:grpSpPr bwMode="auto">
          <a:xfrm>
            <a:off x="2327275" y="2181225"/>
            <a:ext cx="450850" cy="339725"/>
            <a:chOff x="1771" y="1353"/>
            <a:chExt cx="284" cy="214"/>
          </a:xfrm>
        </p:grpSpPr>
        <p:sp>
          <p:nvSpPr>
            <p:cNvPr id="63539" name="Text Box 31"/>
            <p:cNvSpPr txBox="1">
              <a:spLocks noChangeArrowheads="1"/>
            </p:cNvSpPr>
            <p:nvPr/>
          </p:nvSpPr>
          <p:spPr bwMode="auto">
            <a:xfrm>
              <a:off x="1771" y="1353"/>
              <a:ext cx="28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mmap</a:t>
              </a:r>
            </a:p>
          </p:txBody>
        </p:sp>
        <p:sp>
          <p:nvSpPr>
            <p:cNvPr id="63540" name="Line 32"/>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63519" name="Group 33"/>
          <p:cNvGrpSpPr>
            <a:grpSpLocks/>
          </p:cNvGrpSpPr>
          <p:nvPr/>
        </p:nvGrpSpPr>
        <p:grpSpPr bwMode="auto">
          <a:xfrm>
            <a:off x="4560888" y="2185988"/>
            <a:ext cx="603250" cy="339725"/>
            <a:chOff x="1675" y="1353"/>
            <a:chExt cx="380" cy="214"/>
          </a:xfrm>
        </p:grpSpPr>
        <p:sp>
          <p:nvSpPr>
            <p:cNvPr id="63537" name="Text Box 34"/>
            <p:cNvSpPr txBox="1">
              <a:spLocks noChangeArrowheads="1"/>
            </p:cNvSpPr>
            <p:nvPr/>
          </p:nvSpPr>
          <p:spPr bwMode="auto">
            <a:xfrm>
              <a:off x="1675" y="1353"/>
              <a:ext cx="380"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uncork</a:t>
              </a:r>
            </a:p>
          </p:txBody>
        </p:sp>
        <p:sp>
          <p:nvSpPr>
            <p:cNvPr id="63538" name="Line 35"/>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4" name="Group 36"/>
          <p:cNvGrpSpPr>
            <a:grpSpLocks/>
          </p:cNvGrpSpPr>
          <p:nvPr/>
        </p:nvGrpSpPr>
        <p:grpSpPr bwMode="auto">
          <a:xfrm>
            <a:off x="4151313" y="2185988"/>
            <a:ext cx="450850" cy="339725"/>
            <a:chOff x="1771" y="1353"/>
            <a:chExt cx="284" cy="214"/>
          </a:xfrm>
        </p:grpSpPr>
        <p:sp>
          <p:nvSpPr>
            <p:cNvPr id="63535" name="Text Box 37"/>
            <p:cNvSpPr txBox="1">
              <a:spLocks noChangeArrowheads="1"/>
            </p:cNvSpPr>
            <p:nvPr/>
          </p:nvSpPr>
          <p:spPr bwMode="auto">
            <a:xfrm>
              <a:off x="1771" y="1353"/>
              <a:ext cx="28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a:solidFill>
                    <a:schemeClr val="hlink"/>
                  </a:solidFill>
                  <a:latin typeface="Courier New" charset="0"/>
                </a:rPr>
                <a:t>send</a:t>
              </a:r>
            </a:p>
          </p:txBody>
        </p:sp>
        <p:sp>
          <p:nvSpPr>
            <p:cNvPr id="63536" name="Line 38"/>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63521" name="Group 39"/>
          <p:cNvGrpSpPr>
            <a:grpSpLocks/>
          </p:cNvGrpSpPr>
          <p:nvPr/>
        </p:nvGrpSpPr>
        <p:grpSpPr bwMode="auto">
          <a:xfrm>
            <a:off x="3625850" y="2185988"/>
            <a:ext cx="450850" cy="339725"/>
            <a:chOff x="1771" y="1353"/>
            <a:chExt cx="284" cy="214"/>
          </a:xfrm>
        </p:grpSpPr>
        <p:sp>
          <p:nvSpPr>
            <p:cNvPr id="63533" name="Text Box 40"/>
            <p:cNvSpPr txBox="1">
              <a:spLocks noChangeArrowheads="1"/>
            </p:cNvSpPr>
            <p:nvPr/>
          </p:nvSpPr>
          <p:spPr bwMode="auto">
            <a:xfrm>
              <a:off x="1771" y="1353"/>
              <a:ext cx="28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send</a:t>
              </a:r>
            </a:p>
          </p:txBody>
        </p:sp>
        <p:sp>
          <p:nvSpPr>
            <p:cNvPr id="63534" name="Line 41"/>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63522" name="Group 42"/>
          <p:cNvGrpSpPr>
            <a:grpSpLocks/>
          </p:cNvGrpSpPr>
          <p:nvPr/>
        </p:nvGrpSpPr>
        <p:grpSpPr bwMode="auto">
          <a:xfrm>
            <a:off x="3214688" y="2185988"/>
            <a:ext cx="450850" cy="339725"/>
            <a:chOff x="1771" y="1353"/>
            <a:chExt cx="284" cy="214"/>
          </a:xfrm>
        </p:grpSpPr>
        <p:sp>
          <p:nvSpPr>
            <p:cNvPr id="63531" name="Text Box 43"/>
            <p:cNvSpPr txBox="1">
              <a:spLocks noChangeArrowheads="1"/>
            </p:cNvSpPr>
            <p:nvPr/>
          </p:nvSpPr>
          <p:spPr bwMode="auto">
            <a:xfrm>
              <a:off x="1771" y="1353"/>
              <a:ext cx="28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cork</a:t>
              </a:r>
            </a:p>
          </p:txBody>
        </p:sp>
        <p:sp>
          <p:nvSpPr>
            <p:cNvPr id="63532" name="Line 44"/>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7" name="Group 45"/>
          <p:cNvGrpSpPr>
            <a:grpSpLocks/>
          </p:cNvGrpSpPr>
          <p:nvPr/>
        </p:nvGrpSpPr>
        <p:grpSpPr bwMode="auto">
          <a:xfrm>
            <a:off x="4073525" y="2184400"/>
            <a:ext cx="527050" cy="339725"/>
            <a:chOff x="1723" y="1353"/>
            <a:chExt cx="332" cy="214"/>
          </a:xfrm>
        </p:grpSpPr>
        <p:sp>
          <p:nvSpPr>
            <p:cNvPr id="63529" name="Text Box 46"/>
            <p:cNvSpPr txBox="1">
              <a:spLocks noChangeArrowheads="1"/>
            </p:cNvSpPr>
            <p:nvPr/>
          </p:nvSpPr>
          <p:spPr bwMode="auto">
            <a:xfrm>
              <a:off x="1723" y="1353"/>
              <a:ext cx="332"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a:solidFill>
                    <a:schemeClr val="hlink"/>
                  </a:solidFill>
                  <a:latin typeface="Courier New" charset="0"/>
                </a:rPr>
                <a:t>msend</a:t>
              </a:r>
            </a:p>
          </p:txBody>
        </p:sp>
        <p:sp>
          <p:nvSpPr>
            <p:cNvPr id="63530" name="Line 47"/>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sp>
        <p:nvSpPr>
          <p:cNvPr id="1260592" name="Line 48"/>
          <p:cNvSpPr>
            <a:spLocks noChangeShapeType="1"/>
          </p:cNvSpPr>
          <p:nvPr/>
        </p:nvSpPr>
        <p:spPr bwMode="auto">
          <a:xfrm>
            <a:off x="4059238" y="3522663"/>
            <a:ext cx="1476375" cy="0"/>
          </a:xfrm>
          <a:prstGeom prst="line">
            <a:avLst/>
          </a:prstGeom>
          <a:noFill/>
          <a:ln w="25400">
            <a:solidFill>
              <a:schemeClr va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1260593" name="Text Box 49"/>
          <p:cNvSpPr txBox="1">
            <a:spLocks noChangeArrowheads="1"/>
          </p:cNvSpPr>
          <p:nvPr/>
        </p:nvSpPr>
        <p:spPr bwMode="auto">
          <a:xfrm>
            <a:off x="4476750" y="3479800"/>
            <a:ext cx="458788"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hlink"/>
                </a:solidFill>
              </a:rPr>
              <a:t>copy</a:t>
            </a:r>
          </a:p>
        </p:txBody>
      </p:sp>
      <p:sp>
        <p:nvSpPr>
          <p:cNvPr id="1260594" name="Line 50"/>
          <p:cNvSpPr>
            <a:spLocks noChangeShapeType="1"/>
          </p:cNvSpPr>
          <p:nvPr/>
        </p:nvSpPr>
        <p:spPr bwMode="auto">
          <a:xfrm flipV="1">
            <a:off x="6580188" y="4060825"/>
            <a:ext cx="0" cy="301625"/>
          </a:xfrm>
          <a:prstGeom prst="line">
            <a:avLst/>
          </a:prstGeom>
          <a:noFill/>
          <a:ln w="25400">
            <a:solidFill>
              <a:schemeClr val="folHlink"/>
            </a:solidFill>
            <a:round/>
            <a:headEnd type="triangle" w="lg" len="lg"/>
            <a:tailEnd type="non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1260595" name="Text Box 51"/>
          <p:cNvSpPr txBox="1">
            <a:spLocks noChangeArrowheads="1"/>
          </p:cNvSpPr>
          <p:nvPr/>
        </p:nvSpPr>
        <p:spPr bwMode="auto">
          <a:xfrm>
            <a:off x="5518150" y="4097338"/>
            <a:ext cx="1031875"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DMA transfer</a:t>
            </a:r>
          </a:p>
        </p:txBody>
      </p:sp>
      <p:sp>
        <p:nvSpPr>
          <p:cNvPr id="1260596" name="Text Box 52"/>
          <p:cNvSpPr txBox="1">
            <a:spLocks noChangeArrowheads="1"/>
          </p:cNvSpPr>
          <p:nvPr/>
        </p:nvSpPr>
        <p:spPr bwMode="auto">
          <a:xfrm>
            <a:off x="3151188" y="5734050"/>
            <a:ext cx="547211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solidFill>
                  <a:schemeClr val="hlink"/>
                </a:solidFill>
                <a:sym typeface="Wingdings" charset="2"/>
              </a:rPr>
              <a:t> </a:t>
            </a:r>
            <a:r>
              <a:rPr lang="en-US" sz="2000" b="0">
                <a:solidFill>
                  <a:schemeClr val="hlink"/>
                </a:solidFill>
              </a:rPr>
              <a:t>Previous solution: one more copy per packet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xit" presetSubtype="0" fill="hold" nodeType="withEffect">
                                  <p:stCondLst>
                                    <p:cond delay="0"/>
                                  </p:stCondLst>
                                  <p:childTnLst>
                                    <p:animEffect transition="out" filter="dissolv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9" presetClass="entr" presetSubtype="0" fill="hold" grpId="0" nodeType="withEffect">
                                  <p:stCondLst>
                                    <p:cond delay="0"/>
                                  </p:stCondLst>
                                  <p:childTnLst>
                                    <p:set>
                                      <p:cBhvr>
                                        <p:cTn id="12" dur="1" fill="hold">
                                          <p:stCondLst>
                                            <p:cond delay="0"/>
                                          </p:stCondLst>
                                        </p:cTn>
                                        <p:tgtEl>
                                          <p:spTgt spid="1260573"/>
                                        </p:tgtEl>
                                        <p:attrNameLst>
                                          <p:attrName>style.visibility</p:attrName>
                                        </p:attrNameLst>
                                      </p:cBhvr>
                                      <p:to>
                                        <p:strVal val="visible"/>
                                      </p:to>
                                    </p:set>
                                    <p:animEffect transition="in" filter="dissolve">
                                      <p:cBhvr>
                                        <p:cTn id="13" dur="500"/>
                                        <p:tgtEl>
                                          <p:spTgt spid="1260573"/>
                                        </p:tgtEl>
                                      </p:cBhvr>
                                    </p:animEffect>
                                  </p:childTnLst>
                                </p:cTn>
                              </p:par>
                              <p:par>
                                <p:cTn id="14" presetID="9" presetClass="exit" presetSubtype="0" fill="hold" grpId="0" nodeType="withEffect">
                                  <p:stCondLst>
                                    <p:cond delay="0"/>
                                  </p:stCondLst>
                                  <p:childTnLst>
                                    <p:animEffect transition="out" filter="dissolve">
                                      <p:cBhvr>
                                        <p:cTn id="15" dur="500"/>
                                        <p:tgtEl>
                                          <p:spTgt spid="1260592"/>
                                        </p:tgtEl>
                                      </p:cBhvr>
                                    </p:animEffect>
                                    <p:set>
                                      <p:cBhvr>
                                        <p:cTn id="16" dur="1" fill="hold">
                                          <p:stCondLst>
                                            <p:cond delay="499"/>
                                          </p:stCondLst>
                                        </p:cTn>
                                        <p:tgtEl>
                                          <p:spTgt spid="1260592"/>
                                        </p:tgtEl>
                                        <p:attrNameLst>
                                          <p:attrName>style.visibility</p:attrName>
                                        </p:attrNameLst>
                                      </p:cBhvr>
                                      <p:to>
                                        <p:strVal val="hidden"/>
                                      </p:to>
                                    </p:set>
                                  </p:childTnLst>
                                </p:cTn>
                              </p:par>
                              <p:par>
                                <p:cTn id="17" presetID="9" presetClass="entr" presetSubtype="0" fill="hold" grpId="0" nodeType="withEffect">
                                  <p:stCondLst>
                                    <p:cond delay="0"/>
                                  </p:stCondLst>
                                  <p:childTnLst>
                                    <p:set>
                                      <p:cBhvr>
                                        <p:cTn id="18" dur="1" fill="hold">
                                          <p:stCondLst>
                                            <p:cond delay="0"/>
                                          </p:stCondLst>
                                        </p:cTn>
                                        <p:tgtEl>
                                          <p:spTgt spid="1260563"/>
                                        </p:tgtEl>
                                        <p:attrNameLst>
                                          <p:attrName>style.visibility</p:attrName>
                                        </p:attrNameLst>
                                      </p:cBhvr>
                                      <p:to>
                                        <p:strVal val="visible"/>
                                      </p:to>
                                    </p:set>
                                    <p:animEffect transition="in" filter="dissolve">
                                      <p:cBhvr>
                                        <p:cTn id="19" dur="500"/>
                                        <p:tgtEl>
                                          <p:spTgt spid="126056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60567"/>
                                        </p:tgtEl>
                                        <p:attrNameLst>
                                          <p:attrName>style.visibility</p:attrName>
                                        </p:attrNameLst>
                                      </p:cBhvr>
                                      <p:to>
                                        <p:strVal val="visible"/>
                                      </p:to>
                                    </p:set>
                                    <p:animEffect transition="in" filter="dissolve">
                                      <p:cBhvr>
                                        <p:cTn id="22" dur="500"/>
                                        <p:tgtEl>
                                          <p:spTgt spid="1260567"/>
                                        </p:tgtEl>
                                      </p:cBhvr>
                                    </p:animEffect>
                                  </p:childTnLst>
                                </p:cTn>
                              </p:par>
                              <p:par>
                                <p:cTn id="23" presetID="9" presetClass="exit" presetSubtype="0" fill="hold" grpId="0" nodeType="withEffect">
                                  <p:stCondLst>
                                    <p:cond delay="0"/>
                                  </p:stCondLst>
                                  <p:childTnLst>
                                    <p:animEffect transition="out" filter="dissolve">
                                      <p:cBhvr>
                                        <p:cTn id="24" dur="500"/>
                                        <p:tgtEl>
                                          <p:spTgt spid="1260593"/>
                                        </p:tgtEl>
                                      </p:cBhvr>
                                    </p:animEffect>
                                    <p:set>
                                      <p:cBhvr>
                                        <p:cTn id="25" dur="1" fill="hold">
                                          <p:stCondLst>
                                            <p:cond delay="499"/>
                                          </p:stCondLst>
                                        </p:cTn>
                                        <p:tgtEl>
                                          <p:spTgt spid="1260593"/>
                                        </p:tgtEl>
                                        <p:attrNameLst>
                                          <p:attrName>style.visibility</p:attrName>
                                        </p:attrNameLst>
                                      </p:cBhvr>
                                      <p:to>
                                        <p:strVal val="hidden"/>
                                      </p:to>
                                    </p:set>
                                  </p:childTnLst>
                                </p:cTn>
                              </p:par>
                              <p:par>
                                <p:cTn id="26" presetID="9" presetClass="entr" presetSubtype="0" fill="hold" grpId="0" nodeType="withEffect">
                                  <p:stCondLst>
                                    <p:cond delay="0"/>
                                  </p:stCondLst>
                                  <p:childTnLst>
                                    <p:set>
                                      <p:cBhvr>
                                        <p:cTn id="27" dur="1" fill="hold">
                                          <p:stCondLst>
                                            <p:cond delay="0"/>
                                          </p:stCondLst>
                                        </p:cTn>
                                        <p:tgtEl>
                                          <p:spTgt spid="1260566"/>
                                        </p:tgtEl>
                                        <p:attrNameLst>
                                          <p:attrName>style.visibility</p:attrName>
                                        </p:attrNameLst>
                                      </p:cBhvr>
                                      <p:to>
                                        <p:strVal val="visible"/>
                                      </p:to>
                                    </p:set>
                                    <p:animEffect transition="in" filter="dissolve">
                                      <p:cBhvr>
                                        <p:cTn id="28" dur="500"/>
                                        <p:tgtEl>
                                          <p:spTgt spid="126056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60564"/>
                                        </p:tgtEl>
                                        <p:attrNameLst>
                                          <p:attrName>style.visibility</p:attrName>
                                        </p:attrNameLst>
                                      </p:cBhvr>
                                      <p:to>
                                        <p:strVal val="visible"/>
                                      </p:to>
                                    </p:set>
                                    <p:animEffect transition="in" filter="dissolve">
                                      <p:cBhvr>
                                        <p:cTn id="31" dur="500"/>
                                        <p:tgtEl>
                                          <p:spTgt spid="126056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60565"/>
                                        </p:tgtEl>
                                        <p:attrNameLst>
                                          <p:attrName>style.visibility</p:attrName>
                                        </p:attrNameLst>
                                      </p:cBhvr>
                                      <p:to>
                                        <p:strVal val="visible"/>
                                      </p:to>
                                    </p:set>
                                    <p:animEffect transition="in" filter="dissolve">
                                      <p:cBhvr>
                                        <p:cTn id="34" dur="500"/>
                                        <p:tgtEl>
                                          <p:spTgt spid="1260565"/>
                                        </p:tgtEl>
                                      </p:cBhvr>
                                    </p:animEffect>
                                  </p:childTnLst>
                                </p:cTn>
                              </p:par>
                              <p:par>
                                <p:cTn id="35" presetID="1" presetClass="exit" presetSubtype="0" fill="hold" grpId="0" nodeType="withEffect">
                                  <p:stCondLst>
                                    <p:cond delay="0"/>
                                  </p:stCondLst>
                                  <p:childTnLst>
                                    <p:set>
                                      <p:cBhvr>
                                        <p:cTn id="36" dur="1" fill="hold">
                                          <p:stCondLst>
                                            <p:cond delay="0"/>
                                          </p:stCondLst>
                                        </p:cTn>
                                        <p:tgtEl>
                                          <p:spTgt spid="1260594"/>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260595"/>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60561"/>
                                        </p:tgtEl>
                                        <p:attrNameLst>
                                          <p:attrName>style.visibility</p:attrName>
                                        </p:attrNameLst>
                                      </p:cBhvr>
                                      <p:to>
                                        <p:strVal val="visible"/>
                                      </p:to>
                                    </p:set>
                                  </p:childTnLst>
                                </p:cTn>
                              </p:par>
                            </p:childTnLst>
                          </p:cTn>
                        </p:par>
                        <p:par>
                          <p:cTn id="43" fill="hold" nodeType="afterGroup">
                            <p:stCondLst>
                              <p:cond delay="0"/>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1260596"/>
                                        </p:tgtEl>
                                        <p:attrNameLst>
                                          <p:attrName>style.visibility</p:attrName>
                                        </p:attrNameLst>
                                      </p:cBhvr>
                                      <p:to>
                                        <p:strVal val="visible"/>
                                      </p:to>
                                    </p:set>
                                    <p:anim calcmode="discrete" valueType="clr">
                                      <p:cBhvr override="childStyle">
                                        <p:cTn id="46" dur="80"/>
                                        <p:tgtEl>
                                          <p:spTgt spid="1260596"/>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260596"/>
                                        </p:tgtEl>
                                        <p:attrNameLst>
                                          <p:attrName>fillcolor</p:attrName>
                                        </p:attrNameLst>
                                      </p:cBhvr>
                                      <p:tavLst>
                                        <p:tav tm="0">
                                          <p:val>
                                            <p:clrVal>
                                              <a:schemeClr val="accent2"/>
                                            </p:clrVal>
                                          </p:val>
                                        </p:tav>
                                        <p:tav tm="50000">
                                          <p:val>
                                            <p:clrVal>
                                              <a:schemeClr val="hlink"/>
                                            </p:clrVal>
                                          </p:val>
                                        </p:tav>
                                      </p:tavLst>
                                    </p:anim>
                                    <p:set>
                                      <p:cBhvr>
                                        <p:cTn id="48" dur="80"/>
                                        <p:tgtEl>
                                          <p:spTgt spid="12605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561" grpId="0"/>
      <p:bldP spid="1260563" grpId="0" animBg="1"/>
      <p:bldP spid="1260564" grpId="0" animBg="1"/>
      <p:bldP spid="1260565" grpId="0" animBg="1"/>
      <p:bldP spid="1260566" grpId="0"/>
      <p:bldP spid="1260567" grpId="0"/>
      <p:bldP spid="1260573" grpId="0" animBg="1"/>
      <p:bldP spid="1260592" grpId="0" animBg="1"/>
      <p:bldP spid="1260593" grpId="0"/>
      <p:bldP spid="1260594" grpId="0" animBg="1"/>
      <p:bldP spid="1260595" grpId="0"/>
      <p:bldP spid="1260596" grpId="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3200" smtClean="0"/>
              <a:t>Enhanced Streaming: </a:t>
            </a:r>
            <a:r>
              <a:rPr lang="en-US" sz="3200" smtClean="0">
                <a:latin typeface="Courier New" charset="0"/>
              </a:rPr>
              <a:t>mmap</a:t>
            </a:r>
            <a:r>
              <a:rPr lang="en-US" sz="3200" smtClean="0"/>
              <a:t> / </a:t>
            </a:r>
            <a:r>
              <a:rPr lang="en-US" sz="3200" smtClean="0">
                <a:latin typeface="Courier New" charset="0"/>
              </a:rPr>
              <a:t>rtpmsend</a:t>
            </a:r>
          </a:p>
        </p:txBody>
      </p:sp>
      <p:sp>
        <p:nvSpPr>
          <p:cNvPr id="64515" name="Rectangle 3"/>
          <p:cNvSpPr>
            <a:spLocks noChangeArrowheads="1"/>
          </p:cNvSpPr>
          <p:nvPr/>
        </p:nvSpPr>
        <p:spPr bwMode="auto">
          <a:xfrm>
            <a:off x="1301750" y="1389063"/>
            <a:ext cx="6354763" cy="99377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64516" name="Text Box 4"/>
          <p:cNvSpPr txBox="1">
            <a:spLocks noChangeArrowheads="1"/>
          </p:cNvSpPr>
          <p:nvPr/>
        </p:nvSpPr>
        <p:spPr bwMode="auto">
          <a:xfrm>
            <a:off x="1233488" y="1304925"/>
            <a:ext cx="13509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application</a:t>
            </a:r>
          </a:p>
        </p:txBody>
      </p:sp>
      <p:sp>
        <p:nvSpPr>
          <p:cNvPr id="64517" name="Rectangle 5"/>
          <p:cNvSpPr>
            <a:spLocks noChangeArrowheads="1"/>
          </p:cNvSpPr>
          <p:nvPr/>
        </p:nvSpPr>
        <p:spPr bwMode="auto">
          <a:xfrm>
            <a:off x="1306513" y="2552700"/>
            <a:ext cx="6354762" cy="1766888"/>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64518" name="Text Box 6"/>
          <p:cNvSpPr txBox="1">
            <a:spLocks noChangeArrowheads="1"/>
          </p:cNvSpPr>
          <p:nvPr/>
        </p:nvSpPr>
        <p:spPr bwMode="auto">
          <a:xfrm>
            <a:off x="1238250" y="2500313"/>
            <a:ext cx="831850"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kernel</a:t>
            </a:r>
          </a:p>
        </p:txBody>
      </p:sp>
      <p:pic>
        <p:nvPicPr>
          <p:cNvPr id="64519" name="Picture 7" descr="j023826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32063" y="4427538"/>
            <a:ext cx="992187" cy="825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4520" name="Picture 8" descr="nettverkskort"/>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246813" y="4537075"/>
            <a:ext cx="768350" cy="581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64521" name="Rectangle 9"/>
          <p:cNvSpPr>
            <a:spLocks noChangeArrowheads="1"/>
          </p:cNvSpPr>
          <p:nvPr/>
        </p:nvSpPr>
        <p:spPr bwMode="auto">
          <a:xfrm>
            <a:off x="2060575" y="3270250"/>
            <a:ext cx="1906588"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64522" name="Text Box 10"/>
          <p:cNvSpPr txBox="1">
            <a:spLocks noChangeArrowheads="1"/>
          </p:cNvSpPr>
          <p:nvPr/>
        </p:nvSpPr>
        <p:spPr bwMode="auto">
          <a:xfrm>
            <a:off x="2306638" y="3424238"/>
            <a:ext cx="14144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page cache</a:t>
            </a:r>
          </a:p>
        </p:txBody>
      </p:sp>
      <p:sp>
        <p:nvSpPr>
          <p:cNvPr id="64523" name="Rectangle 11"/>
          <p:cNvSpPr>
            <a:spLocks noChangeArrowheads="1"/>
          </p:cNvSpPr>
          <p:nvPr/>
        </p:nvSpPr>
        <p:spPr bwMode="auto">
          <a:xfrm>
            <a:off x="5605463" y="3275013"/>
            <a:ext cx="19065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64524" name="Text Box 12"/>
          <p:cNvSpPr txBox="1">
            <a:spLocks noChangeArrowheads="1"/>
          </p:cNvSpPr>
          <p:nvPr/>
        </p:nvSpPr>
        <p:spPr bwMode="auto">
          <a:xfrm>
            <a:off x="5757863" y="3429000"/>
            <a:ext cx="1608137"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socket buffer</a:t>
            </a:r>
          </a:p>
        </p:txBody>
      </p:sp>
      <p:sp>
        <p:nvSpPr>
          <p:cNvPr id="64525" name="Rectangle 13"/>
          <p:cNvSpPr>
            <a:spLocks noChangeArrowheads="1"/>
          </p:cNvSpPr>
          <p:nvPr/>
        </p:nvSpPr>
        <p:spPr bwMode="auto">
          <a:xfrm>
            <a:off x="3592513" y="1422400"/>
            <a:ext cx="20462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64526" name="Text Box 14"/>
          <p:cNvSpPr txBox="1">
            <a:spLocks noChangeArrowheads="1"/>
          </p:cNvSpPr>
          <p:nvPr/>
        </p:nvSpPr>
        <p:spPr bwMode="auto">
          <a:xfrm>
            <a:off x="3546475" y="1385888"/>
            <a:ext cx="2098675"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application buffer</a:t>
            </a:r>
          </a:p>
        </p:txBody>
      </p:sp>
      <p:sp>
        <p:nvSpPr>
          <p:cNvPr id="64527" name="Line 15"/>
          <p:cNvSpPr>
            <a:spLocks noChangeShapeType="1"/>
          </p:cNvSpPr>
          <p:nvPr/>
        </p:nvSpPr>
        <p:spPr bwMode="auto">
          <a:xfrm flipV="1">
            <a:off x="2970213" y="4060825"/>
            <a:ext cx="0" cy="301625"/>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64528" name="Text Box 16"/>
          <p:cNvSpPr txBox="1">
            <a:spLocks noChangeArrowheads="1"/>
          </p:cNvSpPr>
          <p:nvPr/>
        </p:nvSpPr>
        <p:spPr bwMode="auto">
          <a:xfrm>
            <a:off x="2933700" y="4100513"/>
            <a:ext cx="1031875"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DMA transfer</a:t>
            </a:r>
          </a:p>
        </p:txBody>
      </p:sp>
      <p:sp>
        <p:nvSpPr>
          <p:cNvPr id="1261585" name="Text Box 17"/>
          <p:cNvSpPr txBox="1">
            <a:spLocks noChangeArrowheads="1"/>
          </p:cNvSpPr>
          <p:nvPr/>
        </p:nvSpPr>
        <p:spPr bwMode="auto">
          <a:xfrm>
            <a:off x="115888" y="5710238"/>
            <a:ext cx="2994025" cy="762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7429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Char char="Ø"/>
            </a:pPr>
            <a:r>
              <a:rPr lang="en-US" sz="2000" i="1">
                <a:solidFill>
                  <a:schemeClr val="hlink"/>
                </a:solidFill>
              </a:rPr>
              <a:t>n</a:t>
            </a:r>
            <a:r>
              <a:rPr lang="en-US" sz="2000" b="0"/>
              <a:t> copy operations</a:t>
            </a:r>
          </a:p>
          <a:p>
            <a:pPr eaLnBrk="1" hangingPunct="1">
              <a:spcBef>
                <a:spcPct val="20000"/>
              </a:spcBef>
              <a:buClr>
                <a:schemeClr val="hlink"/>
              </a:buClr>
              <a:buSzPct val="75000"/>
              <a:buFont typeface="Wingdings" charset="2"/>
              <a:buChar char="Ø"/>
            </a:pPr>
            <a:r>
              <a:rPr lang="en-US" sz="2000" i="1">
                <a:solidFill>
                  <a:schemeClr val="hlink"/>
                </a:solidFill>
              </a:rPr>
              <a:t>1 + n</a:t>
            </a:r>
            <a:r>
              <a:rPr lang="en-US" sz="2000" b="0"/>
              <a:t> system calls</a:t>
            </a:r>
          </a:p>
        </p:txBody>
      </p:sp>
      <p:sp>
        <p:nvSpPr>
          <p:cNvPr id="64530" name="Rectangle 18"/>
          <p:cNvSpPr>
            <a:spLocks noChangeArrowheads="1"/>
          </p:cNvSpPr>
          <p:nvPr/>
        </p:nvSpPr>
        <p:spPr bwMode="auto">
          <a:xfrm>
            <a:off x="2668588" y="3330575"/>
            <a:ext cx="617537" cy="149225"/>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64531" name="Line 19"/>
          <p:cNvSpPr>
            <a:spLocks noChangeShapeType="1"/>
          </p:cNvSpPr>
          <p:nvPr/>
        </p:nvSpPr>
        <p:spPr bwMode="auto">
          <a:xfrm>
            <a:off x="4059238" y="3522663"/>
            <a:ext cx="1476375" cy="0"/>
          </a:xfrm>
          <a:prstGeom prst="line">
            <a:avLst/>
          </a:prstGeom>
          <a:noFill/>
          <a:ln w="25400">
            <a:solidFill>
              <a:schemeClr val="tx1"/>
            </a:solidFill>
            <a:prstDash val="dash"/>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64532" name="Freeform 20"/>
          <p:cNvSpPr>
            <a:spLocks/>
          </p:cNvSpPr>
          <p:nvPr/>
        </p:nvSpPr>
        <p:spPr bwMode="auto">
          <a:xfrm>
            <a:off x="2927350" y="2886075"/>
            <a:ext cx="4656138" cy="1476375"/>
          </a:xfrm>
          <a:custGeom>
            <a:avLst/>
            <a:gdLst>
              <a:gd name="T0" fmla="*/ 0 w 2933"/>
              <a:gd name="T1" fmla="*/ 206 h 930"/>
              <a:gd name="T2" fmla="*/ 0 w 2933"/>
              <a:gd name="T3" fmla="*/ 0 h 930"/>
              <a:gd name="T4" fmla="*/ 2933 w 2933"/>
              <a:gd name="T5" fmla="*/ 0 h 930"/>
              <a:gd name="T6" fmla="*/ 2933 w 2933"/>
              <a:gd name="T7" fmla="*/ 771 h 930"/>
              <a:gd name="T8" fmla="*/ 2357 w 2933"/>
              <a:gd name="T9" fmla="*/ 771 h 930"/>
              <a:gd name="T10" fmla="*/ 2357 w 2933"/>
              <a:gd name="T11" fmla="*/ 930 h 930"/>
              <a:gd name="T12" fmla="*/ 0 60000 65536"/>
              <a:gd name="T13" fmla="*/ 0 60000 65536"/>
              <a:gd name="T14" fmla="*/ 0 60000 65536"/>
              <a:gd name="T15" fmla="*/ 0 60000 65536"/>
              <a:gd name="T16" fmla="*/ 0 60000 65536"/>
              <a:gd name="T17" fmla="*/ 0 60000 65536"/>
              <a:gd name="T18" fmla="*/ 0 w 2933"/>
              <a:gd name="T19" fmla="*/ 0 h 930"/>
              <a:gd name="T20" fmla="*/ 2933 w 2933"/>
              <a:gd name="T21" fmla="*/ 930 h 930"/>
            </a:gdLst>
            <a:ahLst/>
            <a:cxnLst>
              <a:cxn ang="T12">
                <a:pos x="T0" y="T1"/>
              </a:cxn>
              <a:cxn ang="T13">
                <a:pos x="T2" y="T3"/>
              </a:cxn>
              <a:cxn ang="T14">
                <a:pos x="T4" y="T5"/>
              </a:cxn>
              <a:cxn ang="T15">
                <a:pos x="T6" y="T7"/>
              </a:cxn>
              <a:cxn ang="T16">
                <a:pos x="T8" y="T9"/>
              </a:cxn>
              <a:cxn ang="T17">
                <a:pos x="T10" y="T11"/>
              </a:cxn>
            </a:cxnLst>
            <a:rect l="T18" t="T19" r="T20" b="T21"/>
            <a:pathLst>
              <a:path w="2933" h="930">
                <a:moveTo>
                  <a:pt x="0" y="206"/>
                </a:moveTo>
                <a:lnTo>
                  <a:pt x="0" y="0"/>
                </a:lnTo>
                <a:lnTo>
                  <a:pt x="2933" y="0"/>
                </a:lnTo>
                <a:lnTo>
                  <a:pt x="2933" y="771"/>
                </a:lnTo>
                <a:lnTo>
                  <a:pt x="2357" y="771"/>
                </a:lnTo>
                <a:lnTo>
                  <a:pt x="2357" y="930"/>
                </a:lnTo>
              </a:path>
            </a:pathLst>
          </a:cu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rIns="54000"/>
          <a:lstStyle/>
          <a:p>
            <a:endParaRPr lang="nb-NO"/>
          </a:p>
        </p:txBody>
      </p:sp>
      <p:sp>
        <p:nvSpPr>
          <p:cNvPr id="64533" name="Line 21"/>
          <p:cNvSpPr>
            <a:spLocks noChangeShapeType="1"/>
          </p:cNvSpPr>
          <p:nvPr/>
        </p:nvSpPr>
        <p:spPr bwMode="auto">
          <a:xfrm flipV="1">
            <a:off x="6513513" y="2889250"/>
            <a:ext cx="0" cy="301625"/>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64534" name="Text Box 22"/>
          <p:cNvSpPr txBox="1">
            <a:spLocks noChangeArrowheads="1"/>
          </p:cNvSpPr>
          <p:nvPr/>
        </p:nvSpPr>
        <p:spPr bwMode="auto">
          <a:xfrm>
            <a:off x="3990975" y="2633663"/>
            <a:ext cx="1516063"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gather DMA transfer</a:t>
            </a:r>
          </a:p>
        </p:txBody>
      </p:sp>
      <p:sp>
        <p:nvSpPr>
          <p:cNvPr id="64535" name="Text Box 23"/>
          <p:cNvSpPr txBox="1">
            <a:spLocks noChangeArrowheads="1"/>
          </p:cNvSpPr>
          <p:nvPr/>
        </p:nvSpPr>
        <p:spPr bwMode="auto">
          <a:xfrm>
            <a:off x="4025900" y="3479800"/>
            <a:ext cx="1358900"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t>append descriptor</a:t>
            </a:r>
          </a:p>
        </p:txBody>
      </p:sp>
      <p:sp>
        <p:nvSpPr>
          <p:cNvPr id="64536" name="Rectangle 24"/>
          <p:cNvSpPr>
            <a:spLocks noChangeArrowheads="1"/>
          </p:cNvSpPr>
          <p:nvPr/>
        </p:nvSpPr>
        <p:spPr bwMode="auto">
          <a:xfrm>
            <a:off x="5984875" y="3341688"/>
            <a:ext cx="179388" cy="14922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64537" name="Rectangle 25"/>
          <p:cNvSpPr>
            <a:spLocks noChangeArrowheads="1"/>
          </p:cNvSpPr>
          <p:nvPr/>
        </p:nvSpPr>
        <p:spPr bwMode="auto">
          <a:xfrm>
            <a:off x="6162675" y="3341688"/>
            <a:ext cx="179388" cy="149225"/>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64538" name="Line 26"/>
          <p:cNvSpPr>
            <a:spLocks noChangeShapeType="1"/>
          </p:cNvSpPr>
          <p:nvPr/>
        </p:nvSpPr>
        <p:spPr bwMode="auto">
          <a:xfrm flipH="1" flipV="1">
            <a:off x="5237163" y="2208213"/>
            <a:ext cx="985837" cy="969962"/>
          </a:xfrm>
          <a:prstGeom prst="line">
            <a:avLst/>
          </a:prstGeom>
          <a:noFill/>
          <a:ln w="25400">
            <a:solidFill>
              <a:schemeClr val="folHlink"/>
            </a:solidFill>
            <a:prstDash val="sysDot"/>
            <a:round/>
            <a:headEnd type="triangle" w="lg" len="lg"/>
            <a:tailEnd type="non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64539" name="Text Box 27"/>
          <p:cNvSpPr txBox="1">
            <a:spLocks noChangeArrowheads="1"/>
          </p:cNvSpPr>
          <p:nvPr/>
        </p:nvSpPr>
        <p:spPr bwMode="auto">
          <a:xfrm>
            <a:off x="5719763" y="2471738"/>
            <a:ext cx="458787"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copy</a:t>
            </a:r>
          </a:p>
        </p:txBody>
      </p:sp>
      <p:sp>
        <p:nvSpPr>
          <p:cNvPr id="64540" name="Rectangle 28"/>
          <p:cNvSpPr>
            <a:spLocks noChangeArrowheads="1"/>
          </p:cNvSpPr>
          <p:nvPr/>
        </p:nvSpPr>
        <p:spPr bwMode="auto">
          <a:xfrm>
            <a:off x="4116388" y="1876425"/>
            <a:ext cx="179387" cy="149225"/>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grpSp>
        <p:nvGrpSpPr>
          <p:cNvPr id="64541" name="Group 29"/>
          <p:cNvGrpSpPr>
            <a:grpSpLocks/>
          </p:cNvGrpSpPr>
          <p:nvPr/>
        </p:nvGrpSpPr>
        <p:grpSpPr bwMode="auto">
          <a:xfrm>
            <a:off x="2327275" y="2181225"/>
            <a:ext cx="450850" cy="339725"/>
            <a:chOff x="1771" y="1353"/>
            <a:chExt cx="284" cy="214"/>
          </a:xfrm>
        </p:grpSpPr>
        <p:sp>
          <p:nvSpPr>
            <p:cNvPr id="64559" name="Text Box 30"/>
            <p:cNvSpPr txBox="1">
              <a:spLocks noChangeArrowheads="1"/>
            </p:cNvSpPr>
            <p:nvPr/>
          </p:nvSpPr>
          <p:spPr bwMode="auto">
            <a:xfrm>
              <a:off x="1771" y="1353"/>
              <a:ext cx="28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b="0">
                  <a:latin typeface="Courier New" charset="0"/>
                </a:rPr>
                <a:t>mmap</a:t>
              </a:r>
            </a:p>
          </p:txBody>
        </p:sp>
        <p:sp>
          <p:nvSpPr>
            <p:cNvPr id="64560" name="Line 31"/>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3" name="Group 32"/>
          <p:cNvGrpSpPr>
            <a:grpSpLocks/>
          </p:cNvGrpSpPr>
          <p:nvPr/>
        </p:nvGrpSpPr>
        <p:grpSpPr bwMode="auto">
          <a:xfrm>
            <a:off x="4560888" y="2185988"/>
            <a:ext cx="603250" cy="339725"/>
            <a:chOff x="1675" y="1353"/>
            <a:chExt cx="380" cy="214"/>
          </a:xfrm>
        </p:grpSpPr>
        <p:sp>
          <p:nvSpPr>
            <p:cNvPr id="64557" name="Text Box 33"/>
            <p:cNvSpPr txBox="1">
              <a:spLocks noChangeArrowheads="1"/>
            </p:cNvSpPr>
            <p:nvPr/>
          </p:nvSpPr>
          <p:spPr bwMode="auto">
            <a:xfrm>
              <a:off x="1675" y="1353"/>
              <a:ext cx="380"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a:solidFill>
                    <a:schemeClr val="hlink"/>
                  </a:solidFill>
                  <a:latin typeface="Courier New" charset="0"/>
                </a:rPr>
                <a:t>uncork</a:t>
              </a:r>
            </a:p>
          </p:txBody>
        </p:sp>
        <p:sp>
          <p:nvSpPr>
            <p:cNvPr id="64558" name="Line 34"/>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4" name="Group 35"/>
          <p:cNvGrpSpPr>
            <a:grpSpLocks/>
          </p:cNvGrpSpPr>
          <p:nvPr/>
        </p:nvGrpSpPr>
        <p:grpSpPr bwMode="auto">
          <a:xfrm>
            <a:off x="4075113" y="2185988"/>
            <a:ext cx="527050" cy="339725"/>
            <a:chOff x="1723" y="1353"/>
            <a:chExt cx="332" cy="214"/>
          </a:xfrm>
        </p:grpSpPr>
        <p:sp>
          <p:nvSpPr>
            <p:cNvPr id="64555" name="Text Box 36"/>
            <p:cNvSpPr txBox="1">
              <a:spLocks noChangeArrowheads="1"/>
            </p:cNvSpPr>
            <p:nvPr/>
          </p:nvSpPr>
          <p:spPr bwMode="auto">
            <a:xfrm>
              <a:off x="1723" y="1353"/>
              <a:ext cx="332"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a:solidFill>
                    <a:schemeClr val="hlink"/>
                  </a:solidFill>
                  <a:latin typeface="Courier New" charset="0"/>
                </a:rPr>
                <a:t>msend</a:t>
              </a:r>
            </a:p>
          </p:txBody>
        </p:sp>
        <p:sp>
          <p:nvSpPr>
            <p:cNvPr id="64556" name="Line 37"/>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5" name="Group 38"/>
          <p:cNvGrpSpPr>
            <a:grpSpLocks/>
          </p:cNvGrpSpPr>
          <p:nvPr/>
        </p:nvGrpSpPr>
        <p:grpSpPr bwMode="auto">
          <a:xfrm>
            <a:off x="3625850" y="2185988"/>
            <a:ext cx="450850" cy="339725"/>
            <a:chOff x="1771" y="1353"/>
            <a:chExt cx="284" cy="214"/>
          </a:xfrm>
        </p:grpSpPr>
        <p:sp>
          <p:nvSpPr>
            <p:cNvPr id="64553" name="Text Box 39"/>
            <p:cNvSpPr txBox="1">
              <a:spLocks noChangeArrowheads="1"/>
            </p:cNvSpPr>
            <p:nvPr/>
          </p:nvSpPr>
          <p:spPr bwMode="auto">
            <a:xfrm>
              <a:off x="1771" y="1353"/>
              <a:ext cx="28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a:solidFill>
                    <a:schemeClr val="hlink"/>
                  </a:solidFill>
                  <a:latin typeface="Courier New" charset="0"/>
                </a:rPr>
                <a:t>send</a:t>
              </a:r>
            </a:p>
          </p:txBody>
        </p:sp>
        <p:sp>
          <p:nvSpPr>
            <p:cNvPr id="64554" name="Line 40"/>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6" name="Group 41"/>
          <p:cNvGrpSpPr>
            <a:grpSpLocks/>
          </p:cNvGrpSpPr>
          <p:nvPr/>
        </p:nvGrpSpPr>
        <p:grpSpPr bwMode="auto">
          <a:xfrm>
            <a:off x="3214688" y="2185988"/>
            <a:ext cx="450850" cy="339725"/>
            <a:chOff x="1771" y="1353"/>
            <a:chExt cx="284" cy="214"/>
          </a:xfrm>
        </p:grpSpPr>
        <p:sp>
          <p:nvSpPr>
            <p:cNvPr id="64551" name="Text Box 42"/>
            <p:cNvSpPr txBox="1">
              <a:spLocks noChangeArrowheads="1"/>
            </p:cNvSpPr>
            <p:nvPr/>
          </p:nvSpPr>
          <p:spPr bwMode="auto">
            <a:xfrm>
              <a:off x="1771" y="1353"/>
              <a:ext cx="28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a:solidFill>
                    <a:schemeClr val="hlink"/>
                  </a:solidFill>
                  <a:latin typeface="Courier New" charset="0"/>
                </a:rPr>
                <a:t>cork</a:t>
              </a:r>
            </a:p>
          </p:txBody>
        </p:sp>
        <p:sp>
          <p:nvSpPr>
            <p:cNvPr id="64552" name="Line 43"/>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7" name="Group 44"/>
          <p:cNvGrpSpPr>
            <a:grpSpLocks/>
          </p:cNvGrpSpPr>
          <p:nvPr/>
        </p:nvGrpSpPr>
        <p:grpSpPr bwMode="auto">
          <a:xfrm>
            <a:off x="4406900" y="2184400"/>
            <a:ext cx="755650" cy="339725"/>
            <a:chOff x="1579" y="1353"/>
            <a:chExt cx="476" cy="214"/>
          </a:xfrm>
        </p:grpSpPr>
        <p:sp>
          <p:nvSpPr>
            <p:cNvPr id="64549" name="Text Box 45"/>
            <p:cNvSpPr txBox="1">
              <a:spLocks noChangeArrowheads="1"/>
            </p:cNvSpPr>
            <p:nvPr/>
          </p:nvSpPr>
          <p:spPr bwMode="auto">
            <a:xfrm>
              <a:off x="1579" y="1353"/>
              <a:ext cx="476"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a:solidFill>
                    <a:schemeClr val="hlink"/>
                  </a:solidFill>
                  <a:latin typeface="Courier New" charset="0"/>
                </a:rPr>
                <a:t>rtpmsend</a:t>
              </a:r>
            </a:p>
          </p:txBody>
        </p:sp>
        <p:sp>
          <p:nvSpPr>
            <p:cNvPr id="64550" name="Line 46"/>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sp>
        <p:nvSpPr>
          <p:cNvPr id="1261615" name="Text Box 47"/>
          <p:cNvSpPr txBox="1">
            <a:spLocks noChangeArrowheads="1"/>
          </p:cNvSpPr>
          <p:nvPr/>
        </p:nvSpPr>
        <p:spPr bwMode="auto">
          <a:xfrm>
            <a:off x="5834063" y="1590675"/>
            <a:ext cx="3044825" cy="630238"/>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1600" b="0"/>
              <a:t>RTP header copy integrated into</a:t>
            </a:r>
          </a:p>
          <a:p>
            <a:pPr eaLnBrk="1" hangingPunct="1">
              <a:spcBef>
                <a:spcPct val="20000"/>
              </a:spcBef>
              <a:buClr>
                <a:schemeClr val="hlink"/>
              </a:buClr>
              <a:buSzPct val="75000"/>
              <a:buFont typeface="Wingdings" charset="2"/>
              <a:buNone/>
            </a:pPr>
            <a:r>
              <a:rPr lang="en-US" sz="1600" b="0">
                <a:latin typeface="Courier New" charset="0"/>
              </a:rPr>
              <a:t>msend</a:t>
            </a:r>
            <a:r>
              <a:rPr lang="en-US" sz="1600" b="0"/>
              <a:t> system call</a:t>
            </a:r>
          </a:p>
        </p:txBody>
      </p:sp>
      <p:sp>
        <p:nvSpPr>
          <p:cNvPr id="1261616" name="Text Box 48"/>
          <p:cNvSpPr txBox="1">
            <a:spLocks noChangeArrowheads="1"/>
          </p:cNvSpPr>
          <p:nvPr/>
        </p:nvSpPr>
        <p:spPr bwMode="auto">
          <a:xfrm>
            <a:off x="3078163" y="6100763"/>
            <a:ext cx="5127625"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1800" b="0">
                <a:solidFill>
                  <a:schemeClr val="hlink"/>
                </a:solidFill>
                <a:sym typeface="Wingdings" charset="2"/>
              </a:rPr>
              <a:t> </a:t>
            </a:r>
            <a:r>
              <a:rPr lang="en-US" sz="1800" b="0">
                <a:solidFill>
                  <a:schemeClr val="hlink"/>
                </a:solidFill>
              </a:rPr>
              <a:t>previous solution: three more calls per packet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61615"/>
                                        </p:tgtEl>
                                        <p:attrNameLst>
                                          <p:attrName>style.visibility</p:attrName>
                                        </p:attrNameLst>
                                      </p:cBhvr>
                                      <p:to>
                                        <p:strVal val="visible"/>
                                      </p:to>
                                    </p:set>
                                    <p:animEffect transition="in" filter="dissolve">
                                      <p:cBhvr>
                                        <p:cTn id="22" dur="500"/>
                                        <p:tgtEl>
                                          <p:spTgt spid="12616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61585"/>
                                        </p:tgtEl>
                                        <p:attrNameLst>
                                          <p:attrName>style.visibility</p:attrName>
                                        </p:attrNameLst>
                                      </p:cBhvr>
                                      <p:to>
                                        <p:strVal val="visible"/>
                                      </p:to>
                                    </p:set>
                                  </p:childTnLst>
                                </p:cTn>
                              </p:par>
                            </p:childTnLst>
                          </p:cTn>
                        </p:par>
                        <p:par>
                          <p:cTn id="27" fill="hold" nodeType="afterGroup">
                            <p:stCondLst>
                              <p:cond delay="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1261616"/>
                                        </p:tgtEl>
                                        <p:attrNameLst>
                                          <p:attrName>style.visibility</p:attrName>
                                        </p:attrNameLst>
                                      </p:cBhvr>
                                      <p:to>
                                        <p:strVal val="visible"/>
                                      </p:to>
                                    </p:set>
                                    <p:anim calcmode="discrete" valueType="clr">
                                      <p:cBhvr override="childStyle">
                                        <p:cTn id="30" dur="80"/>
                                        <p:tgtEl>
                                          <p:spTgt spid="1261616"/>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261616"/>
                                        </p:tgtEl>
                                        <p:attrNameLst>
                                          <p:attrName>fillcolor</p:attrName>
                                        </p:attrNameLst>
                                      </p:cBhvr>
                                      <p:tavLst>
                                        <p:tav tm="0">
                                          <p:val>
                                            <p:clrVal>
                                              <a:schemeClr val="accent2"/>
                                            </p:clrVal>
                                          </p:val>
                                        </p:tav>
                                        <p:tav tm="50000">
                                          <p:val>
                                            <p:clrVal>
                                              <a:schemeClr val="hlink"/>
                                            </p:clrVal>
                                          </p:val>
                                        </p:tav>
                                      </p:tavLst>
                                    </p:anim>
                                    <p:set>
                                      <p:cBhvr>
                                        <p:cTn id="32" dur="80"/>
                                        <p:tgtEl>
                                          <p:spTgt spid="12616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1585" grpId="0"/>
      <p:bldP spid="1261615" grpId="0" animBg="1"/>
      <p:bldP spid="1261616"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Why look at a passive resource?</a:t>
            </a:r>
          </a:p>
        </p:txBody>
      </p:sp>
      <p:pic>
        <p:nvPicPr>
          <p:cNvPr id="1219587" name="Picture 3" descr="MCBS02091_0000[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06375" y="998538"/>
            <a:ext cx="3556000" cy="30749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219588" name="Text Box 4"/>
          <p:cNvSpPr txBox="1">
            <a:spLocks noChangeArrowheads="1"/>
          </p:cNvSpPr>
          <p:nvPr/>
        </p:nvSpPr>
        <p:spPr bwMode="auto">
          <a:xfrm>
            <a:off x="2727325" y="5499100"/>
            <a:ext cx="6343650" cy="1006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2000" b="0" i="1">
                <a:solidFill>
                  <a:schemeClr val="hlink"/>
                </a:solidFill>
              </a:rPr>
              <a:t>Lack of space (or bandwidth) can delay applications</a:t>
            </a:r>
          </a:p>
          <a:p>
            <a:r>
              <a:rPr lang="en-US" sz="2000" b="0">
                <a:sym typeface="Wingdings" charset="2"/>
              </a:rPr>
              <a:t> e.g., the dining philosophers would die because the </a:t>
            </a:r>
            <a:br>
              <a:rPr lang="en-US" sz="2000" b="0">
                <a:sym typeface="Wingdings" charset="2"/>
              </a:rPr>
            </a:br>
            <a:r>
              <a:rPr lang="en-US" sz="2000" b="0">
                <a:sym typeface="Wingdings" charset="2"/>
              </a:rPr>
              <a:t>    spaghetti-chef could not find a parking lot</a:t>
            </a:r>
            <a:endParaRPr lang="en-US" sz="2000" b="0"/>
          </a:p>
        </p:txBody>
      </p:sp>
      <p:grpSp>
        <p:nvGrpSpPr>
          <p:cNvPr id="2" name="Group 5"/>
          <p:cNvGrpSpPr>
            <a:grpSpLocks/>
          </p:cNvGrpSpPr>
          <p:nvPr/>
        </p:nvGrpSpPr>
        <p:grpSpPr bwMode="auto">
          <a:xfrm>
            <a:off x="3446463" y="684213"/>
            <a:ext cx="3240087" cy="1665287"/>
            <a:chOff x="2171" y="431"/>
            <a:chExt cx="2041" cy="1049"/>
          </a:xfrm>
        </p:grpSpPr>
        <p:sp>
          <p:nvSpPr>
            <p:cNvPr id="22556" name="AutoShape 6"/>
            <p:cNvSpPr>
              <a:spLocks noChangeArrowheads="1"/>
            </p:cNvSpPr>
            <p:nvPr/>
          </p:nvSpPr>
          <p:spPr bwMode="auto">
            <a:xfrm>
              <a:off x="2171" y="431"/>
              <a:ext cx="2041" cy="1049"/>
            </a:xfrm>
            <a:prstGeom prst="cloudCallout">
              <a:avLst>
                <a:gd name="adj1" fmla="val -62838"/>
                <a:gd name="adj2" fmla="val 59343"/>
              </a:avLst>
            </a:prstGeom>
            <a:solidFill>
              <a:srgbClr val="66CCFF"/>
            </a:solidFill>
            <a:ln w="9525">
              <a:solidFill>
                <a:schemeClr val="tx1"/>
              </a:solidFill>
              <a:round/>
              <a:headEnd/>
              <a:tailEnd/>
            </a:ln>
          </p:spPr>
          <p:txBody>
            <a:bodyPr/>
            <a:lstStyle/>
            <a:p>
              <a:pPr algn="ctr"/>
              <a:endParaRPr lang="nb-NO" sz="2800" b="0"/>
            </a:p>
          </p:txBody>
        </p:sp>
        <p:pic>
          <p:nvPicPr>
            <p:cNvPr id="22557" name="Picture 7" descr="MCj02386430000[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613" y="615"/>
              <a:ext cx="1117" cy="72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pic>
        <p:nvPicPr>
          <p:cNvPr id="1219592" name="Picture 8" descr="MMj03546690000[1]"/>
          <p:cNvPicPr>
            <a:picLocks noChangeAspect="1" noChangeArrowheads="1" noCrop="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185988" y="1133475"/>
            <a:ext cx="600075" cy="990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219593" name="Picture 9" descr="MMj03180900000[1]"/>
          <p:cNvPicPr>
            <a:picLocks noChangeAspect="1" noChangeArrowheads="1" noCrop="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497763" y="1449388"/>
            <a:ext cx="1333500" cy="8001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219594" name="Text Box 10"/>
          <p:cNvSpPr txBox="1">
            <a:spLocks noChangeArrowheads="1"/>
          </p:cNvSpPr>
          <p:nvPr/>
        </p:nvSpPr>
        <p:spPr bwMode="auto">
          <a:xfrm>
            <a:off x="5427663" y="908050"/>
            <a:ext cx="3506787"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2000" b="0" i="1">
                <a:solidFill>
                  <a:schemeClr val="hlink"/>
                </a:solidFill>
              </a:rPr>
              <a:t>“Dying philosophers problem”</a:t>
            </a:r>
            <a:endParaRPr lang="en-US" sz="2000" b="0"/>
          </a:p>
        </p:txBody>
      </p:sp>
      <p:pic>
        <p:nvPicPr>
          <p:cNvPr id="1219595" name="Picture 11" descr="MCj03984550000[1]"/>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flipH="1">
            <a:off x="687388" y="5229225"/>
            <a:ext cx="958850" cy="4953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aphicFrame>
        <p:nvGraphicFramePr>
          <p:cNvPr id="1219596" name="Group 12"/>
          <p:cNvGraphicFramePr>
            <a:graphicFrameLocks noGrp="1"/>
          </p:cNvGraphicFramePr>
          <p:nvPr/>
        </p:nvGraphicFramePr>
        <p:xfrm>
          <a:off x="431800" y="4419600"/>
          <a:ext cx="1484313" cy="2070100"/>
        </p:xfrm>
        <a:graphic>
          <a:graphicData uri="http://schemas.openxmlformats.org/drawingml/2006/table">
            <a:tbl>
              <a:tblPr/>
              <a:tblGrid>
                <a:gridCol w="1484313"/>
              </a:tblGrid>
              <a:tr h="68897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897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19606" name="Picture 22" descr="j0293238"/>
          <p:cNvPicPr>
            <a:picLocks noChangeAspect="1" noChangeArrowheads="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6613" y="4508500"/>
            <a:ext cx="720725" cy="5318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219607" name="Text Box 23"/>
          <p:cNvSpPr txBox="1">
            <a:spLocks noChangeArrowheads="1"/>
          </p:cNvSpPr>
          <p:nvPr/>
        </p:nvSpPr>
        <p:spPr bwMode="auto">
          <a:xfrm rot="-5400000">
            <a:off x="-274637" y="5224462"/>
            <a:ext cx="1016000"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2000" b="0"/>
              <a:t>Parking</a:t>
            </a:r>
          </a:p>
        </p:txBody>
      </p:sp>
      <p:grpSp>
        <p:nvGrpSpPr>
          <p:cNvPr id="3" name="Group 24"/>
          <p:cNvGrpSpPr>
            <a:grpSpLocks/>
          </p:cNvGrpSpPr>
          <p:nvPr/>
        </p:nvGrpSpPr>
        <p:grpSpPr bwMode="auto">
          <a:xfrm>
            <a:off x="296863" y="3024188"/>
            <a:ext cx="2168525" cy="1333500"/>
            <a:chOff x="187" y="1905"/>
            <a:chExt cx="1366" cy="840"/>
          </a:xfrm>
        </p:grpSpPr>
        <p:pic>
          <p:nvPicPr>
            <p:cNvPr id="22554" name="Picture 25" descr="MCj03194960000[1]"/>
            <p:cNvPicPr>
              <a:picLocks noChangeAspect="1" noChangeArrowheads="1"/>
            </p:cNvPicPr>
            <p:nvPr/>
          </p:nvPicPr>
          <p:blipFill>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87" y="1905"/>
              <a:ext cx="1366" cy="84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2555" name="Picture 26" descr="MCj04114100000[1]"/>
            <p:cNvPicPr>
              <a:picLocks noChangeAspect="1" noChangeArrowheads="1"/>
            </p:cNvPicPr>
            <p:nvPr/>
          </p:nvPicPr>
          <p:blipFill>
            <a:blip r:embed="rId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91" y="2132"/>
              <a:ext cx="249" cy="28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pic>
        <p:nvPicPr>
          <p:cNvPr id="1219611" name="Picture 27" descr="MCj03985230000[1]"/>
          <p:cNvPicPr>
            <a:picLocks noChangeAspect="1" noChangeArrowheads="1"/>
          </p:cNvPicPr>
          <p:nvPr/>
        </p:nvPicPr>
        <p:blipFill>
          <a:blip r:embed="rId1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22288" y="5843588"/>
            <a:ext cx="1214437" cy="6000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219612" name="Picture 28" descr="MCj00787300000[1]"/>
          <p:cNvPicPr>
            <a:picLocks noChangeAspect="1" noChangeArrowheads="1"/>
          </p:cNvPicPr>
          <p:nvPr/>
        </p:nvPicPr>
        <p:blipFill>
          <a:blip r:embed="rId11">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771775" y="4238625"/>
            <a:ext cx="284163" cy="8540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219613" name="Picture 29" descr="MCj01496130000[1]"/>
          <p:cNvPicPr>
            <a:picLocks noChangeAspect="1" noChangeArrowheads="1"/>
          </p:cNvPicPr>
          <p:nvPr/>
        </p:nvPicPr>
        <p:blipFill>
          <a:blip r:embed="rId1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11188" y="1054100"/>
            <a:ext cx="2457450" cy="1879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19594"/>
                                        </p:tgtEl>
                                        <p:attrNameLst>
                                          <p:attrName>style.visibility</p:attrName>
                                        </p:attrNameLst>
                                      </p:cBhvr>
                                      <p:to>
                                        <p:strVal val="visible"/>
                                      </p:to>
                                    </p:set>
                                    <p:animEffect transition="in" filter="dissolve">
                                      <p:cBhvr>
                                        <p:cTn id="7" dur="500"/>
                                        <p:tgtEl>
                                          <p:spTgt spid="1219594"/>
                                        </p:tgtEl>
                                      </p:cBhvr>
                                    </p:animEffect>
                                  </p:childTnLst>
                                </p:cTn>
                              </p:par>
                              <p:par>
                                <p:cTn id="8" presetID="9" presetClass="entr" presetSubtype="0" fill="hold" nodeType="withEffect">
                                  <p:stCondLst>
                                    <p:cond delay="0"/>
                                  </p:stCondLst>
                                  <p:childTnLst>
                                    <p:set>
                                      <p:cBhvr>
                                        <p:cTn id="9" dur="1" fill="hold">
                                          <p:stCondLst>
                                            <p:cond delay="0"/>
                                          </p:stCondLst>
                                        </p:cTn>
                                        <p:tgtEl>
                                          <p:spTgt spid="1219587"/>
                                        </p:tgtEl>
                                        <p:attrNameLst>
                                          <p:attrName>style.visibility</p:attrName>
                                        </p:attrNameLst>
                                      </p:cBhvr>
                                      <p:to>
                                        <p:strVal val="visible"/>
                                      </p:to>
                                    </p:set>
                                    <p:animEffect transition="in" filter="dissolve">
                                      <p:cBhvr>
                                        <p:cTn id="10" dur="500"/>
                                        <p:tgtEl>
                                          <p:spTgt spid="121958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9" presetClass="exit" presetSubtype="0" fill="hold" grpId="1" nodeType="withEffect">
                                  <p:stCondLst>
                                    <p:cond delay="0"/>
                                  </p:stCondLst>
                                  <p:childTnLst>
                                    <p:animEffect transition="out" filter="dissolve">
                                      <p:cBhvr>
                                        <p:cTn id="17" dur="500"/>
                                        <p:tgtEl>
                                          <p:spTgt spid="1219594"/>
                                        </p:tgtEl>
                                      </p:cBhvr>
                                    </p:animEffect>
                                    <p:set>
                                      <p:cBhvr>
                                        <p:cTn id="18" dur="1" fill="hold">
                                          <p:stCondLst>
                                            <p:cond delay="499"/>
                                          </p:stCondLst>
                                        </p:cTn>
                                        <p:tgtEl>
                                          <p:spTgt spid="1219594"/>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mph" presetSubtype="0" fill="hold" nodeType="clickEffect">
                                  <p:stCondLst>
                                    <p:cond delay="0"/>
                                  </p:stCondLst>
                                  <p:childTnLst>
                                    <p:animScale>
                                      <p:cBhvr>
                                        <p:cTn id="22" dur="2000" fill="hold"/>
                                        <p:tgtEl>
                                          <p:spTgt spid="1219587"/>
                                        </p:tgtEl>
                                      </p:cBhvr>
                                      <p:by x="50000" y="50000"/>
                                    </p:animScale>
                                  </p:childTnLst>
                                </p:cTn>
                              </p:par>
                              <p:par>
                                <p:cTn id="23" presetID="64" presetClass="path" presetSubtype="0" accel="50000" decel="50000" fill="hold" nodeType="withEffect">
                                  <p:stCondLst>
                                    <p:cond delay="0"/>
                                  </p:stCondLst>
                                  <p:childTnLst>
                                    <p:animMotion origin="layout" path="M -3.88889E-6 1.44509E-6 L -0.06145 -0.1452 " pathEditMode="relative" rAng="0" ptsTypes="AA">
                                      <p:cBhvr>
                                        <p:cTn id="24" dur="2000" fill="hold"/>
                                        <p:tgtEl>
                                          <p:spTgt spid="1219587"/>
                                        </p:tgtEl>
                                        <p:attrNameLst>
                                          <p:attrName>ppt_x</p:attrName>
                                          <p:attrName>ppt_y</p:attrName>
                                        </p:attrNameLst>
                                      </p:cBhvr>
                                      <p:rCtr x="-3073" y="-7260"/>
                                    </p:animMotion>
                                  </p:childTnLst>
                                </p:cTn>
                              </p:par>
                              <p:par>
                                <p:cTn id="25" presetID="9" presetClass="exit" presetSubtype="0" fill="hold" nodeType="withEffect">
                                  <p:stCondLst>
                                    <p:cond delay="0"/>
                                  </p:stCondLst>
                                  <p:childTnLst>
                                    <p:animEffect transition="out" filter="dissolv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par>
                          <p:cTn id="28" fill="hold" nodeType="afterGroup">
                            <p:stCondLst>
                              <p:cond delay="2000"/>
                            </p:stCondLst>
                            <p:childTnLst>
                              <p:par>
                                <p:cTn id="29" presetID="9" presetClass="entr" presetSubtype="0" fill="hold" nodeType="afterEffect">
                                  <p:stCondLst>
                                    <p:cond delay="0"/>
                                  </p:stCondLst>
                                  <p:childTnLst>
                                    <p:set>
                                      <p:cBhvr>
                                        <p:cTn id="30" dur="1" fill="hold">
                                          <p:stCondLst>
                                            <p:cond delay="0"/>
                                          </p:stCondLst>
                                        </p:cTn>
                                        <p:tgtEl>
                                          <p:spTgt spid="1219592"/>
                                        </p:tgtEl>
                                        <p:attrNameLst>
                                          <p:attrName>style.visibility</p:attrName>
                                        </p:attrNameLst>
                                      </p:cBhvr>
                                      <p:to>
                                        <p:strVal val="visible"/>
                                      </p:to>
                                    </p:set>
                                    <p:animEffect transition="in" filter="dissolve">
                                      <p:cBhvr>
                                        <p:cTn id="31" dur="500"/>
                                        <p:tgtEl>
                                          <p:spTgt spid="1219592"/>
                                        </p:tgtEl>
                                      </p:cBhvr>
                                    </p:animEffect>
                                  </p:childTnLst>
                                </p:cTn>
                              </p:par>
                            </p:childTnLst>
                          </p:cTn>
                        </p:par>
                        <p:par>
                          <p:cTn id="32" fill="hold" nodeType="afterGroup">
                            <p:stCondLst>
                              <p:cond delay="2500"/>
                            </p:stCondLst>
                            <p:childTnLst>
                              <p:par>
                                <p:cTn id="33" presetID="63" presetClass="path" presetSubtype="0" accel="50000" decel="50000" fill="hold" nodeType="afterEffect">
                                  <p:stCondLst>
                                    <p:cond delay="0"/>
                                  </p:stCondLst>
                                  <p:childTnLst>
                                    <p:animMotion origin="layout" path="M 5.E-6 4.56647E-6 L 0.62188 0.0393 " pathEditMode="relative" rAng="0" ptsTypes="AA">
                                      <p:cBhvr>
                                        <p:cTn id="34" dur="3000" fill="hold"/>
                                        <p:tgtEl>
                                          <p:spTgt spid="1219592"/>
                                        </p:tgtEl>
                                        <p:attrNameLst>
                                          <p:attrName>ppt_x</p:attrName>
                                          <p:attrName>ppt_y</p:attrName>
                                        </p:attrNameLst>
                                      </p:cBhvr>
                                      <p:rCtr x="31094" y="1965"/>
                                    </p:animMotion>
                                  </p:childTnLst>
                                </p:cTn>
                              </p:par>
                            </p:childTnLst>
                          </p:cTn>
                        </p:par>
                        <p:par>
                          <p:cTn id="35" fill="hold" nodeType="afterGroup">
                            <p:stCondLst>
                              <p:cond delay="5500"/>
                            </p:stCondLst>
                            <p:childTnLst>
                              <p:par>
                                <p:cTn id="36" presetID="9" presetClass="exit" presetSubtype="0" fill="hold" nodeType="afterEffect">
                                  <p:stCondLst>
                                    <p:cond delay="0"/>
                                  </p:stCondLst>
                                  <p:childTnLst>
                                    <p:animEffect transition="out" filter="dissolve">
                                      <p:cBhvr>
                                        <p:cTn id="37" dur="500"/>
                                        <p:tgtEl>
                                          <p:spTgt spid="1219592"/>
                                        </p:tgtEl>
                                      </p:cBhvr>
                                    </p:animEffect>
                                    <p:set>
                                      <p:cBhvr>
                                        <p:cTn id="38" dur="1" fill="hold">
                                          <p:stCondLst>
                                            <p:cond delay="499"/>
                                          </p:stCondLst>
                                        </p:cTn>
                                        <p:tgtEl>
                                          <p:spTgt spid="1219592"/>
                                        </p:tgtEl>
                                        <p:attrNameLst>
                                          <p:attrName>style.visibility</p:attrName>
                                        </p:attrNameLst>
                                      </p:cBhvr>
                                      <p:to>
                                        <p:strVal val="hidden"/>
                                      </p:to>
                                    </p:set>
                                  </p:childTnLst>
                                </p:cTn>
                              </p:par>
                              <p:par>
                                <p:cTn id="39" presetID="9" presetClass="entr" presetSubtype="0" fill="hold" nodeType="withEffect">
                                  <p:stCondLst>
                                    <p:cond delay="0"/>
                                  </p:stCondLst>
                                  <p:childTnLst>
                                    <p:set>
                                      <p:cBhvr>
                                        <p:cTn id="40" dur="1" fill="hold">
                                          <p:stCondLst>
                                            <p:cond delay="0"/>
                                          </p:stCondLst>
                                        </p:cTn>
                                        <p:tgtEl>
                                          <p:spTgt spid="1219593"/>
                                        </p:tgtEl>
                                        <p:attrNameLst>
                                          <p:attrName>style.visibility</p:attrName>
                                        </p:attrNameLst>
                                      </p:cBhvr>
                                      <p:to>
                                        <p:strVal val="visible"/>
                                      </p:to>
                                    </p:set>
                                    <p:animEffect transition="in" filter="dissolve">
                                      <p:cBhvr>
                                        <p:cTn id="41" dur="500"/>
                                        <p:tgtEl>
                                          <p:spTgt spid="121959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1219596"/>
                                        </p:tgtEl>
                                        <p:attrNameLst>
                                          <p:attrName>style.visibility</p:attrName>
                                        </p:attrNameLst>
                                      </p:cBhvr>
                                      <p:to>
                                        <p:strVal val="visible"/>
                                      </p:to>
                                    </p:set>
                                    <p:animEffect transition="in" filter="dissolve">
                                      <p:cBhvr>
                                        <p:cTn id="46" dur="500"/>
                                        <p:tgtEl>
                                          <p:spTgt spid="1219596"/>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219607"/>
                                        </p:tgtEl>
                                        <p:attrNameLst>
                                          <p:attrName>style.visibility</p:attrName>
                                        </p:attrNameLst>
                                      </p:cBhvr>
                                      <p:to>
                                        <p:strVal val="visible"/>
                                      </p:to>
                                    </p:set>
                                    <p:animEffect transition="in" filter="dissolve">
                                      <p:cBhvr>
                                        <p:cTn id="49" dur="500"/>
                                        <p:tgtEl>
                                          <p:spTgt spid="1219607"/>
                                        </p:tgtEl>
                                      </p:cBhvr>
                                    </p:animEffect>
                                  </p:childTnLst>
                                </p:cTn>
                              </p:par>
                              <p:par>
                                <p:cTn id="50" presetID="9"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dissolve">
                                      <p:cBhvr>
                                        <p:cTn id="52" dur="500"/>
                                        <p:tgtEl>
                                          <p:spTgt spid="3"/>
                                        </p:tgtEl>
                                      </p:cBhvr>
                                    </p:animEffect>
                                  </p:childTnLst>
                                </p:cTn>
                              </p:par>
                              <p:par>
                                <p:cTn id="53" presetID="9" presetClass="entr" presetSubtype="0" fill="hold" nodeType="withEffect">
                                  <p:stCondLst>
                                    <p:cond delay="0"/>
                                  </p:stCondLst>
                                  <p:childTnLst>
                                    <p:set>
                                      <p:cBhvr>
                                        <p:cTn id="54" dur="1" fill="hold">
                                          <p:stCondLst>
                                            <p:cond delay="0"/>
                                          </p:stCondLst>
                                        </p:cTn>
                                        <p:tgtEl>
                                          <p:spTgt spid="1219611"/>
                                        </p:tgtEl>
                                        <p:attrNameLst>
                                          <p:attrName>style.visibility</p:attrName>
                                        </p:attrNameLst>
                                      </p:cBhvr>
                                      <p:to>
                                        <p:strVal val="visible"/>
                                      </p:to>
                                    </p:set>
                                    <p:animEffect transition="in" filter="dissolve">
                                      <p:cBhvr>
                                        <p:cTn id="55" dur="500"/>
                                        <p:tgtEl>
                                          <p:spTgt spid="121961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0" presetClass="path" presetSubtype="0" accel="50000" decel="50000" fill="hold" nodeType="clickEffect">
                                  <p:stCondLst>
                                    <p:cond delay="0"/>
                                  </p:stCondLst>
                                  <p:childTnLst>
                                    <p:animMotion origin="layout" path="M 1.94444E-6 3.00578E-6 C 0.01493 0.11977 0.02986 0.23977 -0.06198 0.31306 C -0.15382 0.38636 -0.35243 0.41295 -0.55087 0.43977 " pathEditMode="relative" ptsTypes="aaA">
                                      <p:cBhvr>
                                        <p:cTn id="59" dur="5000" fill="hold"/>
                                        <p:tgtEl>
                                          <p:spTgt spid="1219593"/>
                                        </p:tgtEl>
                                        <p:attrNameLst>
                                          <p:attrName>ppt_x</p:attrName>
                                          <p:attrName>ppt_y</p:attrName>
                                        </p:attrNameLst>
                                      </p:cBhvr>
                                    </p:animMotion>
                                  </p:childTnLst>
                                </p:cTn>
                              </p:par>
                              <p:par>
                                <p:cTn id="60" presetID="2" presetClass="entr" presetSubtype="2" fill="hold" nodeType="withEffect">
                                  <p:stCondLst>
                                    <p:cond delay="3000"/>
                                  </p:stCondLst>
                                  <p:childTnLst>
                                    <p:set>
                                      <p:cBhvr>
                                        <p:cTn id="61" dur="1" fill="hold">
                                          <p:stCondLst>
                                            <p:cond delay="0"/>
                                          </p:stCondLst>
                                        </p:cTn>
                                        <p:tgtEl>
                                          <p:spTgt spid="1219595"/>
                                        </p:tgtEl>
                                        <p:attrNameLst>
                                          <p:attrName>style.visibility</p:attrName>
                                        </p:attrNameLst>
                                      </p:cBhvr>
                                      <p:to>
                                        <p:strVal val="visible"/>
                                      </p:to>
                                    </p:set>
                                    <p:anim calcmode="lin" valueType="num">
                                      <p:cBhvr additive="base">
                                        <p:cTn id="62" dur="1000" fill="hold"/>
                                        <p:tgtEl>
                                          <p:spTgt spid="1219595"/>
                                        </p:tgtEl>
                                        <p:attrNameLst>
                                          <p:attrName>ppt_x</p:attrName>
                                        </p:attrNameLst>
                                      </p:cBhvr>
                                      <p:tavLst>
                                        <p:tav tm="0">
                                          <p:val>
                                            <p:strVal val="1+#ppt_w/2"/>
                                          </p:val>
                                        </p:tav>
                                        <p:tav tm="100000">
                                          <p:val>
                                            <p:strVal val="#ppt_x"/>
                                          </p:val>
                                        </p:tav>
                                      </p:tavLst>
                                    </p:anim>
                                    <p:anim calcmode="lin" valueType="num">
                                      <p:cBhvr additive="base">
                                        <p:cTn id="63" dur="1000" fill="hold"/>
                                        <p:tgtEl>
                                          <p:spTgt spid="1219595"/>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0" presetClass="path" presetSubtype="0" accel="50000" decel="50000" fill="hold" nodeType="clickEffect">
                                  <p:stCondLst>
                                    <p:cond delay="0"/>
                                  </p:stCondLst>
                                  <p:childTnLst>
                                    <p:animMotion origin="layout" path="M -0.55087 0.43977 L -0.58975 0.42659 " pathEditMode="relative" rAng="0" ptsTypes="AA">
                                      <p:cBhvr>
                                        <p:cTn id="67" dur="2000" fill="hold"/>
                                        <p:tgtEl>
                                          <p:spTgt spid="1219593"/>
                                        </p:tgtEl>
                                        <p:attrNameLst>
                                          <p:attrName>ppt_x</p:attrName>
                                          <p:attrName>ppt_y</p:attrName>
                                        </p:attrNameLst>
                                      </p:cBhvr>
                                      <p:rCtr x="-1944" y="-671"/>
                                    </p:animMotion>
                                  </p:childTnLst>
                                </p:cTn>
                              </p:par>
                              <p:par>
                                <p:cTn id="68" presetID="9" presetClass="entr" presetSubtype="0" fill="hold" nodeType="withEffect">
                                  <p:stCondLst>
                                    <p:cond delay="1000"/>
                                  </p:stCondLst>
                                  <p:childTnLst>
                                    <p:set>
                                      <p:cBhvr>
                                        <p:cTn id="69" dur="1" fill="hold">
                                          <p:stCondLst>
                                            <p:cond delay="0"/>
                                          </p:stCondLst>
                                        </p:cTn>
                                        <p:tgtEl>
                                          <p:spTgt spid="1219606"/>
                                        </p:tgtEl>
                                        <p:attrNameLst>
                                          <p:attrName>style.visibility</p:attrName>
                                        </p:attrNameLst>
                                      </p:cBhvr>
                                      <p:to>
                                        <p:strVal val="visible"/>
                                      </p:to>
                                    </p:set>
                                    <p:animEffect transition="in" filter="dissolve">
                                      <p:cBhvr>
                                        <p:cTn id="70" dur="500"/>
                                        <p:tgtEl>
                                          <p:spTgt spid="121960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xit" presetSubtype="0" fill="hold" nodeType="clickEffect">
                                  <p:stCondLst>
                                    <p:cond delay="0"/>
                                  </p:stCondLst>
                                  <p:childTnLst>
                                    <p:animEffect transition="out" filter="dissolve">
                                      <p:cBhvr>
                                        <p:cTn id="74" dur="500"/>
                                        <p:tgtEl>
                                          <p:spTgt spid="1219593"/>
                                        </p:tgtEl>
                                      </p:cBhvr>
                                    </p:animEffect>
                                    <p:set>
                                      <p:cBhvr>
                                        <p:cTn id="75" dur="1" fill="hold">
                                          <p:stCondLst>
                                            <p:cond delay="499"/>
                                          </p:stCondLst>
                                        </p:cTn>
                                        <p:tgtEl>
                                          <p:spTgt spid="1219593"/>
                                        </p:tgtEl>
                                        <p:attrNameLst>
                                          <p:attrName>style.visibility</p:attrName>
                                        </p:attrNameLst>
                                      </p:cBhvr>
                                      <p:to>
                                        <p:strVal val="hidden"/>
                                      </p:to>
                                    </p:set>
                                  </p:childTnLst>
                                </p:cTn>
                              </p:par>
                              <p:par>
                                <p:cTn id="76" presetID="9" presetClass="entr" presetSubtype="0" fill="hold" nodeType="withEffect">
                                  <p:stCondLst>
                                    <p:cond delay="0"/>
                                  </p:stCondLst>
                                  <p:childTnLst>
                                    <p:set>
                                      <p:cBhvr>
                                        <p:cTn id="77" dur="1" fill="hold">
                                          <p:stCondLst>
                                            <p:cond delay="0"/>
                                          </p:stCondLst>
                                        </p:cTn>
                                        <p:tgtEl>
                                          <p:spTgt spid="1219612"/>
                                        </p:tgtEl>
                                        <p:attrNameLst>
                                          <p:attrName>style.visibility</p:attrName>
                                        </p:attrNameLst>
                                      </p:cBhvr>
                                      <p:to>
                                        <p:strVal val="visible"/>
                                      </p:to>
                                    </p:set>
                                    <p:animEffect transition="in" filter="dissolve">
                                      <p:cBhvr>
                                        <p:cTn id="78" dur="500"/>
                                        <p:tgtEl>
                                          <p:spTgt spid="121961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xit" presetSubtype="0" fill="hold" nodeType="clickEffect">
                                  <p:stCondLst>
                                    <p:cond delay="0"/>
                                  </p:stCondLst>
                                  <p:childTnLst>
                                    <p:animEffect transition="out" filter="dissolve">
                                      <p:cBhvr>
                                        <p:cTn id="82" dur="500"/>
                                        <p:tgtEl>
                                          <p:spTgt spid="1219587"/>
                                        </p:tgtEl>
                                      </p:cBhvr>
                                    </p:animEffect>
                                    <p:set>
                                      <p:cBhvr>
                                        <p:cTn id="83" dur="1" fill="hold">
                                          <p:stCondLst>
                                            <p:cond delay="499"/>
                                          </p:stCondLst>
                                        </p:cTn>
                                        <p:tgtEl>
                                          <p:spTgt spid="1219587"/>
                                        </p:tgtEl>
                                        <p:attrNameLst>
                                          <p:attrName>style.visibility</p:attrName>
                                        </p:attrNameLst>
                                      </p:cBhvr>
                                      <p:to>
                                        <p:strVal val="hidden"/>
                                      </p:to>
                                    </p:set>
                                  </p:childTnLst>
                                </p:cTn>
                              </p:par>
                              <p:par>
                                <p:cTn id="84" presetID="9" presetClass="entr" presetSubtype="0" fill="hold" nodeType="withEffect">
                                  <p:stCondLst>
                                    <p:cond delay="0"/>
                                  </p:stCondLst>
                                  <p:childTnLst>
                                    <p:set>
                                      <p:cBhvr>
                                        <p:cTn id="85" dur="1" fill="hold">
                                          <p:stCondLst>
                                            <p:cond delay="0"/>
                                          </p:stCondLst>
                                        </p:cTn>
                                        <p:tgtEl>
                                          <p:spTgt spid="1219613"/>
                                        </p:tgtEl>
                                        <p:attrNameLst>
                                          <p:attrName>style.visibility</p:attrName>
                                        </p:attrNameLst>
                                      </p:cBhvr>
                                      <p:to>
                                        <p:strVal val="visible"/>
                                      </p:to>
                                    </p:set>
                                    <p:animEffect transition="in" filter="dissolve">
                                      <p:cBhvr>
                                        <p:cTn id="86" dur="500"/>
                                        <p:tgtEl>
                                          <p:spTgt spid="1219613"/>
                                        </p:tgtEl>
                                      </p:cBhvr>
                                    </p:animEffect>
                                  </p:childTnLst>
                                </p:cTn>
                              </p:par>
                            </p:childTnLst>
                          </p:cTn>
                        </p:par>
                        <p:par>
                          <p:cTn id="87" fill="hold" nodeType="afterGroup">
                            <p:stCondLst>
                              <p:cond delay="500"/>
                            </p:stCondLst>
                            <p:childTnLst>
                              <p:par>
                                <p:cTn id="88" presetID="9" presetClass="entr" presetSubtype="0" fill="hold" grpId="0" nodeType="afterEffect">
                                  <p:stCondLst>
                                    <p:cond delay="0"/>
                                  </p:stCondLst>
                                  <p:childTnLst>
                                    <p:set>
                                      <p:cBhvr>
                                        <p:cTn id="89" dur="1" fill="hold">
                                          <p:stCondLst>
                                            <p:cond delay="0"/>
                                          </p:stCondLst>
                                        </p:cTn>
                                        <p:tgtEl>
                                          <p:spTgt spid="1219588"/>
                                        </p:tgtEl>
                                        <p:attrNameLst>
                                          <p:attrName>style.visibility</p:attrName>
                                        </p:attrNameLst>
                                      </p:cBhvr>
                                      <p:to>
                                        <p:strVal val="visible"/>
                                      </p:to>
                                    </p:set>
                                    <p:animEffect transition="in" filter="dissolve">
                                      <p:cBhvr>
                                        <p:cTn id="90" dur="500"/>
                                        <p:tgtEl>
                                          <p:spTgt spid="1219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588" grpId="0"/>
      <p:bldP spid="1219594" grpId="0"/>
      <p:bldP spid="1219594" grpId="1"/>
      <p:bldP spid="1219607"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3200" smtClean="0"/>
              <a:t>Enhanced Streaming: </a:t>
            </a:r>
            <a:r>
              <a:rPr lang="en-US" sz="3200" smtClean="0">
                <a:latin typeface="Courier New" charset="0"/>
              </a:rPr>
              <a:t>mmap</a:t>
            </a:r>
            <a:r>
              <a:rPr lang="en-US" sz="3200" smtClean="0"/>
              <a:t> / </a:t>
            </a:r>
            <a:r>
              <a:rPr lang="en-US" sz="3200" smtClean="0">
                <a:latin typeface="Courier New" charset="0"/>
              </a:rPr>
              <a:t>krtpmsend</a:t>
            </a:r>
          </a:p>
        </p:txBody>
      </p:sp>
      <p:sp>
        <p:nvSpPr>
          <p:cNvPr id="65539" name="Rectangle 3"/>
          <p:cNvSpPr>
            <a:spLocks noChangeArrowheads="1"/>
          </p:cNvSpPr>
          <p:nvPr/>
        </p:nvSpPr>
        <p:spPr bwMode="auto">
          <a:xfrm>
            <a:off x="1301750" y="1389063"/>
            <a:ext cx="6354763" cy="99377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65540" name="Text Box 4"/>
          <p:cNvSpPr txBox="1">
            <a:spLocks noChangeArrowheads="1"/>
          </p:cNvSpPr>
          <p:nvPr/>
        </p:nvSpPr>
        <p:spPr bwMode="auto">
          <a:xfrm>
            <a:off x="1233488" y="1304925"/>
            <a:ext cx="13509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application</a:t>
            </a:r>
          </a:p>
        </p:txBody>
      </p:sp>
      <p:sp>
        <p:nvSpPr>
          <p:cNvPr id="65541" name="Rectangle 5"/>
          <p:cNvSpPr>
            <a:spLocks noChangeArrowheads="1"/>
          </p:cNvSpPr>
          <p:nvPr/>
        </p:nvSpPr>
        <p:spPr bwMode="auto">
          <a:xfrm>
            <a:off x="1306513" y="2552700"/>
            <a:ext cx="6354762" cy="1766888"/>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65542" name="Text Box 6"/>
          <p:cNvSpPr txBox="1">
            <a:spLocks noChangeArrowheads="1"/>
          </p:cNvSpPr>
          <p:nvPr/>
        </p:nvSpPr>
        <p:spPr bwMode="auto">
          <a:xfrm>
            <a:off x="1238250" y="2500313"/>
            <a:ext cx="831850"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kernel</a:t>
            </a:r>
          </a:p>
        </p:txBody>
      </p:sp>
      <p:pic>
        <p:nvPicPr>
          <p:cNvPr id="65543" name="Picture 7" descr="j023826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32063" y="4427538"/>
            <a:ext cx="992187" cy="825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5544" name="Picture 8" descr="nettverkskort"/>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246813" y="4537075"/>
            <a:ext cx="768350" cy="581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65545" name="Rectangle 9"/>
          <p:cNvSpPr>
            <a:spLocks noChangeArrowheads="1"/>
          </p:cNvSpPr>
          <p:nvPr/>
        </p:nvSpPr>
        <p:spPr bwMode="auto">
          <a:xfrm>
            <a:off x="2060575" y="3270250"/>
            <a:ext cx="1906588"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65546" name="Text Box 10"/>
          <p:cNvSpPr txBox="1">
            <a:spLocks noChangeArrowheads="1"/>
          </p:cNvSpPr>
          <p:nvPr/>
        </p:nvSpPr>
        <p:spPr bwMode="auto">
          <a:xfrm>
            <a:off x="2306638" y="3424238"/>
            <a:ext cx="14144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page cache</a:t>
            </a:r>
          </a:p>
        </p:txBody>
      </p:sp>
      <p:sp>
        <p:nvSpPr>
          <p:cNvPr id="65547" name="Rectangle 11"/>
          <p:cNvSpPr>
            <a:spLocks noChangeArrowheads="1"/>
          </p:cNvSpPr>
          <p:nvPr/>
        </p:nvSpPr>
        <p:spPr bwMode="auto">
          <a:xfrm>
            <a:off x="5605463" y="3275013"/>
            <a:ext cx="19065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65548" name="Text Box 12"/>
          <p:cNvSpPr txBox="1">
            <a:spLocks noChangeArrowheads="1"/>
          </p:cNvSpPr>
          <p:nvPr/>
        </p:nvSpPr>
        <p:spPr bwMode="auto">
          <a:xfrm>
            <a:off x="5757863" y="3429000"/>
            <a:ext cx="1608137"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socket buffer</a:t>
            </a:r>
          </a:p>
        </p:txBody>
      </p:sp>
      <p:sp>
        <p:nvSpPr>
          <p:cNvPr id="65549" name="Rectangle 13"/>
          <p:cNvSpPr>
            <a:spLocks noChangeArrowheads="1"/>
          </p:cNvSpPr>
          <p:nvPr/>
        </p:nvSpPr>
        <p:spPr bwMode="auto">
          <a:xfrm>
            <a:off x="3592513" y="1422400"/>
            <a:ext cx="20462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65550" name="Text Box 14"/>
          <p:cNvSpPr txBox="1">
            <a:spLocks noChangeArrowheads="1"/>
          </p:cNvSpPr>
          <p:nvPr/>
        </p:nvSpPr>
        <p:spPr bwMode="auto">
          <a:xfrm>
            <a:off x="3546475" y="1385888"/>
            <a:ext cx="2098675"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application buffer</a:t>
            </a:r>
          </a:p>
        </p:txBody>
      </p:sp>
      <p:sp>
        <p:nvSpPr>
          <p:cNvPr id="65551" name="Line 15"/>
          <p:cNvSpPr>
            <a:spLocks noChangeShapeType="1"/>
          </p:cNvSpPr>
          <p:nvPr/>
        </p:nvSpPr>
        <p:spPr bwMode="auto">
          <a:xfrm flipV="1">
            <a:off x="2970213" y="4060825"/>
            <a:ext cx="0" cy="301625"/>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65552" name="Text Box 16"/>
          <p:cNvSpPr txBox="1">
            <a:spLocks noChangeArrowheads="1"/>
          </p:cNvSpPr>
          <p:nvPr/>
        </p:nvSpPr>
        <p:spPr bwMode="auto">
          <a:xfrm>
            <a:off x="2933700" y="4100513"/>
            <a:ext cx="1031875"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DMA transfer</a:t>
            </a:r>
          </a:p>
        </p:txBody>
      </p:sp>
      <p:sp>
        <p:nvSpPr>
          <p:cNvPr id="1262609" name="Text Box 17"/>
          <p:cNvSpPr txBox="1">
            <a:spLocks noChangeArrowheads="1"/>
          </p:cNvSpPr>
          <p:nvPr/>
        </p:nvSpPr>
        <p:spPr bwMode="auto">
          <a:xfrm>
            <a:off x="115888" y="5710238"/>
            <a:ext cx="2905125" cy="762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7429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Char char="Ø"/>
            </a:pPr>
            <a:r>
              <a:rPr lang="en-US" sz="2000" i="1">
                <a:solidFill>
                  <a:schemeClr val="hlink"/>
                </a:solidFill>
              </a:rPr>
              <a:t>0</a:t>
            </a:r>
            <a:r>
              <a:rPr lang="en-US" sz="2000" b="0"/>
              <a:t> copy operations</a:t>
            </a:r>
          </a:p>
          <a:p>
            <a:pPr eaLnBrk="1" hangingPunct="1">
              <a:spcBef>
                <a:spcPct val="20000"/>
              </a:spcBef>
              <a:buClr>
                <a:schemeClr val="hlink"/>
              </a:buClr>
              <a:buSzPct val="75000"/>
              <a:buFont typeface="Wingdings" charset="2"/>
              <a:buChar char="Ø"/>
            </a:pPr>
            <a:r>
              <a:rPr lang="en-US" sz="2000" i="1">
                <a:solidFill>
                  <a:schemeClr val="hlink"/>
                </a:solidFill>
              </a:rPr>
              <a:t>1</a:t>
            </a:r>
            <a:r>
              <a:rPr lang="en-US" sz="2000" b="0"/>
              <a:t> system call</a:t>
            </a:r>
          </a:p>
        </p:txBody>
      </p:sp>
      <p:sp>
        <p:nvSpPr>
          <p:cNvPr id="65554" name="Rectangle 18"/>
          <p:cNvSpPr>
            <a:spLocks noChangeArrowheads="1"/>
          </p:cNvSpPr>
          <p:nvPr/>
        </p:nvSpPr>
        <p:spPr bwMode="auto">
          <a:xfrm>
            <a:off x="2668588" y="3330575"/>
            <a:ext cx="617537" cy="149225"/>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65555" name="Line 19"/>
          <p:cNvSpPr>
            <a:spLocks noChangeShapeType="1"/>
          </p:cNvSpPr>
          <p:nvPr/>
        </p:nvSpPr>
        <p:spPr bwMode="auto">
          <a:xfrm>
            <a:off x="4059238" y="3522663"/>
            <a:ext cx="1476375" cy="0"/>
          </a:xfrm>
          <a:prstGeom prst="line">
            <a:avLst/>
          </a:prstGeom>
          <a:noFill/>
          <a:ln w="25400">
            <a:solidFill>
              <a:schemeClr val="tx1"/>
            </a:solidFill>
            <a:prstDash val="dash"/>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65556" name="Freeform 20"/>
          <p:cNvSpPr>
            <a:spLocks/>
          </p:cNvSpPr>
          <p:nvPr/>
        </p:nvSpPr>
        <p:spPr bwMode="auto">
          <a:xfrm>
            <a:off x="2927350" y="2886075"/>
            <a:ext cx="4656138" cy="1476375"/>
          </a:xfrm>
          <a:custGeom>
            <a:avLst/>
            <a:gdLst>
              <a:gd name="T0" fmla="*/ 0 w 2933"/>
              <a:gd name="T1" fmla="*/ 206 h 930"/>
              <a:gd name="T2" fmla="*/ 0 w 2933"/>
              <a:gd name="T3" fmla="*/ 0 h 930"/>
              <a:gd name="T4" fmla="*/ 2933 w 2933"/>
              <a:gd name="T5" fmla="*/ 0 h 930"/>
              <a:gd name="T6" fmla="*/ 2933 w 2933"/>
              <a:gd name="T7" fmla="*/ 771 h 930"/>
              <a:gd name="T8" fmla="*/ 2357 w 2933"/>
              <a:gd name="T9" fmla="*/ 771 h 930"/>
              <a:gd name="T10" fmla="*/ 2357 w 2933"/>
              <a:gd name="T11" fmla="*/ 930 h 930"/>
              <a:gd name="T12" fmla="*/ 0 60000 65536"/>
              <a:gd name="T13" fmla="*/ 0 60000 65536"/>
              <a:gd name="T14" fmla="*/ 0 60000 65536"/>
              <a:gd name="T15" fmla="*/ 0 60000 65536"/>
              <a:gd name="T16" fmla="*/ 0 60000 65536"/>
              <a:gd name="T17" fmla="*/ 0 60000 65536"/>
              <a:gd name="T18" fmla="*/ 0 w 2933"/>
              <a:gd name="T19" fmla="*/ 0 h 930"/>
              <a:gd name="T20" fmla="*/ 2933 w 2933"/>
              <a:gd name="T21" fmla="*/ 930 h 930"/>
            </a:gdLst>
            <a:ahLst/>
            <a:cxnLst>
              <a:cxn ang="T12">
                <a:pos x="T0" y="T1"/>
              </a:cxn>
              <a:cxn ang="T13">
                <a:pos x="T2" y="T3"/>
              </a:cxn>
              <a:cxn ang="T14">
                <a:pos x="T4" y="T5"/>
              </a:cxn>
              <a:cxn ang="T15">
                <a:pos x="T6" y="T7"/>
              </a:cxn>
              <a:cxn ang="T16">
                <a:pos x="T8" y="T9"/>
              </a:cxn>
              <a:cxn ang="T17">
                <a:pos x="T10" y="T11"/>
              </a:cxn>
            </a:cxnLst>
            <a:rect l="T18" t="T19" r="T20" b="T21"/>
            <a:pathLst>
              <a:path w="2933" h="930">
                <a:moveTo>
                  <a:pt x="0" y="206"/>
                </a:moveTo>
                <a:lnTo>
                  <a:pt x="0" y="0"/>
                </a:lnTo>
                <a:lnTo>
                  <a:pt x="2933" y="0"/>
                </a:lnTo>
                <a:lnTo>
                  <a:pt x="2933" y="771"/>
                </a:lnTo>
                <a:lnTo>
                  <a:pt x="2357" y="771"/>
                </a:lnTo>
                <a:lnTo>
                  <a:pt x="2357" y="930"/>
                </a:lnTo>
              </a:path>
            </a:pathLst>
          </a:cu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rIns="54000"/>
          <a:lstStyle/>
          <a:p>
            <a:endParaRPr lang="nb-NO"/>
          </a:p>
        </p:txBody>
      </p:sp>
      <p:sp>
        <p:nvSpPr>
          <p:cNvPr id="1262613" name="Line 21"/>
          <p:cNvSpPr>
            <a:spLocks noChangeShapeType="1"/>
          </p:cNvSpPr>
          <p:nvPr/>
        </p:nvSpPr>
        <p:spPr bwMode="auto">
          <a:xfrm flipV="1">
            <a:off x="6513513" y="2889250"/>
            <a:ext cx="0" cy="301625"/>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65558" name="Text Box 22"/>
          <p:cNvSpPr txBox="1">
            <a:spLocks noChangeArrowheads="1"/>
          </p:cNvSpPr>
          <p:nvPr/>
        </p:nvSpPr>
        <p:spPr bwMode="auto">
          <a:xfrm>
            <a:off x="3990975" y="2633663"/>
            <a:ext cx="1516063"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gather DMA transfer</a:t>
            </a:r>
          </a:p>
        </p:txBody>
      </p:sp>
      <p:sp>
        <p:nvSpPr>
          <p:cNvPr id="65559" name="Text Box 23"/>
          <p:cNvSpPr txBox="1">
            <a:spLocks noChangeArrowheads="1"/>
          </p:cNvSpPr>
          <p:nvPr/>
        </p:nvSpPr>
        <p:spPr bwMode="auto">
          <a:xfrm>
            <a:off x="4025900" y="3479800"/>
            <a:ext cx="1358900"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t>append descriptor</a:t>
            </a:r>
          </a:p>
        </p:txBody>
      </p:sp>
      <p:sp>
        <p:nvSpPr>
          <p:cNvPr id="65560" name="Rectangle 24"/>
          <p:cNvSpPr>
            <a:spLocks noChangeArrowheads="1"/>
          </p:cNvSpPr>
          <p:nvPr/>
        </p:nvSpPr>
        <p:spPr bwMode="auto">
          <a:xfrm>
            <a:off x="5984875" y="3341688"/>
            <a:ext cx="179388" cy="14922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1262617" name="Rectangle 25"/>
          <p:cNvSpPr>
            <a:spLocks noChangeArrowheads="1"/>
          </p:cNvSpPr>
          <p:nvPr/>
        </p:nvSpPr>
        <p:spPr bwMode="auto">
          <a:xfrm>
            <a:off x="6162675" y="3341688"/>
            <a:ext cx="179388" cy="149225"/>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1262618" name="Line 26"/>
          <p:cNvSpPr>
            <a:spLocks noChangeShapeType="1"/>
          </p:cNvSpPr>
          <p:nvPr/>
        </p:nvSpPr>
        <p:spPr bwMode="auto">
          <a:xfrm flipH="1" flipV="1">
            <a:off x="5237163" y="2208213"/>
            <a:ext cx="985837" cy="969962"/>
          </a:xfrm>
          <a:prstGeom prst="line">
            <a:avLst/>
          </a:prstGeom>
          <a:noFill/>
          <a:ln w="25400">
            <a:solidFill>
              <a:schemeClr val="hlink"/>
            </a:solidFill>
            <a:prstDash val="sysDot"/>
            <a:round/>
            <a:headEnd type="triangle" w="lg" len="lg"/>
            <a:tailEnd type="non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1262619" name="Text Box 27"/>
          <p:cNvSpPr txBox="1">
            <a:spLocks noChangeArrowheads="1"/>
          </p:cNvSpPr>
          <p:nvPr/>
        </p:nvSpPr>
        <p:spPr bwMode="auto">
          <a:xfrm>
            <a:off x="5719763" y="2471738"/>
            <a:ext cx="458787"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hlink"/>
                </a:solidFill>
              </a:rPr>
              <a:t>copy</a:t>
            </a:r>
          </a:p>
        </p:txBody>
      </p:sp>
      <p:grpSp>
        <p:nvGrpSpPr>
          <p:cNvPr id="2" name="Group 28"/>
          <p:cNvGrpSpPr>
            <a:grpSpLocks/>
          </p:cNvGrpSpPr>
          <p:nvPr/>
        </p:nvGrpSpPr>
        <p:grpSpPr bwMode="auto">
          <a:xfrm>
            <a:off x="4340225" y="2185988"/>
            <a:ext cx="831850" cy="339725"/>
            <a:chOff x="1531" y="1353"/>
            <a:chExt cx="524" cy="214"/>
          </a:xfrm>
        </p:grpSpPr>
        <p:sp>
          <p:nvSpPr>
            <p:cNvPr id="65576" name="Text Box 29"/>
            <p:cNvSpPr txBox="1">
              <a:spLocks noChangeArrowheads="1"/>
            </p:cNvSpPr>
            <p:nvPr/>
          </p:nvSpPr>
          <p:spPr bwMode="auto">
            <a:xfrm>
              <a:off x="1531" y="1353"/>
              <a:ext cx="52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a:solidFill>
                    <a:schemeClr val="hlink"/>
                  </a:solidFill>
                  <a:latin typeface="Courier New" charset="0"/>
                </a:rPr>
                <a:t>krtpmsend</a:t>
              </a:r>
            </a:p>
          </p:txBody>
        </p:sp>
        <p:sp>
          <p:nvSpPr>
            <p:cNvPr id="65577" name="Line 30"/>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sp>
        <p:nvSpPr>
          <p:cNvPr id="1262623" name="Text Box 31"/>
          <p:cNvSpPr txBox="1">
            <a:spLocks noChangeArrowheads="1"/>
          </p:cNvSpPr>
          <p:nvPr/>
        </p:nvSpPr>
        <p:spPr bwMode="auto">
          <a:xfrm>
            <a:off x="2925763" y="6086475"/>
            <a:ext cx="5318125"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solidFill>
                  <a:schemeClr val="hlink"/>
                </a:solidFill>
                <a:sym typeface="Wingdings" charset="2"/>
              </a:rPr>
              <a:t> </a:t>
            </a:r>
            <a:r>
              <a:rPr lang="en-US" sz="2000" b="0">
                <a:solidFill>
                  <a:schemeClr val="hlink"/>
                </a:solidFill>
              </a:rPr>
              <a:t>previous solution: one more call per packet</a:t>
            </a:r>
          </a:p>
        </p:txBody>
      </p:sp>
      <p:sp>
        <p:nvSpPr>
          <p:cNvPr id="1262624" name="Rectangle 32"/>
          <p:cNvSpPr>
            <a:spLocks noChangeArrowheads="1"/>
          </p:cNvSpPr>
          <p:nvPr/>
        </p:nvSpPr>
        <p:spPr bwMode="auto">
          <a:xfrm>
            <a:off x="4116388" y="1876425"/>
            <a:ext cx="179387" cy="149225"/>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1262625" name="Text Box 33"/>
          <p:cNvSpPr txBox="1">
            <a:spLocks noChangeArrowheads="1"/>
          </p:cNvSpPr>
          <p:nvPr/>
        </p:nvSpPr>
        <p:spPr bwMode="auto">
          <a:xfrm>
            <a:off x="5957888" y="1590675"/>
            <a:ext cx="2708275" cy="630238"/>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1600" b="0"/>
              <a:t>An RTP engine in the kernel </a:t>
            </a:r>
          </a:p>
          <a:p>
            <a:pPr eaLnBrk="1" hangingPunct="1">
              <a:spcBef>
                <a:spcPct val="20000"/>
              </a:spcBef>
              <a:buClr>
                <a:schemeClr val="hlink"/>
              </a:buClr>
              <a:buSzPct val="75000"/>
              <a:buFont typeface="Wingdings" charset="2"/>
              <a:buNone/>
            </a:pPr>
            <a:r>
              <a:rPr lang="en-US" sz="1600" b="0"/>
              <a:t>adds RTP headers</a:t>
            </a:r>
          </a:p>
        </p:txBody>
      </p:sp>
      <p:grpSp>
        <p:nvGrpSpPr>
          <p:cNvPr id="3" name="Group 34"/>
          <p:cNvGrpSpPr>
            <a:grpSpLocks/>
          </p:cNvGrpSpPr>
          <p:nvPr/>
        </p:nvGrpSpPr>
        <p:grpSpPr bwMode="auto">
          <a:xfrm>
            <a:off x="4414838" y="2184400"/>
            <a:ext cx="755650" cy="339725"/>
            <a:chOff x="1579" y="1353"/>
            <a:chExt cx="476" cy="214"/>
          </a:xfrm>
        </p:grpSpPr>
        <p:sp>
          <p:nvSpPr>
            <p:cNvPr id="65574" name="Text Box 35"/>
            <p:cNvSpPr txBox="1">
              <a:spLocks noChangeArrowheads="1"/>
            </p:cNvSpPr>
            <p:nvPr/>
          </p:nvSpPr>
          <p:spPr bwMode="auto">
            <a:xfrm>
              <a:off x="1579" y="1353"/>
              <a:ext cx="476"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a:solidFill>
                    <a:schemeClr val="hlink"/>
                  </a:solidFill>
                  <a:latin typeface="Courier New" charset="0"/>
                </a:rPr>
                <a:t>rtpmsend</a:t>
              </a:r>
            </a:p>
          </p:txBody>
        </p:sp>
        <p:sp>
          <p:nvSpPr>
            <p:cNvPr id="65575" name="Line 36"/>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sp>
        <p:nvSpPr>
          <p:cNvPr id="1262629" name="Rectangle 37"/>
          <p:cNvSpPr>
            <a:spLocks noChangeArrowheads="1"/>
          </p:cNvSpPr>
          <p:nvPr/>
        </p:nvSpPr>
        <p:spPr bwMode="auto">
          <a:xfrm>
            <a:off x="4318000" y="2963863"/>
            <a:ext cx="881063" cy="485775"/>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1262630" name="Text Box 38"/>
          <p:cNvSpPr txBox="1">
            <a:spLocks noChangeArrowheads="1"/>
          </p:cNvSpPr>
          <p:nvPr/>
        </p:nvSpPr>
        <p:spPr bwMode="auto">
          <a:xfrm>
            <a:off x="4300538" y="2936875"/>
            <a:ext cx="914400"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t>RTP engine</a:t>
            </a:r>
          </a:p>
        </p:txBody>
      </p:sp>
      <p:sp>
        <p:nvSpPr>
          <p:cNvPr id="1262631" name="Rectangle 39"/>
          <p:cNvSpPr>
            <a:spLocks noChangeArrowheads="1"/>
          </p:cNvSpPr>
          <p:nvPr/>
        </p:nvSpPr>
        <p:spPr bwMode="auto">
          <a:xfrm>
            <a:off x="4681538" y="3203575"/>
            <a:ext cx="179387" cy="149225"/>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1262632" name="Text Box 40"/>
          <p:cNvSpPr txBox="1">
            <a:spLocks noChangeArrowheads="1"/>
          </p:cNvSpPr>
          <p:nvPr/>
        </p:nvSpPr>
        <p:spPr bwMode="auto">
          <a:xfrm>
            <a:off x="2924175" y="5732463"/>
            <a:ext cx="5472113"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solidFill>
                  <a:schemeClr val="hlink"/>
                </a:solidFill>
                <a:sym typeface="Wingdings" charset="2"/>
              </a:rPr>
              <a:t> </a:t>
            </a:r>
            <a:r>
              <a:rPr lang="en-US" sz="2000" b="0">
                <a:solidFill>
                  <a:schemeClr val="hlink"/>
                </a:solidFill>
              </a:rPr>
              <a:t>previous solution: one more copy per packet</a:t>
            </a:r>
          </a:p>
        </p:txBody>
      </p:sp>
      <p:sp>
        <p:nvSpPr>
          <p:cNvPr id="1262633" name="Freeform 41"/>
          <p:cNvSpPr>
            <a:spLocks/>
          </p:cNvSpPr>
          <p:nvPr/>
        </p:nvSpPr>
        <p:spPr bwMode="auto">
          <a:xfrm>
            <a:off x="5227638" y="2901950"/>
            <a:ext cx="179387" cy="358775"/>
          </a:xfrm>
          <a:custGeom>
            <a:avLst/>
            <a:gdLst>
              <a:gd name="T0" fmla="*/ 0 w 113"/>
              <a:gd name="T1" fmla="*/ 226 h 226"/>
              <a:gd name="T2" fmla="*/ 113 w 113"/>
              <a:gd name="T3" fmla="*/ 226 h 226"/>
              <a:gd name="T4" fmla="*/ 113 w 113"/>
              <a:gd name="T5" fmla="*/ 0 h 226"/>
              <a:gd name="T6" fmla="*/ 0 60000 65536"/>
              <a:gd name="T7" fmla="*/ 0 60000 65536"/>
              <a:gd name="T8" fmla="*/ 0 60000 65536"/>
              <a:gd name="T9" fmla="*/ 0 w 113"/>
              <a:gd name="T10" fmla="*/ 0 h 226"/>
              <a:gd name="T11" fmla="*/ 113 w 113"/>
              <a:gd name="T12" fmla="*/ 226 h 226"/>
            </a:gdLst>
            <a:ahLst/>
            <a:cxnLst>
              <a:cxn ang="T6">
                <a:pos x="T0" y="T1"/>
              </a:cxn>
              <a:cxn ang="T7">
                <a:pos x="T2" y="T3"/>
              </a:cxn>
              <a:cxn ang="T8">
                <a:pos x="T4" y="T5"/>
              </a:cxn>
            </a:cxnLst>
            <a:rect l="T9" t="T10" r="T11" b="T12"/>
            <a:pathLst>
              <a:path w="113" h="226">
                <a:moveTo>
                  <a:pt x="0" y="226"/>
                </a:moveTo>
                <a:lnTo>
                  <a:pt x="113" y="226"/>
                </a:lnTo>
                <a:lnTo>
                  <a:pt x="113" y="0"/>
                </a:lnTo>
              </a:path>
            </a:pathLst>
          </a:cu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rIns="54000"/>
          <a:lstStyle/>
          <a:p>
            <a:endParaRPr lang="nb-NO"/>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62625"/>
                                        </p:tgtEl>
                                        <p:attrNameLst>
                                          <p:attrName>style.visibility</p:attrName>
                                        </p:attrNameLst>
                                      </p:cBhvr>
                                      <p:to>
                                        <p:strVal val="visible"/>
                                      </p:to>
                                    </p:set>
                                    <p:animEffect transition="in" filter="dissolve">
                                      <p:cBhvr>
                                        <p:cTn id="10" dur="500"/>
                                        <p:tgtEl>
                                          <p:spTgt spid="1262625"/>
                                        </p:tgtEl>
                                      </p:cBhvr>
                                    </p:animEffect>
                                  </p:childTnLst>
                                </p:cTn>
                              </p:par>
                              <p:par>
                                <p:cTn id="11" presetID="9" presetClass="exit" presetSubtype="0" fill="hold" nodeType="withEffect">
                                  <p:stCondLst>
                                    <p:cond delay="0"/>
                                  </p:stCondLst>
                                  <p:childTnLst>
                                    <p:animEffect transition="out" filter="dissolv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1262624"/>
                                        </p:tgtEl>
                                        <p:attrNameLst>
                                          <p:attrName>style.visibility</p:attrName>
                                        </p:attrNameLst>
                                      </p:cBhvr>
                                      <p:to>
                                        <p:strVal val="hidden"/>
                                      </p:to>
                                    </p:set>
                                  </p:childTnLst>
                                </p:cTn>
                              </p:par>
                              <p:par>
                                <p:cTn id="16" presetID="9" presetClass="exit" presetSubtype="0" fill="hold" grpId="0" nodeType="withEffect">
                                  <p:stCondLst>
                                    <p:cond delay="0"/>
                                  </p:stCondLst>
                                  <p:childTnLst>
                                    <p:animEffect transition="out" filter="dissolve">
                                      <p:cBhvr>
                                        <p:cTn id="17" dur="500"/>
                                        <p:tgtEl>
                                          <p:spTgt spid="1262618"/>
                                        </p:tgtEl>
                                      </p:cBhvr>
                                    </p:animEffect>
                                    <p:set>
                                      <p:cBhvr>
                                        <p:cTn id="18" dur="1" fill="hold">
                                          <p:stCondLst>
                                            <p:cond delay="499"/>
                                          </p:stCondLst>
                                        </p:cTn>
                                        <p:tgtEl>
                                          <p:spTgt spid="1262618"/>
                                        </p:tgtEl>
                                        <p:attrNameLst>
                                          <p:attrName>style.visibility</p:attrName>
                                        </p:attrNameLst>
                                      </p:cBhvr>
                                      <p:to>
                                        <p:strVal val="hidden"/>
                                      </p:to>
                                    </p:set>
                                  </p:childTnLst>
                                </p:cTn>
                              </p:par>
                              <p:par>
                                <p:cTn id="19" presetID="9" presetClass="entr" presetSubtype="0" fill="hold" grpId="0" nodeType="withEffect">
                                  <p:stCondLst>
                                    <p:cond delay="0"/>
                                  </p:stCondLst>
                                  <p:childTnLst>
                                    <p:set>
                                      <p:cBhvr>
                                        <p:cTn id="20" dur="1" fill="hold">
                                          <p:stCondLst>
                                            <p:cond delay="0"/>
                                          </p:stCondLst>
                                        </p:cTn>
                                        <p:tgtEl>
                                          <p:spTgt spid="1262629"/>
                                        </p:tgtEl>
                                        <p:attrNameLst>
                                          <p:attrName>style.visibility</p:attrName>
                                        </p:attrNameLst>
                                      </p:cBhvr>
                                      <p:to>
                                        <p:strVal val="visible"/>
                                      </p:to>
                                    </p:set>
                                    <p:animEffect transition="in" filter="dissolve">
                                      <p:cBhvr>
                                        <p:cTn id="21" dur="500"/>
                                        <p:tgtEl>
                                          <p:spTgt spid="126262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62630"/>
                                        </p:tgtEl>
                                        <p:attrNameLst>
                                          <p:attrName>style.visibility</p:attrName>
                                        </p:attrNameLst>
                                      </p:cBhvr>
                                      <p:to>
                                        <p:strVal val="visible"/>
                                      </p:to>
                                    </p:set>
                                    <p:animEffect transition="in" filter="dissolve">
                                      <p:cBhvr>
                                        <p:cTn id="24" dur="500"/>
                                        <p:tgtEl>
                                          <p:spTgt spid="126263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262631"/>
                                        </p:tgtEl>
                                        <p:attrNameLst>
                                          <p:attrName>style.visibility</p:attrName>
                                        </p:attrNameLst>
                                      </p:cBhvr>
                                      <p:to>
                                        <p:strVal val="visible"/>
                                      </p:to>
                                    </p:set>
                                    <p:animEffect transition="in" filter="dissolve">
                                      <p:cBhvr>
                                        <p:cTn id="27" dur="500"/>
                                        <p:tgtEl>
                                          <p:spTgt spid="1262631"/>
                                        </p:tgtEl>
                                      </p:cBhvr>
                                    </p:animEffect>
                                  </p:childTnLst>
                                </p:cTn>
                              </p:par>
                              <p:par>
                                <p:cTn id="28" presetID="9" presetClass="exit" presetSubtype="0" fill="hold" grpId="0" nodeType="withEffect">
                                  <p:stCondLst>
                                    <p:cond delay="0"/>
                                  </p:stCondLst>
                                  <p:childTnLst>
                                    <p:animEffect transition="out" filter="dissolve">
                                      <p:cBhvr>
                                        <p:cTn id="29" dur="500"/>
                                        <p:tgtEl>
                                          <p:spTgt spid="1262619"/>
                                        </p:tgtEl>
                                      </p:cBhvr>
                                    </p:animEffect>
                                    <p:set>
                                      <p:cBhvr>
                                        <p:cTn id="30" dur="1" fill="hold">
                                          <p:stCondLst>
                                            <p:cond delay="499"/>
                                          </p:stCondLst>
                                        </p:cTn>
                                        <p:tgtEl>
                                          <p:spTgt spid="1262619"/>
                                        </p:tgtEl>
                                        <p:attrNameLst>
                                          <p:attrName>style.visibility</p:attrName>
                                        </p:attrNameLst>
                                      </p:cBhvr>
                                      <p:to>
                                        <p:strVal val="hidden"/>
                                      </p:to>
                                    </p:set>
                                  </p:childTnLst>
                                </p:cTn>
                              </p:par>
                              <p:par>
                                <p:cTn id="31" presetID="9" presetClass="exit" presetSubtype="0" fill="hold" grpId="0" nodeType="withEffect">
                                  <p:stCondLst>
                                    <p:cond delay="0"/>
                                  </p:stCondLst>
                                  <p:childTnLst>
                                    <p:animEffect transition="out" filter="dissolve">
                                      <p:cBhvr>
                                        <p:cTn id="32" dur="500"/>
                                        <p:tgtEl>
                                          <p:spTgt spid="1262617"/>
                                        </p:tgtEl>
                                      </p:cBhvr>
                                    </p:animEffect>
                                    <p:set>
                                      <p:cBhvr>
                                        <p:cTn id="33" dur="1" fill="hold">
                                          <p:stCondLst>
                                            <p:cond delay="499"/>
                                          </p:stCondLst>
                                        </p:cTn>
                                        <p:tgtEl>
                                          <p:spTgt spid="1262617"/>
                                        </p:tgtEl>
                                        <p:attrNameLst>
                                          <p:attrName>style.visibility</p:attrName>
                                        </p:attrNameLst>
                                      </p:cBhvr>
                                      <p:to>
                                        <p:strVal val="hidden"/>
                                      </p:to>
                                    </p:set>
                                  </p:childTnLst>
                                </p:cTn>
                              </p:par>
                              <p:par>
                                <p:cTn id="34" presetID="9" presetClass="exit" presetSubtype="0" fill="hold" grpId="0" nodeType="withEffect">
                                  <p:stCondLst>
                                    <p:cond delay="0"/>
                                  </p:stCondLst>
                                  <p:childTnLst>
                                    <p:animEffect transition="out" filter="dissolve">
                                      <p:cBhvr>
                                        <p:cTn id="35" dur="500"/>
                                        <p:tgtEl>
                                          <p:spTgt spid="1262613"/>
                                        </p:tgtEl>
                                      </p:cBhvr>
                                    </p:animEffect>
                                    <p:set>
                                      <p:cBhvr>
                                        <p:cTn id="36" dur="1" fill="hold">
                                          <p:stCondLst>
                                            <p:cond delay="499"/>
                                          </p:stCondLst>
                                        </p:cTn>
                                        <p:tgtEl>
                                          <p:spTgt spid="1262613"/>
                                        </p:tgtEl>
                                        <p:attrNameLst>
                                          <p:attrName>style.visibility</p:attrName>
                                        </p:attrNameLst>
                                      </p:cBhvr>
                                      <p:to>
                                        <p:strVal val="hidden"/>
                                      </p:to>
                                    </p:set>
                                  </p:childTnLst>
                                </p:cTn>
                              </p:par>
                              <p:par>
                                <p:cTn id="37" presetID="9" presetClass="entr" presetSubtype="0" fill="hold" grpId="0" nodeType="withEffect">
                                  <p:stCondLst>
                                    <p:cond delay="0"/>
                                  </p:stCondLst>
                                  <p:childTnLst>
                                    <p:set>
                                      <p:cBhvr>
                                        <p:cTn id="38" dur="1" fill="hold">
                                          <p:stCondLst>
                                            <p:cond delay="0"/>
                                          </p:stCondLst>
                                        </p:cTn>
                                        <p:tgtEl>
                                          <p:spTgt spid="1262633"/>
                                        </p:tgtEl>
                                        <p:attrNameLst>
                                          <p:attrName>style.visibility</p:attrName>
                                        </p:attrNameLst>
                                      </p:cBhvr>
                                      <p:to>
                                        <p:strVal val="visible"/>
                                      </p:to>
                                    </p:set>
                                    <p:animEffect transition="in" filter="dissolve">
                                      <p:cBhvr>
                                        <p:cTn id="39" dur="500"/>
                                        <p:tgtEl>
                                          <p:spTgt spid="126263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62609"/>
                                        </p:tgtEl>
                                        <p:attrNameLst>
                                          <p:attrName>style.visibility</p:attrName>
                                        </p:attrNameLst>
                                      </p:cBhvr>
                                      <p:to>
                                        <p:strVal val="visible"/>
                                      </p:to>
                                    </p:set>
                                  </p:childTnLst>
                                </p:cTn>
                              </p:par>
                            </p:childTnLst>
                          </p:cTn>
                        </p:par>
                        <p:par>
                          <p:cTn id="44" fill="hold" nodeType="afterGroup">
                            <p:stCondLst>
                              <p:cond delay="0"/>
                            </p:stCondLst>
                            <p:childTnLst>
                              <p:par>
                                <p:cTn id="45" presetID="27" presetClass="entr" presetSubtype="0" fill="hold" grpId="0" nodeType="afterEffect">
                                  <p:stCondLst>
                                    <p:cond delay="0"/>
                                  </p:stCondLst>
                                  <p:iterate type="lt">
                                    <p:tmPct val="50000"/>
                                  </p:iterate>
                                  <p:childTnLst>
                                    <p:set>
                                      <p:cBhvr>
                                        <p:cTn id="46" dur="1" fill="hold">
                                          <p:stCondLst>
                                            <p:cond delay="0"/>
                                          </p:stCondLst>
                                        </p:cTn>
                                        <p:tgtEl>
                                          <p:spTgt spid="1262623"/>
                                        </p:tgtEl>
                                        <p:attrNameLst>
                                          <p:attrName>style.visibility</p:attrName>
                                        </p:attrNameLst>
                                      </p:cBhvr>
                                      <p:to>
                                        <p:strVal val="visible"/>
                                      </p:to>
                                    </p:set>
                                    <p:anim calcmode="discrete" valueType="clr">
                                      <p:cBhvr override="childStyle">
                                        <p:cTn id="47" dur="80"/>
                                        <p:tgtEl>
                                          <p:spTgt spid="1262623"/>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262623"/>
                                        </p:tgtEl>
                                        <p:attrNameLst>
                                          <p:attrName>fillcolor</p:attrName>
                                        </p:attrNameLst>
                                      </p:cBhvr>
                                      <p:tavLst>
                                        <p:tav tm="0">
                                          <p:val>
                                            <p:clrVal>
                                              <a:schemeClr val="accent2"/>
                                            </p:clrVal>
                                          </p:val>
                                        </p:tav>
                                        <p:tav tm="50000">
                                          <p:val>
                                            <p:clrVal>
                                              <a:schemeClr val="hlink"/>
                                            </p:clrVal>
                                          </p:val>
                                        </p:tav>
                                      </p:tavLst>
                                    </p:anim>
                                    <p:set>
                                      <p:cBhvr>
                                        <p:cTn id="49" dur="80"/>
                                        <p:tgtEl>
                                          <p:spTgt spid="1262623"/>
                                        </p:tgtEl>
                                        <p:attrNameLst>
                                          <p:attrName>fill.type</p:attrName>
                                        </p:attrNameLst>
                                      </p:cBhvr>
                                      <p:to>
                                        <p:strVal val="solid"/>
                                      </p:to>
                                    </p:set>
                                  </p:childTnLst>
                                </p:cTn>
                              </p:par>
                              <p:par>
                                <p:cTn id="50" presetID="27" presetClass="entr" presetSubtype="0" fill="hold" grpId="0" nodeType="withEffect">
                                  <p:stCondLst>
                                    <p:cond delay="0"/>
                                  </p:stCondLst>
                                  <p:iterate type="lt">
                                    <p:tmPct val="50000"/>
                                  </p:iterate>
                                  <p:childTnLst>
                                    <p:set>
                                      <p:cBhvr>
                                        <p:cTn id="51" dur="1" fill="hold">
                                          <p:stCondLst>
                                            <p:cond delay="0"/>
                                          </p:stCondLst>
                                        </p:cTn>
                                        <p:tgtEl>
                                          <p:spTgt spid="1262632"/>
                                        </p:tgtEl>
                                        <p:attrNameLst>
                                          <p:attrName>style.visibility</p:attrName>
                                        </p:attrNameLst>
                                      </p:cBhvr>
                                      <p:to>
                                        <p:strVal val="visible"/>
                                      </p:to>
                                    </p:set>
                                    <p:anim calcmode="discrete" valueType="clr">
                                      <p:cBhvr override="childStyle">
                                        <p:cTn id="52" dur="80"/>
                                        <p:tgtEl>
                                          <p:spTgt spid="1262632"/>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1262632"/>
                                        </p:tgtEl>
                                        <p:attrNameLst>
                                          <p:attrName>fillcolor</p:attrName>
                                        </p:attrNameLst>
                                      </p:cBhvr>
                                      <p:tavLst>
                                        <p:tav tm="0">
                                          <p:val>
                                            <p:clrVal>
                                              <a:schemeClr val="accent2"/>
                                            </p:clrVal>
                                          </p:val>
                                        </p:tav>
                                        <p:tav tm="50000">
                                          <p:val>
                                            <p:clrVal>
                                              <a:schemeClr val="hlink"/>
                                            </p:clrVal>
                                          </p:val>
                                        </p:tav>
                                      </p:tavLst>
                                    </p:anim>
                                    <p:set>
                                      <p:cBhvr>
                                        <p:cTn id="54" dur="80"/>
                                        <p:tgtEl>
                                          <p:spTgt spid="12626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609" grpId="0"/>
      <p:bldP spid="1262613" grpId="0" animBg="1"/>
      <p:bldP spid="1262617" grpId="0" animBg="1"/>
      <p:bldP spid="1262618" grpId="0" animBg="1"/>
      <p:bldP spid="1262619" grpId="0"/>
      <p:bldP spid="1262623" grpId="0"/>
      <p:bldP spid="1262624" grpId="0" animBg="1"/>
      <p:bldP spid="1262625" grpId="0" animBg="1"/>
      <p:bldP spid="1262629" grpId="0" animBg="1"/>
      <p:bldP spid="1262630" grpId="0"/>
      <p:bldP spid="1262631" grpId="0" animBg="1"/>
      <p:bldP spid="1262632" grpId="0"/>
      <p:bldP spid="1262633" grpId="0" animBg="1"/>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z="3200" smtClean="0"/>
              <a:t>Enhanced Streaming: </a:t>
            </a:r>
            <a:r>
              <a:rPr lang="en-US" sz="3200" smtClean="0">
                <a:latin typeface="Courier New" charset="0"/>
              </a:rPr>
              <a:t>rtpsendfile</a:t>
            </a:r>
          </a:p>
        </p:txBody>
      </p:sp>
      <p:sp>
        <p:nvSpPr>
          <p:cNvPr id="66563" name="Rectangle 3"/>
          <p:cNvSpPr>
            <a:spLocks noChangeArrowheads="1"/>
          </p:cNvSpPr>
          <p:nvPr/>
        </p:nvSpPr>
        <p:spPr bwMode="auto">
          <a:xfrm>
            <a:off x="1301750" y="1389063"/>
            <a:ext cx="6354763" cy="99377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66564" name="Text Box 4"/>
          <p:cNvSpPr txBox="1">
            <a:spLocks noChangeArrowheads="1"/>
          </p:cNvSpPr>
          <p:nvPr/>
        </p:nvSpPr>
        <p:spPr bwMode="auto">
          <a:xfrm>
            <a:off x="1233488" y="1304925"/>
            <a:ext cx="13509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application</a:t>
            </a:r>
          </a:p>
        </p:txBody>
      </p:sp>
      <p:sp>
        <p:nvSpPr>
          <p:cNvPr id="66565" name="Rectangle 5"/>
          <p:cNvSpPr>
            <a:spLocks noChangeArrowheads="1"/>
          </p:cNvSpPr>
          <p:nvPr/>
        </p:nvSpPr>
        <p:spPr bwMode="auto">
          <a:xfrm>
            <a:off x="1306513" y="2552700"/>
            <a:ext cx="6354762" cy="1766888"/>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66566" name="Text Box 6"/>
          <p:cNvSpPr txBox="1">
            <a:spLocks noChangeArrowheads="1"/>
          </p:cNvSpPr>
          <p:nvPr/>
        </p:nvSpPr>
        <p:spPr bwMode="auto">
          <a:xfrm>
            <a:off x="1238250" y="2500313"/>
            <a:ext cx="831850"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kernel</a:t>
            </a:r>
          </a:p>
        </p:txBody>
      </p:sp>
      <p:pic>
        <p:nvPicPr>
          <p:cNvPr id="66567" name="Picture 7" descr="j023826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32063" y="4427538"/>
            <a:ext cx="992187" cy="825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6568" name="Picture 8" descr="nettverkskort"/>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246813" y="4537075"/>
            <a:ext cx="768350" cy="581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66569" name="Rectangle 9"/>
          <p:cNvSpPr>
            <a:spLocks noChangeArrowheads="1"/>
          </p:cNvSpPr>
          <p:nvPr/>
        </p:nvSpPr>
        <p:spPr bwMode="auto">
          <a:xfrm>
            <a:off x="2060575" y="3270250"/>
            <a:ext cx="1906588"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66570" name="Text Box 10"/>
          <p:cNvSpPr txBox="1">
            <a:spLocks noChangeArrowheads="1"/>
          </p:cNvSpPr>
          <p:nvPr/>
        </p:nvSpPr>
        <p:spPr bwMode="auto">
          <a:xfrm>
            <a:off x="2306638" y="3424238"/>
            <a:ext cx="14144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page cache</a:t>
            </a:r>
          </a:p>
        </p:txBody>
      </p:sp>
      <p:sp>
        <p:nvSpPr>
          <p:cNvPr id="66571" name="Rectangle 11"/>
          <p:cNvSpPr>
            <a:spLocks noChangeArrowheads="1"/>
          </p:cNvSpPr>
          <p:nvPr/>
        </p:nvSpPr>
        <p:spPr bwMode="auto">
          <a:xfrm>
            <a:off x="5605463" y="3275013"/>
            <a:ext cx="19065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66572" name="Text Box 12"/>
          <p:cNvSpPr txBox="1">
            <a:spLocks noChangeArrowheads="1"/>
          </p:cNvSpPr>
          <p:nvPr/>
        </p:nvSpPr>
        <p:spPr bwMode="auto">
          <a:xfrm>
            <a:off x="5757863" y="3429000"/>
            <a:ext cx="1608137"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socket buffer</a:t>
            </a:r>
          </a:p>
        </p:txBody>
      </p:sp>
      <p:sp>
        <p:nvSpPr>
          <p:cNvPr id="66573" name="Rectangle 13"/>
          <p:cNvSpPr>
            <a:spLocks noChangeArrowheads="1"/>
          </p:cNvSpPr>
          <p:nvPr/>
        </p:nvSpPr>
        <p:spPr bwMode="auto">
          <a:xfrm>
            <a:off x="3592513" y="1422400"/>
            <a:ext cx="20462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66574" name="Text Box 14"/>
          <p:cNvSpPr txBox="1">
            <a:spLocks noChangeArrowheads="1"/>
          </p:cNvSpPr>
          <p:nvPr/>
        </p:nvSpPr>
        <p:spPr bwMode="auto">
          <a:xfrm>
            <a:off x="3546475" y="1385888"/>
            <a:ext cx="2098675"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application buffer</a:t>
            </a:r>
          </a:p>
        </p:txBody>
      </p:sp>
      <p:sp>
        <p:nvSpPr>
          <p:cNvPr id="66575" name="Line 15"/>
          <p:cNvSpPr>
            <a:spLocks noChangeShapeType="1"/>
          </p:cNvSpPr>
          <p:nvPr/>
        </p:nvSpPr>
        <p:spPr bwMode="auto">
          <a:xfrm flipV="1">
            <a:off x="2970213" y="4060825"/>
            <a:ext cx="0" cy="301625"/>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66576" name="Text Box 16"/>
          <p:cNvSpPr txBox="1">
            <a:spLocks noChangeArrowheads="1"/>
          </p:cNvSpPr>
          <p:nvPr/>
        </p:nvSpPr>
        <p:spPr bwMode="auto">
          <a:xfrm>
            <a:off x="2933700" y="4100513"/>
            <a:ext cx="1031875"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DMA transfer</a:t>
            </a:r>
          </a:p>
        </p:txBody>
      </p:sp>
      <p:sp>
        <p:nvSpPr>
          <p:cNvPr id="1263633" name="Text Box 17"/>
          <p:cNvSpPr txBox="1">
            <a:spLocks noChangeArrowheads="1"/>
          </p:cNvSpPr>
          <p:nvPr/>
        </p:nvSpPr>
        <p:spPr bwMode="auto">
          <a:xfrm>
            <a:off x="115888" y="5710238"/>
            <a:ext cx="2905125" cy="762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7429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Char char="Ø"/>
            </a:pPr>
            <a:r>
              <a:rPr lang="en-US" sz="2000" i="1">
                <a:solidFill>
                  <a:schemeClr val="hlink"/>
                </a:solidFill>
              </a:rPr>
              <a:t>n</a:t>
            </a:r>
            <a:r>
              <a:rPr lang="en-US" sz="2000" b="0"/>
              <a:t> copy operations</a:t>
            </a:r>
          </a:p>
          <a:p>
            <a:pPr eaLnBrk="1" hangingPunct="1">
              <a:spcBef>
                <a:spcPct val="20000"/>
              </a:spcBef>
              <a:buClr>
                <a:schemeClr val="hlink"/>
              </a:buClr>
              <a:buSzPct val="75000"/>
              <a:buFont typeface="Wingdings" charset="2"/>
              <a:buChar char="Ø"/>
            </a:pPr>
            <a:r>
              <a:rPr lang="en-US" sz="2000" i="1">
                <a:solidFill>
                  <a:schemeClr val="hlink"/>
                </a:solidFill>
              </a:rPr>
              <a:t>n</a:t>
            </a:r>
            <a:r>
              <a:rPr lang="en-US" sz="2000" b="0"/>
              <a:t> system calls</a:t>
            </a:r>
          </a:p>
        </p:txBody>
      </p:sp>
      <p:sp>
        <p:nvSpPr>
          <p:cNvPr id="66578" name="Rectangle 18"/>
          <p:cNvSpPr>
            <a:spLocks noChangeArrowheads="1"/>
          </p:cNvSpPr>
          <p:nvPr/>
        </p:nvSpPr>
        <p:spPr bwMode="auto">
          <a:xfrm>
            <a:off x="2668588" y="3330575"/>
            <a:ext cx="617537" cy="149225"/>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66579" name="Line 19"/>
          <p:cNvSpPr>
            <a:spLocks noChangeShapeType="1"/>
          </p:cNvSpPr>
          <p:nvPr/>
        </p:nvSpPr>
        <p:spPr bwMode="auto">
          <a:xfrm>
            <a:off x="4059238" y="3522663"/>
            <a:ext cx="1476375" cy="0"/>
          </a:xfrm>
          <a:prstGeom prst="line">
            <a:avLst/>
          </a:prstGeom>
          <a:noFill/>
          <a:ln w="25400">
            <a:solidFill>
              <a:schemeClr val="tx1"/>
            </a:solidFill>
            <a:prstDash val="dash"/>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66580" name="Freeform 20"/>
          <p:cNvSpPr>
            <a:spLocks/>
          </p:cNvSpPr>
          <p:nvPr/>
        </p:nvSpPr>
        <p:spPr bwMode="auto">
          <a:xfrm>
            <a:off x="2927350" y="2886075"/>
            <a:ext cx="4656138" cy="1476375"/>
          </a:xfrm>
          <a:custGeom>
            <a:avLst/>
            <a:gdLst>
              <a:gd name="T0" fmla="*/ 0 w 2933"/>
              <a:gd name="T1" fmla="*/ 206 h 930"/>
              <a:gd name="T2" fmla="*/ 0 w 2933"/>
              <a:gd name="T3" fmla="*/ 0 h 930"/>
              <a:gd name="T4" fmla="*/ 2933 w 2933"/>
              <a:gd name="T5" fmla="*/ 0 h 930"/>
              <a:gd name="T6" fmla="*/ 2933 w 2933"/>
              <a:gd name="T7" fmla="*/ 771 h 930"/>
              <a:gd name="T8" fmla="*/ 2357 w 2933"/>
              <a:gd name="T9" fmla="*/ 771 h 930"/>
              <a:gd name="T10" fmla="*/ 2357 w 2933"/>
              <a:gd name="T11" fmla="*/ 930 h 930"/>
              <a:gd name="T12" fmla="*/ 0 60000 65536"/>
              <a:gd name="T13" fmla="*/ 0 60000 65536"/>
              <a:gd name="T14" fmla="*/ 0 60000 65536"/>
              <a:gd name="T15" fmla="*/ 0 60000 65536"/>
              <a:gd name="T16" fmla="*/ 0 60000 65536"/>
              <a:gd name="T17" fmla="*/ 0 60000 65536"/>
              <a:gd name="T18" fmla="*/ 0 w 2933"/>
              <a:gd name="T19" fmla="*/ 0 h 930"/>
              <a:gd name="T20" fmla="*/ 2933 w 2933"/>
              <a:gd name="T21" fmla="*/ 930 h 930"/>
            </a:gdLst>
            <a:ahLst/>
            <a:cxnLst>
              <a:cxn ang="T12">
                <a:pos x="T0" y="T1"/>
              </a:cxn>
              <a:cxn ang="T13">
                <a:pos x="T2" y="T3"/>
              </a:cxn>
              <a:cxn ang="T14">
                <a:pos x="T4" y="T5"/>
              </a:cxn>
              <a:cxn ang="T15">
                <a:pos x="T6" y="T7"/>
              </a:cxn>
              <a:cxn ang="T16">
                <a:pos x="T8" y="T9"/>
              </a:cxn>
              <a:cxn ang="T17">
                <a:pos x="T10" y="T11"/>
              </a:cxn>
            </a:cxnLst>
            <a:rect l="T18" t="T19" r="T20" b="T21"/>
            <a:pathLst>
              <a:path w="2933" h="930">
                <a:moveTo>
                  <a:pt x="0" y="206"/>
                </a:moveTo>
                <a:lnTo>
                  <a:pt x="0" y="0"/>
                </a:lnTo>
                <a:lnTo>
                  <a:pt x="2933" y="0"/>
                </a:lnTo>
                <a:lnTo>
                  <a:pt x="2933" y="771"/>
                </a:lnTo>
                <a:lnTo>
                  <a:pt x="2357" y="771"/>
                </a:lnTo>
                <a:lnTo>
                  <a:pt x="2357" y="930"/>
                </a:lnTo>
              </a:path>
            </a:pathLst>
          </a:cu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rIns="54000"/>
          <a:lstStyle/>
          <a:p>
            <a:endParaRPr lang="nb-NO"/>
          </a:p>
        </p:txBody>
      </p:sp>
      <p:sp>
        <p:nvSpPr>
          <p:cNvPr id="66581" name="Line 21"/>
          <p:cNvSpPr>
            <a:spLocks noChangeShapeType="1"/>
          </p:cNvSpPr>
          <p:nvPr/>
        </p:nvSpPr>
        <p:spPr bwMode="auto">
          <a:xfrm flipV="1">
            <a:off x="6513513" y="2889250"/>
            <a:ext cx="0" cy="301625"/>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66582" name="Text Box 22"/>
          <p:cNvSpPr txBox="1">
            <a:spLocks noChangeArrowheads="1"/>
          </p:cNvSpPr>
          <p:nvPr/>
        </p:nvSpPr>
        <p:spPr bwMode="auto">
          <a:xfrm>
            <a:off x="3990975" y="2633663"/>
            <a:ext cx="1516063"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gather DMA transfer</a:t>
            </a:r>
          </a:p>
        </p:txBody>
      </p:sp>
      <p:sp>
        <p:nvSpPr>
          <p:cNvPr id="66583" name="Text Box 23"/>
          <p:cNvSpPr txBox="1">
            <a:spLocks noChangeArrowheads="1"/>
          </p:cNvSpPr>
          <p:nvPr/>
        </p:nvSpPr>
        <p:spPr bwMode="auto">
          <a:xfrm>
            <a:off x="4025900" y="3479800"/>
            <a:ext cx="1358900"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t>append descriptor</a:t>
            </a:r>
          </a:p>
        </p:txBody>
      </p:sp>
      <p:sp>
        <p:nvSpPr>
          <p:cNvPr id="66584" name="Rectangle 24"/>
          <p:cNvSpPr>
            <a:spLocks noChangeArrowheads="1"/>
          </p:cNvSpPr>
          <p:nvPr/>
        </p:nvSpPr>
        <p:spPr bwMode="auto">
          <a:xfrm>
            <a:off x="5984875" y="3341688"/>
            <a:ext cx="179388" cy="14922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66585" name="Rectangle 25"/>
          <p:cNvSpPr>
            <a:spLocks noChangeArrowheads="1"/>
          </p:cNvSpPr>
          <p:nvPr/>
        </p:nvSpPr>
        <p:spPr bwMode="auto">
          <a:xfrm>
            <a:off x="6162675" y="3341688"/>
            <a:ext cx="179388" cy="149225"/>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66586" name="Line 26"/>
          <p:cNvSpPr>
            <a:spLocks noChangeShapeType="1"/>
          </p:cNvSpPr>
          <p:nvPr/>
        </p:nvSpPr>
        <p:spPr bwMode="auto">
          <a:xfrm flipH="1" flipV="1">
            <a:off x="5237163" y="2208213"/>
            <a:ext cx="985837" cy="969962"/>
          </a:xfrm>
          <a:prstGeom prst="line">
            <a:avLst/>
          </a:prstGeom>
          <a:noFill/>
          <a:ln w="25400">
            <a:solidFill>
              <a:schemeClr val="folHlink"/>
            </a:solidFill>
            <a:prstDash val="sysDot"/>
            <a:round/>
            <a:headEnd type="triangle" w="lg" len="lg"/>
            <a:tailEnd type="non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66587" name="Text Box 27"/>
          <p:cNvSpPr txBox="1">
            <a:spLocks noChangeArrowheads="1"/>
          </p:cNvSpPr>
          <p:nvPr/>
        </p:nvSpPr>
        <p:spPr bwMode="auto">
          <a:xfrm>
            <a:off x="5719763" y="2471738"/>
            <a:ext cx="458787"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copy</a:t>
            </a:r>
          </a:p>
        </p:txBody>
      </p:sp>
      <p:grpSp>
        <p:nvGrpSpPr>
          <p:cNvPr id="2" name="Group 28"/>
          <p:cNvGrpSpPr>
            <a:grpSpLocks/>
          </p:cNvGrpSpPr>
          <p:nvPr/>
        </p:nvGrpSpPr>
        <p:grpSpPr bwMode="auto">
          <a:xfrm>
            <a:off x="4092575" y="2176463"/>
            <a:ext cx="984250" cy="339725"/>
            <a:chOff x="1435" y="1353"/>
            <a:chExt cx="620" cy="214"/>
          </a:xfrm>
        </p:grpSpPr>
        <p:sp>
          <p:nvSpPr>
            <p:cNvPr id="66604" name="Text Box 29"/>
            <p:cNvSpPr txBox="1">
              <a:spLocks noChangeArrowheads="1"/>
            </p:cNvSpPr>
            <p:nvPr/>
          </p:nvSpPr>
          <p:spPr bwMode="auto">
            <a:xfrm>
              <a:off x="1435" y="1353"/>
              <a:ext cx="620"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a:solidFill>
                    <a:schemeClr val="hlink"/>
                  </a:solidFill>
                  <a:latin typeface="Courier New" charset="0"/>
                </a:rPr>
                <a:t>rtpsendfile</a:t>
              </a:r>
            </a:p>
          </p:txBody>
        </p:sp>
        <p:sp>
          <p:nvSpPr>
            <p:cNvPr id="66605" name="Line 30"/>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sp>
        <p:nvSpPr>
          <p:cNvPr id="1263647" name="Text Box 31"/>
          <p:cNvSpPr txBox="1">
            <a:spLocks noChangeArrowheads="1"/>
          </p:cNvSpPr>
          <p:nvPr/>
        </p:nvSpPr>
        <p:spPr bwMode="auto">
          <a:xfrm>
            <a:off x="2535238" y="6096000"/>
            <a:ext cx="5595937"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solidFill>
                  <a:schemeClr val="hlink"/>
                </a:solidFill>
                <a:sym typeface="Wingdings" charset="2"/>
              </a:rPr>
              <a:t> </a:t>
            </a:r>
            <a:r>
              <a:rPr lang="en-US" sz="2000" b="0">
                <a:solidFill>
                  <a:schemeClr val="hlink"/>
                </a:solidFill>
              </a:rPr>
              <a:t>existing solution: three more calls per packet </a:t>
            </a:r>
          </a:p>
        </p:txBody>
      </p:sp>
      <p:grpSp>
        <p:nvGrpSpPr>
          <p:cNvPr id="3" name="Group 32"/>
          <p:cNvGrpSpPr>
            <a:grpSpLocks/>
          </p:cNvGrpSpPr>
          <p:nvPr/>
        </p:nvGrpSpPr>
        <p:grpSpPr bwMode="auto">
          <a:xfrm>
            <a:off x="4475163" y="2176463"/>
            <a:ext cx="603250" cy="339725"/>
            <a:chOff x="1675" y="1353"/>
            <a:chExt cx="380" cy="214"/>
          </a:xfrm>
        </p:grpSpPr>
        <p:sp>
          <p:nvSpPr>
            <p:cNvPr id="66602" name="Text Box 33"/>
            <p:cNvSpPr txBox="1">
              <a:spLocks noChangeArrowheads="1"/>
            </p:cNvSpPr>
            <p:nvPr/>
          </p:nvSpPr>
          <p:spPr bwMode="auto">
            <a:xfrm>
              <a:off x="1675" y="1353"/>
              <a:ext cx="380"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a:solidFill>
                    <a:schemeClr val="hlink"/>
                  </a:solidFill>
                  <a:latin typeface="Courier New" charset="0"/>
                </a:rPr>
                <a:t>uncork</a:t>
              </a:r>
            </a:p>
          </p:txBody>
        </p:sp>
        <p:sp>
          <p:nvSpPr>
            <p:cNvPr id="66603" name="Line 34"/>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4" name="Group 35"/>
          <p:cNvGrpSpPr>
            <a:grpSpLocks/>
          </p:cNvGrpSpPr>
          <p:nvPr/>
        </p:nvGrpSpPr>
        <p:grpSpPr bwMode="auto">
          <a:xfrm>
            <a:off x="3711575" y="2176463"/>
            <a:ext cx="755650" cy="339725"/>
            <a:chOff x="1579" y="1353"/>
            <a:chExt cx="476" cy="214"/>
          </a:xfrm>
        </p:grpSpPr>
        <p:sp>
          <p:nvSpPr>
            <p:cNvPr id="66600" name="Text Box 36"/>
            <p:cNvSpPr txBox="1">
              <a:spLocks noChangeArrowheads="1"/>
            </p:cNvSpPr>
            <p:nvPr/>
          </p:nvSpPr>
          <p:spPr bwMode="auto">
            <a:xfrm>
              <a:off x="1579" y="1353"/>
              <a:ext cx="476"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a:solidFill>
                    <a:schemeClr val="hlink"/>
                  </a:solidFill>
                  <a:latin typeface="Courier New" charset="0"/>
                </a:rPr>
                <a:t>sendfile</a:t>
              </a:r>
            </a:p>
          </p:txBody>
        </p:sp>
        <p:sp>
          <p:nvSpPr>
            <p:cNvPr id="66601" name="Line 37"/>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5" name="Group 38"/>
          <p:cNvGrpSpPr>
            <a:grpSpLocks/>
          </p:cNvGrpSpPr>
          <p:nvPr/>
        </p:nvGrpSpPr>
        <p:grpSpPr bwMode="auto">
          <a:xfrm>
            <a:off x="3252788" y="2176463"/>
            <a:ext cx="450850" cy="339725"/>
            <a:chOff x="1771" y="1353"/>
            <a:chExt cx="284" cy="214"/>
          </a:xfrm>
        </p:grpSpPr>
        <p:sp>
          <p:nvSpPr>
            <p:cNvPr id="66598" name="Text Box 39"/>
            <p:cNvSpPr txBox="1">
              <a:spLocks noChangeArrowheads="1"/>
            </p:cNvSpPr>
            <p:nvPr/>
          </p:nvSpPr>
          <p:spPr bwMode="auto">
            <a:xfrm>
              <a:off x="1771" y="1353"/>
              <a:ext cx="28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a:solidFill>
                    <a:schemeClr val="hlink"/>
                  </a:solidFill>
                  <a:latin typeface="Courier New" charset="0"/>
                </a:rPr>
                <a:t>send</a:t>
              </a:r>
            </a:p>
          </p:txBody>
        </p:sp>
        <p:sp>
          <p:nvSpPr>
            <p:cNvPr id="66599" name="Line 40"/>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grpSp>
        <p:nvGrpSpPr>
          <p:cNvPr id="6" name="Group 41"/>
          <p:cNvGrpSpPr>
            <a:grpSpLocks/>
          </p:cNvGrpSpPr>
          <p:nvPr/>
        </p:nvGrpSpPr>
        <p:grpSpPr bwMode="auto">
          <a:xfrm>
            <a:off x="2795588" y="2176463"/>
            <a:ext cx="450850" cy="339725"/>
            <a:chOff x="1771" y="1353"/>
            <a:chExt cx="284" cy="214"/>
          </a:xfrm>
        </p:grpSpPr>
        <p:sp>
          <p:nvSpPr>
            <p:cNvPr id="66596" name="Text Box 42"/>
            <p:cNvSpPr txBox="1">
              <a:spLocks noChangeArrowheads="1"/>
            </p:cNvSpPr>
            <p:nvPr/>
          </p:nvSpPr>
          <p:spPr bwMode="auto">
            <a:xfrm>
              <a:off x="1771" y="1353"/>
              <a:ext cx="28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a:solidFill>
                    <a:schemeClr val="hlink"/>
                  </a:solidFill>
                  <a:latin typeface="Courier New" charset="0"/>
                </a:rPr>
                <a:t>cork</a:t>
              </a:r>
            </a:p>
          </p:txBody>
        </p:sp>
        <p:sp>
          <p:nvSpPr>
            <p:cNvPr id="66597" name="Line 43"/>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sp>
        <p:nvSpPr>
          <p:cNvPr id="66594" name="Rectangle 44"/>
          <p:cNvSpPr>
            <a:spLocks noChangeArrowheads="1"/>
          </p:cNvSpPr>
          <p:nvPr/>
        </p:nvSpPr>
        <p:spPr bwMode="auto">
          <a:xfrm>
            <a:off x="4116388" y="1876425"/>
            <a:ext cx="179387" cy="149225"/>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1263661" name="Text Box 45"/>
          <p:cNvSpPr txBox="1">
            <a:spLocks noChangeArrowheads="1"/>
          </p:cNvSpPr>
          <p:nvPr/>
        </p:nvSpPr>
        <p:spPr bwMode="auto">
          <a:xfrm>
            <a:off x="5834063" y="1590675"/>
            <a:ext cx="3044825" cy="630238"/>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1600" b="0"/>
              <a:t>RTP header copy integrated into</a:t>
            </a:r>
          </a:p>
          <a:p>
            <a:pPr eaLnBrk="1" hangingPunct="1">
              <a:spcBef>
                <a:spcPct val="20000"/>
              </a:spcBef>
              <a:buClr>
                <a:schemeClr val="hlink"/>
              </a:buClr>
              <a:buSzPct val="75000"/>
              <a:buFont typeface="Wingdings" charset="2"/>
              <a:buNone/>
            </a:pPr>
            <a:r>
              <a:rPr lang="en-US" sz="1600" b="0">
                <a:latin typeface="Courier New" charset="0"/>
              </a:rPr>
              <a:t>sendfile</a:t>
            </a:r>
            <a:r>
              <a:rPr lang="en-US" sz="1600" b="0"/>
              <a:t> system call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9"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63661"/>
                                        </p:tgtEl>
                                        <p:attrNameLst>
                                          <p:attrName>style.visibility</p:attrName>
                                        </p:attrNameLst>
                                      </p:cBhvr>
                                      <p:to>
                                        <p:strVal val="visible"/>
                                      </p:to>
                                    </p:set>
                                    <p:animEffect transition="in" filter="dissolve">
                                      <p:cBhvr>
                                        <p:cTn id="22" dur="500"/>
                                        <p:tgtEl>
                                          <p:spTgt spid="12636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63633"/>
                                        </p:tgtEl>
                                        <p:attrNameLst>
                                          <p:attrName>style.visibility</p:attrName>
                                        </p:attrNameLst>
                                      </p:cBhvr>
                                      <p:to>
                                        <p:strVal val="visible"/>
                                      </p:to>
                                    </p:set>
                                  </p:childTnLst>
                                </p:cTn>
                              </p:par>
                            </p:childTnLst>
                          </p:cTn>
                        </p:par>
                        <p:par>
                          <p:cTn id="27" fill="hold" nodeType="afterGroup">
                            <p:stCondLst>
                              <p:cond delay="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1263647"/>
                                        </p:tgtEl>
                                        <p:attrNameLst>
                                          <p:attrName>style.visibility</p:attrName>
                                        </p:attrNameLst>
                                      </p:cBhvr>
                                      <p:to>
                                        <p:strVal val="visible"/>
                                      </p:to>
                                    </p:set>
                                    <p:anim calcmode="discrete" valueType="clr">
                                      <p:cBhvr override="childStyle">
                                        <p:cTn id="30" dur="80"/>
                                        <p:tgtEl>
                                          <p:spTgt spid="1263647"/>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263647"/>
                                        </p:tgtEl>
                                        <p:attrNameLst>
                                          <p:attrName>fillcolor</p:attrName>
                                        </p:attrNameLst>
                                      </p:cBhvr>
                                      <p:tavLst>
                                        <p:tav tm="0">
                                          <p:val>
                                            <p:clrVal>
                                              <a:schemeClr val="accent2"/>
                                            </p:clrVal>
                                          </p:val>
                                        </p:tav>
                                        <p:tav tm="50000">
                                          <p:val>
                                            <p:clrVal>
                                              <a:schemeClr val="hlink"/>
                                            </p:clrVal>
                                          </p:val>
                                        </p:tav>
                                      </p:tavLst>
                                    </p:anim>
                                    <p:set>
                                      <p:cBhvr>
                                        <p:cTn id="32" dur="80"/>
                                        <p:tgtEl>
                                          <p:spTgt spid="12636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33" grpId="0"/>
      <p:bldP spid="1263647" grpId="0"/>
      <p:bldP spid="1263661"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3200" smtClean="0"/>
              <a:t>Enhanced Streaming: </a:t>
            </a:r>
            <a:r>
              <a:rPr lang="en-US" sz="3200" smtClean="0">
                <a:latin typeface="Courier New" charset="0"/>
              </a:rPr>
              <a:t>krtpsendfile</a:t>
            </a:r>
          </a:p>
        </p:txBody>
      </p:sp>
      <p:sp>
        <p:nvSpPr>
          <p:cNvPr id="67587" name="Rectangle 3"/>
          <p:cNvSpPr>
            <a:spLocks noChangeArrowheads="1"/>
          </p:cNvSpPr>
          <p:nvPr/>
        </p:nvSpPr>
        <p:spPr bwMode="auto">
          <a:xfrm>
            <a:off x="1301750" y="1389063"/>
            <a:ext cx="6354763" cy="99377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67588" name="Text Box 4"/>
          <p:cNvSpPr txBox="1">
            <a:spLocks noChangeArrowheads="1"/>
          </p:cNvSpPr>
          <p:nvPr/>
        </p:nvSpPr>
        <p:spPr bwMode="auto">
          <a:xfrm>
            <a:off x="1233488" y="1304925"/>
            <a:ext cx="13509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application</a:t>
            </a:r>
          </a:p>
        </p:txBody>
      </p:sp>
      <p:sp>
        <p:nvSpPr>
          <p:cNvPr id="67589" name="Rectangle 5"/>
          <p:cNvSpPr>
            <a:spLocks noChangeArrowheads="1"/>
          </p:cNvSpPr>
          <p:nvPr/>
        </p:nvSpPr>
        <p:spPr bwMode="auto">
          <a:xfrm>
            <a:off x="1306513" y="2552700"/>
            <a:ext cx="6354762" cy="1766888"/>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67590" name="Text Box 6"/>
          <p:cNvSpPr txBox="1">
            <a:spLocks noChangeArrowheads="1"/>
          </p:cNvSpPr>
          <p:nvPr/>
        </p:nvSpPr>
        <p:spPr bwMode="auto">
          <a:xfrm>
            <a:off x="1238250" y="2500313"/>
            <a:ext cx="831850"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t>kernel</a:t>
            </a:r>
          </a:p>
        </p:txBody>
      </p:sp>
      <p:pic>
        <p:nvPicPr>
          <p:cNvPr id="67591" name="Picture 7" descr="j023826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32063" y="4427538"/>
            <a:ext cx="992187" cy="825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7592" name="Picture 8" descr="nettverkskort"/>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246813" y="4537075"/>
            <a:ext cx="768350" cy="581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67593" name="Rectangle 9"/>
          <p:cNvSpPr>
            <a:spLocks noChangeArrowheads="1"/>
          </p:cNvSpPr>
          <p:nvPr/>
        </p:nvSpPr>
        <p:spPr bwMode="auto">
          <a:xfrm>
            <a:off x="2060575" y="3270250"/>
            <a:ext cx="1906588"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67594" name="Text Box 10"/>
          <p:cNvSpPr txBox="1">
            <a:spLocks noChangeArrowheads="1"/>
          </p:cNvSpPr>
          <p:nvPr/>
        </p:nvSpPr>
        <p:spPr bwMode="auto">
          <a:xfrm>
            <a:off x="2306638" y="3424238"/>
            <a:ext cx="1414462"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page cache</a:t>
            </a:r>
          </a:p>
        </p:txBody>
      </p:sp>
      <p:sp>
        <p:nvSpPr>
          <p:cNvPr id="67595" name="Rectangle 11"/>
          <p:cNvSpPr>
            <a:spLocks noChangeArrowheads="1"/>
          </p:cNvSpPr>
          <p:nvPr/>
        </p:nvSpPr>
        <p:spPr bwMode="auto">
          <a:xfrm>
            <a:off x="5605463" y="3275013"/>
            <a:ext cx="19065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67596" name="Text Box 12"/>
          <p:cNvSpPr txBox="1">
            <a:spLocks noChangeArrowheads="1"/>
          </p:cNvSpPr>
          <p:nvPr/>
        </p:nvSpPr>
        <p:spPr bwMode="auto">
          <a:xfrm>
            <a:off x="5757863" y="3429000"/>
            <a:ext cx="1608137"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socket buffer</a:t>
            </a:r>
          </a:p>
        </p:txBody>
      </p:sp>
      <p:sp>
        <p:nvSpPr>
          <p:cNvPr id="67597" name="Rectangle 13"/>
          <p:cNvSpPr>
            <a:spLocks noChangeArrowheads="1"/>
          </p:cNvSpPr>
          <p:nvPr/>
        </p:nvSpPr>
        <p:spPr bwMode="auto">
          <a:xfrm>
            <a:off x="3592513" y="1422400"/>
            <a:ext cx="2046287" cy="704850"/>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67598" name="Text Box 14"/>
          <p:cNvSpPr txBox="1">
            <a:spLocks noChangeArrowheads="1"/>
          </p:cNvSpPr>
          <p:nvPr/>
        </p:nvSpPr>
        <p:spPr bwMode="auto">
          <a:xfrm>
            <a:off x="3546475" y="1385888"/>
            <a:ext cx="2098675"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2000" b="0"/>
              <a:t>application buffer</a:t>
            </a:r>
          </a:p>
        </p:txBody>
      </p:sp>
      <p:sp>
        <p:nvSpPr>
          <p:cNvPr id="67599" name="Line 15"/>
          <p:cNvSpPr>
            <a:spLocks noChangeShapeType="1"/>
          </p:cNvSpPr>
          <p:nvPr/>
        </p:nvSpPr>
        <p:spPr bwMode="auto">
          <a:xfrm flipV="1">
            <a:off x="2970213" y="4060825"/>
            <a:ext cx="0" cy="301625"/>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67600" name="Text Box 16"/>
          <p:cNvSpPr txBox="1">
            <a:spLocks noChangeArrowheads="1"/>
          </p:cNvSpPr>
          <p:nvPr/>
        </p:nvSpPr>
        <p:spPr bwMode="auto">
          <a:xfrm>
            <a:off x="2933700" y="4100513"/>
            <a:ext cx="1031875"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DMA transfer</a:t>
            </a:r>
          </a:p>
        </p:txBody>
      </p:sp>
      <p:sp>
        <p:nvSpPr>
          <p:cNvPr id="1264657" name="Text Box 17"/>
          <p:cNvSpPr txBox="1">
            <a:spLocks noChangeArrowheads="1"/>
          </p:cNvSpPr>
          <p:nvPr/>
        </p:nvSpPr>
        <p:spPr bwMode="auto">
          <a:xfrm>
            <a:off x="115888" y="5710238"/>
            <a:ext cx="2905125" cy="762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7429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Char char="Ø"/>
            </a:pPr>
            <a:r>
              <a:rPr lang="en-US" sz="2000" i="1">
                <a:solidFill>
                  <a:schemeClr val="hlink"/>
                </a:solidFill>
              </a:rPr>
              <a:t>0</a:t>
            </a:r>
            <a:r>
              <a:rPr lang="en-US" sz="2000" b="0"/>
              <a:t> copy operations</a:t>
            </a:r>
          </a:p>
          <a:p>
            <a:pPr eaLnBrk="1" hangingPunct="1">
              <a:spcBef>
                <a:spcPct val="20000"/>
              </a:spcBef>
              <a:buClr>
                <a:schemeClr val="hlink"/>
              </a:buClr>
              <a:buSzPct val="75000"/>
              <a:buFont typeface="Wingdings" charset="2"/>
              <a:buChar char="Ø"/>
            </a:pPr>
            <a:r>
              <a:rPr lang="en-US" sz="2000" i="1">
                <a:solidFill>
                  <a:schemeClr val="hlink"/>
                </a:solidFill>
              </a:rPr>
              <a:t>1</a:t>
            </a:r>
            <a:r>
              <a:rPr lang="en-US" sz="2000" b="0"/>
              <a:t> system call</a:t>
            </a:r>
          </a:p>
        </p:txBody>
      </p:sp>
      <p:sp>
        <p:nvSpPr>
          <p:cNvPr id="67602" name="Rectangle 18"/>
          <p:cNvSpPr>
            <a:spLocks noChangeArrowheads="1"/>
          </p:cNvSpPr>
          <p:nvPr/>
        </p:nvSpPr>
        <p:spPr bwMode="auto">
          <a:xfrm>
            <a:off x="2668588" y="3330575"/>
            <a:ext cx="617537" cy="149225"/>
          </a:xfrm>
          <a:prstGeom prst="rect">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67603" name="Line 19"/>
          <p:cNvSpPr>
            <a:spLocks noChangeShapeType="1"/>
          </p:cNvSpPr>
          <p:nvPr/>
        </p:nvSpPr>
        <p:spPr bwMode="auto">
          <a:xfrm>
            <a:off x="4059238" y="3522663"/>
            <a:ext cx="1476375" cy="0"/>
          </a:xfrm>
          <a:prstGeom prst="line">
            <a:avLst/>
          </a:prstGeom>
          <a:noFill/>
          <a:ln w="25400">
            <a:solidFill>
              <a:schemeClr val="tx1"/>
            </a:solidFill>
            <a:prstDash val="dash"/>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67604" name="Freeform 20"/>
          <p:cNvSpPr>
            <a:spLocks/>
          </p:cNvSpPr>
          <p:nvPr/>
        </p:nvSpPr>
        <p:spPr bwMode="auto">
          <a:xfrm>
            <a:off x="2927350" y="2886075"/>
            <a:ext cx="4656138" cy="1476375"/>
          </a:xfrm>
          <a:custGeom>
            <a:avLst/>
            <a:gdLst>
              <a:gd name="T0" fmla="*/ 0 w 2933"/>
              <a:gd name="T1" fmla="*/ 206 h 930"/>
              <a:gd name="T2" fmla="*/ 0 w 2933"/>
              <a:gd name="T3" fmla="*/ 0 h 930"/>
              <a:gd name="T4" fmla="*/ 2933 w 2933"/>
              <a:gd name="T5" fmla="*/ 0 h 930"/>
              <a:gd name="T6" fmla="*/ 2933 w 2933"/>
              <a:gd name="T7" fmla="*/ 771 h 930"/>
              <a:gd name="T8" fmla="*/ 2357 w 2933"/>
              <a:gd name="T9" fmla="*/ 771 h 930"/>
              <a:gd name="T10" fmla="*/ 2357 w 2933"/>
              <a:gd name="T11" fmla="*/ 930 h 930"/>
              <a:gd name="T12" fmla="*/ 0 60000 65536"/>
              <a:gd name="T13" fmla="*/ 0 60000 65536"/>
              <a:gd name="T14" fmla="*/ 0 60000 65536"/>
              <a:gd name="T15" fmla="*/ 0 60000 65536"/>
              <a:gd name="T16" fmla="*/ 0 60000 65536"/>
              <a:gd name="T17" fmla="*/ 0 60000 65536"/>
              <a:gd name="T18" fmla="*/ 0 w 2933"/>
              <a:gd name="T19" fmla="*/ 0 h 930"/>
              <a:gd name="T20" fmla="*/ 2933 w 2933"/>
              <a:gd name="T21" fmla="*/ 930 h 930"/>
            </a:gdLst>
            <a:ahLst/>
            <a:cxnLst>
              <a:cxn ang="T12">
                <a:pos x="T0" y="T1"/>
              </a:cxn>
              <a:cxn ang="T13">
                <a:pos x="T2" y="T3"/>
              </a:cxn>
              <a:cxn ang="T14">
                <a:pos x="T4" y="T5"/>
              </a:cxn>
              <a:cxn ang="T15">
                <a:pos x="T6" y="T7"/>
              </a:cxn>
              <a:cxn ang="T16">
                <a:pos x="T8" y="T9"/>
              </a:cxn>
              <a:cxn ang="T17">
                <a:pos x="T10" y="T11"/>
              </a:cxn>
            </a:cxnLst>
            <a:rect l="T18" t="T19" r="T20" b="T21"/>
            <a:pathLst>
              <a:path w="2933" h="930">
                <a:moveTo>
                  <a:pt x="0" y="206"/>
                </a:moveTo>
                <a:lnTo>
                  <a:pt x="0" y="0"/>
                </a:lnTo>
                <a:lnTo>
                  <a:pt x="2933" y="0"/>
                </a:lnTo>
                <a:lnTo>
                  <a:pt x="2933" y="771"/>
                </a:lnTo>
                <a:lnTo>
                  <a:pt x="2357" y="771"/>
                </a:lnTo>
                <a:lnTo>
                  <a:pt x="2357" y="930"/>
                </a:lnTo>
              </a:path>
            </a:pathLst>
          </a:cu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rIns="54000"/>
          <a:lstStyle/>
          <a:p>
            <a:endParaRPr lang="nb-NO"/>
          </a:p>
        </p:txBody>
      </p:sp>
      <p:sp>
        <p:nvSpPr>
          <p:cNvPr id="67605" name="Line 21"/>
          <p:cNvSpPr>
            <a:spLocks noChangeShapeType="1"/>
          </p:cNvSpPr>
          <p:nvPr/>
        </p:nvSpPr>
        <p:spPr bwMode="auto">
          <a:xfrm flipV="1">
            <a:off x="6513513" y="2889250"/>
            <a:ext cx="0" cy="301625"/>
          </a:xfrm>
          <a:prstGeom prst="line">
            <a:avLst/>
          </a:pr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67606" name="Text Box 22"/>
          <p:cNvSpPr txBox="1">
            <a:spLocks noChangeArrowheads="1"/>
          </p:cNvSpPr>
          <p:nvPr/>
        </p:nvSpPr>
        <p:spPr bwMode="auto">
          <a:xfrm>
            <a:off x="3990975" y="2633663"/>
            <a:ext cx="1516063"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folHlink"/>
                </a:solidFill>
              </a:rPr>
              <a:t>gather DMA transfer</a:t>
            </a:r>
          </a:p>
        </p:txBody>
      </p:sp>
      <p:sp>
        <p:nvSpPr>
          <p:cNvPr id="67607" name="Text Box 23"/>
          <p:cNvSpPr txBox="1">
            <a:spLocks noChangeArrowheads="1"/>
          </p:cNvSpPr>
          <p:nvPr/>
        </p:nvSpPr>
        <p:spPr bwMode="auto">
          <a:xfrm>
            <a:off x="4025900" y="3479800"/>
            <a:ext cx="1358900"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t>append descriptor</a:t>
            </a:r>
          </a:p>
        </p:txBody>
      </p:sp>
      <p:sp>
        <p:nvSpPr>
          <p:cNvPr id="67608" name="Rectangle 24"/>
          <p:cNvSpPr>
            <a:spLocks noChangeArrowheads="1"/>
          </p:cNvSpPr>
          <p:nvPr/>
        </p:nvSpPr>
        <p:spPr bwMode="auto">
          <a:xfrm>
            <a:off x="5984875" y="3341688"/>
            <a:ext cx="179388" cy="14922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1264665" name="Rectangle 25"/>
          <p:cNvSpPr>
            <a:spLocks noChangeArrowheads="1"/>
          </p:cNvSpPr>
          <p:nvPr/>
        </p:nvSpPr>
        <p:spPr bwMode="auto">
          <a:xfrm>
            <a:off x="6162675" y="3341688"/>
            <a:ext cx="179388" cy="149225"/>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1264666" name="Line 26"/>
          <p:cNvSpPr>
            <a:spLocks noChangeShapeType="1"/>
          </p:cNvSpPr>
          <p:nvPr/>
        </p:nvSpPr>
        <p:spPr bwMode="auto">
          <a:xfrm flipH="1" flipV="1">
            <a:off x="5237163" y="2208213"/>
            <a:ext cx="985837" cy="969962"/>
          </a:xfrm>
          <a:prstGeom prst="line">
            <a:avLst/>
          </a:prstGeom>
          <a:noFill/>
          <a:ln w="25400">
            <a:solidFill>
              <a:schemeClr val="hlink"/>
            </a:solidFill>
            <a:prstDash val="sysDot"/>
            <a:round/>
            <a:headEnd type="triangle" w="lg" len="lg"/>
            <a:tailEnd type="non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1264667" name="Text Box 27"/>
          <p:cNvSpPr txBox="1">
            <a:spLocks noChangeArrowheads="1"/>
          </p:cNvSpPr>
          <p:nvPr/>
        </p:nvSpPr>
        <p:spPr bwMode="auto">
          <a:xfrm>
            <a:off x="5719763" y="2471738"/>
            <a:ext cx="458787"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solidFill>
                  <a:schemeClr val="hlink"/>
                </a:solidFill>
              </a:rPr>
              <a:t>copy</a:t>
            </a:r>
          </a:p>
        </p:txBody>
      </p:sp>
      <p:grpSp>
        <p:nvGrpSpPr>
          <p:cNvPr id="2" name="Group 28"/>
          <p:cNvGrpSpPr>
            <a:grpSpLocks/>
          </p:cNvGrpSpPr>
          <p:nvPr/>
        </p:nvGrpSpPr>
        <p:grpSpPr bwMode="auto">
          <a:xfrm>
            <a:off x="4016375" y="2176463"/>
            <a:ext cx="1060450" cy="339725"/>
            <a:chOff x="1387" y="1353"/>
            <a:chExt cx="668" cy="214"/>
          </a:xfrm>
        </p:grpSpPr>
        <p:sp>
          <p:nvSpPr>
            <p:cNvPr id="67624" name="Text Box 29"/>
            <p:cNvSpPr txBox="1">
              <a:spLocks noChangeArrowheads="1"/>
            </p:cNvSpPr>
            <p:nvPr/>
          </p:nvSpPr>
          <p:spPr bwMode="auto">
            <a:xfrm>
              <a:off x="1387" y="1353"/>
              <a:ext cx="668"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a:solidFill>
                    <a:schemeClr val="hlink"/>
                  </a:solidFill>
                  <a:latin typeface="Courier New" charset="0"/>
                </a:rPr>
                <a:t>krtpsendfile</a:t>
              </a:r>
            </a:p>
          </p:txBody>
        </p:sp>
        <p:sp>
          <p:nvSpPr>
            <p:cNvPr id="67625" name="Line 30"/>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sp>
        <p:nvSpPr>
          <p:cNvPr id="1264671" name="Text Box 31"/>
          <p:cNvSpPr txBox="1">
            <a:spLocks noChangeArrowheads="1"/>
          </p:cNvSpPr>
          <p:nvPr/>
        </p:nvSpPr>
        <p:spPr bwMode="auto">
          <a:xfrm>
            <a:off x="2925763" y="6086475"/>
            <a:ext cx="5318125"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solidFill>
                  <a:schemeClr val="hlink"/>
                </a:solidFill>
                <a:sym typeface="Wingdings" charset="2"/>
              </a:rPr>
              <a:t> </a:t>
            </a:r>
            <a:r>
              <a:rPr lang="en-US" sz="2000" b="0">
                <a:solidFill>
                  <a:schemeClr val="hlink"/>
                </a:solidFill>
              </a:rPr>
              <a:t>previous solution: one more call per packet</a:t>
            </a:r>
          </a:p>
        </p:txBody>
      </p:sp>
      <p:sp>
        <p:nvSpPr>
          <p:cNvPr id="1264672" name="Rectangle 32"/>
          <p:cNvSpPr>
            <a:spLocks noChangeArrowheads="1"/>
          </p:cNvSpPr>
          <p:nvPr/>
        </p:nvSpPr>
        <p:spPr bwMode="auto">
          <a:xfrm>
            <a:off x="4116388" y="1876425"/>
            <a:ext cx="179387" cy="149225"/>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1264673" name="Text Box 33"/>
          <p:cNvSpPr txBox="1">
            <a:spLocks noChangeArrowheads="1"/>
          </p:cNvSpPr>
          <p:nvPr/>
        </p:nvSpPr>
        <p:spPr bwMode="auto">
          <a:xfrm>
            <a:off x="5834063" y="1590675"/>
            <a:ext cx="2644775" cy="630238"/>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1600" b="0"/>
              <a:t>An RTP engine in the kernel</a:t>
            </a:r>
          </a:p>
          <a:p>
            <a:pPr eaLnBrk="1" hangingPunct="1">
              <a:spcBef>
                <a:spcPct val="20000"/>
              </a:spcBef>
              <a:buClr>
                <a:schemeClr val="hlink"/>
              </a:buClr>
              <a:buSzPct val="75000"/>
              <a:buFont typeface="Wingdings" charset="2"/>
              <a:buNone/>
            </a:pPr>
            <a:r>
              <a:rPr lang="en-US" sz="1600" b="0"/>
              <a:t>adds RTP headers</a:t>
            </a:r>
          </a:p>
        </p:txBody>
      </p:sp>
      <p:grpSp>
        <p:nvGrpSpPr>
          <p:cNvPr id="3" name="Group 34"/>
          <p:cNvGrpSpPr>
            <a:grpSpLocks/>
          </p:cNvGrpSpPr>
          <p:nvPr/>
        </p:nvGrpSpPr>
        <p:grpSpPr bwMode="auto">
          <a:xfrm>
            <a:off x="4090988" y="2174875"/>
            <a:ext cx="984250" cy="339725"/>
            <a:chOff x="1435" y="1353"/>
            <a:chExt cx="620" cy="214"/>
          </a:xfrm>
        </p:grpSpPr>
        <p:sp>
          <p:nvSpPr>
            <p:cNvPr id="67622" name="Text Box 35"/>
            <p:cNvSpPr txBox="1">
              <a:spLocks noChangeArrowheads="1"/>
            </p:cNvSpPr>
            <p:nvPr/>
          </p:nvSpPr>
          <p:spPr bwMode="auto">
            <a:xfrm>
              <a:off x="1435" y="1353"/>
              <a:ext cx="620"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spcBef>
                  <a:spcPct val="20000"/>
                </a:spcBef>
                <a:buClr>
                  <a:schemeClr val="hlink"/>
                </a:buClr>
                <a:buSzPct val="75000"/>
                <a:buFont typeface="Wingdings" charset="2"/>
                <a:buNone/>
              </a:pPr>
              <a:r>
                <a:rPr lang="en-US" sz="1000">
                  <a:solidFill>
                    <a:schemeClr val="hlink"/>
                  </a:solidFill>
                  <a:latin typeface="Courier New" charset="0"/>
                </a:rPr>
                <a:t>rtpsendfile</a:t>
              </a:r>
            </a:p>
          </p:txBody>
        </p:sp>
        <p:sp>
          <p:nvSpPr>
            <p:cNvPr id="67623" name="Line 36"/>
            <p:cNvSpPr>
              <a:spLocks noChangeShapeType="1"/>
            </p:cNvSpPr>
            <p:nvPr/>
          </p:nvSpPr>
          <p:spPr bwMode="auto">
            <a:xfrm>
              <a:off x="2050" y="1372"/>
              <a:ext cx="5" cy="195"/>
            </a:xfrm>
            <a:prstGeom prst="line">
              <a:avLst/>
            </a:prstGeom>
            <a:noFill/>
            <a:ln w="9525">
              <a:solidFill>
                <a:schemeClr val="tx1"/>
              </a:solidFill>
              <a:prstDash val="dash"/>
              <a:round/>
              <a:headEnd/>
              <a:tailEnd type="triangl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grpSp>
      <p:sp>
        <p:nvSpPr>
          <p:cNvPr id="1264677" name="Rectangle 37"/>
          <p:cNvSpPr>
            <a:spLocks noChangeArrowheads="1"/>
          </p:cNvSpPr>
          <p:nvPr/>
        </p:nvSpPr>
        <p:spPr bwMode="auto">
          <a:xfrm>
            <a:off x="4318000" y="2963863"/>
            <a:ext cx="881063" cy="485775"/>
          </a:xfrm>
          <a:prstGeom prst="rect">
            <a:avLst/>
          </a:prstGeom>
          <a:solidFill>
            <a:schemeClr val="bg1"/>
          </a:solidFill>
          <a:ln w="25400">
            <a:solidFill>
              <a:schemeClr val="tx1"/>
            </a:solidFill>
            <a:miter lim="800000"/>
            <a:headEnd/>
            <a:tailEnd type="none" w="lg" len="lg"/>
          </a:ln>
        </p:spPr>
        <p:txBody>
          <a:bodyPr wrap="none" rIns="54000" anchor="ctr"/>
          <a:lstStyle/>
          <a:p>
            <a:endParaRPr lang="nb-NO"/>
          </a:p>
        </p:txBody>
      </p:sp>
      <p:sp>
        <p:nvSpPr>
          <p:cNvPr id="1264678" name="Text Box 38"/>
          <p:cNvSpPr txBox="1">
            <a:spLocks noChangeArrowheads="1"/>
          </p:cNvSpPr>
          <p:nvPr/>
        </p:nvSpPr>
        <p:spPr bwMode="auto">
          <a:xfrm>
            <a:off x="4300538" y="2936875"/>
            <a:ext cx="914400"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200" b="0"/>
              <a:t>RTP engine</a:t>
            </a:r>
          </a:p>
        </p:txBody>
      </p:sp>
      <p:sp>
        <p:nvSpPr>
          <p:cNvPr id="1264679" name="Rectangle 39"/>
          <p:cNvSpPr>
            <a:spLocks noChangeArrowheads="1"/>
          </p:cNvSpPr>
          <p:nvPr/>
        </p:nvSpPr>
        <p:spPr bwMode="auto">
          <a:xfrm>
            <a:off x="4681538" y="3203575"/>
            <a:ext cx="179387" cy="149225"/>
          </a:xfrm>
          <a:prstGeom prst="rect">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nchor="ctr"/>
          <a:lstStyle/>
          <a:p>
            <a:endParaRPr lang="nb-NO"/>
          </a:p>
        </p:txBody>
      </p:sp>
      <p:sp>
        <p:nvSpPr>
          <p:cNvPr id="1264680" name="Text Box 40"/>
          <p:cNvSpPr txBox="1">
            <a:spLocks noChangeArrowheads="1"/>
          </p:cNvSpPr>
          <p:nvPr/>
        </p:nvSpPr>
        <p:spPr bwMode="auto">
          <a:xfrm>
            <a:off x="2924175" y="5732463"/>
            <a:ext cx="5472113" cy="396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2000" b="0">
                <a:solidFill>
                  <a:schemeClr val="hlink"/>
                </a:solidFill>
                <a:sym typeface="Wingdings" charset="2"/>
              </a:rPr>
              <a:t> </a:t>
            </a:r>
            <a:r>
              <a:rPr lang="en-US" sz="2000" b="0">
                <a:solidFill>
                  <a:schemeClr val="hlink"/>
                </a:solidFill>
              </a:rPr>
              <a:t>previous solution: one more copy per packet</a:t>
            </a:r>
          </a:p>
        </p:txBody>
      </p:sp>
      <p:sp>
        <p:nvSpPr>
          <p:cNvPr id="1264681" name="Freeform 41"/>
          <p:cNvSpPr>
            <a:spLocks/>
          </p:cNvSpPr>
          <p:nvPr/>
        </p:nvSpPr>
        <p:spPr bwMode="auto">
          <a:xfrm>
            <a:off x="5227638" y="2901950"/>
            <a:ext cx="179387" cy="358775"/>
          </a:xfrm>
          <a:custGeom>
            <a:avLst/>
            <a:gdLst>
              <a:gd name="T0" fmla="*/ 0 w 113"/>
              <a:gd name="T1" fmla="*/ 226 h 226"/>
              <a:gd name="T2" fmla="*/ 113 w 113"/>
              <a:gd name="T3" fmla="*/ 226 h 226"/>
              <a:gd name="T4" fmla="*/ 113 w 113"/>
              <a:gd name="T5" fmla="*/ 0 h 226"/>
              <a:gd name="T6" fmla="*/ 0 60000 65536"/>
              <a:gd name="T7" fmla="*/ 0 60000 65536"/>
              <a:gd name="T8" fmla="*/ 0 60000 65536"/>
              <a:gd name="T9" fmla="*/ 0 w 113"/>
              <a:gd name="T10" fmla="*/ 0 h 226"/>
              <a:gd name="T11" fmla="*/ 113 w 113"/>
              <a:gd name="T12" fmla="*/ 226 h 226"/>
            </a:gdLst>
            <a:ahLst/>
            <a:cxnLst>
              <a:cxn ang="T6">
                <a:pos x="T0" y="T1"/>
              </a:cxn>
              <a:cxn ang="T7">
                <a:pos x="T2" y="T3"/>
              </a:cxn>
              <a:cxn ang="T8">
                <a:pos x="T4" y="T5"/>
              </a:cxn>
            </a:cxnLst>
            <a:rect l="T9" t="T10" r="T11" b="T12"/>
            <a:pathLst>
              <a:path w="113" h="226">
                <a:moveTo>
                  <a:pt x="0" y="226"/>
                </a:moveTo>
                <a:lnTo>
                  <a:pt x="113" y="226"/>
                </a:lnTo>
                <a:lnTo>
                  <a:pt x="113" y="0"/>
                </a:lnTo>
              </a:path>
            </a:pathLst>
          </a:custGeom>
          <a:noFill/>
          <a:ln w="25400">
            <a:solidFill>
              <a:schemeClr val="folHlink"/>
            </a:solidFill>
            <a:round/>
            <a:headEnd/>
            <a:tailEnd type="triangl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rIns="54000"/>
          <a:lstStyle/>
          <a:p>
            <a:endParaRPr lang="nb-N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64673"/>
                                        </p:tgtEl>
                                        <p:attrNameLst>
                                          <p:attrName>style.visibility</p:attrName>
                                        </p:attrNameLst>
                                      </p:cBhvr>
                                      <p:to>
                                        <p:strVal val="visible"/>
                                      </p:to>
                                    </p:set>
                                    <p:animEffect transition="in" filter="dissolve">
                                      <p:cBhvr>
                                        <p:cTn id="10" dur="500"/>
                                        <p:tgtEl>
                                          <p:spTgt spid="1264673"/>
                                        </p:tgtEl>
                                      </p:cBhvr>
                                    </p:animEffect>
                                  </p:childTnLst>
                                </p:cTn>
                              </p:par>
                              <p:par>
                                <p:cTn id="11" presetID="9" presetClass="exit" presetSubtype="0" fill="hold" nodeType="withEffect">
                                  <p:stCondLst>
                                    <p:cond delay="0"/>
                                  </p:stCondLst>
                                  <p:childTnLst>
                                    <p:animEffect transition="out" filter="dissolv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1264672"/>
                                        </p:tgtEl>
                                        <p:attrNameLst>
                                          <p:attrName>style.visibility</p:attrName>
                                        </p:attrNameLst>
                                      </p:cBhvr>
                                      <p:to>
                                        <p:strVal val="hidden"/>
                                      </p:to>
                                    </p:set>
                                  </p:childTnLst>
                                </p:cTn>
                              </p:par>
                              <p:par>
                                <p:cTn id="16" presetID="9" presetClass="exit" presetSubtype="0" fill="hold" grpId="0" nodeType="withEffect">
                                  <p:stCondLst>
                                    <p:cond delay="0"/>
                                  </p:stCondLst>
                                  <p:childTnLst>
                                    <p:animEffect transition="out" filter="dissolve">
                                      <p:cBhvr>
                                        <p:cTn id="17" dur="500"/>
                                        <p:tgtEl>
                                          <p:spTgt spid="1264666"/>
                                        </p:tgtEl>
                                      </p:cBhvr>
                                    </p:animEffect>
                                    <p:set>
                                      <p:cBhvr>
                                        <p:cTn id="18" dur="1" fill="hold">
                                          <p:stCondLst>
                                            <p:cond delay="499"/>
                                          </p:stCondLst>
                                        </p:cTn>
                                        <p:tgtEl>
                                          <p:spTgt spid="1264666"/>
                                        </p:tgtEl>
                                        <p:attrNameLst>
                                          <p:attrName>style.visibility</p:attrName>
                                        </p:attrNameLst>
                                      </p:cBhvr>
                                      <p:to>
                                        <p:strVal val="hidden"/>
                                      </p:to>
                                    </p:set>
                                  </p:childTnLst>
                                </p:cTn>
                              </p:par>
                              <p:par>
                                <p:cTn id="19" presetID="9" presetClass="entr" presetSubtype="0" fill="hold" grpId="0" nodeType="withEffect">
                                  <p:stCondLst>
                                    <p:cond delay="0"/>
                                  </p:stCondLst>
                                  <p:childTnLst>
                                    <p:set>
                                      <p:cBhvr>
                                        <p:cTn id="20" dur="1" fill="hold">
                                          <p:stCondLst>
                                            <p:cond delay="0"/>
                                          </p:stCondLst>
                                        </p:cTn>
                                        <p:tgtEl>
                                          <p:spTgt spid="1264677"/>
                                        </p:tgtEl>
                                        <p:attrNameLst>
                                          <p:attrName>style.visibility</p:attrName>
                                        </p:attrNameLst>
                                      </p:cBhvr>
                                      <p:to>
                                        <p:strVal val="visible"/>
                                      </p:to>
                                    </p:set>
                                    <p:animEffect transition="in" filter="dissolve">
                                      <p:cBhvr>
                                        <p:cTn id="21" dur="500"/>
                                        <p:tgtEl>
                                          <p:spTgt spid="126467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64678"/>
                                        </p:tgtEl>
                                        <p:attrNameLst>
                                          <p:attrName>style.visibility</p:attrName>
                                        </p:attrNameLst>
                                      </p:cBhvr>
                                      <p:to>
                                        <p:strVal val="visible"/>
                                      </p:to>
                                    </p:set>
                                    <p:animEffect transition="in" filter="dissolve">
                                      <p:cBhvr>
                                        <p:cTn id="24" dur="500"/>
                                        <p:tgtEl>
                                          <p:spTgt spid="126467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264679"/>
                                        </p:tgtEl>
                                        <p:attrNameLst>
                                          <p:attrName>style.visibility</p:attrName>
                                        </p:attrNameLst>
                                      </p:cBhvr>
                                      <p:to>
                                        <p:strVal val="visible"/>
                                      </p:to>
                                    </p:set>
                                    <p:animEffect transition="in" filter="dissolve">
                                      <p:cBhvr>
                                        <p:cTn id="27" dur="500"/>
                                        <p:tgtEl>
                                          <p:spTgt spid="1264679"/>
                                        </p:tgtEl>
                                      </p:cBhvr>
                                    </p:animEffect>
                                  </p:childTnLst>
                                </p:cTn>
                              </p:par>
                              <p:par>
                                <p:cTn id="28" presetID="9" presetClass="exit" presetSubtype="0" fill="hold" grpId="0" nodeType="withEffect">
                                  <p:stCondLst>
                                    <p:cond delay="0"/>
                                  </p:stCondLst>
                                  <p:childTnLst>
                                    <p:animEffect transition="out" filter="dissolve">
                                      <p:cBhvr>
                                        <p:cTn id="29" dur="500"/>
                                        <p:tgtEl>
                                          <p:spTgt spid="1264667"/>
                                        </p:tgtEl>
                                      </p:cBhvr>
                                    </p:animEffect>
                                    <p:set>
                                      <p:cBhvr>
                                        <p:cTn id="30" dur="1" fill="hold">
                                          <p:stCondLst>
                                            <p:cond delay="499"/>
                                          </p:stCondLst>
                                        </p:cTn>
                                        <p:tgtEl>
                                          <p:spTgt spid="1264667"/>
                                        </p:tgtEl>
                                        <p:attrNameLst>
                                          <p:attrName>style.visibility</p:attrName>
                                        </p:attrNameLst>
                                      </p:cBhvr>
                                      <p:to>
                                        <p:strVal val="hidden"/>
                                      </p:to>
                                    </p:set>
                                  </p:childTnLst>
                                </p:cTn>
                              </p:par>
                              <p:par>
                                <p:cTn id="31" presetID="9" presetClass="exit" presetSubtype="0" fill="hold" grpId="0" nodeType="withEffect">
                                  <p:stCondLst>
                                    <p:cond delay="0"/>
                                  </p:stCondLst>
                                  <p:childTnLst>
                                    <p:animEffect transition="out" filter="dissolve">
                                      <p:cBhvr>
                                        <p:cTn id="32" dur="500"/>
                                        <p:tgtEl>
                                          <p:spTgt spid="1264665"/>
                                        </p:tgtEl>
                                      </p:cBhvr>
                                    </p:animEffect>
                                    <p:set>
                                      <p:cBhvr>
                                        <p:cTn id="33" dur="1" fill="hold">
                                          <p:stCondLst>
                                            <p:cond delay="499"/>
                                          </p:stCondLst>
                                        </p:cTn>
                                        <p:tgtEl>
                                          <p:spTgt spid="1264665"/>
                                        </p:tgtEl>
                                        <p:attrNameLst>
                                          <p:attrName>style.visibility</p:attrName>
                                        </p:attrNameLst>
                                      </p:cBhvr>
                                      <p:to>
                                        <p:strVal val="hidden"/>
                                      </p:to>
                                    </p:set>
                                  </p:childTnLst>
                                </p:cTn>
                              </p:par>
                              <p:par>
                                <p:cTn id="34" presetID="9" presetClass="entr" presetSubtype="0" fill="hold" grpId="0" nodeType="withEffect">
                                  <p:stCondLst>
                                    <p:cond delay="0"/>
                                  </p:stCondLst>
                                  <p:childTnLst>
                                    <p:set>
                                      <p:cBhvr>
                                        <p:cTn id="35" dur="1" fill="hold">
                                          <p:stCondLst>
                                            <p:cond delay="0"/>
                                          </p:stCondLst>
                                        </p:cTn>
                                        <p:tgtEl>
                                          <p:spTgt spid="1264681"/>
                                        </p:tgtEl>
                                        <p:attrNameLst>
                                          <p:attrName>style.visibility</p:attrName>
                                        </p:attrNameLst>
                                      </p:cBhvr>
                                      <p:to>
                                        <p:strVal val="visible"/>
                                      </p:to>
                                    </p:set>
                                    <p:animEffect transition="in" filter="dissolve">
                                      <p:cBhvr>
                                        <p:cTn id="36" dur="500"/>
                                        <p:tgtEl>
                                          <p:spTgt spid="126468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64657"/>
                                        </p:tgtEl>
                                        <p:attrNameLst>
                                          <p:attrName>style.visibility</p:attrName>
                                        </p:attrNameLst>
                                      </p:cBhvr>
                                      <p:to>
                                        <p:strVal val="visible"/>
                                      </p:to>
                                    </p:set>
                                  </p:childTnLst>
                                </p:cTn>
                              </p:par>
                            </p:childTnLst>
                          </p:cTn>
                        </p:par>
                        <p:par>
                          <p:cTn id="41" fill="hold" nodeType="afterGroup">
                            <p:stCondLst>
                              <p:cond delay="0"/>
                            </p:stCondLst>
                            <p:childTnLst>
                              <p:par>
                                <p:cTn id="42" presetID="27" presetClass="entr" presetSubtype="0" fill="hold" grpId="0" nodeType="afterEffect">
                                  <p:stCondLst>
                                    <p:cond delay="0"/>
                                  </p:stCondLst>
                                  <p:iterate type="lt">
                                    <p:tmPct val="50000"/>
                                  </p:iterate>
                                  <p:childTnLst>
                                    <p:set>
                                      <p:cBhvr>
                                        <p:cTn id="43" dur="1" fill="hold">
                                          <p:stCondLst>
                                            <p:cond delay="0"/>
                                          </p:stCondLst>
                                        </p:cTn>
                                        <p:tgtEl>
                                          <p:spTgt spid="1264671"/>
                                        </p:tgtEl>
                                        <p:attrNameLst>
                                          <p:attrName>style.visibility</p:attrName>
                                        </p:attrNameLst>
                                      </p:cBhvr>
                                      <p:to>
                                        <p:strVal val="visible"/>
                                      </p:to>
                                    </p:set>
                                    <p:anim calcmode="discrete" valueType="clr">
                                      <p:cBhvr override="childStyle">
                                        <p:cTn id="44" dur="80"/>
                                        <p:tgtEl>
                                          <p:spTgt spid="1264671"/>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264671"/>
                                        </p:tgtEl>
                                        <p:attrNameLst>
                                          <p:attrName>fillcolor</p:attrName>
                                        </p:attrNameLst>
                                      </p:cBhvr>
                                      <p:tavLst>
                                        <p:tav tm="0">
                                          <p:val>
                                            <p:clrVal>
                                              <a:schemeClr val="accent2"/>
                                            </p:clrVal>
                                          </p:val>
                                        </p:tav>
                                        <p:tav tm="50000">
                                          <p:val>
                                            <p:clrVal>
                                              <a:schemeClr val="hlink"/>
                                            </p:clrVal>
                                          </p:val>
                                        </p:tav>
                                      </p:tavLst>
                                    </p:anim>
                                    <p:set>
                                      <p:cBhvr>
                                        <p:cTn id="46" dur="80"/>
                                        <p:tgtEl>
                                          <p:spTgt spid="1264671"/>
                                        </p:tgtEl>
                                        <p:attrNameLst>
                                          <p:attrName>fill.type</p:attrName>
                                        </p:attrNameLst>
                                      </p:cBhvr>
                                      <p:to>
                                        <p:strVal val="solid"/>
                                      </p:to>
                                    </p:set>
                                  </p:childTnLst>
                                </p:cTn>
                              </p:par>
                              <p:par>
                                <p:cTn id="47" presetID="27" presetClass="entr" presetSubtype="0" fill="hold" grpId="0" nodeType="withEffect">
                                  <p:stCondLst>
                                    <p:cond delay="0"/>
                                  </p:stCondLst>
                                  <p:iterate type="lt">
                                    <p:tmPct val="50000"/>
                                  </p:iterate>
                                  <p:childTnLst>
                                    <p:set>
                                      <p:cBhvr>
                                        <p:cTn id="48" dur="1" fill="hold">
                                          <p:stCondLst>
                                            <p:cond delay="0"/>
                                          </p:stCondLst>
                                        </p:cTn>
                                        <p:tgtEl>
                                          <p:spTgt spid="1264680"/>
                                        </p:tgtEl>
                                        <p:attrNameLst>
                                          <p:attrName>style.visibility</p:attrName>
                                        </p:attrNameLst>
                                      </p:cBhvr>
                                      <p:to>
                                        <p:strVal val="visible"/>
                                      </p:to>
                                    </p:set>
                                    <p:anim calcmode="discrete" valueType="clr">
                                      <p:cBhvr override="childStyle">
                                        <p:cTn id="49" dur="80"/>
                                        <p:tgtEl>
                                          <p:spTgt spid="1264680"/>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264680"/>
                                        </p:tgtEl>
                                        <p:attrNameLst>
                                          <p:attrName>fillcolor</p:attrName>
                                        </p:attrNameLst>
                                      </p:cBhvr>
                                      <p:tavLst>
                                        <p:tav tm="0">
                                          <p:val>
                                            <p:clrVal>
                                              <a:schemeClr val="accent2"/>
                                            </p:clrVal>
                                          </p:val>
                                        </p:tav>
                                        <p:tav tm="50000">
                                          <p:val>
                                            <p:clrVal>
                                              <a:schemeClr val="hlink"/>
                                            </p:clrVal>
                                          </p:val>
                                        </p:tav>
                                      </p:tavLst>
                                    </p:anim>
                                    <p:set>
                                      <p:cBhvr>
                                        <p:cTn id="51" dur="80"/>
                                        <p:tgtEl>
                                          <p:spTgt spid="12646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4657" grpId="0"/>
      <p:bldP spid="1264665" grpId="0" animBg="1"/>
      <p:bldP spid="1264666" grpId="0" animBg="1"/>
      <p:bldP spid="1264667" grpId="0"/>
      <p:bldP spid="1264671" grpId="0"/>
      <p:bldP spid="1264672" grpId="0" animBg="1"/>
      <p:bldP spid="1264673" grpId="0" animBg="1"/>
      <p:bldP spid="1264677" grpId="0" animBg="1"/>
      <p:bldP spid="1264678" grpId="0"/>
      <p:bldP spid="1264679" grpId="0" animBg="1"/>
      <p:bldP spid="1264680" grpId="0"/>
      <p:bldP spid="1264681" grpId="0" animBg="1"/>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z="3200" smtClean="0"/>
              <a:t>Enhanced Streaming: Results</a:t>
            </a:r>
            <a:endParaRPr lang="en-US" sz="3200" smtClean="0">
              <a:latin typeface="Courier New" charset="0"/>
            </a:endParaRPr>
          </a:p>
        </p:txBody>
      </p:sp>
      <p:sp>
        <p:nvSpPr>
          <p:cNvPr id="68611" name="Rectangle 3"/>
          <p:cNvSpPr>
            <a:spLocks noGrp="1" noChangeArrowheads="1"/>
          </p:cNvSpPr>
          <p:nvPr>
            <p:ph type="body" idx="1"/>
          </p:nvPr>
        </p:nvSpPr>
        <p:spPr>
          <a:xfrm>
            <a:off x="0" y="950913"/>
            <a:ext cx="9144000" cy="1862137"/>
          </a:xfrm>
        </p:spPr>
        <p:txBody>
          <a:bodyPr/>
          <a:lstStyle/>
          <a:p>
            <a:pPr eaLnBrk="1" hangingPunct="1"/>
            <a:r>
              <a:rPr lang="en-US" smtClean="0"/>
              <a:t>Tested streaming of </a:t>
            </a:r>
            <a:r>
              <a:rPr lang="en-US" smtClean="0">
                <a:solidFill>
                  <a:schemeClr val="folHlink"/>
                </a:solidFill>
              </a:rPr>
              <a:t>1 GB</a:t>
            </a:r>
            <a:r>
              <a:rPr lang="en-US" smtClean="0"/>
              <a:t> file on </a:t>
            </a:r>
            <a:r>
              <a:rPr lang="en-US" smtClean="0">
                <a:solidFill>
                  <a:schemeClr val="folHlink"/>
                </a:solidFill>
              </a:rPr>
              <a:t>Linux 2.6</a:t>
            </a:r>
          </a:p>
          <a:p>
            <a:pPr eaLnBrk="1" hangingPunct="1"/>
            <a:r>
              <a:rPr lang="en-US" smtClean="0">
                <a:solidFill>
                  <a:schemeClr val="folHlink"/>
                </a:solidFill>
              </a:rPr>
              <a:t>RTP</a:t>
            </a:r>
            <a:r>
              <a:rPr lang="en-US" smtClean="0"/>
              <a:t> over </a:t>
            </a:r>
            <a:r>
              <a:rPr lang="en-US" smtClean="0">
                <a:solidFill>
                  <a:schemeClr val="folHlink"/>
                </a:solidFill>
              </a:rPr>
              <a:t>UDP</a:t>
            </a:r>
          </a:p>
        </p:txBody>
      </p:sp>
      <p:pic>
        <p:nvPicPr>
          <p:cNvPr id="68612" name="Picture 4"/>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321175" y="2368550"/>
            <a:ext cx="4229100" cy="30861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pic>
      <p:pic>
        <p:nvPicPr>
          <p:cNvPr id="68613" name="Picture 5"/>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3663" y="2344738"/>
            <a:ext cx="4371975" cy="3124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pic>
      <p:sp>
        <p:nvSpPr>
          <p:cNvPr id="1265670" name="Line 6"/>
          <p:cNvSpPr>
            <a:spLocks noChangeShapeType="1"/>
          </p:cNvSpPr>
          <p:nvPr/>
        </p:nvSpPr>
        <p:spPr bwMode="auto">
          <a:xfrm flipH="1" flipV="1">
            <a:off x="404813" y="4887913"/>
            <a:ext cx="8405812" cy="25400"/>
          </a:xfrm>
          <a:prstGeom prst="line">
            <a:avLst/>
          </a:prstGeom>
          <a:noFill/>
          <a:ln w="19050">
            <a:solidFill>
              <a:schemeClr val="tx1"/>
            </a:solidFill>
            <a:prstDash val="sysDot"/>
            <a:round/>
            <a:headEnd/>
            <a:tailEnd type="non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1265671" name="Text Box 7"/>
          <p:cNvSpPr txBox="1">
            <a:spLocks noChangeArrowheads="1"/>
          </p:cNvSpPr>
          <p:nvPr/>
        </p:nvSpPr>
        <p:spPr bwMode="auto">
          <a:xfrm rot="-3982841">
            <a:off x="8034338" y="5208588"/>
            <a:ext cx="1243012" cy="4873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eaLnBrk="1" hangingPunct="1">
              <a:spcBef>
                <a:spcPct val="20000"/>
              </a:spcBef>
              <a:buClr>
                <a:schemeClr val="hlink"/>
              </a:buClr>
              <a:buSzPct val="75000"/>
              <a:buFont typeface="Wingdings" charset="2"/>
              <a:buNone/>
            </a:pPr>
            <a:r>
              <a:rPr lang="en-US" sz="1400" b="0"/>
              <a:t>TCP sendfile </a:t>
            </a:r>
          </a:p>
          <a:p>
            <a:pPr algn="ctr" eaLnBrk="1" hangingPunct="1">
              <a:spcBef>
                <a:spcPct val="20000"/>
              </a:spcBef>
              <a:buClr>
                <a:schemeClr val="hlink"/>
              </a:buClr>
              <a:buSzPct val="75000"/>
              <a:buFont typeface="Wingdings" charset="2"/>
              <a:buNone/>
            </a:pPr>
            <a:r>
              <a:rPr lang="en-US" sz="1000" b="0"/>
              <a:t>(content download)</a:t>
            </a:r>
          </a:p>
        </p:txBody>
      </p:sp>
      <p:sp>
        <p:nvSpPr>
          <p:cNvPr id="1265672" name="Line 8"/>
          <p:cNvSpPr>
            <a:spLocks noChangeShapeType="1"/>
          </p:cNvSpPr>
          <p:nvPr/>
        </p:nvSpPr>
        <p:spPr bwMode="auto">
          <a:xfrm flipH="1" flipV="1">
            <a:off x="404813" y="4667250"/>
            <a:ext cx="8405812" cy="25400"/>
          </a:xfrm>
          <a:prstGeom prst="line">
            <a:avLst/>
          </a:prstGeom>
          <a:noFill/>
          <a:ln w="19050">
            <a:solidFill>
              <a:schemeClr val="tx1"/>
            </a:solidFill>
            <a:prstDash val="sysDot"/>
            <a:round/>
            <a:headEnd/>
            <a:tailEnd type="none" w="lg" len="lg"/>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rIns="54000"/>
          <a:lstStyle/>
          <a:p>
            <a:endParaRPr lang="nb-NO"/>
          </a:p>
        </p:txBody>
      </p:sp>
      <p:sp>
        <p:nvSpPr>
          <p:cNvPr id="1265673" name="Text Box 9"/>
          <p:cNvSpPr txBox="1">
            <a:spLocks noChangeArrowheads="1"/>
          </p:cNvSpPr>
          <p:nvPr/>
        </p:nvSpPr>
        <p:spPr bwMode="auto">
          <a:xfrm rot="-3982841">
            <a:off x="7962106" y="3682207"/>
            <a:ext cx="1692275" cy="4873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1400" b="0"/>
              <a:t>Existing mechanism</a:t>
            </a:r>
          </a:p>
          <a:p>
            <a:pPr eaLnBrk="1" hangingPunct="1">
              <a:spcBef>
                <a:spcPct val="20000"/>
              </a:spcBef>
              <a:buClr>
                <a:schemeClr val="hlink"/>
              </a:buClr>
              <a:buSzPct val="75000"/>
              <a:buFont typeface="Wingdings" charset="2"/>
              <a:buNone/>
            </a:pPr>
            <a:r>
              <a:rPr lang="en-US" sz="1000" b="0"/>
              <a:t>(streaming)</a:t>
            </a:r>
          </a:p>
        </p:txBody>
      </p:sp>
      <p:sp>
        <p:nvSpPr>
          <p:cNvPr id="68618" name="Text Box 10"/>
          <p:cNvSpPr txBox="1">
            <a:spLocks noChangeArrowheads="1"/>
          </p:cNvSpPr>
          <p:nvPr/>
        </p:nvSpPr>
        <p:spPr bwMode="auto">
          <a:xfrm>
            <a:off x="1133475" y="2128838"/>
            <a:ext cx="2392363"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1600">
                <a:latin typeface="Courier New" charset="0"/>
              </a:rPr>
              <a:t>mmap</a:t>
            </a:r>
            <a:r>
              <a:rPr lang="en-US" sz="1600" b="0"/>
              <a:t> based mechanisms</a:t>
            </a:r>
          </a:p>
        </p:txBody>
      </p:sp>
      <p:sp>
        <p:nvSpPr>
          <p:cNvPr id="68619" name="Text Box 11"/>
          <p:cNvSpPr txBox="1">
            <a:spLocks noChangeArrowheads="1"/>
          </p:cNvSpPr>
          <p:nvPr/>
        </p:nvSpPr>
        <p:spPr bwMode="auto">
          <a:xfrm>
            <a:off x="5159375" y="2128838"/>
            <a:ext cx="2881313"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1600">
                <a:latin typeface="Courier New" charset="0"/>
              </a:rPr>
              <a:t>sendfile</a:t>
            </a:r>
            <a:r>
              <a:rPr lang="en-US" sz="1600" b="0"/>
              <a:t> based mechanisms</a:t>
            </a:r>
          </a:p>
        </p:txBody>
      </p:sp>
      <p:sp>
        <p:nvSpPr>
          <p:cNvPr id="1265676" name="Text Box 12"/>
          <p:cNvSpPr txBox="1">
            <a:spLocks noChangeArrowheads="1"/>
          </p:cNvSpPr>
          <p:nvPr/>
        </p:nvSpPr>
        <p:spPr bwMode="auto">
          <a:xfrm rot="-3982841">
            <a:off x="6807994" y="3736182"/>
            <a:ext cx="1817687"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1400">
                <a:solidFill>
                  <a:schemeClr val="folHlink"/>
                </a:solidFill>
              </a:rPr>
              <a:t>~27%</a:t>
            </a:r>
            <a:r>
              <a:rPr lang="en-US" sz="1400" b="0">
                <a:solidFill>
                  <a:schemeClr val="folHlink"/>
                </a:solidFill>
              </a:rPr>
              <a:t> improvement</a:t>
            </a:r>
            <a:endParaRPr lang="en-US" sz="1000" b="0">
              <a:solidFill>
                <a:schemeClr val="folHlink"/>
              </a:solidFill>
            </a:endParaRPr>
          </a:p>
        </p:txBody>
      </p:sp>
      <p:sp>
        <p:nvSpPr>
          <p:cNvPr id="1265677" name="Text Box 13"/>
          <p:cNvSpPr txBox="1">
            <a:spLocks noChangeArrowheads="1"/>
          </p:cNvSpPr>
          <p:nvPr/>
        </p:nvSpPr>
        <p:spPr bwMode="auto">
          <a:xfrm rot="-3982841">
            <a:off x="2693194" y="3734594"/>
            <a:ext cx="1817688"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miter lim="800000"/>
                <a:headEnd/>
                <a:tailEnd type="none" w="lg" len="lg"/>
              </a14:hiddenLine>
            </a:ext>
          </a:extLst>
        </p:spPr>
        <p:txBody>
          <a:bodyPr wrap="none" rIns="54000">
            <a:spAutoFit/>
          </a:bodyPr>
          <a:lstStyle>
            <a:lvl1pPr marL="285750" indent="-285750">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spcBef>
                <a:spcPct val="20000"/>
              </a:spcBef>
              <a:buClr>
                <a:schemeClr val="hlink"/>
              </a:buClr>
              <a:buSzPct val="75000"/>
              <a:buFont typeface="Wingdings" charset="2"/>
              <a:buNone/>
            </a:pPr>
            <a:r>
              <a:rPr lang="en-US" sz="1400">
                <a:solidFill>
                  <a:schemeClr val="folHlink"/>
                </a:solidFill>
              </a:rPr>
              <a:t>~25%</a:t>
            </a:r>
            <a:r>
              <a:rPr lang="en-US" sz="1400" b="0">
                <a:solidFill>
                  <a:schemeClr val="folHlink"/>
                </a:solidFill>
              </a:rPr>
              <a:t> improvement</a:t>
            </a:r>
            <a:endParaRPr lang="en-US" sz="1000" b="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5670"/>
                                        </p:tgtEl>
                                        <p:attrNameLst>
                                          <p:attrName>style.visibility</p:attrName>
                                        </p:attrNameLst>
                                      </p:cBhvr>
                                      <p:to>
                                        <p:strVal val="visible"/>
                                      </p:to>
                                    </p:set>
                                    <p:animEffect transition="in" filter="wipe(left)">
                                      <p:cBhvr>
                                        <p:cTn id="7" dur="1000"/>
                                        <p:tgtEl>
                                          <p:spTgt spid="1265670"/>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265671"/>
                                        </p:tgtEl>
                                        <p:attrNameLst>
                                          <p:attrName>style.visibility</p:attrName>
                                        </p:attrNameLst>
                                      </p:cBhvr>
                                      <p:to>
                                        <p:strVal val="visible"/>
                                      </p:to>
                                    </p:set>
                                    <p:animEffect transition="in" filter="dissolve">
                                      <p:cBhvr>
                                        <p:cTn id="11" dur="500"/>
                                        <p:tgtEl>
                                          <p:spTgt spid="12656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65672"/>
                                        </p:tgtEl>
                                        <p:attrNameLst>
                                          <p:attrName>style.visibility</p:attrName>
                                        </p:attrNameLst>
                                      </p:cBhvr>
                                      <p:to>
                                        <p:strVal val="visible"/>
                                      </p:to>
                                    </p:set>
                                    <p:animEffect transition="in" filter="wipe(left)">
                                      <p:cBhvr>
                                        <p:cTn id="16" dur="1000"/>
                                        <p:tgtEl>
                                          <p:spTgt spid="1265672"/>
                                        </p:tgtEl>
                                      </p:cBhvr>
                                    </p:animEffect>
                                  </p:childTnLst>
                                </p:cTn>
                              </p:par>
                            </p:childTnLst>
                          </p:cTn>
                        </p:par>
                        <p:par>
                          <p:cTn id="17" fill="hold" nodeType="afterGroup">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265673"/>
                                        </p:tgtEl>
                                        <p:attrNameLst>
                                          <p:attrName>style.visibility</p:attrName>
                                        </p:attrNameLst>
                                      </p:cBhvr>
                                      <p:to>
                                        <p:strVal val="visible"/>
                                      </p:to>
                                    </p:set>
                                    <p:animEffect transition="in" filter="dissolve">
                                      <p:cBhvr>
                                        <p:cTn id="20" dur="500"/>
                                        <p:tgtEl>
                                          <p:spTgt spid="1265673"/>
                                        </p:tgtEl>
                                      </p:cBhvr>
                                    </p:animEffect>
                                  </p:childTnLst>
                                </p:cTn>
                              </p:par>
                            </p:childTnLst>
                          </p:cTn>
                        </p:par>
                        <p:par>
                          <p:cTn id="21" fill="hold" nodeType="afterGroup">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1265676"/>
                                        </p:tgtEl>
                                        <p:attrNameLst>
                                          <p:attrName>style.visibility</p:attrName>
                                        </p:attrNameLst>
                                      </p:cBhvr>
                                      <p:to>
                                        <p:strVal val="visible"/>
                                      </p:to>
                                    </p:set>
                                    <p:animEffect transition="in" filter="dissolve">
                                      <p:cBhvr>
                                        <p:cTn id="24" dur="500"/>
                                        <p:tgtEl>
                                          <p:spTgt spid="1265676"/>
                                        </p:tgtEl>
                                      </p:cBhvr>
                                    </p:animEffect>
                                  </p:childTnLst>
                                </p:cTn>
                              </p:par>
                            </p:childTnLst>
                          </p:cTn>
                        </p:par>
                        <p:par>
                          <p:cTn id="25" fill="hold" nodeType="afterGroup">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1265677"/>
                                        </p:tgtEl>
                                        <p:attrNameLst>
                                          <p:attrName>style.visibility</p:attrName>
                                        </p:attrNameLst>
                                      </p:cBhvr>
                                      <p:to>
                                        <p:strVal val="visible"/>
                                      </p:to>
                                    </p:set>
                                    <p:animEffect transition="in" filter="dissolve">
                                      <p:cBhvr>
                                        <p:cTn id="28" dur="500"/>
                                        <p:tgtEl>
                                          <p:spTgt spid="1265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5670" grpId="0" animBg="1"/>
      <p:bldP spid="1265671" grpId="0"/>
      <p:bldP spid="1265672" grpId="0" animBg="1"/>
      <p:bldP spid="1265673" grpId="0"/>
      <p:bldP spid="1265676" grpId="0"/>
      <p:bldP spid="1265677"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638175" y="1704975"/>
            <a:ext cx="7361238" cy="1462088"/>
          </a:xfrm>
        </p:spPr>
        <p:txBody>
          <a:bodyPr/>
          <a:lstStyle/>
          <a:p>
            <a:pPr eaLnBrk="1" hangingPunct="1"/>
            <a:r>
              <a:rPr lang="en-US" sz="5400" smtClean="0"/>
              <a:t>Storage: Disks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Disks </a:t>
            </a:r>
          </a:p>
        </p:txBody>
      </p:sp>
      <p:sp>
        <p:nvSpPr>
          <p:cNvPr id="1268739" name="Rectangle 3"/>
          <p:cNvSpPr>
            <a:spLocks noGrp="1" noChangeArrowheads="1"/>
          </p:cNvSpPr>
          <p:nvPr>
            <p:ph type="body" idx="1"/>
          </p:nvPr>
        </p:nvSpPr>
        <p:spPr/>
        <p:txBody>
          <a:bodyPr/>
          <a:lstStyle/>
          <a:p>
            <a:pPr eaLnBrk="1" hangingPunct="1">
              <a:spcAft>
                <a:spcPct val="30000"/>
              </a:spcAft>
            </a:pPr>
            <a:r>
              <a:rPr lang="en-US" smtClean="0"/>
              <a:t>Two resources of importance</a:t>
            </a:r>
          </a:p>
          <a:p>
            <a:pPr lvl="1" eaLnBrk="1" hangingPunct="1">
              <a:spcAft>
                <a:spcPct val="30000"/>
              </a:spcAft>
            </a:pPr>
            <a:r>
              <a:rPr lang="en-US" smtClean="0"/>
              <a:t>storage space</a:t>
            </a:r>
          </a:p>
          <a:p>
            <a:pPr lvl="1" eaLnBrk="1" hangingPunct="1">
              <a:spcAft>
                <a:spcPct val="30000"/>
              </a:spcAft>
            </a:pPr>
            <a:r>
              <a:rPr lang="en-US" smtClean="0"/>
              <a:t>I/O bandwidth</a:t>
            </a:r>
            <a:br>
              <a:rPr lang="en-US" smtClean="0"/>
            </a:br>
            <a:endParaRPr lang="en-US" i="1" smtClean="0">
              <a:solidFill>
                <a:schemeClr val="hlink"/>
              </a:solidFill>
            </a:endParaRPr>
          </a:p>
          <a:p>
            <a:pPr eaLnBrk="1" hangingPunct="1">
              <a:spcAft>
                <a:spcPct val="30000"/>
              </a:spcAft>
            </a:pPr>
            <a:r>
              <a:rPr lang="en-US" smtClean="0"/>
              <a:t>Several approaches to manage data on disks:</a:t>
            </a:r>
          </a:p>
          <a:p>
            <a:pPr lvl="1" eaLnBrk="1" hangingPunct="1">
              <a:spcAft>
                <a:spcPct val="30000"/>
              </a:spcAft>
            </a:pPr>
            <a:r>
              <a:rPr lang="en-US" smtClean="0"/>
              <a:t>specific disk scheduling and appropriate buffers </a:t>
            </a:r>
          </a:p>
          <a:p>
            <a:pPr lvl="1" eaLnBrk="1" hangingPunct="1">
              <a:spcAft>
                <a:spcPct val="30000"/>
              </a:spcAft>
            </a:pPr>
            <a:r>
              <a:rPr lang="en-US" smtClean="0"/>
              <a:t>optimize data placement</a:t>
            </a:r>
          </a:p>
          <a:p>
            <a:pPr lvl="1" eaLnBrk="1" hangingPunct="1">
              <a:spcAft>
                <a:spcPct val="30000"/>
              </a:spcAft>
            </a:pPr>
            <a:r>
              <a:rPr lang="en-US" smtClean="0"/>
              <a:t>replication / striping</a:t>
            </a:r>
          </a:p>
          <a:p>
            <a:pPr lvl="1" eaLnBrk="1" hangingPunct="1">
              <a:spcAft>
                <a:spcPct val="30000"/>
              </a:spcAft>
            </a:pPr>
            <a:r>
              <a:rPr lang="en-US" smtClean="0"/>
              <a:t>prefetching</a:t>
            </a:r>
          </a:p>
          <a:p>
            <a:pPr lvl="1" eaLnBrk="1" hangingPunct="1">
              <a:spcAft>
                <a:spcPct val="30000"/>
              </a:spcAft>
            </a:pPr>
            <a:r>
              <a:rPr lang="en-US" smtClean="0"/>
              <a:t>combinations of the above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873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8739">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8739">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8739">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68739">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687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8739"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grpSp>
        <p:nvGrpSpPr>
          <p:cNvPr id="73730" name="Group 2"/>
          <p:cNvGrpSpPr>
            <a:grpSpLocks/>
          </p:cNvGrpSpPr>
          <p:nvPr/>
        </p:nvGrpSpPr>
        <p:grpSpPr bwMode="auto">
          <a:xfrm>
            <a:off x="3133725" y="3743325"/>
            <a:ext cx="2667000" cy="1219200"/>
            <a:chOff x="1974" y="2358"/>
            <a:chExt cx="1680" cy="768"/>
          </a:xfrm>
        </p:grpSpPr>
        <p:sp>
          <p:nvSpPr>
            <p:cNvPr id="1270787" name="Oval 3"/>
            <p:cNvSpPr>
              <a:spLocks noChangeArrowheads="1"/>
            </p:cNvSpPr>
            <p:nvPr/>
          </p:nvSpPr>
          <p:spPr bwMode="auto">
            <a:xfrm>
              <a:off x="1974" y="2358"/>
              <a:ext cx="1680" cy="768"/>
            </a:xfrm>
            <a:prstGeom prst="ellipse">
              <a:avLst/>
            </a:prstGeom>
            <a:gradFill rotWithShape="0">
              <a:gsLst>
                <a:gs pos="0">
                  <a:schemeClr val="bg1"/>
                </a:gs>
                <a:gs pos="100000">
                  <a:schemeClr val="bg1">
                    <a:gamma/>
                    <a:shade val="49804"/>
                    <a:invGamma/>
                  </a:schemeClr>
                </a:gs>
              </a:gsLst>
              <a:path path="rect">
                <a:fillToRect r="100000" b="100000"/>
              </a:path>
            </a:gradFill>
            <a:ln w="12700">
              <a:solidFill>
                <a:schemeClr val="tx1"/>
              </a:solidFill>
              <a:round/>
              <a:headEnd/>
              <a:tailEnd/>
            </a:ln>
            <a:effectLst/>
          </p:spPr>
          <p:txBody>
            <a:bodyPr wrap="none" anchor="ctr"/>
            <a:lstStyle/>
            <a:p>
              <a:pPr>
                <a:defRPr/>
              </a:pPr>
              <a:endParaRPr lang="en-US">
                <a:ea typeface="+mn-ea"/>
              </a:endParaRPr>
            </a:p>
          </p:txBody>
        </p:sp>
        <p:sp>
          <p:nvSpPr>
            <p:cNvPr id="1270788" name="Oval 4"/>
            <p:cNvSpPr>
              <a:spLocks noChangeArrowheads="1"/>
            </p:cNvSpPr>
            <p:nvPr/>
          </p:nvSpPr>
          <p:spPr bwMode="auto">
            <a:xfrm>
              <a:off x="2718" y="2694"/>
              <a:ext cx="168" cy="77"/>
            </a:xfrm>
            <a:prstGeom prst="ellipse">
              <a:avLst/>
            </a:prstGeom>
            <a:gradFill rotWithShape="0">
              <a:gsLst>
                <a:gs pos="0">
                  <a:schemeClr val="tx1"/>
                </a:gs>
                <a:gs pos="100000">
                  <a:schemeClr val="tx1">
                    <a:gamma/>
                    <a:shade val="49804"/>
                    <a:invGamma/>
                  </a:schemeClr>
                </a:gs>
              </a:gsLst>
              <a:path path="rect">
                <a:fillToRect r="100000" b="100000"/>
              </a:path>
            </a:gradFill>
            <a:ln w="12700">
              <a:solidFill>
                <a:schemeClr val="tx1"/>
              </a:solidFill>
              <a:round/>
              <a:headEnd/>
              <a:tailEnd/>
            </a:ln>
            <a:effectLst/>
          </p:spPr>
          <p:txBody>
            <a:bodyPr wrap="none" anchor="ctr"/>
            <a:lstStyle/>
            <a:p>
              <a:pPr>
                <a:defRPr/>
              </a:pPr>
              <a:endParaRPr lang="en-US">
                <a:ea typeface="+mn-ea"/>
              </a:endParaRPr>
            </a:p>
          </p:txBody>
        </p:sp>
      </p:grpSp>
      <p:sp>
        <p:nvSpPr>
          <p:cNvPr id="1270789" name="Oval 5"/>
          <p:cNvSpPr>
            <a:spLocks noChangeArrowheads="1"/>
          </p:cNvSpPr>
          <p:nvPr/>
        </p:nvSpPr>
        <p:spPr bwMode="auto">
          <a:xfrm>
            <a:off x="3365500" y="3894138"/>
            <a:ext cx="2260600" cy="881062"/>
          </a:xfrm>
          <a:prstGeom prst="ellipse">
            <a:avLst/>
          </a:prstGeom>
          <a:noFill/>
          <a:ln w="25400">
            <a:solidFill>
              <a:srgbClr val="FFFF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grpSp>
        <p:nvGrpSpPr>
          <p:cNvPr id="73732" name="Group 6"/>
          <p:cNvGrpSpPr>
            <a:grpSpLocks/>
          </p:cNvGrpSpPr>
          <p:nvPr/>
        </p:nvGrpSpPr>
        <p:grpSpPr bwMode="auto">
          <a:xfrm>
            <a:off x="3133725" y="3419475"/>
            <a:ext cx="2667000" cy="1219200"/>
            <a:chOff x="1974" y="2154"/>
            <a:chExt cx="1680" cy="768"/>
          </a:xfrm>
        </p:grpSpPr>
        <p:sp>
          <p:nvSpPr>
            <p:cNvPr id="1270791" name="Oval 7"/>
            <p:cNvSpPr>
              <a:spLocks noChangeArrowheads="1"/>
            </p:cNvSpPr>
            <p:nvPr/>
          </p:nvSpPr>
          <p:spPr bwMode="auto">
            <a:xfrm>
              <a:off x="1974" y="2154"/>
              <a:ext cx="1680" cy="768"/>
            </a:xfrm>
            <a:prstGeom prst="ellipse">
              <a:avLst/>
            </a:prstGeom>
            <a:gradFill rotWithShape="0">
              <a:gsLst>
                <a:gs pos="0">
                  <a:schemeClr val="bg1"/>
                </a:gs>
                <a:gs pos="100000">
                  <a:schemeClr val="bg1">
                    <a:gamma/>
                    <a:shade val="49804"/>
                    <a:invGamma/>
                  </a:schemeClr>
                </a:gs>
              </a:gsLst>
              <a:path path="rect">
                <a:fillToRect r="100000" b="100000"/>
              </a:path>
            </a:gradFill>
            <a:ln w="12700">
              <a:solidFill>
                <a:schemeClr val="tx1"/>
              </a:solidFill>
              <a:round/>
              <a:headEnd/>
              <a:tailEnd/>
            </a:ln>
            <a:effectLst/>
          </p:spPr>
          <p:txBody>
            <a:bodyPr wrap="none" anchor="ctr"/>
            <a:lstStyle/>
            <a:p>
              <a:pPr>
                <a:defRPr/>
              </a:pPr>
              <a:endParaRPr lang="en-US">
                <a:ea typeface="+mn-ea"/>
              </a:endParaRPr>
            </a:p>
          </p:txBody>
        </p:sp>
        <p:sp>
          <p:nvSpPr>
            <p:cNvPr id="1270792" name="Oval 8"/>
            <p:cNvSpPr>
              <a:spLocks noChangeArrowheads="1"/>
            </p:cNvSpPr>
            <p:nvPr/>
          </p:nvSpPr>
          <p:spPr bwMode="auto">
            <a:xfrm>
              <a:off x="2718" y="2490"/>
              <a:ext cx="168" cy="77"/>
            </a:xfrm>
            <a:prstGeom prst="ellipse">
              <a:avLst/>
            </a:prstGeom>
            <a:gradFill rotWithShape="0">
              <a:gsLst>
                <a:gs pos="0">
                  <a:schemeClr val="tx1"/>
                </a:gs>
                <a:gs pos="100000">
                  <a:schemeClr val="tx1">
                    <a:gamma/>
                    <a:shade val="49804"/>
                    <a:invGamma/>
                  </a:schemeClr>
                </a:gs>
              </a:gsLst>
              <a:path path="rect">
                <a:fillToRect r="100000" b="100000"/>
              </a:path>
            </a:gradFill>
            <a:ln w="12700">
              <a:solidFill>
                <a:schemeClr val="tx1"/>
              </a:solidFill>
              <a:round/>
              <a:headEnd/>
              <a:tailEnd/>
            </a:ln>
            <a:effectLst/>
          </p:spPr>
          <p:txBody>
            <a:bodyPr wrap="none" anchor="ctr"/>
            <a:lstStyle/>
            <a:p>
              <a:pPr>
                <a:defRPr/>
              </a:pPr>
              <a:endParaRPr lang="en-US">
                <a:ea typeface="+mn-ea"/>
              </a:endParaRPr>
            </a:p>
          </p:txBody>
        </p:sp>
      </p:grpSp>
      <p:sp>
        <p:nvSpPr>
          <p:cNvPr id="1270793" name="Oval 9"/>
          <p:cNvSpPr>
            <a:spLocks noChangeArrowheads="1"/>
          </p:cNvSpPr>
          <p:nvPr/>
        </p:nvSpPr>
        <p:spPr bwMode="auto">
          <a:xfrm>
            <a:off x="3363913" y="3570288"/>
            <a:ext cx="2260600" cy="881062"/>
          </a:xfrm>
          <a:prstGeom prst="ellipse">
            <a:avLst/>
          </a:prstGeom>
          <a:noFill/>
          <a:ln w="25400">
            <a:solidFill>
              <a:srgbClr val="FFFF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grpSp>
        <p:nvGrpSpPr>
          <p:cNvPr id="73734" name="Group 10"/>
          <p:cNvGrpSpPr>
            <a:grpSpLocks/>
          </p:cNvGrpSpPr>
          <p:nvPr/>
        </p:nvGrpSpPr>
        <p:grpSpPr bwMode="auto">
          <a:xfrm>
            <a:off x="3133725" y="3095625"/>
            <a:ext cx="2667000" cy="1219200"/>
            <a:chOff x="1974" y="1950"/>
            <a:chExt cx="1680" cy="768"/>
          </a:xfrm>
        </p:grpSpPr>
        <p:sp>
          <p:nvSpPr>
            <p:cNvPr id="1270795" name="Oval 11"/>
            <p:cNvSpPr>
              <a:spLocks noChangeArrowheads="1"/>
            </p:cNvSpPr>
            <p:nvPr/>
          </p:nvSpPr>
          <p:spPr bwMode="auto">
            <a:xfrm>
              <a:off x="1974" y="1950"/>
              <a:ext cx="1680" cy="768"/>
            </a:xfrm>
            <a:prstGeom prst="ellipse">
              <a:avLst/>
            </a:prstGeom>
            <a:gradFill rotWithShape="0">
              <a:gsLst>
                <a:gs pos="0">
                  <a:schemeClr val="bg1"/>
                </a:gs>
                <a:gs pos="100000">
                  <a:schemeClr val="bg1">
                    <a:gamma/>
                    <a:shade val="49804"/>
                    <a:invGamma/>
                  </a:schemeClr>
                </a:gs>
              </a:gsLst>
              <a:lin ang="2700000" scaled="1"/>
            </a:gradFill>
            <a:ln w="12700">
              <a:solidFill>
                <a:schemeClr val="tx1"/>
              </a:solidFill>
              <a:round/>
              <a:headEnd/>
              <a:tailEnd/>
            </a:ln>
            <a:effectLst/>
          </p:spPr>
          <p:txBody>
            <a:bodyPr wrap="none" anchor="ctr"/>
            <a:lstStyle/>
            <a:p>
              <a:pPr>
                <a:defRPr/>
              </a:pPr>
              <a:endParaRPr lang="en-US">
                <a:ea typeface="+mn-ea"/>
              </a:endParaRPr>
            </a:p>
          </p:txBody>
        </p:sp>
        <p:sp>
          <p:nvSpPr>
            <p:cNvPr id="1270796" name="Oval 12"/>
            <p:cNvSpPr>
              <a:spLocks noChangeArrowheads="1"/>
            </p:cNvSpPr>
            <p:nvPr/>
          </p:nvSpPr>
          <p:spPr bwMode="auto">
            <a:xfrm>
              <a:off x="2718" y="2286"/>
              <a:ext cx="168" cy="77"/>
            </a:xfrm>
            <a:prstGeom prst="ellipse">
              <a:avLst/>
            </a:prstGeom>
            <a:gradFill rotWithShape="0">
              <a:gsLst>
                <a:gs pos="0">
                  <a:schemeClr val="tx1"/>
                </a:gs>
                <a:gs pos="100000">
                  <a:schemeClr val="tx1">
                    <a:gamma/>
                    <a:shade val="49804"/>
                    <a:invGamma/>
                  </a:schemeClr>
                </a:gs>
              </a:gsLst>
              <a:lin ang="2700000" scaled="1"/>
            </a:gradFill>
            <a:ln w="12700">
              <a:solidFill>
                <a:schemeClr val="tx1"/>
              </a:solidFill>
              <a:round/>
              <a:headEnd/>
              <a:tailEnd/>
            </a:ln>
            <a:effectLst/>
          </p:spPr>
          <p:txBody>
            <a:bodyPr wrap="none" anchor="ctr"/>
            <a:lstStyle/>
            <a:p>
              <a:pPr>
                <a:defRPr/>
              </a:pPr>
              <a:endParaRPr lang="en-US">
                <a:ea typeface="+mn-ea"/>
              </a:endParaRPr>
            </a:p>
          </p:txBody>
        </p:sp>
      </p:grpSp>
      <p:sp>
        <p:nvSpPr>
          <p:cNvPr id="1270797" name="Oval 13"/>
          <p:cNvSpPr>
            <a:spLocks noChangeArrowheads="1"/>
          </p:cNvSpPr>
          <p:nvPr/>
        </p:nvSpPr>
        <p:spPr bwMode="auto">
          <a:xfrm>
            <a:off x="3368675" y="3244850"/>
            <a:ext cx="2251075" cy="881063"/>
          </a:xfrm>
          <a:prstGeom prst="ellipse">
            <a:avLst/>
          </a:prstGeom>
          <a:noFill/>
          <a:ln w="25400">
            <a:solidFill>
              <a:srgbClr val="FFFF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grpSp>
        <p:nvGrpSpPr>
          <p:cNvPr id="73736" name="Group 14"/>
          <p:cNvGrpSpPr>
            <a:grpSpLocks/>
          </p:cNvGrpSpPr>
          <p:nvPr/>
        </p:nvGrpSpPr>
        <p:grpSpPr bwMode="auto">
          <a:xfrm>
            <a:off x="3133725" y="2771775"/>
            <a:ext cx="2667000" cy="1219200"/>
            <a:chOff x="1974" y="1746"/>
            <a:chExt cx="1680" cy="768"/>
          </a:xfrm>
        </p:grpSpPr>
        <p:sp>
          <p:nvSpPr>
            <p:cNvPr id="1270799" name="Oval 15"/>
            <p:cNvSpPr>
              <a:spLocks noChangeArrowheads="1"/>
            </p:cNvSpPr>
            <p:nvPr/>
          </p:nvSpPr>
          <p:spPr bwMode="auto">
            <a:xfrm>
              <a:off x="1974" y="1746"/>
              <a:ext cx="1680" cy="768"/>
            </a:xfrm>
            <a:prstGeom prst="ellipse">
              <a:avLst/>
            </a:prstGeom>
            <a:gradFill rotWithShape="0">
              <a:gsLst>
                <a:gs pos="0">
                  <a:schemeClr val="bg1"/>
                </a:gs>
                <a:gs pos="100000">
                  <a:schemeClr val="bg1">
                    <a:gamma/>
                    <a:shade val="29804"/>
                    <a:invGamma/>
                  </a:schemeClr>
                </a:gs>
              </a:gsLst>
              <a:lin ang="2700000" scaled="1"/>
            </a:gradFill>
            <a:ln w="12700">
              <a:solidFill>
                <a:schemeClr val="tx1"/>
              </a:solidFill>
              <a:round/>
              <a:headEnd/>
              <a:tailEnd/>
            </a:ln>
            <a:effectLst/>
          </p:spPr>
          <p:txBody>
            <a:bodyPr wrap="none" anchor="ctr"/>
            <a:lstStyle/>
            <a:p>
              <a:pPr>
                <a:defRPr/>
              </a:pPr>
              <a:endParaRPr lang="en-US">
                <a:ea typeface="+mn-ea"/>
              </a:endParaRPr>
            </a:p>
          </p:txBody>
        </p:sp>
        <p:sp>
          <p:nvSpPr>
            <p:cNvPr id="1270800" name="Oval 16"/>
            <p:cNvSpPr>
              <a:spLocks noChangeArrowheads="1"/>
            </p:cNvSpPr>
            <p:nvPr/>
          </p:nvSpPr>
          <p:spPr bwMode="auto">
            <a:xfrm>
              <a:off x="2718" y="2082"/>
              <a:ext cx="168" cy="77"/>
            </a:xfrm>
            <a:prstGeom prst="ellipse">
              <a:avLst/>
            </a:prstGeom>
            <a:gradFill rotWithShape="0">
              <a:gsLst>
                <a:gs pos="0">
                  <a:schemeClr val="tx1"/>
                </a:gs>
                <a:gs pos="100000">
                  <a:schemeClr val="tx1">
                    <a:gamma/>
                    <a:shade val="29804"/>
                    <a:invGamma/>
                  </a:schemeClr>
                </a:gs>
              </a:gsLst>
              <a:lin ang="2700000" scaled="1"/>
            </a:gradFill>
            <a:ln w="12700">
              <a:solidFill>
                <a:schemeClr val="tx1"/>
              </a:solidFill>
              <a:round/>
              <a:headEnd/>
              <a:tailEnd/>
            </a:ln>
            <a:effectLst/>
          </p:spPr>
          <p:txBody>
            <a:bodyPr wrap="none" anchor="ctr"/>
            <a:lstStyle/>
            <a:p>
              <a:pPr>
                <a:defRPr/>
              </a:pPr>
              <a:endParaRPr lang="en-US">
                <a:ea typeface="+mn-ea"/>
              </a:endParaRPr>
            </a:p>
          </p:txBody>
        </p:sp>
      </p:grpSp>
      <p:sp>
        <p:nvSpPr>
          <p:cNvPr id="1270801" name="Oval 17"/>
          <p:cNvSpPr>
            <a:spLocks noChangeArrowheads="1"/>
          </p:cNvSpPr>
          <p:nvPr/>
        </p:nvSpPr>
        <p:spPr bwMode="auto">
          <a:xfrm>
            <a:off x="3360738" y="2921000"/>
            <a:ext cx="2270125" cy="881063"/>
          </a:xfrm>
          <a:prstGeom prst="ellipse">
            <a:avLst/>
          </a:prstGeom>
          <a:noFill/>
          <a:ln w="25400">
            <a:solidFill>
              <a:srgbClr val="FFFF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sp>
        <p:nvSpPr>
          <p:cNvPr id="73738" name="Rectangle 18"/>
          <p:cNvSpPr>
            <a:spLocks noGrp="1" noChangeArrowheads="1"/>
          </p:cNvSpPr>
          <p:nvPr>
            <p:ph type="title"/>
          </p:nvPr>
        </p:nvSpPr>
        <p:spPr>
          <a:noFill/>
        </p:spPr>
        <p:txBody>
          <a:bodyPr lIns="92075" tIns="46038" rIns="92075" bIns="46038" anchor="ctr"/>
          <a:lstStyle/>
          <a:p>
            <a:r>
              <a:rPr lang="en-US" smtClean="0"/>
              <a:t>Mechanics of Disks</a:t>
            </a:r>
          </a:p>
        </p:txBody>
      </p:sp>
      <p:grpSp>
        <p:nvGrpSpPr>
          <p:cNvPr id="73739" name="Group 19"/>
          <p:cNvGrpSpPr>
            <a:grpSpLocks/>
          </p:cNvGrpSpPr>
          <p:nvPr/>
        </p:nvGrpSpPr>
        <p:grpSpPr bwMode="auto">
          <a:xfrm>
            <a:off x="3133725" y="2447925"/>
            <a:ext cx="2667000" cy="1219200"/>
            <a:chOff x="1974" y="1542"/>
            <a:chExt cx="1680" cy="768"/>
          </a:xfrm>
        </p:grpSpPr>
        <p:sp>
          <p:nvSpPr>
            <p:cNvPr id="1270804" name="Oval 20"/>
            <p:cNvSpPr>
              <a:spLocks noChangeArrowheads="1"/>
            </p:cNvSpPr>
            <p:nvPr/>
          </p:nvSpPr>
          <p:spPr bwMode="auto">
            <a:xfrm>
              <a:off x="1974" y="1542"/>
              <a:ext cx="1680" cy="768"/>
            </a:xfrm>
            <a:prstGeom prst="ellipse">
              <a:avLst/>
            </a:prstGeom>
            <a:gradFill rotWithShape="0">
              <a:gsLst>
                <a:gs pos="0">
                  <a:schemeClr val="bg1">
                    <a:gamma/>
                    <a:shade val="49804"/>
                    <a:invGamma/>
                  </a:schemeClr>
                </a:gs>
                <a:gs pos="50000">
                  <a:schemeClr val="bg1"/>
                </a:gs>
                <a:gs pos="100000">
                  <a:schemeClr val="bg1">
                    <a:gamma/>
                    <a:shade val="49804"/>
                    <a:invGamma/>
                  </a:schemeClr>
                </a:gs>
              </a:gsLst>
              <a:lin ang="18900000" scaled="1"/>
            </a:gradFill>
            <a:ln w="12700">
              <a:solidFill>
                <a:schemeClr val="tx1"/>
              </a:solidFill>
              <a:round/>
              <a:headEnd/>
              <a:tailEnd/>
            </a:ln>
            <a:effectLst/>
          </p:spPr>
          <p:txBody>
            <a:bodyPr wrap="none" anchor="ctr"/>
            <a:lstStyle/>
            <a:p>
              <a:pPr>
                <a:defRPr/>
              </a:pPr>
              <a:endParaRPr lang="en-US">
                <a:ea typeface="+mn-ea"/>
              </a:endParaRPr>
            </a:p>
          </p:txBody>
        </p:sp>
        <p:sp>
          <p:nvSpPr>
            <p:cNvPr id="73759" name="Oval 21"/>
            <p:cNvSpPr>
              <a:spLocks noChangeArrowheads="1"/>
            </p:cNvSpPr>
            <p:nvPr/>
          </p:nvSpPr>
          <p:spPr bwMode="auto">
            <a:xfrm>
              <a:off x="2718" y="1878"/>
              <a:ext cx="168" cy="77"/>
            </a:xfrm>
            <a:prstGeom prst="ellipse">
              <a:avLst/>
            </a:prstGeom>
            <a:solidFill>
              <a:schemeClr val="tx1"/>
            </a:solidFill>
            <a:ln w="12700">
              <a:solidFill>
                <a:schemeClr val="tx1"/>
              </a:solidFill>
              <a:round/>
              <a:headEnd/>
              <a:tailEnd/>
            </a:ln>
          </p:spPr>
          <p:txBody>
            <a:bodyPr wrap="none" anchor="ctr"/>
            <a:lstStyle/>
            <a:p>
              <a:endParaRPr lang="nb-NO"/>
            </a:p>
          </p:txBody>
        </p:sp>
      </p:grpSp>
      <p:sp>
        <p:nvSpPr>
          <p:cNvPr id="1270806" name="Rectangle 22"/>
          <p:cNvSpPr>
            <a:spLocks noChangeArrowheads="1"/>
          </p:cNvSpPr>
          <p:nvPr/>
        </p:nvSpPr>
        <p:spPr bwMode="auto">
          <a:xfrm>
            <a:off x="115888" y="1133475"/>
            <a:ext cx="3173412" cy="12811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2075" tIns="46038" rIns="92075" bIns="46038">
            <a:spAutoFit/>
          </a:bodyPr>
          <a:lstStyle/>
          <a:p>
            <a:r>
              <a:rPr lang="en-US" sz="2400" b="0">
                <a:solidFill>
                  <a:schemeClr val="hlink"/>
                </a:solidFill>
              </a:rPr>
              <a:t>Platters</a:t>
            </a:r>
            <a:br>
              <a:rPr lang="en-US" sz="2400" b="0">
                <a:solidFill>
                  <a:schemeClr val="hlink"/>
                </a:solidFill>
              </a:rPr>
            </a:br>
            <a:r>
              <a:rPr lang="en-US" sz="1800" b="0">
                <a:solidFill>
                  <a:schemeClr val="hlink"/>
                </a:solidFill>
              </a:rPr>
              <a:t>circular platters covered with </a:t>
            </a:r>
            <a:br>
              <a:rPr lang="en-US" sz="1800" b="0">
                <a:solidFill>
                  <a:schemeClr val="hlink"/>
                </a:solidFill>
              </a:rPr>
            </a:br>
            <a:r>
              <a:rPr lang="en-US" sz="1800" b="0">
                <a:solidFill>
                  <a:schemeClr val="hlink"/>
                </a:solidFill>
              </a:rPr>
              <a:t>magnetic material to provide </a:t>
            </a:r>
            <a:br>
              <a:rPr lang="en-US" sz="1800" b="0">
                <a:solidFill>
                  <a:schemeClr val="hlink"/>
                </a:solidFill>
              </a:rPr>
            </a:br>
            <a:r>
              <a:rPr lang="en-US" sz="1800" b="0">
                <a:solidFill>
                  <a:schemeClr val="hlink"/>
                </a:solidFill>
              </a:rPr>
              <a:t>nonvolatile storage of bits</a:t>
            </a:r>
            <a:endParaRPr lang="en-US" sz="2400" b="0">
              <a:solidFill>
                <a:schemeClr val="hlink"/>
              </a:solidFill>
            </a:endParaRPr>
          </a:p>
        </p:txBody>
      </p:sp>
      <p:sp>
        <p:nvSpPr>
          <p:cNvPr id="1270807" name="Line 23"/>
          <p:cNvSpPr>
            <a:spLocks noChangeShapeType="1"/>
          </p:cNvSpPr>
          <p:nvPr/>
        </p:nvSpPr>
        <p:spPr bwMode="auto">
          <a:xfrm>
            <a:off x="1557338" y="2393950"/>
            <a:ext cx="1576387" cy="511175"/>
          </a:xfrm>
          <a:prstGeom prst="line">
            <a:avLst/>
          </a:prstGeom>
          <a:noFill/>
          <a:ln w="38100">
            <a:solidFill>
              <a:schemeClr val="hlink"/>
            </a:solidFill>
            <a:round/>
            <a:headEnd type="none" w="sm" len="sm"/>
            <a:tailEnd type="stealth"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270808" name="Oval 24"/>
          <p:cNvSpPr>
            <a:spLocks noChangeArrowheads="1"/>
          </p:cNvSpPr>
          <p:nvPr/>
        </p:nvSpPr>
        <p:spPr bwMode="auto">
          <a:xfrm>
            <a:off x="3367088" y="2619375"/>
            <a:ext cx="2200275" cy="877888"/>
          </a:xfrm>
          <a:prstGeom prst="ellipse">
            <a:avLst/>
          </a:prstGeom>
          <a:noFill/>
          <a:ln w="127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sp>
        <p:nvSpPr>
          <p:cNvPr id="1270809" name="Rectangle 25"/>
          <p:cNvSpPr>
            <a:spLocks noChangeArrowheads="1"/>
          </p:cNvSpPr>
          <p:nvPr/>
        </p:nvSpPr>
        <p:spPr bwMode="auto">
          <a:xfrm>
            <a:off x="6507163" y="998538"/>
            <a:ext cx="2413000" cy="1006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2075" tIns="46038" rIns="92075" bIns="46038">
            <a:spAutoFit/>
          </a:bodyPr>
          <a:lstStyle/>
          <a:p>
            <a:r>
              <a:rPr lang="en-US" sz="2400" b="0">
                <a:solidFill>
                  <a:schemeClr val="hlink"/>
                </a:solidFill>
              </a:rPr>
              <a:t>Tracks</a:t>
            </a:r>
            <a:br>
              <a:rPr lang="en-US" sz="2400" b="0">
                <a:solidFill>
                  <a:schemeClr val="hlink"/>
                </a:solidFill>
              </a:rPr>
            </a:br>
            <a:r>
              <a:rPr lang="en-US" sz="1800" b="0">
                <a:solidFill>
                  <a:schemeClr val="hlink"/>
                </a:solidFill>
              </a:rPr>
              <a:t>concentric circles on a</a:t>
            </a:r>
            <a:br>
              <a:rPr lang="en-US" sz="1800" b="0">
                <a:solidFill>
                  <a:schemeClr val="hlink"/>
                </a:solidFill>
              </a:rPr>
            </a:br>
            <a:r>
              <a:rPr lang="en-US" sz="1800" b="0">
                <a:solidFill>
                  <a:schemeClr val="hlink"/>
                </a:solidFill>
              </a:rPr>
              <a:t>single platter</a:t>
            </a:r>
            <a:endParaRPr lang="en-US" sz="2400" b="0">
              <a:solidFill>
                <a:schemeClr val="hlink"/>
              </a:solidFill>
            </a:endParaRPr>
          </a:p>
        </p:txBody>
      </p:sp>
      <p:sp>
        <p:nvSpPr>
          <p:cNvPr id="1270810" name="Line 26"/>
          <p:cNvSpPr>
            <a:spLocks noChangeShapeType="1"/>
          </p:cNvSpPr>
          <p:nvPr/>
        </p:nvSpPr>
        <p:spPr bwMode="auto">
          <a:xfrm flipH="1">
            <a:off x="5505450" y="1992313"/>
            <a:ext cx="1076325" cy="893762"/>
          </a:xfrm>
          <a:prstGeom prst="line">
            <a:avLst/>
          </a:prstGeom>
          <a:noFill/>
          <a:ln w="38100">
            <a:solidFill>
              <a:schemeClr val="hlink"/>
            </a:solidFill>
            <a:round/>
            <a:headEnd type="none" w="sm" len="sm"/>
            <a:tailEnd type="stealth"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grpSp>
        <p:nvGrpSpPr>
          <p:cNvPr id="7" name="Group 27"/>
          <p:cNvGrpSpPr>
            <a:grpSpLocks/>
          </p:cNvGrpSpPr>
          <p:nvPr/>
        </p:nvGrpSpPr>
        <p:grpSpPr bwMode="auto">
          <a:xfrm>
            <a:off x="3636963" y="3090863"/>
            <a:ext cx="763587" cy="561975"/>
            <a:chOff x="2291" y="1947"/>
            <a:chExt cx="481" cy="354"/>
          </a:xfrm>
        </p:grpSpPr>
        <p:sp>
          <p:nvSpPr>
            <p:cNvPr id="73755" name="Line 28"/>
            <p:cNvSpPr>
              <a:spLocks noChangeShapeType="1"/>
            </p:cNvSpPr>
            <p:nvPr/>
          </p:nvSpPr>
          <p:spPr bwMode="auto">
            <a:xfrm flipH="1">
              <a:off x="2291" y="1947"/>
              <a:ext cx="451" cy="278"/>
            </a:xfrm>
            <a:prstGeom prst="line">
              <a:avLst/>
            </a:prstGeom>
            <a:noFill/>
            <a:ln w="28575">
              <a:solidFill>
                <a:srgbClr val="6666FF"/>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73756" name="Line 29"/>
            <p:cNvSpPr>
              <a:spLocks noChangeShapeType="1"/>
            </p:cNvSpPr>
            <p:nvPr/>
          </p:nvSpPr>
          <p:spPr bwMode="auto">
            <a:xfrm flipH="1">
              <a:off x="2658" y="1954"/>
              <a:ext cx="114" cy="347"/>
            </a:xfrm>
            <a:prstGeom prst="line">
              <a:avLst/>
            </a:prstGeom>
            <a:noFill/>
            <a:ln w="28575">
              <a:solidFill>
                <a:srgbClr val="6666FF"/>
              </a:solidFill>
              <a:prstDash val="sysDot"/>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73757" name="Freeform 30"/>
            <p:cNvSpPr>
              <a:spLocks/>
            </p:cNvSpPr>
            <p:nvPr/>
          </p:nvSpPr>
          <p:spPr bwMode="auto">
            <a:xfrm>
              <a:off x="2409" y="2145"/>
              <a:ext cx="285" cy="54"/>
            </a:xfrm>
            <a:custGeom>
              <a:avLst/>
              <a:gdLst>
                <a:gd name="T0" fmla="*/ 0 w 285"/>
                <a:gd name="T1" fmla="*/ 0 h 54"/>
                <a:gd name="T2" fmla="*/ 51 w 285"/>
                <a:gd name="T3" fmla="*/ 14 h 54"/>
                <a:gd name="T4" fmla="*/ 77 w 285"/>
                <a:gd name="T5" fmla="*/ 21 h 54"/>
                <a:gd name="T6" fmla="*/ 112 w 285"/>
                <a:gd name="T7" fmla="*/ 28 h 54"/>
                <a:gd name="T8" fmla="*/ 150 w 285"/>
                <a:gd name="T9" fmla="*/ 35 h 54"/>
                <a:gd name="T10" fmla="*/ 194 w 285"/>
                <a:gd name="T11" fmla="*/ 42 h 54"/>
                <a:gd name="T12" fmla="*/ 284 w 285"/>
                <a:gd name="T13" fmla="*/ 53 h 54"/>
                <a:gd name="T14" fmla="*/ 0 60000 65536"/>
                <a:gd name="T15" fmla="*/ 0 60000 65536"/>
                <a:gd name="T16" fmla="*/ 0 60000 65536"/>
                <a:gd name="T17" fmla="*/ 0 60000 65536"/>
                <a:gd name="T18" fmla="*/ 0 60000 65536"/>
                <a:gd name="T19" fmla="*/ 0 60000 65536"/>
                <a:gd name="T20" fmla="*/ 0 60000 65536"/>
                <a:gd name="T21" fmla="*/ 0 w 285"/>
                <a:gd name="T22" fmla="*/ 0 h 54"/>
                <a:gd name="T23" fmla="*/ 285 w 285"/>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54">
                  <a:moveTo>
                    <a:pt x="0" y="0"/>
                  </a:moveTo>
                  <a:lnTo>
                    <a:pt x="51" y="14"/>
                  </a:lnTo>
                  <a:lnTo>
                    <a:pt x="77" y="21"/>
                  </a:lnTo>
                  <a:lnTo>
                    <a:pt x="112" y="28"/>
                  </a:lnTo>
                  <a:lnTo>
                    <a:pt x="150" y="35"/>
                  </a:lnTo>
                  <a:lnTo>
                    <a:pt x="194" y="42"/>
                  </a:lnTo>
                  <a:lnTo>
                    <a:pt x="284" y="53"/>
                  </a:lnTo>
                </a:path>
              </a:pathLst>
            </a:custGeom>
            <a:noFill/>
            <a:ln w="28575" cap="rnd">
              <a:solidFill>
                <a:srgbClr val="6666FF"/>
              </a:solidFill>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lstStyle/>
            <a:p>
              <a:endParaRPr lang="nb-NO"/>
            </a:p>
          </p:txBody>
        </p:sp>
      </p:grpSp>
      <p:sp>
        <p:nvSpPr>
          <p:cNvPr id="1270815" name="Rectangle 31"/>
          <p:cNvSpPr>
            <a:spLocks noChangeArrowheads="1"/>
          </p:cNvSpPr>
          <p:nvPr/>
        </p:nvSpPr>
        <p:spPr bwMode="auto">
          <a:xfrm>
            <a:off x="476250" y="4492625"/>
            <a:ext cx="3733800" cy="18303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2075" tIns="46038" rIns="92075" bIns="46038">
            <a:spAutoFit/>
          </a:bodyPr>
          <a:lstStyle/>
          <a:p>
            <a:r>
              <a:rPr lang="en-US" sz="2400" b="0">
                <a:solidFill>
                  <a:schemeClr val="hlink"/>
                </a:solidFill>
              </a:rPr>
              <a:t>Sectors</a:t>
            </a:r>
            <a:br>
              <a:rPr lang="en-US" sz="2400" b="0">
                <a:solidFill>
                  <a:schemeClr val="hlink"/>
                </a:solidFill>
              </a:rPr>
            </a:br>
            <a:r>
              <a:rPr lang="en-US" sz="1800" b="0">
                <a:solidFill>
                  <a:schemeClr val="hlink"/>
                </a:solidFill>
              </a:rPr>
              <a:t>segment of the </a:t>
            </a:r>
            <a:r>
              <a:rPr lang="en-US" sz="1800" b="0" i="1">
                <a:solidFill>
                  <a:schemeClr val="hlink"/>
                </a:solidFill>
              </a:rPr>
              <a:t>track</a:t>
            </a:r>
            <a:r>
              <a:rPr lang="en-US" sz="1800" b="0">
                <a:solidFill>
                  <a:schemeClr val="hlink"/>
                </a:solidFill>
              </a:rPr>
              <a:t> circle – </a:t>
            </a:r>
            <a:br>
              <a:rPr lang="en-US" sz="1800" b="0">
                <a:solidFill>
                  <a:schemeClr val="hlink"/>
                </a:solidFill>
              </a:rPr>
            </a:br>
            <a:r>
              <a:rPr lang="en-US" sz="1800" b="0">
                <a:solidFill>
                  <a:schemeClr val="hlink"/>
                </a:solidFill>
              </a:rPr>
              <a:t>usually each contains 512 bytes –</a:t>
            </a:r>
            <a:br>
              <a:rPr lang="en-US" sz="1800" b="0">
                <a:solidFill>
                  <a:schemeClr val="hlink"/>
                </a:solidFill>
              </a:rPr>
            </a:br>
            <a:r>
              <a:rPr lang="en-US" sz="1800" b="0">
                <a:solidFill>
                  <a:schemeClr val="hlink"/>
                </a:solidFill>
              </a:rPr>
              <a:t>separated by non-magnetic gaps.</a:t>
            </a:r>
            <a:br>
              <a:rPr lang="en-US" sz="1800" b="0">
                <a:solidFill>
                  <a:schemeClr val="hlink"/>
                </a:solidFill>
              </a:rPr>
            </a:br>
            <a:r>
              <a:rPr lang="en-US" sz="1800" b="0">
                <a:solidFill>
                  <a:schemeClr val="hlink"/>
                </a:solidFill>
              </a:rPr>
              <a:t>The gaps are often used to identify</a:t>
            </a:r>
            <a:br>
              <a:rPr lang="en-US" sz="1800" b="0">
                <a:solidFill>
                  <a:schemeClr val="hlink"/>
                </a:solidFill>
              </a:rPr>
            </a:br>
            <a:r>
              <a:rPr lang="en-US" sz="1800" b="0">
                <a:solidFill>
                  <a:schemeClr val="hlink"/>
                </a:solidFill>
              </a:rPr>
              <a:t>beginning of a sector</a:t>
            </a:r>
          </a:p>
        </p:txBody>
      </p:sp>
      <p:sp>
        <p:nvSpPr>
          <p:cNvPr id="1270816" name="Line 32"/>
          <p:cNvSpPr>
            <a:spLocks noChangeShapeType="1"/>
          </p:cNvSpPr>
          <p:nvPr/>
        </p:nvSpPr>
        <p:spPr bwMode="auto">
          <a:xfrm flipV="1">
            <a:off x="1692275" y="3468688"/>
            <a:ext cx="2222500" cy="1174750"/>
          </a:xfrm>
          <a:prstGeom prst="line">
            <a:avLst/>
          </a:prstGeom>
          <a:noFill/>
          <a:ln w="38100">
            <a:solidFill>
              <a:schemeClr val="hlink"/>
            </a:solidFill>
            <a:round/>
            <a:headEnd type="none" w="sm" len="sm"/>
            <a:tailEnd type="stealth"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270817" name="Oval 33"/>
          <p:cNvSpPr>
            <a:spLocks noChangeArrowheads="1"/>
          </p:cNvSpPr>
          <p:nvPr/>
        </p:nvSpPr>
        <p:spPr bwMode="auto">
          <a:xfrm>
            <a:off x="3360738" y="2616200"/>
            <a:ext cx="2212975" cy="881063"/>
          </a:xfrm>
          <a:prstGeom prst="ellipse">
            <a:avLst/>
          </a:prstGeom>
          <a:noFill/>
          <a:ln w="25400">
            <a:solidFill>
              <a:srgbClr val="FFFF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sp>
        <p:nvSpPr>
          <p:cNvPr id="1270818" name="Rectangle 34"/>
          <p:cNvSpPr>
            <a:spLocks noChangeArrowheads="1"/>
          </p:cNvSpPr>
          <p:nvPr/>
        </p:nvSpPr>
        <p:spPr bwMode="auto">
          <a:xfrm>
            <a:off x="4870450" y="5400675"/>
            <a:ext cx="3995738" cy="1006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2075" tIns="46038" rIns="92075" bIns="46038">
            <a:spAutoFit/>
          </a:bodyPr>
          <a:lstStyle/>
          <a:p>
            <a:r>
              <a:rPr lang="en-US" sz="2400" b="0">
                <a:solidFill>
                  <a:schemeClr val="hlink"/>
                </a:solidFill>
              </a:rPr>
              <a:t>Cylinders</a:t>
            </a:r>
            <a:br>
              <a:rPr lang="en-US" sz="2400" b="0">
                <a:solidFill>
                  <a:schemeClr val="hlink"/>
                </a:solidFill>
              </a:rPr>
            </a:br>
            <a:r>
              <a:rPr lang="en-US" sz="1800" b="0">
                <a:solidFill>
                  <a:schemeClr val="hlink"/>
                </a:solidFill>
              </a:rPr>
              <a:t>corresponding tracks on the different </a:t>
            </a:r>
            <a:br>
              <a:rPr lang="en-US" sz="1800" b="0">
                <a:solidFill>
                  <a:schemeClr val="hlink"/>
                </a:solidFill>
              </a:rPr>
            </a:br>
            <a:r>
              <a:rPr lang="en-US" sz="1800" b="0">
                <a:solidFill>
                  <a:schemeClr val="hlink"/>
                </a:solidFill>
              </a:rPr>
              <a:t>platters are said to form a cylinder</a:t>
            </a:r>
            <a:endParaRPr lang="en-US" sz="2400" b="0">
              <a:solidFill>
                <a:schemeClr val="hlink"/>
              </a:solidFill>
            </a:endParaRPr>
          </a:p>
        </p:txBody>
      </p:sp>
      <p:sp>
        <p:nvSpPr>
          <p:cNvPr id="1270819" name="Line 35"/>
          <p:cNvSpPr>
            <a:spLocks noChangeShapeType="1"/>
          </p:cNvSpPr>
          <p:nvPr/>
        </p:nvSpPr>
        <p:spPr bwMode="auto">
          <a:xfrm flipH="1" flipV="1">
            <a:off x="5621338" y="4535488"/>
            <a:ext cx="7937" cy="817562"/>
          </a:xfrm>
          <a:prstGeom prst="line">
            <a:avLst/>
          </a:prstGeom>
          <a:noFill/>
          <a:ln w="38100">
            <a:solidFill>
              <a:schemeClr val="hlink"/>
            </a:solidFill>
            <a:round/>
            <a:headEnd type="none" w="sm" len="sm"/>
            <a:tailEnd type="stealth"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270820" name="Rectangle 36"/>
          <p:cNvSpPr>
            <a:spLocks noChangeArrowheads="1"/>
          </p:cNvSpPr>
          <p:nvPr/>
        </p:nvSpPr>
        <p:spPr bwMode="auto">
          <a:xfrm>
            <a:off x="3716338" y="863600"/>
            <a:ext cx="2328862" cy="1006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2075" tIns="46038" rIns="92075" bIns="46038">
            <a:spAutoFit/>
          </a:bodyPr>
          <a:lstStyle/>
          <a:p>
            <a:r>
              <a:rPr lang="en-US" sz="2400" b="0">
                <a:solidFill>
                  <a:schemeClr val="hlink"/>
                </a:solidFill>
              </a:rPr>
              <a:t>Spindle</a:t>
            </a:r>
            <a:br>
              <a:rPr lang="en-US" sz="2400" b="0">
                <a:solidFill>
                  <a:schemeClr val="hlink"/>
                </a:solidFill>
              </a:rPr>
            </a:br>
            <a:r>
              <a:rPr lang="en-US" sz="1800" b="0">
                <a:solidFill>
                  <a:schemeClr val="hlink"/>
                </a:solidFill>
              </a:rPr>
              <a:t>of which the platters </a:t>
            </a:r>
            <a:br>
              <a:rPr lang="en-US" sz="1800" b="0">
                <a:solidFill>
                  <a:schemeClr val="hlink"/>
                </a:solidFill>
              </a:rPr>
            </a:br>
            <a:r>
              <a:rPr lang="en-US" sz="1800" b="0">
                <a:solidFill>
                  <a:schemeClr val="hlink"/>
                </a:solidFill>
              </a:rPr>
              <a:t>rotate around</a:t>
            </a:r>
            <a:endParaRPr lang="en-US" sz="2400" b="0">
              <a:solidFill>
                <a:schemeClr val="hlink"/>
              </a:solidFill>
            </a:endParaRPr>
          </a:p>
        </p:txBody>
      </p:sp>
      <p:sp>
        <p:nvSpPr>
          <p:cNvPr id="1270821" name="Line 37"/>
          <p:cNvSpPr>
            <a:spLocks noChangeShapeType="1"/>
          </p:cNvSpPr>
          <p:nvPr/>
        </p:nvSpPr>
        <p:spPr bwMode="auto">
          <a:xfrm>
            <a:off x="4437063" y="1808163"/>
            <a:ext cx="0" cy="1171575"/>
          </a:xfrm>
          <a:prstGeom prst="line">
            <a:avLst/>
          </a:prstGeom>
          <a:noFill/>
          <a:ln w="38100">
            <a:solidFill>
              <a:schemeClr va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70822" name="Rectangle 38"/>
          <p:cNvSpPr>
            <a:spLocks noChangeArrowheads="1"/>
          </p:cNvSpPr>
          <p:nvPr/>
        </p:nvSpPr>
        <p:spPr bwMode="auto">
          <a:xfrm>
            <a:off x="6281738" y="2898775"/>
            <a:ext cx="2746375" cy="2105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2075" tIns="46038" rIns="92075" bIns="46038">
            <a:spAutoFit/>
          </a:bodyPr>
          <a:lstStyle/>
          <a:p>
            <a:r>
              <a:rPr lang="en-US" sz="2400" b="0">
                <a:solidFill>
                  <a:schemeClr val="hlink"/>
                </a:solidFill>
              </a:rPr>
              <a:t>Disk heads</a:t>
            </a:r>
            <a:br>
              <a:rPr lang="en-US" sz="2400" b="0">
                <a:solidFill>
                  <a:schemeClr val="hlink"/>
                </a:solidFill>
              </a:rPr>
            </a:br>
            <a:r>
              <a:rPr lang="en-US" sz="1800" b="0">
                <a:solidFill>
                  <a:schemeClr val="hlink"/>
                </a:solidFill>
              </a:rPr>
              <a:t>read or alter the magnetism (bits) passing under it. The heads are attached to an arm enabling it to move across the platter surface</a:t>
            </a:r>
            <a:endParaRPr lang="en-US" sz="2400" b="0">
              <a:solidFill>
                <a:schemeClr val="hlink"/>
              </a:solidFill>
            </a:endParaRPr>
          </a:p>
        </p:txBody>
      </p:sp>
      <p:pic>
        <p:nvPicPr>
          <p:cNvPr id="1270823" name="Picture 39" descr="MCPE07014_0000[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583238" y="2708275"/>
            <a:ext cx="357187" cy="4873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08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080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708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708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08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708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7080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708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7081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70789"/>
                                        </p:tgtEl>
                                        <p:attrNameLst>
                                          <p:attrName>style.visibility</p:attrName>
                                        </p:attrNameLst>
                                      </p:cBhvr>
                                      <p:to>
                                        <p:strVal val="visible"/>
                                      </p:to>
                                    </p:set>
                                  </p:childTnLst>
                                </p:cTn>
                              </p:par>
                            </p:childTnLst>
                          </p:cTn>
                        </p:par>
                        <p:par>
                          <p:cTn id="35" fill="hold" nodeType="afterGroup">
                            <p:stCondLst>
                              <p:cond delay="500"/>
                            </p:stCondLst>
                            <p:childTnLst>
                              <p:par>
                                <p:cTn id="36" presetID="1" presetClass="entr" presetSubtype="0" fill="hold" grpId="0" nodeType="afterEffect">
                                  <p:stCondLst>
                                    <p:cond delay="0"/>
                                  </p:stCondLst>
                                  <p:childTnLst>
                                    <p:set>
                                      <p:cBhvr>
                                        <p:cTn id="37" dur="1" fill="hold">
                                          <p:stCondLst>
                                            <p:cond delay="499"/>
                                          </p:stCondLst>
                                        </p:cTn>
                                        <p:tgtEl>
                                          <p:spTgt spid="1270793"/>
                                        </p:tgtEl>
                                        <p:attrNameLst>
                                          <p:attrName>style.visibility</p:attrName>
                                        </p:attrNameLst>
                                      </p:cBhvr>
                                      <p:to>
                                        <p:strVal val="visible"/>
                                      </p:to>
                                    </p:set>
                                  </p:childTnLst>
                                </p:cTn>
                              </p:par>
                            </p:childTnLst>
                          </p:cTn>
                        </p:par>
                        <p:par>
                          <p:cTn id="38" fill="hold" nodeType="afterGroup">
                            <p:stCondLst>
                              <p:cond delay="1000"/>
                            </p:stCondLst>
                            <p:childTnLst>
                              <p:par>
                                <p:cTn id="39" presetID="1" presetClass="entr" presetSubtype="0" fill="hold" grpId="0" nodeType="afterEffect">
                                  <p:stCondLst>
                                    <p:cond delay="0"/>
                                  </p:stCondLst>
                                  <p:childTnLst>
                                    <p:set>
                                      <p:cBhvr>
                                        <p:cTn id="40" dur="1" fill="hold">
                                          <p:stCondLst>
                                            <p:cond delay="499"/>
                                          </p:stCondLst>
                                        </p:cTn>
                                        <p:tgtEl>
                                          <p:spTgt spid="1270797"/>
                                        </p:tgtEl>
                                        <p:attrNameLst>
                                          <p:attrName>style.visibility</p:attrName>
                                        </p:attrNameLst>
                                      </p:cBhvr>
                                      <p:to>
                                        <p:strVal val="visible"/>
                                      </p:to>
                                    </p:set>
                                  </p:childTnLst>
                                </p:cTn>
                              </p:par>
                            </p:childTnLst>
                          </p:cTn>
                        </p:par>
                        <p:par>
                          <p:cTn id="41" fill="hold" nodeType="afterGroup">
                            <p:stCondLst>
                              <p:cond delay="1500"/>
                            </p:stCondLst>
                            <p:childTnLst>
                              <p:par>
                                <p:cTn id="42" presetID="1" presetClass="entr" presetSubtype="0" fill="hold" grpId="0" nodeType="afterEffect">
                                  <p:stCondLst>
                                    <p:cond delay="0"/>
                                  </p:stCondLst>
                                  <p:childTnLst>
                                    <p:set>
                                      <p:cBhvr>
                                        <p:cTn id="43" dur="1" fill="hold">
                                          <p:stCondLst>
                                            <p:cond delay="499"/>
                                          </p:stCondLst>
                                        </p:cTn>
                                        <p:tgtEl>
                                          <p:spTgt spid="1270801"/>
                                        </p:tgtEl>
                                        <p:attrNameLst>
                                          <p:attrName>style.visibility</p:attrName>
                                        </p:attrNameLst>
                                      </p:cBhvr>
                                      <p:to>
                                        <p:strVal val="visible"/>
                                      </p:to>
                                    </p:set>
                                  </p:childTnLst>
                                </p:cTn>
                              </p:par>
                            </p:childTnLst>
                          </p:cTn>
                        </p:par>
                        <p:par>
                          <p:cTn id="44" fill="hold" nodeType="afterGroup">
                            <p:stCondLst>
                              <p:cond delay="2000"/>
                            </p:stCondLst>
                            <p:childTnLst>
                              <p:par>
                                <p:cTn id="45" presetID="1" presetClass="entr" presetSubtype="0" fill="hold" grpId="0" nodeType="afterEffect">
                                  <p:stCondLst>
                                    <p:cond delay="0"/>
                                  </p:stCondLst>
                                  <p:childTnLst>
                                    <p:set>
                                      <p:cBhvr>
                                        <p:cTn id="46" dur="1" fill="hold">
                                          <p:stCondLst>
                                            <p:cond delay="499"/>
                                          </p:stCondLst>
                                        </p:cTn>
                                        <p:tgtEl>
                                          <p:spTgt spid="1270817"/>
                                        </p:tgtEl>
                                        <p:attrNameLst>
                                          <p:attrName>style.visibility</p:attrName>
                                        </p:attrNameLst>
                                      </p:cBhvr>
                                      <p:to>
                                        <p:strVal val="visible"/>
                                      </p:to>
                                    </p:set>
                                  </p:childTnLst>
                                </p:cTn>
                              </p:par>
                            </p:childTnLst>
                          </p:cTn>
                        </p:par>
                        <p:par>
                          <p:cTn id="47" fill="hold" nodeType="afterGroup">
                            <p:stCondLst>
                              <p:cond delay="2500"/>
                            </p:stCondLst>
                            <p:childTnLst>
                              <p:par>
                                <p:cTn id="48" presetID="1" presetClass="entr" presetSubtype="0" fill="hold" grpId="0" nodeType="afterEffect">
                                  <p:stCondLst>
                                    <p:cond delay="0"/>
                                  </p:stCondLst>
                                  <p:childTnLst>
                                    <p:set>
                                      <p:cBhvr>
                                        <p:cTn id="49" dur="1" fill="hold">
                                          <p:stCondLst>
                                            <p:cond delay="0"/>
                                          </p:stCondLst>
                                        </p:cTn>
                                        <p:tgtEl>
                                          <p:spTgt spid="127081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270819"/>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7082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270823"/>
                                        </p:tgtEl>
                                        <p:attrNameLst>
                                          <p:attrName>style.visibility</p:attrName>
                                        </p:attrNameLst>
                                      </p:cBhvr>
                                      <p:to>
                                        <p:strVal val="visible"/>
                                      </p:to>
                                    </p:set>
                                  </p:childTnLst>
                                </p:cTn>
                              </p:par>
                              <p:par>
                                <p:cTn id="58" presetID="0" presetClass="path" presetSubtype="0" repeatCount="indefinite" accel="50000" decel="50000" fill="hold" nodeType="withEffect">
                                  <p:stCondLst>
                                    <p:cond delay="0"/>
                                  </p:stCondLst>
                                  <p:childTnLst>
                                    <p:animMotion origin="layout" path="M 8.61111E-6 1.50821E-6 L -0.14027 1.50821E-6 L 8.61111E-6 1.50821E-6 Z " pathEditMode="relative" ptsTypes="AAA">
                                      <p:cBhvr>
                                        <p:cTn id="59" dur="5000" fill="hold"/>
                                        <p:tgtEl>
                                          <p:spTgt spid="127082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789" grpId="0" animBg="1"/>
      <p:bldP spid="1270793" grpId="0" animBg="1"/>
      <p:bldP spid="1270797" grpId="0" animBg="1"/>
      <p:bldP spid="1270801" grpId="0" animBg="1"/>
      <p:bldP spid="1270806" grpId="0"/>
      <p:bldP spid="1270807" grpId="0" animBg="1"/>
      <p:bldP spid="1270808" grpId="0" animBg="1"/>
      <p:bldP spid="1270809" grpId="0"/>
      <p:bldP spid="1270810" grpId="0" animBg="1"/>
      <p:bldP spid="1270815" grpId="0"/>
      <p:bldP spid="1270816" grpId="0" animBg="1"/>
      <p:bldP spid="1270817" grpId="0" animBg="1"/>
      <p:bldP spid="1270818" grpId="0"/>
      <p:bldP spid="1270819" grpId="0" animBg="1"/>
      <p:bldP spid="1270820" grpId="0"/>
      <p:bldP spid="1270821" grpId="0" animBg="1"/>
      <p:bldP spid="1270822" grpId="0"/>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5778" name="Rectangle 13"/>
          <p:cNvSpPr>
            <a:spLocks noGrp="1" noChangeArrowheads="1"/>
          </p:cNvSpPr>
          <p:nvPr>
            <p:ph type="title"/>
          </p:nvPr>
        </p:nvSpPr>
        <p:spPr/>
        <p:txBody>
          <a:bodyPr/>
          <a:lstStyle/>
          <a:p>
            <a:pPr eaLnBrk="1" hangingPunct="1"/>
            <a:r>
              <a:rPr lang="en-US" smtClean="0"/>
              <a:t>Disk Specifications</a:t>
            </a:r>
          </a:p>
        </p:txBody>
      </p:sp>
      <p:sp>
        <p:nvSpPr>
          <p:cNvPr id="75779" name="Rectangle 14"/>
          <p:cNvSpPr>
            <a:spLocks noGrp="1" noChangeArrowheads="1"/>
          </p:cNvSpPr>
          <p:nvPr>
            <p:ph type="body" idx="1"/>
          </p:nvPr>
        </p:nvSpPr>
        <p:spPr>
          <a:xfrm>
            <a:off x="0" y="892175"/>
            <a:ext cx="9144000" cy="544513"/>
          </a:xfrm>
        </p:spPr>
        <p:txBody>
          <a:bodyPr/>
          <a:lstStyle/>
          <a:p>
            <a:pPr eaLnBrk="1" hangingPunct="1"/>
            <a:r>
              <a:rPr lang="en-US" sz="2000" smtClean="0"/>
              <a:t>Some existing (</a:t>
            </a:r>
            <a:r>
              <a:rPr lang="en-US" sz="2000" smtClean="0">
                <a:solidFill>
                  <a:schemeClr val="folHlink"/>
                </a:solidFill>
              </a:rPr>
              <a:t>Seagate</a:t>
            </a:r>
            <a:r>
              <a:rPr lang="en-US" sz="2000" smtClean="0"/>
              <a:t>) disks today:</a:t>
            </a:r>
          </a:p>
        </p:txBody>
      </p:sp>
      <p:graphicFrame>
        <p:nvGraphicFramePr>
          <p:cNvPr id="1272849" name="Group 17"/>
          <p:cNvGraphicFramePr>
            <a:graphicFrameLocks noGrp="1"/>
          </p:cNvGraphicFramePr>
          <p:nvPr>
            <p:ph idx="4294967295"/>
          </p:nvPr>
        </p:nvGraphicFramePr>
        <p:xfrm>
          <a:off x="204788" y="1655763"/>
          <a:ext cx="7920037" cy="3775077"/>
        </p:xfrm>
        <a:graphic>
          <a:graphicData uri="http://schemas.openxmlformats.org/drawingml/2006/table">
            <a:tbl>
              <a:tblPr/>
              <a:tblGrid>
                <a:gridCol w="3194050"/>
                <a:gridCol w="1755775"/>
                <a:gridCol w="1481137"/>
                <a:gridCol w="1489075"/>
              </a:tblGrid>
              <a:tr h="373063">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nb-NO" sz="1800" b="0" i="0" u="none" strike="noStrike" cap="none" normalizeH="0" baseline="0" smtClean="0">
                        <a:ln>
                          <a:noFill/>
                        </a:ln>
                        <a:solidFill>
                          <a:schemeClr val="tx1"/>
                        </a:solidFill>
                        <a:effectLst/>
                        <a:latin typeface="Tahoma" charset="0"/>
                        <a:ea typeface="ＭＳ Ｐゴシック"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700" b="0" i="1" u="none" strike="noStrike" cap="none" normalizeH="0" baseline="0" smtClean="0">
                          <a:ln>
                            <a:noFill/>
                          </a:ln>
                          <a:solidFill>
                            <a:schemeClr val="tx1"/>
                          </a:solidFill>
                          <a:effectLst/>
                          <a:latin typeface="Tahoma" charset="0"/>
                          <a:ea typeface="ＭＳ Ｐゴシック" charset="-128"/>
                        </a:rPr>
                        <a:t>Barracuda </a:t>
                      </a:r>
                      <a:r>
                        <a:rPr kumimoji="0" lang="en-US" sz="1600" b="0" i="1" u="none" strike="noStrike" cap="none" normalizeH="0" baseline="0" smtClean="0">
                          <a:ln>
                            <a:noFill/>
                          </a:ln>
                          <a:solidFill>
                            <a:schemeClr val="tx1"/>
                          </a:solidFill>
                          <a:effectLst/>
                          <a:latin typeface="Tahoma" charset="0"/>
                          <a:ea typeface="ＭＳ Ｐゴシック" charset="-128"/>
                        </a:rPr>
                        <a:t>180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700" b="0" i="1" u="none" strike="noStrike" cap="none" normalizeH="0" baseline="0" smtClean="0">
                          <a:ln>
                            <a:noFill/>
                          </a:ln>
                          <a:solidFill>
                            <a:schemeClr val="tx1"/>
                          </a:solidFill>
                          <a:effectLst/>
                          <a:latin typeface="Tahoma" charset="0"/>
                          <a:ea typeface="ＭＳ Ｐゴシック" charset="-128"/>
                        </a:rPr>
                        <a:t>Cheetah </a:t>
                      </a:r>
                      <a:r>
                        <a:rPr kumimoji="0" lang="en-US" sz="1600" b="0" i="1" u="none" strike="noStrike" cap="none" normalizeH="0" baseline="0" smtClean="0">
                          <a:ln>
                            <a:noFill/>
                          </a:ln>
                          <a:solidFill>
                            <a:schemeClr val="tx1"/>
                          </a:solidFill>
                          <a:effectLst/>
                          <a:latin typeface="Tahoma" charset="0"/>
                          <a:ea typeface="ＭＳ Ｐゴシック" charset="-128"/>
                        </a:rPr>
                        <a:t>36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700" b="0" i="1" u="none" strike="noStrike" cap="none" normalizeH="0" baseline="0" smtClean="0">
                          <a:ln>
                            <a:noFill/>
                          </a:ln>
                          <a:solidFill>
                            <a:schemeClr val="tx1"/>
                          </a:solidFill>
                          <a:effectLst/>
                          <a:latin typeface="Tahoma" charset="0"/>
                          <a:ea typeface="ＭＳ Ｐゴシック" charset="-128"/>
                        </a:rPr>
                        <a:t>Cheetah </a:t>
                      </a:r>
                      <a:r>
                        <a:rPr kumimoji="0" lang="en-US" sz="1600" b="0" i="1" u="none" strike="noStrike" cap="none" normalizeH="0" baseline="0" smtClean="0">
                          <a:ln>
                            <a:noFill/>
                          </a:ln>
                          <a:solidFill>
                            <a:schemeClr val="tx1"/>
                          </a:solidFill>
                          <a:effectLst/>
                          <a:latin typeface="Tahoma" charset="0"/>
                          <a:ea typeface="ＭＳ Ｐゴシック" charset="-128"/>
                        </a:rPr>
                        <a:t>X15</a:t>
                      </a:r>
                    </a:p>
                  </a:txBody>
                  <a:tcPr marL="0" marR="180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Capacity (GB)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181.6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36.4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73.4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Spindle speed (RPM)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7200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10.000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15.000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#cylinders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24.247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9.772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18.479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average seek time (ms)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7.4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5.7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3.6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min (</a:t>
                      </a:r>
                      <a:r>
                        <a:rPr kumimoji="0" lang="en-US" sz="1600" b="0" i="0" u="none" strike="noStrike" cap="none" normalizeH="0" baseline="0" smtClean="0">
                          <a:ln>
                            <a:noFill/>
                          </a:ln>
                          <a:solidFill>
                            <a:schemeClr val="tx1"/>
                          </a:solidFill>
                          <a:effectLst/>
                          <a:latin typeface="Tahoma" charset="0"/>
                          <a:ea typeface="ＭＳ Ｐゴシック" charset="-128"/>
                        </a:rPr>
                        <a:t>track-to-track</a:t>
                      </a:r>
                      <a:r>
                        <a:rPr kumimoji="0" lang="en-US" sz="1800" b="0" i="0" u="none" strike="noStrike" cap="none" normalizeH="0" baseline="0" smtClean="0">
                          <a:ln>
                            <a:noFill/>
                          </a:ln>
                          <a:solidFill>
                            <a:schemeClr val="tx1"/>
                          </a:solidFill>
                          <a:effectLst/>
                          <a:latin typeface="Tahoma" charset="0"/>
                          <a:ea typeface="ＭＳ Ｐゴシック" charset="-128"/>
                        </a:rPr>
                        <a:t>) seek (ms)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0.8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0.6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0.2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max (</a:t>
                      </a:r>
                      <a:r>
                        <a:rPr kumimoji="0" lang="en-US" sz="1600" b="0" i="0" u="none" strike="noStrike" cap="none" normalizeH="0" baseline="0" smtClean="0">
                          <a:ln>
                            <a:noFill/>
                          </a:ln>
                          <a:solidFill>
                            <a:schemeClr val="tx1"/>
                          </a:solidFill>
                          <a:effectLst/>
                          <a:latin typeface="Tahoma" charset="0"/>
                          <a:ea typeface="ＭＳ Ｐゴシック" charset="-128"/>
                        </a:rPr>
                        <a:t>full stroke</a:t>
                      </a:r>
                      <a:r>
                        <a:rPr kumimoji="0" lang="en-US" sz="1800" b="0" i="0" u="none" strike="noStrike" cap="none" normalizeH="0" baseline="0" smtClean="0">
                          <a:ln>
                            <a:noFill/>
                          </a:ln>
                          <a:solidFill>
                            <a:schemeClr val="tx1"/>
                          </a:solidFill>
                          <a:effectLst/>
                          <a:latin typeface="Tahoma" charset="0"/>
                          <a:ea typeface="ＭＳ Ｐゴシック" charset="-128"/>
                        </a:rPr>
                        <a:t>) seek (ms)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16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12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average latency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4.17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internal transfer rate (Mbps)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282 – 508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520 – 682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609 – 891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disk buffer cache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16 MB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4 MB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smtClean="0">
                          <a:ln>
                            <a:noFill/>
                          </a:ln>
                          <a:solidFill>
                            <a:schemeClr val="tx1"/>
                          </a:solidFill>
                          <a:effectLst/>
                          <a:latin typeface="Tahoma" charset="0"/>
                          <a:ea typeface="ＭＳ Ｐゴシック" charset="-128"/>
                        </a:rPr>
                        <a:t>8 MB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Disk Access Time</a:t>
            </a:r>
          </a:p>
        </p:txBody>
      </p:sp>
      <p:sp>
        <p:nvSpPr>
          <p:cNvPr id="1274883" name="Rectangle 3"/>
          <p:cNvSpPr>
            <a:spLocks noGrp="1" noChangeArrowheads="1"/>
          </p:cNvSpPr>
          <p:nvPr>
            <p:ph type="body" idx="1"/>
          </p:nvPr>
        </p:nvSpPr>
        <p:spPr>
          <a:xfrm>
            <a:off x="0" y="1597025"/>
            <a:ext cx="9144000" cy="4918075"/>
          </a:xfrm>
        </p:spPr>
        <p:txBody>
          <a:bodyPr/>
          <a:lstStyle/>
          <a:p>
            <a:pPr eaLnBrk="1" hangingPunct="1"/>
            <a:r>
              <a:rPr lang="en-US" smtClean="0"/>
              <a:t>How do we retrieve data from disk?</a:t>
            </a:r>
          </a:p>
          <a:p>
            <a:pPr lvl="1" eaLnBrk="1" hangingPunct="1"/>
            <a:r>
              <a:rPr lang="en-US" smtClean="0"/>
              <a:t>position head over the cylinder (track) on which the block (consisting of one or more sectors) are located</a:t>
            </a:r>
          </a:p>
          <a:p>
            <a:pPr lvl="1" eaLnBrk="1" hangingPunct="1"/>
            <a:r>
              <a:rPr lang="en-US" smtClean="0"/>
              <a:t>read or write the data block as the sectors move under the head when the platters rotate</a:t>
            </a:r>
            <a:br>
              <a:rPr lang="en-US" smtClean="0"/>
            </a:br>
            <a:endParaRPr lang="en-US" smtClean="0"/>
          </a:p>
          <a:p>
            <a:pPr eaLnBrk="1" hangingPunct="1"/>
            <a:r>
              <a:rPr lang="en-US" smtClean="0"/>
              <a:t>The time between the moment issuing a disk request and the time the block is resident in memory is called </a:t>
            </a:r>
            <a:r>
              <a:rPr lang="en-US" i="1" smtClean="0">
                <a:solidFill>
                  <a:schemeClr val="hlink"/>
                </a:solidFill>
              </a:rPr>
              <a:t>disk latency</a:t>
            </a:r>
            <a:r>
              <a:rPr lang="en-US" smtClean="0"/>
              <a:t>  or </a:t>
            </a:r>
            <a:r>
              <a:rPr lang="en-US" i="1" smtClean="0">
                <a:solidFill>
                  <a:schemeClr val="hlink"/>
                </a:solidFill>
              </a:rPr>
              <a:t>disk access time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48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4883" grpId="0" build="p"/>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6930" name="Line 2"/>
          <p:cNvSpPr>
            <a:spLocks noChangeShapeType="1"/>
          </p:cNvSpPr>
          <p:nvPr/>
        </p:nvSpPr>
        <p:spPr bwMode="auto">
          <a:xfrm>
            <a:off x="4976813" y="1943100"/>
            <a:ext cx="720725" cy="990600"/>
          </a:xfrm>
          <a:prstGeom prst="line">
            <a:avLst/>
          </a:prstGeom>
          <a:noFill/>
          <a:ln w="38100">
            <a:solidFill>
              <a:schemeClr va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nvGrpSpPr>
          <p:cNvPr id="2" name="Group 4"/>
          <p:cNvGrpSpPr>
            <a:grpSpLocks/>
          </p:cNvGrpSpPr>
          <p:nvPr/>
        </p:nvGrpSpPr>
        <p:grpSpPr bwMode="auto">
          <a:xfrm>
            <a:off x="477838" y="2879725"/>
            <a:ext cx="3060700" cy="3060700"/>
            <a:chOff x="301" y="1069"/>
            <a:chExt cx="1928" cy="1928"/>
          </a:xfrm>
        </p:grpSpPr>
        <p:grpSp>
          <p:nvGrpSpPr>
            <p:cNvPr id="80058" name="Group 5"/>
            <p:cNvGrpSpPr>
              <a:grpSpLocks/>
            </p:cNvGrpSpPr>
            <p:nvPr/>
          </p:nvGrpSpPr>
          <p:grpSpPr bwMode="auto">
            <a:xfrm>
              <a:off x="301" y="1069"/>
              <a:ext cx="1928" cy="1928"/>
              <a:chOff x="301" y="1069"/>
              <a:chExt cx="1928" cy="1928"/>
            </a:xfrm>
          </p:grpSpPr>
          <p:sp>
            <p:nvSpPr>
              <p:cNvPr id="80063" name="Oval 6"/>
              <p:cNvSpPr>
                <a:spLocks noChangeArrowheads="1"/>
              </p:cNvSpPr>
              <p:nvPr/>
            </p:nvSpPr>
            <p:spPr bwMode="auto">
              <a:xfrm>
                <a:off x="301" y="1069"/>
                <a:ext cx="1928" cy="1928"/>
              </a:xfrm>
              <a:prstGeom prst="ellipse">
                <a:avLst/>
              </a:prstGeom>
              <a:gradFill rotWithShape="0">
                <a:gsLst>
                  <a:gs pos="0">
                    <a:srgbClr val="DCDCDC"/>
                  </a:gs>
                  <a:gs pos="50000">
                    <a:srgbClr val="808080"/>
                  </a:gs>
                  <a:gs pos="100000">
                    <a:srgbClr val="DCDCDC"/>
                  </a:gs>
                </a:gsLst>
                <a:lin ang="2700000" scaled="1"/>
              </a:gradFill>
              <a:ln w="12700">
                <a:solidFill>
                  <a:schemeClr val="tx1"/>
                </a:solidFill>
                <a:round/>
                <a:headEnd/>
                <a:tailEnd/>
              </a:ln>
            </p:spPr>
            <p:txBody>
              <a:bodyPr wrap="none" anchor="ctr"/>
              <a:lstStyle/>
              <a:p>
                <a:endParaRPr lang="nb-NO"/>
              </a:p>
            </p:txBody>
          </p:sp>
          <p:sp>
            <p:nvSpPr>
              <p:cNvPr id="1276935" name="Oval 7"/>
              <p:cNvSpPr>
                <a:spLocks noChangeArrowheads="1"/>
              </p:cNvSpPr>
              <p:nvPr/>
            </p:nvSpPr>
            <p:spPr bwMode="auto">
              <a:xfrm>
                <a:off x="1154" y="1922"/>
                <a:ext cx="222" cy="222"/>
              </a:xfrm>
              <a:prstGeom prst="ellipse">
                <a:avLst/>
              </a:prstGeom>
              <a:gradFill rotWithShape="0">
                <a:gsLst>
                  <a:gs pos="0">
                    <a:schemeClr val="tx1">
                      <a:gamma/>
                      <a:tint val="27451"/>
                      <a:invGamma/>
                    </a:schemeClr>
                  </a:gs>
                  <a:gs pos="50000">
                    <a:schemeClr val="tx1"/>
                  </a:gs>
                  <a:gs pos="100000">
                    <a:schemeClr val="tx1">
                      <a:gamma/>
                      <a:tint val="27451"/>
                      <a:invGamma/>
                    </a:schemeClr>
                  </a:gs>
                </a:gsLst>
                <a:lin ang="2700000" scaled="1"/>
              </a:gradFill>
              <a:ln w="12700">
                <a:solidFill>
                  <a:schemeClr val="tx1"/>
                </a:solidFill>
                <a:round/>
                <a:headEnd/>
                <a:tailEnd/>
              </a:ln>
              <a:effectLst/>
            </p:spPr>
            <p:txBody>
              <a:bodyPr wrap="none" anchor="ctr"/>
              <a:lstStyle/>
              <a:p>
                <a:pPr>
                  <a:defRPr/>
                </a:pPr>
                <a:endParaRPr lang="en-US">
                  <a:ea typeface="+mn-ea"/>
                </a:endParaRPr>
              </a:p>
            </p:txBody>
          </p:sp>
        </p:grpSp>
        <p:grpSp>
          <p:nvGrpSpPr>
            <p:cNvPr id="80059" name="Group 8"/>
            <p:cNvGrpSpPr>
              <a:grpSpLocks/>
            </p:cNvGrpSpPr>
            <p:nvPr/>
          </p:nvGrpSpPr>
          <p:grpSpPr bwMode="auto">
            <a:xfrm>
              <a:off x="495" y="1263"/>
              <a:ext cx="1539" cy="1539"/>
              <a:chOff x="495" y="1263"/>
              <a:chExt cx="1539" cy="1539"/>
            </a:xfrm>
          </p:grpSpPr>
          <p:sp>
            <p:nvSpPr>
              <p:cNvPr id="80060" name="Oval 9"/>
              <p:cNvSpPr>
                <a:spLocks noChangeArrowheads="1"/>
              </p:cNvSpPr>
              <p:nvPr/>
            </p:nvSpPr>
            <p:spPr bwMode="auto">
              <a:xfrm>
                <a:off x="495" y="1263"/>
                <a:ext cx="1539" cy="1539"/>
              </a:xfrm>
              <a:prstGeom prst="ellipse">
                <a:avLst/>
              </a:prstGeom>
              <a:noFill/>
              <a:ln w="127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sp>
            <p:nvSpPr>
              <p:cNvPr id="80061" name="Oval 10"/>
              <p:cNvSpPr>
                <a:spLocks noChangeArrowheads="1"/>
              </p:cNvSpPr>
              <p:nvPr/>
            </p:nvSpPr>
            <p:spPr bwMode="auto">
              <a:xfrm>
                <a:off x="649" y="1417"/>
                <a:ext cx="1230" cy="1230"/>
              </a:xfrm>
              <a:prstGeom prst="ellipse">
                <a:avLst/>
              </a:prstGeom>
              <a:noFill/>
              <a:ln w="127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sp>
            <p:nvSpPr>
              <p:cNvPr id="80062" name="Oval 11"/>
              <p:cNvSpPr>
                <a:spLocks noChangeArrowheads="1"/>
              </p:cNvSpPr>
              <p:nvPr/>
            </p:nvSpPr>
            <p:spPr bwMode="auto">
              <a:xfrm>
                <a:off x="772" y="1540"/>
                <a:ext cx="984" cy="984"/>
              </a:xfrm>
              <a:prstGeom prst="ellipse">
                <a:avLst/>
              </a:prstGeom>
              <a:noFill/>
              <a:ln w="1270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grpSp>
      </p:grpSp>
      <p:sp>
        <p:nvSpPr>
          <p:cNvPr id="1276940" name="Arc 12"/>
          <p:cNvSpPr>
            <a:spLocks/>
          </p:cNvSpPr>
          <p:nvPr/>
        </p:nvSpPr>
        <p:spPr bwMode="auto">
          <a:xfrm rot="-4920000">
            <a:off x="1534319" y="3531394"/>
            <a:ext cx="566738" cy="1092200"/>
          </a:xfrm>
          <a:custGeom>
            <a:avLst/>
            <a:gdLst>
              <a:gd name="T0" fmla="*/ 0 w 13816"/>
              <a:gd name="T1" fmla="*/ 0 h 21600"/>
              <a:gd name="T2" fmla="*/ 566738 w 13816"/>
              <a:gd name="T3" fmla="*/ 252622 h 21600"/>
              <a:gd name="T4" fmla="*/ 0 w 13816"/>
              <a:gd name="T5" fmla="*/ 1092200 h 21600"/>
              <a:gd name="T6" fmla="*/ 0 60000 65536"/>
              <a:gd name="T7" fmla="*/ 0 60000 65536"/>
              <a:gd name="T8" fmla="*/ 0 60000 65536"/>
              <a:gd name="T9" fmla="*/ 0 w 13816"/>
              <a:gd name="T10" fmla="*/ 0 h 21600"/>
              <a:gd name="T11" fmla="*/ 13816 w 13816"/>
              <a:gd name="T12" fmla="*/ 21600 h 21600"/>
            </a:gdLst>
            <a:ahLst/>
            <a:cxnLst>
              <a:cxn ang="T6">
                <a:pos x="T0" y="T1"/>
              </a:cxn>
              <a:cxn ang="T7">
                <a:pos x="T2" y="T3"/>
              </a:cxn>
              <a:cxn ang="T8">
                <a:pos x="T4" y="T5"/>
              </a:cxn>
            </a:cxnLst>
            <a:rect l="T9" t="T10" r="T11" b="T12"/>
            <a:pathLst>
              <a:path w="13816" h="21600" fill="none" extrusionOk="0">
                <a:moveTo>
                  <a:pt x="0" y="-1"/>
                </a:moveTo>
                <a:cubicBezTo>
                  <a:pt x="5047" y="-1"/>
                  <a:pt x="9935" y="1767"/>
                  <a:pt x="13815" y="4996"/>
                </a:cubicBezTo>
              </a:path>
              <a:path w="13816" h="21600" stroke="0" extrusionOk="0">
                <a:moveTo>
                  <a:pt x="0" y="-1"/>
                </a:moveTo>
                <a:cubicBezTo>
                  <a:pt x="5047" y="-1"/>
                  <a:pt x="9935" y="1767"/>
                  <a:pt x="13815" y="4996"/>
                </a:cubicBezTo>
                <a:lnTo>
                  <a:pt x="0" y="21600"/>
                </a:lnTo>
                <a:close/>
              </a:path>
            </a:pathLst>
          </a:custGeom>
          <a:noFill/>
          <a:ln w="25400" cap="rnd">
            <a:solidFill>
              <a:srgbClr val="FFFF00"/>
            </a:solidFill>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sp>
        <p:nvSpPr>
          <p:cNvPr id="1276941" name="Arc 13"/>
          <p:cNvSpPr>
            <a:spLocks/>
          </p:cNvSpPr>
          <p:nvPr/>
        </p:nvSpPr>
        <p:spPr bwMode="auto">
          <a:xfrm rot="3720000">
            <a:off x="2077244" y="4010819"/>
            <a:ext cx="566738" cy="1092200"/>
          </a:xfrm>
          <a:custGeom>
            <a:avLst/>
            <a:gdLst>
              <a:gd name="T0" fmla="*/ 0 w 13816"/>
              <a:gd name="T1" fmla="*/ 0 h 21600"/>
              <a:gd name="T2" fmla="*/ 566738 w 13816"/>
              <a:gd name="T3" fmla="*/ 252622 h 21600"/>
              <a:gd name="T4" fmla="*/ 0 w 13816"/>
              <a:gd name="T5" fmla="*/ 1092200 h 21600"/>
              <a:gd name="T6" fmla="*/ 0 60000 65536"/>
              <a:gd name="T7" fmla="*/ 0 60000 65536"/>
              <a:gd name="T8" fmla="*/ 0 60000 65536"/>
              <a:gd name="T9" fmla="*/ 0 w 13816"/>
              <a:gd name="T10" fmla="*/ 0 h 21600"/>
              <a:gd name="T11" fmla="*/ 13816 w 13816"/>
              <a:gd name="T12" fmla="*/ 21600 h 21600"/>
            </a:gdLst>
            <a:ahLst/>
            <a:cxnLst>
              <a:cxn ang="T6">
                <a:pos x="T0" y="T1"/>
              </a:cxn>
              <a:cxn ang="T7">
                <a:pos x="T2" y="T3"/>
              </a:cxn>
              <a:cxn ang="T8">
                <a:pos x="T4" y="T5"/>
              </a:cxn>
            </a:cxnLst>
            <a:rect l="T9" t="T10" r="T11" b="T12"/>
            <a:pathLst>
              <a:path w="13816" h="21600" fill="none" extrusionOk="0">
                <a:moveTo>
                  <a:pt x="0" y="-1"/>
                </a:moveTo>
                <a:cubicBezTo>
                  <a:pt x="5047" y="-1"/>
                  <a:pt x="9935" y="1767"/>
                  <a:pt x="13815" y="4996"/>
                </a:cubicBezTo>
              </a:path>
              <a:path w="13816" h="21600" stroke="0" extrusionOk="0">
                <a:moveTo>
                  <a:pt x="0" y="-1"/>
                </a:moveTo>
                <a:cubicBezTo>
                  <a:pt x="5047" y="-1"/>
                  <a:pt x="9935" y="1767"/>
                  <a:pt x="13815" y="4996"/>
                </a:cubicBezTo>
                <a:lnTo>
                  <a:pt x="0" y="21600"/>
                </a:lnTo>
                <a:close/>
              </a:path>
            </a:pathLst>
          </a:custGeom>
          <a:noFill/>
          <a:ln w="25400" cap="rnd">
            <a:solidFill>
              <a:srgbClr val="FFFF00"/>
            </a:solidFill>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sp>
        <p:nvSpPr>
          <p:cNvPr id="1276942" name="Arc 14"/>
          <p:cNvSpPr>
            <a:spLocks/>
          </p:cNvSpPr>
          <p:nvPr/>
        </p:nvSpPr>
        <p:spPr bwMode="auto">
          <a:xfrm rot="10800000">
            <a:off x="1279525" y="4311650"/>
            <a:ext cx="1397000" cy="820738"/>
          </a:xfrm>
          <a:custGeom>
            <a:avLst/>
            <a:gdLst>
              <a:gd name="T0" fmla="*/ 0 w 40409"/>
              <a:gd name="T1" fmla="*/ 417208 h 21600"/>
              <a:gd name="T2" fmla="*/ 1397000 w 40409"/>
              <a:gd name="T3" fmla="*/ 820738 h 21600"/>
              <a:gd name="T4" fmla="*/ 650255 w 40409"/>
              <a:gd name="T5" fmla="*/ 820738 h 21600"/>
              <a:gd name="T6" fmla="*/ 0 60000 65536"/>
              <a:gd name="T7" fmla="*/ 0 60000 65536"/>
              <a:gd name="T8" fmla="*/ 0 60000 65536"/>
              <a:gd name="T9" fmla="*/ 0 w 40409"/>
              <a:gd name="T10" fmla="*/ 0 h 21600"/>
              <a:gd name="T11" fmla="*/ 40409 w 40409"/>
              <a:gd name="T12" fmla="*/ 21600 h 21600"/>
            </a:gdLst>
            <a:ahLst/>
            <a:cxnLst>
              <a:cxn ang="T6">
                <a:pos x="T0" y="T1"/>
              </a:cxn>
              <a:cxn ang="T7">
                <a:pos x="T2" y="T3"/>
              </a:cxn>
              <a:cxn ang="T8">
                <a:pos x="T4" y="T5"/>
              </a:cxn>
            </a:cxnLst>
            <a:rect l="T9" t="T10" r="T11" b="T12"/>
            <a:pathLst>
              <a:path w="40409" h="21600" fill="none" extrusionOk="0">
                <a:moveTo>
                  <a:pt x="0" y="10980"/>
                </a:moveTo>
                <a:cubicBezTo>
                  <a:pt x="3830" y="4195"/>
                  <a:pt x="11017" y="-1"/>
                  <a:pt x="18809" y="-1"/>
                </a:cubicBezTo>
                <a:cubicBezTo>
                  <a:pt x="30738" y="-1"/>
                  <a:pt x="40409" y="9670"/>
                  <a:pt x="40409" y="21600"/>
                </a:cubicBezTo>
              </a:path>
              <a:path w="40409" h="21600" stroke="0" extrusionOk="0">
                <a:moveTo>
                  <a:pt x="0" y="10980"/>
                </a:moveTo>
                <a:cubicBezTo>
                  <a:pt x="3830" y="4195"/>
                  <a:pt x="11017" y="-1"/>
                  <a:pt x="18809" y="-1"/>
                </a:cubicBezTo>
                <a:cubicBezTo>
                  <a:pt x="30738" y="-1"/>
                  <a:pt x="40409" y="9670"/>
                  <a:pt x="40409" y="21600"/>
                </a:cubicBezTo>
                <a:lnTo>
                  <a:pt x="18809" y="21600"/>
                </a:lnTo>
                <a:close/>
              </a:path>
            </a:pathLst>
          </a:custGeom>
          <a:noFill/>
          <a:ln w="19050" cap="rnd">
            <a:solidFill>
              <a:schemeClr val="bg1"/>
            </a:solidFill>
            <a:prstDash val="dash"/>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sp>
        <p:nvSpPr>
          <p:cNvPr id="1276943" name="Rectangle 15"/>
          <p:cNvSpPr>
            <a:spLocks noChangeArrowheads="1"/>
          </p:cNvSpPr>
          <p:nvPr/>
        </p:nvSpPr>
        <p:spPr bwMode="auto">
          <a:xfrm>
            <a:off x="5213350" y="4260850"/>
            <a:ext cx="3184525"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2075" tIns="46038" rIns="92075" bIns="46038">
            <a:spAutoFit/>
          </a:bodyPr>
          <a:lstStyle/>
          <a:p>
            <a:r>
              <a:rPr lang="en-US" sz="2400" b="0"/>
              <a:t>     +</a:t>
            </a:r>
            <a:r>
              <a:rPr lang="en-US" sz="1800" b="0"/>
              <a:t>  </a:t>
            </a:r>
            <a:r>
              <a:rPr lang="en-US" sz="2400" b="0"/>
              <a:t>Rotational delay</a:t>
            </a:r>
          </a:p>
        </p:txBody>
      </p:sp>
      <p:sp>
        <p:nvSpPr>
          <p:cNvPr id="1276944" name="Arc 16"/>
          <p:cNvSpPr>
            <a:spLocks/>
          </p:cNvSpPr>
          <p:nvPr/>
        </p:nvSpPr>
        <p:spPr bwMode="auto">
          <a:xfrm rot="1140000">
            <a:off x="1985963" y="4014788"/>
            <a:ext cx="746125" cy="550862"/>
          </a:xfrm>
          <a:custGeom>
            <a:avLst/>
            <a:gdLst>
              <a:gd name="T0" fmla="*/ 552340 w 21600"/>
              <a:gd name="T1" fmla="*/ 0 h 14522"/>
              <a:gd name="T2" fmla="*/ 746125 w 21600"/>
              <a:gd name="T3" fmla="*/ 550862 h 14522"/>
              <a:gd name="T4" fmla="*/ 0 w 21600"/>
              <a:gd name="T5" fmla="*/ 550862 h 14522"/>
              <a:gd name="T6" fmla="*/ 0 60000 65536"/>
              <a:gd name="T7" fmla="*/ 0 60000 65536"/>
              <a:gd name="T8" fmla="*/ 0 60000 65536"/>
              <a:gd name="T9" fmla="*/ 0 w 21600"/>
              <a:gd name="T10" fmla="*/ 0 h 14522"/>
              <a:gd name="T11" fmla="*/ 21600 w 21600"/>
              <a:gd name="T12" fmla="*/ 14522 h 14522"/>
            </a:gdLst>
            <a:ahLst/>
            <a:cxnLst>
              <a:cxn ang="T6">
                <a:pos x="T0" y="T1"/>
              </a:cxn>
              <a:cxn ang="T7">
                <a:pos x="T2" y="T3"/>
              </a:cxn>
              <a:cxn ang="T8">
                <a:pos x="T4" y="T5"/>
              </a:cxn>
            </a:cxnLst>
            <a:rect l="T9" t="T10" r="T11" b="T12"/>
            <a:pathLst>
              <a:path w="21600" h="14522" fill="none" extrusionOk="0">
                <a:moveTo>
                  <a:pt x="15989" y="0"/>
                </a:moveTo>
                <a:cubicBezTo>
                  <a:pt x="19599" y="3975"/>
                  <a:pt x="21600" y="9152"/>
                  <a:pt x="21600" y="14522"/>
                </a:cubicBezTo>
              </a:path>
              <a:path w="21600" h="14522" stroke="0" extrusionOk="0">
                <a:moveTo>
                  <a:pt x="15989" y="0"/>
                </a:moveTo>
                <a:cubicBezTo>
                  <a:pt x="19599" y="3975"/>
                  <a:pt x="21600" y="9152"/>
                  <a:pt x="21600" y="14522"/>
                </a:cubicBezTo>
                <a:lnTo>
                  <a:pt x="0" y="14522"/>
                </a:lnTo>
                <a:close/>
              </a:path>
            </a:pathLst>
          </a:custGeom>
          <a:noFill/>
          <a:ln w="19050" cap="rnd">
            <a:solidFill>
              <a:schemeClr val="bg1"/>
            </a:solidFill>
            <a:prstDash val="dash"/>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sp>
        <p:nvSpPr>
          <p:cNvPr id="1276945" name="Rectangle 17"/>
          <p:cNvSpPr>
            <a:spLocks noChangeArrowheads="1"/>
          </p:cNvSpPr>
          <p:nvPr/>
        </p:nvSpPr>
        <p:spPr bwMode="auto">
          <a:xfrm>
            <a:off x="5205413" y="4964113"/>
            <a:ext cx="2914650"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2075" tIns="46038" rIns="92075" bIns="46038">
            <a:spAutoFit/>
          </a:bodyPr>
          <a:lstStyle/>
          <a:p>
            <a:r>
              <a:rPr lang="en-US" sz="2400" b="0"/>
              <a:t>     +</a:t>
            </a:r>
            <a:r>
              <a:rPr lang="en-US" sz="1600" b="0">
                <a:latin typeface="Times New Roman" charset="0"/>
              </a:rPr>
              <a:t>   </a:t>
            </a:r>
            <a:r>
              <a:rPr lang="en-US" sz="2400" b="0"/>
              <a:t>Transfer time</a:t>
            </a:r>
            <a:r>
              <a:rPr lang="en-US" sz="2400" b="0">
                <a:latin typeface="Times New Roman" charset="0"/>
              </a:rPr>
              <a:t> </a:t>
            </a:r>
          </a:p>
        </p:txBody>
      </p:sp>
      <p:sp>
        <p:nvSpPr>
          <p:cNvPr id="1276946" name="Line 18"/>
          <p:cNvSpPr>
            <a:spLocks noChangeShapeType="1"/>
          </p:cNvSpPr>
          <p:nvPr/>
        </p:nvSpPr>
        <p:spPr bwMode="auto">
          <a:xfrm flipV="1">
            <a:off x="2728913" y="3944938"/>
            <a:ext cx="722312" cy="98425"/>
          </a:xfrm>
          <a:prstGeom prst="line">
            <a:avLst/>
          </a:prstGeom>
          <a:noFill/>
          <a:ln w="19050">
            <a:solidFill>
              <a:schemeClr val="bg1"/>
            </a:solidFill>
            <a:prstDash val="dash"/>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276947" name="Rectangle 19"/>
          <p:cNvSpPr>
            <a:spLocks noChangeArrowheads="1"/>
          </p:cNvSpPr>
          <p:nvPr/>
        </p:nvSpPr>
        <p:spPr bwMode="auto">
          <a:xfrm>
            <a:off x="5375275" y="3557588"/>
            <a:ext cx="2927350"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2075" tIns="46038" rIns="92075" bIns="46038">
            <a:spAutoFit/>
          </a:bodyPr>
          <a:lstStyle/>
          <a:p>
            <a:r>
              <a:rPr lang="en-US" sz="2000" b="0"/>
              <a:t>         </a:t>
            </a:r>
            <a:r>
              <a:rPr lang="en-US" sz="2400" b="0"/>
              <a:t>Seek time	</a:t>
            </a:r>
          </a:p>
        </p:txBody>
      </p:sp>
      <p:grpSp>
        <p:nvGrpSpPr>
          <p:cNvPr id="5" name="Group 20"/>
          <p:cNvGrpSpPr>
            <a:grpSpLocks/>
          </p:cNvGrpSpPr>
          <p:nvPr/>
        </p:nvGrpSpPr>
        <p:grpSpPr bwMode="auto">
          <a:xfrm>
            <a:off x="2693988" y="4054475"/>
            <a:ext cx="820737" cy="2297113"/>
            <a:chOff x="1697" y="1809"/>
            <a:chExt cx="517" cy="1447"/>
          </a:xfrm>
        </p:grpSpPr>
        <p:sp>
          <p:nvSpPr>
            <p:cNvPr id="80055" name="Rectangle 21"/>
            <p:cNvSpPr>
              <a:spLocks noChangeArrowheads="1"/>
            </p:cNvSpPr>
            <p:nvPr/>
          </p:nvSpPr>
          <p:spPr bwMode="auto">
            <a:xfrm rot="20460000" flipH="1">
              <a:off x="1933" y="1830"/>
              <a:ext cx="54" cy="1424"/>
            </a:xfrm>
            <a:prstGeom prst="rect">
              <a:avLst/>
            </a:prstGeom>
            <a:solidFill>
              <a:schemeClr val="tx1"/>
            </a:solidFill>
            <a:ln w="12700">
              <a:solidFill>
                <a:schemeClr val="tx1"/>
              </a:solidFill>
              <a:miter lim="800000"/>
              <a:headEnd/>
              <a:tailEnd/>
            </a:ln>
          </p:spPr>
          <p:txBody>
            <a:bodyPr wrap="none" anchor="ctr"/>
            <a:lstStyle/>
            <a:p>
              <a:endParaRPr lang="nb-NO"/>
            </a:p>
          </p:txBody>
        </p:sp>
        <p:sp>
          <p:nvSpPr>
            <p:cNvPr id="80056" name="Oval 22"/>
            <p:cNvSpPr>
              <a:spLocks noChangeArrowheads="1"/>
            </p:cNvSpPr>
            <p:nvPr/>
          </p:nvSpPr>
          <p:spPr bwMode="auto">
            <a:xfrm rot="-1140000">
              <a:off x="2155" y="3190"/>
              <a:ext cx="59" cy="66"/>
            </a:xfrm>
            <a:prstGeom prst="ellipse">
              <a:avLst/>
            </a:prstGeom>
            <a:solidFill>
              <a:schemeClr val="tx1"/>
            </a:solidFill>
            <a:ln w="12700">
              <a:solidFill>
                <a:schemeClr val="tx1"/>
              </a:solidFill>
              <a:round/>
              <a:headEnd/>
              <a:tailEnd/>
            </a:ln>
          </p:spPr>
          <p:txBody>
            <a:bodyPr wrap="none" anchor="ctr"/>
            <a:lstStyle/>
            <a:p>
              <a:endParaRPr lang="nb-NO"/>
            </a:p>
          </p:txBody>
        </p:sp>
        <p:sp>
          <p:nvSpPr>
            <p:cNvPr id="80057" name="AutoShape 23"/>
            <p:cNvSpPr>
              <a:spLocks noChangeArrowheads="1"/>
            </p:cNvSpPr>
            <p:nvPr/>
          </p:nvSpPr>
          <p:spPr bwMode="auto">
            <a:xfrm rot="-1140000">
              <a:off x="1697" y="1809"/>
              <a:ext cx="54" cy="54"/>
            </a:xfrm>
            <a:prstGeom prst="triangle">
              <a:avLst>
                <a:gd name="adj" fmla="val 49991"/>
              </a:avLst>
            </a:prstGeom>
            <a:solidFill>
              <a:schemeClr val="tx1"/>
            </a:solidFill>
            <a:ln w="12700">
              <a:solidFill>
                <a:schemeClr val="tx1"/>
              </a:solidFill>
              <a:miter lim="800000"/>
              <a:headEnd/>
              <a:tailEnd/>
            </a:ln>
          </p:spPr>
          <p:txBody>
            <a:bodyPr wrap="none" anchor="ctr"/>
            <a:lstStyle/>
            <a:p>
              <a:endParaRPr lang="nb-NO"/>
            </a:p>
          </p:txBody>
        </p:sp>
      </p:grpSp>
      <p:grpSp>
        <p:nvGrpSpPr>
          <p:cNvPr id="6" name="Group 24"/>
          <p:cNvGrpSpPr>
            <a:grpSpLocks/>
          </p:cNvGrpSpPr>
          <p:nvPr/>
        </p:nvGrpSpPr>
        <p:grpSpPr bwMode="auto">
          <a:xfrm>
            <a:off x="3417888" y="3938588"/>
            <a:ext cx="93662" cy="2416175"/>
            <a:chOff x="2153" y="1736"/>
            <a:chExt cx="59" cy="1522"/>
          </a:xfrm>
        </p:grpSpPr>
        <p:sp>
          <p:nvSpPr>
            <p:cNvPr id="80052" name="Rectangle 25"/>
            <p:cNvSpPr>
              <a:spLocks noChangeArrowheads="1"/>
            </p:cNvSpPr>
            <p:nvPr/>
          </p:nvSpPr>
          <p:spPr bwMode="auto">
            <a:xfrm flipH="1">
              <a:off x="2158" y="1796"/>
              <a:ext cx="54" cy="1424"/>
            </a:xfrm>
            <a:prstGeom prst="rect">
              <a:avLst/>
            </a:prstGeom>
            <a:solidFill>
              <a:schemeClr val="tx1"/>
            </a:solidFill>
            <a:ln w="12700">
              <a:solidFill>
                <a:schemeClr val="tx1"/>
              </a:solidFill>
              <a:miter lim="800000"/>
              <a:headEnd/>
              <a:tailEnd/>
            </a:ln>
          </p:spPr>
          <p:txBody>
            <a:bodyPr wrap="none" anchor="ctr"/>
            <a:lstStyle/>
            <a:p>
              <a:endParaRPr lang="nb-NO"/>
            </a:p>
          </p:txBody>
        </p:sp>
        <p:sp>
          <p:nvSpPr>
            <p:cNvPr id="80053" name="Oval 26"/>
            <p:cNvSpPr>
              <a:spLocks noChangeArrowheads="1"/>
            </p:cNvSpPr>
            <p:nvPr/>
          </p:nvSpPr>
          <p:spPr bwMode="auto">
            <a:xfrm>
              <a:off x="2153" y="3192"/>
              <a:ext cx="59" cy="66"/>
            </a:xfrm>
            <a:prstGeom prst="ellipse">
              <a:avLst/>
            </a:prstGeom>
            <a:solidFill>
              <a:schemeClr val="tx1"/>
            </a:solidFill>
            <a:ln w="12700">
              <a:solidFill>
                <a:schemeClr val="tx1"/>
              </a:solidFill>
              <a:round/>
              <a:headEnd/>
              <a:tailEnd/>
            </a:ln>
          </p:spPr>
          <p:txBody>
            <a:bodyPr wrap="none" anchor="ctr"/>
            <a:lstStyle/>
            <a:p>
              <a:endParaRPr lang="nb-NO"/>
            </a:p>
          </p:txBody>
        </p:sp>
        <p:sp>
          <p:nvSpPr>
            <p:cNvPr id="80054" name="AutoShape 27"/>
            <p:cNvSpPr>
              <a:spLocks noChangeArrowheads="1"/>
            </p:cNvSpPr>
            <p:nvPr/>
          </p:nvSpPr>
          <p:spPr bwMode="auto">
            <a:xfrm>
              <a:off x="2158" y="1736"/>
              <a:ext cx="54" cy="54"/>
            </a:xfrm>
            <a:prstGeom prst="triangle">
              <a:avLst>
                <a:gd name="adj" fmla="val 49991"/>
              </a:avLst>
            </a:prstGeom>
            <a:solidFill>
              <a:schemeClr val="tx1"/>
            </a:solidFill>
            <a:ln w="12700">
              <a:solidFill>
                <a:schemeClr val="tx1"/>
              </a:solidFill>
              <a:miter lim="800000"/>
              <a:headEnd/>
              <a:tailEnd/>
            </a:ln>
          </p:spPr>
          <p:txBody>
            <a:bodyPr wrap="none" anchor="ctr"/>
            <a:lstStyle/>
            <a:p>
              <a:endParaRPr lang="nb-NO"/>
            </a:p>
          </p:txBody>
        </p:sp>
      </p:grpSp>
      <p:sp>
        <p:nvSpPr>
          <p:cNvPr id="1276956" name="Text Box 28"/>
          <p:cNvSpPr txBox="1">
            <a:spLocks noChangeArrowheads="1"/>
          </p:cNvSpPr>
          <p:nvPr/>
        </p:nvSpPr>
        <p:spPr bwMode="auto">
          <a:xfrm>
            <a:off x="4641850" y="2855913"/>
            <a:ext cx="3032125"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type="none" w="sm" len="sm"/>
                <a:tailEnd type="none" w="sm" len="sm"/>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en-US" sz="2400"/>
              <a:t>Disk access time</a:t>
            </a:r>
            <a:r>
              <a:rPr lang="en-US" sz="2400" b="0"/>
              <a:t> =</a:t>
            </a:r>
          </a:p>
        </p:txBody>
      </p:sp>
      <p:sp>
        <p:nvSpPr>
          <p:cNvPr id="1276957" name="Arc 29"/>
          <p:cNvSpPr>
            <a:spLocks/>
          </p:cNvSpPr>
          <p:nvPr/>
        </p:nvSpPr>
        <p:spPr bwMode="auto">
          <a:xfrm rot="763846">
            <a:off x="2070100" y="3698875"/>
            <a:ext cx="566738" cy="1092200"/>
          </a:xfrm>
          <a:custGeom>
            <a:avLst/>
            <a:gdLst>
              <a:gd name="T0" fmla="*/ 2666 w 13816"/>
              <a:gd name="T1" fmla="*/ 0 h 21600"/>
              <a:gd name="T2" fmla="*/ 566738 w 13816"/>
              <a:gd name="T3" fmla="*/ 252622 h 21600"/>
              <a:gd name="T4" fmla="*/ 0 w 13816"/>
              <a:gd name="T5" fmla="*/ 1092200 h 21600"/>
              <a:gd name="T6" fmla="*/ 0 60000 65536"/>
              <a:gd name="T7" fmla="*/ 0 60000 65536"/>
              <a:gd name="T8" fmla="*/ 0 60000 65536"/>
              <a:gd name="T9" fmla="*/ 0 w 13816"/>
              <a:gd name="T10" fmla="*/ 0 h 21600"/>
              <a:gd name="T11" fmla="*/ 13816 w 13816"/>
              <a:gd name="T12" fmla="*/ 21600 h 21600"/>
            </a:gdLst>
            <a:ahLst/>
            <a:cxnLst>
              <a:cxn ang="T6">
                <a:pos x="T0" y="T1"/>
              </a:cxn>
              <a:cxn ang="T7">
                <a:pos x="T2" y="T3"/>
              </a:cxn>
              <a:cxn ang="T8">
                <a:pos x="T4" y="T5"/>
              </a:cxn>
            </a:cxnLst>
            <a:rect l="T9" t="T10" r="T11" b="T12"/>
            <a:pathLst>
              <a:path w="13816" h="21600" fill="none" extrusionOk="0">
                <a:moveTo>
                  <a:pt x="64" y="0"/>
                </a:moveTo>
                <a:cubicBezTo>
                  <a:pt x="5090" y="15"/>
                  <a:pt x="9952" y="1782"/>
                  <a:pt x="13815" y="4996"/>
                </a:cubicBezTo>
              </a:path>
              <a:path w="13816" h="21600" stroke="0" extrusionOk="0">
                <a:moveTo>
                  <a:pt x="64" y="0"/>
                </a:moveTo>
                <a:cubicBezTo>
                  <a:pt x="5090" y="15"/>
                  <a:pt x="9952" y="1782"/>
                  <a:pt x="13815" y="4996"/>
                </a:cubicBezTo>
                <a:lnTo>
                  <a:pt x="0" y="21600"/>
                </a:lnTo>
                <a:close/>
              </a:path>
            </a:pathLst>
          </a:custGeom>
          <a:noFill/>
          <a:ln w="25400" cap="rnd">
            <a:solidFill>
              <a:srgbClr val="FFFF00"/>
            </a:solidFill>
            <a:round/>
            <a:headEnd type="none" w="sm" len="sm"/>
            <a:tailEnd type="none" w="sm" len="s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sp>
        <p:nvSpPr>
          <p:cNvPr id="1276958" name="Rectangle 30"/>
          <p:cNvSpPr>
            <a:spLocks noChangeArrowheads="1"/>
          </p:cNvSpPr>
          <p:nvPr/>
        </p:nvSpPr>
        <p:spPr bwMode="auto">
          <a:xfrm>
            <a:off x="5202238" y="5684838"/>
            <a:ext cx="2811462"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2075" tIns="46038" rIns="92075" bIns="46038">
            <a:spAutoFit/>
          </a:bodyPr>
          <a:lstStyle/>
          <a:p>
            <a:r>
              <a:rPr lang="en-US" sz="2400" b="0"/>
              <a:t>     +</a:t>
            </a:r>
            <a:r>
              <a:rPr lang="en-US" sz="1600" b="0">
                <a:latin typeface="Times New Roman" charset="0"/>
              </a:rPr>
              <a:t>   </a:t>
            </a:r>
            <a:r>
              <a:rPr lang="en-US" sz="2400" b="0"/>
              <a:t>Other delays</a:t>
            </a:r>
            <a:r>
              <a:rPr lang="en-US" sz="2400" b="0">
                <a:latin typeface="Times New Roman" charset="0"/>
              </a:rPr>
              <a:t> </a:t>
            </a:r>
          </a:p>
        </p:txBody>
      </p:sp>
      <p:sp>
        <p:nvSpPr>
          <p:cNvPr id="1276959" name="Rectangle 31"/>
          <p:cNvSpPr>
            <a:spLocks noChangeArrowheads="1"/>
          </p:cNvSpPr>
          <p:nvPr/>
        </p:nvSpPr>
        <p:spPr bwMode="auto">
          <a:xfrm>
            <a:off x="161925" y="2406650"/>
            <a:ext cx="1792288"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2075" tIns="46038" rIns="92075" bIns="46038">
            <a:spAutoFit/>
          </a:bodyPr>
          <a:lstStyle/>
          <a:p>
            <a:r>
              <a:rPr lang="en-US" sz="2400" b="0">
                <a:solidFill>
                  <a:schemeClr val="hlink"/>
                </a:solidFill>
              </a:rPr>
              <a:t>Disk platter</a:t>
            </a:r>
            <a:r>
              <a:rPr lang="en-US" sz="2400" b="0">
                <a:solidFill>
                  <a:schemeClr val="hlink"/>
                </a:solidFill>
                <a:latin typeface="Times New Roman" charset="0"/>
              </a:rPr>
              <a:t> </a:t>
            </a:r>
          </a:p>
        </p:txBody>
      </p:sp>
      <p:sp>
        <p:nvSpPr>
          <p:cNvPr id="1276960" name="Rectangle 32"/>
          <p:cNvSpPr>
            <a:spLocks noChangeArrowheads="1"/>
          </p:cNvSpPr>
          <p:nvPr/>
        </p:nvSpPr>
        <p:spPr bwMode="auto">
          <a:xfrm>
            <a:off x="3536950" y="5241925"/>
            <a:ext cx="1370013"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2075" tIns="46038" rIns="92075" bIns="46038">
            <a:spAutoFit/>
          </a:bodyPr>
          <a:lstStyle/>
          <a:p>
            <a:r>
              <a:rPr lang="en-US" sz="2400" b="0">
                <a:solidFill>
                  <a:schemeClr val="hlink"/>
                </a:solidFill>
              </a:rPr>
              <a:t>Disk arm</a:t>
            </a:r>
            <a:endParaRPr lang="en-US" sz="2400" b="0">
              <a:solidFill>
                <a:schemeClr val="hlink"/>
              </a:solidFill>
              <a:latin typeface="Times New Roman" charset="0"/>
            </a:endParaRPr>
          </a:p>
        </p:txBody>
      </p:sp>
      <p:sp>
        <p:nvSpPr>
          <p:cNvPr id="1276961" name="Rectangle 33"/>
          <p:cNvSpPr>
            <a:spLocks noChangeArrowheads="1"/>
          </p:cNvSpPr>
          <p:nvPr/>
        </p:nvSpPr>
        <p:spPr bwMode="auto">
          <a:xfrm>
            <a:off x="3427413" y="3306763"/>
            <a:ext cx="1503362" cy="457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2075" tIns="46038" rIns="92075" bIns="46038">
            <a:spAutoFit/>
          </a:bodyPr>
          <a:lstStyle/>
          <a:p>
            <a:r>
              <a:rPr lang="en-US" sz="2400" b="0">
                <a:solidFill>
                  <a:schemeClr val="hlink"/>
                </a:solidFill>
              </a:rPr>
              <a:t>Disk head</a:t>
            </a:r>
            <a:endParaRPr lang="en-US" sz="2400" b="0">
              <a:solidFill>
                <a:schemeClr val="hlink"/>
              </a:solidFill>
              <a:latin typeface="Times New Roman" charset="0"/>
            </a:endParaRPr>
          </a:p>
        </p:txBody>
      </p:sp>
      <p:sp>
        <p:nvSpPr>
          <p:cNvPr id="1276962" name="Oval 34"/>
          <p:cNvSpPr>
            <a:spLocks noChangeArrowheads="1"/>
          </p:cNvSpPr>
          <p:nvPr/>
        </p:nvSpPr>
        <p:spPr bwMode="auto">
          <a:xfrm>
            <a:off x="3311525" y="3756025"/>
            <a:ext cx="315913" cy="450850"/>
          </a:xfrm>
          <a:prstGeom prst="ellipse">
            <a:avLst/>
          </a:prstGeom>
          <a:noFill/>
          <a:ln w="38100">
            <a:solidFill>
              <a:srgbClr val="6666FF"/>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sp>
        <p:nvSpPr>
          <p:cNvPr id="79893" name="AutoShape 35"/>
          <p:cNvSpPr>
            <a:spLocks noChangeAspect="1" noChangeArrowheads="1" noTextEdit="1"/>
          </p:cNvSpPr>
          <p:nvPr/>
        </p:nvSpPr>
        <p:spPr bwMode="auto">
          <a:xfrm>
            <a:off x="3762375" y="900113"/>
            <a:ext cx="1433513" cy="1193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nb-NO"/>
          </a:p>
        </p:txBody>
      </p:sp>
      <p:grpSp>
        <p:nvGrpSpPr>
          <p:cNvPr id="7" name="Group 36"/>
          <p:cNvGrpSpPr>
            <a:grpSpLocks/>
          </p:cNvGrpSpPr>
          <p:nvPr/>
        </p:nvGrpSpPr>
        <p:grpSpPr bwMode="auto">
          <a:xfrm>
            <a:off x="836613" y="819150"/>
            <a:ext cx="7999412" cy="1395413"/>
            <a:chOff x="527" y="516"/>
            <a:chExt cx="5039" cy="879"/>
          </a:xfrm>
        </p:grpSpPr>
        <p:grpSp>
          <p:nvGrpSpPr>
            <p:cNvPr id="79896" name="Group 37"/>
            <p:cNvGrpSpPr>
              <a:grpSpLocks/>
            </p:cNvGrpSpPr>
            <p:nvPr/>
          </p:nvGrpSpPr>
          <p:grpSpPr bwMode="auto">
            <a:xfrm>
              <a:off x="527" y="582"/>
              <a:ext cx="5039" cy="762"/>
              <a:chOff x="527" y="582"/>
              <a:chExt cx="5039" cy="762"/>
            </a:xfrm>
          </p:grpSpPr>
          <p:grpSp>
            <p:nvGrpSpPr>
              <p:cNvPr id="80047" name="Group 38"/>
              <p:cNvGrpSpPr>
                <a:grpSpLocks/>
              </p:cNvGrpSpPr>
              <p:nvPr/>
            </p:nvGrpSpPr>
            <p:grpSpPr bwMode="auto">
              <a:xfrm>
                <a:off x="527" y="582"/>
                <a:ext cx="5039" cy="762"/>
                <a:chOff x="527" y="582"/>
                <a:chExt cx="5039" cy="762"/>
              </a:xfrm>
            </p:grpSpPr>
            <p:sp>
              <p:nvSpPr>
                <p:cNvPr id="80050" name="Text Box 39"/>
                <p:cNvSpPr txBox="1">
                  <a:spLocks noChangeArrowheads="1"/>
                </p:cNvSpPr>
                <p:nvPr/>
              </p:nvSpPr>
              <p:spPr bwMode="auto">
                <a:xfrm>
                  <a:off x="4094" y="582"/>
                  <a:ext cx="1472" cy="7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en-US" sz="3600" b="0"/>
                    <a:t>block x</a:t>
                  </a:r>
                </a:p>
                <a:p>
                  <a:pPr eaLnBrk="1" hangingPunct="1"/>
                  <a:r>
                    <a:rPr lang="en-US" sz="3600" b="0"/>
                    <a:t>in memory</a:t>
                  </a:r>
                </a:p>
              </p:txBody>
            </p:sp>
            <p:sp>
              <p:nvSpPr>
                <p:cNvPr id="80051" name="Text Box 40"/>
                <p:cNvSpPr txBox="1">
                  <a:spLocks noChangeArrowheads="1"/>
                </p:cNvSpPr>
                <p:nvPr/>
              </p:nvSpPr>
              <p:spPr bwMode="auto">
                <a:xfrm>
                  <a:off x="527" y="594"/>
                  <a:ext cx="1030" cy="7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r>
                    <a:rPr lang="en-US" sz="3600" b="0"/>
                    <a:t>I want</a:t>
                  </a:r>
                </a:p>
                <a:p>
                  <a:pPr algn="r" eaLnBrk="1" hangingPunct="1"/>
                  <a:r>
                    <a:rPr lang="en-US" sz="3600" b="0"/>
                    <a:t>block X</a:t>
                  </a:r>
                </a:p>
              </p:txBody>
            </p:sp>
          </p:grpSp>
          <p:sp>
            <p:nvSpPr>
              <p:cNvPr id="80048" name="Line 41"/>
              <p:cNvSpPr>
                <a:spLocks noChangeShapeType="1"/>
              </p:cNvSpPr>
              <p:nvPr/>
            </p:nvSpPr>
            <p:spPr bwMode="auto">
              <a:xfrm>
                <a:off x="1617" y="940"/>
                <a:ext cx="669" cy="0"/>
              </a:xfrm>
              <a:prstGeom prst="line">
                <a:avLst/>
              </a:prstGeom>
              <a:noFill/>
              <a:ln w="38100">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80049" name="Line 42"/>
              <p:cNvSpPr>
                <a:spLocks noChangeShapeType="1"/>
              </p:cNvSpPr>
              <p:nvPr/>
            </p:nvSpPr>
            <p:spPr bwMode="auto">
              <a:xfrm>
                <a:off x="3401" y="926"/>
                <a:ext cx="669" cy="0"/>
              </a:xfrm>
              <a:prstGeom prst="line">
                <a:avLst/>
              </a:prstGeom>
              <a:noFill/>
              <a:ln w="38100">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grpSp>
        <p:grpSp>
          <p:nvGrpSpPr>
            <p:cNvPr id="79897" name="Group 43"/>
            <p:cNvGrpSpPr>
              <a:grpSpLocks/>
            </p:cNvGrpSpPr>
            <p:nvPr/>
          </p:nvGrpSpPr>
          <p:grpSpPr bwMode="auto">
            <a:xfrm>
              <a:off x="2391" y="516"/>
              <a:ext cx="879" cy="879"/>
              <a:chOff x="2257" y="1428"/>
              <a:chExt cx="879" cy="712"/>
            </a:xfrm>
          </p:grpSpPr>
          <p:grpSp>
            <p:nvGrpSpPr>
              <p:cNvPr id="79898" name="Group 44"/>
              <p:cNvGrpSpPr>
                <a:grpSpLocks/>
              </p:cNvGrpSpPr>
              <p:nvPr/>
            </p:nvGrpSpPr>
            <p:grpSpPr bwMode="auto">
              <a:xfrm>
                <a:off x="2257" y="1428"/>
                <a:ext cx="879" cy="712"/>
                <a:chOff x="2257" y="1428"/>
                <a:chExt cx="879" cy="712"/>
              </a:xfrm>
            </p:grpSpPr>
            <p:sp>
              <p:nvSpPr>
                <p:cNvPr id="80039" name="Freeform 45"/>
                <p:cNvSpPr>
                  <a:spLocks/>
                </p:cNvSpPr>
                <p:nvPr/>
              </p:nvSpPr>
              <p:spPr bwMode="auto">
                <a:xfrm>
                  <a:off x="2257" y="1428"/>
                  <a:ext cx="285" cy="231"/>
                </a:xfrm>
                <a:custGeom>
                  <a:avLst/>
                  <a:gdLst>
                    <a:gd name="T0" fmla="*/ 732 w 855"/>
                    <a:gd name="T1" fmla="*/ 0 h 693"/>
                    <a:gd name="T2" fmla="*/ 855 w 855"/>
                    <a:gd name="T3" fmla="*/ 218 h 693"/>
                    <a:gd name="T4" fmla="*/ 268 w 855"/>
                    <a:gd name="T5" fmla="*/ 693 h 693"/>
                    <a:gd name="T6" fmla="*/ 0 w 855"/>
                    <a:gd name="T7" fmla="*/ 594 h 693"/>
                    <a:gd name="T8" fmla="*/ 732 w 855"/>
                    <a:gd name="T9" fmla="*/ 0 h 693"/>
                    <a:gd name="T10" fmla="*/ 0 60000 65536"/>
                    <a:gd name="T11" fmla="*/ 0 60000 65536"/>
                    <a:gd name="T12" fmla="*/ 0 60000 65536"/>
                    <a:gd name="T13" fmla="*/ 0 60000 65536"/>
                    <a:gd name="T14" fmla="*/ 0 60000 65536"/>
                    <a:gd name="T15" fmla="*/ 0 w 855"/>
                    <a:gd name="T16" fmla="*/ 0 h 693"/>
                    <a:gd name="T17" fmla="*/ 855 w 855"/>
                    <a:gd name="T18" fmla="*/ 693 h 693"/>
                  </a:gdLst>
                  <a:ahLst/>
                  <a:cxnLst>
                    <a:cxn ang="T10">
                      <a:pos x="T0" y="T1"/>
                    </a:cxn>
                    <a:cxn ang="T11">
                      <a:pos x="T2" y="T3"/>
                    </a:cxn>
                    <a:cxn ang="T12">
                      <a:pos x="T4" y="T5"/>
                    </a:cxn>
                    <a:cxn ang="T13">
                      <a:pos x="T6" y="T7"/>
                    </a:cxn>
                    <a:cxn ang="T14">
                      <a:pos x="T8" y="T9"/>
                    </a:cxn>
                  </a:cxnLst>
                  <a:rect l="T15" t="T16" r="T17" b="T18"/>
                  <a:pathLst>
                    <a:path w="855" h="693">
                      <a:moveTo>
                        <a:pt x="732" y="0"/>
                      </a:moveTo>
                      <a:lnTo>
                        <a:pt x="855" y="218"/>
                      </a:lnTo>
                      <a:lnTo>
                        <a:pt x="268" y="693"/>
                      </a:lnTo>
                      <a:lnTo>
                        <a:pt x="0" y="594"/>
                      </a:lnTo>
                      <a:lnTo>
                        <a:pt x="732" y="0"/>
                      </a:lnTo>
                      <a:close/>
                    </a:path>
                  </a:pathLst>
                </a:custGeom>
                <a:solidFill>
                  <a:srgbClr val="5F3F1F"/>
                </a:solidFill>
                <a:ln w="6350">
                  <a:solidFill>
                    <a:srgbClr val="000000"/>
                  </a:solidFill>
                  <a:round/>
                  <a:headEnd/>
                  <a:tailEnd/>
                </a:ln>
              </p:spPr>
              <p:txBody>
                <a:bodyPr/>
                <a:lstStyle/>
                <a:p>
                  <a:endParaRPr lang="nb-NO"/>
                </a:p>
              </p:txBody>
            </p:sp>
            <p:sp>
              <p:nvSpPr>
                <p:cNvPr id="80040" name="Freeform 46"/>
                <p:cNvSpPr>
                  <a:spLocks/>
                </p:cNvSpPr>
                <p:nvPr/>
              </p:nvSpPr>
              <p:spPr bwMode="auto">
                <a:xfrm>
                  <a:off x="2501" y="1428"/>
                  <a:ext cx="390" cy="72"/>
                </a:xfrm>
                <a:custGeom>
                  <a:avLst/>
                  <a:gdLst>
                    <a:gd name="T0" fmla="*/ 0 w 1172"/>
                    <a:gd name="T1" fmla="*/ 0 h 218"/>
                    <a:gd name="T2" fmla="*/ 123 w 1172"/>
                    <a:gd name="T3" fmla="*/ 218 h 218"/>
                    <a:gd name="T4" fmla="*/ 1050 w 1172"/>
                    <a:gd name="T5" fmla="*/ 218 h 218"/>
                    <a:gd name="T6" fmla="*/ 1172 w 1172"/>
                    <a:gd name="T7" fmla="*/ 0 h 218"/>
                    <a:gd name="T8" fmla="*/ 0 w 1172"/>
                    <a:gd name="T9" fmla="*/ 0 h 218"/>
                    <a:gd name="T10" fmla="*/ 0 60000 65536"/>
                    <a:gd name="T11" fmla="*/ 0 60000 65536"/>
                    <a:gd name="T12" fmla="*/ 0 60000 65536"/>
                    <a:gd name="T13" fmla="*/ 0 60000 65536"/>
                    <a:gd name="T14" fmla="*/ 0 60000 65536"/>
                    <a:gd name="T15" fmla="*/ 0 w 1172"/>
                    <a:gd name="T16" fmla="*/ 0 h 218"/>
                    <a:gd name="T17" fmla="*/ 1172 w 1172"/>
                    <a:gd name="T18" fmla="*/ 218 h 218"/>
                  </a:gdLst>
                  <a:ahLst/>
                  <a:cxnLst>
                    <a:cxn ang="T10">
                      <a:pos x="T0" y="T1"/>
                    </a:cxn>
                    <a:cxn ang="T11">
                      <a:pos x="T2" y="T3"/>
                    </a:cxn>
                    <a:cxn ang="T12">
                      <a:pos x="T4" y="T5"/>
                    </a:cxn>
                    <a:cxn ang="T13">
                      <a:pos x="T6" y="T7"/>
                    </a:cxn>
                    <a:cxn ang="T14">
                      <a:pos x="T8" y="T9"/>
                    </a:cxn>
                  </a:cxnLst>
                  <a:rect l="T15" t="T16" r="T17" b="T18"/>
                  <a:pathLst>
                    <a:path w="1172" h="218">
                      <a:moveTo>
                        <a:pt x="0" y="0"/>
                      </a:moveTo>
                      <a:lnTo>
                        <a:pt x="123" y="218"/>
                      </a:lnTo>
                      <a:lnTo>
                        <a:pt x="1050" y="218"/>
                      </a:lnTo>
                      <a:lnTo>
                        <a:pt x="1172" y="0"/>
                      </a:lnTo>
                      <a:lnTo>
                        <a:pt x="0" y="0"/>
                      </a:lnTo>
                      <a:close/>
                    </a:path>
                  </a:pathLst>
                </a:custGeom>
                <a:solidFill>
                  <a:srgbClr val="7F5F3F"/>
                </a:solidFill>
                <a:ln w="6350">
                  <a:solidFill>
                    <a:srgbClr val="000000"/>
                  </a:solidFill>
                  <a:round/>
                  <a:headEnd/>
                  <a:tailEnd/>
                </a:ln>
              </p:spPr>
              <p:txBody>
                <a:bodyPr/>
                <a:lstStyle/>
                <a:p>
                  <a:endParaRPr lang="nb-NO"/>
                </a:p>
              </p:txBody>
            </p:sp>
            <p:sp>
              <p:nvSpPr>
                <p:cNvPr id="80041" name="Freeform 47"/>
                <p:cNvSpPr>
                  <a:spLocks/>
                </p:cNvSpPr>
                <p:nvPr/>
              </p:nvSpPr>
              <p:spPr bwMode="auto">
                <a:xfrm>
                  <a:off x="2851" y="1428"/>
                  <a:ext cx="285" cy="231"/>
                </a:xfrm>
                <a:custGeom>
                  <a:avLst/>
                  <a:gdLst>
                    <a:gd name="T0" fmla="*/ 122 w 855"/>
                    <a:gd name="T1" fmla="*/ 0 h 693"/>
                    <a:gd name="T2" fmla="*/ 0 w 855"/>
                    <a:gd name="T3" fmla="*/ 218 h 693"/>
                    <a:gd name="T4" fmla="*/ 587 w 855"/>
                    <a:gd name="T5" fmla="*/ 693 h 693"/>
                    <a:gd name="T6" fmla="*/ 855 w 855"/>
                    <a:gd name="T7" fmla="*/ 594 h 693"/>
                    <a:gd name="T8" fmla="*/ 122 w 855"/>
                    <a:gd name="T9" fmla="*/ 0 h 693"/>
                    <a:gd name="T10" fmla="*/ 0 60000 65536"/>
                    <a:gd name="T11" fmla="*/ 0 60000 65536"/>
                    <a:gd name="T12" fmla="*/ 0 60000 65536"/>
                    <a:gd name="T13" fmla="*/ 0 60000 65536"/>
                    <a:gd name="T14" fmla="*/ 0 60000 65536"/>
                    <a:gd name="T15" fmla="*/ 0 w 855"/>
                    <a:gd name="T16" fmla="*/ 0 h 693"/>
                    <a:gd name="T17" fmla="*/ 855 w 855"/>
                    <a:gd name="T18" fmla="*/ 693 h 693"/>
                  </a:gdLst>
                  <a:ahLst/>
                  <a:cxnLst>
                    <a:cxn ang="T10">
                      <a:pos x="T0" y="T1"/>
                    </a:cxn>
                    <a:cxn ang="T11">
                      <a:pos x="T2" y="T3"/>
                    </a:cxn>
                    <a:cxn ang="T12">
                      <a:pos x="T4" y="T5"/>
                    </a:cxn>
                    <a:cxn ang="T13">
                      <a:pos x="T6" y="T7"/>
                    </a:cxn>
                    <a:cxn ang="T14">
                      <a:pos x="T8" y="T9"/>
                    </a:cxn>
                  </a:cxnLst>
                  <a:rect l="T15" t="T16" r="T17" b="T18"/>
                  <a:pathLst>
                    <a:path w="855" h="693">
                      <a:moveTo>
                        <a:pt x="122" y="0"/>
                      </a:moveTo>
                      <a:lnTo>
                        <a:pt x="0" y="218"/>
                      </a:lnTo>
                      <a:lnTo>
                        <a:pt x="587" y="693"/>
                      </a:lnTo>
                      <a:lnTo>
                        <a:pt x="855" y="594"/>
                      </a:lnTo>
                      <a:lnTo>
                        <a:pt x="122" y="0"/>
                      </a:lnTo>
                      <a:close/>
                    </a:path>
                  </a:pathLst>
                </a:custGeom>
                <a:solidFill>
                  <a:srgbClr val="9F7F5F"/>
                </a:solidFill>
                <a:ln w="6350">
                  <a:solidFill>
                    <a:srgbClr val="000000"/>
                  </a:solidFill>
                  <a:round/>
                  <a:headEnd/>
                  <a:tailEnd/>
                </a:ln>
              </p:spPr>
              <p:txBody>
                <a:bodyPr/>
                <a:lstStyle/>
                <a:p>
                  <a:endParaRPr lang="nb-NO"/>
                </a:p>
              </p:txBody>
            </p:sp>
            <p:sp>
              <p:nvSpPr>
                <p:cNvPr id="80042" name="Freeform 48"/>
                <p:cNvSpPr>
                  <a:spLocks/>
                </p:cNvSpPr>
                <p:nvPr/>
              </p:nvSpPr>
              <p:spPr bwMode="auto">
                <a:xfrm>
                  <a:off x="2257" y="1909"/>
                  <a:ext cx="285" cy="231"/>
                </a:xfrm>
                <a:custGeom>
                  <a:avLst/>
                  <a:gdLst>
                    <a:gd name="T0" fmla="*/ 732 w 855"/>
                    <a:gd name="T1" fmla="*/ 694 h 694"/>
                    <a:gd name="T2" fmla="*/ 855 w 855"/>
                    <a:gd name="T3" fmla="*/ 477 h 694"/>
                    <a:gd name="T4" fmla="*/ 268 w 855"/>
                    <a:gd name="T5" fmla="*/ 0 h 694"/>
                    <a:gd name="T6" fmla="*/ 0 w 855"/>
                    <a:gd name="T7" fmla="*/ 99 h 694"/>
                    <a:gd name="T8" fmla="*/ 732 w 855"/>
                    <a:gd name="T9" fmla="*/ 694 h 694"/>
                    <a:gd name="T10" fmla="*/ 0 60000 65536"/>
                    <a:gd name="T11" fmla="*/ 0 60000 65536"/>
                    <a:gd name="T12" fmla="*/ 0 60000 65536"/>
                    <a:gd name="T13" fmla="*/ 0 60000 65536"/>
                    <a:gd name="T14" fmla="*/ 0 60000 65536"/>
                    <a:gd name="T15" fmla="*/ 0 w 855"/>
                    <a:gd name="T16" fmla="*/ 0 h 694"/>
                    <a:gd name="T17" fmla="*/ 855 w 855"/>
                    <a:gd name="T18" fmla="*/ 694 h 694"/>
                  </a:gdLst>
                  <a:ahLst/>
                  <a:cxnLst>
                    <a:cxn ang="T10">
                      <a:pos x="T0" y="T1"/>
                    </a:cxn>
                    <a:cxn ang="T11">
                      <a:pos x="T2" y="T3"/>
                    </a:cxn>
                    <a:cxn ang="T12">
                      <a:pos x="T4" y="T5"/>
                    </a:cxn>
                    <a:cxn ang="T13">
                      <a:pos x="T6" y="T7"/>
                    </a:cxn>
                    <a:cxn ang="T14">
                      <a:pos x="T8" y="T9"/>
                    </a:cxn>
                  </a:cxnLst>
                  <a:rect l="T15" t="T16" r="T17" b="T18"/>
                  <a:pathLst>
                    <a:path w="855" h="694">
                      <a:moveTo>
                        <a:pt x="732" y="694"/>
                      </a:moveTo>
                      <a:lnTo>
                        <a:pt x="855" y="477"/>
                      </a:lnTo>
                      <a:lnTo>
                        <a:pt x="268" y="0"/>
                      </a:lnTo>
                      <a:lnTo>
                        <a:pt x="0" y="99"/>
                      </a:lnTo>
                      <a:lnTo>
                        <a:pt x="732" y="694"/>
                      </a:lnTo>
                      <a:close/>
                    </a:path>
                  </a:pathLst>
                </a:custGeom>
                <a:solidFill>
                  <a:srgbClr val="3F1F00"/>
                </a:solidFill>
                <a:ln w="6350">
                  <a:solidFill>
                    <a:srgbClr val="000000"/>
                  </a:solidFill>
                  <a:round/>
                  <a:headEnd/>
                  <a:tailEnd/>
                </a:ln>
              </p:spPr>
              <p:txBody>
                <a:bodyPr/>
                <a:lstStyle/>
                <a:p>
                  <a:endParaRPr lang="nb-NO"/>
                </a:p>
              </p:txBody>
            </p:sp>
            <p:sp>
              <p:nvSpPr>
                <p:cNvPr id="80043" name="Freeform 49"/>
                <p:cNvSpPr>
                  <a:spLocks/>
                </p:cNvSpPr>
                <p:nvPr/>
              </p:nvSpPr>
              <p:spPr bwMode="auto">
                <a:xfrm>
                  <a:off x="2501" y="2068"/>
                  <a:ext cx="390" cy="72"/>
                </a:xfrm>
                <a:custGeom>
                  <a:avLst/>
                  <a:gdLst>
                    <a:gd name="T0" fmla="*/ 0 w 1172"/>
                    <a:gd name="T1" fmla="*/ 217 h 217"/>
                    <a:gd name="T2" fmla="*/ 123 w 1172"/>
                    <a:gd name="T3" fmla="*/ 0 h 217"/>
                    <a:gd name="T4" fmla="*/ 1050 w 1172"/>
                    <a:gd name="T5" fmla="*/ 0 h 217"/>
                    <a:gd name="T6" fmla="*/ 1172 w 1172"/>
                    <a:gd name="T7" fmla="*/ 217 h 217"/>
                    <a:gd name="T8" fmla="*/ 0 w 1172"/>
                    <a:gd name="T9" fmla="*/ 217 h 217"/>
                    <a:gd name="T10" fmla="*/ 0 60000 65536"/>
                    <a:gd name="T11" fmla="*/ 0 60000 65536"/>
                    <a:gd name="T12" fmla="*/ 0 60000 65536"/>
                    <a:gd name="T13" fmla="*/ 0 60000 65536"/>
                    <a:gd name="T14" fmla="*/ 0 60000 65536"/>
                    <a:gd name="T15" fmla="*/ 0 w 1172"/>
                    <a:gd name="T16" fmla="*/ 0 h 217"/>
                    <a:gd name="T17" fmla="*/ 1172 w 1172"/>
                    <a:gd name="T18" fmla="*/ 217 h 217"/>
                  </a:gdLst>
                  <a:ahLst/>
                  <a:cxnLst>
                    <a:cxn ang="T10">
                      <a:pos x="T0" y="T1"/>
                    </a:cxn>
                    <a:cxn ang="T11">
                      <a:pos x="T2" y="T3"/>
                    </a:cxn>
                    <a:cxn ang="T12">
                      <a:pos x="T4" y="T5"/>
                    </a:cxn>
                    <a:cxn ang="T13">
                      <a:pos x="T6" y="T7"/>
                    </a:cxn>
                    <a:cxn ang="T14">
                      <a:pos x="T8" y="T9"/>
                    </a:cxn>
                  </a:cxnLst>
                  <a:rect l="T15" t="T16" r="T17" b="T18"/>
                  <a:pathLst>
                    <a:path w="1172" h="217">
                      <a:moveTo>
                        <a:pt x="0" y="217"/>
                      </a:moveTo>
                      <a:lnTo>
                        <a:pt x="123" y="0"/>
                      </a:lnTo>
                      <a:lnTo>
                        <a:pt x="1050" y="0"/>
                      </a:lnTo>
                      <a:lnTo>
                        <a:pt x="1172" y="217"/>
                      </a:lnTo>
                      <a:lnTo>
                        <a:pt x="0" y="217"/>
                      </a:lnTo>
                      <a:close/>
                    </a:path>
                  </a:pathLst>
                </a:custGeom>
                <a:solidFill>
                  <a:srgbClr val="3F1F00"/>
                </a:solidFill>
                <a:ln w="6350">
                  <a:solidFill>
                    <a:srgbClr val="000000"/>
                  </a:solidFill>
                  <a:round/>
                  <a:headEnd/>
                  <a:tailEnd/>
                </a:ln>
              </p:spPr>
              <p:txBody>
                <a:bodyPr/>
                <a:lstStyle/>
                <a:p>
                  <a:endParaRPr lang="nb-NO"/>
                </a:p>
              </p:txBody>
            </p:sp>
            <p:sp>
              <p:nvSpPr>
                <p:cNvPr id="80044" name="Freeform 50"/>
                <p:cNvSpPr>
                  <a:spLocks/>
                </p:cNvSpPr>
                <p:nvPr/>
              </p:nvSpPr>
              <p:spPr bwMode="auto">
                <a:xfrm>
                  <a:off x="2851" y="1909"/>
                  <a:ext cx="285" cy="231"/>
                </a:xfrm>
                <a:custGeom>
                  <a:avLst/>
                  <a:gdLst>
                    <a:gd name="T0" fmla="*/ 122 w 855"/>
                    <a:gd name="T1" fmla="*/ 694 h 694"/>
                    <a:gd name="T2" fmla="*/ 0 w 855"/>
                    <a:gd name="T3" fmla="*/ 477 h 694"/>
                    <a:gd name="T4" fmla="*/ 587 w 855"/>
                    <a:gd name="T5" fmla="*/ 0 h 694"/>
                    <a:gd name="T6" fmla="*/ 855 w 855"/>
                    <a:gd name="T7" fmla="*/ 99 h 694"/>
                    <a:gd name="T8" fmla="*/ 122 w 855"/>
                    <a:gd name="T9" fmla="*/ 694 h 694"/>
                    <a:gd name="T10" fmla="*/ 0 60000 65536"/>
                    <a:gd name="T11" fmla="*/ 0 60000 65536"/>
                    <a:gd name="T12" fmla="*/ 0 60000 65536"/>
                    <a:gd name="T13" fmla="*/ 0 60000 65536"/>
                    <a:gd name="T14" fmla="*/ 0 60000 65536"/>
                    <a:gd name="T15" fmla="*/ 0 w 855"/>
                    <a:gd name="T16" fmla="*/ 0 h 694"/>
                    <a:gd name="T17" fmla="*/ 855 w 855"/>
                    <a:gd name="T18" fmla="*/ 694 h 694"/>
                  </a:gdLst>
                  <a:ahLst/>
                  <a:cxnLst>
                    <a:cxn ang="T10">
                      <a:pos x="T0" y="T1"/>
                    </a:cxn>
                    <a:cxn ang="T11">
                      <a:pos x="T2" y="T3"/>
                    </a:cxn>
                    <a:cxn ang="T12">
                      <a:pos x="T4" y="T5"/>
                    </a:cxn>
                    <a:cxn ang="T13">
                      <a:pos x="T6" y="T7"/>
                    </a:cxn>
                    <a:cxn ang="T14">
                      <a:pos x="T8" y="T9"/>
                    </a:cxn>
                  </a:cxnLst>
                  <a:rect l="T15" t="T16" r="T17" b="T18"/>
                  <a:pathLst>
                    <a:path w="855" h="694">
                      <a:moveTo>
                        <a:pt x="122" y="694"/>
                      </a:moveTo>
                      <a:lnTo>
                        <a:pt x="0" y="477"/>
                      </a:lnTo>
                      <a:lnTo>
                        <a:pt x="587" y="0"/>
                      </a:lnTo>
                      <a:lnTo>
                        <a:pt x="855" y="99"/>
                      </a:lnTo>
                      <a:lnTo>
                        <a:pt x="122" y="694"/>
                      </a:lnTo>
                      <a:close/>
                    </a:path>
                  </a:pathLst>
                </a:custGeom>
                <a:solidFill>
                  <a:srgbClr val="5F3F1F"/>
                </a:solidFill>
                <a:ln w="6350">
                  <a:solidFill>
                    <a:srgbClr val="000000"/>
                  </a:solidFill>
                  <a:round/>
                  <a:headEnd/>
                  <a:tailEnd/>
                </a:ln>
              </p:spPr>
              <p:txBody>
                <a:bodyPr/>
                <a:lstStyle/>
                <a:p>
                  <a:endParaRPr lang="nb-NO"/>
                </a:p>
              </p:txBody>
            </p:sp>
            <p:sp>
              <p:nvSpPr>
                <p:cNvPr id="80045" name="Freeform 51"/>
                <p:cNvSpPr>
                  <a:spLocks/>
                </p:cNvSpPr>
                <p:nvPr/>
              </p:nvSpPr>
              <p:spPr bwMode="auto">
                <a:xfrm>
                  <a:off x="2257" y="1626"/>
                  <a:ext cx="89" cy="316"/>
                </a:xfrm>
                <a:custGeom>
                  <a:avLst/>
                  <a:gdLst>
                    <a:gd name="T0" fmla="*/ 0 w 268"/>
                    <a:gd name="T1" fmla="*/ 0 h 949"/>
                    <a:gd name="T2" fmla="*/ 0 w 268"/>
                    <a:gd name="T3" fmla="*/ 949 h 949"/>
                    <a:gd name="T4" fmla="*/ 268 w 268"/>
                    <a:gd name="T5" fmla="*/ 850 h 949"/>
                    <a:gd name="T6" fmla="*/ 268 w 268"/>
                    <a:gd name="T7" fmla="*/ 99 h 949"/>
                    <a:gd name="T8" fmla="*/ 0 w 268"/>
                    <a:gd name="T9" fmla="*/ 0 h 949"/>
                    <a:gd name="T10" fmla="*/ 0 60000 65536"/>
                    <a:gd name="T11" fmla="*/ 0 60000 65536"/>
                    <a:gd name="T12" fmla="*/ 0 60000 65536"/>
                    <a:gd name="T13" fmla="*/ 0 60000 65536"/>
                    <a:gd name="T14" fmla="*/ 0 60000 65536"/>
                    <a:gd name="T15" fmla="*/ 0 w 268"/>
                    <a:gd name="T16" fmla="*/ 0 h 949"/>
                    <a:gd name="T17" fmla="*/ 268 w 268"/>
                    <a:gd name="T18" fmla="*/ 949 h 949"/>
                  </a:gdLst>
                  <a:ahLst/>
                  <a:cxnLst>
                    <a:cxn ang="T10">
                      <a:pos x="T0" y="T1"/>
                    </a:cxn>
                    <a:cxn ang="T11">
                      <a:pos x="T2" y="T3"/>
                    </a:cxn>
                    <a:cxn ang="T12">
                      <a:pos x="T4" y="T5"/>
                    </a:cxn>
                    <a:cxn ang="T13">
                      <a:pos x="T6" y="T7"/>
                    </a:cxn>
                    <a:cxn ang="T14">
                      <a:pos x="T8" y="T9"/>
                    </a:cxn>
                  </a:cxnLst>
                  <a:rect l="T15" t="T16" r="T17" b="T18"/>
                  <a:pathLst>
                    <a:path w="268" h="949">
                      <a:moveTo>
                        <a:pt x="0" y="0"/>
                      </a:moveTo>
                      <a:lnTo>
                        <a:pt x="0" y="949"/>
                      </a:lnTo>
                      <a:lnTo>
                        <a:pt x="268" y="850"/>
                      </a:lnTo>
                      <a:lnTo>
                        <a:pt x="268" y="99"/>
                      </a:lnTo>
                      <a:lnTo>
                        <a:pt x="0" y="0"/>
                      </a:lnTo>
                      <a:close/>
                    </a:path>
                  </a:pathLst>
                </a:custGeom>
                <a:solidFill>
                  <a:srgbClr val="3F1F00"/>
                </a:solidFill>
                <a:ln w="6350">
                  <a:solidFill>
                    <a:srgbClr val="000000"/>
                  </a:solidFill>
                  <a:round/>
                  <a:headEnd/>
                  <a:tailEnd/>
                </a:ln>
              </p:spPr>
              <p:txBody>
                <a:bodyPr/>
                <a:lstStyle/>
                <a:p>
                  <a:endParaRPr lang="nb-NO"/>
                </a:p>
              </p:txBody>
            </p:sp>
            <p:sp>
              <p:nvSpPr>
                <p:cNvPr id="80046" name="Freeform 52"/>
                <p:cNvSpPr>
                  <a:spLocks/>
                </p:cNvSpPr>
                <p:nvPr/>
              </p:nvSpPr>
              <p:spPr bwMode="auto">
                <a:xfrm>
                  <a:off x="3046" y="1626"/>
                  <a:ext cx="90" cy="316"/>
                </a:xfrm>
                <a:custGeom>
                  <a:avLst/>
                  <a:gdLst>
                    <a:gd name="T0" fmla="*/ 268 w 268"/>
                    <a:gd name="T1" fmla="*/ 0 h 949"/>
                    <a:gd name="T2" fmla="*/ 268 w 268"/>
                    <a:gd name="T3" fmla="*/ 949 h 949"/>
                    <a:gd name="T4" fmla="*/ 0 w 268"/>
                    <a:gd name="T5" fmla="*/ 850 h 949"/>
                    <a:gd name="T6" fmla="*/ 0 w 268"/>
                    <a:gd name="T7" fmla="*/ 99 h 949"/>
                    <a:gd name="T8" fmla="*/ 268 w 268"/>
                    <a:gd name="T9" fmla="*/ 0 h 949"/>
                    <a:gd name="T10" fmla="*/ 0 60000 65536"/>
                    <a:gd name="T11" fmla="*/ 0 60000 65536"/>
                    <a:gd name="T12" fmla="*/ 0 60000 65536"/>
                    <a:gd name="T13" fmla="*/ 0 60000 65536"/>
                    <a:gd name="T14" fmla="*/ 0 60000 65536"/>
                    <a:gd name="T15" fmla="*/ 0 w 268"/>
                    <a:gd name="T16" fmla="*/ 0 h 949"/>
                    <a:gd name="T17" fmla="*/ 268 w 268"/>
                    <a:gd name="T18" fmla="*/ 949 h 949"/>
                  </a:gdLst>
                  <a:ahLst/>
                  <a:cxnLst>
                    <a:cxn ang="T10">
                      <a:pos x="T0" y="T1"/>
                    </a:cxn>
                    <a:cxn ang="T11">
                      <a:pos x="T2" y="T3"/>
                    </a:cxn>
                    <a:cxn ang="T12">
                      <a:pos x="T4" y="T5"/>
                    </a:cxn>
                    <a:cxn ang="T13">
                      <a:pos x="T6" y="T7"/>
                    </a:cxn>
                    <a:cxn ang="T14">
                      <a:pos x="T8" y="T9"/>
                    </a:cxn>
                  </a:cxnLst>
                  <a:rect l="T15" t="T16" r="T17" b="T18"/>
                  <a:pathLst>
                    <a:path w="268" h="949">
                      <a:moveTo>
                        <a:pt x="268" y="0"/>
                      </a:moveTo>
                      <a:lnTo>
                        <a:pt x="268" y="949"/>
                      </a:lnTo>
                      <a:lnTo>
                        <a:pt x="0" y="850"/>
                      </a:lnTo>
                      <a:lnTo>
                        <a:pt x="0" y="99"/>
                      </a:lnTo>
                      <a:lnTo>
                        <a:pt x="268" y="0"/>
                      </a:lnTo>
                      <a:close/>
                    </a:path>
                  </a:pathLst>
                </a:custGeom>
                <a:solidFill>
                  <a:srgbClr val="7F5F3F"/>
                </a:solidFill>
                <a:ln w="6350">
                  <a:solidFill>
                    <a:srgbClr val="000000"/>
                  </a:solidFill>
                  <a:round/>
                  <a:headEnd/>
                  <a:tailEnd/>
                </a:ln>
              </p:spPr>
              <p:txBody>
                <a:bodyPr/>
                <a:lstStyle/>
                <a:p>
                  <a:endParaRPr lang="nb-NO"/>
                </a:p>
              </p:txBody>
            </p:sp>
          </p:grpSp>
          <p:grpSp>
            <p:nvGrpSpPr>
              <p:cNvPr id="79899" name="Group 53"/>
              <p:cNvGrpSpPr>
                <a:grpSpLocks/>
              </p:cNvGrpSpPr>
              <p:nvPr/>
            </p:nvGrpSpPr>
            <p:grpSpPr bwMode="auto">
              <a:xfrm>
                <a:off x="2344" y="1499"/>
                <a:ext cx="705" cy="570"/>
                <a:chOff x="2344" y="1499"/>
                <a:chExt cx="705" cy="570"/>
              </a:xfrm>
            </p:grpSpPr>
            <p:grpSp>
              <p:nvGrpSpPr>
                <p:cNvPr id="79900" name="Group 54"/>
                <p:cNvGrpSpPr>
                  <a:grpSpLocks/>
                </p:cNvGrpSpPr>
                <p:nvPr/>
              </p:nvGrpSpPr>
              <p:grpSpPr bwMode="auto">
                <a:xfrm>
                  <a:off x="2344" y="1499"/>
                  <a:ext cx="705" cy="570"/>
                  <a:chOff x="2344" y="1499"/>
                  <a:chExt cx="705" cy="570"/>
                </a:xfrm>
              </p:grpSpPr>
              <p:sp>
                <p:nvSpPr>
                  <p:cNvPr id="80004" name="Freeform 55"/>
                  <p:cNvSpPr>
                    <a:spLocks/>
                  </p:cNvSpPr>
                  <p:nvPr/>
                </p:nvSpPr>
                <p:spPr bwMode="auto">
                  <a:xfrm>
                    <a:off x="2344" y="1499"/>
                    <a:ext cx="705" cy="570"/>
                  </a:xfrm>
                  <a:custGeom>
                    <a:avLst/>
                    <a:gdLst>
                      <a:gd name="T0" fmla="*/ 588 w 2114"/>
                      <a:gd name="T1" fmla="*/ 0 h 1712"/>
                      <a:gd name="T2" fmla="*/ 1526 w 2114"/>
                      <a:gd name="T3" fmla="*/ 0 h 1712"/>
                      <a:gd name="T4" fmla="*/ 2114 w 2114"/>
                      <a:gd name="T5" fmla="*/ 476 h 1712"/>
                      <a:gd name="T6" fmla="*/ 2114 w 2114"/>
                      <a:gd name="T7" fmla="*/ 1236 h 1712"/>
                      <a:gd name="T8" fmla="*/ 1526 w 2114"/>
                      <a:gd name="T9" fmla="*/ 1712 h 1712"/>
                      <a:gd name="T10" fmla="*/ 588 w 2114"/>
                      <a:gd name="T11" fmla="*/ 1712 h 1712"/>
                      <a:gd name="T12" fmla="*/ 0 w 2114"/>
                      <a:gd name="T13" fmla="*/ 1236 h 1712"/>
                      <a:gd name="T14" fmla="*/ 0 w 2114"/>
                      <a:gd name="T15" fmla="*/ 476 h 1712"/>
                      <a:gd name="T16" fmla="*/ 588 w 2114"/>
                      <a:gd name="T17" fmla="*/ 0 h 17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14"/>
                      <a:gd name="T28" fmla="*/ 0 h 1712"/>
                      <a:gd name="T29" fmla="*/ 2114 w 2114"/>
                      <a:gd name="T30" fmla="*/ 1712 h 17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14" h="1712">
                        <a:moveTo>
                          <a:pt x="588" y="0"/>
                        </a:moveTo>
                        <a:lnTo>
                          <a:pt x="1526" y="0"/>
                        </a:lnTo>
                        <a:lnTo>
                          <a:pt x="2114" y="476"/>
                        </a:lnTo>
                        <a:lnTo>
                          <a:pt x="2114" y="1236"/>
                        </a:lnTo>
                        <a:lnTo>
                          <a:pt x="1526" y="1712"/>
                        </a:lnTo>
                        <a:lnTo>
                          <a:pt x="588" y="1712"/>
                        </a:lnTo>
                        <a:lnTo>
                          <a:pt x="0" y="1236"/>
                        </a:lnTo>
                        <a:lnTo>
                          <a:pt x="0" y="476"/>
                        </a:lnTo>
                        <a:lnTo>
                          <a:pt x="588" y="0"/>
                        </a:lnTo>
                        <a:close/>
                      </a:path>
                    </a:pathLst>
                  </a:custGeom>
                  <a:solidFill>
                    <a:srgbClr val="DFDFDF"/>
                  </a:solidFill>
                  <a:ln w="6350">
                    <a:solidFill>
                      <a:srgbClr val="000000"/>
                    </a:solidFill>
                    <a:round/>
                    <a:headEnd/>
                    <a:tailEnd/>
                  </a:ln>
                </p:spPr>
                <p:txBody>
                  <a:bodyPr/>
                  <a:lstStyle/>
                  <a:p>
                    <a:endParaRPr lang="nb-NO"/>
                  </a:p>
                </p:txBody>
              </p:sp>
              <p:sp>
                <p:nvSpPr>
                  <p:cNvPr id="80005" name="Freeform 56"/>
                  <p:cNvSpPr>
                    <a:spLocks/>
                  </p:cNvSpPr>
                  <p:nvPr/>
                </p:nvSpPr>
                <p:spPr bwMode="auto">
                  <a:xfrm>
                    <a:off x="2357" y="1509"/>
                    <a:ext cx="678" cy="549"/>
                  </a:xfrm>
                  <a:custGeom>
                    <a:avLst/>
                    <a:gdLst>
                      <a:gd name="T0" fmla="*/ 565 w 2033"/>
                      <a:gd name="T1" fmla="*/ 0 h 1647"/>
                      <a:gd name="T2" fmla="*/ 1468 w 2033"/>
                      <a:gd name="T3" fmla="*/ 0 h 1647"/>
                      <a:gd name="T4" fmla="*/ 2033 w 2033"/>
                      <a:gd name="T5" fmla="*/ 458 h 1647"/>
                      <a:gd name="T6" fmla="*/ 2033 w 2033"/>
                      <a:gd name="T7" fmla="*/ 1190 h 1647"/>
                      <a:gd name="T8" fmla="*/ 1468 w 2033"/>
                      <a:gd name="T9" fmla="*/ 1647 h 1647"/>
                      <a:gd name="T10" fmla="*/ 565 w 2033"/>
                      <a:gd name="T11" fmla="*/ 1647 h 1647"/>
                      <a:gd name="T12" fmla="*/ 0 w 2033"/>
                      <a:gd name="T13" fmla="*/ 1190 h 1647"/>
                      <a:gd name="T14" fmla="*/ 0 w 2033"/>
                      <a:gd name="T15" fmla="*/ 458 h 1647"/>
                      <a:gd name="T16" fmla="*/ 565 w 2033"/>
                      <a:gd name="T17" fmla="*/ 0 h 1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33"/>
                      <a:gd name="T28" fmla="*/ 0 h 1647"/>
                      <a:gd name="T29" fmla="*/ 2033 w 2033"/>
                      <a:gd name="T30" fmla="*/ 1647 h 16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33" h="1647">
                        <a:moveTo>
                          <a:pt x="565" y="0"/>
                        </a:moveTo>
                        <a:lnTo>
                          <a:pt x="1468" y="0"/>
                        </a:lnTo>
                        <a:lnTo>
                          <a:pt x="2033" y="458"/>
                        </a:lnTo>
                        <a:lnTo>
                          <a:pt x="2033" y="1190"/>
                        </a:lnTo>
                        <a:lnTo>
                          <a:pt x="1468" y="1647"/>
                        </a:lnTo>
                        <a:lnTo>
                          <a:pt x="565" y="1647"/>
                        </a:lnTo>
                        <a:lnTo>
                          <a:pt x="0" y="1190"/>
                        </a:lnTo>
                        <a:lnTo>
                          <a:pt x="0" y="458"/>
                        </a:lnTo>
                        <a:lnTo>
                          <a:pt x="565" y="0"/>
                        </a:lnTo>
                      </a:path>
                    </a:pathLst>
                  </a:cu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lstStyle/>
                  <a:p>
                    <a:endParaRPr lang="nb-NO"/>
                  </a:p>
                </p:txBody>
              </p:sp>
              <p:sp>
                <p:nvSpPr>
                  <p:cNvPr id="80006" name="Freeform 57"/>
                  <p:cNvSpPr>
                    <a:spLocks/>
                  </p:cNvSpPr>
                  <p:nvPr/>
                </p:nvSpPr>
                <p:spPr bwMode="auto">
                  <a:xfrm>
                    <a:off x="2371" y="1521"/>
                    <a:ext cx="650" cy="526"/>
                  </a:xfrm>
                  <a:custGeom>
                    <a:avLst/>
                    <a:gdLst>
                      <a:gd name="T0" fmla="*/ 541 w 1949"/>
                      <a:gd name="T1" fmla="*/ 0 h 1580"/>
                      <a:gd name="T2" fmla="*/ 1407 w 1949"/>
                      <a:gd name="T3" fmla="*/ 0 h 1580"/>
                      <a:gd name="T4" fmla="*/ 1949 w 1949"/>
                      <a:gd name="T5" fmla="*/ 439 h 1580"/>
                      <a:gd name="T6" fmla="*/ 1949 w 1949"/>
                      <a:gd name="T7" fmla="*/ 1141 h 1580"/>
                      <a:gd name="T8" fmla="*/ 1407 w 1949"/>
                      <a:gd name="T9" fmla="*/ 1580 h 1580"/>
                      <a:gd name="T10" fmla="*/ 541 w 1949"/>
                      <a:gd name="T11" fmla="*/ 1580 h 1580"/>
                      <a:gd name="T12" fmla="*/ 0 w 1949"/>
                      <a:gd name="T13" fmla="*/ 1141 h 1580"/>
                      <a:gd name="T14" fmla="*/ 0 w 1949"/>
                      <a:gd name="T15" fmla="*/ 439 h 1580"/>
                      <a:gd name="T16" fmla="*/ 541 w 1949"/>
                      <a:gd name="T17" fmla="*/ 0 h 15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49"/>
                      <a:gd name="T28" fmla="*/ 0 h 1580"/>
                      <a:gd name="T29" fmla="*/ 1949 w 1949"/>
                      <a:gd name="T30" fmla="*/ 1580 h 15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49" h="1580">
                        <a:moveTo>
                          <a:pt x="541" y="0"/>
                        </a:moveTo>
                        <a:lnTo>
                          <a:pt x="1407" y="0"/>
                        </a:lnTo>
                        <a:lnTo>
                          <a:pt x="1949" y="439"/>
                        </a:lnTo>
                        <a:lnTo>
                          <a:pt x="1949" y="1141"/>
                        </a:lnTo>
                        <a:lnTo>
                          <a:pt x="1407" y="1580"/>
                        </a:lnTo>
                        <a:lnTo>
                          <a:pt x="541" y="1580"/>
                        </a:lnTo>
                        <a:lnTo>
                          <a:pt x="0" y="1141"/>
                        </a:lnTo>
                        <a:lnTo>
                          <a:pt x="0" y="439"/>
                        </a:lnTo>
                        <a:lnTo>
                          <a:pt x="541" y="0"/>
                        </a:lnTo>
                      </a:path>
                    </a:pathLst>
                  </a:cu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lstStyle/>
                  <a:p>
                    <a:endParaRPr lang="nb-NO"/>
                  </a:p>
                </p:txBody>
              </p:sp>
              <p:grpSp>
                <p:nvGrpSpPr>
                  <p:cNvPr id="80007" name="Group 58"/>
                  <p:cNvGrpSpPr>
                    <a:grpSpLocks/>
                  </p:cNvGrpSpPr>
                  <p:nvPr/>
                </p:nvGrpSpPr>
                <p:grpSpPr bwMode="auto">
                  <a:xfrm>
                    <a:off x="2502" y="1621"/>
                    <a:ext cx="389" cy="321"/>
                    <a:chOff x="2502" y="1621"/>
                    <a:chExt cx="389" cy="321"/>
                  </a:xfrm>
                </p:grpSpPr>
                <p:sp>
                  <p:nvSpPr>
                    <p:cNvPr id="80008" name="Freeform 59"/>
                    <p:cNvSpPr>
                      <a:spLocks/>
                    </p:cNvSpPr>
                    <p:nvPr/>
                  </p:nvSpPr>
                  <p:spPr bwMode="auto">
                    <a:xfrm>
                      <a:off x="2502" y="1626"/>
                      <a:ext cx="389" cy="316"/>
                    </a:xfrm>
                    <a:custGeom>
                      <a:avLst/>
                      <a:gdLst>
                        <a:gd name="T0" fmla="*/ 324 w 1168"/>
                        <a:gd name="T1" fmla="*/ 0 h 947"/>
                        <a:gd name="T2" fmla="*/ 844 w 1168"/>
                        <a:gd name="T3" fmla="*/ 0 h 947"/>
                        <a:gd name="T4" fmla="*/ 1168 w 1168"/>
                        <a:gd name="T5" fmla="*/ 263 h 947"/>
                        <a:gd name="T6" fmla="*/ 1168 w 1168"/>
                        <a:gd name="T7" fmla="*/ 684 h 947"/>
                        <a:gd name="T8" fmla="*/ 844 w 1168"/>
                        <a:gd name="T9" fmla="*/ 947 h 947"/>
                        <a:gd name="T10" fmla="*/ 324 w 1168"/>
                        <a:gd name="T11" fmla="*/ 947 h 947"/>
                        <a:gd name="T12" fmla="*/ 0 w 1168"/>
                        <a:gd name="T13" fmla="*/ 684 h 947"/>
                        <a:gd name="T14" fmla="*/ 0 w 1168"/>
                        <a:gd name="T15" fmla="*/ 263 h 947"/>
                        <a:gd name="T16" fmla="*/ 324 w 1168"/>
                        <a:gd name="T17" fmla="*/ 0 h 9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8"/>
                        <a:gd name="T28" fmla="*/ 0 h 947"/>
                        <a:gd name="T29" fmla="*/ 1168 w 1168"/>
                        <a:gd name="T30" fmla="*/ 947 h 9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8" h="947">
                          <a:moveTo>
                            <a:pt x="324" y="0"/>
                          </a:moveTo>
                          <a:lnTo>
                            <a:pt x="844" y="0"/>
                          </a:lnTo>
                          <a:lnTo>
                            <a:pt x="1168" y="263"/>
                          </a:lnTo>
                          <a:lnTo>
                            <a:pt x="1168" y="684"/>
                          </a:lnTo>
                          <a:lnTo>
                            <a:pt x="844" y="947"/>
                          </a:lnTo>
                          <a:lnTo>
                            <a:pt x="324" y="947"/>
                          </a:lnTo>
                          <a:lnTo>
                            <a:pt x="0" y="684"/>
                          </a:lnTo>
                          <a:lnTo>
                            <a:pt x="0" y="263"/>
                          </a:lnTo>
                          <a:lnTo>
                            <a:pt x="324" y="0"/>
                          </a:lnTo>
                        </a:path>
                      </a:pathLst>
                    </a:cu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lstStyle/>
                    <a:p>
                      <a:endParaRPr lang="nb-NO"/>
                    </a:p>
                  </p:txBody>
                </p:sp>
                <p:sp>
                  <p:nvSpPr>
                    <p:cNvPr id="80009" name="Oval 60"/>
                    <p:cNvSpPr>
                      <a:spLocks noChangeArrowheads="1"/>
                    </p:cNvSpPr>
                    <p:nvPr/>
                  </p:nvSpPr>
                  <p:spPr bwMode="auto">
                    <a:xfrm>
                      <a:off x="2676" y="1769"/>
                      <a:ext cx="40" cy="31"/>
                    </a:xfrm>
                    <a:prstGeom prst="ellipse">
                      <a:avLst/>
                    </a:prstGeom>
                    <a:solidFill>
                      <a:srgbClr val="FFFFFF"/>
                    </a:solidFill>
                    <a:ln w="6350">
                      <a:solidFill>
                        <a:srgbClr val="000000"/>
                      </a:solidFill>
                      <a:round/>
                      <a:headEnd/>
                      <a:tailEnd/>
                    </a:ln>
                  </p:spPr>
                  <p:txBody>
                    <a:bodyPr/>
                    <a:lstStyle/>
                    <a:p>
                      <a:endParaRPr lang="nb-NO"/>
                    </a:p>
                  </p:txBody>
                </p:sp>
                <p:grpSp>
                  <p:nvGrpSpPr>
                    <p:cNvPr id="80010" name="Group 61"/>
                    <p:cNvGrpSpPr>
                      <a:grpSpLocks/>
                    </p:cNvGrpSpPr>
                    <p:nvPr/>
                  </p:nvGrpSpPr>
                  <p:grpSpPr bwMode="auto">
                    <a:xfrm>
                      <a:off x="2520" y="1625"/>
                      <a:ext cx="222" cy="248"/>
                      <a:chOff x="2520" y="1625"/>
                      <a:chExt cx="222" cy="248"/>
                    </a:xfrm>
                  </p:grpSpPr>
                  <p:grpSp>
                    <p:nvGrpSpPr>
                      <p:cNvPr id="80026" name="Group 62"/>
                      <p:cNvGrpSpPr>
                        <a:grpSpLocks/>
                      </p:cNvGrpSpPr>
                      <p:nvPr/>
                    </p:nvGrpSpPr>
                    <p:grpSpPr bwMode="auto">
                      <a:xfrm>
                        <a:off x="2572" y="1788"/>
                        <a:ext cx="123" cy="85"/>
                        <a:chOff x="2572" y="1788"/>
                        <a:chExt cx="123" cy="85"/>
                      </a:xfrm>
                    </p:grpSpPr>
                    <p:grpSp>
                      <p:nvGrpSpPr>
                        <p:cNvPr id="80035" name="Group 63"/>
                        <p:cNvGrpSpPr>
                          <a:grpSpLocks/>
                        </p:cNvGrpSpPr>
                        <p:nvPr/>
                      </p:nvGrpSpPr>
                      <p:grpSpPr bwMode="auto">
                        <a:xfrm>
                          <a:off x="2572" y="1843"/>
                          <a:ext cx="42" cy="30"/>
                          <a:chOff x="2572" y="1843"/>
                          <a:chExt cx="42" cy="30"/>
                        </a:xfrm>
                      </p:grpSpPr>
                      <p:sp>
                        <p:nvSpPr>
                          <p:cNvPr id="80037" name="Oval 64"/>
                          <p:cNvSpPr>
                            <a:spLocks noChangeArrowheads="1"/>
                          </p:cNvSpPr>
                          <p:nvPr/>
                        </p:nvSpPr>
                        <p:spPr bwMode="auto">
                          <a:xfrm>
                            <a:off x="2593" y="1843"/>
                            <a:ext cx="21" cy="17"/>
                          </a:xfrm>
                          <a:prstGeom prst="ellipse">
                            <a:avLst/>
                          </a:prstGeom>
                          <a:solidFill>
                            <a:srgbClr val="9F9F9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80038" name="Freeform 65"/>
                          <p:cNvSpPr>
                            <a:spLocks/>
                          </p:cNvSpPr>
                          <p:nvPr/>
                        </p:nvSpPr>
                        <p:spPr bwMode="auto">
                          <a:xfrm>
                            <a:off x="2572" y="1846"/>
                            <a:ext cx="36" cy="27"/>
                          </a:xfrm>
                          <a:custGeom>
                            <a:avLst/>
                            <a:gdLst>
                              <a:gd name="T0" fmla="*/ 69 w 109"/>
                              <a:gd name="T1" fmla="*/ 0 h 79"/>
                              <a:gd name="T2" fmla="*/ 0 w 109"/>
                              <a:gd name="T3" fmla="*/ 70 h 79"/>
                              <a:gd name="T4" fmla="*/ 11 w 109"/>
                              <a:gd name="T5" fmla="*/ 79 h 79"/>
                              <a:gd name="T6" fmla="*/ 109 w 109"/>
                              <a:gd name="T7" fmla="*/ 38 h 79"/>
                              <a:gd name="T8" fmla="*/ 69 w 109"/>
                              <a:gd name="T9" fmla="*/ 0 h 79"/>
                              <a:gd name="T10" fmla="*/ 0 60000 65536"/>
                              <a:gd name="T11" fmla="*/ 0 60000 65536"/>
                              <a:gd name="T12" fmla="*/ 0 60000 65536"/>
                              <a:gd name="T13" fmla="*/ 0 60000 65536"/>
                              <a:gd name="T14" fmla="*/ 0 60000 65536"/>
                              <a:gd name="T15" fmla="*/ 0 w 109"/>
                              <a:gd name="T16" fmla="*/ 0 h 79"/>
                              <a:gd name="T17" fmla="*/ 109 w 109"/>
                              <a:gd name="T18" fmla="*/ 79 h 79"/>
                            </a:gdLst>
                            <a:ahLst/>
                            <a:cxnLst>
                              <a:cxn ang="T10">
                                <a:pos x="T0" y="T1"/>
                              </a:cxn>
                              <a:cxn ang="T11">
                                <a:pos x="T2" y="T3"/>
                              </a:cxn>
                              <a:cxn ang="T12">
                                <a:pos x="T4" y="T5"/>
                              </a:cxn>
                              <a:cxn ang="T13">
                                <a:pos x="T6" y="T7"/>
                              </a:cxn>
                              <a:cxn ang="T14">
                                <a:pos x="T8" y="T9"/>
                              </a:cxn>
                            </a:cxnLst>
                            <a:rect l="T15" t="T16" r="T17" b="T18"/>
                            <a:pathLst>
                              <a:path w="109" h="79">
                                <a:moveTo>
                                  <a:pt x="69" y="0"/>
                                </a:moveTo>
                                <a:lnTo>
                                  <a:pt x="0" y="70"/>
                                </a:lnTo>
                                <a:lnTo>
                                  <a:pt x="11" y="79"/>
                                </a:lnTo>
                                <a:lnTo>
                                  <a:pt x="109" y="38"/>
                                </a:lnTo>
                                <a:lnTo>
                                  <a:pt x="69" y="0"/>
                                </a:lnTo>
                                <a:close/>
                              </a:path>
                            </a:pathLst>
                          </a:custGeom>
                          <a:solidFill>
                            <a:srgbClr val="9F9F9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sp>
                      <p:nvSpPr>
                        <p:cNvPr id="80036" name="Freeform 66"/>
                        <p:cNvSpPr>
                          <a:spLocks/>
                        </p:cNvSpPr>
                        <p:nvPr/>
                      </p:nvSpPr>
                      <p:spPr bwMode="auto">
                        <a:xfrm>
                          <a:off x="2607" y="1788"/>
                          <a:ext cx="88" cy="61"/>
                        </a:xfrm>
                        <a:custGeom>
                          <a:avLst/>
                          <a:gdLst>
                            <a:gd name="T0" fmla="*/ 0 w 264"/>
                            <a:gd name="T1" fmla="*/ 176 h 184"/>
                            <a:gd name="T2" fmla="*/ 253 w 264"/>
                            <a:gd name="T3" fmla="*/ 0 h 184"/>
                            <a:gd name="T4" fmla="*/ 264 w 264"/>
                            <a:gd name="T5" fmla="*/ 8 h 184"/>
                            <a:gd name="T6" fmla="*/ 10 w 264"/>
                            <a:gd name="T7" fmla="*/ 184 h 184"/>
                            <a:gd name="T8" fmla="*/ 0 w 264"/>
                            <a:gd name="T9" fmla="*/ 176 h 184"/>
                            <a:gd name="T10" fmla="*/ 0 60000 65536"/>
                            <a:gd name="T11" fmla="*/ 0 60000 65536"/>
                            <a:gd name="T12" fmla="*/ 0 60000 65536"/>
                            <a:gd name="T13" fmla="*/ 0 60000 65536"/>
                            <a:gd name="T14" fmla="*/ 0 60000 65536"/>
                            <a:gd name="T15" fmla="*/ 0 w 264"/>
                            <a:gd name="T16" fmla="*/ 0 h 184"/>
                            <a:gd name="T17" fmla="*/ 264 w 264"/>
                            <a:gd name="T18" fmla="*/ 184 h 184"/>
                          </a:gdLst>
                          <a:ahLst/>
                          <a:cxnLst>
                            <a:cxn ang="T10">
                              <a:pos x="T0" y="T1"/>
                            </a:cxn>
                            <a:cxn ang="T11">
                              <a:pos x="T2" y="T3"/>
                            </a:cxn>
                            <a:cxn ang="T12">
                              <a:pos x="T4" y="T5"/>
                            </a:cxn>
                            <a:cxn ang="T13">
                              <a:pos x="T6" y="T7"/>
                            </a:cxn>
                            <a:cxn ang="T14">
                              <a:pos x="T8" y="T9"/>
                            </a:cxn>
                          </a:cxnLst>
                          <a:rect l="T15" t="T16" r="T17" b="T18"/>
                          <a:pathLst>
                            <a:path w="264" h="184">
                              <a:moveTo>
                                <a:pt x="0" y="176"/>
                              </a:moveTo>
                              <a:lnTo>
                                <a:pt x="253" y="0"/>
                              </a:lnTo>
                              <a:lnTo>
                                <a:pt x="264" y="8"/>
                              </a:lnTo>
                              <a:lnTo>
                                <a:pt x="10" y="184"/>
                              </a:lnTo>
                              <a:lnTo>
                                <a:pt x="0" y="176"/>
                              </a:lnTo>
                              <a:close/>
                            </a:path>
                          </a:pathLst>
                        </a:custGeom>
                        <a:solidFill>
                          <a:srgbClr val="9F9F9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grpSp>
                    <p:nvGrpSpPr>
                      <p:cNvPr id="80027" name="Group 67"/>
                      <p:cNvGrpSpPr>
                        <a:grpSpLocks/>
                      </p:cNvGrpSpPr>
                      <p:nvPr/>
                    </p:nvGrpSpPr>
                    <p:grpSpPr bwMode="auto">
                      <a:xfrm>
                        <a:off x="2520" y="1663"/>
                        <a:ext cx="178" cy="125"/>
                        <a:chOff x="2520" y="1663"/>
                        <a:chExt cx="178" cy="125"/>
                      </a:xfrm>
                    </p:grpSpPr>
                    <p:grpSp>
                      <p:nvGrpSpPr>
                        <p:cNvPr id="80031" name="Group 68"/>
                        <p:cNvGrpSpPr>
                          <a:grpSpLocks/>
                        </p:cNvGrpSpPr>
                        <p:nvPr/>
                      </p:nvGrpSpPr>
                      <p:grpSpPr bwMode="auto">
                        <a:xfrm>
                          <a:off x="2520" y="1663"/>
                          <a:ext cx="45" cy="33"/>
                          <a:chOff x="2520" y="1663"/>
                          <a:chExt cx="45" cy="33"/>
                        </a:xfrm>
                      </p:grpSpPr>
                      <p:sp>
                        <p:nvSpPr>
                          <p:cNvPr id="80033" name="Oval 69"/>
                          <p:cNvSpPr>
                            <a:spLocks noChangeArrowheads="1"/>
                          </p:cNvSpPr>
                          <p:nvPr/>
                        </p:nvSpPr>
                        <p:spPr bwMode="auto">
                          <a:xfrm>
                            <a:off x="2544" y="1679"/>
                            <a:ext cx="21" cy="17"/>
                          </a:xfrm>
                          <a:prstGeom prst="ellipse">
                            <a:avLst/>
                          </a:prstGeom>
                          <a:solidFill>
                            <a:srgbClr val="9F9F9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80034" name="Freeform 70"/>
                          <p:cNvSpPr>
                            <a:spLocks/>
                          </p:cNvSpPr>
                          <p:nvPr/>
                        </p:nvSpPr>
                        <p:spPr bwMode="auto">
                          <a:xfrm>
                            <a:off x="2520" y="1663"/>
                            <a:ext cx="41" cy="31"/>
                          </a:xfrm>
                          <a:custGeom>
                            <a:avLst/>
                            <a:gdLst>
                              <a:gd name="T0" fmla="*/ 79 w 121"/>
                              <a:gd name="T1" fmla="*/ 93 h 93"/>
                              <a:gd name="T2" fmla="*/ 0 w 121"/>
                              <a:gd name="T3" fmla="*/ 0 h 93"/>
                              <a:gd name="T4" fmla="*/ 121 w 121"/>
                              <a:gd name="T5" fmla="*/ 53 h 93"/>
                              <a:gd name="T6" fmla="*/ 79 w 121"/>
                              <a:gd name="T7" fmla="*/ 93 h 93"/>
                              <a:gd name="T8" fmla="*/ 0 60000 65536"/>
                              <a:gd name="T9" fmla="*/ 0 60000 65536"/>
                              <a:gd name="T10" fmla="*/ 0 60000 65536"/>
                              <a:gd name="T11" fmla="*/ 0 60000 65536"/>
                              <a:gd name="T12" fmla="*/ 0 w 121"/>
                              <a:gd name="T13" fmla="*/ 0 h 93"/>
                              <a:gd name="T14" fmla="*/ 121 w 121"/>
                              <a:gd name="T15" fmla="*/ 93 h 93"/>
                            </a:gdLst>
                            <a:ahLst/>
                            <a:cxnLst>
                              <a:cxn ang="T8">
                                <a:pos x="T0" y="T1"/>
                              </a:cxn>
                              <a:cxn ang="T9">
                                <a:pos x="T2" y="T3"/>
                              </a:cxn>
                              <a:cxn ang="T10">
                                <a:pos x="T4" y="T5"/>
                              </a:cxn>
                              <a:cxn ang="T11">
                                <a:pos x="T6" y="T7"/>
                              </a:cxn>
                            </a:cxnLst>
                            <a:rect l="T12" t="T13" r="T14" b="T15"/>
                            <a:pathLst>
                              <a:path w="121" h="93">
                                <a:moveTo>
                                  <a:pt x="79" y="93"/>
                                </a:moveTo>
                                <a:lnTo>
                                  <a:pt x="0" y="0"/>
                                </a:lnTo>
                                <a:lnTo>
                                  <a:pt x="121" y="53"/>
                                </a:lnTo>
                                <a:lnTo>
                                  <a:pt x="79" y="93"/>
                                </a:lnTo>
                                <a:close/>
                              </a:path>
                            </a:pathLst>
                          </a:custGeom>
                          <a:solidFill>
                            <a:srgbClr val="9F9F9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sp>
                      <p:nvSpPr>
                        <p:cNvPr id="80032" name="Freeform 71"/>
                        <p:cNvSpPr>
                          <a:spLocks/>
                        </p:cNvSpPr>
                        <p:nvPr/>
                      </p:nvSpPr>
                      <p:spPr bwMode="auto">
                        <a:xfrm>
                          <a:off x="2559" y="1691"/>
                          <a:ext cx="139" cy="97"/>
                        </a:xfrm>
                        <a:custGeom>
                          <a:avLst/>
                          <a:gdLst>
                            <a:gd name="T0" fmla="*/ 0 w 418"/>
                            <a:gd name="T1" fmla="*/ 9 h 292"/>
                            <a:gd name="T2" fmla="*/ 411 w 418"/>
                            <a:gd name="T3" fmla="*/ 292 h 292"/>
                            <a:gd name="T4" fmla="*/ 418 w 418"/>
                            <a:gd name="T5" fmla="*/ 282 h 292"/>
                            <a:gd name="T6" fmla="*/ 11 w 418"/>
                            <a:gd name="T7" fmla="*/ 0 h 292"/>
                            <a:gd name="T8" fmla="*/ 0 w 418"/>
                            <a:gd name="T9" fmla="*/ 9 h 292"/>
                            <a:gd name="T10" fmla="*/ 0 60000 65536"/>
                            <a:gd name="T11" fmla="*/ 0 60000 65536"/>
                            <a:gd name="T12" fmla="*/ 0 60000 65536"/>
                            <a:gd name="T13" fmla="*/ 0 60000 65536"/>
                            <a:gd name="T14" fmla="*/ 0 60000 65536"/>
                            <a:gd name="T15" fmla="*/ 0 w 418"/>
                            <a:gd name="T16" fmla="*/ 0 h 292"/>
                            <a:gd name="T17" fmla="*/ 418 w 418"/>
                            <a:gd name="T18" fmla="*/ 292 h 292"/>
                          </a:gdLst>
                          <a:ahLst/>
                          <a:cxnLst>
                            <a:cxn ang="T10">
                              <a:pos x="T0" y="T1"/>
                            </a:cxn>
                            <a:cxn ang="T11">
                              <a:pos x="T2" y="T3"/>
                            </a:cxn>
                            <a:cxn ang="T12">
                              <a:pos x="T4" y="T5"/>
                            </a:cxn>
                            <a:cxn ang="T13">
                              <a:pos x="T6" y="T7"/>
                            </a:cxn>
                            <a:cxn ang="T14">
                              <a:pos x="T8" y="T9"/>
                            </a:cxn>
                          </a:cxnLst>
                          <a:rect l="T15" t="T16" r="T17" b="T18"/>
                          <a:pathLst>
                            <a:path w="418" h="292">
                              <a:moveTo>
                                <a:pt x="0" y="9"/>
                              </a:moveTo>
                              <a:lnTo>
                                <a:pt x="411" y="292"/>
                              </a:lnTo>
                              <a:lnTo>
                                <a:pt x="418" y="282"/>
                              </a:lnTo>
                              <a:lnTo>
                                <a:pt x="11" y="0"/>
                              </a:lnTo>
                              <a:lnTo>
                                <a:pt x="0" y="9"/>
                              </a:lnTo>
                              <a:close/>
                            </a:path>
                          </a:pathLst>
                        </a:custGeom>
                        <a:solidFill>
                          <a:srgbClr val="9F9F9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grpSp>
                    <p:nvGrpSpPr>
                      <p:cNvPr id="80028" name="Group 72"/>
                      <p:cNvGrpSpPr>
                        <a:grpSpLocks/>
                      </p:cNvGrpSpPr>
                      <p:nvPr/>
                    </p:nvGrpSpPr>
                    <p:grpSpPr bwMode="auto">
                      <a:xfrm>
                        <a:off x="2672" y="1625"/>
                        <a:ext cx="70" cy="246"/>
                        <a:chOff x="2672" y="1625"/>
                        <a:chExt cx="70" cy="246"/>
                      </a:xfrm>
                    </p:grpSpPr>
                    <p:sp>
                      <p:nvSpPr>
                        <p:cNvPr id="80029" name="Freeform 73"/>
                        <p:cNvSpPr>
                          <a:spLocks/>
                        </p:cNvSpPr>
                        <p:nvPr/>
                      </p:nvSpPr>
                      <p:spPr bwMode="auto">
                        <a:xfrm>
                          <a:off x="2672" y="1834"/>
                          <a:ext cx="14" cy="37"/>
                        </a:xfrm>
                        <a:custGeom>
                          <a:avLst/>
                          <a:gdLst>
                            <a:gd name="T0" fmla="*/ 41 w 42"/>
                            <a:gd name="T1" fmla="*/ 0 h 110"/>
                            <a:gd name="T2" fmla="*/ 21 w 42"/>
                            <a:gd name="T3" fmla="*/ 32 h 110"/>
                            <a:gd name="T4" fmla="*/ 0 w 42"/>
                            <a:gd name="T5" fmla="*/ 107 h 110"/>
                            <a:gd name="T6" fmla="*/ 21 w 42"/>
                            <a:gd name="T7" fmla="*/ 110 h 110"/>
                            <a:gd name="T8" fmla="*/ 42 w 42"/>
                            <a:gd name="T9" fmla="*/ 35 h 110"/>
                            <a:gd name="T10" fmla="*/ 41 w 42"/>
                            <a:gd name="T11" fmla="*/ 0 h 110"/>
                            <a:gd name="T12" fmla="*/ 0 60000 65536"/>
                            <a:gd name="T13" fmla="*/ 0 60000 65536"/>
                            <a:gd name="T14" fmla="*/ 0 60000 65536"/>
                            <a:gd name="T15" fmla="*/ 0 60000 65536"/>
                            <a:gd name="T16" fmla="*/ 0 60000 65536"/>
                            <a:gd name="T17" fmla="*/ 0 60000 65536"/>
                            <a:gd name="T18" fmla="*/ 0 w 42"/>
                            <a:gd name="T19" fmla="*/ 0 h 110"/>
                            <a:gd name="T20" fmla="*/ 42 w 42"/>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42" h="110">
                              <a:moveTo>
                                <a:pt x="41" y="0"/>
                              </a:moveTo>
                              <a:lnTo>
                                <a:pt x="21" y="32"/>
                              </a:lnTo>
                              <a:lnTo>
                                <a:pt x="0" y="107"/>
                              </a:lnTo>
                              <a:lnTo>
                                <a:pt x="21" y="110"/>
                              </a:lnTo>
                              <a:lnTo>
                                <a:pt x="42" y="35"/>
                              </a:lnTo>
                              <a:lnTo>
                                <a:pt x="41" y="0"/>
                              </a:lnTo>
                              <a:close/>
                            </a:path>
                          </a:pathLst>
                        </a:custGeom>
                        <a:solidFill>
                          <a:srgbClr val="9F9F9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80030" name="Line 74"/>
                        <p:cNvSpPr>
                          <a:spLocks noChangeShapeType="1"/>
                        </p:cNvSpPr>
                        <p:nvPr/>
                      </p:nvSpPr>
                      <p:spPr bwMode="auto">
                        <a:xfrm flipV="1">
                          <a:off x="2683" y="1625"/>
                          <a:ext cx="59" cy="218"/>
                        </a:xfrm>
                        <a:prstGeom prst="line">
                          <a:avLst/>
                        </a:prstGeom>
                        <a:noFill/>
                        <a:ln w="6350">
                          <a:solidFill>
                            <a:srgbClr val="9F9F9F"/>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grpSp>
                  <p:nvGrpSpPr>
                    <p:cNvPr id="80011" name="Group 75"/>
                    <p:cNvGrpSpPr>
                      <a:grpSpLocks/>
                    </p:cNvGrpSpPr>
                    <p:nvPr/>
                  </p:nvGrpSpPr>
                  <p:grpSpPr bwMode="auto">
                    <a:xfrm>
                      <a:off x="2519" y="1621"/>
                      <a:ext cx="221" cy="247"/>
                      <a:chOff x="2519" y="1621"/>
                      <a:chExt cx="221" cy="247"/>
                    </a:xfrm>
                  </p:grpSpPr>
                  <p:grpSp>
                    <p:nvGrpSpPr>
                      <p:cNvPr id="80013" name="Group 76"/>
                      <p:cNvGrpSpPr>
                        <a:grpSpLocks/>
                      </p:cNvGrpSpPr>
                      <p:nvPr/>
                    </p:nvGrpSpPr>
                    <p:grpSpPr bwMode="auto">
                      <a:xfrm>
                        <a:off x="2571" y="1784"/>
                        <a:ext cx="123" cy="84"/>
                        <a:chOff x="2571" y="1784"/>
                        <a:chExt cx="123" cy="84"/>
                      </a:xfrm>
                    </p:grpSpPr>
                    <p:grpSp>
                      <p:nvGrpSpPr>
                        <p:cNvPr id="80022" name="Group 77"/>
                        <p:cNvGrpSpPr>
                          <a:grpSpLocks/>
                        </p:cNvGrpSpPr>
                        <p:nvPr/>
                      </p:nvGrpSpPr>
                      <p:grpSpPr bwMode="auto">
                        <a:xfrm>
                          <a:off x="2571" y="1839"/>
                          <a:ext cx="41" cy="29"/>
                          <a:chOff x="2571" y="1839"/>
                          <a:chExt cx="41" cy="29"/>
                        </a:xfrm>
                      </p:grpSpPr>
                      <p:sp>
                        <p:nvSpPr>
                          <p:cNvPr id="80024" name="Oval 78"/>
                          <p:cNvSpPr>
                            <a:spLocks noChangeArrowheads="1"/>
                          </p:cNvSpPr>
                          <p:nvPr/>
                        </p:nvSpPr>
                        <p:spPr bwMode="auto">
                          <a:xfrm>
                            <a:off x="2592" y="1839"/>
                            <a:ext cx="20" cy="17"/>
                          </a:xfrm>
                          <a:prstGeom prst="ellipse">
                            <a:avLst/>
                          </a:pr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80025" name="Freeform 79"/>
                          <p:cNvSpPr>
                            <a:spLocks/>
                          </p:cNvSpPr>
                          <p:nvPr/>
                        </p:nvSpPr>
                        <p:spPr bwMode="auto">
                          <a:xfrm>
                            <a:off x="2571" y="1842"/>
                            <a:ext cx="36" cy="26"/>
                          </a:xfrm>
                          <a:custGeom>
                            <a:avLst/>
                            <a:gdLst>
                              <a:gd name="T0" fmla="*/ 70 w 109"/>
                              <a:gd name="T1" fmla="*/ 0 h 79"/>
                              <a:gd name="T2" fmla="*/ 0 w 109"/>
                              <a:gd name="T3" fmla="*/ 70 h 79"/>
                              <a:gd name="T4" fmla="*/ 11 w 109"/>
                              <a:gd name="T5" fmla="*/ 79 h 79"/>
                              <a:gd name="T6" fmla="*/ 109 w 109"/>
                              <a:gd name="T7" fmla="*/ 37 h 79"/>
                              <a:gd name="T8" fmla="*/ 70 w 109"/>
                              <a:gd name="T9" fmla="*/ 0 h 79"/>
                              <a:gd name="T10" fmla="*/ 0 60000 65536"/>
                              <a:gd name="T11" fmla="*/ 0 60000 65536"/>
                              <a:gd name="T12" fmla="*/ 0 60000 65536"/>
                              <a:gd name="T13" fmla="*/ 0 60000 65536"/>
                              <a:gd name="T14" fmla="*/ 0 60000 65536"/>
                              <a:gd name="T15" fmla="*/ 0 w 109"/>
                              <a:gd name="T16" fmla="*/ 0 h 79"/>
                              <a:gd name="T17" fmla="*/ 109 w 109"/>
                              <a:gd name="T18" fmla="*/ 79 h 79"/>
                            </a:gdLst>
                            <a:ahLst/>
                            <a:cxnLst>
                              <a:cxn ang="T10">
                                <a:pos x="T0" y="T1"/>
                              </a:cxn>
                              <a:cxn ang="T11">
                                <a:pos x="T2" y="T3"/>
                              </a:cxn>
                              <a:cxn ang="T12">
                                <a:pos x="T4" y="T5"/>
                              </a:cxn>
                              <a:cxn ang="T13">
                                <a:pos x="T6" y="T7"/>
                              </a:cxn>
                              <a:cxn ang="T14">
                                <a:pos x="T8" y="T9"/>
                              </a:cxn>
                            </a:cxnLst>
                            <a:rect l="T15" t="T16" r="T17" b="T18"/>
                            <a:pathLst>
                              <a:path w="109" h="79">
                                <a:moveTo>
                                  <a:pt x="70" y="0"/>
                                </a:moveTo>
                                <a:lnTo>
                                  <a:pt x="0" y="70"/>
                                </a:lnTo>
                                <a:lnTo>
                                  <a:pt x="11" y="79"/>
                                </a:lnTo>
                                <a:lnTo>
                                  <a:pt x="109" y="37"/>
                                </a:lnTo>
                                <a:lnTo>
                                  <a:pt x="70" y="0"/>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sp>
                      <p:nvSpPr>
                        <p:cNvPr id="80023" name="Freeform 80"/>
                        <p:cNvSpPr>
                          <a:spLocks/>
                        </p:cNvSpPr>
                        <p:nvPr/>
                      </p:nvSpPr>
                      <p:spPr bwMode="auto">
                        <a:xfrm>
                          <a:off x="2606" y="1784"/>
                          <a:ext cx="88" cy="61"/>
                        </a:xfrm>
                        <a:custGeom>
                          <a:avLst/>
                          <a:gdLst>
                            <a:gd name="T0" fmla="*/ 0 w 264"/>
                            <a:gd name="T1" fmla="*/ 175 h 184"/>
                            <a:gd name="T2" fmla="*/ 253 w 264"/>
                            <a:gd name="T3" fmla="*/ 0 h 184"/>
                            <a:gd name="T4" fmla="*/ 264 w 264"/>
                            <a:gd name="T5" fmla="*/ 6 h 184"/>
                            <a:gd name="T6" fmla="*/ 10 w 264"/>
                            <a:gd name="T7" fmla="*/ 184 h 184"/>
                            <a:gd name="T8" fmla="*/ 0 w 264"/>
                            <a:gd name="T9" fmla="*/ 175 h 184"/>
                            <a:gd name="T10" fmla="*/ 0 60000 65536"/>
                            <a:gd name="T11" fmla="*/ 0 60000 65536"/>
                            <a:gd name="T12" fmla="*/ 0 60000 65536"/>
                            <a:gd name="T13" fmla="*/ 0 60000 65536"/>
                            <a:gd name="T14" fmla="*/ 0 60000 65536"/>
                            <a:gd name="T15" fmla="*/ 0 w 264"/>
                            <a:gd name="T16" fmla="*/ 0 h 184"/>
                            <a:gd name="T17" fmla="*/ 264 w 264"/>
                            <a:gd name="T18" fmla="*/ 184 h 184"/>
                          </a:gdLst>
                          <a:ahLst/>
                          <a:cxnLst>
                            <a:cxn ang="T10">
                              <a:pos x="T0" y="T1"/>
                            </a:cxn>
                            <a:cxn ang="T11">
                              <a:pos x="T2" y="T3"/>
                            </a:cxn>
                            <a:cxn ang="T12">
                              <a:pos x="T4" y="T5"/>
                            </a:cxn>
                            <a:cxn ang="T13">
                              <a:pos x="T6" y="T7"/>
                            </a:cxn>
                            <a:cxn ang="T14">
                              <a:pos x="T8" y="T9"/>
                            </a:cxn>
                          </a:cxnLst>
                          <a:rect l="T15" t="T16" r="T17" b="T18"/>
                          <a:pathLst>
                            <a:path w="264" h="184">
                              <a:moveTo>
                                <a:pt x="0" y="175"/>
                              </a:moveTo>
                              <a:lnTo>
                                <a:pt x="253" y="0"/>
                              </a:lnTo>
                              <a:lnTo>
                                <a:pt x="264" y="6"/>
                              </a:lnTo>
                              <a:lnTo>
                                <a:pt x="10" y="184"/>
                              </a:lnTo>
                              <a:lnTo>
                                <a:pt x="0" y="175"/>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grpSp>
                    <p:nvGrpSpPr>
                      <p:cNvPr id="80014" name="Group 81"/>
                      <p:cNvGrpSpPr>
                        <a:grpSpLocks/>
                      </p:cNvGrpSpPr>
                      <p:nvPr/>
                    </p:nvGrpSpPr>
                    <p:grpSpPr bwMode="auto">
                      <a:xfrm>
                        <a:off x="2519" y="1658"/>
                        <a:ext cx="178" cy="126"/>
                        <a:chOff x="2519" y="1658"/>
                        <a:chExt cx="178" cy="126"/>
                      </a:xfrm>
                    </p:grpSpPr>
                    <p:grpSp>
                      <p:nvGrpSpPr>
                        <p:cNvPr id="80018" name="Group 82"/>
                        <p:cNvGrpSpPr>
                          <a:grpSpLocks/>
                        </p:cNvGrpSpPr>
                        <p:nvPr/>
                      </p:nvGrpSpPr>
                      <p:grpSpPr bwMode="auto">
                        <a:xfrm>
                          <a:off x="2519" y="1658"/>
                          <a:ext cx="45" cy="34"/>
                          <a:chOff x="2519" y="1658"/>
                          <a:chExt cx="45" cy="34"/>
                        </a:xfrm>
                      </p:grpSpPr>
                      <p:sp>
                        <p:nvSpPr>
                          <p:cNvPr id="80020" name="Oval 83"/>
                          <p:cNvSpPr>
                            <a:spLocks noChangeArrowheads="1"/>
                          </p:cNvSpPr>
                          <p:nvPr/>
                        </p:nvSpPr>
                        <p:spPr bwMode="auto">
                          <a:xfrm>
                            <a:off x="2543" y="1675"/>
                            <a:ext cx="21" cy="17"/>
                          </a:xfrm>
                          <a:prstGeom prst="ellipse">
                            <a:avLst/>
                          </a:pr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80021" name="Freeform 84"/>
                          <p:cNvSpPr>
                            <a:spLocks/>
                          </p:cNvSpPr>
                          <p:nvPr/>
                        </p:nvSpPr>
                        <p:spPr bwMode="auto">
                          <a:xfrm>
                            <a:off x="2519" y="1658"/>
                            <a:ext cx="40" cy="31"/>
                          </a:xfrm>
                          <a:custGeom>
                            <a:avLst/>
                            <a:gdLst>
                              <a:gd name="T0" fmla="*/ 79 w 121"/>
                              <a:gd name="T1" fmla="*/ 93 h 93"/>
                              <a:gd name="T2" fmla="*/ 0 w 121"/>
                              <a:gd name="T3" fmla="*/ 0 h 93"/>
                              <a:gd name="T4" fmla="*/ 121 w 121"/>
                              <a:gd name="T5" fmla="*/ 55 h 93"/>
                              <a:gd name="T6" fmla="*/ 79 w 121"/>
                              <a:gd name="T7" fmla="*/ 93 h 93"/>
                              <a:gd name="T8" fmla="*/ 0 60000 65536"/>
                              <a:gd name="T9" fmla="*/ 0 60000 65536"/>
                              <a:gd name="T10" fmla="*/ 0 60000 65536"/>
                              <a:gd name="T11" fmla="*/ 0 60000 65536"/>
                              <a:gd name="T12" fmla="*/ 0 w 121"/>
                              <a:gd name="T13" fmla="*/ 0 h 93"/>
                              <a:gd name="T14" fmla="*/ 121 w 121"/>
                              <a:gd name="T15" fmla="*/ 93 h 93"/>
                            </a:gdLst>
                            <a:ahLst/>
                            <a:cxnLst>
                              <a:cxn ang="T8">
                                <a:pos x="T0" y="T1"/>
                              </a:cxn>
                              <a:cxn ang="T9">
                                <a:pos x="T2" y="T3"/>
                              </a:cxn>
                              <a:cxn ang="T10">
                                <a:pos x="T4" y="T5"/>
                              </a:cxn>
                              <a:cxn ang="T11">
                                <a:pos x="T6" y="T7"/>
                              </a:cxn>
                            </a:cxnLst>
                            <a:rect l="T12" t="T13" r="T14" b="T15"/>
                            <a:pathLst>
                              <a:path w="121" h="93">
                                <a:moveTo>
                                  <a:pt x="79" y="93"/>
                                </a:moveTo>
                                <a:lnTo>
                                  <a:pt x="0" y="0"/>
                                </a:lnTo>
                                <a:lnTo>
                                  <a:pt x="121" y="55"/>
                                </a:lnTo>
                                <a:lnTo>
                                  <a:pt x="79" y="93"/>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sp>
                      <p:nvSpPr>
                        <p:cNvPr id="80019" name="Freeform 85"/>
                        <p:cNvSpPr>
                          <a:spLocks/>
                        </p:cNvSpPr>
                        <p:nvPr/>
                      </p:nvSpPr>
                      <p:spPr bwMode="auto">
                        <a:xfrm>
                          <a:off x="2557" y="1686"/>
                          <a:ext cx="140" cy="98"/>
                        </a:xfrm>
                        <a:custGeom>
                          <a:avLst/>
                          <a:gdLst>
                            <a:gd name="T0" fmla="*/ 0 w 419"/>
                            <a:gd name="T1" fmla="*/ 9 h 294"/>
                            <a:gd name="T2" fmla="*/ 412 w 419"/>
                            <a:gd name="T3" fmla="*/ 294 h 294"/>
                            <a:gd name="T4" fmla="*/ 419 w 419"/>
                            <a:gd name="T5" fmla="*/ 282 h 294"/>
                            <a:gd name="T6" fmla="*/ 12 w 419"/>
                            <a:gd name="T7" fmla="*/ 0 h 294"/>
                            <a:gd name="T8" fmla="*/ 0 w 419"/>
                            <a:gd name="T9" fmla="*/ 9 h 294"/>
                            <a:gd name="T10" fmla="*/ 0 60000 65536"/>
                            <a:gd name="T11" fmla="*/ 0 60000 65536"/>
                            <a:gd name="T12" fmla="*/ 0 60000 65536"/>
                            <a:gd name="T13" fmla="*/ 0 60000 65536"/>
                            <a:gd name="T14" fmla="*/ 0 60000 65536"/>
                            <a:gd name="T15" fmla="*/ 0 w 419"/>
                            <a:gd name="T16" fmla="*/ 0 h 294"/>
                            <a:gd name="T17" fmla="*/ 419 w 419"/>
                            <a:gd name="T18" fmla="*/ 294 h 294"/>
                          </a:gdLst>
                          <a:ahLst/>
                          <a:cxnLst>
                            <a:cxn ang="T10">
                              <a:pos x="T0" y="T1"/>
                            </a:cxn>
                            <a:cxn ang="T11">
                              <a:pos x="T2" y="T3"/>
                            </a:cxn>
                            <a:cxn ang="T12">
                              <a:pos x="T4" y="T5"/>
                            </a:cxn>
                            <a:cxn ang="T13">
                              <a:pos x="T6" y="T7"/>
                            </a:cxn>
                            <a:cxn ang="T14">
                              <a:pos x="T8" y="T9"/>
                            </a:cxn>
                          </a:cxnLst>
                          <a:rect l="T15" t="T16" r="T17" b="T18"/>
                          <a:pathLst>
                            <a:path w="419" h="294">
                              <a:moveTo>
                                <a:pt x="0" y="9"/>
                              </a:moveTo>
                              <a:lnTo>
                                <a:pt x="412" y="294"/>
                              </a:lnTo>
                              <a:lnTo>
                                <a:pt x="419" y="282"/>
                              </a:lnTo>
                              <a:lnTo>
                                <a:pt x="12" y="0"/>
                              </a:lnTo>
                              <a:lnTo>
                                <a:pt x="0" y="9"/>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grpSp>
                    <p:nvGrpSpPr>
                      <p:cNvPr id="80015" name="Group 86"/>
                      <p:cNvGrpSpPr>
                        <a:grpSpLocks/>
                      </p:cNvGrpSpPr>
                      <p:nvPr/>
                    </p:nvGrpSpPr>
                    <p:grpSpPr bwMode="auto">
                      <a:xfrm>
                        <a:off x="2671" y="1621"/>
                        <a:ext cx="69" cy="246"/>
                        <a:chOff x="2671" y="1621"/>
                        <a:chExt cx="69" cy="246"/>
                      </a:xfrm>
                    </p:grpSpPr>
                    <p:sp>
                      <p:nvSpPr>
                        <p:cNvPr id="80016" name="Freeform 87"/>
                        <p:cNvSpPr>
                          <a:spLocks/>
                        </p:cNvSpPr>
                        <p:nvPr/>
                      </p:nvSpPr>
                      <p:spPr bwMode="auto">
                        <a:xfrm>
                          <a:off x="2671" y="1830"/>
                          <a:ext cx="14" cy="37"/>
                        </a:xfrm>
                        <a:custGeom>
                          <a:avLst/>
                          <a:gdLst>
                            <a:gd name="T0" fmla="*/ 41 w 42"/>
                            <a:gd name="T1" fmla="*/ 0 h 112"/>
                            <a:gd name="T2" fmla="*/ 21 w 42"/>
                            <a:gd name="T3" fmla="*/ 32 h 112"/>
                            <a:gd name="T4" fmla="*/ 0 w 42"/>
                            <a:gd name="T5" fmla="*/ 107 h 112"/>
                            <a:gd name="T6" fmla="*/ 21 w 42"/>
                            <a:gd name="T7" fmla="*/ 112 h 112"/>
                            <a:gd name="T8" fmla="*/ 42 w 42"/>
                            <a:gd name="T9" fmla="*/ 37 h 112"/>
                            <a:gd name="T10" fmla="*/ 41 w 42"/>
                            <a:gd name="T11" fmla="*/ 0 h 112"/>
                            <a:gd name="T12" fmla="*/ 0 60000 65536"/>
                            <a:gd name="T13" fmla="*/ 0 60000 65536"/>
                            <a:gd name="T14" fmla="*/ 0 60000 65536"/>
                            <a:gd name="T15" fmla="*/ 0 60000 65536"/>
                            <a:gd name="T16" fmla="*/ 0 60000 65536"/>
                            <a:gd name="T17" fmla="*/ 0 60000 65536"/>
                            <a:gd name="T18" fmla="*/ 0 w 42"/>
                            <a:gd name="T19" fmla="*/ 0 h 112"/>
                            <a:gd name="T20" fmla="*/ 42 w 42"/>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42" h="112">
                              <a:moveTo>
                                <a:pt x="41" y="0"/>
                              </a:moveTo>
                              <a:lnTo>
                                <a:pt x="21" y="32"/>
                              </a:lnTo>
                              <a:lnTo>
                                <a:pt x="0" y="107"/>
                              </a:lnTo>
                              <a:lnTo>
                                <a:pt x="21" y="112"/>
                              </a:lnTo>
                              <a:lnTo>
                                <a:pt x="42" y="37"/>
                              </a:lnTo>
                              <a:lnTo>
                                <a:pt x="41" y="0"/>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80017" name="Line 88"/>
                        <p:cNvSpPr>
                          <a:spLocks noChangeShapeType="1"/>
                        </p:cNvSpPr>
                        <p:nvPr/>
                      </p:nvSpPr>
                      <p:spPr bwMode="auto">
                        <a:xfrm flipV="1">
                          <a:off x="2681" y="1621"/>
                          <a:ext cx="59" cy="217"/>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sp>
                  <p:nvSpPr>
                    <p:cNvPr id="80012" name="Oval 89"/>
                    <p:cNvSpPr>
                      <a:spLocks noChangeArrowheads="1"/>
                    </p:cNvSpPr>
                    <p:nvPr/>
                  </p:nvSpPr>
                  <p:spPr bwMode="auto">
                    <a:xfrm>
                      <a:off x="2682" y="1773"/>
                      <a:ext cx="29" cy="22"/>
                    </a:xfrm>
                    <a:prstGeom prst="ellipse">
                      <a:avLst/>
                    </a:prstGeom>
                    <a:solidFill>
                      <a:srgbClr val="FFFFFF"/>
                    </a:solidFill>
                    <a:ln w="6350">
                      <a:solidFill>
                        <a:srgbClr val="000000"/>
                      </a:solidFill>
                      <a:round/>
                      <a:headEnd/>
                      <a:tailEnd/>
                    </a:ln>
                  </p:spPr>
                  <p:txBody>
                    <a:bodyPr/>
                    <a:lstStyle/>
                    <a:p>
                      <a:endParaRPr lang="nb-NO"/>
                    </a:p>
                  </p:txBody>
                </p:sp>
              </p:grpSp>
            </p:grpSp>
            <p:grpSp>
              <p:nvGrpSpPr>
                <p:cNvPr id="79901" name="Group 90"/>
                <p:cNvGrpSpPr>
                  <a:grpSpLocks/>
                </p:cNvGrpSpPr>
                <p:nvPr/>
              </p:nvGrpSpPr>
              <p:grpSpPr bwMode="auto">
                <a:xfrm>
                  <a:off x="2842" y="1591"/>
                  <a:ext cx="41" cy="50"/>
                  <a:chOff x="2842" y="1591"/>
                  <a:chExt cx="41" cy="50"/>
                </a:xfrm>
              </p:grpSpPr>
              <p:sp>
                <p:nvSpPr>
                  <p:cNvPr id="80002" name="Oval 91"/>
                  <p:cNvSpPr>
                    <a:spLocks noChangeArrowheads="1"/>
                  </p:cNvSpPr>
                  <p:nvPr/>
                </p:nvSpPr>
                <p:spPr bwMode="auto">
                  <a:xfrm>
                    <a:off x="2847" y="1591"/>
                    <a:ext cx="36" cy="32"/>
                  </a:xfrm>
                  <a:prstGeom prst="ellipse">
                    <a:avLst/>
                  </a:prstGeom>
                  <a:solidFill>
                    <a:srgbClr val="FFFF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80003" name="Oval 92"/>
                  <p:cNvSpPr>
                    <a:spLocks noChangeArrowheads="1"/>
                  </p:cNvSpPr>
                  <p:nvPr/>
                </p:nvSpPr>
                <p:spPr bwMode="auto">
                  <a:xfrm>
                    <a:off x="2842" y="1620"/>
                    <a:ext cx="23" cy="21"/>
                  </a:xfrm>
                  <a:prstGeom prst="ellipse">
                    <a:avLst/>
                  </a:prstGeom>
                  <a:solidFill>
                    <a:srgbClr val="FFFF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grpSp>
              <p:nvGrpSpPr>
                <p:cNvPr id="79902" name="Group 93"/>
                <p:cNvGrpSpPr>
                  <a:grpSpLocks/>
                </p:cNvGrpSpPr>
                <p:nvPr/>
              </p:nvGrpSpPr>
              <p:grpSpPr bwMode="auto">
                <a:xfrm>
                  <a:off x="2394" y="1540"/>
                  <a:ext cx="606" cy="490"/>
                  <a:chOff x="2394" y="1540"/>
                  <a:chExt cx="606" cy="490"/>
                </a:xfrm>
              </p:grpSpPr>
              <p:grpSp>
                <p:nvGrpSpPr>
                  <p:cNvPr id="79903" name="Group 94"/>
                  <p:cNvGrpSpPr>
                    <a:grpSpLocks/>
                  </p:cNvGrpSpPr>
                  <p:nvPr/>
                </p:nvGrpSpPr>
                <p:grpSpPr bwMode="auto">
                  <a:xfrm>
                    <a:off x="2659" y="1540"/>
                    <a:ext cx="74" cy="64"/>
                    <a:chOff x="2659" y="1540"/>
                    <a:chExt cx="74" cy="64"/>
                  </a:xfrm>
                </p:grpSpPr>
                <p:sp>
                  <p:nvSpPr>
                    <p:cNvPr id="79994" name="Rectangle 95"/>
                    <p:cNvSpPr>
                      <a:spLocks noChangeArrowheads="1"/>
                    </p:cNvSpPr>
                    <p:nvPr/>
                  </p:nvSpPr>
                  <p:spPr bwMode="auto">
                    <a:xfrm>
                      <a:off x="2667" y="1540"/>
                      <a:ext cx="11" cy="64"/>
                    </a:xfrm>
                    <a:prstGeom prst="rect">
                      <a:avLst/>
                    </a:pr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nb-NO"/>
                    </a:p>
                  </p:txBody>
                </p:sp>
                <p:grpSp>
                  <p:nvGrpSpPr>
                    <p:cNvPr id="79995" name="Group 96"/>
                    <p:cNvGrpSpPr>
                      <a:grpSpLocks/>
                    </p:cNvGrpSpPr>
                    <p:nvPr/>
                  </p:nvGrpSpPr>
                  <p:grpSpPr bwMode="auto">
                    <a:xfrm>
                      <a:off x="2682" y="1540"/>
                      <a:ext cx="44" cy="64"/>
                      <a:chOff x="2682" y="1540"/>
                      <a:chExt cx="44" cy="64"/>
                    </a:xfrm>
                  </p:grpSpPr>
                  <p:sp>
                    <p:nvSpPr>
                      <p:cNvPr id="80000" name="Freeform 97"/>
                      <p:cNvSpPr>
                        <a:spLocks/>
                      </p:cNvSpPr>
                      <p:nvPr/>
                    </p:nvSpPr>
                    <p:spPr bwMode="auto">
                      <a:xfrm>
                        <a:off x="2683" y="1541"/>
                        <a:ext cx="43" cy="63"/>
                      </a:xfrm>
                      <a:custGeom>
                        <a:avLst/>
                        <a:gdLst>
                          <a:gd name="T0" fmla="*/ 0 w 130"/>
                          <a:gd name="T1" fmla="*/ 0 h 188"/>
                          <a:gd name="T2" fmla="*/ 33 w 130"/>
                          <a:gd name="T3" fmla="*/ 0 h 188"/>
                          <a:gd name="T4" fmla="*/ 130 w 130"/>
                          <a:gd name="T5" fmla="*/ 188 h 188"/>
                          <a:gd name="T6" fmla="*/ 97 w 130"/>
                          <a:gd name="T7" fmla="*/ 188 h 188"/>
                          <a:gd name="T8" fmla="*/ 0 w 130"/>
                          <a:gd name="T9" fmla="*/ 0 h 188"/>
                          <a:gd name="T10" fmla="*/ 0 60000 65536"/>
                          <a:gd name="T11" fmla="*/ 0 60000 65536"/>
                          <a:gd name="T12" fmla="*/ 0 60000 65536"/>
                          <a:gd name="T13" fmla="*/ 0 60000 65536"/>
                          <a:gd name="T14" fmla="*/ 0 60000 65536"/>
                          <a:gd name="T15" fmla="*/ 0 w 130"/>
                          <a:gd name="T16" fmla="*/ 0 h 188"/>
                          <a:gd name="T17" fmla="*/ 130 w 130"/>
                          <a:gd name="T18" fmla="*/ 188 h 188"/>
                        </a:gdLst>
                        <a:ahLst/>
                        <a:cxnLst>
                          <a:cxn ang="T10">
                            <a:pos x="T0" y="T1"/>
                          </a:cxn>
                          <a:cxn ang="T11">
                            <a:pos x="T2" y="T3"/>
                          </a:cxn>
                          <a:cxn ang="T12">
                            <a:pos x="T4" y="T5"/>
                          </a:cxn>
                          <a:cxn ang="T13">
                            <a:pos x="T6" y="T7"/>
                          </a:cxn>
                          <a:cxn ang="T14">
                            <a:pos x="T8" y="T9"/>
                          </a:cxn>
                        </a:cxnLst>
                        <a:rect l="T15" t="T16" r="T17" b="T18"/>
                        <a:pathLst>
                          <a:path w="130" h="188">
                            <a:moveTo>
                              <a:pt x="0" y="0"/>
                            </a:moveTo>
                            <a:lnTo>
                              <a:pt x="33" y="0"/>
                            </a:lnTo>
                            <a:lnTo>
                              <a:pt x="130" y="188"/>
                            </a:lnTo>
                            <a:lnTo>
                              <a:pt x="97" y="188"/>
                            </a:lnTo>
                            <a:lnTo>
                              <a:pt x="0" y="0"/>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80001" name="Line 98"/>
                      <p:cNvSpPr>
                        <a:spLocks noChangeShapeType="1"/>
                      </p:cNvSpPr>
                      <p:nvPr/>
                    </p:nvSpPr>
                    <p:spPr bwMode="auto">
                      <a:xfrm flipH="1">
                        <a:off x="2682" y="1540"/>
                        <a:ext cx="42" cy="63"/>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sp>
                  <p:nvSpPr>
                    <p:cNvPr id="79996" name="Line 99"/>
                    <p:cNvSpPr>
                      <a:spLocks noChangeShapeType="1"/>
                    </p:cNvSpPr>
                    <p:nvPr/>
                  </p:nvSpPr>
                  <p:spPr bwMode="auto">
                    <a:xfrm>
                      <a:off x="2659" y="1540"/>
                      <a:ext cx="41" cy="1"/>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79997" name="Line 100"/>
                    <p:cNvSpPr>
                      <a:spLocks noChangeShapeType="1"/>
                    </p:cNvSpPr>
                    <p:nvPr/>
                  </p:nvSpPr>
                  <p:spPr bwMode="auto">
                    <a:xfrm>
                      <a:off x="2659" y="1603"/>
                      <a:ext cx="39" cy="1"/>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79998" name="Line 101"/>
                    <p:cNvSpPr>
                      <a:spLocks noChangeShapeType="1"/>
                    </p:cNvSpPr>
                    <p:nvPr/>
                  </p:nvSpPr>
                  <p:spPr bwMode="auto">
                    <a:xfrm>
                      <a:off x="2715" y="1540"/>
                      <a:ext cx="18" cy="1"/>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79999" name="Line 102"/>
                    <p:cNvSpPr>
                      <a:spLocks noChangeShapeType="1"/>
                    </p:cNvSpPr>
                    <p:nvPr/>
                  </p:nvSpPr>
                  <p:spPr bwMode="auto">
                    <a:xfrm>
                      <a:off x="2712" y="1603"/>
                      <a:ext cx="21" cy="1"/>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79904" name="Group 103"/>
                  <p:cNvGrpSpPr>
                    <a:grpSpLocks/>
                  </p:cNvGrpSpPr>
                  <p:nvPr/>
                </p:nvGrpSpPr>
                <p:grpSpPr bwMode="auto">
                  <a:xfrm>
                    <a:off x="2518" y="1922"/>
                    <a:ext cx="87" cy="108"/>
                    <a:chOff x="2518" y="1922"/>
                    <a:chExt cx="87" cy="108"/>
                  </a:xfrm>
                </p:grpSpPr>
                <p:sp>
                  <p:nvSpPr>
                    <p:cNvPr id="79981" name="Line 104"/>
                    <p:cNvSpPr>
                      <a:spLocks noChangeShapeType="1"/>
                    </p:cNvSpPr>
                    <p:nvPr/>
                  </p:nvSpPr>
                  <p:spPr bwMode="auto">
                    <a:xfrm>
                      <a:off x="2518" y="1988"/>
                      <a:ext cx="30" cy="24"/>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nvGrpSpPr>
                    <p:cNvPr id="79982" name="Group 105"/>
                    <p:cNvGrpSpPr>
                      <a:grpSpLocks/>
                    </p:cNvGrpSpPr>
                    <p:nvPr/>
                  </p:nvGrpSpPr>
                  <p:grpSpPr bwMode="auto">
                    <a:xfrm>
                      <a:off x="2522" y="1922"/>
                      <a:ext cx="83" cy="108"/>
                      <a:chOff x="2522" y="1922"/>
                      <a:chExt cx="83" cy="108"/>
                    </a:xfrm>
                  </p:grpSpPr>
                  <p:grpSp>
                    <p:nvGrpSpPr>
                      <p:cNvPr id="79983" name="Group 106"/>
                      <p:cNvGrpSpPr>
                        <a:grpSpLocks/>
                      </p:cNvGrpSpPr>
                      <p:nvPr/>
                    </p:nvGrpSpPr>
                    <p:grpSpPr bwMode="auto">
                      <a:xfrm>
                        <a:off x="2545" y="1953"/>
                        <a:ext cx="60" cy="77"/>
                        <a:chOff x="2545" y="1953"/>
                        <a:chExt cx="60" cy="77"/>
                      </a:xfrm>
                    </p:grpSpPr>
                    <p:sp>
                      <p:nvSpPr>
                        <p:cNvPr id="79989" name="Line 107"/>
                        <p:cNvSpPr>
                          <a:spLocks noChangeShapeType="1"/>
                        </p:cNvSpPr>
                        <p:nvPr/>
                      </p:nvSpPr>
                      <p:spPr bwMode="auto">
                        <a:xfrm>
                          <a:off x="2556" y="2019"/>
                          <a:ext cx="15" cy="11"/>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nvGrpSpPr>
                        <p:cNvPr id="79990" name="Group 108"/>
                        <p:cNvGrpSpPr>
                          <a:grpSpLocks/>
                        </p:cNvGrpSpPr>
                        <p:nvPr/>
                      </p:nvGrpSpPr>
                      <p:grpSpPr bwMode="auto">
                        <a:xfrm>
                          <a:off x="2545" y="1953"/>
                          <a:ext cx="60" cy="75"/>
                          <a:chOff x="2545" y="1953"/>
                          <a:chExt cx="60" cy="75"/>
                        </a:xfrm>
                      </p:grpSpPr>
                      <p:sp>
                        <p:nvSpPr>
                          <p:cNvPr id="79991" name="Freeform 109"/>
                          <p:cNvSpPr>
                            <a:spLocks/>
                          </p:cNvSpPr>
                          <p:nvPr/>
                        </p:nvSpPr>
                        <p:spPr bwMode="auto">
                          <a:xfrm>
                            <a:off x="2561" y="1956"/>
                            <a:ext cx="42" cy="72"/>
                          </a:xfrm>
                          <a:custGeom>
                            <a:avLst/>
                            <a:gdLst>
                              <a:gd name="T0" fmla="*/ 126 w 126"/>
                              <a:gd name="T1" fmla="*/ 20 h 216"/>
                              <a:gd name="T2" fmla="*/ 23 w 126"/>
                              <a:gd name="T3" fmla="*/ 216 h 216"/>
                              <a:gd name="T4" fmla="*/ 0 w 126"/>
                              <a:gd name="T5" fmla="*/ 197 h 216"/>
                              <a:gd name="T6" fmla="*/ 103 w 126"/>
                              <a:gd name="T7" fmla="*/ 0 h 216"/>
                              <a:gd name="T8" fmla="*/ 126 w 126"/>
                              <a:gd name="T9" fmla="*/ 20 h 216"/>
                              <a:gd name="T10" fmla="*/ 0 60000 65536"/>
                              <a:gd name="T11" fmla="*/ 0 60000 65536"/>
                              <a:gd name="T12" fmla="*/ 0 60000 65536"/>
                              <a:gd name="T13" fmla="*/ 0 60000 65536"/>
                              <a:gd name="T14" fmla="*/ 0 60000 65536"/>
                              <a:gd name="T15" fmla="*/ 0 w 126"/>
                              <a:gd name="T16" fmla="*/ 0 h 216"/>
                              <a:gd name="T17" fmla="*/ 126 w 126"/>
                              <a:gd name="T18" fmla="*/ 216 h 216"/>
                            </a:gdLst>
                            <a:ahLst/>
                            <a:cxnLst>
                              <a:cxn ang="T10">
                                <a:pos x="T0" y="T1"/>
                              </a:cxn>
                              <a:cxn ang="T11">
                                <a:pos x="T2" y="T3"/>
                              </a:cxn>
                              <a:cxn ang="T12">
                                <a:pos x="T4" y="T5"/>
                              </a:cxn>
                              <a:cxn ang="T13">
                                <a:pos x="T6" y="T7"/>
                              </a:cxn>
                              <a:cxn ang="T14">
                                <a:pos x="T8" y="T9"/>
                              </a:cxn>
                            </a:cxnLst>
                            <a:rect l="T15" t="T16" r="T17" b="T18"/>
                            <a:pathLst>
                              <a:path w="126" h="216">
                                <a:moveTo>
                                  <a:pt x="126" y="20"/>
                                </a:moveTo>
                                <a:lnTo>
                                  <a:pt x="23" y="216"/>
                                </a:lnTo>
                                <a:lnTo>
                                  <a:pt x="0" y="197"/>
                                </a:lnTo>
                                <a:lnTo>
                                  <a:pt x="103" y="0"/>
                                </a:lnTo>
                                <a:lnTo>
                                  <a:pt x="126" y="20"/>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79992" name="Line 110"/>
                          <p:cNvSpPr>
                            <a:spLocks noChangeShapeType="1"/>
                          </p:cNvSpPr>
                          <p:nvPr/>
                        </p:nvSpPr>
                        <p:spPr bwMode="auto">
                          <a:xfrm flipV="1">
                            <a:off x="2545" y="1956"/>
                            <a:ext cx="49" cy="53"/>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79993" name="Line 111"/>
                          <p:cNvSpPr>
                            <a:spLocks noChangeShapeType="1"/>
                          </p:cNvSpPr>
                          <p:nvPr/>
                        </p:nvSpPr>
                        <p:spPr bwMode="auto">
                          <a:xfrm>
                            <a:off x="2591" y="1953"/>
                            <a:ext cx="14" cy="12"/>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grpSp>
                    <p:nvGrpSpPr>
                      <p:cNvPr id="79984" name="Group 112"/>
                      <p:cNvGrpSpPr>
                        <a:grpSpLocks/>
                      </p:cNvGrpSpPr>
                      <p:nvPr/>
                    </p:nvGrpSpPr>
                    <p:grpSpPr bwMode="auto">
                      <a:xfrm>
                        <a:off x="2522" y="1922"/>
                        <a:ext cx="57" cy="85"/>
                        <a:chOff x="2522" y="1922"/>
                        <a:chExt cx="57" cy="85"/>
                      </a:xfrm>
                    </p:grpSpPr>
                    <p:grpSp>
                      <p:nvGrpSpPr>
                        <p:cNvPr id="79985" name="Group 113"/>
                        <p:cNvGrpSpPr>
                          <a:grpSpLocks/>
                        </p:cNvGrpSpPr>
                        <p:nvPr/>
                      </p:nvGrpSpPr>
                      <p:grpSpPr bwMode="auto">
                        <a:xfrm>
                          <a:off x="2522" y="1925"/>
                          <a:ext cx="54" cy="82"/>
                          <a:chOff x="2522" y="1925"/>
                          <a:chExt cx="54" cy="82"/>
                        </a:xfrm>
                      </p:grpSpPr>
                      <p:sp>
                        <p:nvSpPr>
                          <p:cNvPr id="79987" name="Freeform 114"/>
                          <p:cNvSpPr>
                            <a:spLocks/>
                          </p:cNvSpPr>
                          <p:nvPr/>
                        </p:nvSpPr>
                        <p:spPr bwMode="auto">
                          <a:xfrm>
                            <a:off x="2534" y="1935"/>
                            <a:ext cx="42" cy="72"/>
                          </a:xfrm>
                          <a:custGeom>
                            <a:avLst/>
                            <a:gdLst>
                              <a:gd name="T0" fmla="*/ 126 w 126"/>
                              <a:gd name="T1" fmla="*/ 19 h 216"/>
                              <a:gd name="T2" fmla="*/ 23 w 126"/>
                              <a:gd name="T3" fmla="*/ 216 h 216"/>
                              <a:gd name="T4" fmla="*/ 0 w 126"/>
                              <a:gd name="T5" fmla="*/ 196 h 216"/>
                              <a:gd name="T6" fmla="*/ 103 w 126"/>
                              <a:gd name="T7" fmla="*/ 0 h 216"/>
                              <a:gd name="T8" fmla="*/ 126 w 126"/>
                              <a:gd name="T9" fmla="*/ 19 h 216"/>
                              <a:gd name="T10" fmla="*/ 0 60000 65536"/>
                              <a:gd name="T11" fmla="*/ 0 60000 65536"/>
                              <a:gd name="T12" fmla="*/ 0 60000 65536"/>
                              <a:gd name="T13" fmla="*/ 0 60000 65536"/>
                              <a:gd name="T14" fmla="*/ 0 60000 65536"/>
                              <a:gd name="T15" fmla="*/ 0 w 126"/>
                              <a:gd name="T16" fmla="*/ 0 h 216"/>
                              <a:gd name="T17" fmla="*/ 126 w 126"/>
                              <a:gd name="T18" fmla="*/ 216 h 216"/>
                            </a:gdLst>
                            <a:ahLst/>
                            <a:cxnLst>
                              <a:cxn ang="T10">
                                <a:pos x="T0" y="T1"/>
                              </a:cxn>
                              <a:cxn ang="T11">
                                <a:pos x="T2" y="T3"/>
                              </a:cxn>
                              <a:cxn ang="T12">
                                <a:pos x="T4" y="T5"/>
                              </a:cxn>
                              <a:cxn ang="T13">
                                <a:pos x="T6" y="T7"/>
                              </a:cxn>
                              <a:cxn ang="T14">
                                <a:pos x="T8" y="T9"/>
                              </a:cxn>
                            </a:cxnLst>
                            <a:rect l="T15" t="T16" r="T17" b="T18"/>
                            <a:pathLst>
                              <a:path w="126" h="216">
                                <a:moveTo>
                                  <a:pt x="126" y="19"/>
                                </a:moveTo>
                                <a:lnTo>
                                  <a:pt x="23" y="216"/>
                                </a:lnTo>
                                <a:lnTo>
                                  <a:pt x="0" y="196"/>
                                </a:lnTo>
                                <a:lnTo>
                                  <a:pt x="103" y="0"/>
                                </a:lnTo>
                                <a:lnTo>
                                  <a:pt x="126" y="19"/>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79988" name="Freeform 115"/>
                          <p:cNvSpPr>
                            <a:spLocks/>
                          </p:cNvSpPr>
                          <p:nvPr/>
                        </p:nvSpPr>
                        <p:spPr bwMode="auto">
                          <a:xfrm>
                            <a:off x="2522" y="1925"/>
                            <a:ext cx="42" cy="72"/>
                          </a:xfrm>
                          <a:custGeom>
                            <a:avLst/>
                            <a:gdLst>
                              <a:gd name="T0" fmla="*/ 126 w 126"/>
                              <a:gd name="T1" fmla="*/ 18 h 215"/>
                              <a:gd name="T2" fmla="*/ 23 w 126"/>
                              <a:gd name="T3" fmla="*/ 215 h 215"/>
                              <a:gd name="T4" fmla="*/ 0 w 126"/>
                              <a:gd name="T5" fmla="*/ 196 h 215"/>
                              <a:gd name="T6" fmla="*/ 103 w 126"/>
                              <a:gd name="T7" fmla="*/ 0 h 215"/>
                              <a:gd name="T8" fmla="*/ 126 w 126"/>
                              <a:gd name="T9" fmla="*/ 18 h 215"/>
                              <a:gd name="T10" fmla="*/ 0 60000 65536"/>
                              <a:gd name="T11" fmla="*/ 0 60000 65536"/>
                              <a:gd name="T12" fmla="*/ 0 60000 65536"/>
                              <a:gd name="T13" fmla="*/ 0 60000 65536"/>
                              <a:gd name="T14" fmla="*/ 0 60000 65536"/>
                              <a:gd name="T15" fmla="*/ 0 w 126"/>
                              <a:gd name="T16" fmla="*/ 0 h 215"/>
                              <a:gd name="T17" fmla="*/ 126 w 126"/>
                              <a:gd name="T18" fmla="*/ 215 h 215"/>
                            </a:gdLst>
                            <a:ahLst/>
                            <a:cxnLst>
                              <a:cxn ang="T10">
                                <a:pos x="T0" y="T1"/>
                              </a:cxn>
                              <a:cxn ang="T11">
                                <a:pos x="T2" y="T3"/>
                              </a:cxn>
                              <a:cxn ang="T12">
                                <a:pos x="T4" y="T5"/>
                              </a:cxn>
                              <a:cxn ang="T13">
                                <a:pos x="T6" y="T7"/>
                              </a:cxn>
                              <a:cxn ang="T14">
                                <a:pos x="T8" y="T9"/>
                              </a:cxn>
                            </a:cxnLst>
                            <a:rect l="T15" t="T16" r="T17" b="T18"/>
                            <a:pathLst>
                              <a:path w="126" h="215">
                                <a:moveTo>
                                  <a:pt x="126" y="18"/>
                                </a:moveTo>
                                <a:lnTo>
                                  <a:pt x="23" y="215"/>
                                </a:lnTo>
                                <a:lnTo>
                                  <a:pt x="0" y="196"/>
                                </a:lnTo>
                                <a:lnTo>
                                  <a:pt x="103" y="0"/>
                                </a:lnTo>
                                <a:lnTo>
                                  <a:pt x="126" y="18"/>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sp>
                      <p:nvSpPr>
                        <p:cNvPr id="79986" name="Line 116"/>
                        <p:cNvSpPr>
                          <a:spLocks noChangeShapeType="1"/>
                        </p:cNvSpPr>
                        <p:nvPr/>
                      </p:nvSpPr>
                      <p:spPr bwMode="auto">
                        <a:xfrm>
                          <a:off x="2552" y="1922"/>
                          <a:ext cx="27" cy="22"/>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grpSp>
              <p:grpSp>
                <p:nvGrpSpPr>
                  <p:cNvPr id="79905" name="Group 117"/>
                  <p:cNvGrpSpPr>
                    <a:grpSpLocks/>
                  </p:cNvGrpSpPr>
                  <p:nvPr/>
                </p:nvGrpSpPr>
                <p:grpSpPr bwMode="auto">
                  <a:xfrm>
                    <a:off x="2804" y="1945"/>
                    <a:ext cx="69" cy="79"/>
                    <a:chOff x="2804" y="1945"/>
                    <a:chExt cx="69" cy="79"/>
                  </a:xfrm>
                </p:grpSpPr>
                <p:sp>
                  <p:nvSpPr>
                    <p:cNvPr id="79976" name="Line 118"/>
                    <p:cNvSpPr>
                      <a:spLocks noChangeShapeType="1"/>
                    </p:cNvSpPr>
                    <p:nvPr/>
                  </p:nvSpPr>
                  <p:spPr bwMode="auto">
                    <a:xfrm flipH="1">
                      <a:off x="2804" y="1945"/>
                      <a:ext cx="15" cy="12"/>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79977" name="Freeform 119"/>
                    <p:cNvSpPr>
                      <a:spLocks/>
                    </p:cNvSpPr>
                    <p:nvPr/>
                  </p:nvSpPr>
                  <p:spPr bwMode="auto">
                    <a:xfrm>
                      <a:off x="2808" y="1949"/>
                      <a:ext cx="42" cy="72"/>
                    </a:xfrm>
                    <a:custGeom>
                      <a:avLst/>
                      <a:gdLst>
                        <a:gd name="T0" fmla="*/ 0 w 127"/>
                        <a:gd name="T1" fmla="*/ 18 h 215"/>
                        <a:gd name="T2" fmla="*/ 103 w 127"/>
                        <a:gd name="T3" fmla="*/ 215 h 215"/>
                        <a:gd name="T4" fmla="*/ 127 w 127"/>
                        <a:gd name="T5" fmla="*/ 196 h 215"/>
                        <a:gd name="T6" fmla="*/ 23 w 127"/>
                        <a:gd name="T7" fmla="*/ 0 h 215"/>
                        <a:gd name="T8" fmla="*/ 0 w 127"/>
                        <a:gd name="T9" fmla="*/ 18 h 215"/>
                        <a:gd name="T10" fmla="*/ 0 60000 65536"/>
                        <a:gd name="T11" fmla="*/ 0 60000 65536"/>
                        <a:gd name="T12" fmla="*/ 0 60000 65536"/>
                        <a:gd name="T13" fmla="*/ 0 60000 65536"/>
                        <a:gd name="T14" fmla="*/ 0 60000 65536"/>
                        <a:gd name="T15" fmla="*/ 0 w 127"/>
                        <a:gd name="T16" fmla="*/ 0 h 215"/>
                        <a:gd name="T17" fmla="*/ 127 w 127"/>
                        <a:gd name="T18" fmla="*/ 215 h 215"/>
                      </a:gdLst>
                      <a:ahLst/>
                      <a:cxnLst>
                        <a:cxn ang="T10">
                          <a:pos x="T0" y="T1"/>
                        </a:cxn>
                        <a:cxn ang="T11">
                          <a:pos x="T2" y="T3"/>
                        </a:cxn>
                        <a:cxn ang="T12">
                          <a:pos x="T4" y="T5"/>
                        </a:cxn>
                        <a:cxn ang="T13">
                          <a:pos x="T6" y="T7"/>
                        </a:cxn>
                        <a:cxn ang="T14">
                          <a:pos x="T8" y="T9"/>
                        </a:cxn>
                      </a:cxnLst>
                      <a:rect l="T15" t="T16" r="T17" b="T18"/>
                      <a:pathLst>
                        <a:path w="127" h="215">
                          <a:moveTo>
                            <a:pt x="0" y="18"/>
                          </a:moveTo>
                          <a:lnTo>
                            <a:pt x="103" y="215"/>
                          </a:lnTo>
                          <a:lnTo>
                            <a:pt x="127" y="196"/>
                          </a:lnTo>
                          <a:lnTo>
                            <a:pt x="23" y="0"/>
                          </a:lnTo>
                          <a:lnTo>
                            <a:pt x="0" y="18"/>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79978" name="Line 120"/>
                    <p:cNvSpPr>
                      <a:spLocks noChangeShapeType="1"/>
                    </p:cNvSpPr>
                    <p:nvPr/>
                  </p:nvSpPr>
                  <p:spPr bwMode="auto">
                    <a:xfrm flipH="1" flipV="1">
                      <a:off x="2815" y="1949"/>
                      <a:ext cx="50" cy="52"/>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79979" name="Line 121"/>
                    <p:cNvSpPr>
                      <a:spLocks noChangeShapeType="1"/>
                    </p:cNvSpPr>
                    <p:nvPr/>
                  </p:nvSpPr>
                  <p:spPr bwMode="auto">
                    <a:xfrm flipV="1">
                      <a:off x="2837" y="2010"/>
                      <a:ext cx="16" cy="14"/>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79980" name="Line 122"/>
                    <p:cNvSpPr>
                      <a:spLocks noChangeShapeType="1"/>
                    </p:cNvSpPr>
                    <p:nvPr/>
                  </p:nvSpPr>
                  <p:spPr bwMode="auto">
                    <a:xfrm flipV="1">
                      <a:off x="2857" y="1994"/>
                      <a:ext cx="16" cy="12"/>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79906" name="Group 123"/>
                  <p:cNvGrpSpPr>
                    <a:grpSpLocks/>
                  </p:cNvGrpSpPr>
                  <p:nvPr/>
                </p:nvGrpSpPr>
                <p:grpSpPr bwMode="auto">
                  <a:xfrm>
                    <a:off x="2802" y="1545"/>
                    <a:ext cx="49" cy="77"/>
                    <a:chOff x="2802" y="1545"/>
                    <a:chExt cx="49" cy="77"/>
                  </a:xfrm>
                </p:grpSpPr>
                <p:sp>
                  <p:nvSpPr>
                    <p:cNvPr id="79973" name="Freeform 124"/>
                    <p:cNvSpPr>
                      <a:spLocks/>
                    </p:cNvSpPr>
                    <p:nvPr/>
                  </p:nvSpPr>
                  <p:spPr bwMode="auto">
                    <a:xfrm>
                      <a:off x="2805" y="1548"/>
                      <a:ext cx="43" cy="72"/>
                    </a:xfrm>
                    <a:custGeom>
                      <a:avLst/>
                      <a:gdLst>
                        <a:gd name="T0" fmla="*/ 127 w 127"/>
                        <a:gd name="T1" fmla="*/ 19 h 216"/>
                        <a:gd name="T2" fmla="*/ 24 w 127"/>
                        <a:gd name="T3" fmla="*/ 216 h 216"/>
                        <a:gd name="T4" fmla="*/ 0 w 127"/>
                        <a:gd name="T5" fmla="*/ 197 h 216"/>
                        <a:gd name="T6" fmla="*/ 104 w 127"/>
                        <a:gd name="T7" fmla="*/ 0 h 216"/>
                        <a:gd name="T8" fmla="*/ 127 w 127"/>
                        <a:gd name="T9" fmla="*/ 19 h 216"/>
                        <a:gd name="T10" fmla="*/ 0 60000 65536"/>
                        <a:gd name="T11" fmla="*/ 0 60000 65536"/>
                        <a:gd name="T12" fmla="*/ 0 60000 65536"/>
                        <a:gd name="T13" fmla="*/ 0 60000 65536"/>
                        <a:gd name="T14" fmla="*/ 0 60000 65536"/>
                        <a:gd name="T15" fmla="*/ 0 w 127"/>
                        <a:gd name="T16" fmla="*/ 0 h 216"/>
                        <a:gd name="T17" fmla="*/ 127 w 127"/>
                        <a:gd name="T18" fmla="*/ 216 h 216"/>
                      </a:gdLst>
                      <a:ahLst/>
                      <a:cxnLst>
                        <a:cxn ang="T10">
                          <a:pos x="T0" y="T1"/>
                        </a:cxn>
                        <a:cxn ang="T11">
                          <a:pos x="T2" y="T3"/>
                        </a:cxn>
                        <a:cxn ang="T12">
                          <a:pos x="T4" y="T5"/>
                        </a:cxn>
                        <a:cxn ang="T13">
                          <a:pos x="T6" y="T7"/>
                        </a:cxn>
                        <a:cxn ang="T14">
                          <a:pos x="T8" y="T9"/>
                        </a:cxn>
                      </a:cxnLst>
                      <a:rect l="T15" t="T16" r="T17" b="T18"/>
                      <a:pathLst>
                        <a:path w="127" h="216">
                          <a:moveTo>
                            <a:pt x="127" y="19"/>
                          </a:moveTo>
                          <a:lnTo>
                            <a:pt x="24" y="216"/>
                          </a:lnTo>
                          <a:lnTo>
                            <a:pt x="0" y="197"/>
                          </a:lnTo>
                          <a:lnTo>
                            <a:pt x="104" y="0"/>
                          </a:lnTo>
                          <a:lnTo>
                            <a:pt x="127" y="19"/>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79974" name="Line 125"/>
                    <p:cNvSpPr>
                      <a:spLocks noChangeShapeType="1"/>
                    </p:cNvSpPr>
                    <p:nvPr/>
                  </p:nvSpPr>
                  <p:spPr bwMode="auto">
                    <a:xfrm>
                      <a:off x="2802" y="1610"/>
                      <a:ext cx="14" cy="12"/>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79975" name="Line 126"/>
                    <p:cNvSpPr>
                      <a:spLocks noChangeShapeType="1"/>
                    </p:cNvSpPr>
                    <p:nvPr/>
                  </p:nvSpPr>
                  <p:spPr bwMode="auto">
                    <a:xfrm>
                      <a:off x="2837" y="1545"/>
                      <a:ext cx="14" cy="12"/>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79907" name="Group 127"/>
                  <p:cNvGrpSpPr>
                    <a:grpSpLocks/>
                  </p:cNvGrpSpPr>
                  <p:nvPr/>
                </p:nvGrpSpPr>
                <p:grpSpPr bwMode="auto">
                  <a:xfrm>
                    <a:off x="2396" y="1754"/>
                    <a:ext cx="80" cy="59"/>
                    <a:chOff x="2396" y="1754"/>
                    <a:chExt cx="80" cy="59"/>
                  </a:xfrm>
                </p:grpSpPr>
                <p:sp>
                  <p:nvSpPr>
                    <p:cNvPr id="79965" name="Rectangle 128"/>
                    <p:cNvSpPr>
                      <a:spLocks noChangeArrowheads="1"/>
                    </p:cNvSpPr>
                    <p:nvPr/>
                  </p:nvSpPr>
                  <p:spPr bwMode="auto">
                    <a:xfrm>
                      <a:off x="2396" y="1798"/>
                      <a:ext cx="79" cy="9"/>
                    </a:xfrm>
                    <a:prstGeom prst="rect">
                      <a:avLst/>
                    </a:pr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nb-NO"/>
                    </a:p>
                  </p:txBody>
                </p:sp>
                <p:grpSp>
                  <p:nvGrpSpPr>
                    <p:cNvPr id="79966" name="Group 129"/>
                    <p:cNvGrpSpPr>
                      <a:grpSpLocks/>
                    </p:cNvGrpSpPr>
                    <p:nvPr/>
                  </p:nvGrpSpPr>
                  <p:grpSpPr bwMode="auto">
                    <a:xfrm>
                      <a:off x="2396" y="1760"/>
                      <a:ext cx="79" cy="35"/>
                      <a:chOff x="2396" y="1760"/>
                      <a:chExt cx="79" cy="35"/>
                    </a:xfrm>
                  </p:grpSpPr>
                  <p:sp>
                    <p:nvSpPr>
                      <p:cNvPr id="79971" name="Freeform 130"/>
                      <p:cNvSpPr>
                        <a:spLocks/>
                      </p:cNvSpPr>
                      <p:nvPr/>
                    </p:nvSpPr>
                    <p:spPr bwMode="auto">
                      <a:xfrm>
                        <a:off x="2396" y="1760"/>
                        <a:ext cx="79" cy="35"/>
                      </a:xfrm>
                      <a:custGeom>
                        <a:avLst/>
                        <a:gdLst>
                          <a:gd name="T0" fmla="*/ 235 w 235"/>
                          <a:gd name="T1" fmla="*/ 105 h 105"/>
                          <a:gd name="T2" fmla="*/ 235 w 235"/>
                          <a:gd name="T3" fmla="*/ 78 h 105"/>
                          <a:gd name="T4" fmla="*/ 0 w 235"/>
                          <a:gd name="T5" fmla="*/ 0 h 105"/>
                          <a:gd name="T6" fmla="*/ 0 w 235"/>
                          <a:gd name="T7" fmla="*/ 26 h 105"/>
                          <a:gd name="T8" fmla="*/ 235 w 235"/>
                          <a:gd name="T9" fmla="*/ 105 h 105"/>
                          <a:gd name="T10" fmla="*/ 0 60000 65536"/>
                          <a:gd name="T11" fmla="*/ 0 60000 65536"/>
                          <a:gd name="T12" fmla="*/ 0 60000 65536"/>
                          <a:gd name="T13" fmla="*/ 0 60000 65536"/>
                          <a:gd name="T14" fmla="*/ 0 60000 65536"/>
                          <a:gd name="T15" fmla="*/ 0 w 235"/>
                          <a:gd name="T16" fmla="*/ 0 h 105"/>
                          <a:gd name="T17" fmla="*/ 235 w 235"/>
                          <a:gd name="T18" fmla="*/ 105 h 105"/>
                        </a:gdLst>
                        <a:ahLst/>
                        <a:cxnLst>
                          <a:cxn ang="T10">
                            <a:pos x="T0" y="T1"/>
                          </a:cxn>
                          <a:cxn ang="T11">
                            <a:pos x="T2" y="T3"/>
                          </a:cxn>
                          <a:cxn ang="T12">
                            <a:pos x="T4" y="T5"/>
                          </a:cxn>
                          <a:cxn ang="T13">
                            <a:pos x="T6" y="T7"/>
                          </a:cxn>
                          <a:cxn ang="T14">
                            <a:pos x="T8" y="T9"/>
                          </a:cxn>
                        </a:cxnLst>
                        <a:rect l="T15" t="T16" r="T17" b="T18"/>
                        <a:pathLst>
                          <a:path w="235" h="105">
                            <a:moveTo>
                              <a:pt x="235" y="105"/>
                            </a:moveTo>
                            <a:lnTo>
                              <a:pt x="235" y="78"/>
                            </a:lnTo>
                            <a:lnTo>
                              <a:pt x="0" y="0"/>
                            </a:lnTo>
                            <a:lnTo>
                              <a:pt x="0" y="26"/>
                            </a:lnTo>
                            <a:lnTo>
                              <a:pt x="235" y="105"/>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79972" name="Line 131"/>
                      <p:cNvSpPr>
                        <a:spLocks noChangeShapeType="1"/>
                      </p:cNvSpPr>
                      <p:nvPr/>
                    </p:nvSpPr>
                    <p:spPr bwMode="auto">
                      <a:xfrm flipV="1">
                        <a:off x="2398" y="1761"/>
                        <a:ext cx="77" cy="34"/>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sp>
                  <p:nvSpPr>
                    <p:cNvPr id="79967" name="Line 132"/>
                    <p:cNvSpPr>
                      <a:spLocks noChangeShapeType="1"/>
                    </p:cNvSpPr>
                    <p:nvPr/>
                  </p:nvSpPr>
                  <p:spPr bwMode="auto">
                    <a:xfrm>
                      <a:off x="2475" y="1780"/>
                      <a:ext cx="1" cy="33"/>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79968" name="Line 133"/>
                    <p:cNvSpPr>
                      <a:spLocks noChangeShapeType="1"/>
                    </p:cNvSpPr>
                    <p:nvPr/>
                  </p:nvSpPr>
                  <p:spPr bwMode="auto">
                    <a:xfrm>
                      <a:off x="2397" y="1782"/>
                      <a:ext cx="1" cy="31"/>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79969" name="Line 134"/>
                    <p:cNvSpPr>
                      <a:spLocks noChangeShapeType="1"/>
                    </p:cNvSpPr>
                    <p:nvPr/>
                  </p:nvSpPr>
                  <p:spPr bwMode="auto">
                    <a:xfrm>
                      <a:off x="2475" y="1754"/>
                      <a:ext cx="1" cy="14"/>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79970" name="Line 135"/>
                    <p:cNvSpPr>
                      <a:spLocks noChangeShapeType="1"/>
                    </p:cNvSpPr>
                    <p:nvPr/>
                  </p:nvSpPr>
                  <p:spPr bwMode="auto">
                    <a:xfrm>
                      <a:off x="2397" y="1754"/>
                      <a:ext cx="1" cy="17"/>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79908" name="Group 136"/>
                  <p:cNvGrpSpPr>
                    <a:grpSpLocks/>
                  </p:cNvGrpSpPr>
                  <p:nvPr/>
                </p:nvGrpSpPr>
                <p:grpSpPr bwMode="auto">
                  <a:xfrm>
                    <a:off x="2511" y="1540"/>
                    <a:ext cx="84" cy="107"/>
                    <a:chOff x="2511" y="1540"/>
                    <a:chExt cx="84" cy="107"/>
                  </a:xfrm>
                </p:grpSpPr>
                <p:sp>
                  <p:nvSpPr>
                    <p:cNvPr id="79958" name="Freeform 137"/>
                    <p:cNvSpPr>
                      <a:spLocks/>
                    </p:cNvSpPr>
                    <p:nvPr/>
                  </p:nvSpPr>
                  <p:spPr bwMode="auto">
                    <a:xfrm>
                      <a:off x="2550" y="1543"/>
                      <a:ext cx="42" cy="72"/>
                    </a:xfrm>
                    <a:custGeom>
                      <a:avLst/>
                      <a:gdLst>
                        <a:gd name="T0" fmla="*/ 0 w 125"/>
                        <a:gd name="T1" fmla="*/ 20 h 216"/>
                        <a:gd name="T2" fmla="*/ 103 w 125"/>
                        <a:gd name="T3" fmla="*/ 216 h 216"/>
                        <a:gd name="T4" fmla="*/ 125 w 125"/>
                        <a:gd name="T5" fmla="*/ 196 h 216"/>
                        <a:gd name="T6" fmla="*/ 23 w 125"/>
                        <a:gd name="T7" fmla="*/ 0 h 216"/>
                        <a:gd name="T8" fmla="*/ 0 w 125"/>
                        <a:gd name="T9" fmla="*/ 20 h 216"/>
                        <a:gd name="T10" fmla="*/ 0 60000 65536"/>
                        <a:gd name="T11" fmla="*/ 0 60000 65536"/>
                        <a:gd name="T12" fmla="*/ 0 60000 65536"/>
                        <a:gd name="T13" fmla="*/ 0 60000 65536"/>
                        <a:gd name="T14" fmla="*/ 0 60000 65536"/>
                        <a:gd name="T15" fmla="*/ 0 w 125"/>
                        <a:gd name="T16" fmla="*/ 0 h 216"/>
                        <a:gd name="T17" fmla="*/ 125 w 125"/>
                        <a:gd name="T18" fmla="*/ 216 h 216"/>
                      </a:gdLst>
                      <a:ahLst/>
                      <a:cxnLst>
                        <a:cxn ang="T10">
                          <a:pos x="T0" y="T1"/>
                        </a:cxn>
                        <a:cxn ang="T11">
                          <a:pos x="T2" y="T3"/>
                        </a:cxn>
                        <a:cxn ang="T12">
                          <a:pos x="T4" y="T5"/>
                        </a:cxn>
                        <a:cxn ang="T13">
                          <a:pos x="T6" y="T7"/>
                        </a:cxn>
                        <a:cxn ang="T14">
                          <a:pos x="T8" y="T9"/>
                        </a:cxn>
                      </a:cxnLst>
                      <a:rect l="T15" t="T16" r="T17" b="T18"/>
                      <a:pathLst>
                        <a:path w="125" h="216">
                          <a:moveTo>
                            <a:pt x="0" y="20"/>
                          </a:moveTo>
                          <a:lnTo>
                            <a:pt x="103" y="216"/>
                          </a:lnTo>
                          <a:lnTo>
                            <a:pt x="125" y="196"/>
                          </a:lnTo>
                          <a:lnTo>
                            <a:pt x="23" y="0"/>
                          </a:lnTo>
                          <a:lnTo>
                            <a:pt x="0" y="20"/>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79959" name="Line 138"/>
                    <p:cNvSpPr>
                      <a:spLocks noChangeShapeType="1"/>
                    </p:cNvSpPr>
                    <p:nvPr/>
                  </p:nvSpPr>
                  <p:spPr bwMode="auto">
                    <a:xfrm flipH="1">
                      <a:off x="2574" y="1605"/>
                      <a:ext cx="21" cy="18"/>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79960" name="Line 139"/>
                    <p:cNvSpPr>
                      <a:spLocks noChangeShapeType="1"/>
                    </p:cNvSpPr>
                    <p:nvPr/>
                  </p:nvSpPr>
                  <p:spPr bwMode="auto">
                    <a:xfrm flipH="1">
                      <a:off x="2542" y="1540"/>
                      <a:ext cx="18" cy="15"/>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79961" name="Freeform 140"/>
                    <p:cNvSpPr>
                      <a:spLocks/>
                    </p:cNvSpPr>
                    <p:nvPr/>
                  </p:nvSpPr>
                  <p:spPr bwMode="auto">
                    <a:xfrm>
                      <a:off x="2516" y="1572"/>
                      <a:ext cx="68" cy="48"/>
                    </a:xfrm>
                    <a:custGeom>
                      <a:avLst/>
                      <a:gdLst>
                        <a:gd name="T0" fmla="*/ 21 w 203"/>
                        <a:gd name="T1" fmla="*/ 0 h 146"/>
                        <a:gd name="T2" fmla="*/ 203 w 203"/>
                        <a:gd name="T3" fmla="*/ 129 h 146"/>
                        <a:gd name="T4" fmla="*/ 184 w 203"/>
                        <a:gd name="T5" fmla="*/ 146 h 146"/>
                        <a:gd name="T6" fmla="*/ 0 w 203"/>
                        <a:gd name="T7" fmla="*/ 17 h 146"/>
                        <a:gd name="T8" fmla="*/ 21 w 203"/>
                        <a:gd name="T9" fmla="*/ 0 h 146"/>
                        <a:gd name="T10" fmla="*/ 0 60000 65536"/>
                        <a:gd name="T11" fmla="*/ 0 60000 65536"/>
                        <a:gd name="T12" fmla="*/ 0 60000 65536"/>
                        <a:gd name="T13" fmla="*/ 0 60000 65536"/>
                        <a:gd name="T14" fmla="*/ 0 60000 65536"/>
                        <a:gd name="T15" fmla="*/ 0 w 203"/>
                        <a:gd name="T16" fmla="*/ 0 h 146"/>
                        <a:gd name="T17" fmla="*/ 203 w 203"/>
                        <a:gd name="T18" fmla="*/ 146 h 146"/>
                      </a:gdLst>
                      <a:ahLst/>
                      <a:cxnLst>
                        <a:cxn ang="T10">
                          <a:pos x="T0" y="T1"/>
                        </a:cxn>
                        <a:cxn ang="T11">
                          <a:pos x="T2" y="T3"/>
                        </a:cxn>
                        <a:cxn ang="T12">
                          <a:pos x="T4" y="T5"/>
                        </a:cxn>
                        <a:cxn ang="T13">
                          <a:pos x="T6" y="T7"/>
                        </a:cxn>
                        <a:cxn ang="T14">
                          <a:pos x="T8" y="T9"/>
                        </a:cxn>
                      </a:cxnLst>
                      <a:rect l="T15" t="T16" r="T17" b="T18"/>
                      <a:pathLst>
                        <a:path w="203" h="146">
                          <a:moveTo>
                            <a:pt x="21" y="0"/>
                          </a:moveTo>
                          <a:lnTo>
                            <a:pt x="203" y="129"/>
                          </a:lnTo>
                          <a:lnTo>
                            <a:pt x="184" y="146"/>
                          </a:lnTo>
                          <a:lnTo>
                            <a:pt x="0" y="17"/>
                          </a:lnTo>
                          <a:lnTo>
                            <a:pt x="21" y="0"/>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79962" name="Line 141"/>
                    <p:cNvSpPr>
                      <a:spLocks noChangeShapeType="1"/>
                    </p:cNvSpPr>
                    <p:nvPr/>
                  </p:nvSpPr>
                  <p:spPr bwMode="auto">
                    <a:xfrm>
                      <a:off x="2547" y="1551"/>
                      <a:ext cx="4" cy="91"/>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79963" name="Line 142"/>
                    <p:cNvSpPr>
                      <a:spLocks noChangeShapeType="1"/>
                    </p:cNvSpPr>
                    <p:nvPr/>
                  </p:nvSpPr>
                  <p:spPr bwMode="auto">
                    <a:xfrm flipH="1">
                      <a:off x="2511" y="1567"/>
                      <a:ext cx="16" cy="13"/>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79964" name="Line 143"/>
                    <p:cNvSpPr>
                      <a:spLocks noChangeShapeType="1"/>
                    </p:cNvSpPr>
                    <p:nvPr/>
                  </p:nvSpPr>
                  <p:spPr bwMode="auto">
                    <a:xfrm flipH="1">
                      <a:off x="2544" y="1634"/>
                      <a:ext cx="16" cy="13"/>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79909" name="Group 144"/>
                  <p:cNvGrpSpPr>
                    <a:grpSpLocks/>
                  </p:cNvGrpSpPr>
                  <p:nvPr/>
                </p:nvGrpSpPr>
                <p:grpSpPr bwMode="auto">
                  <a:xfrm>
                    <a:off x="2399" y="1638"/>
                    <a:ext cx="123" cy="63"/>
                    <a:chOff x="2399" y="1638"/>
                    <a:chExt cx="123" cy="63"/>
                  </a:xfrm>
                </p:grpSpPr>
                <p:sp>
                  <p:nvSpPr>
                    <p:cNvPr id="79951" name="Freeform 145"/>
                    <p:cNvSpPr>
                      <a:spLocks/>
                    </p:cNvSpPr>
                    <p:nvPr/>
                  </p:nvSpPr>
                  <p:spPr bwMode="auto">
                    <a:xfrm>
                      <a:off x="2404" y="1662"/>
                      <a:ext cx="115" cy="16"/>
                    </a:xfrm>
                    <a:custGeom>
                      <a:avLst/>
                      <a:gdLst>
                        <a:gd name="T0" fmla="*/ 0 w 345"/>
                        <a:gd name="T1" fmla="*/ 20 h 47"/>
                        <a:gd name="T2" fmla="*/ 320 w 345"/>
                        <a:gd name="T3" fmla="*/ 47 h 47"/>
                        <a:gd name="T4" fmla="*/ 345 w 345"/>
                        <a:gd name="T5" fmla="*/ 28 h 47"/>
                        <a:gd name="T6" fmla="*/ 24 w 345"/>
                        <a:gd name="T7" fmla="*/ 0 h 47"/>
                        <a:gd name="T8" fmla="*/ 0 w 345"/>
                        <a:gd name="T9" fmla="*/ 20 h 47"/>
                        <a:gd name="T10" fmla="*/ 0 60000 65536"/>
                        <a:gd name="T11" fmla="*/ 0 60000 65536"/>
                        <a:gd name="T12" fmla="*/ 0 60000 65536"/>
                        <a:gd name="T13" fmla="*/ 0 60000 65536"/>
                        <a:gd name="T14" fmla="*/ 0 60000 65536"/>
                        <a:gd name="T15" fmla="*/ 0 w 345"/>
                        <a:gd name="T16" fmla="*/ 0 h 47"/>
                        <a:gd name="T17" fmla="*/ 345 w 345"/>
                        <a:gd name="T18" fmla="*/ 47 h 47"/>
                      </a:gdLst>
                      <a:ahLst/>
                      <a:cxnLst>
                        <a:cxn ang="T10">
                          <a:pos x="T0" y="T1"/>
                        </a:cxn>
                        <a:cxn ang="T11">
                          <a:pos x="T2" y="T3"/>
                        </a:cxn>
                        <a:cxn ang="T12">
                          <a:pos x="T4" y="T5"/>
                        </a:cxn>
                        <a:cxn ang="T13">
                          <a:pos x="T6" y="T7"/>
                        </a:cxn>
                        <a:cxn ang="T14">
                          <a:pos x="T8" y="T9"/>
                        </a:cxn>
                      </a:cxnLst>
                      <a:rect l="T15" t="T16" r="T17" b="T18"/>
                      <a:pathLst>
                        <a:path w="345" h="47">
                          <a:moveTo>
                            <a:pt x="0" y="20"/>
                          </a:moveTo>
                          <a:lnTo>
                            <a:pt x="320" y="47"/>
                          </a:lnTo>
                          <a:lnTo>
                            <a:pt x="345" y="28"/>
                          </a:lnTo>
                          <a:lnTo>
                            <a:pt x="24" y="0"/>
                          </a:lnTo>
                          <a:lnTo>
                            <a:pt x="0" y="20"/>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79952" name="Line 146"/>
                    <p:cNvSpPr>
                      <a:spLocks noChangeShapeType="1"/>
                    </p:cNvSpPr>
                    <p:nvPr/>
                  </p:nvSpPr>
                  <p:spPr bwMode="auto">
                    <a:xfrm>
                      <a:off x="2434" y="1645"/>
                      <a:ext cx="56" cy="50"/>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nvGrpSpPr>
                    <p:cNvPr id="79953" name="Group 147"/>
                    <p:cNvGrpSpPr>
                      <a:grpSpLocks/>
                    </p:cNvGrpSpPr>
                    <p:nvPr/>
                  </p:nvGrpSpPr>
                  <p:grpSpPr bwMode="auto">
                    <a:xfrm>
                      <a:off x="2399" y="1638"/>
                      <a:ext cx="123" cy="63"/>
                      <a:chOff x="2399" y="1638"/>
                      <a:chExt cx="123" cy="63"/>
                    </a:xfrm>
                  </p:grpSpPr>
                  <p:sp>
                    <p:nvSpPr>
                      <p:cNvPr id="79954" name="Line 148"/>
                      <p:cNvSpPr>
                        <a:spLocks noChangeShapeType="1"/>
                      </p:cNvSpPr>
                      <p:nvPr/>
                    </p:nvSpPr>
                    <p:spPr bwMode="auto">
                      <a:xfrm flipH="1">
                        <a:off x="2481" y="1688"/>
                        <a:ext cx="16" cy="13"/>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79955" name="Line 149"/>
                      <p:cNvSpPr>
                        <a:spLocks noChangeShapeType="1"/>
                      </p:cNvSpPr>
                      <p:nvPr/>
                    </p:nvSpPr>
                    <p:spPr bwMode="auto">
                      <a:xfrm flipH="1">
                        <a:off x="2506" y="1667"/>
                        <a:ext cx="16" cy="13"/>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79956" name="Line 150"/>
                      <p:cNvSpPr>
                        <a:spLocks noChangeShapeType="1"/>
                      </p:cNvSpPr>
                      <p:nvPr/>
                    </p:nvSpPr>
                    <p:spPr bwMode="auto">
                      <a:xfrm flipH="1">
                        <a:off x="2425" y="1638"/>
                        <a:ext cx="16" cy="12"/>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79957" name="Line 151"/>
                      <p:cNvSpPr>
                        <a:spLocks noChangeShapeType="1"/>
                      </p:cNvSpPr>
                      <p:nvPr/>
                    </p:nvSpPr>
                    <p:spPr bwMode="auto">
                      <a:xfrm flipH="1">
                        <a:off x="2399" y="1659"/>
                        <a:ext cx="16" cy="13"/>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grpSp>
                <p:nvGrpSpPr>
                  <p:cNvPr id="79910" name="Group 152"/>
                  <p:cNvGrpSpPr>
                    <a:grpSpLocks/>
                  </p:cNvGrpSpPr>
                  <p:nvPr/>
                </p:nvGrpSpPr>
                <p:grpSpPr bwMode="auto">
                  <a:xfrm>
                    <a:off x="2882" y="1651"/>
                    <a:ext cx="114" cy="49"/>
                    <a:chOff x="2882" y="1651"/>
                    <a:chExt cx="114" cy="49"/>
                  </a:xfrm>
                </p:grpSpPr>
                <p:sp>
                  <p:nvSpPr>
                    <p:cNvPr id="79947" name="Freeform 153"/>
                    <p:cNvSpPr>
                      <a:spLocks/>
                    </p:cNvSpPr>
                    <p:nvPr/>
                  </p:nvSpPr>
                  <p:spPr bwMode="auto">
                    <a:xfrm>
                      <a:off x="2900" y="1666"/>
                      <a:ext cx="92" cy="30"/>
                    </a:xfrm>
                    <a:custGeom>
                      <a:avLst/>
                      <a:gdLst>
                        <a:gd name="T0" fmla="*/ 254 w 276"/>
                        <a:gd name="T1" fmla="*/ 0 h 90"/>
                        <a:gd name="T2" fmla="*/ 0 w 276"/>
                        <a:gd name="T3" fmla="*/ 71 h 90"/>
                        <a:gd name="T4" fmla="*/ 24 w 276"/>
                        <a:gd name="T5" fmla="*/ 90 h 90"/>
                        <a:gd name="T6" fmla="*/ 276 w 276"/>
                        <a:gd name="T7" fmla="*/ 18 h 90"/>
                        <a:gd name="T8" fmla="*/ 254 w 276"/>
                        <a:gd name="T9" fmla="*/ 0 h 90"/>
                        <a:gd name="T10" fmla="*/ 0 60000 65536"/>
                        <a:gd name="T11" fmla="*/ 0 60000 65536"/>
                        <a:gd name="T12" fmla="*/ 0 60000 65536"/>
                        <a:gd name="T13" fmla="*/ 0 60000 65536"/>
                        <a:gd name="T14" fmla="*/ 0 60000 65536"/>
                        <a:gd name="T15" fmla="*/ 0 w 276"/>
                        <a:gd name="T16" fmla="*/ 0 h 90"/>
                        <a:gd name="T17" fmla="*/ 276 w 276"/>
                        <a:gd name="T18" fmla="*/ 90 h 90"/>
                      </a:gdLst>
                      <a:ahLst/>
                      <a:cxnLst>
                        <a:cxn ang="T10">
                          <a:pos x="T0" y="T1"/>
                        </a:cxn>
                        <a:cxn ang="T11">
                          <a:pos x="T2" y="T3"/>
                        </a:cxn>
                        <a:cxn ang="T12">
                          <a:pos x="T4" y="T5"/>
                        </a:cxn>
                        <a:cxn ang="T13">
                          <a:pos x="T6" y="T7"/>
                        </a:cxn>
                        <a:cxn ang="T14">
                          <a:pos x="T8" y="T9"/>
                        </a:cxn>
                      </a:cxnLst>
                      <a:rect l="T15" t="T16" r="T17" b="T18"/>
                      <a:pathLst>
                        <a:path w="276" h="90">
                          <a:moveTo>
                            <a:pt x="254" y="0"/>
                          </a:moveTo>
                          <a:lnTo>
                            <a:pt x="0" y="71"/>
                          </a:lnTo>
                          <a:lnTo>
                            <a:pt x="24" y="90"/>
                          </a:lnTo>
                          <a:lnTo>
                            <a:pt x="276" y="18"/>
                          </a:lnTo>
                          <a:lnTo>
                            <a:pt x="254" y="0"/>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79948" name="Freeform 154"/>
                    <p:cNvSpPr>
                      <a:spLocks/>
                    </p:cNvSpPr>
                    <p:nvPr/>
                  </p:nvSpPr>
                  <p:spPr bwMode="auto">
                    <a:xfrm>
                      <a:off x="2887" y="1655"/>
                      <a:ext cx="92" cy="30"/>
                    </a:xfrm>
                    <a:custGeom>
                      <a:avLst/>
                      <a:gdLst>
                        <a:gd name="T0" fmla="*/ 253 w 276"/>
                        <a:gd name="T1" fmla="*/ 0 h 90"/>
                        <a:gd name="T2" fmla="*/ 0 w 276"/>
                        <a:gd name="T3" fmla="*/ 72 h 90"/>
                        <a:gd name="T4" fmla="*/ 24 w 276"/>
                        <a:gd name="T5" fmla="*/ 90 h 90"/>
                        <a:gd name="T6" fmla="*/ 276 w 276"/>
                        <a:gd name="T7" fmla="*/ 18 h 90"/>
                        <a:gd name="T8" fmla="*/ 253 w 276"/>
                        <a:gd name="T9" fmla="*/ 0 h 90"/>
                        <a:gd name="T10" fmla="*/ 0 60000 65536"/>
                        <a:gd name="T11" fmla="*/ 0 60000 65536"/>
                        <a:gd name="T12" fmla="*/ 0 60000 65536"/>
                        <a:gd name="T13" fmla="*/ 0 60000 65536"/>
                        <a:gd name="T14" fmla="*/ 0 60000 65536"/>
                        <a:gd name="T15" fmla="*/ 0 w 276"/>
                        <a:gd name="T16" fmla="*/ 0 h 90"/>
                        <a:gd name="T17" fmla="*/ 276 w 276"/>
                        <a:gd name="T18" fmla="*/ 90 h 90"/>
                      </a:gdLst>
                      <a:ahLst/>
                      <a:cxnLst>
                        <a:cxn ang="T10">
                          <a:pos x="T0" y="T1"/>
                        </a:cxn>
                        <a:cxn ang="T11">
                          <a:pos x="T2" y="T3"/>
                        </a:cxn>
                        <a:cxn ang="T12">
                          <a:pos x="T4" y="T5"/>
                        </a:cxn>
                        <a:cxn ang="T13">
                          <a:pos x="T6" y="T7"/>
                        </a:cxn>
                        <a:cxn ang="T14">
                          <a:pos x="T8" y="T9"/>
                        </a:cxn>
                      </a:cxnLst>
                      <a:rect l="T15" t="T16" r="T17" b="T18"/>
                      <a:pathLst>
                        <a:path w="276" h="90">
                          <a:moveTo>
                            <a:pt x="253" y="0"/>
                          </a:moveTo>
                          <a:lnTo>
                            <a:pt x="0" y="72"/>
                          </a:lnTo>
                          <a:lnTo>
                            <a:pt x="24" y="90"/>
                          </a:lnTo>
                          <a:lnTo>
                            <a:pt x="276" y="18"/>
                          </a:lnTo>
                          <a:lnTo>
                            <a:pt x="253" y="0"/>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79949" name="Line 155"/>
                    <p:cNvSpPr>
                      <a:spLocks noChangeShapeType="1"/>
                    </p:cNvSpPr>
                    <p:nvPr/>
                  </p:nvSpPr>
                  <p:spPr bwMode="auto">
                    <a:xfrm>
                      <a:off x="2965" y="1651"/>
                      <a:ext cx="31" cy="25"/>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79950" name="Line 156"/>
                    <p:cNvSpPr>
                      <a:spLocks noChangeShapeType="1"/>
                    </p:cNvSpPr>
                    <p:nvPr/>
                  </p:nvSpPr>
                  <p:spPr bwMode="auto">
                    <a:xfrm>
                      <a:off x="2882" y="1675"/>
                      <a:ext cx="31" cy="25"/>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79911" name="Group 157"/>
                  <p:cNvGrpSpPr>
                    <a:grpSpLocks/>
                  </p:cNvGrpSpPr>
                  <p:nvPr/>
                </p:nvGrpSpPr>
                <p:grpSpPr bwMode="auto">
                  <a:xfrm>
                    <a:off x="2918" y="1760"/>
                    <a:ext cx="80" cy="49"/>
                    <a:chOff x="2918" y="1760"/>
                    <a:chExt cx="80" cy="49"/>
                  </a:xfrm>
                </p:grpSpPr>
                <p:sp>
                  <p:nvSpPr>
                    <p:cNvPr id="79941" name="Line 158"/>
                    <p:cNvSpPr>
                      <a:spLocks noChangeShapeType="1"/>
                    </p:cNvSpPr>
                    <p:nvPr/>
                  </p:nvSpPr>
                  <p:spPr bwMode="auto">
                    <a:xfrm flipV="1">
                      <a:off x="2997" y="1760"/>
                      <a:ext cx="1" cy="49"/>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nvGrpSpPr>
                    <p:cNvPr id="79942" name="Group 159"/>
                    <p:cNvGrpSpPr>
                      <a:grpSpLocks/>
                    </p:cNvGrpSpPr>
                    <p:nvPr/>
                  </p:nvGrpSpPr>
                  <p:grpSpPr bwMode="auto">
                    <a:xfrm>
                      <a:off x="2918" y="1765"/>
                      <a:ext cx="79" cy="38"/>
                      <a:chOff x="2918" y="1765"/>
                      <a:chExt cx="79" cy="38"/>
                    </a:xfrm>
                  </p:grpSpPr>
                  <p:sp>
                    <p:nvSpPr>
                      <p:cNvPr id="79944" name="Rectangle 160"/>
                      <p:cNvSpPr>
                        <a:spLocks noChangeArrowheads="1"/>
                      </p:cNvSpPr>
                      <p:nvPr/>
                    </p:nvSpPr>
                    <p:spPr bwMode="auto">
                      <a:xfrm>
                        <a:off x="2918" y="1765"/>
                        <a:ext cx="79" cy="9"/>
                      </a:xfrm>
                      <a:prstGeom prst="rect">
                        <a:avLst/>
                      </a:pr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nb-NO"/>
                      </a:p>
                    </p:txBody>
                  </p:sp>
                  <p:sp>
                    <p:nvSpPr>
                      <p:cNvPr id="79945" name="Rectangle 161"/>
                      <p:cNvSpPr>
                        <a:spLocks noChangeArrowheads="1"/>
                      </p:cNvSpPr>
                      <p:nvPr/>
                    </p:nvSpPr>
                    <p:spPr bwMode="auto">
                      <a:xfrm>
                        <a:off x="2918" y="1779"/>
                        <a:ext cx="79" cy="9"/>
                      </a:xfrm>
                      <a:prstGeom prst="rect">
                        <a:avLst/>
                      </a:pr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nb-NO"/>
                      </a:p>
                    </p:txBody>
                  </p:sp>
                  <p:sp>
                    <p:nvSpPr>
                      <p:cNvPr id="79946" name="Rectangle 162"/>
                      <p:cNvSpPr>
                        <a:spLocks noChangeArrowheads="1"/>
                      </p:cNvSpPr>
                      <p:nvPr/>
                    </p:nvSpPr>
                    <p:spPr bwMode="auto">
                      <a:xfrm>
                        <a:off x="2918" y="1794"/>
                        <a:ext cx="79" cy="9"/>
                      </a:xfrm>
                      <a:prstGeom prst="rect">
                        <a:avLst/>
                      </a:pr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nb-NO"/>
                      </a:p>
                    </p:txBody>
                  </p:sp>
                </p:grpSp>
                <p:sp>
                  <p:nvSpPr>
                    <p:cNvPr id="79943" name="Line 163"/>
                    <p:cNvSpPr>
                      <a:spLocks noChangeShapeType="1"/>
                    </p:cNvSpPr>
                    <p:nvPr/>
                  </p:nvSpPr>
                  <p:spPr bwMode="auto">
                    <a:xfrm flipV="1">
                      <a:off x="2918" y="1760"/>
                      <a:ext cx="1" cy="49"/>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79912" name="Group 164"/>
                  <p:cNvGrpSpPr>
                    <a:grpSpLocks/>
                  </p:cNvGrpSpPr>
                  <p:nvPr/>
                </p:nvGrpSpPr>
                <p:grpSpPr bwMode="auto">
                  <a:xfrm>
                    <a:off x="2663" y="1964"/>
                    <a:ext cx="67" cy="65"/>
                    <a:chOff x="2663" y="1964"/>
                    <a:chExt cx="67" cy="65"/>
                  </a:xfrm>
                </p:grpSpPr>
                <p:sp>
                  <p:nvSpPr>
                    <p:cNvPr id="79935" name="Line 165"/>
                    <p:cNvSpPr>
                      <a:spLocks noChangeShapeType="1"/>
                    </p:cNvSpPr>
                    <p:nvPr/>
                  </p:nvSpPr>
                  <p:spPr bwMode="auto">
                    <a:xfrm>
                      <a:off x="2663" y="2028"/>
                      <a:ext cx="67" cy="1"/>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nvGrpSpPr>
                    <p:cNvPr id="79936" name="Group 166"/>
                    <p:cNvGrpSpPr>
                      <a:grpSpLocks/>
                    </p:cNvGrpSpPr>
                    <p:nvPr/>
                  </p:nvGrpSpPr>
                  <p:grpSpPr bwMode="auto">
                    <a:xfrm>
                      <a:off x="2670" y="1964"/>
                      <a:ext cx="52" cy="65"/>
                      <a:chOff x="2670" y="1964"/>
                      <a:chExt cx="52" cy="65"/>
                    </a:xfrm>
                  </p:grpSpPr>
                  <p:sp>
                    <p:nvSpPr>
                      <p:cNvPr id="79938" name="Rectangle 167"/>
                      <p:cNvSpPr>
                        <a:spLocks noChangeArrowheads="1"/>
                      </p:cNvSpPr>
                      <p:nvPr/>
                    </p:nvSpPr>
                    <p:spPr bwMode="auto">
                      <a:xfrm>
                        <a:off x="2670" y="1964"/>
                        <a:ext cx="10" cy="64"/>
                      </a:xfrm>
                      <a:prstGeom prst="rect">
                        <a:avLst/>
                      </a:pr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nb-NO"/>
                      </a:p>
                    </p:txBody>
                  </p:sp>
                  <p:sp>
                    <p:nvSpPr>
                      <p:cNvPr id="79939" name="Freeform 168"/>
                      <p:cNvSpPr>
                        <a:spLocks/>
                      </p:cNvSpPr>
                      <p:nvPr/>
                    </p:nvSpPr>
                    <p:spPr bwMode="auto">
                      <a:xfrm>
                        <a:off x="2699" y="1964"/>
                        <a:ext cx="23" cy="65"/>
                      </a:xfrm>
                      <a:custGeom>
                        <a:avLst/>
                        <a:gdLst>
                          <a:gd name="T0" fmla="*/ 0 w 68"/>
                          <a:gd name="T1" fmla="*/ 0 h 194"/>
                          <a:gd name="T2" fmla="*/ 29 w 68"/>
                          <a:gd name="T3" fmla="*/ 0 h 194"/>
                          <a:gd name="T4" fmla="*/ 68 w 68"/>
                          <a:gd name="T5" fmla="*/ 194 h 194"/>
                          <a:gd name="T6" fmla="*/ 37 w 68"/>
                          <a:gd name="T7" fmla="*/ 194 h 194"/>
                          <a:gd name="T8" fmla="*/ 0 w 68"/>
                          <a:gd name="T9" fmla="*/ 0 h 194"/>
                          <a:gd name="T10" fmla="*/ 0 60000 65536"/>
                          <a:gd name="T11" fmla="*/ 0 60000 65536"/>
                          <a:gd name="T12" fmla="*/ 0 60000 65536"/>
                          <a:gd name="T13" fmla="*/ 0 60000 65536"/>
                          <a:gd name="T14" fmla="*/ 0 60000 65536"/>
                          <a:gd name="T15" fmla="*/ 0 w 68"/>
                          <a:gd name="T16" fmla="*/ 0 h 194"/>
                          <a:gd name="T17" fmla="*/ 68 w 68"/>
                          <a:gd name="T18" fmla="*/ 194 h 194"/>
                        </a:gdLst>
                        <a:ahLst/>
                        <a:cxnLst>
                          <a:cxn ang="T10">
                            <a:pos x="T0" y="T1"/>
                          </a:cxn>
                          <a:cxn ang="T11">
                            <a:pos x="T2" y="T3"/>
                          </a:cxn>
                          <a:cxn ang="T12">
                            <a:pos x="T4" y="T5"/>
                          </a:cxn>
                          <a:cxn ang="T13">
                            <a:pos x="T6" y="T7"/>
                          </a:cxn>
                          <a:cxn ang="T14">
                            <a:pos x="T8" y="T9"/>
                          </a:cxn>
                        </a:cxnLst>
                        <a:rect l="T15" t="T16" r="T17" b="T18"/>
                        <a:pathLst>
                          <a:path w="68" h="194">
                            <a:moveTo>
                              <a:pt x="0" y="0"/>
                            </a:moveTo>
                            <a:lnTo>
                              <a:pt x="29" y="0"/>
                            </a:lnTo>
                            <a:lnTo>
                              <a:pt x="68" y="194"/>
                            </a:lnTo>
                            <a:lnTo>
                              <a:pt x="37" y="194"/>
                            </a:lnTo>
                            <a:lnTo>
                              <a:pt x="0" y="0"/>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79940" name="Line 169"/>
                      <p:cNvSpPr>
                        <a:spLocks noChangeShapeType="1"/>
                      </p:cNvSpPr>
                      <p:nvPr/>
                    </p:nvSpPr>
                    <p:spPr bwMode="auto">
                      <a:xfrm flipH="1">
                        <a:off x="2681" y="1964"/>
                        <a:ext cx="18" cy="64"/>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sp>
                  <p:nvSpPr>
                    <p:cNvPr id="79937" name="Line 170"/>
                    <p:cNvSpPr>
                      <a:spLocks noChangeShapeType="1"/>
                    </p:cNvSpPr>
                    <p:nvPr/>
                  </p:nvSpPr>
                  <p:spPr bwMode="auto">
                    <a:xfrm>
                      <a:off x="2663" y="1965"/>
                      <a:ext cx="67" cy="1"/>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79913" name="Group 171"/>
                  <p:cNvGrpSpPr>
                    <a:grpSpLocks/>
                  </p:cNvGrpSpPr>
                  <p:nvPr/>
                </p:nvGrpSpPr>
                <p:grpSpPr bwMode="auto">
                  <a:xfrm>
                    <a:off x="2855" y="1866"/>
                    <a:ext cx="145" cy="72"/>
                    <a:chOff x="2855" y="1866"/>
                    <a:chExt cx="145" cy="72"/>
                  </a:xfrm>
                </p:grpSpPr>
                <p:sp>
                  <p:nvSpPr>
                    <p:cNvPr id="79926" name="Freeform 172"/>
                    <p:cNvSpPr>
                      <a:spLocks/>
                    </p:cNvSpPr>
                    <p:nvPr/>
                  </p:nvSpPr>
                  <p:spPr bwMode="auto">
                    <a:xfrm>
                      <a:off x="2861" y="1904"/>
                      <a:ext cx="92" cy="30"/>
                    </a:xfrm>
                    <a:custGeom>
                      <a:avLst/>
                      <a:gdLst>
                        <a:gd name="T0" fmla="*/ 254 w 277"/>
                        <a:gd name="T1" fmla="*/ 90 h 90"/>
                        <a:gd name="T2" fmla="*/ 0 w 277"/>
                        <a:gd name="T3" fmla="*/ 18 h 90"/>
                        <a:gd name="T4" fmla="*/ 24 w 277"/>
                        <a:gd name="T5" fmla="*/ 0 h 90"/>
                        <a:gd name="T6" fmla="*/ 277 w 277"/>
                        <a:gd name="T7" fmla="*/ 72 h 90"/>
                        <a:gd name="T8" fmla="*/ 254 w 277"/>
                        <a:gd name="T9" fmla="*/ 90 h 90"/>
                        <a:gd name="T10" fmla="*/ 0 60000 65536"/>
                        <a:gd name="T11" fmla="*/ 0 60000 65536"/>
                        <a:gd name="T12" fmla="*/ 0 60000 65536"/>
                        <a:gd name="T13" fmla="*/ 0 60000 65536"/>
                        <a:gd name="T14" fmla="*/ 0 60000 65536"/>
                        <a:gd name="T15" fmla="*/ 0 w 277"/>
                        <a:gd name="T16" fmla="*/ 0 h 90"/>
                        <a:gd name="T17" fmla="*/ 277 w 277"/>
                        <a:gd name="T18" fmla="*/ 90 h 90"/>
                      </a:gdLst>
                      <a:ahLst/>
                      <a:cxnLst>
                        <a:cxn ang="T10">
                          <a:pos x="T0" y="T1"/>
                        </a:cxn>
                        <a:cxn ang="T11">
                          <a:pos x="T2" y="T3"/>
                        </a:cxn>
                        <a:cxn ang="T12">
                          <a:pos x="T4" y="T5"/>
                        </a:cxn>
                        <a:cxn ang="T13">
                          <a:pos x="T6" y="T7"/>
                        </a:cxn>
                        <a:cxn ang="T14">
                          <a:pos x="T8" y="T9"/>
                        </a:cxn>
                      </a:cxnLst>
                      <a:rect l="T15" t="T16" r="T17" b="T18"/>
                      <a:pathLst>
                        <a:path w="277" h="90">
                          <a:moveTo>
                            <a:pt x="254" y="90"/>
                          </a:moveTo>
                          <a:lnTo>
                            <a:pt x="0" y="18"/>
                          </a:lnTo>
                          <a:lnTo>
                            <a:pt x="24" y="0"/>
                          </a:lnTo>
                          <a:lnTo>
                            <a:pt x="277" y="72"/>
                          </a:lnTo>
                          <a:lnTo>
                            <a:pt x="254" y="90"/>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nvGrpSpPr>
                    <p:cNvPr id="79927" name="Group 173"/>
                    <p:cNvGrpSpPr>
                      <a:grpSpLocks/>
                    </p:cNvGrpSpPr>
                    <p:nvPr/>
                  </p:nvGrpSpPr>
                  <p:grpSpPr bwMode="auto">
                    <a:xfrm>
                      <a:off x="2855" y="1866"/>
                      <a:ext cx="145" cy="72"/>
                      <a:chOff x="2855" y="1866"/>
                      <a:chExt cx="145" cy="72"/>
                    </a:xfrm>
                  </p:grpSpPr>
                  <p:sp>
                    <p:nvSpPr>
                      <p:cNvPr id="79928" name="Freeform 174"/>
                      <p:cNvSpPr>
                        <a:spLocks/>
                      </p:cNvSpPr>
                      <p:nvPr/>
                    </p:nvSpPr>
                    <p:spPr bwMode="auto">
                      <a:xfrm>
                        <a:off x="2889" y="1882"/>
                        <a:ext cx="92" cy="30"/>
                      </a:xfrm>
                      <a:custGeom>
                        <a:avLst/>
                        <a:gdLst>
                          <a:gd name="T0" fmla="*/ 254 w 277"/>
                          <a:gd name="T1" fmla="*/ 90 h 90"/>
                          <a:gd name="T2" fmla="*/ 0 w 277"/>
                          <a:gd name="T3" fmla="*/ 18 h 90"/>
                          <a:gd name="T4" fmla="*/ 25 w 277"/>
                          <a:gd name="T5" fmla="*/ 0 h 90"/>
                          <a:gd name="T6" fmla="*/ 277 w 277"/>
                          <a:gd name="T7" fmla="*/ 72 h 90"/>
                          <a:gd name="T8" fmla="*/ 254 w 277"/>
                          <a:gd name="T9" fmla="*/ 90 h 90"/>
                          <a:gd name="T10" fmla="*/ 0 60000 65536"/>
                          <a:gd name="T11" fmla="*/ 0 60000 65536"/>
                          <a:gd name="T12" fmla="*/ 0 60000 65536"/>
                          <a:gd name="T13" fmla="*/ 0 60000 65536"/>
                          <a:gd name="T14" fmla="*/ 0 60000 65536"/>
                          <a:gd name="T15" fmla="*/ 0 w 277"/>
                          <a:gd name="T16" fmla="*/ 0 h 90"/>
                          <a:gd name="T17" fmla="*/ 277 w 277"/>
                          <a:gd name="T18" fmla="*/ 90 h 90"/>
                        </a:gdLst>
                        <a:ahLst/>
                        <a:cxnLst>
                          <a:cxn ang="T10">
                            <a:pos x="T0" y="T1"/>
                          </a:cxn>
                          <a:cxn ang="T11">
                            <a:pos x="T2" y="T3"/>
                          </a:cxn>
                          <a:cxn ang="T12">
                            <a:pos x="T4" y="T5"/>
                          </a:cxn>
                          <a:cxn ang="T13">
                            <a:pos x="T6" y="T7"/>
                          </a:cxn>
                          <a:cxn ang="T14">
                            <a:pos x="T8" y="T9"/>
                          </a:cxn>
                        </a:cxnLst>
                        <a:rect l="T15" t="T16" r="T17" b="T18"/>
                        <a:pathLst>
                          <a:path w="277" h="90">
                            <a:moveTo>
                              <a:pt x="254" y="90"/>
                            </a:moveTo>
                            <a:lnTo>
                              <a:pt x="0" y="18"/>
                            </a:lnTo>
                            <a:lnTo>
                              <a:pt x="25" y="0"/>
                            </a:lnTo>
                            <a:lnTo>
                              <a:pt x="277" y="72"/>
                            </a:lnTo>
                            <a:lnTo>
                              <a:pt x="254" y="90"/>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nvGrpSpPr>
                      <p:cNvPr id="79929" name="Group 175"/>
                      <p:cNvGrpSpPr>
                        <a:grpSpLocks/>
                      </p:cNvGrpSpPr>
                      <p:nvPr/>
                    </p:nvGrpSpPr>
                    <p:grpSpPr bwMode="auto">
                      <a:xfrm>
                        <a:off x="2875" y="1870"/>
                        <a:ext cx="119" cy="53"/>
                        <a:chOff x="2875" y="1870"/>
                        <a:chExt cx="119" cy="53"/>
                      </a:xfrm>
                    </p:grpSpPr>
                    <p:sp>
                      <p:nvSpPr>
                        <p:cNvPr id="79933" name="Freeform 176"/>
                        <p:cNvSpPr>
                          <a:spLocks/>
                        </p:cNvSpPr>
                        <p:nvPr/>
                      </p:nvSpPr>
                      <p:spPr bwMode="auto">
                        <a:xfrm>
                          <a:off x="2902" y="1870"/>
                          <a:ext cx="92" cy="30"/>
                        </a:xfrm>
                        <a:custGeom>
                          <a:avLst/>
                          <a:gdLst>
                            <a:gd name="T0" fmla="*/ 254 w 275"/>
                            <a:gd name="T1" fmla="*/ 90 h 90"/>
                            <a:gd name="T2" fmla="*/ 0 w 275"/>
                            <a:gd name="T3" fmla="*/ 19 h 90"/>
                            <a:gd name="T4" fmla="*/ 24 w 275"/>
                            <a:gd name="T5" fmla="*/ 0 h 90"/>
                            <a:gd name="T6" fmla="*/ 275 w 275"/>
                            <a:gd name="T7" fmla="*/ 72 h 90"/>
                            <a:gd name="T8" fmla="*/ 254 w 275"/>
                            <a:gd name="T9" fmla="*/ 90 h 90"/>
                            <a:gd name="T10" fmla="*/ 0 60000 65536"/>
                            <a:gd name="T11" fmla="*/ 0 60000 65536"/>
                            <a:gd name="T12" fmla="*/ 0 60000 65536"/>
                            <a:gd name="T13" fmla="*/ 0 60000 65536"/>
                            <a:gd name="T14" fmla="*/ 0 60000 65536"/>
                            <a:gd name="T15" fmla="*/ 0 w 275"/>
                            <a:gd name="T16" fmla="*/ 0 h 90"/>
                            <a:gd name="T17" fmla="*/ 275 w 275"/>
                            <a:gd name="T18" fmla="*/ 90 h 90"/>
                          </a:gdLst>
                          <a:ahLst/>
                          <a:cxnLst>
                            <a:cxn ang="T10">
                              <a:pos x="T0" y="T1"/>
                            </a:cxn>
                            <a:cxn ang="T11">
                              <a:pos x="T2" y="T3"/>
                            </a:cxn>
                            <a:cxn ang="T12">
                              <a:pos x="T4" y="T5"/>
                            </a:cxn>
                            <a:cxn ang="T13">
                              <a:pos x="T6" y="T7"/>
                            </a:cxn>
                            <a:cxn ang="T14">
                              <a:pos x="T8" y="T9"/>
                            </a:cxn>
                          </a:cxnLst>
                          <a:rect l="T15" t="T16" r="T17" b="T18"/>
                          <a:pathLst>
                            <a:path w="275" h="90">
                              <a:moveTo>
                                <a:pt x="254" y="90"/>
                              </a:moveTo>
                              <a:lnTo>
                                <a:pt x="0" y="19"/>
                              </a:lnTo>
                              <a:lnTo>
                                <a:pt x="24" y="0"/>
                              </a:lnTo>
                              <a:lnTo>
                                <a:pt x="275" y="72"/>
                              </a:lnTo>
                              <a:lnTo>
                                <a:pt x="254" y="90"/>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79934" name="Freeform 177"/>
                        <p:cNvSpPr>
                          <a:spLocks/>
                        </p:cNvSpPr>
                        <p:nvPr/>
                      </p:nvSpPr>
                      <p:spPr bwMode="auto">
                        <a:xfrm>
                          <a:off x="2875" y="1893"/>
                          <a:ext cx="91" cy="30"/>
                        </a:xfrm>
                        <a:custGeom>
                          <a:avLst/>
                          <a:gdLst>
                            <a:gd name="T0" fmla="*/ 253 w 275"/>
                            <a:gd name="T1" fmla="*/ 90 h 90"/>
                            <a:gd name="T2" fmla="*/ 0 w 275"/>
                            <a:gd name="T3" fmla="*/ 20 h 90"/>
                            <a:gd name="T4" fmla="*/ 24 w 275"/>
                            <a:gd name="T5" fmla="*/ 0 h 90"/>
                            <a:gd name="T6" fmla="*/ 275 w 275"/>
                            <a:gd name="T7" fmla="*/ 72 h 90"/>
                            <a:gd name="T8" fmla="*/ 253 w 275"/>
                            <a:gd name="T9" fmla="*/ 90 h 90"/>
                            <a:gd name="T10" fmla="*/ 0 60000 65536"/>
                            <a:gd name="T11" fmla="*/ 0 60000 65536"/>
                            <a:gd name="T12" fmla="*/ 0 60000 65536"/>
                            <a:gd name="T13" fmla="*/ 0 60000 65536"/>
                            <a:gd name="T14" fmla="*/ 0 60000 65536"/>
                            <a:gd name="T15" fmla="*/ 0 w 275"/>
                            <a:gd name="T16" fmla="*/ 0 h 90"/>
                            <a:gd name="T17" fmla="*/ 275 w 275"/>
                            <a:gd name="T18" fmla="*/ 90 h 90"/>
                          </a:gdLst>
                          <a:ahLst/>
                          <a:cxnLst>
                            <a:cxn ang="T10">
                              <a:pos x="T0" y="T1"/>
                            </a:cxn>
                            <a:cxn ang="T11">
                              <a:pos x="T2" y="T3"/>
                            </a:cxn>
                            <a:cxn ang="T12">
                              <a:pos x="T4" y="T5"/>
                            </a:cxn>
                            <a:cxn ang="T13">
                              <a:pos x="T6" y="T7"/>
                            </a:cxn>
                            <a:cxn ang="T14">
                              <a:pos x="T8" y="T9"/>
                            </a:cxn>
                          </a:cxnLst>
                          <a:rect l="T15" t="T16" r="T17" b="T18"/>
                          <a:pathLst>
                            <a:path w="275" h="90">
                              <a:moveTo>
                                <a:pt x="253" y="90"/>
                              </a:moveTo>
                              <a:lnTo>
                                <a:pt x="0" y="20"/>
                              </a:lnTo>
                              <a:lnTo>
                                <a:pt x="24" y="0"/>
                              </a:lnTo>
                              <a:lnTo>
                                <a:pt x="275" y="72"/>
                              </a:lnTo>
                              <a:lnTo>
                                <a:pt x="253" y="90"/>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grpSp>
                    <p:nvGrpSpPr>
                      <p:cNvPr id="79930" name="Group 178"/>
                      <p:cNvGrpSpPr>
                        <a:grpSpLocks/>
                      </p:cNvGrpSpPr>
                      <p:nvPr/>
                    </p:nvGrpSpPr>
                    <p:grpSpPr bwMode="auto">
                      <a:xfrm>
                        <a:off x="2855" y="1866"/>
                        <a:ext cx="145" cy="72"/>
                        <a:chOff x="2855" y="1866"/>
                        <a:chExt cx="145" cy="72"/>
                      </a:xfrm>
                    </p:grpSpPr>
                    <p:sp>
                      <p:nvSpPr>
                        <p:cNvPr id="79931" name="Line 179"/>
                        <p:cNvSpPr>
                          <a:spLocks noChangeShapeType="1"/>
                        </p:cNvSpPr>
                        <p:nvPr/>
                      </p:nvSpPr>
                      <p:spPr bwMode="auto">
                        <a:xfrm flipV="1">
                          <a:off x="2855" y="1866"/>
                          <a:ext cx="60" cy="48"/>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79932" name="Line 180"/>
                        <p:cNvSpPr>
                          <a:spLocks noChangeShapeType="1"/>
                        </p:cNvSpPr>
                        <p:nvPr/>
                      </p:nvSpPr>
                      <p:spPr bwMode="auto">
                        <a:xfrm flipV="1">
                          <a:off x="2939" y="1890"/>
                          <a:ext cx="61" cy="48"/>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grpSp>
              <p:grpSp>
                <p:nvGrpSpPr>
                  <p:cNvPr id="79914" name="Group 181"/>
                  <p:cNvGrpSpPr>
                    <a:grpSpLocks/>
                  </p:cNvGrpSpPr>
                  <p:nvPr/>
                </p:nvGrpSpPr>
                <p:grpSpPr bwMode="auto">
                  <a:xfrm>
                    <a:off x="2394" y="1867"/>
                    <a:ext cx="140" cy="91"/>
                    <a:chOff x="2394" y="1867"/>
                    <a:chExt cx="140" cy="91"/>
                  </a:xfrm>
                </p:grpSpPr>
                <p:sp>
                  <p:nvSpPr>
                    <p:cNvPr id="79915" name="Freeform 182"/>
                    <p:cNvSpPr>
                      <a:spLocks/>
                    </p:cNvSpPr>
                    <p:nvPr/>
                  </p:nvSpPr>
                  <p:spPr bwMode="auto">
                    <a:xfrm>
                      <a:off x="2416" y="1884"/>
                      <a:ext cx="91" cy="30"/>
                    </a:xfrm>
                    <a:custGeom>
                      <a:avLst/>
                      <a:gdLst>
                        <a:gd name="T0" fmla="*/ 22 w 275"/>
                        <a:gd name="T1" fmla="*/ 90 h 90"/>
                        <a:gd name="T2" fmla="*/ 275 w 275"/>
                        <a:gd name="T3" fmla="*/ 19 h 90"/>
                        <a:gd name="T4" fmla="*/ 253 w 275"/>
                        <a:gd name="T5" fmla="*/ 0 h 90"/>
                        <a:gd name="T6" fmla="*/ 0 w 275"/>
                        <a:gd name="T7" fmla="*/ 72 h 90"/>
                        <a:gd name="T8" fmla="*/ 22 w 275"/>
                        <a:gd name="T9" fmla="*/ 90 h 90"/>
                        <a:gd name="T10" fmla="*/ 0 60000 65536"/>
                        <a:gd name="T11" fmla="*/ 0 60000 65536"/>
                        <a:gd name="T12" fmla="*/ 0 60000 65536"/>
                        <a:gd name="T13" fmla="*/ 0 60000 65536"/>
                        <a:gd name="T14" fmla="*/ 0 60000 65536"/>
                        <a:gd name="T15" fmla="*/ 0 w 275"/>
                        <a:gd name="T16" fmla="*/ 0 h 90"/>
                        <a:gd name="T17" fmla="*/ 275 w 275"/>
                        <a:gd name="T18" fmla="*/ 90 h 90"/>
                      </a:gdLst>
                      <a:ahLst/>
                      <a:cxnLst>
                        <a:cxn ang="T10">
                          <a:pos x="T0" y="T1"/>
                        </a:cxn>
                        <a:cxn ang="T11">
                          <a:pos x="T2" y="T3"/>
                        </a:cxn>
                        <a:cxn ang="T12">
                          <a:pos x="T4" y="T5"/>
                        </a:cxn>
                        <a:cxn ang="T13">
                          <a:pos x="T6" y="T7"/>
                        </a:cxn>
                        <a:cxn ang="T14">
                          <a:pos x="T8" y="T9"/>
                        </a:cxn>
                      </a:cxnLst>
                      <a:rect l="T15" t="T16" r="T17" b="T18"/>
                      <a:pathLst>
                        <a:path w="275" h="90">
                          <a:moveTo>
                            <a:pt x="22" y="90"/>
                          </a:moveTo>
                          <a:lnTo>
                            <a:pt x="275" y="19"/>
                          </a:lnTo>
                          <a:lnTo>
                            <a:pt x="253" y="0"/>
                          </a:lnTo>
                          <a:lnTo>
                            <a:pt x="0" y="72"/>
                          </a:lnTo>
                          <a:lnTo>
                            <a:pt x="22" y="90"/>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nvGrpSpPr>
                    <p:cNvPr id="79916" name="Group 183"/>
                    <p:cNvGrpSpPr>
                      <a:grpSpLocks/>
                    </p:cNvGrpSpPr>
                    <p:nvPr/>
                  </p:nvGrpSpPr>
                  <p:grpSpPr bwMode="auto">
                    <a:xfrm>
                      <a:off x="2394" y="1867"/>
                      <a:ext cx="140" cy="91"/>
                      <a:chOff x="2394" y="1867"/>
                      <a:chExt cx="140" cy="91"/>
                    </a:xfrm>
                  </p:grpSpPr>
                  <p:grpSp>
                    <p:nvGrpSpPr>
                      <p:cNvPr id="79917" name="Group 184"/>
                      <p:cNvGrpSpPr>
                        <a:grpSpLocks/>
                      </p:cNvGrpSpPr>
                      <p:nvPr/>
                    </p:nvGrpSpPr>
                    <p:grpSpPr bwMode="auto">
                      <a:xfrm>
                        <a:off x="2400" y="1872"/>
                        <a:ext cx="122" cy="54"/>
                        <a:chOff x="2400" y="1872"/>
                        <a:chExt cx="122" cy="54"/>
                      </a:xfrm>
                    </p:grpSpPr>
                    <p:sp>
                      <p:nvSpPr>
                        <p:cNvPr id="79924" name="Freeform 185"/>
                        <p:cNvSpPr>
                          <a:spLocks/>
                        </p:cNvSpPr>
                        <p:nvPr/>
                      </p:nvSpPr>
                      <p:spPr bwMode="auto">
                        <a:xfrm>
                          <a:off x="2400" y="1872"/>
                          <a:ext cx="94" cy="31"/>
                        </a:xfrm>
                        <a:custGeom>
                          <a:avLst/>
                          <a:gdLst>
                            <a:gd name="T0" fmla="*/ 23 w 282"/>
                            <a:gd name="T1" fmla="*/ 92 h 92"/>
                            <a:gd name="T2" fmla="*/ 282 w 282"/>
                            <a:gd name="T3" fmla="*/ 19 h 92"/>
                            <a:gd name="T4" fmla="*/ 259 w 282"/>
                            <a:gd name="T5" fmla="*/ 0 h 92"/>
                            <a:gd name="T6" fmla="*/ 0 w 282"/>
                            <a:gd name="T7" fmla="*/ 72 h 92"/>
                            <a:gd name="T8" fmla="*/ 23 w 282"/>
                            <a:gd name="T9" fmla="*/ 92 h 92"/>
                            <a:gd name="T10" fmla="*/ 0 60000 65536"/>
                            <a:gd name="T11" fmla="*/ 0 60000 65536"/>
                            <a:gd name="T12" fmla="*/ 0 60000 65536"/>
                            <a:gd name="T13" fmla="*/ 0 60000 65536"/>
                            <a:gd name="T14" fmla="*/ 0 60000 65536"/>
                            <a:gd name="T15" fmla="*/ 0 w 282"/>
                            <a:gd name="T16" fmla="*/ 0 h 92"/>
                            <a:gd name="T17" fmla="*/ 282 w 282"/>
                            <a:gd name="T18" fmla="*/ 92 h 92"/>
                          </a:gdLst>
                          <a:ahLst/>
                          <a:cxnLst>
                            <a:cxn ang="T10">
                              <a:pos x="T0" y="T1"/>
                            </a:cxn>
                            <a:cxn ang="T11">
                              <a:pos x="T2" y="T3"/>
                            </a:cxn>
                            <a:cxn ang="T12">
                              <a:pos x="T4" y="T5"/>
                            </a:cxn>
                            <a:cxn ang="T13">
                              <a:pos x="T6" y="T7"/>
                            </a:cxn>
                            <a:cxn ang="T14">
                              <a:pos x="T8" y="T9"/>
                            </a:cxn>
                          </a:cxnLst>
                          <a:rect l="T15" t="T16" r="T17" b="T18"/>
                          <a:pathLst>
                            <a:path w="282" h="92">
                              <a:moveTo>
                                <a:pt x="23" y="92"/>
                              </a:moveTo>
                              <a:lnTo>
                                <a:pt x="282" y="19"/>
                              </a:lnTo>
                              <a:lnTo>
                                <a:pt x="259" y="0"/>
                              </a:lnTo>
                              <a:lnTo>
                                <a:pt x="0" y="72"/>
                              </a:lnTo>
                              <a:lnTo>
                                <a:pt x="23" y="92"/>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79925" name="Freeform 186"/>
                        <p:cNvSpPr>
                          <a:spLocks/>
                        </p:cNvSpPr>
                        <p:nvPr/>
                      </p:nvSpPr>
                      <p:spPr bwMode="auto">
                        <a:xfrm>
                          <a:off x="2428" y="1895"/>
                          <a:ext cx="94" cy="31"/>
                        </a:xfrm>
                        <a:custGeom>
                          <a:avLst/>
                          <a:gdLst>
                            <a:gd name="T0" fmla="*/ 24 w 284"/>
                            <a:gd name="T1" fmla="*/ 93 h 93"/>
                            <a:gd name="T2" fmla="*/ 284 w 284"/>
                            <a:gd name="T3" fmla="*/ 19 h 93"/>
                            <a:gd name="T4" fmla="*/ 260 w 284"/>
                            <a:gd name="T5" fmla="*/ 0 h 93"/>
                            <a:gd name="T6" fmla="*/ 0 w 284"/>
                            <a:gd name="T7" fmla="*/ 74 h 93"/>
                            <a:gd name="T8" fmla="*/ 24 w 284"/>
                            <a:gd name="T9" fmla="*/ 93 h 93"/>
                            <a:gd name="T10" fmla="*/ 0 60000 65536"/>
                            <a:gd name="T11" fmla="*/ 0 60000 65536"/>
                            <a:gd name="T12" fmla="*/ 0 60000 65536"/>
                            <a:gd name="T13" fmla="*/ 0 60000 65536"/>
                            <a:gd name="T14" fmla="*/ 0 60000 65536"/>
                            <a:gd name="T15" fmla="*/ 0 w 284"/>
                            <a:gd name="T16" fmla="*/ 0 h 93"/>
                            <a:gd name="T17" fmla="*/ 284 w 284"/>
                            <a:gd name="T18" fmla="*/ 93 h 93"/>
                          </a:gdLst>
                          <a:ahLst/>
                          <a:cxnLst>
                            <a:cxn ang="T10">
                              <a:pos x="T0" y="T1"/>
                            </a:cxn>
                            <a:cxn ang="T11">
                              <a:pos x="T2" y="T3"/>
                            </a:cxn>
                            <a:cxn ang="T12">
                              <a:pos x="T4" y="T5"/>
                            </a:cxn>
                            <a:cxn ang="T13">
                              <a:pos x="T6" y="T7"/>
                            </a:cxn>
                            <a:cxn ang="T14">
                              <a:pos x="T8" y="T9"/>
                            </a:cxn>
                          </a:cxnLst>
                          <a:rect l="T15" t="T16" r="T17" b="T18"/>
                          <a:pathLst>
                            <a:path w="284" h="93">
                              <a:moveTo>
                                <a:pt x="24" y="93"/>
                              </a:moveTo>
                              <a:lnTo>
                                <a:pt x="284" y="19"/>
                              </a:lnTo>
                              <a:lnTo>
                                <a:pt x="260" y="0"/>
                              </a:lnTo>
                              <a:lnTo>
                                <a:pt x="0" y="74"/>
                              </a:lnTo>
                              <a:lnTo>
                                <a:pt x="24" y="93"/>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sp>
                    <p:nvSpPr>
                      <p:cNvPr id="79918" name="Line 187"/>
                      <p:cNvSpPr>
                        <a:spLocks noChangeShapeType="1"/>
                      </p:cNvSpPr>
                      <p:nvPr/>
                    </p:nvSpPr>
                    <p:spPr bwMode="auto">
                      <a:xfrm flipH="1" flipV="1">
                        <a:off x="2481" y="1867"/>
                        <a:ext cx="53" cy="44"/>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79919" name="Line 188"/>
                      <p:cNvSpPr>
                        <a:spLocks noChangeShapeType="1"/>
                      </p:cNvSpPr>
                      <p:nvPr/>
                    </p:nvSpPr>
                    <p:spPr bwMode="auto">
                      <a:xfrm flipH="1" flipV="1">
                        <a:off x="2394" y="1892"/>
                        <a:ext cx="53" cy="43"/>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nvGrpSpPr>
                      <p:cNvPr id="79920" name="Group 189"/>
                      <p:cNvGrpSpPr>
                        <a:grpSpLocks/>
                      </p:cNvGrpSpPr>
                      <p:nvPr/>
                    </p:nvGrpSpPr>
                    <p:grpSpPr bwMode="auto">
                      <a:xfrm>
                        <a:off x="2443" y="1903"/>
                        <a:ext cx="87" cy="52"/>
                        <a:chOff x="2443" y="1903"/>
                        <a:chExt cx="87" cy="52"/>
                      </a:xfrm>
                    </p:grpSpPr>
                    <p:sp>
                      <p:nvSpPr>
                        <p:cNvPr id="79922" name="Freeform 190"/>
                        <p:cNvSpPr>
                          <a:spLocks/>
                        </p:cNvSpPr>
                        <p:nvPr/>
                      </p:nvSpPr>
                      <p:spPr bwMode="auto">
                        <a:xfrm>
                          <a:off x="2465" y="1903"/>
                          <a:ext cx="65" cy="52"/>
                        </a:xfrm>
                        <a:custGeom>
                          <a:avLst/>
                          <a:gdLst>
                            <a:gd name="T0" fmla="*/ 0 w 193"/>
                            <a:gd name="T1" fmla="*/ 142 h 158"/>
                            <a:gd name="T2" fmla="*/ 175 w 193"/>
                            <a:gd name="T3" fmla="*/ 0 h 158"/>
                            <a:gd name="T4" fmla="*/ 193 w 193"/>
                            <a:gd name="T5" fmla="*/ 17 h 158"/>
                            <a:gd name="T6" fmla="*/ 19 w 193"/>
                            <a:gd name="T7" fmla="*/ 158 h 158"/>
                            <a:gd name="T8" fmla="*/ 0 w 193"/>
                            <a:gd name="T9" fmla="*/ 142 h 158"/>
                            <a:gd name="T10" fmla="*/ 0 60000 65536"/>
                            <a:gd name="T11" fmla="*/ 0 60000 65536"/>
                            <a:gd name="T12" fmla="*/ 0 60000 65536"/>
                            <a:gd name="T13" fmla="*/ 0 60000 65536"/>
                            <a:gd name="T14" fmla="*/ 0 60000 65536"/>
                            <a:gd name="T15" fmla="*/ 0 w 193"/>
                            <a:gd name="T16" fmla="*/ 0 h 158"/>
                            <a:gd name="T17" fmla="*/ 193 w 193"/>
                            <a:gd name="T18" fmla="*/ 158 h 158"/>
                          </a:gdLst>
                          <a:ahLst/>
                          <a:cxnLst>
                            <a:cxn ang="T10">
                              <a:pos x="T0" y="T1"/>
                            </a:cxn>
                            <a:cxn ang="T11">
                              <a:pos x="T2" y="T3"/>
                            </a:cxn>
                            <a:cxn ang="T12">
                              <a:pos x="T4" y="T5"/>
                            </a:cxn>
                            <a:cxn ang="T13">
                              <a:pos x="T6" y="T7"/>
                            </a:cxn>
                            <a:cxn ang="T14">
                              <a:pos x="T8" y="T9"/>
                            </a:cxn>
                          </a:cxnLst>
                          <a:rect l="T15" t="T16" r="T17" b="T18"/>
                          <a:pathLst>
                            <a:path w="193" h="158">
                              <a:moveTo>
                                <a:pt x="0" y="142"/>
                              </a:moveTo>
                              <a:lnTo>
                                <a:pt x="175" y="0"/>
                              </a:lnTo>
                              <a:lnTo>
                                <a:pt x="193" y="17"/>
                              </a:lnTo>
                              <a:lnTo>
                                <a:pt x="19" y="158"/>
                              </a:lnTo>
                              <a:lnTo>
                                <a:pt x="0" y="142"/>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79923" name="Line 191"/>
                        <p:cNvSpPr>
                          <a:spLocks noChangeShapeType="1"/>
                        </p:cNvSpPr>
                        <p:nvPr/>
                      </p:nvSpPr>
                      <p:spPr bwMode="auto">
                        <a:xfrm flipV="1">
                          <a:off x="2443" y="1904"/>
                          <a:ext cx="81" cy="27"/>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sp>
                    <p:nvSpPr>
                      <p:cNvPr id="79921" name="Line 192"/>
                      <p:cNvSpPr>
                        <a:spLocks noChangeShapeType="1"/>
                      </p:cNvSpPr>
                      <p:nvPr/>
                    </p:nvSpPr>
                    <p:spPr bwMode="auto">
                      <a:xfrm>
                        <a:off x="2459" y="1946"/>
                        <a:ext cx="17" cy="12"/>
                      </a:xfrm>
                      <a:prstGeom prst="line">
                        <a:avLst/>
                      </a:prstGeom>
                      <a:noFill/>
                      <a:ln w="6350">
                        <a:solidFill>
                          <a:srgbClr val="000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grpSp>
          </p:grpSp>
        </p:grpSp>
      </p:grpSp>
      <p:sp>
        <p:nvSpPr>
          <p:cNvPr id="79895" name="Rectangle 193"/>
          <p:cNvSpPr>
            <a:spLocks noGrp="1" noChangeArrowheads="1"/>
          </p:cNvSpPr>
          <p:nvPr>
            <p:ph type="title"/>
          </p:nvPr>
        </p:nvSpPr>
        <p:spPr/>
        <p:txBody>
          <a:bodyPr/>
          <a:lstStyle/>
          <a:p>
            <a:pPr eaLnBrk="1" hangingPunct="1"/>
            <a:r>
              <a:rPr lang="en-US" smtClean="0"/>
              <a:t>Disk Access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1000" fill="hold"/>
                                        <p:tgtEl>
                                          <p:spTgt spid="7"/>
                                        </p:tgtEl>
                                      </p:cBhvr>
                                      <p:by x="60000" y="60000"/>
                                    </p:animScale>
                                  </p:childTnLst>
                                </p:cTn>
                              </p:par>
                              <p:par>
                                <p:cTn id="7" presetID="1" presetClass="entr" presetSubtype="0" fill="hold" grpId="0" nodeType="withEffect">
                                  <p:stCondLst>
                                    <p:cond delay="0"/>
                                  </p:stCondLst>
                                  <p:childTnLst>
                                    <p:set>
                                      <p:cBhvr>
                                        <p:cTn id="8" dur="1" fill="hold">
                                          <p:stCondLst>
                                            <p:cond delay="0"/>
                                          </p:stCondLst>
                                        </p:cTn>
                                        <p:tgtEl>
                                          <p:spTgt spid="12769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27695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7696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7696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769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7696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27696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76962"/>
                                        </p:tgtEl>
                                        <p:attrNameLst>
                                          <p:attrName>style.visibility</p:attrName>
                                        </p:attrNameLst>
                                      </p:cBhvr>
                                      <p:to>
                                        <p:strVal val="hidden"/>
                                      </p:to>
                                    </p:set>
                                  </p:childTnLst>
                                </p:cTn>
                              </p:par>
                            </p:childTnLst>
                          </p:cTn>
                        </p:par>
                        <p:par>
                          <p:cTn id="33" fill="hold" nodeType="afterGroup">
                            <p:stCondLst>
                              <p:cond delay="0"/>
                            </p:stCondLst>
                            <p:childTnLst>
                              <p:par>
                                <p:cTn id="34" presetID="1" presetClass="entr" presetSubtype="0" fill="hold" grpId="0" nodeType="afterEffect">
                                  <p:stCondLst>
                                    <p:cond delay="0"/>
                                  </p:stCondLst>
                                  <p:childTnLst>
                                    <p:set>
                                      <p:cBhvr>
                                        <p:cTn id="35" dur="1" fill="hold">
                                          <p:stCondLst>
                                            <p:cond delay="499"/>
                                          </p:stCondLst>
                                        </p:cTn>
                                        <p:tgtEl>
                                          <p:spTgt spid="1276940"/>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276930"/>
                                        </p:tgtEl>
                                        <p:attrNameLst>
                                          <p:attrName>style.visibility</p:attrName>
                                        </p:attrNameLst>
                                      </p:cBhvr>
                                      <p:to>
                                        <p:strVal val="visible"/>
                                      </p:to>
                                    </p:set>
                                    <p:animEffect transition="in" filter="wipe(up)">
                                      <p:cBhvr>
                                        <p:cTn id="40" dur="1000"/>
                                        <p:tgtEl>
                                          <p:spTgt spid="1276930"/>
                                        </p:tgtEl>
                                      </p:cBhvr>
                                    </p:animEffect>
                                  </p:childTnLst>
                                </p:cTn>
                              </p:par>
                            </p:childTnLst>
                          </p:cTn>
                        </p:par>
                        <p:par>
                          <p:cTn id="41" fill="hold" nodeType="afterGroup">
                            <p:stCondLst>
                              <p:cond delay="1000"/>
                            </p:stCondLst>
                            <p:childTnLst>
                              <p:par>
                                <p:cTn id="42" presetID="1" presetClass="entr" presetSubtype="0" fill="hold" grpId="0" nodeType="afterEffect">
                                  <p:stCondLst>
                                    <p:cond delay="500"/>
                                  </p:stCondLst>
                                  <p:childTnLst>
                                    <p:set>
                                      <p:cBhvr>
                                        <p:cTn id="43" dur="1" fill="hold">
                                          <p:stCondLst>
                                            <p:cond delay="0"/>
                                          </p:stCondLst>
                                        </p:cTn>
                                        <p:tgtEl>
                                          <p:spTgt spid="1276956"/>
                                        </p:tgtEl>
                                        <p:attrNameLst>
                                          <p:attrName>style.visibility</p:attrName>
                                        </p:attrNameLst>
                                      </p:cBhvr>
                                      <p:to>
                                        <p:strVal val="visible"/>
                                      </p:to>
                                    </p:set>
                                  </p:childTnLst>
                                </p:cTn>
                              </p:par>
                            </p:childTnLst>
                          </p:cTn>
                        </p:par>
                        <p:par>
                          <p:cTn id="44" fill="hold" nodeType="afterGroup">
                            <p:stCondLst>
                              <p:cond delay="1500"/>
                            </p:stCondLst>
                            <p:childTnLst>
                              <p:par>
                                <p:cTn id="45" presetID="1" presetClass="exit" presetSubtype="0" fill="hold" grpId="1" nodeType="afterEffect">
                                  <p:stCondLst>
                                    <p:cond delay="1000"/>
                                  </p:stCondLst>
                                  <p:childTnLst>
                                    <p:set>
                                      <p:cBhvr>
                                        <p:cTn id="46" dur="1" fill="hold">
                                          <p:stCondLst>
                                            <p:cond delay="0"/>
                                          </p:stCondLst>
                                        </p:cTn>
                                        <p:tgtEl>
                                          <p:spTgt spid="1276930"/>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276946"/>
                                        </p:tgtEl>
                                        <p:attrNameLst>
                                          <p:attrName>style.visibility</p:attrName>
                                        </p:attrNameLst>
                                      </p:cBhvr>
                                      <p:to>
                                        <p:strVal val="visible"/>
                                      </p:to>
                                    </p:set>
                                    <p:animEffect transition="in" filter="wipe(right)">
                                      <p:cBhvr>
                                        <p:cTn id="51" dur="2000"/>
                                        <p:tgtEl>
                                          <p:spTgt spid="1276946"/>
                                        </p:tgtEl>
                                      </p:cBhvr>
                                    </p:animEffect>
                                  </p:childTnLst>
                                </p:cTn>
                              </p:par>
                            </p:childTnLst>
                          </p:cTn>
                        </p:par>
                        <p:par>
                          <p:cTn id="52" fill="hold" nodeType="afterGroup">
                            <p:stCondLst>
                              <p:cond delay="2000"/>
                            </p:stCondLst>
                            <p:childTnLst>
                              <p:par>
                                <p:cTn id="53" presetID="1"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6"/>
                                        </p:tgtEl>
                                        <p:attrNameLst>
                                          <p:attrName>style.visibility</p:attrName>
                                        </p:attrNameLst>
                                      </p:cBhvr>
                                      <p:to>
                                        <p:strVal val="hidden"/>
                                      </p:to>
                                    </p:set>
                                  </p:childTnLst>
                                </p:cTn>
                              </p:par>
                            </p:childTnLst>
                          </p:cTn>
                        </p:par>
                        <p:par>
                          <p:cTn id="57" fill="hold" nodeType="afterGroup">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1276947"/>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276942"/>
                                        </p:tgtEl>
                                        <p:attrNameLst>
                                          <p:attrName>style.visibility</p:attrName>
                                        </p:attrNameLst>
                                      </p:cBhvr>
                                      <p:to>
                                        <p:strVal val="visible"/>
                                      </p:to>
                                    </p:set>
                                    <p:animEffect transition="in" filter="wipe(left)">
                                      <p:cBhvr>
                                        <p:cTn id="64" dur="2000"/>
                                        <p:tgtEl>
                                          <p:spTgt spid="1276942"/>
                                        </p:tgtEl>
                                      </p:cBhvr>
                                    </p:animEffect>
                                  </p:childTnLst>
                                </p:cTn>
                              </p:par>
                            </p:childTnLst>
                          </p:cTn>
                        </p:par>
                        <p:par>
                          <p:cTn id="65" fill="hold" nodeType="afterGroup">
                            <p:stCondLst>
                              <p:cond delay="2000"/>
                            </p:stCondLst>
                            <p:childTnLst>
                              <p:par>
                                <p:cTn id="66" presetID="22" presetClass="entr" presetSubtype="4" fill="hold" grpId="0" nodeType="afterEffect">
                                  <p:stCondLst>
                                    <p:cond delay="0"/>
                                  </p:stCondLst>
                                  <p:childTnLst>
                                    <p:set>
                                      <p:cBhvr>
                                        <p:cTn id="67" dur="1" fill="hold">
                                          <p:stCondLst>
                                            <p:cond delay="0"/>
                                          </p:stCondLst>
                                        </p:cTn>
                                        <p:tgtEl>
                                          <p:spTgt spid="1276941"/>
                                        </p:tgtEl>
                                        <p:attrNameLst>
                                          <p:attrName>style.visibility</p:attrName>
                                        </p:attrNameLst>
                                      </p:cBhvr>
                                      <p:to>
                                        <p:strVal val="visible"/>
                                      </p:to>
                                    </p:set>
                                    <p:animEffect transition="in" filter="wipe(down)">
                                      <p:cBhvr>
                                        <p:cTn id="68" dur="2000"/>
                                        <p:tgtEl>
                                          <p:spTgt spid="1276941"/>
                                        </p:tgtEl>
                                      </p:cBhvr>
                                    </p:animEffect>
                                  </p:childTnLst>
                                </p:cTn>
                              </p:par>
                            </p:childTnLst>
                          </p:cTn>
                        </p:par>
                        <p:par>
                          <p:cTn id="69" fill="hold" nodeType="afterGroup">
                            <p:stCondLst>
                              <p:cond delay="4000"/>
                            </p:stCondLst>
                            <p:childTnLst>
                              <p:par>
                                <p:cTn id="70" presetID="1" presetClass="exit" presetSubtype="0" fill="hold" grpId="1" nodeType="afterEffect">
                                  <p:stCondLst>
                                    <p:cond delay="0"/>
                                  </p:stCondLst>
                                  <p:childTnLst>
                                    <p:set>
                                      <p:cBhvr>
                                        <p:cTn id="71" dur="1" fill="hold">
                                          <p:stCondLst>
                                            <p:cond delay="0"/>
                                          </p:stCondLst>
                                        </p:cTn>
                                        <p:tgtEl>
                                          <p:spTgt spid="1276940"/>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1276943"/>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276944"/>
                                        </p:tgtEl>
                                        <p:attrNameLst>
                                          <p:attrName>style.visibility</p:attrName>
                                        </p:attrNameLst>
                                      </p:cBhvr>
                                      <p:to>
                                        <p:strVal val="visible"/>
                                      </p:to>
                                    </p:set>
                                    <p:animEffect transition="in" filter="wipe(down)">
                                      <p:cBhvr>
                                        <p:cTn id="78" dur="500"/>
                                        <p:tgtEl>
                                          <p:spTgt spid="1276944"/>
                                        </p:tgtEl>
                                      </p:cBhvr>
                                    </p:animEffect>
                                  </p:childTnLst>
                                </p:cTn>
                              </p:par>
                            </p:childTnLst>
                          </p:cTn>
                        </p:par>
                        <p:par>
                          <p:cTn id="79" fill="hold" nodeType="afterGroup">
                            <p:stCondLst>
                              <p:cond delay="500"/>
                            </p:stCondLst>
                            <p:childTnLst>
                              <p:par>
                                <p:cTn id="80" presetID="1" presetClass="entr" presetSubtype="0" fill="hold" grpId="0" nodeType="afterEffect">
                                  <p:stCondLst>
                                    <p:cond delay="0"/>
                                  </p:stCondLst>
                                  <p:childTnLst>
                                    <p:set>
                                      <p:cBhvr>
                                        <p:cTn id="81" dur="1" fill="hold">
                                          <p:stCondLst>
                                            <p:cond delay="0"/>
                                          </p:stCondLst>
                                        </p:cTn>
                                        <p:tgtEl>
                                          <p:spTgt spid="1276945"/>
                                        </p:tgtEl>
                                        <p:attrNameLst>
                                          <p:attrName>style.visibility</p:attrName>
                                        </p:attrNameLst>
                                      </p:cBhvr>
                                      <p:to>
                                        <p:strVal val="visible"/>
                                      </p:to>
                                    </p:set>
                                  </p:childTnLst>
                                </p:cTn>
                              </p:par>
                              <p:par>
                                <p:cTn id="82" presetID="1" presetClass="exit" presetSubtype="0" fill="hold" grpId="1" nodeType="withEffect">
                                  <p:stCondLst>
                                    <p:cond delay="0"/>
                                  </p:stCondLst>
                                  <p:childTnLst>
                                    <p:set>
                                      <p:cBhvr>
                                        <p:cTn id="83" dur="1" fill="hold">
                                          <p:stCondLst>
                                            <p:cond delay="0"/>
                                          </p:stCondLst>
                                        </p:cTn>
                                        <p:tgtEl>
                                          <p:spTgt spid="1276941"/>
                                        </p:tgtEl>
                                        <p:attrNameLst>
                                          <p:attrName>style.visibility</p:attrName>
                                        </p:attrNameLst>
                                      </p:cBhvr>
                                      <p:to>
                                        <p:strVal val="hidden"/>
                                      </p:to>
                                    </p:set>
                                  </p:childTnLst>
                                </p:cTn>
                              </p:par>
                            </p:childTnLst>
                          </p:cTn>
                        </p:par>
                        <p:par>
                          <p:cTn id="84" fill="hold" nodeType="afterGroup">
                            <p:stCondLst>
                              <p:cond delay="500"/>
                            </p:stCondLst>
                            <p:childTnLst>
                              <p:par>
                                <p:cTn id="85" presetID="22" presetClass="entr" presetSubtype="4" fill="hold" grpId="0" nodeType="afterEffect">
                                  <p:stCondLst>
                                    <p:cond delay="0"/>
                                  </p:stCondLst>
                                  <p:childTnLst>
                                    <p:set>
                                      <p:cBhvr>
                                        <p:cTn id="86" dur="1" fill="hold">
                                          <p:stCondLst>
                                            <p:cond delay="0"/>
                                          </p:stCondLst>
                                        </p:cTn>
                                        <p:tgtEl>
                                          <p:spTgt spid="1276957"/>
                                        </p:tgtEl>
                                        <p:attrNameLst>
                                          <p:attrName>style.visibility</p:attrName>
                                        </p:attrNameLst>
                                      </p:cBhvr>
                                      <p:to>
                                        <p:strVal val="visible"/>
                                      </p:to>
                                    </p:set>
                                    <p:animEffect transition="in" filter="wipe(down)">
                                      <p:cBhvr>
                                        <p:cTn id="87" dur="2000"/>
                                        <p:tgtEl>
                                          <p:spTgt spid="127695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276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6930" grpId="0" animBg="1"/>
      <p:bldP spid="1276930" grpId="1" animBg="1"/>
      <p:bldP spid="1276940" grpId="0" animBg="1"/>
      <p:bldP spid="1276940" grpId="1" animBg="1"/>
      <p:bldP spid="1276941" grpId="0" animBg="1"/>
      <p:bldP spid="1276941" grpId="1" animBg="1"/>
      <p:bldP spid="1276942" grpId="0" animBg="1"/>
      <p:bldP spid="1276943" grpId="0"/>
      <p:bldP spid="1276944" grpId="0" animBg="1"/>
      <p:bldP spid="1276945" grpId="0"/>
      <p:bldP spid="1276946" grpId="0" animBg="1"/>
      <p:bldP spid="1276947" grpId="0"/>
      <p:bldP spid="1276956" grpId="0"/>
      <p:bldP spid="1276957" grpId="0" animBg="1"/>
      <p:bldP spid="1276958" grpId="0"/>
      <p:bldP spid="1276959" grpId="0"/>
      <p:bldP spid="1276959" grpId="1"/>
      <p:bldP spid="1276960" grpId="0"/>
      <p:bldP spid="1276960" grpId="1"/>
      <p:bldP spid="1276961" grpId="0"/>
      <p:bldP spid="1276961" grpId="1"/>
      <p:bldP spid="1276962" grpId="0" animBg="1"/>
      <p:bldP spid="1276962" grpId="1"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0610" name="Freeform 2"/>
          <p:cNvSpPr>
            <a:spLocks/>
          </p:cNvSpPr>
          <p:nvPr/>
        </p:nvSpPr>
        <p:spPr bwMode="auto">
          <a:xfrm>
            <a:off x="679450" y="3697288"/>
            <a:ext cx="8437563" cy="1163637"/>
          </a:xfrm>
          <a:custGeom>
            <a:avLst/>
            <a:gdLst>
              <a:gd name="T0" fmla="*/ 1258 w 4877"/>
              <a:gd name="T1" fmla="*/ 44 h 589"/>
              <a:gd name="T2" fmla="*/ 0 w 4877"/>
              <a:gd name="T3" fmla="*/ 564 h 589"/>
              <a:gd name="T4" fmla="*/ 4877 w 4877"/>
              <a:gd name="T5" fmla="*/ 589 h 589"/>
              <a:gd name="T6" fmla="*/ 1465 w 4877"/>
              <a:gd name="T7" fmla="*/ 25 h 589"/>
              <a:gd name="T8" fmla="*/ 1321 w 4877"/>
              <a:gd name="T9" fmla="*/ 0 h 589"/>
              <a:gd name="T10" fmla="*/ 0 60000 65536"/>
              <a:gd name="T11" fmla="*/ 0 60000 65536"/>
              <a:gd name="T12" fmla="*/ 0 60000 65536"/>
              <a:gd name="T13" fmla="*/ 0 60000 65536"/>
              <a:gd name="T14" fmla="*/ 0 60000 65536"/>
              <a:gd name="T15" fmla="*/ 0 w 4877"/>
              <a:gd name="T16" fmla="*/ 0 h 589"/>
              <a:gd name="T17" fmla="*/ 4877 w 4877"/>
              <a:gd name="T18" fmla="*/ 589 h 589"/>
            </a:gdLst>
            <a:ahLst/>
            <a:cxnLst>
              <a:cxn ang="T10">
                <a:pos x="T0" y="T1"/>
              </a:cxn>
              <a:cxn ang="T11">
                <a:pos x="T2" y="T3"/>
              </a:cxn>
              <a:cxn ang="T12">
                <a:pos x="T4" y="T5"/>
              </a:cxn>
              <a:cxn ang="T13">
                <a:pos x="T6" y="T7"/>
              </a:cxn>
              <a:cxn ang="T14">
                <a:pos x="T8" y="T9"/>
              </a:cxn>
            </a:cxnLst>
            <a:rect l="T15" t="T16" r="T17" b="T18"/>
            <a:pathLst>
              <a:path w="4877" h="589">
                <a:moveTo>
                  <a:pt x="1258" y="44"/>
                </a:moveTo>
                <a:lnTo>
                  <a:pt x="0" y="564"/>
                </a:lnTo>
                <a:lnTo>
                  <a:pt x="4877" y="589"/>
                </a:lnTo>
                <a:lnTo>
                  <a:pt x="1465" y="25"/>
                </a:lnTo>
                <a:lnTo>
                  <a:pt x="1321" y="0"/>
                </a:lnTo>
              </a:path>
            </a:pathLst>
          </a:custGeom>
          <a:gradFill rotWithShape="1">
            <a:gsLst>
              <a:gs pos="0">
                <a:srgbClr val="C0C0C0"/>
              </a:gs>
              <a:gs pos="100000">
                <a:schemeClr val="bg1"/>
              </a:gs>
            </a:gsLst>
            <a:lin ang="5400000" scaled="1"/>
          </a:gra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25400">
                <a:solidFill>
                  <a:srgbClr val="000000"/>
                </a:solidFill>
                <a:round/>
                <a:headEnd/>
                <a:tailEnd type="triangle" w="lg" len="lg"/>
              </a14:hiddenLine>
            </a:ext>
          </a:extLst>
        </p:spPr>
        <p:txBody>
          <a:bodyPr rIns="54000"/>
          <a:lstStyle/>
          <a:p>
            <a:endParaRPr lang="nb-NO"/>
          </a:p>
        </p:txBody>
      </p:sp>
      <p:sp>
        <p:nvSpPr>
          <p:cNvPr id="23555" name="Rectangle 3"/>
          <p:cNvSpPr>
            <a:spLocks noGrp="1" noChangeArrowheads="1"/>
          </p:cNvSpPr>
          <p:nvPr>
            <p:ph type="title"/>
          </p:nvPr>
        </p:nvSpPr>
        <p:spPr/>
        <p:txBody>
          <a:bodyPr/>
          <a:lstStyle/>
          <a:p>
            <a:pPr eaLnBrk="1" hangingPunct="1"/>
            <a:r>
              <a:rPr lang="en-US" smtClean="0"/>
              <a:t>Delivery Systems</a:t>
            </a:r>
          </a:p>
        </p:txBody>
      </p:sp>
      <p:sp>
        <p:nvSpPr>
          <p:cNvPr id="23556" name="Rectangle 4"/>
          <p:cNvSpPr>
            <a:spLocks noChangeArrowheads="1"/>
          </p:cNvSpPr>
          <p:nvPr/>
        </p:nvSpPr>
        <p:spPr bwMode="auto">
          <a:xfrm>
            <a:off x="4051300" y="3792538"/>
            <a:ext cx="3175" cy="11112"/>
          </a:xfrm>
          <a:prstGeom prst="rect">
            <a:avLst/>
          </a:prstGeom>
          <a:solidFill>
            <a:srgbClr val="FFFF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nb-NO"/>
          </a:p>
        </p:txBody>
      </p:sp>
      <p:sp>
        <p:nvSpPr>
          <p:cNvPr id="23557" name="Rectangle 5"/>
          <p:cNvSpPr>
            <a:spLocks noChangeArrowheads="1"/>
          </p:cNvSpPr>
          <p:nvPr/>
        </p:nvSpPr>
        <p:spPr bwMode="auto">
          <a:xfrm>
            <a:off x="4051300" y="3970338"/>
            <a:ext cx="3175" cy="12700"/>
          </a:xfrm>
          <a:prstGeom prst="rect">
            <a:avLst/>
          </a:prstGeom>
          <a:solidFill>
            <a:srgbClr val="FFFF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nb-NO"/>
          </a:p>
        </p:txBody>
      </p:sp>
      <p:grpSp>
        <p:nvGrpSpPr>
          <p:cNvPr id="2" name="Group 6"/>
          <p:cNvGrpSpPr>
            <a:grpSpLocks/>
          </p:cNvGrpSpPr>
          <p:nvPr/>
        </p:nvGrpSpPr>
        <p:grpSpPr bwMode="auto">
          <a:xfrm>
            <a:off x="5489575" y="4670425"/>
            <a:ext cx="990600" cy="1125538"/>
            <a:chOff x="4666" y="2982"/>
            <a:chExt cx="624" cy="709"/>
          </a:xfrm>
        </p:grpSpPr>
        <p:grpSp>
          <p:nvGrpSpPr>
            <p:cNvPr id="24311" name="Group 7"/>
            <p:cNvGrpSpPr>
              <a:grpSpLocks/>
            </p:cNvGrpSpPr>
            <p:nvPr/>
          </p:nvGrpSpPr>
          <p:grpSpPr bwMode="auto">
            <a:xfrm flipH="1">
              <a:off x="4666" y="2982"/>
              <a:ext cx="624" cy="709"/>
              <a:chOff x="4666" y="2982"/>
              <a:chExt cx="481" cy="568"/>
            </a:xfrm>
          </p:grpSpPr>
          <p:sp>
            <p:nvSpPr>
              <p:cNvPr id="24462" name="AutoShape 8"/>
              <p:cNvSpPr>
                <a:spLocks noChangeAspect="1" noChangeArrowheads="1" noTextEdit="1"/>
              </p:cNvSpPr>
              <p:nvPr/>
            </p:nvSpPr>
            <p:spPr bwMode="auto">
              <a:xfrm>
                <a:off x="4666" y="2982"/>
                <a:ext cx="481" cy="56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nb-NO"/>
              </a:p>
            </p:txBody>
          </p:sp>
          <p:sp>
            <p:nvSpPr>
              <p:cNvPr id="24463" name="Freeform 9"/>
              <p:cNvSpPr>
                <a:spLocks/>
              </p:cNvSpPr>
              <p:nvPr/>
            </p:nvSpPr>
            <p:spPr bwMode="auto">
              <a:xfrm>
                <a:off x="4666" y="2982"/>
                <a:ext cx="362" cy="517"/>
              </a:xfrm>
              <a:custGeom>
                <a:avLst/>
                <a:gdLst>
                  <a:gd name="T0" fmla="*/ 152 w 724"/>
                  <a:gd name="T1" fmla="*/ 56 h 1033"/>
                  <a:gd name="T2" fmla="*/ 31 w 724"/>
                  <a:gd name="T3" fmla="*/ 642 h 1033"/>
                  <a:gd name="T4" fmla="*/ 132 w 724"/>
                  <a:gd name="T5" fmla="*/ 719 h 1033"/>
                  <a:gd name="T6" fmla="*/ 143 w 724"/>
                  <a:gd name="T7" fmla="*/ 720 h 1033"/>
                  <a:gd name="T8" fmla="*/ 169 w 724"/>
                  <a:gd name="T9" fmla="*/ 721 h 1033"/>
                  <a:gd name="T10" fmla="*/ 209 w 724"/>
                  <a:gd name="T11" fmla="*/ 725 h 1033"/>
                  <a:gd name="T12" fmla="*/ 255 w 724"/>
                  <a:gd name="T13" fmla="*/ 728 h 1033"/>
                  <a:gd name="T14" fmla="*/ 302 w 724"/>
                  <a:gd name="T15" fmla="*/ 733 h 1033"/>
                  <a:gd name="T16" fmla="*/ 348 w 724"/>
                  <a:gd name="T17" fmla="*/ 736 h 1033"/>
                  <a:gd name="T18" fmla="*/ 387 w 724"/>
                  <a:gd name="T19" fmla="*/ 740 h 1033"/>
                  <a:gd name="T20" fmla="*/ 414 w 724"/>
                  <a:gd name="T21" fmla="*/ 743 h 1033"/>
                  <a:gd name="T22" fmla="*/ 415 w 724"/>
                  <a:gd name="T23" fmla="*/ 752 h 1033"/>
                  <a:gd name="T24" fmla="*/ 414 w 724"/>
                  <a:gd name="T25" fmla="*/ 777 h 1033"/>
                  <a:gd name="T26" fmla="*/ 407 w 724"/>
                  <a:gd name="T27" fmla="*/ 811 h 1033"/>
                  <a:gd name="T28" fmla="*/ 387 w 724"/>
                  <a:gd name="T29" fmla="*/ 853 h 1033"/>
                  <a:gd name="T30" fmla="*/ 377 w 724"/>
                  <a:gd name="T31" fmla="*/ 854 h 1033"/>
                  <a:gd name="T32" fmla="*/ 350 w 724"/>
                  <a:gd name="T33" fmla="*/ 857 h 1033"/>
                  <a:gd name="T34" fmla="*/ 313 w 724"/>
                  <a:gd name="T35" fmla="*/ 862 h 1033"/>
                  <a:gd name="T36" fmla="*/ 268 w 724"/>
                  <a:gd name="T37" fmla="*/ 869 h 1033"/>
                  <a:gd name="T38" fmla="*/ 222 w 724"/>
                  <a:gd name="T39" fmla="*/ 876 h 1033"/>
                  <a:gd name="T40" fmla="*/ 181 w 724"/>
                  <a:gd name="T41" fmla="*/ 884 h 1033"/>
                  <a:gd name="T42" fmla="*/ 146 w 724"/>
                  <a:gd name="T43" fmla="*/ 891 h 1033"/>
                  <a:gd name="T44" fmla="*/ 127 w 724"/>
                  <a:gd name="T45" fmla="*/ 899 h 1033"/>
                  <a:gd name="T46" fmla="*/ 113 w 724"/>
                  <a:gd name="T47" fmla="*/ 914 h 1033"/>
                  <a:gd name="T48" fmla="*/ 109 w 724"/>
                  <a:gd name="T49" fmla="*/ 930 h 1033"/>
                  <a:gd name="T50" fmla="*/ 118 w 724"/>
                  <a:gd name="T51" fmla="*/ 951 h 1033"/>
                  <a:gd name="T52" fmla="*/ 136 w 724"/>
                  <a:gd name="T53" fmla="*/ 963 h 1033"/>
                  <a:gd name="T54" fmla="*/ 156 w 724"/>
                  <a:gd name="T55" fmla="*/ 969 h 1033"/>
                  <a:gd name="T56" fmla="*/ 190 w 724"/>
                  <a:gd name="T57" fmla="*/ 978 h 1033"/>
                  <a:gd name="T58" fmla="*/ 235 w 724"/>
                  <a:gd name="T59" fmla="*/ 990 h 1033"/>
                  <a:gd name="T60" fmla="*/ 285 w 724"/>
                  <a:gd name="T61" fmla="*/ 1001 h 1033"/>
                  <a:gd name="T62" fmla="*/ 335 w 724"/>
                  <a:gd name="T63" fmla="*/ 1014 h 1033"/>
                  <a:gd name="T64" fmla="*/ 384 w 724"/>
                  <a:gd name="T65" fmla="*/ 1024 h 1033"/>
                  <a:gd name="T66" fmla="*/ 425 w 724"/>
                  <a:gd name="T67" fmla="*/ 1031 h 1033"/>
                  <a:gd name="T68" fmla="*/ 455 w 724"/>
                  <a:gd name="T69" fmla="*/ 1033 h 1033"/>
                  <a:gd name="T70" fmla="*/ 483 w 724"/>
                  <a:gd name="T71" fmla="*/ 1030 h 1033"/>
                  <a:gd name="T72" fmla="*/ 517 w 724"/>
                  <a:gd name="T73" fmla="*/ 1020 h 1033"/>
                  <a:gd name="T74" fmla="*/ 555 w 724"/>
                  <a:gd name="T75" fmla="*/ 1005 h 1033"/>
                  <a:gd name="T76" fmla="*/ 594 w 724"/>
                  <a:gd name="T77" fmla="*/ 987 h 1033"/>
                  <a:gd name="T78" fmla="*/ 631 w 724"/>
                  <a:gd name="T79" fmla="*/ 969 h 1033"/>
                  <a:gd name="T80" fmla="*/ 664 w 724"/>
                  <a:gd name="T81" fmla="*/ 952 h 1033"/>
                  <a:gd name="T82" fmla="*/ 687 w 724"/>
                  <a:gd name="T83" fmla="*/ 936 h 1033"/>
                  <a:gd name="T84" fmla="*/ 699 w 724"/>
                  <a:gd name="T85" fmla="*/ 925 h 1033"/>
                  <a:gd name="T86" fmla="*/ 699 w 724"/>
                  <a:gd name="T87" fmla="*/ 910 h 1033"/>
                  <a:gd name="T88" fmla="*/ 682 w 724"/>
                  <a:gd name="T89" fmla="*/ 900 h 1033"/>
                  <a:gd name="T90" fmla="*/ 657 w 724"/>
                  <a:gd name="T91" fmla="*/ 892 h 1033"/>
                  <a:gd name="T92" fmla="*/ 634 w 724"/>
                  <a:gd name="T93" fmla="*/ 886 h 1033"/>
                  <a:gd name="T94" fmla="*/ 631 w 724"/>
                  <a:gd name="T95" fmla="*/ 861 h 1033"/>
                  <a:gd name="T96" fmla="*/ 623 w 724"/>
                  <a:gd name="T97" fmla="*/ 798 h 1033"/>
                  <a:gd name="T98" fmla="*/ 611 w 724"/>
                  <a:gd name="T99" fmla="*/ 720 h 1033"/>
                  <a:gd name="T100" fmla="*/ 592 w 724"/>
                  <a:gd name="T101" fmla="*/ 647 h 1033"/>
                  <a:gd name="T102" fmla="*/ 697 w 724"/>
                  <a:gd name="T103" fmla="*/ 86 h 1033"/>
                  <a:gd name="T104" fmla="*/ 643 w 724"/>
                  <a:gd name="T105" fmla="*/ 0 h 1033"/>
                  <a:gd name="T106" fmla="*/ 179 w 724"/>
                  <a:gd name="T107" fmla="*/ 62 h 10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4"/>
                  <a:gd name="T163" fmla="*/ 0 h 1033"/>
                  <a:gd name="T164" fmla="*/ 724 w 724"/>
                  <a:gd name="T165" fmla="*/ 1033 h 10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4" h="1033">
                    <a:moveTo>
                      <a:pt x="179" y="62"/>
                    </a:moveTo>
                    <a:lnTo>
                      <a:pt x="152" y="56"/>
                    </a:lnTo>
                    <a:lnTo>
                      <a:pt x="0" y="623"/>
                    </a:lnTo>
                    <a:lnTo>
                      <a:pt x="31" y="642"/>
                    </a:lnTo>
                    <a:lnTo>
                      <a:pt x="31" y="671"/>
                    </a:lnTo>
                    <a:lnTo>
                      <a:pt x="132" y="719"/>
                    </a:lnTo>
                    <a:lnTo>
                      <a:pt x="135" y="719"/>
                    </a:lnTo>
                    <a:lnTo>
                      <a:pt x="143" y="720"/>
                    </a:lnTo>
                    <a:lnTo>
                      <a:pt x="154" y="720"/>
                    </a:lnTo>
                    <a:lnTo>
                      <a:pt x="169" y="721"/>
                    </a:lnTo>
                    <a:lnTo>
                      <a:pt x="188" y="724"/>
                    </a:lnTo>
                    <a:lnTo>
                      <a:pt x="209" y="725"/>
                    </a:lnTo>
                    <a:lnTo>
                      <a:pt x="230" y="727"/>
                    </a:lnTo>
                    <a:lnTo>
                      <a:pt x="255" y="728"/>
                    </a:lnTo>
                    <a:lnTo>
                      <a:pt x="278" y="730"/>
                    </a:lnTo>
                    <a:lnTo>
                      <a:pt x="302" y="733"/>
                    </a:lnTo>
                    <a:lnTo>
                      <a:pt x="326" y="734"/>
                    </a:lnTo>
                    <a:lnTo>
                      <a:pt x="348" y="736"/>
                    </a:lnTo>
                    <a:lnTo>
                      <a:pt x="369" y="739"/>
                    </a:lnTo>
                    <a:lnTo>
                      <a:pt x="387" y="740"/>
                    </a:lnTo>
                    <a:lnTo>
                      <a:pt x="402" y="742"/>
                    </a:lnTo>
                    <a:lnTo>
                      <a:pt x="414" y="743"/>
                    </a:lnTo>
                    <a:lnTo>
                      <a:pt x="414" y="745"/>
                    </a:lnTo>
                    <a:lnTo>
                      <a:pt x="415" y="752"/>
                    </a:lnTo>
                    <a:lnTo>
                      <a:pt x="415" y="763"/>
                    </a:lnTo>
                    <a:lnTo>
                      <a:pt x="414" y="777"/>
                    </a:lnTo>
                    <a:lnTo>
                      <a:pt x="411" y="793"/>
                    </a:lnTo>
                    <a:lnTo>
                      <a:pt x="407" y="811"/>
                    </a:lnTo>
                    <a:lnTo>
                      <a:pt x="399" y="832"/>
                    </a:lnTo>
                    <a:lnTo>
                      <a:pt x="387" y="853"/>
                    </a:lnTo>
                    <a:lnTo>
                      <a:pt x="385" y="853"/>
                    </a:lnTo>
                    <a:lnTo>
                      <a:pt x="377" y="854"/>
                    </a:lnTo>
                    <a:lnTo>
                      <a:pt x="365" y="855"/>
                    </a:lnTo>
                    <a:lnTo>
                      <a:pt x="350" y="857"/>
                    </a:lnTo>
                    <a:lnTo>
                      <a:pt x="333" y="859"/>
                    </a:lnTo>
                    <a:lnTo>
                      <a:pt x="313" y="862"/>
                    </a:lnTo>
                    <a:lnTo>
                      <a:pt x="291" y="865"/>
                    </a:lnTo>
                    <a:lnTo>
                      <a:pt x="268" y="869"/>
                    </a:lnTo>
                    <a:lnTo>
                      <a:pt x="245" y="872"/>
                    </a:lnTo>
                    <a:lnTo>
                      <a:pt x="222" y="876"/>
                    </a:lnTo>
                    <a:lnTo>
                      <a:pt x="200" y="879"/>
                    </a:lnTo>
                    <a:lnTo>
                      <a:pt x="181" y="884"/>
                    </a:lnTo>
                    <a:lnTo>
                      <a:pt x="162" y="887"/>
                    </a:lnTo>
                    <a:lnTo>
                      <a:pt x="146" y="891"/>
                    </a:lnTo>
                    <a:lnTo>
                      <a:pt x="135" y="895"/>
                    </a:lnTo>
                    <a:lnTo>
                      <a:pt x="127" y="899"/>
                    </a:lnTo>
                    <a:lnTo>
                      <a:pt x="119" y="906"/>
                    </a:lnTo>
                    <a:lnTo>
                      <a:pt x="113" y="914"/>
                    </a:lnTo>
                    <a:lnTo>
                      <a:pt x="111" y="922"/>
                    </a:lnTo>
                    <a:lnTo>
                      <a:pt x="109" y="930"/>
                    </a:lnTo>
                    <a:lnTo>
                      <a:pt x="112" y="940"/>
                    </a:lnTo>
                    <a:lnTo>
                      <a:pt x="118" y="951"/>
                    </a:lnTo>
                    <a:lnTo>
                      <a:pt x="126" y="959"/>
                    </a:lnTo>
                    <a:lnTo>
                      <a:pt x="136" y="963"/>
                    </a:lnTo>
                    <a:lnTo>
                      <a:pt x="144" y="965"/>
                    </a:lnTo>
                    <a:lnTo>
                      <a:pt x="156" y="969"/>
                    </a:lnTo>
                    <a:lnTo>
                      <a:pt x="172" y="974"/>
                    </a:lnTo>
                    <a:lnTo>
                      <a:pt x="190" y="978"/>
                    </a:lnTo>
                    <a:lnTo>
                      <a:pt x="212" y="984"/>
                    </a:lnTo>
                    <a:lnTo>
                      <a:pt x="235" y="990"/>
                    </a:lnTo>
                    <a:lnTo>
                      <a:pt x="259" y="995"/>
                    </a:lnTo>
                    <a:lnTo>
                      <a:pt x="285" y="1001"/>
                    </a:lnTo>
                    <a:lnTo>
                      <a:pt x="310" y="1008"/>
                    </a:lnTo>
                    <a:lnTo>
                      <a:pt x="335" y="1014"/>
                    </a:lnTo>
                    <a:lnTo>
                      <a:pt x="361" y="1018"/>
                    </a:lnTo>
                    <a:lnTo>
                      <a:pt x="384" y="1024"/>
                    </a:lnTo>
                    <a:lnTo>
                      <a:pt x="406" y="1028"/>
                    </a:lnTo>
                    <a:lnTo>
                      <a:pt x="425" y="1031"/>
                    </a:lnTo>
                    <a:lnTo>
                      <a:pt x="441" y="1032"/>
                    </a:lnTo>
                    <a:lnTo>
                      <a:pt x="455" y="1033"/>
                    </a:lnTo>
                    <a:lnTo>
                      <a:pt x="468" y="1032"/>
                    </a:lnTo>
                    <a:lnTo>
                      <a:pt x="483" y="1030"/>
                    </a:lnTo>
                    <a:lnTo>
                      <a:pt x="500" y="1025"/>
                    </a:lnTo>
                    <a:lnTo>
                      <a:pt x="517" y="1020"/>
                    </a:lnTo>
                    <a:lnTo>
                      <a:pt x="536" y="1013"/>
                    </a:lnTo>
                    <a:lnTo>
                      <a:pt x="555" y="1005"/>
                    </a:lnTo>
                    <a:lnTo>
                      <a:pt x="575" y="997"/>
                    </a:lnTo>
                    <a:lnTo>
                      <a:pt x="594" y="987"/>
                    </a:lnTo>
                    <a:lnTo>
                      <a:pt x="614" y="978"/>
                    </a:lnTo>
                    <a:lnTo>
                      <a:pt x="631" y="969"/>
                    </a:lnTo>
                    <a:lnTo>
                      <a:pt x="649" y="960"/>
                    </a:lnTo>
                    <a:lnTo>
                      <a:pt x="664" y="952"/>
                    </a:lnTo>
                    <a:lnTo>
                      <a:pt x="676" y="944"/>
                    </a:lnTo>
                    <a:lnTo>
                      <a:pt x="687" y="936"/>
                    </a:lnTo>
                    <a:lnTo>
                      <a:pt x="695" y="930"/>
                    </a:lnTo>
                    <a:lnTo>
                      <a:pt x="699" y="925"/>
                    </a:lnTo>
                    <a:lnTo>
                      <a:pt x="702" y="917"/>
                    </a:lnTo>
                    <a:lnTo>
                      <a:pt x="699" y="910"/>
                    </a:lnTo>
                    <a:lnTo>
                      <a:pt x="692" y="904"/>
                    </a:lnTo>
                    <a:lnTo>
                      <a:pt x="682" y="900"/>
                    </a:lnTo>
                    <a:lnTo>
                      <a:pt x="669" y="895"/>
                    </a:lnTo>
                    <a:lnTo>
                      <a:pt x="657" y="892"/>
                    </a:lnTo>
                    <a:lnTo>
                      <a:pt x="644" y="888"/>
                    </a:lnTo>
                    <a:lnTo>
                      <a:pt x="634" y="886"/>
                    </a:lnTo>
                    <a:lnTo>
                      <a:pt x="633" y="879"/>
                    </a:lnTo>
                    <a:lnTo>
                      <a:pt x="631" y="861"/>
                    </a:lnTo>
                    <a:lnTo>
                      <a:pt x="628" y="833"/>
                    </a:lnTo>
                    <a:lnTo>
                      <a:pt x="623" y="798"/>
                    </a:lnTo>
                    <a:lnTo>
                      <a:pt x="618" y="760"/>
                    </a:lnTo>
                    <a:lnTo>
                      <a:pt x="611" y="720"/>
                    </a:lnTo>
                    <a:lnTo>
                      <a:pt x="603" y="682"/>
                    </a:lnTo>
                    <a:lnTo>
                      <a:pt x="592" y="647"/>
                    </a:lnTo>
                    <a:lnTo>
                      <a:pt x="724" y="137"/>
                    </a:lnTo>
                    <a:lnTo>
                      <a:pt x="697" y="86"/>
                    </a:lnTo>
                    <a:lnTo>
                      <a:pt x="712" y="52"/>
                    </a:lnTo>
                    <a:lnTo>
                      <a:pt x="643" y="0"/>
                    </a:lnTo>
                    <a:lnTo>
                      <a:pt x="627" y="9"/>
                    </a:lnTo>
                    <a:lnTo>
                      <a:pt x="179" y="62"/>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64" name="Freeform 10"/>
              <p:cNvSpPr>
                <a:spLocks/>
              </p:cNvSpPr>
              <p:nvPr/>
            </p:nvSpPr>
            <p:spPr bwMode="auto">
              <a:xfrm>
                <a:off x="4685" y="2998"/>
                <a:ext cx="299" cy="300"/>
              </a:xfrm>
              <a:custGeom>
                <a:avLst/>
                <a:gdLst>
                  <a:gd name="T0" fmla="*/ 0 w 598"/>
                  <a:gd name="T1" fmla="*/ 573 h 602"/>
                  <a:gd name="T2" fmla="*/ 436 w 598"/>
                  <a:gd name="T3" fmla="*/ 602 h 602"/>
                  <a:gd name="T4" fmla="*/ 598 w 598"/>
                  <a:gd name="T5" fmla="*/ 0 h 602"/>
                  <a:gd name="T6" fmla="*/ 578 w 598"/>
                  <a:gd name="T7" fmla="*/ 9 h 602"/>
                  <a:gd name="T8" fmla="*/ 147 w 598"/>
                  <a:gd name="T9" fmla="*/ 54 h 602"/>
                  <a:gd name="T10" fmla="*/ 131 w 598"/>
                  <a:gd name="T11" fmla="*/ 51 h 602"/>
                  <a:gd name="T12" fmla="*/ 0 w 598"/>
                  <a:gd name="T13" fmla="*/ 573 h 602"/>
                  <a:gd name="T14" fmla="*/ 0 60000 65536"/>
                  <a:gd name="T15" fmla="*/ 0 60000 65536"/>
                  <a:gd name="T16" fmla="*/ 0 60000 65536"/>
                  <a:gd name="T17" fmla="*/ 0 60000 65536"/>
                  <a:gd name="T18" fmla="*/ 0 60000 65536"/>
                  <a:gd name="T19" fmla="*/ 0 60000 65536"/>
                  <a:gd name="T20" fmla="*/ 0 60000 65536"/>
                  <a:gd name="T21" fmla="*/ 0 w 598"/>
                  <a:gd name="T22" fmla="*/ 0 h 602"/>
                  <a:gd name="T23" fmla="*/ 598 w 598"/>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8" h="602">
                    <a:moveTo>
                      <a:pt x="0" y="573"/>
                    </a:moveTo>
                    <a:lnTo>
                      <a:pt x="436" y="602"/>
                    </a:lnTo>
                    <a:lnTo>
                      <a:pt x="598" y="0"/>
                    </a:lnTo>
                    <a:lnTo>
                      <a:pt x="578" y="9"/>
                    </a:lnTo>
                    <a:lnTo>
                      <a:pt x="147" y="54"/>
                    </a:lnTo>
                    <a:lnTo>
                      <a:pt x="131" y="51"/>
                    </a:lnTo>
                    <a:lnTo>
                      <a:pt x="0" y="573"/>
                    </a:lnTo>
                    <a:close/>
                  </a:path>
                </a:pathLst>
              </a:custGeom>
              <a:solidFill>
                <a:srgbClr val="E5E0BA"/>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65" name="Freeform 11"/>
              <p:cNvSpPr>
                <a:spLocks/>
              </p:cNvSpPr>
              <p:nvPr/>
            </p:nvSpPr>
            <p:spPr bwMode="auto">
              <a:xfrm>
                <a:off x="4910" y="2999"/>
                <a:ext cx="88" cy="308"/>
              </a:xfrm>
              <a:custGeom>
                <a:avLst/>
                <a:gdLst>
                  <a:gd name="T0" fmla="*/ 165 w 177"/>
                  <a:gd name="T1" fmla="*/ 0 h 617"/>
                  <a:gd name="T2" fmla="*/ 177 w 177"/>
                  <a:gd name="T3" fmla="*/ 5 h 617"/>
                  <a:gd name="T4" fmla="*/ 10 w 177"/>
                  <a:gd name="T5" fmla="*/ 617 h 617"/>
                  <a:gd name="T6" fmla="*/ 0 w 177"/>
                  <a:gd name="T7" fmla="*/ 609 h 617"/>
                  <a:gd name="T8" fmla="*/ 165 w 177"/>
                  <a:gd name="T9" fmla="*/ 0 h 617"/>
                  <a:gd name="T10" fmla="*/ 0 60000 65536"/>
                  <a:gd name="T11" fmla="*/ 0 60000 65536"/>
                  <a:gd name="T12" fmla="*/ 0 60000 65536"/>
                  <a:gd name="T13" fmla="*/ 0 60000 65536"/>
                  <a:gd name="T14" fmla="*/ 0 60000 65536"/>
                  <a:gd name="T15" fmla="*/ 0 w 177"/>
                  <a:gd name="T16" fmla="*/ 0 h 617"/>
                  <a:gd name="T17" fmla="*/ 177 w 177"/>
                  <a:gd name="T18" fmla="*/ 617 h 617"/>
                </a:gdLst>
                <a:ahLst/>
                <a:cxnLst>
                  <a:cxn ang="T10">
                    <a:pos x="T0" y="T1"/>
                  </a:cxn>
                  <a:cxn ang="T11">
                    <a:pos x="T2" y="T3"/>
                  </a:cxn>
                  <a:cxn ang="T12">
                    <a:pos x="T4" y="T5"/>
                  </a:cxn>
                  <a:cxn ang="T13">
                    <a:pos x="T6" y="T7"/>
                  </a:cxn>
                  <a:cxn ang="T14">
                    <a:pos x="T8" y="T9"/>
                  </a:cxn>
                </a:cxnLst>
                <a:rect l="T15" t="T16" r="T17" b="T18"/>
                <a:pathLst>
                  <a:path w="177" h="617">
                    <a:moveTo>
                      <a:pt x="165" y="0"/>
                    </a:moveTo>
                    <a:lnTo>
                      <a:pt x="177" y="5"/>
                    </a:lnTo>
                    <a:lnTo>
                      <a:pt x="10" y="617"/>
                    </a:lnTo>
                    <a:lnTo>
                      <a:pt x="0" y="609"/>
                    </a:lnTo>
                    <a:lnTo>
                      <a:pt x="165" y="0"/>
                    </a:lnTo>
                    <a:close/>
                  </a:path>
                </a:pathLst>
              </a:custGeom>
              <a:solidFill>
                <a:srgbClr val="F2EDD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66" name="Freeform 12"/>
              <p:cNvSpPr>
                <a:spLocks/>
              </p:cNvSpPr>
              <p:nvPr/>
            </p:nvSpPr>
            <p:spPr bwMode="auto">
              <a:xfrm>
                <a:off x="4921" y="3005"/>
                <a:ext cx="88" cy="311"/>
              </a:xfrm>
              <a:custGeom>
                <a:avLst/>
                <a:gdLst>
                  <a:gd name="T0" fmla="*/ 167 w 178"/>
                  <a:gd name="T1" fmla="*/ 0 h 621"/>
                  <a:gd name="T2" fmla="*/ 178 w 178"/>
                  <a:gd name="T3" fmla="*/ 12 h 621"/>
                  <a:gd name="T4" fmla="*/ 9 w 178"/>
                  <a:gd name="T5" fmla="*/ 621 h 621"/>
                  <a:gd name="T6" fmla="*/ 0 w 178"/>
                  <a:gd name="T7" fmla="*/ 612 h 621"/>
                  <a:gd name="T8" fmla="*/ 167 w 178"/>
                  <a:gd name="T9" fmla="*/ 0 h 621"/>
                  <a:gd name="T10" fmla="*/ 0 60000 65536"/>
                  <a:gd name="T11" fmla="*/ 0 60000 65536"/>
                  <a:gd name="T12" fmla="*/ 0 60000 65536"/>
                  <a:gd name="T13" fmla="*/ 0 60000 65536"/>
                  <a:gd name="T14" fmla="*/ 0 60000 65536"/>
                  <a:gd name="T15" fmla="*/ 0 w 178"/>
                  <a:gd name="T16" fmla="*/ 0 h 621"/>
                  <a:gd name="T17" fmla="*/ 178 w 178"/>
                  <a:gd name="T18" fmla="*/ 621 h 621"/>
                </a:gdLst>
                <a:ahLst/>
                <a:cxnLst>
                  <a:cxn ang="T10">
                    <a:pos x="T0" y="T1"/>
                  </a:cxn>
                  <a:cxn ang="T11">
                    <a:pos x="T2" y="T3"/>
                  </a:cxn>
                  <a:cxn ang="T12">
                    <a:pos x="T4" y="T5"/>
                  </a:cxn>
                  <a:cxn ang="T13">
                    <a:pos x="T6" y="T7"/>
                  </a:cxn>
                  <a:cxn ang="T14">
                    <a:pos x="T8" y="T9"/>
                  </a:cxn>
                </a:cxnLst>
                <a:rect l="T15" t="T16" r="T17" b="T18"/>
                <a:pathLst>
                  <a:path w="178" h="621">
                    <a:moveTo>
                      <a:pt x="167" y="0"/>
                    </a:moveTo>
                    <a:lnTo>
                      <a:pt x="178" y="12"/>
                    </a:lnTo>
                    <a:lnTo>
                      <a:pt x="9" y="621"/>
                    </a:lnTo>
                    <a:lnTo>
                      <a:pt x="0" y="612"/>
                    </a:lnTo>
                    <a:lnTo>
                      <a:pt x="167" y="0"/>
                    </a:lnTo>
                    <a:close/>
                  </a:path>
                </a:pathLst>
              </a:custGeom>
              <a:solidFill>
                <a:srgbClr val="F2EDD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67" name="Freeform 13"/>
              <p:cNvSpPr>
                <a:spLocks/>
              </p:cNvSpPr>
              <p:nvPr/>
            </p:nvSpPr>
            <p:spPr bwMode="auto">
              <a:xfrm>
                <a:off x="4896" y="3307"/>
                <a:ext cx="14" cy="11"/>
              </a:xfrm>
              <a:custGeom>
                <a:avLst/>
                <a:gdLst>
                  <a:gd name="T0" fmla="*/ 18 w 27"/>
                  <a:gd name="T1" fmla="*/ 0 h 22"/>
                  <a:gd name="T2" fmla="*/ 0 w 27"/>
                  <a:gd name="T3" fmla="*/ 12 h 22"/>
                  <a:gd name="T4" fmla="*/ 8 w 27"/>
                  <a:gd name="T5" fmla="*/ 22 h 22"/>
                  <a:gd name="T6" fmla="*/ 27 w 27"/>
                  <a:gd name="T7" fmla="*/ 9 h 22"/>
                  <a:gd name="T8" fmla="*/ 18 w 27"/>
                  <a:gd name="T9" fmla="*/ 0 h 22"/>
                  <a:gd name="T10" fmla="*/ 0 60000 65536"/>
                  <a:gd name="T11" fmla="*/ 0 60000 65536"/>
                  <a:gd name="T12" fmla="*/ 0 60000 65536"/>
                  <a:gd name="T13" fmla="*/ 0 60000 65536"/>
                  <a:gd name="T14" fmla="*/ 0 60000 65536"/>
                  <a:gd name="T15" fmla="*/ 0 w 27"/>
                  <a:gd name="T16" fmla="*/ 0 h 22"/>
                  <a:gd name="T17" fmla="*/ 27 w 27"/>
                  <a:gd name="T18" fmla="*/ 22 h 22"/>
                </a:gdLst>
                <a:ahLst/>
                <a:cxnLst>
                  <a:cxn ang="T10">
                    <a:pos x="T0" y="T1"/>
                  </a:cxn>
                  <a:cxn ang="T11">
                    <a:pos x="T2" y="T3"/>
                  </a:cxn>
                  <a:cxn ang="T12">
                    <a:pos x="T4" y="T5"/>
                  </a:cxn>
                  <a:cxn ang="T13">
                    <a:pos x="T6" y="T7"/>
                  </a:cxn>
                  <a:cxn ang="T14">
                    <a:pos x="T8" y="T9"/>
                  </a:cxn>
                </a:cxnLst>
                <a:rect l="T15" t="T16" r="T17" b="T18"/>
                <a:pathLst>
                  <a:path w="27" h="22">
                    <a:moveTo>
                      <a:pt x="18" y="0"/>
                    </a:moveTo>
                    <a:lnTo>
                      <a:pt x="0" y="12"/>
                    </a:lnTo>
                    <a:lnTo>
                      <a:pt x="8" y="22"/>
                    </a:lnTo>
                    <a:lnTo>
                      <a:pt x="27" y="9"/>
                    </a:lnTo>
                    <a:lnTo>
                      <a:pt x="18" y="0"/>
                    </a:lnTo>
                    <a:close/>
                  </a:path>
                </a:pathLst>
              </a:custGeom>
              <a:solidFill>
                <a:srgbClr val="F2EDD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68" name="Freeform 14"/>
              <p:cNvSpPr>
                <a:spLocks/>
              </p:cNvSpPr>
              <p:nvPr/>
            </p:nvSpPr>
            <p:spPr bwMode="auto">
              <a:xfrm>
                <a:off x="4905" y="3315"/>
                <a:ext cx="14" cy="11"/>
              </a:xfrm>
              <a:custGeom>
                <a:avLst/>
                <a:gdLst>
                  <a:gd name="T0" fmla="*/ 19 w 28"/>
                  <a:gd name="T1" fmla="*/ 0 h 22"/>
                  <a:gd name="T2" fmla="*/ 0 w 28"/>
                  <a:gd name="T3" fmla="*/ 13 h 22"/>
                  <a:gd name="T4" fmla="*/ 8 w 28"/>
                  <a:gd name="T5" fmla="*/ 22 h 22"/>
                  <a:gd name="T6" fmla="*/ 28 w 28"/>
                  <a:gd name="T7" fmla="*/ 8 h 22"/>
                  <a:gd name="T8" fmla="*/ 19 w 28"/>
                  <a:gd name="T9" fmla="*/ 0 h 22"/>
                  <a:gd name="T10" fmla="*/ 0 60000 65536"/>
                  <a:gd name="T11" fmla="*/ 0 60000 65536"/>
                  <a:gd name="T12" fmla="*/ 0 60000 65536"/>
                  <a:gd name="T13" fmla="*/ 0 60000 65536"/>
                  <a:gd name="T14" fmla="*/ 0 60000 65536"/>
                  <a:gd name="T15" fmla="*/ 0 w 28"/>
                  <a:gd name="T16" fmla="*/ 0 h 22"/>
                  <a:gd name="T17" fmla="*/ 28 w 28"/>
                  <a:gd name="T18" fmla="*/ 22 h 22"/>
                </a:gdLst>
                <a:ahLst/>
                <a:cxnLst>
                  <a:cxn ang="T10">
                    <a:pos x="T0" y="T1"/>
                  </a:cxn>
                  <a:cxn ang="T11">
                    <a:pos x="T2" y="T3"/>
                  </a:cxn>
                  <a:cxn ang="T12">
                    <a:pos x="T4" y="T5"/>
                  </a:cxn>
                  <a:cxn ang="T13">
                    <a:pos x="T6" y="T7"/>
                  </a:cxn>
                  <a:cxn ang="T14">
                    <a:pos x="T8" y="T9"/>
                  </a:cxn>
                </a:cxnLst>
                <a:rect l="T15" t="T16" r="T17" b="T18"/>
                <a:pathLst>
                  <a:path w="28" h="22">
                    <a:moveTo>
                      <a:pt x="19" y="0"/>
                    </a:moveTo>
                    <a:lnTo>
                      <a:pt x="0" y="13"/>
                    </a:lnTo>
                    <a:lnTo>
                      <a:pt x="8" y="22"/>
                    </a:lnTo>
                    <a:lnTo>
                      <a:pt x="28" y="8"/>
                    </a:lnTo>
                    <a:lnTo>
                      <a:pt x="19" y="0"/>
                    </a:lnTo>
                    <a:close/>
                  </a:path>
                </a:pathLst>
              </a:custGeom>
              <a:solidFill>
                <a:srgbClr val="F2EDD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69" name="Freeform 15"/>
              <p:cNvSpPr>
                <a:spLocks/>
              </p:cNvSpPr>
              <p:nvPr/>
            </p:nvSpPr>
            <p:spPr bwMode="auto">
              <a:xfrm>
                <a:off x="4700" y="3302"/>
                <a:ext cx="183" cy="22"/>
              </a:xfrm>
              <a:custGeom>
                <a:avLst/>
                <a:gdLst>
                  <a:gd name="T0" fmla="*/ 366 w 366"/>
                  <a:gd name="T1" fmla="*/ 23 h 45"/>
                  <a:gd name="T2" fmla="*/ 364 w 366"/>
                  <a:gd name="T3" fmla="*/ 45 h 45"/>
                  <a:gd name="T4" fmla="*/ 362 w 366"/>
                  <a:gd name="T5" fmla="*/ 45 h 45"/>
                  <a:gd name="T6" fmla="*/ 356 w 366"/>
                  <a:gd name="T7" fmla="*/ 44 h 45"/>
                  <a:gd name="T8" fmla="*/ 346 w 366"/>
                  <a:gd name="T9" fmla="*/ 42 h 45"/>
                  <a:gd name="T10" fmla="*/ 332 w 366"/>
                  <a:gd name="T11" fmla="*/ 41 h 45"/>
                  <a:gd name="T12" fmla="*/ 316 w 366"/>
                  <a:gd name="T13" fmla="*/ 38 h 45"/>
                  <a:gd name="T14" fmla="*/ 295 w 366"/>
                  <a:gd name="T15" fmla="*/ 36 h 45"/>
                  <a:gd name="T16" fmla="*/ 273 w 366"/>
                  <a:gd name="T17" fmla="*/ 33 h 45"/>
                  <a:gd name="T18" fmla="*/ 248 w 366"/>
                  <a:gd name="T19" fmla="*/ 30 h 45"/>
                  <a:gd name="T20" fmla="*/ 221 w 366"/>
                  <a:gd name="T21" fmla="*/ 28 h 45"/>
                  <a:gd name="T22" fmla="*/ 192 w 366"/>
                  <a:gd name="T23" fmla="*/ 26 h 45"/>
                  <a:gd name="T24" fmla="*/ 162 w 366"/>
                  <a:gd name="T25" fmla="*/ 23 h 45"/>
                  <a:gd name="T26" fmla="*/ 131 w 366"/>
                  <a:gd name="T27" fmla="*/ 22 h 45"/>
                  <a:gd name="T28" fmla="*/ 99 w 366"/>
                  <a:gd name="T29" fmla="*/ 21 h 45"/>
                  <a:gd name="T30" fmla="*/ 67 w 366"/>
                  <a:gd name="T31" fmla="*/ 21 h 45"/>
                  <a:gd name="T32" fmla="*/ 33 w 366"/>
                  <a:gd name="T33" fmla="*/ 21 h 45"/>
                  <a:gd name="T34" fmla="*/ 0 w 366"/>
                  <a:gd name="T35" fmla="*/ 22 h 45"/>
                  <a:gd name="T36" fmla="*/ 5 w 366"/>
                  <a:gd name="T37" fmla="*/ 5 h 45"/>
                  <a:gd name="T38" fmla="*/ 6 w 366"/>
                  <a:gd name="T39" fmla="*/ 5 h 45"/>
                  <a:gd name="T40" fmla="*/ 9 w 366"/>
                  <a:gd name="T41" fmla="*/ 4 h 45"/>
                  <a:gd name="T42" fmla="*/ 15 w 366"/>
                  <a:gd name="T43" fmla="*/ 4 h 45"/>
                  <a:gd name="T44" fmla="*/ 23 w 366"/>
                  <a:gd name="T45" fmla="*/ 3 h 45"/>
                  <a:gd name="T46" fmla="*/ 35 w 366"/>
                  <a:gd name="T47" fmla="*/ 2 h 45"/>
                  <a:gd name="T48" fmla="*/ 48 w 366"/>
                  <a:gd name="T49" fmla="*/ 2 h 45"/>
                  <a:gd name="T50" fmla="*/ 64 w 366"/>
                  <a:gd name="T51" fmla="*/ 0 h 45"/>
                  <a:gd name="T52" fmla="*/ 84 w 366"/>
                  <a:gd name="T53" fmla="*/ 0 h 45"/>
                  <a:gd name="T54" fmla="*/ 107 w 366"/>
                  <a:gd name="T55" fmla="*/ 0 h 45"/>
                  <a:gd name="T56" fmla="*/ 134 w 366"/>
                  <a:gd name="T57" fmla="*/ 2 h 45"/>
                  <a:gd name="T58" fmla="*/ 162 w 366"/>
                  <a:gd name="T59" fmla="*/ 3 h 45"/>
                  <a:gd name="T60" fmla="*/ 196 w 366"/>
                  <a:gd name="T61" fmla="*/ 5 h 45"/>
                  <a:gd name="T62" fmla="*/ 233 w 366"/>
                  <a:gd name="T63" fmla="*/ 8 h 45"/>
                  <a:gd name="T64" fmla="*/ 273 w 366"/>
                  <a:gd name="T65" fmla="*/ 12 h 45"/>
                  <a:gd name="T66" fmla="*/ 318 w 366"/>
                  <a:gd name="T67" fmla="*/ 18 h 45"/>
                  <a:gd name="T68" fmla="*/ 366 w 366"/>
                  <a:gd name="T69" fmla="*/ 23 h 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45"/>
                  <a:gd name="T107" fmla="*/ 366 w 366"/>
                  <a:gd name="T108" fmla="*/ 45 h 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45">
                    <a:moveTo>
                      <a:pt x="366" y="23"/>
                    </a:moveTo>
                    <a:lnTo>
                      <a:pt x="364" y="45"/>
                    </a:lnTo>
                    <a:lnTo>
                      <a:pt x="362" y="45"/>
                    </a:lnTo>
                    <a:lnTo>
                      <a:pt x="356" y="44"/>
                    </a:lnTo>
                    <a:lnTo>
                      <a:pt x="346" y="42"/>
                    </a:lnTo>
                    <a:lnTo>
                      <a:pt x="332" y="41"/>
                    </a:lnTo>
                    <a:lnTo>
                      <a:pt x="316" y="38"/>
                    </a:lnTo>
                    <a:lnTo>
                      <a:pt x="295" y="36"/>
                    </a:lnTo>
                    <a:lnTo>
                      <a:pt x="273" y="33"/>
                    </a:lnTo>
                    <a:lnTo>
                      <a:pt x="248" y="30"/>
                    </a:lnTo>
                    <a:lnTo>
                      <a:pt x="221" y="28"/>
                    </a:lnTo>
                    <a:lnTo>
                      <a:pt x="192" y="26"/>
                    </a:lnTo>
                    <a:lnTo>
                      <a:pt x="162" y="23"/>
                    </a:lnTo>
                    <a:lnTo>
                      <a:pt x="131" y="22"/>
                    </a:lnTo>
                    <a:lnTo>
                      <a:pt x="99" y="21"/>
                    </a:lnTo>
                    <a:lnTo>
                      <a:pt x="67" y="21"/>
                    </a:lnTo>
                    <a:lnTo>
                      <a:pt x="33" y="21"/>
                    </a:lnTo>
                    <a:lnTo>
                      <a:pt x="0" y="22"/>
                    </a:lnTo>
                    <a:lnTo>
                      <a:pt x="5" y="5"/>
                    </a:lnTo>
                    <a:lnTo>
                      <a:pt x="6" y="5"/>
                    </a:lnTo>
                    <a:lnTo>
                      <a:pt x="9" y="4"/>
                    </a:lnTo>
                    <a:lnTo>
                      <a:pt x="15" y="4"/>
                    </a:lnTo>
                    <a:lnTo>
                      <a:pt x="23" y="3"/>
                    </a:lnTo>
                    <a:lnTo>
                      <a:pt x="35" y="2"/>
                    </a:lnTo>
                    <a:lnTo>
                      <a:pt x="48" y="2"/>
                    </a:lnTo>
                    <a:lnTo>
                      <a:pt x="64" y="0"/>
                    </a:lnTo>
                    <a:lnTo>
                      <a:pt x="84" y="0"/>
                    </a:lnTo>
                    <a:lnTo>
                      <a:pt x="107" y="0"/>
                    </a:lnTo>
                    <a:lnTo>
                      <a:pt x="134" y="2"/>
                    </a:lnTo>
                    <a:lnTo>
                      <a:pt x="162" y="3"/>
                    </a:lnTo>
                    <a:lnTo>
                      <a:pt x="196" y="5"/>
                    </a:lnTo>
                    <a:lnTo>
                      <a:pt x="233" y="8"/>
                    </a:lnTo>
                    <a:lnTo>
                      <a:pt x="273" y="12"/>
                    </a:lnTo>
                    <a:lnTo>
                      <a:pt x="318" y="18"/>
                    </a:lnTo>
                    <a:lnTo>
                      <a:pt x="366" y="23"/>
                    </a:lnTo>
                    <a:close/>
                  </a:path>
                </a:pathLst>
              </a:custGeom>
              <a:solidFill>
                <a:srgbClr val="6BADC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70" name="Freeform 16"/>
              <p:cNvSpPr>
                <a:spLocks/>
              </p:cNvSpPr>
              <p:nvPr/>
            </p:nvSpPr>
            <p:spPr bwMode="auto">
              <a:xfrm>
                <a:off x="4775" y="3263"/>
                <a:ext cx="20" cy="19"/>
              </a:xfrm>
              <a:custGeom>
                <a:avLst/>
                <a:gdLst>
                  <a:gd name="T0" fmla="*/ 30 w 39"/>
                  <a:gd name="T1" fmla="*/ 38 h 38"/>
                  <a:gd name="T2" fmla="*/ 18 w 39"/>
                  <a:gd name="T3" fmla="*/ 31 h 38"/>
                  <a:gd name="T4" fmla="*/ 6 w 39"/>
                  <a:gd name="T5" fmla="*/ 37 h 38"/>
                  <a:gd name="T6" fmla="*/ 9 w 39"/>
                  <a:gd name="T7" fmla="*/ 23 h 38"/>
                  <a:gd name="T8" fmla="*/ 0 w 39"/>
                  <a:gd name="T9" fmla="*/ 13 h 38"/>
                  <a:gd name="T10" fmla="*/ 14 w 39"/>
                  <a:gd name="T11" fmla="*/ 13 h 38"/>
                  <a:gd name="T12" fmla="*/ 21 w 39"/>
                  <a:gd name="T13" fmla="*/ 0 h 38"/>
                  <a:gd name="T14" fmla="*/ 25 w 39"/>
                  <a:gd name="T15" fmla="*/ 13 h 38"/>
                  <a:gd name="T16" fmla="*/ 39 w 39"/>
                  <a:gd name="T17" fmla="*/ 16 h 38"/>
                  <a:gd name="T18" fmla="*/ 29 w 39"/>
                  <a:gd name="T19" fmla="*/ 25 h 38"/>
                  <a:gd name="T20" fmla="*/ 30 w 39"/>
                  <a:gd name="T21" fmla="*/ 38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8"/>
                  <a:gd name="T35" fmla="*/ 39 w 39"/>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8">
                    <a:moveTo>
                      <a:pt x="30" y="38"/>
                    </a:moveTo>
                    <a:lnTo>
                      <a:pt x="18" y="31"/>
                    </a:lnTo>
                    <a:lnTo>
                      <a:pt x="6" y="37"/>
                    </a:lnTo>
                    <a:lnTo>
                      <a:pt x="9" y="23"/>
                    </a:lnTo>
                    <a:lnTo>
                      <a:pt x="0" y="13"/>
                    </a:lnTo>
                    <a:lnTo>
                      <a:pt x="14" y="13"/>
                    </a:lnTo>
                    <a:lnTo>
                      <a:pt x="21" y="0"/>
                    </a:lnTo>
                    <a:lnTo>
                      <a:pt x="25" y="13"/>
                    </a:lnTo>
                    <a:lnTo>
                      <a:pt x="39" y="16"/>
                    </a:lnTo>
                    <a:lnTo>
                      <a:pt x="29" y="25"/>
                    </a:lnTo>
                    <a:lnTo>
                      <a:pt x="30" y="38"/>
                    </a:lnTo>
                    <a:close/>
                  </a:path>
                </a:pathLst>
              </a:custGeom>
              <a:solidFill>
                <a:srgbClr val="FF19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71" name="Freeform 17"/>
              <p:cNvSpPr>
                <a:spLocks/>
              </p:cNvSpPr>
              <p:nvPr/>
            </p:nvSpPr>
            <p:spPr bwMode="auto">
              <a:xfrm>
                <a:off x="4714" y="3028"/>
                <a:ext cx="234" cy="229"/>
              </a:xfrm>
              <a:custGeom>
                <a:avLst/>
                <a:gdLst>
                  <a:gd name="T0" fmla="*/ 464 w 466"/>
                  <a:gd name="T1" fmla="*/ 7 h 459"/>
                  <a:gd name="T2" fmla="*/ 466 w 466"/>
                  <a:gd name="T3" fmla="*/ 0 h 459"/>
                  <a:gd name="T4" fmla="*/ 108 w 466"/>
                  <a:gd name="T5" fmla="*/ 30 h 459"/>
                  <a:gd name="T6" fmla="*/ 0 w 466"/>
                  <a:gd name="T7" fmla="*/ 459 h 459"/>
                  <a:gd name="T8" fmla="*/ 14 w 466"/>
                  <a:gd name="T9" fmla="*/ 457 h 459"/>
                  <a:gd name="T10" fmla="*/ 118 w 466"/>
                  <a:gd name="T11" fmla="*/ 38 h 459"/>
                  <a:gd name="T12" fmla="*/ 464 w 466"/>
                  <a:gd name="T13" fmla="*/ 7 h 459"/>
                  <a:gd name="T14" fmla="*/ 0 60000 65536"/>
                  <a:gd name="T15" fmla="*/ 0 60000 65536"/>
                  <a:gd name="T16" fmla="*/ 0 60000 65536"/>
                  <a:gd name="T17" fmla="*/ 0 60000 65536"/>
                  <a:gd name="T18" fmla="*/ 0 60000 65536"/>
                  <a:gd name="T19" fmla="*/ 0 60000 65536"/>
                  <a:gd name="T20" fmla="*/ 0 60000 65536"/>
                  <a:gd name="T21" fmla="*/ 0 w 466"/>
                  <a:gd name="T22" fmla="*/ 0 h 459"/>
                  <a:gd name="T23" fmla="*/ 466 w 466"/>
                  <a:gd name="T24" fmla="*/ 459 h 4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6" h="459">
                    <a:moveTo>
                      <a:pt x="464" y="7"/>
                    </a:moveTo>
                    <a:lnTo>
                      <a:pt x="466" y="0"/>
                    </a:lnTo>
                    <a:lnTo>
                      <a:pt x="108" y="30"/>
                    </a:lnTo>
                    <a:lnTo>
                      <a:pt x="0" y="459"/>
                    </a:lnTo>
                    <a:lnTo>
                      <a:pt x="14" y="457"/>
                    </a:lnTo>
                    <a:lnTo>
                      <a:pt x="118" y="38"/>
                    </a:lnTo>
                    <a:lnTo>
                      <a:pt x="464" y="7"/>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72" name="Freeform 18"/>
              <p:cNvSpPr>
                <a:spLocks/>
              </p:cNvSpPr>
              <p:nvPr/>
            </p:nvSpPr>
            <p:spPr bwMode="auto">
              <a:xfrm>
                <a:off x="4934" y="3034"/>
                <a:ext cx="79" cy="280"/>
              </a:xfrm>
              <a:custGeom>
                <a:avLst/>
                <a:gdLst>
                  <a:gd name="T0" fmla="*/ 157 w 157"/>
                  <a:gd name="T1" fmla="*/ 15 h 560"/>
                  <a:gd name="T2" fmla="*/ 15 w 157"/>
                  <a:gd name="T3" fmla="*/ 553 h 560"/>
                  <a:gd name="T4" fmla="*/ 0 w 157"/>
                  <a:gd name="T5" fmla="*/ 560 h 560"/>
                  <a:gd name="T6" fmla="*/ 154 w 157"/>
                  <a:gd name="T7" fmla="*/ 0 h 560"/>
                  <a:gd name="T8" fmla="*/ 157 w 157"/>
                  <a:gd name="T9" fmla="*/ 15 h 560"/>
                  <a:gd name="T10" fmla="*/ 0 60000 65536"/>
                  <a:gd name="T11" fmla="*/ 0 60000 65536"/>
                  <a:gd name="T12" fmla="*/ 0 60000 65536"/>
                  <a:gd name="T13" fmla="*/ 0 60000 65536"/>
                  <a:gd name="T14" fmla="*/ 0 60000 65536"/>
                  <a:gd name="T15" fmla="*/ 0 w 157"/>
                  <a:gd name="T16" fmla="*/ 0 h 560"/>
                  <a:gd name="T17" fmla="*/ 157 w 157"/>
                  <a:gd name="T18" fmla="*/ 560 h 560"/>
                </a:gdLst>
                <a:ahLst/>
                <a:cxnLst>
                  <a:cxn ang="T10">
                    <a:pos x="T0" y="T1"/>
                  </a:cxn>
                  <a:cxn ang="T11">
                    <a:pos x="T2" y="T3"/>
                  </a:cxn>
                  <a:cxn ang="T12">
                    <a:pos x="T4" y="T5"/>
                  </a:cxn>
                  <a:cxn ang="T13">
                    <a:pos x="T6" y="T7"/>
                  </a:cxn>
                  <a:cxn ang="T14">
                    <a:pos x="T8" y="T9"/>
                  </a:cxn>
                </a:cxnLst>
                <a:rect l="T15" t="T16" r="T17" b="T18"/>
                <a:pathLst>
                  <a:path w="157" h="560">
                    <a:moveTo>
                      <a:pt x="157" y="15"/>
                    </a:moveTo>
                    <a:lnTo>
                      <a:pt x="15" y="553"/>
                    </a:lnTo>
                    <a:lnTo>
                      <a:pt x="0" y="560"/>
                    </a:lnTo>
                    <a:lnTo>
                      <a:pt x="154" y="0"/>
                    </a:lnTo>
                    <a:lnTo>
                      <a:pt x="157" y="15"/>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73" name="Freeform 19"/>
              <p:cNvSpPr>
                <a:spLocks/>
              </p:cNvSpPr>
              <p:nvPr/>
            </p:nvSpPr>
            <p:spPr bwMode="auto">
              <a:xfrm>
                <a:off x="4733" y="3319"/>
                <a:ext cx="143" cy="21"/>
              </a:xfrm>
              <a:custGeom>
                <a:avLst/>
                <a:gdLst>
                  <a:gd name="T0" fmla="*/ 18 w 287"/>
                  <a:gd name="T1" fmla="*/ 0 h 43"/>
                  <a:gd name="T2" fmla="*/ 17 w 287"/>
                  <a:gd name="T3" fmla="*/ 0 h 43"/>
                  <a:gd name="T4" fmla="*/ 13 w 287"/>
                  <a:gd name="T5" fmla="*/ 1 h 43"/>
                  <a:gd name="T6" fmla="*/ 8 w 287"/>
                  <a:gd name="T7" fmla="*/ 3 h 43"/>
                  <a:gd name="T8" fmla="*/ 3 w 287"/>
                  <a:gd name="T9" fmla="*/ 7 h 43"/>
                  <a:gd name="T10" fmla="*/ 0 w 287"/>
                  <a:gd name="T11" fmla="*/ 10 h 43"/>
                  <a:gd name="T12" fmla="*/ 0 w 287"/>
                  <a:gd name="T13" fmla="*/ 14 h 43"/>
                  <a:gd name="T14" fmla="*/ 2 w 287"/>
                  <a:gd name="T15" fmla="*/ 18 h 43"/>
                  <a:gd name="T16" fmla="*/ 9 w 287"/>
                  <a:gd name="T17" fmla="*/ 24 h 43"/>
                  <a:gd name="T18" fmla="*/ 16 w 287"/>
                  <a:gd name="T19" fmla="*/ 26 h 43"/>
                  <a:gd name="T20" fmla="*/ 28 w 287"/>
                  <a:gd name="T21" fmla="*/ 30 h 43"/>
                  <a:gd name="T22" fmla="*/ 45 w 287"/>
                  <a:gd name="T23" fmla="*/ 32 h 43"/>
                  <a:gd name="T24" fmla="*/ 63 w 287"/>
                  <a:gd name="T25" fmla="*/ 33 h 43"/>
                  <a:gd name="T26" fmla="*/ 85 w 287"/>
                  <a:gd name="T27" fmla="*/ 36 h 43"/>
                  <a:gd name="T28" fmla="*/ 108 w 287"/>
                  <a:gd name="T29" fmla="*/ 37 h 43"/>
                  <a:gd name="T30" fmla="*/ 133 w 287"/>
                  <a:gd name="T31" fmla="*/ 38 h 43"/>
                  <a:gd name="T32" fmla="*/ 157 w 287"/>
                  <a:gd name="T33" fmla="*/ 39 h 43"/>
                  <a:gd name="T34" fmla="*/ 182 w 287"/>
                  <a:gd name="T35" fmla="*/ 40 h 43"/>
                  <a:gd name="T36" fmla="*/ 206 w 287"/>
                  <a:gd name="T37" fmla="*/ 41 h 43"/>
                  <a:gd name="T38" fmla="*/ 228 w 287"/>
                  <a:gd name="T39" fmla="*/ 41 h 43"/>
                  <a:gd name="T40" fmla="*/ 247 w 287"/>
                  <a:gd name="T41" fmla="*/ 41 h 43"/>
                  <a:gd name="T42" fmla="*/ 263 w 287"/>
                  <a:gd name="T43" fmla="*/ 43 h 43"/>
                  <a:gd name="T44" fmla="*/ 276 w 287"/>
                  <a:gd name="T45" fmla="*/ 43 h 43"/>
                  <a:gd name="T46" fmla="*/ 284 w 287"/>
                  <a:gd name="T47" fmla="*/ 43 h 43"/>
                  <a:gd name="T48" fmla="*/ 287 w 287"/>
                  <a:gd name="T49" fmla="*/ 43 h 43"/>
                  <a:gd name="T50" fmla="*/ 284 w 287"/>
                  <a:gd name="T51" fmla="*/ 43 h 43"/>
                  <a:gd name="T52" fmla="*/ 276 w 287"/>
                  <a:gd name="T53" fmla="*/ 41 h 43"/>
                  <a:gd name="T54" fmla="*/ 266 w 287"/>
                  <a:gd name="T55" fmla="*/ 41 h 43"/>
                  <a:gd name="T56" fmla="*/ 251 w 287"/>
                  <a:gd name="T57" fmla="*/ 39 h 43"/>
                  <a:gd name="T58" fmla="*/ 232 w 287"/>
                  <a:gd name="T59" fmla="*/ 38 h 43"/>
                  <a:gd name="T60" fmla="*/ 213 w 287"/>
                  <a:gd name="T61" fmla="*/ 37 h 43"/>
                  <a:gd name="T62" fmla="*/ 192 w 287"/>
                  <a:gd name="T63" fmla="*/ 35 h 43"/>
                  <a:gd name="T64" fmla="*/ 170 w 287"/>
                  <a:gd name="T65" fmla="*/ 33 h 43"/>
                  <a:gd name="T66" fmla="*/ 147 w 287"/>
                  <a:gd name="T67" fmla="*/ 31 h 43"/>
                  <a:gd name="T68" fmla="*/ 125 w 287"/>
                  <a:gd name="T69" fmla="*/ 29 h 43"/>
                  <a:gd name="T70" fmla="*/ 103 w 287"/>
                  <a:gd name="T71" fmla="*/ 28 h 43"/>
                  <a:gd name="T72" fmla="*/ 85 w 287"/>
                  <a:gd name="T73" fmla="*/ 25 h 43"/>
                  <a:gd name="T74" fmla="*/ 68 w 287"/>
                  <a:gd name="T75" fmla="*/ 24 h 43"/>
                  <a:gd name="T76" fmla="*/ 53 w 287"/>
                  <a:gd name="T77" fmla="*/ 23 h 43"/>
                  <a:gd name="T78" fmla="*/ 42 w 287"/>
                  <a:gd name="T79" fmla="*/ 22 h 43"/>
                  <a:gd name="T80" fmla="*/ 35 w 287"/>
                  <a:gd name="T81" fmla="*/ 21 h 43"/>
                  <a:gd name="T82" fmla="*/ 24 w 287"/>
                  <a:gd name="T83" fmla="*/ 15 h 43"/>
                  <a:gd name="T84" fmla="*/ 18 w 287"/>
                  <a:gd name="T85" fmla="*/ 8 h 43"/>
                  <a:gd name="T86" fmla="*/ 18 w 287"/>
                  <a:gd name="T87" fmla="*/ 2 h 43"/>
                  <a:gd name="T88" fmla="*/ 18 w 287"/>
                  <a:gd name="T89" fmla="*/ 0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7"/>
                  <a:gd name="T136" fmla="*/ 0 h 43"/>
                  <a:gd name="T137" fmla="*/ 287 w 287"/>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7" h="43">
                    <a:moveTo>
                      <a:pt x="18" y="0"/>
                    </a:moveTo>
                    <a:lnTo>
                      <a:pt x="17" y="0"/>
                    </a:lnTo>
                    <a:lnTo>
                      <a:pt x="13" y="1"/>
                    </a:lnTo>
                    <a:lnTo>
                      <a:pt x="8" y="3"/>
                    </a:lnTo>
                    <a:lnTo>
                      <a:pt x="3" y="7"/>
                    </a:lnTo>
                    <a:lnTo>
                      <a:pt x="0" y="10"/>
                    </a:lnTo>
                    <a:lnTo>
                      <a:pt x="0" y="14"/>
                    </a:lnTo>
                    <a:lnTo>
                      <a:pt x="2" y="18"/>
                    </a:lnTo>
                    <a:lnTo>
                      <a:pt x="9" y="24"/>
                    </a:lnTo>
                    <a:lnTo>
                      <a:pt x="16" y="26"/>
                    </a:lnTo>
                    <a:lnTo>
                      <a:pt x="28" y="30"/>
                    </a:lnTo>
                    <a:lnTo>
                      <a:pt x="45" y="32"/>
                    </a:lnTo>
                    <a:lnTo>
                      <a:pt x="63" y="33"/>
                    </a:lnTo>
                    <a:lnTo>
                      <a:pt x="85" y="36"/>
                    </a:lnTo>
                    <a:lnTo>
                      <a:pt x="108" y="37"/>
                    </a:lnTo>
                    <a:lnTo>
                      <a:pt x="133" y="38"/>
                    </a:lnTo>
                    <a:lnTo>
                      <a:pt x="157" y="39"/>
                    </a:lnTo>
                    <a:lnTo>
                      <a:pt x="182" y="40"/>
                    </a:lnTo>
                    <a:lnTo>
                      <a:pt x="206" y="41"/>
                    </a:lnTo>
                    <a:lnTo>
                      <a:pt x="228" y="41"/>
                    </a:lnTo>
                    <a:lnTo>
                      <a:pt x="247" y="41"/>
                    </a:lnTo>
                    <a:lnTo>
                      <a:pt x="263" y="43"/>
                    </a:lnTo>
                    <a:lnTo>
                      <a:pt x="276" y="43"/>
                    </a:lnTo>
                    <a:lnTo>
                      <a:pt x="284" y="43"/>
                    </a:lnTo>
                    <a:lnTo>
                      <a:pt x="287" y="43"/>
                    </a:lnTo>
                    <a:lnTo>
                      <a:pt x="284" y="43"/>
                    </a:lnTo>
                    <a:lnTo>
                      <a:pt x="276" y="41"/>
                    </a:lnTo>
                    <a:lnTo>
                      <a:pt x="266" y="41"/>
                    </a:lnTo>
                    <a:lnTo>
                      <a:pt x="251" y="39"/>
                    </a:lnTo>
                    <a:lnTo>
                      <a:pt x="232" y="38"/>
                    </a:lnTo>
                    <a:lnTo>
                      <a:pt x="213" y="37"/>
                    </a:lnTo>
                    <a:lnTo>
                      <a:pt x="192" y="35"/>
                    </a:lnTo>
                    <a:lnTo>
                      <a:pt x="170" y="33"/>
                    </a:lnTo>
                    <a:lnTo>
                      <a:pt x="147" y="31"/>
                    </a:lnTo>
                    <a:lnTo>
                      <a:pt x="125" y="29"/>
                    </a:lnTo>
                    <a:lnTo>
                      <a:pt x="103" y="28"/>
                    </a:lnTo>
                    <a:lnTo>
                      <a:pt x="85" y="25"/>
                    </a:lnTo>
                    <a:lnTo>
                      <a:pt x="68" y="24"/>
                    </a:lnTo>
                    <a:lnTo>
                      <a:pt x="53" y="23"/>
                    </a:lnTo>
                    <a:lnTo>
                      <a:pt x="42" y="22"/>
                    </a:lnTo>
                    <a:lnTo>
                      <a:pt x="35" y="21"/>
                    </a:lnTo>
                    <a:lnTo>
                      <a:pt x="24" y="15"/>
                    </a:lnTo>
                    <a:lnTo>
                      <a:pt x="18" y="8"/>
                    </a:lnTo>
                    <a:lnTo>
                      <a:pt x="18" y="2"/>
                    </a:lnTo>
                    <a:lnTo>
                      <a:pt x="18" y="0"/>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74" name="Freeform 20"/>
              <p:cNvSpPr>
                <a:spLocks/>
              </p:cNvSpPr>
              <p:nvPr/>
            </p:nvSpPr>
            <p:spPr bwMode="auto">
              <a:xfrm>
                <a:off x="4885" y="3354"/>
                <a:ext cx="52" cy="30"/>
              </a:xfrm>
              <a:custGeom>
                <a:avLst/>
                <a:gdLst>
                  <a:gd name="T0" fmla="*/ 94 w 103"/>
                  <a:gd name="T1" fmla="*/ 5 h 60"/>
                  <a:gd name="T2" fmla="*/ 0 w 103"/>
                  <a:gd name="T3" fmla="*/ 0 h 60"/>
                  <a:gd name="T4" fmla="*/ 1 w 103"/>
                  <a:gd name="T5" fmla="*/ 11 h 60"/>
                  <a:gd name="T6" fmla="*/ 1 w 103"/>
                  <a:gd name="T7" fmla="*/ 20 h 60"/>
                  <a:gd name="T8" fmla="*/ 1 w 103"/>
                  <a:gd name="T9" fmla="*/ 29 h 60"/>
                  <a:gd name="T10" fmla="*/ 1 w 103"/>
                  <a:gd name="T11" fmla="*/ 38 h 60"/>
                  <a:gd name="T12" fmla="*/ 103 w 103"/>
                  <a:gd name="T13" fmla="*/ 60 h 60"/>
                  <a:gd name="T14" fmla="*/ 100 w 103"/>
                  <a:gd name="T15" fmla="*/ 37 h 60"/>
                  <a:gd name="T16" fmla="*/ 98 w 103"/>
                  <a:gd name="T17" fmla="*/ 20 h 60"/>
                  <a:gd name="T18" fmla="*/ 95 w 103"/>
                  <a:gd name="T19" fmla="*/ 8 h 60"/>
                  <a:gd name="T20" fmla="*/ 94 w 103"/>
                  <a:gd name="T21" fmla="*/ 5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60"/>
                  <a:gd name="T35" fmla="*/ 103 w 103"/>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60">
                    <a:moveTo>
                      <a:pt x="94" y="5"/>
                    </a:moveTo>
                    <a:lnTo>
                      <a:pt x="0" y="0"/>
                    </a:lnTo>
                    <a:lnTo>
                      <a:pt x="1" y="11"/>
                    </a:lnTo>
                    <a:lnTo>
                      <a:pt x="1" y="20"/>
                    </a:lnTo>
                    <a:lnTo>
                      <a:pt x="1" y="29"/>
                    </a:lnTo>
                    <a:lnTo>
                      <a:pt x="1" y="38"/>
                    </a:lnTo>
                    <a:lnTo>
                      <a:pt x="103" y="60"/>
                    </a:lnTo>
                    <a:lnTo>
                      <a:pt x="100" y="37"/>
                    </a:lnTo>
                    <a:lnTo>
                      <a:pt x="98" y="20"/>
                    </a:lnTo>
                    <a:lnTo>
                      <a:pt x="95" y="8"/>
                    </a:lnTo>
                    <a:lnTo>
                      <a:pt x="94" y="5"/>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75" name="Freeform 21"/>
              <p:cNvSpPr>
                <a:spLocks/>
              </p:cNvSpPr>
              <p:nvPr/>
            </p:nvSpPr>
            <p:spPr bwMode="auto">
              <a:xfrm>
                <a:off x="4870" y="3373"/>
                <a:ext cx="67" cy="65"/>
              </a:xfrm>
              <a:custGeom>
                <a:avLst/>
                <a:gdLst>
                  <a:gd name="T0" fmla="*/ 30 w 134"/>
                  <a:gd name="T1" fmla="*/ 0 h 129"/>
                  <a:gd name="T2" fmla="*/ 24 w 134"/>
                  <a:gd name="T3" fmla="*/ 43 h 129"/>
                  <a:gd name="T4" fmla="*/ 14 w 134"/>
                  <a:gd name="T5" fmla="*/ 73 h 129"/>
                  <a:gd name="T6" fmla="*/ 5 w 134"/>
                  <a:gd name="T7" fmla="*/ 91 h 129"/>
                  <a:gd name="T8" fmla="*/ 0 w 134"/>
                  <a:gd name="T9" fmla="*/ 97 h 129"/>
                  <a:gd name="T10" fmla="*/ 130 w 134"/>
                  <a:gd name="T11" fmla="*/ 129 h 129"/>
                  <a:gd name="T12" fmla="*/ 132 w 134"/>
                  <a:gd name="T13" fmla="*/ 98 h 129"/>
                  <a:gd name="T14" fmla="*/ 134 w 134"/>
                  <a:gd name="T15" fmla="*/ 71 h 129"/>
                  <a:gd name="T16" fmla="*/ 134 w 134"/>
                  <a:gd name="T17" fmla="*/ 44 h 129"/>
                  <a:gd name="T18" fmla="*/ 132 w 134"/>
                  <a:gd name="T19" fmla="*/ 22 h 129"/>
                  <a:gd name="T20" fmla="*/ 30 w 134"/>
                  <a:gd name="T21" fmla="*/ 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129"/>
                  <a:gd name="T35" fmla="*/ 134 w 134"/>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129">
                    <a:moveTo>
                      <a:pt x="30" y="0"/>
                    </a:moveTo>
                    <a:lnTo>
                      <a:pt x="24" y="43"/>
                    </a:lnTo>
                    <a:lnTo>
                      <a:pt x="14" y="73"/>
                    </a:lnTo>
                    <a:lnTo>
                      <a:pt x="5" y="91"/>
                    </a:lnTo>
                    <a:lnTo>
                      <a:pt x="0" y="97"/>
                    </a:lnTo>
                    <a:lnTo>
                      <a:pt x="130" y="129"/>
                    </a:lnTo>
                    <a:lnTo>
                      <a:pt x="132" y="98"/>
                    </a:lnTo>
                    <a:lnTo>
                      <a:pt x="134" y="71"/>
                    </a:lnTo>
                    <a:lnTo>
                      <a:pt x="134" y="44"/>
                    </a:lnTo>
                    <a:lnTo>
                      <a:pt x="132" y="22"/>
                    </a:lnTo>
                    <a:lnTo>
                      <a:pt x="30" y="0"/>
                    </a:lnTo>
                    <a:close/>
                  </a:path>
                </a:pathLst>
              </a:custGeom>
              <a:solidFill>
                <a:srgbClr val="DDD8A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76" name="Freeform 22"/>
              <p:cNvSpPr>
                <a:spLocks/>
              </p:cNvSpPr>
              <p:nvPr/>
            </p:nvSpPr>
            <p:spPr bwMode="auto">
              <a:xfrm>
                <a:off x="4945" y="3358"/>
                <a:ext cx="30" cy="79"/>
              </a:xfrm>
              <a:custGeom>
                <a:avLst/>
                <a:gdLst>
                  <a:gd name="T0" fmla="*/ 0 w 60"/>
                  <a:gd name="T1" fmla="*/ 0 h 159"/>
                  <a:gd name="T2" fmla="*/ 2 w 60"/>
                  <a:gd name="T3" fmla="*/ 4 h 159"/>
                  <a:gd name="T4" fmla="*/ 7 w 60"/>
                  <a:gd name="T5" fmla="*/ 14 h 159"/>
                  <a:gd name="T6" fmla="*/ 15 w 60"/>
                  <a:gd name="T7" fmla="*/ 28 h 159"/>
                  <a:gd name="T8" fmla="*/ 24 w 60"/>
                  <a:gd name="T9" fmla="*/ 46 h 159"/>
                  <a:gd name="T10" fmla="*/ 33 w 60"/>
                  <a:gd name="T11" fmla="*/ 68 h 159"/>
                  <a:gd name="T12" fmla="*/ 44 w 60"/>
                  <a:gd name="T13" fmla="*/ 90 h 159"/>
                  <a:gd name="T14" fmla="*/ 53 w 60"/>
                  <a:gd name="T15" fmla="*/ 113 h 159"/>
                  <a:gd name="T16" fmla="*/ 60 w 60"/>
                  <a:gd name="T17" fmla="*/ 135 h 159"/>
                  <a:gd name="T18" fmla="*/ 59 w 60"/>
                  <a:gd name="T19" fmla="*/ 136 h 159"/>
                  <a:gd name="T20" fmla="*/ 54 w 60"/>
                  <a:gd name="T21" fmla="*/ 138 h 159"/>
                  <a:gd name="T22" fmla="*/ 48 w 60"/>
                  <a:gd name="T23" fmla="*/ 142 h 159"/>
                  <a:gd name="T24" fmla="*/ 40 w 60"/>
                  <a:gd name="T25" fmla="*/ 145 h 159"/>
                  <a:gd name="T26" fmla="*/ 32 w 60"/>
                  <a:gd name="T27" fmla="*/ 150 h 159"/>
                  <a:gd name="T28" fmla="*/ 23 w 60"/>
                  <a:gd name="T29" fmla="*/ 153 h 159"/>
                  <a:gd name="T30" fmla="*/ 15 w 60"/>
                  <a:gd name="T31" fmla="*/ 157 h 159"/>
                  <a:gd name="T32" fmla="*/ 7 w 60"/>
                  <a:gd name="T33" fmla="*/ 159 h 159"/>
                  <a:gd name="T34" fmla="*/ 8 w 60"/>
                  <a:gd name="T35" fmla="*/ 144 h 159"/>
                  <a:gd name="T36" fmla="*/ 10 w 60"/>
                  <a:gd name="T37" fmla="*/ 105 h 159"/>
                  <a:gd name="T38" fmla="*/ 9 w 60"/>
                  <a:gd name="T39" fmla="*/ 53 h 159"/>
                  <a:gd name="T40" fmla="*/ 0 w 60"/>
                  <a:gd name="T41" fmla="*/ 0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159"/>
                  <a:gd name="T65" fmla="*/ 60 w 60"/>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159">
                    <a:moveTo>
                      <a:pt x="0" y="0"/>
                    </a:moveTo>
                    <a:lnTo>
                      <a:pt x="2" y="4"/>
                    </a:lnTo>
                    <a:lnTo>
                      <a:pt x="7" y="14"/>
                    </a:lnTo>
                    <a:lnTo>
                      <a:pt x="15" y="28"/>
                    </a:lnTo>
                    <a:lnTo>
                      <a:pt x="24" y="46"/>
                    </a:lnTo>
                    <a:lnTo>
                      <a:pt x="33" y="68"/>
                    </a:lnTo>
                    <a:lnTo>
                      <a:pt x="44" y="90"/>
                    </a:lnTo>
                    <a:lnTo>
                      <a:pt x="53" y="113"/>
                    </a:lnTo>
                    <a:lnTo>
                      <a:pt x="60" y="135"/>
                    </a:lnTo>
                    <a:lnTo>
                      <a:pt x="59" y="136"/>
                    </a:lnTo>
                    <a:lnTo>
                      <a:pt x="54" y="138"/>
                    </a:lnTo>
                    <a:lnTo>
                      <a:pt x="48" y="142"/>
                    </a:lnTo>
                    <a:lnTo>
                      <a:pt x="40" y="145"/>
                    </a:lnTo>
                    <a:lnTo>
                      <a:pt x="32" y="150"/>
                    </a:lnTo>
                    <a:lnTo>
                      <a:pt x="23" y="153"/>
                    </a:lnTo>
                    <a:lnTo>
                      <a:pt x="15" y="157"/>
                    </a:lnTo>
                    <a:lnTo>
                      <a:pt x="7" y="159"/>
                    </a:lnTo>
                    <a:lnTo>
                      <a:pt x="8" y="144"/>
                    </a:lnTo>
                    <a:lnTo>
                      <a:pt x="10" y="105"/>
                    </a:lnTo>
                    <a:lnTo>
                      <a:pt x="9" y="53"/>
                    </a:lnTo>
                    <a:lnTo>
                      <a:pt x="0" y="0"/>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77" name="Freeform 23"/>
              <p:cNvSpPr>
                <a:spLocks/>
              </p:cNvSpPr>
              <p:nvPr/>
            </p:nvSpPr>
            <p:spPr bwMode="auto">
              <a:xfrm>
                <a:off x="4745" y="3425"/>
                <a:ext cx="149" cy="51"/>
              </a:xfrm>
              <a:custGeom>
                <a:avLst/>
                <a:gdLst>
                  <a:gd name="T0" fmla="*/ 199 w 297"/>
                  <a:gd name="T1" fmla="*/ 7 h 101"/>
                  <a:gd name="T2" fmla="*/ 169 w 297"/>
                  <a:gd name="T3" fmla="*/ 0 h 101"/>
                  <a:gd name="T4" fmla="*/ 162 w 297"/>
                  <a:gd name="T5" fmla="*/ 1 h 101"/>
                  <a:gd name="T6" fmla="*/ 143 w 297"/>
                  <a:gd name="T7" fmla="*/ 3 h 101"/>
                  <a:gd name="T8" fmla="*/ 116 w 297"/>
                  <a:gd name="T9" fmla="*/ 8 h 101"/>
                  <a:gd name="T10" fmla="*/ 85 w 297"/>
                  <a:gd name="T11" fmla="*/ 13 h 101"/>
                  <a:gd name="T12" fmla="*/ 54 w 297"/>
                  <a:gd name="T13" fmla="*/ 18 h 101"/>
                  <a:gd name="T14" fmla="*/ 26 w 297"/>
                  <a:gd name="T15" fmla="*/ 24 h 101"/>
                  <a:gd name="T16" fmla="*/ 8 w 297"/>
                  <a:gd name="T17" fmla="*/ 30 h 101"/>
                  <a:gd name="T18" fmla="*/ 0 w 297"/>
                  <a:gd name="T19" fmla="*/ 35 h 101"/>
                  <a:gd name="T20" fmla="*/ 2 w 297"/>
                  <a:gd name="T21" fmla="*/ 38 h 101"/>
                  <a:gd name="T22" fmla="*/ 9 w 297"/>
                  <a:gd name="T23" fmla="*/ 41 h 101"/>
                  <a:gd name="T24" fmla="*/ 21 w 297"/>
                  <a:gd name="T25" fmla="*/ 46 h 101"/>
                  <a:gd name="T26" fmla="*/ 36 w 297"/>
                  <a:gd name="T27" fmla="*/ 51 h 101"/>
                  <a:gd name="T28" fmla="*/ 53 w 297"/>
                  <a:gd name="T29" fmla="*/ 56 h 101"/>
                  <a:gd name="T30" fmla="*/ 74 w 297"/>
                  <a:gd name="T31" fmla="*/ 61 h 101"/>
                  <a:gd name="T32" fmla="*/ 97 w 297"/>
                  <a:gd name="T33" fmla="*/ 67 h 101"/>
                  <a:gd name="T34" fmla="*/ 121 w 297"/>
                  <a:gd name="T35" fmla="*/ 73 h 101"/>
                  <a:gd name="T36" fmla="*/ 146 w 297"/>
                  <a:gd name="T37" fmla="*/ 77 h 101"/>
                  <a:gd name="T38" fmla="*/ 172 w 297"/>
                  <a:gd name="T39" fmla="*/ 83 h 101"/>
                  <a:gd name="T40" fmla="*/ 196 w 297"/>
                  <a:gd name="T41" fmla="*/ 88 h 101"/>
                  <a:gd name="T42" fmla="*/ 220 w 297"/>
                  <a:gd name="T43" fmla="*/ 91 h 101"/>
                  <a:gd name="T44" fmla="*/ 243 w 297"/>
                  <a:gd name="T45" fmla="*/ 96 h 101"/>
                  <a:gd name="T46" fmla="*/ 264 w 297"/>
                  <a:gd name="T47" fmla="*/ 98 h 101"/>
                  <a:gd name="T48" fmla="*/ 282 w 297"/>
                  <a:gd name="T49" fmla="*/ 100 h 101"/>
                  <a:gd name="T50" fmla="*/ 297 w 297"/>
                  <a:gd name="T51" fmla="*/ 101 h 101"/>
                  <a:gd name="T52" fmla="*/ 177 w 297"/>
                  <a:gd name="T53" fmla="*/ 37 h 101"/>
                  <a:gd name="T54" fmla="*/ 199 w 297"/>
                  <a:gd name="T55" fmla="*/ 7 h 10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7"/>
                  <a:gd name="T85" fmla="*/ 0 h 101"/>
                  <a:gd name="T86" fmla="*/ 297 w 297"/>
                  <a:gd name="T87" fmla="*/ 101 h 10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7" h="101">
                    <a:moveTo>
                      <a:pt x="199" y="7"/>
                    </a:moveTo>
                    <a:lnTo>
                      <a:pt x="169" y="0"/>
                    </a:lnTo>
                    <a:lnTo>
                      <a:pt x="162" y="1"/>
                    </a:lnTo>
                    <a:lnTo>
                      <a:pt x="143" y="3"/>
                    </a:lnTo>
                    <a:lnTo>
                      <a:pt x="116" y="8"/>
                    </a:lnTo>
                    <a:lnTo>
                      <a:pt x="85" y="13"/>
                    </a:lnTo>
                    <a:lnTo>
                      <a:pt x="54" y="18"/>
                    </a:lnTo>
                    <a:lnTo>
                      <a:pt x="26" y="24"/>
                    </a:lnTo>
                    <a:lnTo>
                      <a:pt x="8" y="30"/>
                    </a:lnTo>
                    <a:lnTo>
                      <a:pt x="0" y="35"/>
                    </a:lnTo>
                    <a:lnTo>
                      <a:pt x="2" y="38"/>
                    </a:lnTo>
                    <a:lnTo>
                      <a:pt x="9" y="41"/>
                    </a:lnTo>
                    <a:lnTo>
                      <a:pt x="21" y="46"/>
                    </a:lnTo>
                    <a:lnTo>
                      <a:pt x="36" y="51"/>
                    </a:lnTo>
                    <a:lnTo>
                      <a:pt x="53" y="56"/>
                    </a:lnTo>
                    <a:lnTo>
                      <a:pt x="74" y="61"/>
                    </a:lnTo>
                    <a:lnTo>
                      <a:pt x="97" y="67"/>
                    </a:lnTo>
                    <a:lnTo>
                      <a:pt x="121" y="73"/>
                    </a:lnTo>
                    <a:lnTo>
                      <a:pt x="146" y="77"/>
                    </a:lnTo>
                    <a:lnTo>
                      <a:pt x="172" y="83"/>
                    </a:lnTo>
                    <a:lnTo>
                      <a:pt x="196" y="88"/>
                    </a:lnTo>
                    <a:lnTo>
                      <a:pt x="220" y="91"/>
                    </a:lnTo>
                    <a:lnTo>
                      <a:pt x="243" y="96"/>
                    </a:lnTo>
                    <a:lnTo>
                      <a:pt x="264" y="98"/>
                    </a:lnTo>
                    <a:lnTo>
                      <a:pt x="282" y="100"/>
                    </a:lnTo>
                    <a:lnTo>
                      <a:pt x="297" y="101"/>
                    </a:lnTo>
                    <a:lnTo>
                      <a:pt x="177" y="37"/>
                    </a:lnTo>
                    <a:lnTo>
                      <a:pt x="199" y="7"/>
                    </a:lnTo>
                    <a:close/>
                  </a:path>
                </a:pathLst>
              </a:custGeom>
              <a:solidFill>
                <a:srgbClr val="E5E0BA"/>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78" name="Freeform 24"/>
              <p:cNvSpPr>
                <a:spLocks/>
              </p:cNvSpPr>
              <p:nvPr/>
            </p:nvSpPr>
            <p:spPr bwMode="auto">
              <a:xfrm>
                <a:off x="4834" y="3428"/>
                <a:ext cx="167" cy="48"/>
              </a:xfrm>
              <a:custGeom>
                <a:avLst/>
                <a:gdLst>
                  <a:gd name="T0" fmla="*/ 129 w 335"/>
                  <a:gd name="T1" fmla="*/ 94 h 94"/>
                  <a:gd name="T2" fmla="*/ 142 w 335"/>
                  <a:gd name="T3" fmla="*/ 93 h 94"/>
                  <a:gd name="T4" fmla="*/ 157 w 335"/>
                  <a:gd name="T5" fmla="*/ 91 h 94"/>
                  <a:gd name="T6" fmla="*/ 172 w 335"/>
                  <a:gd name="T7" fmla="*/ 86 h 94"/>
                  <a:gd name="T8" fmla="*/ 188 w 335"/>
                  <a:gd name="T9" fmla="*/ 82 h 94"/>
                  <a:gd name="T10" fmla="*/ 205 w 335"/>
                  <a:gd name="T11" fmla="*/ 76 h 94"/>
                  <a:gd name="T12" fmla="*/ 223 w 335"/>
                  <a:gd name="T13" fmla="*/ 70 h 94"/>
                  <a:gd name="T14" fmla="*/ 240 w 335"/>
                  <a:gd name="T15" fmla="*/ 63 h 94"/>
                  <a:gd name="T16" fmla="*/ 256 w 335"/>
                  <a:gd name="T17" fmla="*/ 56 h 94"/>
                  <a:gd name="T18" fmla="*/ 272 w 335"/>
                  <a:gd name="T19" fmla="*/ 49 h 94"/>
                  <a:gd name="T20" fmla="*/ 286 w 335"/>
                  <a:gd name="T21" fmla="*/ 44 h 94"/>
                  <a:gd name="T22" fmla="*/ 300 w 335"/>
                  <a:gd name="T23" fmla="*/ 37 h 94"/>
                  <a:gd name="T24" fmla="*/ 311 w 335"/>
                  <a:gd name="T25" fmla="*/ 32 h 94"/>
                  <a:gd name="T26" fmla="*/ 321 w 335"/>
                  <a:gd name="T27" fmla="*/ 28 h 94"/>
                  <a:gd name="T28" fmla="*/ 329 w 335"/>
                  <a:gd name="T29" fmla="*/ 24 h 94"/>
                  <a:gd name="T30" fmla="*/ 333 w 335"/>
                  <a:gd name="T31" fmla="*/ 22 h 94"/>
                  <a:gd name="T32" fmla="*/ 335 w 335"/>
                  <a:gd name="T33" fmla="*/ 21 h 94"/>
                  <a:gd name="T34" fmla="*/ 267 w 335"/>
                  <a:gd name="T35" fmla="*/ 25 h 94"/>
                  <a:gd name="T36" fmla="*/ 210 w 335"/>
                  <a:gd name="T37" fmla="*/ 46 h 94"/>
                  <a:gd name="T38" fmla="*/ 22 w 335"/>
                  <a:gd name="T39" fmla="*/ 0 h 94"/>
                  <a:gd name="T40" fmla="*/ 0 w 335"/>
                  <a:gd name="T41" fmla="*/ 30 h 94"/>
                  <a:gd name="T42" fmla="*/ 120 w 335"/>
                  <a:gd name="T43" fmla="*/ 94 h 94"/>
                  <a:gd name="T44" fmla="*/ 123 w 335"/>
                  <a:gd name="T45" fmla="*/ 94 h 94"/>
                  <a:gd name="T46" fmla="*/ 125 w 335"/>
                  <a:gd name="T47" fmla="*/ 94 h 94"/>
                  <a:gd name="T48" fmla="*/ 127 w 335"/>
                  <a:gd name="T49" fmla="*/ 94 h 94"/>
                  <a:gd name="T50" fmla="*/ 129 w 335"/>
                  <a:gd name="T51" fmla="*/ 94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5"/>
                  <a:gd name="T79" fmla="*/ 0 h 94"/>
                  <a:gd name="T80" fmla="*/ 335 w 335"/>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5" h="94">
                    <a:moveTo>
                      <a:pt x="129" y="94"/>
                    </a:moveTo>
                    <a:lnTo>
                      <a:pt x="142" y="93"/>
                    </a:lnTo>
                    <a:lnTo>
                      <a:pt x="157" y="91"/>
                    </a:lnTo>
                    <a:lnTo>
                      <a:pt x="172" y="86"/>
                    </a:lnTo>
                    <a:lnTo>
                      <a:pt x="188" y="82"/>
                    </a:lnTo>
                    <a:lnTo>
                      <a:pt x="205" y="76"/>
                    </a:lnTo>
                    <a:lnTo>
                      <a:pt x="223" y="70"/>
                    </a:lnTo>
                    <a:lnTo>
                      <a:pt x="240" y="63"/>
                    </a:lnTo>
                    <a:lnTo>
                      <a:pt x="256" y="56"/>
                    </a:lnTo>
                    <a:lnTo>
                      <a:pt x="272" y="49"/>
                    </a:lnTo>
                    <a:lnTo>
                      <a:pt x="286" y="44"/>
                    </a:lnTo>
                    <a:lnTo>
                      <a:pt x="300" y="37"/>
                    </a:lnTo>
                    <a:lnTo>
                      <a:pt x="311" y="32"/>
                    </a:lnTo>
                    <a:lnTo>
                      <a:pt x="321" y="28"/>
                    </a:lnTo>
                    <a:lnTo>
                      <a:pt x="329" y="24"/>
                    </a:lnTo>
                    <a:lnTo>
                      <a:pt x="333" y="22"/>
                    </a:lnTo>
                    <a:lnTo>
                      <a:pt x="335" y="21"/>
                    </a:lnTo>
                    <a:lnTo>
                      <a:pt x="267" y="25"/>
                    </a:lnTo>
                    <a:lnTo>
                      <a:pt x="210" y="46"/>
                    </a:lnTo>
                    <a:lnTo>
                      <a:pt x="22" y="0"/>
                    </a:lnTo>
                    <a:lnTo>
                      <a:pt x="0" y="30"/>
                    </a:lnTo>
                    <a:lnTo>
                      <a:pt x="120" y="94"/>
                    </a:lnTo>
                    <a:lnTo>
                      <a:pt x="123" y="94"/>
                    </a:lnTo>
                    <a:lnTo>
                      <a:pt x="125" y="94"/>
                    </a:lnTo>
                    <a:lnTo>
                      <a:pt x="127" y="94"/>
                    </a:lnTo>
                    <a:lnTo>
                      <a:pt x="129" y="94"/>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79" name="Freeform 25"/>
              <p:cNvSpPr>
                <a:spLocks/>
              </p:cNvSpPr>
              <p:nvPr/>
            </p:nvSpPr>
            <p:spPr bwMode="auto">
              <a:xfrm>
                <a:off x="4731" y="3445"/>
                <a:ext cx="139" cy="41"/>
              </a:xfrm>
              <a:custGeom>
                <a:avLst/>
                <a:gdLst>
                  <a:gd name="T0" fmla="*/ 2 w 279"/>
                  <a:gd name="T1" fmla="*/ 0 h 83"/>
                  <a:gd name="T2" fmla="*/ 1 w 279"/>
                  <a:gd name="T3" fmla="*/ 1 h 83"/>
                  <a:gd name="T4" fmla="*/ 0 w 279"/>
                  <a:gd name="T5" fmla="*/ 6 h 83"/>
                  <a:gd name="T6" fmla="*/ 1 w 279"/>
                  <a:gd name="T7" fmla="*/ 11 h 83"/>
                  <a:gd name="T8" fmla="*/ 7 w 279"/>
                  <a:gd name="T9" fmla="*/ 15 h 83"/>
                  <a:gd name="T10" fmla="*/ 22 w 279"/>
                  <a:gd name="T11" fmla="*/ 22 h 83"/>
                  <a:gd name="T12" fmla="*/ 38 w 279"/>
                  <a:gd name="T13" fmla="*/ 29 h 83"/>
                  <a:gd name="T14" fmla="*/ 55 w 279"/>
                  <a:gd name="T15" fmla="*/ 36 h 83"/>
                  <a:gd name="T16" fmla="*/ 74 w 279"/>
                  <a:gd name="T17" fmla="*/ 43 h 83"/>
                  <a:gd name="T18" fmla="*/ 92 w 279"/>
                  <a:gd name="T19" fmla="*/ 50 h 83"/>
                  <a:gd name="T20" fmla="*/ 112 w 279"/>
                  <a:gd name="T21" fmla="*/ 55 h 83"/>
                  <a:gd name="T22" fmla="*/ 130 w 279"/>
                  <a:gd name="T23" fmla="*/ 61 h 83"/>
                  <a:gd name="T24" fmla="*/ 150 w 279"/>
                  <a:gd name="T25" fmla="*/ 67 h 83"/>
                  <a:gd name="T26" fmla="*/ 168 w 279"/>
                  <a:gd name="T27" fmla="*/ 72 h 83"/>
                  <a:gd name="T28" fmla="*/ 187 w 279"/>
                  <a:gd name="T29" fmla="*/ 75 h 83"/>
                  <a:gd name="T30" fmla="*/ 204 w 279"/>
                  <a:gd name="T31" fmla="*/ 79 h 83"/>
                  <a:gd name="T32" fmla="*/ 221 w 279"/>
                  <a:gd name="T33" fmla="*/ 81 h 83"/>
                  <a:gd name="T34" fmla="*/ 238 w 279"/>
                  <a:gd name="T35" fmla="*/ 83 h 83"/>
                  <a:gd name="T36" fmla="*/ 252 w 279"/>
                  <a:gd name="T37" fmla="*/ 83 h 83"/>
                  <a:gd name="T38" fmla="*/ 266 w 279"/>
                  <a:gd name="T39" fmla="*/ 83 h 83"/>
                  <a:gd name="T40" fmla="*/ 279 w 279"/>
                  <a:gd name="T41" fmla="*/ 82 h 83"/>
                  <a:gd name="T42" fmla="*/ 276 w 279"/>
                  <a:gd name="T43" fmla="*/ 81 h 83"/>
                  <a:gd name="T44" fmla="*/ 267 w 279"/>
                  <a:gd name="T45" fmla="*/ 80 h 83"/>
                  <a:gd name="T46" fmla="*/ 255 w 279"/>
                  <a:gd name="T47" fmla="*/ 77 h 83"/>
                  <a:gd name="T48" fmla="*/ 238 w 279"/>
                  <a:gd name="T49" fmla="*/ 73 h 83"/>
                  <a:gd name="T50" fmla="*/ 218 w 279"/>
                  <a:gd name="T51" fmla="*/ 69 h 83"/>
                  <a:gd name="T52" fmla="*/ 195 w 279"/>
                  <a:gd name="T53" fmla="*/ 64 h 83"/>
                  <a:gd name="T54" fmla="*/ 172 w 279"/>
                  <a:gd name="T55" fmla="*/ 58 h 83"/>
                  <a:gd name="T56" fmla="*/ 147 w 279"/>
                  <a:gd name="T57" fmla="*/ 52 h 83"/>
                  <a:gd name="T58" fmla="*/ 121 w 279"/>
                  <a:gd name="T59" fmla="*/ 45 h 83"/>
                  <a:gd name="T60" fmla="*/ 97 w 279"/>
                  <a:gd name="T61" fmla="*/ 38 h 83"/>
                  <a:gd name="T62" fmla="*/ 73 w 279"/>
                  <a:gd name="T63" fmla="*/ 32 h 83"/>
                  <a:gd name="T64" fmla="*/ 52 w 279"/>
                  <a:gd name="T65" fmla="*/ 26 h 83"/>
                  <a:gd name="T66" fmla="*/ 34 w 279"/>
                  <a:gd name="T67" fmla="*/ 19 h 83"/>
                  <a:gd name="T68" fmla="*/ 19 w 279"/>
                  <a:gd name="T69" fmla="*/ 12 h 83"/>
                  <a:gd name="T70" fmla="*/ 8 w 279"/>
                  <a:gd name="T71" fmla="*/ 6 h 83"/>
                  <a:gd name="T72" fmla="*/ 2 w 279"/>
                  <a:gd name="T73" fmla="*/ 0 h 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9"/>
                  <a:gd name="T112" fmla="*/ 0 h 83"/>
                  <a:gd name="T113" fmla="*/ 279 w 279"/>
                  <a:gd name="T114" fmla="*/ 83 h 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9" h="83">
                    <a:moveTo>
                      <a:pt x="2" y="0"/>
                    </a:moveTo>
                    <a:lnTo>
                      <a:pt x="1" y="1"/>
                    </a:lnTo>
                    <a:lnTo>
                      <a:pt x="0" y="6"/>
                    </a:lnTo>
                    <a:lnTo>
                      <a:pt x="1" y="11"/>
                    </a:lnTo>
                    <a:lnTo>
                      <a:pt x="7" y="15"/>
                    </a:lnTo>
                    <a:lnTo>
                      <a:pt x="22" y="22"/>
                    </a:lnTo>
                    <a:lnTo>
                      <a:pt x="38" y="29"/>
                    </a:lnTo>
                    <a:lnTo>
                      <a:pt x="55" y="36"/>
                    </a:lnTo>
                    <a:lnTo>
                      <a:pt x="74" y="43"/>
                    </a:lnTo>
                    <a:lnTo>
                      <a:pt x="92" y="50"/>
                    </a:lnTo>
                    <a:lnTo>
                      <a:pt x="112" y="55"/>
                    </a:lnTo>
                    <a:lnTo>
                      <a:pt x="130" y="61"/>
                    </a:lnTo>
                    <a:lnTo>
                      <a:pt x="150" y="67"/>
                    </a:lnTo>
                    <a:lnTo>
                      <a:pt x="168" y="72"/>
                    </a:lnTo>
                    <a:lnTo>
                      <a:pt x="187" y="75"/>
                    </a:lnTo>
                    <a:lnTo>
                      <a:pt x="204" y="79"/>
                    </a:lnTo>
                    <a:lnTo>
                      <a:pt x="221" y="81"/>
                    </a:lnTo>
                    <a:lnTo>
                      <a:pt x="238" y="83"/>
                    </a:lnTo>
                    <a:lnTo>
                      <a:pt x="252" y="83"/>
                    </a:lnTo>
                    <a:lnTo>
                      <a:pt x="266" y="83"/>
                    </a:lnTo>
                    <a:lnTo>
                      <a:pt x="279" y="82"/>
                    </a:lnTo>
                    <a:lnTo>
                      <a:pt x="276" y="81"/>
                    </a:lnTo>
                    <a:lnTo>
                      <a:pt x="267" y="80"/>
                    </a:lnTo>
                    <a:lnTo>
                      <a:pt x="255" y="77"/>
                    </a:lnTo>
                    <a:lnTo>
                      <a:pt x="238" y="73"/>
                    </a:lnTo>
                    <a:lnTo>
                      <a:pt x="218" y="69"/>
                    </a:lnTo>
                    <a:lnTo>
                      <a:pt x="195" y="64"/>
                    </a:lnTo>
                    <a:lnTo>
                      <a:pt x="172" y="58"/>
                    </a:lnTo>
                    <a:lnTo>
                      <a:pt x="147" y="52"/>
                    </a:lnTo>
                    <a:lnTo>
                      <a:pt x="121" y="45"/>
                    </a:lnTo>
                    <a:lnTo>
                      <a:pt x="97" y="38"/>
                    </a:lnTo>
                    <a:lnTo>
                      <a:pt x="73" y="32"/>
                    </a:lnTo>
                    <a:lnTo>
                      <a:pt x="52" y="26"/>
                    </a:lnTo>
                    <a:lnTo>
                      <a:pt x="34" y="19"/>
                    </a:lnTo>
                    <a:lnTo>
                      <a:pt x="19" y="12"/>
                    </a:lnTo>
                    <a:lnTo>
                      <a:pt x="8" y="6"/>
                    </a:lnTo>
                    <a:lnTo>
                      <a:pt x="2" y="0"/>
                    </a:lnTo>
                    <a:close/>
                  </a:path>
                </a:pathLst>
              </a:custGeom>
              <a:solidFill>
                <a:srgbClr val="E5E0BA"/>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80" name="Freeform 26"/>
              <p:cNvSpPr>
                <a:spLocks/>
              </p:cNvSpPr>
              <p:nvPr/>
            </p:nvSpPr>
            <p:spPr bwMode="auto">
              <a:xfrm>
                <a:off x="4898" y="3055"/>
                <a:ext cx="19" cy="17"/>
              </a:xfrm>
              <a:custGeom>
                <a:avLst/>
                <a:gdLst>
                  <a:gd name="T0" fmla="*/ 20 w 39"/>
                  <a:gd name="T1" fmla="*/ 36 h 36"/>
                  <a:gd name="T2" fmla="*/ 27 w 39"/>
                  <a:gd name="T3" fmla="*/ 35 h 36"/>
                  <a:gd name="T4" fmla="*/ 34 w 39"/>
                  <a:gd name="T5" fmla="*/ 30 h 36"/>
                  <a:gd name="T6" fmla="*/ 38 w 39"/>
                  <a:gd name="T7" fmla="*/ 26 h 36"/>
                  <a:gd name="T8" fmla="*/ 39 w 39"/>
                  <a:gd name="T9" fmla="*/ 19 h 36"/>
                  <a:gd name="T10" fmla="*/ 38 w 39"/>
                  <a:gd name="T11" fmla="*/ 12 h 36"/>
                  <a:gd name="T12" fmla="*/ 34 w 39"/>
                  <a:gd name="T13" fmla="*/ 6 h 36"/>
                  <a:gd name="T14" fmla="*/ 27 w 39"/>
                  <a:gd name="T15" fmla="*/ 1 h 36"/>
                  <a:gd name="T16" fmla="*/ 20 w 39"/>
                  <a:gd name="T17" fmla="*/ 0 h 36"/>
                  <a:gd name="T18" fmla="*/ 12 w 39"/>
                  <a:gd name="T19" fmla="*/ 1 h 36"/>
                  <a:gd name="T20" fmla="*/ 6 w 39"/>
                  <a:gd name="T21" fmla="*/ 6 h 36"/>
                  <a:gd name="T22" fmla="*/ 1 w 39"/>
                  <a:gd name="T23" fmla="*/ 12 h 36"/>
                  <a:gd name="T24" fmla="*/ 0 w 39"/>
                  <a:gd name="T25" fmla="*/ 19 h 36"/>
                  <a:gd name="T26" fmla="*/ 1 w 39"/>
                  <a:gd name="T27" fmla="*/ 26 h 36"/>
                  <a:gd name="T28" fmla="*/ 6 w 39"/>
                  <a:gd name="T29" fmla="*/ 30 h 36"/>
                  <a:gd name="T30" fmla="*/ 12 w 39"/>
                  <a:gd name="T31" fmla="*/ 35 h 36"/>
                  <a:gd name="T32" fmla="*/ 20 w 39"/>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6"/>
                  <a:gd name="T53" fmla="*/ 39 w 3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6">
                    <a:moveTo>
                      <a:pt x="20" y="36"/>
                    </a:moveTo>
                    <a:lnTo>
                      <a:pt x="27" y="35"/>
                    </a:lnTo>
                    <a:lnTo>
                      <a:pt x="34" y="30"/>
                    </a:lnTo>
                    <a:lnTo>
                      <a:pt x="38" y="26"/>
                    </a:lnTo>
                    <a:lnTo>
                      <a:pt x="39" y="19"/>
                    </a:lnTo>
                    <a:lnTo>
                      <a:pt x="38" y="12"/>
                    </a:lnTo>
                    <a:lnTo>
                      <a:pt x="34" y="6"/>
                    </a:lnTo>
                    <a:lnTo>
                      <a:pt x="27" y="1"/>
                    </a:lnTo>
                    <a:lnTo>
                      <a:pt x="20" y="0"/>
                    </a:lnTo>
                    <a:lnTo>
                      <a:pt x="12" y="1"/>
                    </a:lnTo>
                    <a:lnTo>
                      <a:pt x="6" y="6"/>
                    </a:lnTo>
                    <a:lnTo>
                      <a:pt x="1" y="12"/>
                    </a:lnTo>
                    <a:lnTo>
                      <a:pt x="0" y="19"/>
                    </a:lnTo>
                    <a:lnTo>
                      <a:pt x="1" y="26"/>
                    </a:lnTo>
                    <a:lnTo>
                      <a:pt x="6" y="30"/>
                    </a:lnTo>
                    <a:lnTo>
                      <a:pt x="12" y="35"/>
                    </a:lnTo>
                    <a:lnTo>
                      <a:pt x="20" y="36"/>
                    </a:lnTo>
                    <a:close/>
                  </a:path>
                </a:pathLst>
              </a:custGeom>
              <a:solidFill>
                <a:srgbClr val="FFFF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grpSp>
          <p:nvGrpSpPr>
            <p:cNvPr id="24312" name="Group 27"/>
            <p:cNvGrpSpPr>
              <a:grpSpLocks/>
            </p:cNvGrpSpPr>
            <p:nvPr/>
          </p:nvGrpSpPr>
          <p:grpSpPr bwMode="auto">
            <a:xfrm>
              <a:off x="4978" y="3067"/>
              <a:ext cx="199" cy="226"/>
              <a:chOff x="5449" y="1789"/>
              <a:chExt cx="159" cy="175"/>
            </a:xfrm>
          </p:grpSpPr>
          <p:sp>
            <p:nvSpPr>
              <p:cNvPr id="24313" name="Freeform 28"/>
              <p:cNvSpPr>
                <a:spLocks/>
              </p:cNvSpPr>
              <p:nvPr/>
            </p:nvSpPr>
            <p:spPr bwMode="auto">
              <a:xfrm>
                <a:off x="5524" y="1872"/>
                <a:ext cx="14" cy="3"/>
              </a:xfrm>
              <a:custGeom>
                <a:avLst/>
                <a:gdLst>
                  <a:gd name="T0" fmla="*/ 14 w 14"/>
                  <a:gd name="T1" fmla="*/ 0 h 3"/>
                  <a:gd name="T2" fmla="*/ 11 w 14"/>
                  <a:gd name="T3" fmla="*/ 0 h 3"/>
                  <a:gd name="T4" fmla="*/ 0 w 14"/>
                  <a:gd name="T5" fmla="*/ 0 h 3"/>
                  <a:gd name="T6" fmla="*/ 0 w 14"/>
                  <a:gd name="T7" fmla="*/ 3 h 3"/>
                  <a:gd name="T8" fmla="*/ 11 w 14"/>
                  <a:gd name="T9" fmla="*/ 3 h 3"/>
                  <a:gd name="T10" fmla="*/ 14 w 14"/>
                  <a:gd name="T11" fmla="*/ 0 h 3"/>
                  <a:gd name="T12" fmla="*/ 11 w 14"/>
                  <a:gd name="T13" fmla="*/ 3 h 3"/>
                  <a:gd name="T14" fmla="*/ 14 w 14"/>
                  <a:gd name="T15" fmla="*/ 3 h 3"/>
                  <a:gd name="T16" fmla="*/ 14 w 1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3"/>
                  <a:gd name="T29" fmla="*/ 14 w 1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3">
                    <a:moveTo>
                      <a:pt x="14" y="0"/>
                    </a:moveTo>
                    <a:lnTo>
                      <a:pt x="11" y="0"/>
                    </a:lnTo>
                    <a:lnTo>
                      <a:pt x="0" y="0"/>
                    </a:lnTo>
                    <a:lnTo>
                      <a:pt x="0" y="3"/>
                    </a:lnTo>
                    <a:lnTo>
                      <a:pt x="11" y="3"/>
                    </a:lnTo>
                    <a:lnTo>
                      <a:pt x="14" y="0"/>
                    </a:lnTo>
                    <a:lnTo>
                      <a:pt x="11" y="3"/>
                    </a:lnTo>
                    <a:lnTo>
                      <a:pt x="14" y="3"/>
                    </a:lnTo>
                    <a:lnTo>
                      <a:pt x="14"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14" name="Freeform 29"/>
              <p:cNvSpPr>
                <a:spLocks/>
              </p:cNvSpPr>
              <p:nvPr/>
            </p:nvSpPr>
            <p:spPr bwMode="auto">
              <a:xfrm>
                <a:off x="5558" y="1911"/>
                <a:ext cx="50" cy="27"/>
              </a:xfrm>
              <a:custGeom>
                <a:avLst/>
                <a:gdLst>
                  <a:gd name="T0" fmla="*/ 0 w 50"/>
                  <a:gd name="T1" fmla="*/ 6 h 27"/>
                  <a:gd name="T2" fmla="*/ 3 w 50"/>
                  <a:gd name="T3" fmla="*/ 11 h 27"/>
                  <a:gd name="T4" fmla="*/ 8 w 50"/>
                  <a:gd name="T5" fmla="*/ 16 h 27"/>
                  <a:gd name="T6" fmla="*/ 21 w 50"/>
                  <a:gd name="T7" fmla="*/ 19 h 27"/>
                  <a:gd name="T8" fmla="*/ 32 w 50"/>
                  <a:gd name="T9" fmla="*/ 21 h 27"/>
                  <a:gd name="T10" fmla="*/ 34 w 50"/>
                  <a:gd name="T11" fmla="*/ 24 h 27"/>
                  <a:gd name="T12" fmla="*/ 37 w 50"/>
                  <a:gd name="T13" fmla="*/ 27 h 27"/>
                  <a:gd name="T14" fmla="*/ 40 w 50"/>
                  <a:gd name="T15" fmla="*/ 21 h 27"/>
                  <a:gd name="T16" fmla="*/ 50 w 50"/>
                  <a:gd name="T17" fmla="*/ 19 h 27"/>
                  <a:gd name="T18" fmla="*/ 50 w 50"/>
                  <a:gd name="T19" fmla="*/ 19 h 27"/>
                  <a:gd name="T20" fmla="*/ 37 w 50"/>
                  <a:gd name="T21" fmla="*/ 16 h 27"/>
                  <a:gd name="T22" fmla="*/ 24 w 50"/>
                  <a:gd name="T23" fmla="*/ 13 h 27"/>
                  <a:gd name="T24" fmla="*/ 19 w 50"/>
                  <a:gd name="T25" fmla="*/ 11 h 27"/>
                  <a:gd name="T26" fmla="*/ 11 w 50"/>
                  <a:gd name="T27" fmla="*/ 3 h 27"/>
                  <a:gd name="T28" fmla="*/ 6 w 50"/>
                  <a:gd name="T29" fmla="*/ 0 h 27"/>
                  <a:gd name="T30" fmla="*/ 0 w 50"/>
                  <a:gd name="T31" fmla="*/ 6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27"/>
                  <a:gd name="T50" fmla="*/ 50 w 50"/>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27">
                    <a:moveTo>
                      <a:pt x="0" y="6"/>
                    </a:moveTo>
                    <a:lnTo>
                      <a:pt x="3" y="11"/>
                    </a:lnTo>
                    <a:lnTo>
                      <a:pt x="8" y="16"/>
                    </a:lnTo>
                    <a:lnTo>
                      <a:pt x="21" y="19"/>
                    </a:lnTo>
                    <a:lnTo>
                      <a:pt x="32" y="21"/>
                    </a:lnTo>
                    <a:lnTo>
                      <a:pt x="34" y="24"/>
                    </a:lnTo>
                    <a:lnTo>
                      <a:pt x="37" y="27"/>
                    </a:lnTo>
                    <a:lnTo>
                      <a:pt x="40" y="21"/>
                    </a:lnTo>
                    <a:lnTo>
                      <a:pt x="50" y="19"/>
                    </a:lnTo>
                    <a:lnTo>
                      <a:pt x="37" y="16"/>
                    </a:lnTo>
                    <a:lnTo>
                      <a:pt x="24" y="13"/>
                    </a:lnTo>
                    <a:lnTo>
                      <a:pt x="19" y="11"/>
                    </a:lnTo>
                    <a:lnTo>
                      <a:pt x="11" y="3"/>
                    </a:lnTo>
                    <a:lnTo>
                      <a:pt x="6" y="0"/>
                    </a:lnTo>
                    <a:lnTo>
                      <a:pt x="0" y="6"/>
                    </a:lnTo>
                    <a:close/>
                  </a:path>
                </a:pathLst>
              </a:custGeom>
              <a:solidFill>
                <a:srgbClr val="EC9168"/>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15" name="Freeform 30"/>
              <p:cNvSpPr>
                <a:spLocks/>
              </p:cNvSpPr>
              <p:nvPr/>
            </p:nvSpPr>
            <p:spPr bwMode="auto">
              <a:xfrm>
                <a:off x="5558" y="1917"/>
                <a:ext cx="8" cy="13"/>
              </a:xfrm>
              <a:custGeom>
                <a:avLst/>
                <a:gdLst>
                  <a:gd name="T0" fmla="*/ 8 w 8"/>
                  <a:gd name="T1" fmla="*/ 7 h 13"/>
                  <a:gd name="T2" fmla="*/ 8 w 8"/>
                  <a:gd name="T3" fmla="*/ 7 h 13"/>
                  <a:gd name="T4" fmla="*/ 6 w 8"/>
                  <a:gd name="T5" fmla="*/ 2 h 13"/>
                  <a:gd name="T6" fmla="*/ 3 w 8"/>
                  <a:gd name="T7" fmla="*/ 0 h 13"/>
                  <a:gd name="T8" fmla="*/ 0 w 8"/>
                  <a:gd name="T9" fmla="*/ 0 h 13"/>
                  <a:gd name="T10" fmla="*/ 0 w 8"/>
                  <a:gd name="T11" fmla="*/ 5 h 13"/>
                  <a:gd name="T12" fmla="*/ 8 w 8"/>
                  <a:gd name="T13" fmla="*/ 13 h 13"/>
                  <a:gd name="T14" fmla="*/ 8 w 8"/>
                  <a:gd name="T15" fmla="*/ 13 h 13"/>
                  <a:gd name="T16" fmla="*/ 8 w 8"/>
                  <a:gd name="T17" fmla="*/ 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3"/>
                  <a:gd name="T29" fmla="*/ 8 w 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3">
                    <a:moveTo>
                      <a:pt x="8" y="7"/>
                    </a:moveTo>
                    <a:lnTo>
                      <a:pt x="8" y="7"/>
                    </a:lnTo>
                    <a:lnTo>
                      <a:pt x="6" y="2"/>
                    </a:lnTo>
                    <a:lnTo>
                      <a:pt x="3" y="0"/>
                    </a:lnTo>
                    <a:lnTo>
                      <a:pt x="0" y="0"/>
                    </a:lnTo>
                    <a:lnTo>
                      <a:pt x="0" y="5"/>
                    </a:lnTo>
                    <a:lnTo>
                      <a:pt x="8" y="13"/>
                    </a:lnTo>
                    <a:lnTo>
                      <a:pt x="8" y="7"/>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16" name="Freeform 31"/>
              <p:cNvSpPr>
                <a:spLocks/>
              </p:cNvSpPr>
              <p:nvPr/>
            </p:nvSpPr>
            <p:spPr bwMode="auto">
              <a:xfrm>
                <a:off x="5566" y="1924"/>
                <a:ext cx="26" cy="8"/>
              </a:xfrm>
              <a:custGeom>
                <a:avLst/>
                <a:gdLst>
                  <a:gd name="T0" fmla="*/ 26 w 26"/>
                  <a:gd name="T1" fmla="*/ 6 h 8"/>
                  <a:gd name="T2" fmla="*/ 26 w 26"/>
                  <a:gd name="T3" fmla="*/ 6 h 8"/>
                  <a:gd name="T4" fmla="*/ 13 w 26"/>
                  <a:gd name="T5" fmla="*/ 3 h 8"/>
                  <a:gd name="T6" fmla="*/ 0 w 26"/>
                  <a:gd name="T7" fmla="*/ 0 h 8"/>
                  <a:gd name="T8" fmla="*/ 0 w 26"/>
                  <a:gd name="T9" fmla="*/ 6 h 8"/>
                  <a:gd name="T10" fmla="*/ 13 w 26"/>
                  <a:gd name="T11" fmla="*/ 8 h 8"/>
                  <a:gd name="T12" fmla="*/ 24 w 26"/>
                  <a:gd name="T13" fmla="*/ 8 h 8"/>
                  <a:gd name="T14" fmla="*/ 24 w 26"/>
                  <a:gd name="T15" fmla="*/ 8 h 8"/>
                  <a:gd name="T16" fmla="*/ 26 w 26"/>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8"/>
                  <a:gd name="T29" fmla="*/ 26 w 2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8">
                    <a:moveTo>
                      <a:pt x="26" y="6"/>
                    </a:moveTo>
                    <a:lnTo>
                      <a:pt x="26" y="6"/>
                    </a:lnTo>
                    <a:lnTo>
                      <a:pt x="13" y="3"/>
                    </a:lnTo>
                    <a:lnTo>
                      <a:pt x="0" y="0"/>
                    </a:lnTo>
                    <a:lnTo>
                      <a:pt x="0" y="6"/>
                    </a:lnTo>
                    <a:lnTo>
                      <a:pt x="13" y="8"/>
                    </a:lnTo>
                    <a:lnTo>
                      <a:pt x="24" y="8"/>
                    </a:lnTo>
                    <a:lnTo>
                      <a:pt x="26"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17" name="Freeform 32"/>
              <p:cNvSpPr>
                <a:spLocks/>
              </p:cNvSpPr>
              <p:nvPr/>
            </p:nvSpPr>
            <p:spPr bwMode="auto">
              <a:xfrm>
                <a:off x="5590" y="1930"/>
                <a:ext cx="8" cy="10"/>
              </a:xfrm>
              <a:custGeom>
                <a:avLst/>
                <a:gdLst>
                  <a:gd name="T0" fmla="*/ 2 w 8"/>
                  <a:gd name="T1" fmla="*/ 8 h 10"/>
                  <a:gd name="T2" fmla="*/ 5 w 8"/>
                  <a:gd name="T3" fmla="*/ 5 h 10"/>
                  <a:gd name="T4" fmla="*/ 5 w 8"/>
                  <a:gd name="T5" fmla="*/ 5 h 10"/>
                  <a:gd name="T6" fmla="*/ 2 w 8"/>
                  <a:gd name="T7" fmla="*/ 0 h 10"/>
                  <a:gd name="T8" fmla="*/ 0 w 8"/>
                  <a:gd name="T9" fmla="*/ 2 h 10"/>
                  <a:gd name="T10" fmla="*/ 2 w 8"/>
                  <a:gd name="T11" fmla="*/ 8 h 10"/>
                  <a:gd name="T12" fmla="*/ 2 w 8"/>
                  <a:gd name="T13" fmla="*/ 8 h 10"/>
                  <a:gd name="T14" fmla="*/ 8 w 8"/>
                  <a:gd name="T15" fmla="*/ 8 h 10"/>
                  <a:gd name="T16" fmla="*/ 2 w 8"/>
                  <a:gd name="T17" fmla="*/ 8 h 10"/>
                  <a:gd name="T18" fmla="*/ 5 w 8"/>
                  <a:gd name="T19" fmla="*/ 10 h 10"/>
                  <a:gd name="T20" fmla="*/ 8 w 8"/>
                  <a:gd name="T21" fmla="*/ 8 h 10"/>
                  <a:gd name="T22" fmla="*/ 2 w 8"/>
                  <a:gd name="T23" fmla="*/ 8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
                  <a:gd name="T38" fmla="*/ 8 w 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
                    <a:moveTo>
                      <a:pt x="2" y="8"/>
                    </a:moveTo>
                    <a:lnTo>
                      <a:pt x="5" y="5"/>
                    </a:lnTo>
                    <a:lnTo>
                      <a:pt x="2" y="0"/>
                    </a:lnTo>
                    <a:lnTo>
                      <a:pt x="0" y="2"/>
                    </a:lnTo>
                    <a:lnTo>
                      <a:pt x="2" y="8"/>
                    </a:lnTo>
                    <a:lnTo>
                      <a:pt x="8" y="8"/>
                    </a:lnTo>
                    <a:lnTo>
                      <a:pt x="2" y="8"/>
                    </a:lnTo>
                    <a:lnTo>
                      <a:pt x="5" y="10"/>
                    </a:lnTo>
                    <a:lnTo>
                      <a:pt x="8" y="8"/>
                    </a:lnTo>
                    <a:lnTo>
                      <a:pt x="2"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18" name="Freeform 33"/>
              <p:cNvSpPr>
                <a:spLocks/>
              </p:cNvSpPr>
              <p:nvPr/>
            </p:nvSpPr>
            <p:spPr bwMode="auto">
              <a:xfrm>
                <a:off x="5592" y="1930"/>
                <a:ext cx="16" cy="8"/>
              </a:xfrm>
              <a:custGeom>
                <a:avLst/>
                <a:gdLst>
                  <a:gd name="T0" fmla="*/ 16 w 16"/>
                  <a:gd name="T1" fmla="*/ 0 h 8"/>
                  <a:gd name="T2" fmla="*/ 16 w 16"/>
                  <a:gd name="T3" fmla="*/ 0 h 8"/>
                  <a:gd name="T4" fmla="*/ 6 w 16"/>
                  <a:gd name="T5" fmla="*/ 2 h 8"/>
                  <a:gd name="T6" fmla="*/ 0 w 16"/>
                  <a:gd name="T7" fmla="*/ 8 h 8"/>
                  <a:gd name="T8" fmla="*/ 6 w 16"/>
                  <a:gd name="T9" fmla="*/ 8 h 8"/>
                  <a:gd name="T10" fmla="*/ 6 w 16"/>
                  <a:gd name="T11" fmla="*/ 5 h 8"/>
                  <a:gd name="T12" fmla="*/ 16 w 16"/>
                  <a:gd name="T13" fmla="*/ 2 h 8"/>
                  <a:gd name="T14" fmla="*/ 16 w 16"/>
                  <a:gd name="T15" fmla="*/ 2 h 8"/>
                  <a:gd name="T16" fmla="*/ 16 w 16"/>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
                  <a:gd name="T29" fmla="*/ 16 w 1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
                    <a:moveTo>
                      <a:pt x="16" y="0"/>
                    </a:moveTo>
                    <a:lnTo>
                      <a:pt x="16" y="0"/>
                    </a:lnTo>
                    <a:lnTo>
                      <a:pt x="6" y="2"/>
                    </a:lnTo>
                    <a:lnTo>
                      <a:pt x="0" y="8"/>
                    </a:lnTo>
                    <a:lnTo>
                      <a:pt x="6" y="8"/>
                    </a:lnTo>
                    <a:lnTo>
                      <a:pt x="6" y="5"/>
                    </a:lnTo>
                    <a:lnTo>
                      <a:pt x="16" y="2"/>
                    </a:lnTo>
                    <a:lnTo>
                      <a:pt x="16"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19" name="Freeform 34"/>
              <p:cNvSpPr>
                <a:spLocks/>
              </p:cNvSpPr>
              <p:nvPr/>
            </p:nvSpPr>
            <p:spPr bwMode="auto">
              <a:xfrm>
                <a:off x="5595" y="1924"/>
                <a:ext cx="13" cy="8"/>
              </a:xfrm>
              <a:custGeom>
                <a:avLst/>
                <a:gdLst>
                  <a:gd name="T0" fmla="*/ 0 w 13"/>
                  <a:gd name="T1" fmla="*/ 6 h 8"/>
                  <a:gd name="T2" fmla="*/ 0 w 13"/>
                  <a:gd name="T3" fmla="*/ 6 h 8"/>
                  <a:gd name="T4" fmla="*/ 13 w 13"/>
                  <a:gd name="T5" fmla="*/ 8 h 8"/>
                  <a:gd name="T6" fmla="*/ 13 w 13"/>
                  <a:gd name="T7" fmla="*/ 6 h 8"/>
                  <a:gd name="T8" fmla="*/ 13 w 13"/>
                  <a:gd name="T9" fmla="*/ 8 h 8"/>
                  <a:gd name="T10" fmla="*/ 13 w 13"/>
                  <a:gd name="T11" fmla="*/ 6 h 8"/>
                  <a:gd name="T12" fmla="*/ 0 w 13"/>
                  <a:gd name="T13" fmla="*/ 0 h 8"/>
                  <a:gd name="T14" fmla="*/ 0 w 13"/>
                  <a:gd name="T15" fmla="*/ 0 h 8"/>
                  <a:gd name="T16" fmla="*/ 0 w 13"/>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0" y="6"/>
                    </a:moveTo>
                    <a:lnTo>
                      <a:pt x="0" y="6"/>
                    </a:lnTo>
                    <a:lnTo>
                      <a:pt x="13" y="8"/>
                    </a:lnTo>
                    <a:lnTo>
                      <a:pt x="13" y="6"/>
                    </a:lnTo>
                    <a:lnTo>
                      <a:pt x="13" y="8"/>
                    </a:lnTo>
                    <a:lnTo>
                      <a:pt x="13" y="6"/>
                    </a:lnTo>
                    <a:lnTo>
                      <a:pt x="0" y="0"/>
                    </a:lnTo>
                    <a:lnTo>
                      <a:pt x="0"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20" name="Freeform 35"/>
              <p:cNvSpPr>
                <a:spLocks/>
              </p:cNvSpPr>
              <p:nvPr/>
            </p:nvSpPr>
            <p:spPr bwMode="auto">
              <a:xfrm>
                <a:off x="5574" y="1919"/>
                <a:ext cx="21" cy="11"/>
              </a:xfrm>
              <a:custGeom>
                <a:avLst/>
                <a:gdLst>
                  <a:gd name="T0" fmla="*/ 0 w 21"/>
                  <a:gd name="T1" fmla="*/ 3 h 11"/>
                  <a:gd name="T2" fmla="*/ 0 w 21"/>
                  <a:gd name="T3" fmla="*/ 3 h 11"/>
                  <a:gd name="T4" fmla="*/ 8 w 21"/>
                  <a:gd name="T5" fmla="*/ 8 h 11"/>
                  <a:gd name="T6" fmla="*/ 21 w 21"/>
                  <a:gd name="T7" fmla="*/ 11 h 11"/>
                  <a:gd name="T8" fmla="*/ 21 w 21"/>
                  <a:gd name="T9" fmla="*/ 5 h 11"/>
                  <a:gd name="T10" fmla="*/ 11 w 21"/>
                  <a:gd name="T11" fmla="*/ 3 h 11"/>
                  <a:gd name="T12" fmla="*/ 3 w 21"/>
                  <a:gd name="T13" fmla="*/ 0 h 11"/>
                  <a:gd name="T14" fmla="*/ 3 w 21"/>
                  <a:gd name="T15" fmla="*/ 0 h 11"/>
                  <a:gd name="T16" fmla="*/ 0 w 21"/>
                  <a:gd name="T17" fmla="*/ 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
                  <a:gd name="T29" fmla="*/ 21 w 2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
                    <a:moveTo>
                      <a:pt x="0" y="3"/>
                    </a:moveTo>
                    <a:lnTo>
                      <a:pt x="0" y="3"/>
                    </a:lnTo>
                    <a:lnTo>
                      <a:pt x="8" y="8"/>
                    </a:lnTo>
                    <a:lnTo>
                      <a:pt x="21" y="11"/>
                    </a:lnTo>
                    <a:lnTo>
                      <a:pt x="21" y="5"/>
                    </a:lnTo>
                    <a:lnTo>
                      <a:pt x="11" y="3"/>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21" name="Freeform 36"/>
              <p:cNvSpPr>
                <a:spLocks/>
              </p:cNvSpPr>
              <p:nvPr/>
            </p:nvSpPr>
            <p:spPr bwMode="auto">
              <a:xfrm>
                <a:off x="5564" y="1909"/>
                <a:ext cx="13" cy="13"/>
              </a:xfrm>
              <a:custGeom>
                <a:avLst/>
                <a:gdLst>
                  <a:gd name="T0" fmla="*/ 2 w 13"/>
                  <a:gd name="T1" fmla="*/ 2 h 13"/>
                  <a:gd name="T2" fmla="*/ 0 w 13"/>
                  <a:gd name="T3" fmla="*/ 2 h 13"/>
                  <a:gd name="T4" fmla="*/ 5 w 13"/>
                  <a:gd name="T5" fmla="*/ 8 h 13"/>
                  <a:gd name="T6" fmla="*/ 10 w 13"/>
                  <a:gd name="T7" fmla="*/ 13 h 13"/>
                  <a:gd name="T8" fmla="*/ 13 w 13"/>
                  <a:gd name="T9" fmla="*/ 10 h 13"/>
                  <a:gd name="T10" fmla="*/ 7 w 13"/>
                  <a:gd name="T11" fmla="*/ 5 h 13"/>
                  <a:gd name="T12" fmla="*/ 2 w 13"/>
                  <a:gd name="T13" fmla="*/ 0 h 13"/>
                  <a:gd name="T14" fmla="*/ 0 w 13"/>
                  <a:gd name="T15" fmla="*/ 0 h 13"/>
                  <a:gd name="T16" fmla="*/ 2 w 13"/>
                  <a:gd name="T17" fmla="*/ 0 h 13"/>
                  <a:gd name="T18" fmla="*/ 0 w 13"/>
                  <a:gd name="T19" fmla="*/ 0 h 13"/>
                  <a:gd name="T20" fmla="*/ 0 w 13"/>
                  <a:gd name="T21" fmla="*/ 0 h 13"/>
                  <a:gd name="T22" fmla="*/ 2 w 13"/>
                  <a:gd name="T23" fmla="*/ 2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3"/>
                  <a:gd name="T38" fmla="*/ 13 w 13"/>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3">
                    <a:moveTo>
                      <a:pt x="2" y="2"/>
                    </a:moveTo>
                    <a:lnTo>
                      <a:pt x="0" y="2"/>
                    </a:lnTo>
                    <a:lnTo>
                      <a:pt x="5" y="8"/>
                    </a:lnTo>
                    <a:lnTo>
                      <a:pt x="10" y="13"/>
                    </a:lnTo>
                    <a:lnTo>
                      <a:pt x="13" y="10"/>
                    </a:lnTo>
                    <a:lnTo>
                      <a:pt x="7" y="5"/>
                    </a:lnTo>
                    <a:lnTo>
                      <a:pt x="2" y="0"/>
                    </a:lnTo>
                    <a:lnTo>
                      <a:pt x="0" y="0"/>
                    </a:lnTo>
                    <a:lnTo>
                      <a:pt x="2" y="0"/>
                    </a:lnTo>
                    <a:lnTo>
                      <a:pt x="0" y="0"/>
                    </a:lnTo>
                    <a:lnTo>
                      <a:pt x="2"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22" name="Freeform 37"/>
              <p:cNvSpPr>
                <a:spLocks/>
              </p:cNvSpPr>
              <p:nvPr/>
            </p:nvSpPr>
            <p:spPr bwMode="auto">
              <a:xfrm>
                <a:off x="5556" y="1909"/>
                <a:ext cx="10" cy="8"/>
              </a:xfrm>
              <a:custGeom>
                <a:avLst/>
                <a:gdLst>
                  <a:gd name="T0" fmla="*/ 2 w 10"/>
                  <a:gd name="T1" fmla="*/ 8 h 8"/>
                  <a:gd name="T2" fmla="*/ 5 w 10"/>
                  <a:gd name="T3" fmla="*/ 8 h 8"/>
                  <a:gd name="T4" fmla="*/ 10 w 10"/>
                  <a:gd name="T5" fmla="*/ 2 h 8"/>
                  <a:gd name="T6" fmla="*/ 8 w 10"/>
                  <a:gd name="T7" fmla="*/ 0 h 8"/>
                  <a:gd name="T8" fmla="*/ 2 w 10"/>
                  <a:gd name="T9" fmla="*/ 5 h 8"/>
                  <a:gd name="T10" fmla="*/ 2 w 10"/>
                  <a:gd name="T11" fmla="*/ 8 h 8"/>
                  <a:gd name="T12" fmla="*/ 2 w 10"/>
                  <a:gd name="T13" fmla="*/ 5 h 8"/>
                  <a:gd name="T14" fmla="*/ 0 w 10"/>
                  <a:gd name="T15" fmla="*/ 8 h 8"/>
                  <a:gd name="T16" fmla="*/ 2 w 10"/>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2" y="8"/>
                    </a:moveTo>
                    <a:lnTo>
                      <a:pt x="5" y="8"/>
                    </a:lnTo>
                    <a:lnTo>
                      <a:pt x="10" y="2"/>
                    </a:lnTo>
                    <a:lnTo>
                      <a:pt x="8" y="0"/>
                    </a:lnTo>
                    <a:lnTo>
                      <a:pt x="2" y="5"/>
                    </a:lnTo>
                    <a:lnTo>
                      <a:pt x="2" y="8"/>
                    </a:lnTo>
                    <a:lnTo>
                      <a:pt x="2" y="5"/>
                    </a:lnTo>
                    <a:lnTo>
                      <a:pt x="0" y="8"/>
                    </a:lnTo>
                    <a:lnTo>
                      <a:pt x="2"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23" name="Freeform 38"/>
              <p:cNvSpPr>
                <a:spLocks/>
              </p:cNvSpPr>
              <p:nvPr/>
            </p:nvSpPr>
            <p:spPr bwMode="auto">
              <a:xfrm>
                <a:off x="5488" y="1885"/>
                <a:ext cx="21" cy="34"/>
              </a:xfrm>
              <a:custGeom>
                <a:avLst/>
                <a:gdLst>
                  <a:gd name="T0" fmla="*/ 5 w 21"/>
                  <a:gd name="T1" fmla="*/ 34 h 34"/>
                  <a:gd name="T2" fmla="*/ 3 w 21"/>
                  <a:gd name="T3" fmla="*/ 26 h 34"/>
                  <a:gd name="T4" fmla="*/ 0 w 21"/>
                  <a:gd name="T5" fmla="*/ 19 h 34"/>
                  <a:gd name="T6" fmla="*/ 0 w 21"/>
                  <a:gd name="T7" fmla="*/ 16 h 34"/>
                  <a:gd name="T8" fmla="*/ 0 w 21"/>
                  <a:gd name="T9" fmla="*/ 11 h 34"/>
                  <a:gd name="T10" fmla="*/ 5 w 21"/>
                  <a:gd name="T11" fmla="*/ 8 h 34"/>
                  <a:gd name="T12" fmla="*/ 8 w 21"/>
                  <a:gd name="T13" fmla="*/ 8 h 34"/>
                  <a:gd name="T14" fmla="*/ 8 w 21"/>
                  <a:gd name="T15" fmla="*/ 6 h 34"/>
                  <a:gd name="T16" fmla="*/ 3 w 21"/>
                  <a:gd name="T17" fmla="*/ 3 h 34"/>
                  <a:gd name="T18" fmla="*/ 5 w 21"/>
                  <a:gd name="T19" fmla="*/ 0 h 34"/>
                  <a:gd name="T20" fmla="*/ 13 w 21"/>
                  <a:gd name="T21" fmla="*/ 0 h 34"/>
                  <a:gd name="T22" fmla="*/ 18 w 21"/>
                  <a:gd name="T23" fmla="*/ 3 h 34"/>
                  <a:gd name="T24" fmla="*/ 18 w 21"/>
                  <a:gd name="T25" fmla="*/ 3 h 34"/>
                  <a:gd name="T26" fmla="*/ 21 w 21"/>
                  <a:gd name="T27" fmla="*/ 13 h 34"/>
                  <a:gd name="T28" fmla="*/ 18 w 21"/>
                  <a:gd name="T29" fmla="*/ 32 h 34"/>
                  <a:gd name="T30" fmla="*/ 10 w 21"/>
                  <a:gd name="T31" fmla="*/ 34 h 34"/>
                  <a:gd name="T32" fmla="*/ 5 w 21"/>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4"/>
                  <a:gd name="T53" fmla="*/ 21 w 21"/>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4">
                    <a:moveTo>
                      <a:pt x="5" y="34"/>
                    </a:moveTo>
                    <a:lnTo>
                      <a:pt x="3" y="26"/>
                    </a:lnTo>
                    <a:lnTo>
                      <a:pt x="0" y="19"/>
                    </a:lnTo>
                    <a:lnTo>
                      <a:pt x="0" y="16"/>
                    </a:lnTo>
                    <a:lnTo>
                      <a:pt x="0" y="11"/>
                    </a:lnTo>
                    <a:lnTo>
                      <a:pt x="5" y="8"/>
                    </a:lnTo>
                    <a:lnTo>
                      <a:pt x="8" y="8"/>
                    </a:lnTo>
                    <a:lnTo>
                      <a:pt x="8" y="6"/>
                    </a:lnTo>
                    <a:lnTo>
                      <a:pt x="3" y="3"/>
                    </a:lnTo>
                    <a:lnTo>
                      <a:pt x="5" y="0"/>
                    </a:lnTo>
                    <a:lnTo>
                      <a:pt x="13" y="0"/>
                    </a:lnTo>
                    <a:lnTo>
                      <a:pt x="18" y="3"/>
                    </a:lnTo>
                    <a:lnTo>
                      <a:pt x="21" y="13"/>
                    </a:lnTo>
                    <a:lnTo>
                      <a:pt x="18" y="32"/>
                    </a:lnTo>
                    <a:lnTo>
                      <a:pt x="10" y="34"/>
                    </a:lnTo>
                    <a:lnTo>
                      <a:pt x="5" y="34"/>
                    </a:lnTo>
                    <a:close/>
                  </a:path>
                </a:pathLst>
              </a:custGeom>
              <a:solidFill>
                <a:srgbClr val="00924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24" name="Freeform 39"/>
              <p:cNvSpPr>
                <a:spLocks/>
              </p:cNvSpPr>
              <p:nvPr/>
            </p:nvSpPr>
            <p:spPr bwMode="auto">
              <a:xfrm>
                <a:off x="5485" y="1904"/>
                <a:ext cx="11" cy="15"/>
              </a:xfrm>
              <a:custGeom>
                <a:avLst/>
                <a:gdLst>
                  <a:gd name="T0" fmla="*/ 0 w 11"/>
                  <a:gd name="T1" fmla="*/ 2 h 15"/>
                  <a:gd name="T2" fmla="*/ 0 w 11"/>
                  <a:gd name="T3" fmla="*/ 2 h 15"/>
                  <a:gd name="T4" fmla="*/ 6 w 11"/>
                  <a:gd name="T5" fmla="*/ 10 h 15"/>
                  <a:gd name="T6" fmla="*/ 6 w 11"/>
                  <a:gd name="T7" fmla="*/ 15 h 15"/>
                  <a:gd name="T8" fmla="*/ 11 w 11"/>
                  <a:gd name="T9" fmla="*/ 15 h 15"/>
                  <a:gd name="T10" fmla="*/ 8 w 11"/>
                  <a:gd name="T11" fmla="*/ 7 h 15"/>
                  <a:gd name="T12" fmla="*/ 6 w 11"/>
                  <a:gd name="T13" fmla="*/ 0 h 15"/>
                  <a:gd name="T14" fmla="*/ 6 w 11"/>
                  <a:gd name="T15" fmla="*/ 0 h 15"/>
                  <a:gd name="T16" fmla="*/ 0 w 11"/>
                  <a:gd name="T17" fmla="*/ 2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5"/>
                  <a:gd name="T29" fmla="*/ 11 w 1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5">
                    <a:moveTo>
                      <a:pt x="0" y="2"/>
                    </a:moveTo>
                    <a:lnTo>
                      <a:pt x="0" y="2"/>
                    </a:lnTo>
                    <a:lnTo>
                      <a:pt x="6" y="10"/>
                    </a:lnTo>
                    <a:lnTo>
                      <a:pt x="6" y="15"/>
                    </a:lnTo>
                    <a:lnTo>
                      <a:pt x="11" y="15"/>
                    </a:lnTo>
                    <a:lnTo>
                      <a:pt x="8" y="7"/>
                    </a:lnTo>
                    <a:lnTo>
                      <a:pt x="6"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25" name="Freeform 40"/>
              <p:cNvSpPr>
                <a:spLocks/>
              </p:cNvSpPr>
              <p:nvPr/>
            </p:nvSpPr>
            <p:spPr bwMode="auto">
              <a:xfrm>
                <a:off x="5485" y="1891"/>
                <a:ext cx="11" cy="15"/>
              </a:xfrm>
              <a:custGeom>
                <a:avLst/>
                <a:gdLst>
                  <a:gd name="T0" fmla="*/ 11 w 11"/>
                  <a:gd name="T1" fmla="*/ 0 h 15"/>
                  <a:gd name="T2" fmla="*/ 11 w 11"/>
                  <a:gd name="T3" fmla="*/ 0 h 15"/>
                  <a:gd name="T4" fmla="*/ 6 w 11"/>
                  <a:gd name="T5" fmla="*/ 2 h 15"/>
                  <a:gd name="T6" fmla="*/ 3 w 11"/>
                  <a:gd name="T7" fmla="*/ 5 h 15"/>
                  <a:gd name="T8" fmla="*/ 0 w 11"/>
                  <a:gd name="T9" fmla="*/ 10 h 15"/>
                  <a:gd name="T10" fmla="*/ 0 w 11"/>
                  <a:gd name="T11" fmla="*/ 15 h 15"/>
                  <a:gd name="T12" fmla="*/ 6 w 11"/>
                  <a:gd name="T13" fmla="*/ 13 h 15"/>
                  <a:gd name="T14" fmla="*/ 6 w 11"/>
                  <a:gd name="T15" fmla="*/ 10 h 15"/>
                  <a:gd name="T16" fmla="*/ 6 w 11"/>
                  <a:gd name="T17" fmla="*/ 7 h 15"/>
                  <a:gd name="T18" fmla="*/ 8 w 11"/>
                  <a:gd name="T19" fmla="*/ 5 h 15"/>
                  <a:gd name="T20" fmla="*/ 11 w 11"/>
                  <a:gd name="T21" fmla="*/ 2 h 15"/>
                  <a:gd name="T22" fmla="*/ 11 w 11"/>
                  <a:gd name="T23" fmla="*/ 2 h 15"/>
                  <a:gd name="T24" fmla="*/ 11 w 11"/>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5"/>
                  <a:gd name="T41" fmla="*/ 11 w 11"/>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5">
                    <a:moveTo>
                      <a:pt x="11" y="0"/>
                    </a:moveTo>
                    <a:lnTo>
                      <a:pt x="11" y="0"/>
                    </a:lnTo>
                    <a:lnTo>
                      <a:pt x="6" y="2"/>
                    </a:lnTo>
                    <a:lnTo>
                      <a:pt x="3" y="5"/>
                    </a:lnTo>
                    <a:lnTo>
                      <a:pt x="0" y="10"/>
                    </a:lnTo>
                    <a:lnTo>
                      <a:pt x="0" y="15"/>
                    </a:lnTo>
                    <a:lnTo>
                      <a:pt x="6" y="13"/>
                    </a:lnTo>
                    <a:lnTo>
                      <a:pt x="6" y="10"/>
                    </a:lnTo>
                    <a:lnTo>
                      <a:pt x="6" y="7"/>
                    </a:lnTo>
                    <a:lnTo>
                      <a:pt x="8" y="5"/>
                    </a:lnTo>
                    <a:lnTo>
                      <a:pt x="11" y="2"/>
                    </a:lnTo>
                    <a:lnTo>
                      <a:pt x="1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26" name="Freeform 41"/>
              <p:cNvSpPr>
                <a:spLocks/>
              </p:cNvSpPr>
              <p:nvPr/>
            </p:nvSpPr>
            <p:spPr bwMode="auto">
              <a:xfrm>
                <a:off x="5488" y="1885"/>
                <a:ext cx="8" cy="8"/>
              </a:xfrm>
              <a:custGeom>
                <a:avLst/>
                <a:gdLst>
                  <a:gd name="T0" fmla="*/ 0 w 8"/>
                  <a:gd name="T1" fmla="*/ 0 h 8"/>
                  <a:gd name="T2" fmla="*/ 3 w 8"/>
                  <a:gd name="T3" fmla="*/ 3 h 8"/>
                  <a:gd name="T4" fmla="*/ 5 w 8"/>
                  <a:gd name="T5" fmla="*/ 6 h 8"/>
                  <a:gd name="T6" fmla="*/ 8 w 8"/>
                  <a:gd name="T7" fmla="*/ 6 h 8"/>
                  <a:gd name="T8" fmla="*/ 8 w 8"/>
                  <a:gd name="T9" fmla="*/ 8 h 8"/>
                  <a:gd name="T10" fmla="*/ 8 w 8"/>
                  <a:gd name="T11" fmla="*/ 3 h 8"/>
                  <a:gd name="T12" fmla="*/ 3 w 8"/>
                  <a:gd name="T13" fmla="*/ 0 h 8"/>
                  <a:gd name="T14" fmla="*/ 5 w 8"/>
                  <a:gd name="T15" fmla="*/ 3 h 8"/>
                  <a:gd name="T16" fmla="*/ 0 w 8"/>
                  <a:gd name="T17" fmla="*/ 0 h 8"/>
                  <a:gd name="T18" fmla="*/ 0 w 8"/>
                  <a:gd name="T19" fmla="*/ 3 h 8"/>
                  <a:gd name="T20" fmla="*/ 3 w 8"/>
                  <a:gd name="T21" fmla="*/ 3 h 8"/>
                  <a:gd name="T22" fmla="*/ 0 w 8"/>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0" y="0"/>
                    </a:moveTo>
                    <a:lnTo>
                      <a:pt x="3" y="3"/>
                    </a:lnTo>
                    <a:lnTo>
                      <a:pt x="5" y="6"/>
                    </a:lnTo>
                    <a:lnTo>
                      <a:pt x="8" y="6"/>
                    </a:lnTo>
                    <a:lnTo>
                      <a:pt x="8" y="8"/>
                    </a:lnTo>
                    <a:lnTo>
                      <a:pt x="8" y="3"/>
                    </a:lnTo>
                    <a:lnTo>
                      <a:pt x="3" y="0"/>
                    </a:lnTo>
                    <a:lnTo>
                      <a:pt x="5" y="3"/>
                    </a:lnTo>
                    <a:lnTo>
                      <a:pt x="0" y="0"/>
                    </a:lnTo>
                    <a:lnTo>
                      <a:pt x="0" y="3"/>
                    </a:lnTo>
                    <a:lnTo>
                      <a:pt x="3" y="3"/>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27" name="Freeform 42"/>
              <p:cNvSpPr>
                <a:spLocks/>
              </p:cNvSpPr>
              <p:nvPr/>
            </p:nvSpPr>
            <p:spPr bwMode="auto">
              <a:xfrm>
                <a:off x="5488" y="1883"/>
                <a:ext cx="13" cy="5"/>
              </a:xfrm>
              <a:custGeom>
                <a:avLst/>
                <a:gdLst>
                  <a:gd name="T0" fmla="*/ 13 w 13"/>
                  <a:gd name="T1" fmla="*/ 0 h 5"/>
                  <a:gd name="T2" fmla="*/ 13 w 13"/>
                  <a:gd name="T3" fmla="*/ 0 h 5"/>
                  <a:gd name="T4" fmla="*/ 5 w 13"/>
                  <a:gd name="T5" fmla="*/ 0 h 5"/>
                  <a:gd name="T6" fmla="*/ 0 w 13"/>
                  <a:gd name="T7" fmla="*/ 2 h 5"/>
                  <a:gd name="T8" fmla="*/ 5 w 13"/>
                  <a:gd name="T9" fmla="*/ 5 h 5"/>
                  <a:gd name="T10" fmla="*/ 5 w 13"/>
                  <a:gd name="T11" fmla="*/ 5 h 5"/>
                  <a:gd name="T12" fmla="*/ 13 w 13"/>
                  <a:gd name="T13" fmla="*/ 2 h 5"/>
                  <a:gd name="T14" fmla="*/ 13 w 13"/>
                  <a:gd name="T15" fmla="*/ 2 h 5"/>
                  <a:gd name="T16" fmla="*/ 13 w 13"/>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
                  <a:gd name="T29" fmla="*/ 13 w 1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
                    <a:moveTo>
                      <a:pt x="13" y="0"/>
                    </a:moveTo>
                    <a:lnTo>
                      <a:pt x="13" y="0"/>
                    </a:lnTo>
                    <a:lnTo>
                      <a:pt x="5" y="0"/>
                    </a:lnTo>
                    <a:lnTo>
                      <a:pt x="0" y="2"/>
                    </a:lnTo>
                    <a:lnTo>
                      <a:pt x="5" y="5"/>
                    </a:lnTo>
                    <a:lnTo>
                      <a:pt x="13" y="2"/>
                    </a:lnTo>
                    <a:lnTo>
                      <a:pt x="1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28" name="Freeform 43"/>
              <p:cNvSpPr>
                <a:spLocks/>
              </p:cNvSpPr>
              <p:nvPr/>
            </p:nvSpPr>
            <p:spPr bwMode="auto">
              <a:xfrm>
                <a:off x="5501" y="1883"/>
                <a:ext cx="8" cy="8"/>
              </a:xfrm>
              <a:custGeom>
                <a:avLst/>
                <a:gdLst>
                  <a:gd name="T0" fmla="*/ 8 w 8"/>
                  <a:gd name="T1" fmla="*/ 5 h 8"/>
                  <a:gd name="T2" fmla="*/ 8 w 8"/>
                  <a:gd name="T3" fmla="*/ 8 h 8"/>
                  <a:gd name="T4" fmla="*/ 8 w 8"/>
                  <a:gd name="T5" fmla="*/ 2 h 8"/>
                  <a:gd name="T6" fmla="*/ 0 w 8"/>
                  <a:gd name="T7" fmla="*/ 0 h 8"/>
                  <a:gd name="T8" fmla="*/ 0 w 8"/>
                  <a:gd name="T9" fmla="*/ 2 h 8"/>
                  <a:gd name="T10" fmla="*/ 5 w 8"/>
                  <a:gd name="T11" fmla="*/ 8 h 8"/>
                  <a:gd name="T12" fmla="*/ 5 w 8"/>
                  <a:gd name="T13" fmla="*/ 5 h 8"/>
                  <a:gd name="T14" fmla="*/ 5 w 8"/>
                  <a:gd name="T15" fmla="*/ 8 h 8"/>
                  <a:gd name="T16" fmla="*/ 8 w 8"/>
                  <a:gd name="T17" fmla="*/ 5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8" y="5"/>
                    </a:moveTo>
                    <a:lnTo>
                      <a:pt x="8" y="8"/>
                    </a:lnTo>
                    <a:lnTo>
                      <a:pt x="8" y="2"/>
                    </a:lnTo>
                    <a:lnTo>
                      <a:pt x="0" y="0"/>
                    </a:lnTo>
                    <a:lnTo>
                      <a:pt x="0" y="2"/>
                    </a:lnTo>
                    <a:lnTo>
                      <a:pt x="5" y="8"/>
                    </a:lnTo>
                    <a:lnTo>
                      <a:pt x="5" y="5"/>
                    </a:lnTo>
                    <a:lnTo>
                      <a:pt x="5" y="8"/>
                    </a:lnTo>
                    <a:lnTo>
                      <a:pt x="8"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29" name="Freeform 44"/>
              <p:cNvSpPr>
                <a:spLocks/>
              </p:cNvSpPr>
              <p:nvPr/>
            </p:nvSpPr>
            <p:spPr bwMode="auto">
              <a:xfrm>
                <a:off x="5504" y="1888"/>
                <a:ext cx="7" cy="29"/>
              </a:xfrm>
              <a:custGeom>
                <a:avLst/>
                <a:gdLst>
                  <a:gd name="T0" fmla="*/ 5 w 7"/>
                  <a:gd name="T1" fmla="*/ 29 h 29"/>
                  <a:gd name="T2" fmla="*/ 5 w 7"/>
                  <a:gd name="T3" fmla="*/ 29 h 29"/>
                  <a:gd name="T4" fmla="*/ 7 w 7"/>
                  <a:gd name="T5" fmla="*/ 10 h 29"/>
                  <a:gd name="T6" fmla="*/ 5 w 7"/>
                  <a:gd name="T7" fmla="*/ 0 h 29"/>
                  <a:gd name="T8" fmla="*/ 2 w 7"/>
                  <a:gd name="T9" fmla="*/ 3 h 29"/>
                  <a:gd name="T10" fmla="*/ 2 w 7"/>
                  <a:gd name="T11" fmla="*/ 10 h 29"/>
                  <a:gd name="T12" fmla="*/ 0 w 7"/>
                  <a:gd name="T13" fmla="*/ 29 h 29"/>
                  <a:gd name="T14" fmla="*/ 0 w 7"/>
                  <a:gd name="T15" fmla="*/ 29 h 29"/>
                  <a:gd name="T16" fmla="*/ 5 w 7"/>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5" y="29"/>
                    </a:moveTo>
                    <a:lnTo>
                      <a:pt x="5" y="29"/>
                    </a:lnTo>
                    <a:lnTo>
                      <a:pt x="7" y="10"/>
                    </a:lnTo>
                    <a:lnTo>
                      <a:pt x="5" y="0"/>
                    </a:lnTo>
                    <a:lnTo>
                      <a:pt x="2" y="3"/>
                    </a:lnTo>
                    <a:lnTo>
                      <a:pt x="2" y="10"/>
                    </a:lnTo>
                    <a:lnTo>
                      <a:pt x="0" y="29"/>
                    </a:lnTo>
                    <a:lnTo>
                      <a:pt x="5" y="2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30" name="Freeform 45"/>
              <p:cNvSpPr>
                <a:spLocks/>
              </p:cNvSpPr>
              <p:nvPr/>
            </p:nvSpPr>
            <p:spPr bwMode="auto">
              <a:xfrm>
                <a:off x="5491" y="1917"/>
                <a:ext cx="18" cy="5"/>
              </a:xfrm>
              <a:custGeom>
                <a:avLst/>
                <a:gdLst>
                  <a:gd name="T0" fmla="*/ 0 w 18"/>
                  <a:gd name="T1" fmla="*/ 2 h 5"/>
                  <a:gd name="T2" fmla="*/ 2 w 18"/>
                  <a:gd name="T3" fmla="*/ 5 h 5"/>
                  <a:gd name="T4" fmla="*/ 7 w 18"/>
                  <a:gd name="T5" fmla="*/ 5 h 5"/>
                  <a:gd name="T6" fmla="*/ 18 w 18"/>
                  <a:gd name="T7" fmla="*/ 0 h 5"/>
                  <a:gd name="T8" fmla="*/ 13 w 18"/>
                  <a:gd name="T9" fmla="*/ 0 h 5"/>
                  <a:gd name="T10" fmla="*/ 7 w 18"/>
                  <a:gd name="T11" fmla="*/ 0 h 5"/>
                  <a:gd name="T12" fmla="*/ 2 w 18"/>
                  <a:gd name="T13" fmla="*/ 0 h 5"/>
                  <a:gd name="T14" fmla="*/ 5 w 18"/>
                  <a:gd name="T15" fmla="*/ 2 h 5"/>
                  <a:gd name="T16" fmla="*/ 0 w 18"/>
                  <a:gd name="T17" fmla="*/ 2 h 5"/>
                  <a:gd name="T18" fmla="*/ 0 w 18"/>
                  <a:gd name="T19" fmla="*/ 5 h 5"/>
                  <a:gd name="T20" fmla="*/ 2 w 18"/>
                  <a:gd name="T21" fmla="*/ 5 h 5"/>
                  <a:gd name="T22" fmla="*/ 0 w 18"/>
                  <a:gd name="T23" fmla="*/ 2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5"/>
                  <a:gd name="T38" fmla="*/ 18 w 1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5">
                    <a:moveTo>
                      <a:pt x="0" y="2"/>
                    </a:moveTo>
                    <a:lnTo>
                      <a:pt x="2" y="5"/>
                    </a:lnTo>
                    <a:lnTo>
                      <a:pt x="7" y="5"/>
                    </a:lnTo>
                    <a:lnTo>
                      <a:pt x="18" y="0"/>
                    </a:lnTo>
                    <a:lnTo>
                      <a:pt x="13" y="0"/>
                    </a:lnTo>
                    <a:lnTo>
                      <a:pt x="7" y="0"/>
                    </a:lnTo>
                    <a:lnTo>
                      <a:pt x="2" y="0"/>
                    </a:lnTo>
                    <a:lnTo>
                      <a:pt x="5" y="2"/>
                    </a:lnTo>
                    <a:lnTo>
                      <a:pt x="0" y="2"/>
                    </a:lnTo>
                    <a:lnTo>
                      <a:pt x="0" y="5"/>
                    </a:lnTo>
                    <a:lnTo>
                      <a:pt x="2" y="5"/>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31" name="Freeform 46"/>
              <p:cNvSpPr>
                <a:spLocks/>
              </p:cNvSpPr>
              <p:nvPr/>
            </p:nvSpPr>
            <p:spPr bwMode="auto">
              <a:xfrm>
                <a:off x="5457" y="1898"/>
                <a:ext cx="28" cy="24"/>
              </a:xfrm>
              <a:custGeom>
                <a:avLst/>
                <a:gdLst>
                  <a:gd name="T0" fmla="*/ 23 w 28"/>
                  <a:gd name="T1" fmla="*/ 0 h 24"/>
                  <a:gd name="T2" fmla="*/ 23 w 28"/>
                  <a:gd name="T3" fmla="*/ 8 h 24"/>
                  <a:gd name="T4" fmla="*/ 28 w 28"/>
                  <a:gd name="T5" fmla="*/ 16 h 24"/>
                  <a:gd name="T6" fmla="*/ 23 w 28"/>
                  <a:gd name="T7" fmla="*/ 16 h 24"/>
                  <a:gd name="T8" fmla="*/ 13 w 28"/>
                  <a:gd name="T9" fmla="*/ 19 h 24"/>
                  <a:gd name="T10" fmla="*/ 13 w 28"/>
                  <a:gd name="T11" fmla="*/ 21 h 24"/>
                  <a:gd name="T12" fmla="*/ 13 w 28"/>
                  <a:gd name="T13" fmla="*/ 21 h 24"/>
                  <a:gd name="T14" fmla="*/ 10 w 28"/>
                  <a:gd name="T15" fmla="*/ 21 h 24"/>
                  <a:gd name="T16" fmla="*/ 7 w 28"/>
                  <a:gd name="T17" fmla="*/ 24 h 24"/>
                  <a:gd name="T18" fmla="*/ 2 w 28"/>
                  <a:gd name="T19" fmla="*/ 21 h 24"/>
                  <a:gd name="T20" fmla="*/ 0 w 28"/>
                  <a:gd name="T21" fmla="*/ 16 h 24"/>
                  <a:gd name="T22" fmla="*/ 0 w 28"/>
                  <a:gd name="T23" fmla="*/ 8 h 24"/>
                  <a:gd name="T24" fmla="*/ 0 w 28"/>
                  <a:gd name="T25" fmla="*/ 3 h 24"/>
                  <a:gd name="T26" fmla="*/ 13 w 28"/>
                  <a:gd name="T27" fmla="*/ 0 h 24"/>
                  <a:gd name="T28" fmla="*/ 23 w 28"/>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4"/>
                  <a:gd name="T47" fmla="*/ 28 w 28"/>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4">
                    <a:moveTo>
                      <a:pt x="23" y="0"/>
                    </a:moveTo>
                    <a:lnTo>
                      <a:pt x="23" y="8"/>
                    </a:lnTo>
                    <a:lnTo>
                      <a:pt x="28" y="16"/>
                    </a:lnTo>
                    <a:lnTo>
                      <a:pt x="23" y="16"/>
                    </a:lnTo>
                    <a:lnTo>
                      <a:pt x="13" y="19"/>
                    </a:lnTo>
                    <a:lnTo>
                      <a:pt x="13" y="21"/>
                    </a:lnTo>
                    <a:lnTo>
                      <a:pt x="10" y="21"/>
                    </a:lnTo>
                    <a:lnTo>
                      <a:pt x="7" y="24"/>
                    </a:lnTo>
                    <a:lnTo>
                      <a:pt x="2" y="21"/>
                    </a:lnTo>
                    <a:lnTo>
                      <a:pt x="0" y="16"/>
                    </a:lnTo>
                    <a:lnTo>
                      <a:pt x="0" y="8"/>
                    </a:lnTo>
                    <a:lnTo>
                      <a:pt x="0" y="3"/>
                    </a:lnTo>
                    <a:lnTo>
                      <a:pt x="13" y="0"/>
                    </a:lnTo>
                    <a:lnTo>
                      <a:pt x="23" y="0"/>
                    </a:lnTo>
                    <a:close/>
                  </a:path>
                </a:pathLst>
              </a:custGeom>
              <a:solidFill>
                <a:srgbClr val="EC9168"/>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32" name="Freeform 47"/>
              <p:cNvSpPr>
                <a:spLocks/>
              </p:cNvSpPr>
              <p:nvPr/>
            </p:nvSpPr>
            <p:spPr bwMode="auto">
              <a:xfrm>
                <a:off x="5477" y="1898"/>
                <a:ext cx="11" cy="19"/>
              </a:xfrm>
              <a:custGeom>
                <a:avLst/>
                <a:gdLst>
                  <a:gd name="T0" fmla="*/ 11 w 11"/>
                  <a:gd name="T1" fmla="*/ 13 h 19"/>
                  <a:gd name="T2" fmla="*/ 11 w 11"/>
                  <a:gd name="T3" fmla="*/ 13 h 19"/>
                  <a:gd name="T4" fmla="*/ 6 w 11"/>
                  <a:gd name="T5" fmla="*/ 6 h 19"/>
                  <a:gd name="T6" fmla="*/ 3 w 11"/>
                  <a:gd name="T7" fmla="*/ 0 h 19"/>
                  <a:gd name="T8" fmla="*/ 0 w 11"/>
                  <a:gd name="T9" fmla="*/ 0 h 19"/>
                  <a:gd name="T10" fmla="*/ 3 w 11"/>
                  <a:gd name="T11" fmla="*/ 8 h 19"/>
                  <a:gd name="T12" fmla="*/ 8 w 11"/>
                  <a:gd name="T13" fmla="*/ 19 h 19"/>
                  <a:gd name="T14" fmla="*/ 8 w 11"/>
                  <a:gd name="T15" fmla="*/ 19 h 19"/>
                  <a:gd name="T16" fmla="*/ 11 w 11"/>
                  <a:gd name="T17" fmla="*/ 13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9"/>
                  <a:gd name="T29" fmla="*/ 11 w 1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9">
                    <a:moveTo>
                      <a:pt x="11" y="13"/>
                    </a:moveTo>
                    <a:lnTo>
                      <a:pt x="11" y="13"/>
                    </a:lnTo>
                    <a:lnTo>
                      <a:pt x="6" y="6"/>
                    </a:lnTo>
                    <a:lnTo>
                      <a:pt x="3" y="0"/>
                    </a:lnTo>
                    <a:lnTo>
                      <a:pt x="0" y="0"/>
                    </a:lnTo>
                    <a:lnTo>
                      <a:pt x="3" y="8"/>
                    </a:lnTo>
                    <a:lnTo>
                      <a:pt x="8" y="19"/>
                    </a:lnTo>
                    <a:lnTo>
                      <a:pt x="11"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33" name="Freeform 48"/>
              <p:cNvSpPr>
                <a:spLocks/>
              </p:cNvSpPr>
              <p:nvPr/>
            </p:nvSpPr>
            <p:spPr bwMode="auto">
              <a:xfrm>
                <a:off x="5470" y="1911"/>
                <a:ext cx="18" cy="6"/>
              </a:xfrm>
              <a:custGeom>
                <a:avLst/>
                <a:gdLst>
                  <a:gd name="T0" fmla="*/ 2 w 18"/>
                  <a:gd name="T1" fmla="*/ 6 h 6"/>
                  <a:gd name="T2" fmla="*/ 2 w 18"/>
                  <a:gd name="T3" fmla="*/ 6 h 6"/>
                  <a:gd name="T4" fmla="*/ 10 w 18"/>
                  <a:gd name="T5" fmla="*/ 3 h 6"/>
                  <a:gd name="T6" fmla="*/ 18 w 18"/>
                  <a:gd name="T7" fmla="*/ 0 h 6"/>
                  <a:gd name="T8" fmla="*/ 15 w 18"/>
                  <a:gd name="T9" fmla="*/ 6 h 6"/>
                  <a:gd name="T10" fmla="*/ 10 w 18"/>
                  <a:gd name="T11" fmla="*/ 0 h 6"/>
                  <a:gd name="T12" fmla="*/ 0 w 18"/>
                  <a:gd name="T13" fmla="*/ 6 h 6"/>
                  <a:gd name="T14" fmla="*/ 0 w 18"/>
                  <a:gd name="T15" fmla="*/ 6 h 6"/>
                  <a:gd name="T16" fmla="*/ 2 w 18"/>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
                  <a:gd name="T29" fmla="*/ 18 w 1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
                    <a:moveTo>
                      <a:pt x="2" y="6"/>
                    </a:moveTo>
                    <a:lnTo>
                      <a:pt x="2" y="6"/>
                    </a:lnTo>
                    <a:lnTo>
                      <a:pt x="10" y="3"/>
                    </a:lnTo>
                    <a:lnTo>
                      <a:pt x="18" y="0"/>
                    </a:lnTo>
                    <a:lnTo>
                      <a:pt x="15" y="6"/>
                    </a:lnTo>
                    <a:lnTo>
                      <a:pt x="10" y="0"/>
                    </a:lnTo>
                    <a:lnTo>
                      <a:pt x="0" y="6"/>
                    </a:lnTo>
                    <a:lnTo>
                      <a:pt x="2"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34" name="Freeform 49"/>
              <p:cNvSpPr>
                <a:spLocks/>
              </p:cNvSpPr>
              <p:nvPr/>
            </p:nvSpPr>
            <p:spPr bwMode="auto">
              <a:xfrm>
                <a:off x="5467" y="1917"/>
                <a:ext cx="5" cy="5"/>
              </a:xfrm>
              <a:custGeom>
                <a:avLst/>
                <a:gdLst>
                  <a:gd name="T0" fmla="*/ 3 w 5"/>
                  <a:gd name="T1" fmla="*/ 5 h 5"/>
                  <a:gd name="T2" fmla="*/ 0 w 5"/>
                  <a:gd name="T3" fmla="*/ 2 h 5"/>
                  <a:gd name="T4" fmla="*/ 5 w 5"/>
                  <a:gd name="T5" fmla="*/ 5 h 5"/>
                  <a:gd name="T6" fmla="*/ 5 w 5"/>
                  <a:gd name="T7" fmla="*/ 0 h 5"/>
                  <a:gd name="T8" fmla="*/ 3 w 5"/>
                  <a:gd name="T9" fmla="*/ 0 h 5"/>
                  <a:gd name="T10" fmla="*/ 0 w 5"/>
                  <a:gd name="T11" fmla="*/ 2 h 5"/>
                  <a:gd name="T12" fmla="*/ 5 w 5"/>
                  <a:gd name="T13" fmla="*/ 2 h 5"/>
                  <a:gd name="T14" fmla="*/ 3 w 5"/>
                  <a:gd name="T15" fmla="*/ 0 h 5"/>
                  <a:gd name="T16" fmla="*/ 5 w 5"/>
                  <a:gd name="T17" fmla="*/ 2 h 5"/>
                  <a:gd name="T18" fmla="*/ 5 w 5"/>
                  <a:gd name="T19" fmla="*/ 0 h 5"/>
                  <a:gd name="T20" fmla="*/ 3 w 5"/>
                  <a:gd name="T21" fmla="*/ 0 h 5"/>
                  <a:gd name="T22" fmla="*/ 3 w 5"/>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5"/>
                  <a:gd name="T38" fmla="*/ 5 w 5"/>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5">
                    <a:moveTo>
                      <a:pt x="3" y="5"/>
                    </a:moveTo>
                    <a:lnTo>
                      <a:pt x="0" y="2"/>
                    </a:lnTo>
                    <a:lnTo>
                      <a:pt x="5" y="5"/>
                    </a:lnTo>
                    <a:lnTo>
                      <a:pt x="5" y="0"/>
                    </a:lnTo>
                    <a:lnTo>
                      <a:pt x="3" y="0"/>
                    </a:lnTo>
                    <a:lnTo>
                      <a:pt x="0" y="2"/>
                    </a:lnTo>
                    <a:lnTo>
                      <a:pt x="5" y="2"/>
                    </a:lnTo>
                    <a:lnTo>
                      <a:pt x="3" y="0"/>
                    </a:lnTo>
                    <a:lnTo>
                      <a:pt x="5" y="2"/>
                    </a:lnTo>
                    <a:lnTo>
                      <a:pt x="5" y="0"/>
                    </a:lnTo>
                    <a:lnTo>
                      <a:pt x="3" y="0"/>
                    </a:lnTo>
                    <a:lnTo>
                      <a:pt x="3"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35" name="Freeform 50"/>
              <p:cNvSpPr>
                <a:spLocks/>
              </p:cNvSpPr>
              <p:nvPr/>
            </p:nvSpPr>
            <p:spPr bwMode="auto">
              <a:xfrm>
                <a:off x="5462" y="1917"/>
                <a:ext cx="8" cy="7"/>
              </a:xfrm>
              <a:custGeom>
                <a:avLst/>
                <a:gdLst>
                  <a:gd name="T0" fmla="*/ 2 w 8"/>
                  <a:gd name="T1" fmla="*/ 7 h 7"/>
                  <a:gd name="T2" fmla="*/ 2 w 8"/>
                  <a:gd name="T3" fmla="*/ 7 h 7"/>
                  <a:gd name="T4" fmla="*/ 8 w 8"/>
                  <a:gd name="T5" fmla="*/ 5 h 7"/>
                  <a:gd name="T6" fmla="*/ 8 w 8"/>
                  <a:gd name="T7" fmla="*/ 5 h 7"/>
                  <a:gd name="T8" fmla="*/ 8 w 8"/>
                  <a:gd name="T9" fmla="*/ 0 h 7"/>
                  <a:gd name="T10" fmla="*/ 5 w 8"/>
                  <a:gd name="T11" fmla="*/ 2 h 7"/>
                  <a:gd name="T12" fmla="*/ 0 w 8"/>
                  <a:gd name="T13" fmla="*/ 5 h 7"/>
                  <a:gd name="T14" fmla="*/ 0 w 8"/>
                  <a:gd name="T15" fmla="*/ 5 h 7"/>
                  <a:gd name="T16" fmla="*/ 2 w 8"/>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7"/>
                  <a:gd name="T29" fmla="*/ 8 w 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7">
                    <a:moveTo>
                      <a:pt x="2" y="7"/>
                    </a:moveTo>
                    <a:lnTo>
                      <a:pt x="2" y="7"/>
                    </a:lnTo>
                    <a:lnTo>
                      <a:pt x="8" y="5"/>
                    </a:lnTo>
                    <a:lnTo>
                      <a:pt x="8" y="0"/>
                    </a:lnTo>
                    <a:lnTo>
                      <a:pt x="5" y="2"/>
                    </a:lnTo>
                    <a:lnTo>
                      <a:pt x="0" y="5"/>
                    </a:lnTo>
                    <a:lnTo>
                      <a:pt x="2" y="7"/>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36" name="Freeform 51"/>
              <p:cNvSpPr>
                <a:spLocks/>
              </p:cNvSpPr>
              <p:nvPr/>
            </p:nvSpPr>
            <p:spPr bwMode="auto">
              <a:xfrm>
                <a:off x="5454" y="1898"/>
                <a:ext cx="10" cy="26"/>
              </a:xfrm>
              <a:custGeom>
                <a:avLst/>
                <a:gdLst>
                  <a:gd name="T0" fmla="*/ 3 w 10"/>
                  <a:gd name="T1" fmla="*/ 0 h 26"/>
                  <a:gd name="T2" fmla="*/ 3 w 10"/>
                  <a:gd name="T3" fmla="*/ 0 h 26"/>
                  <a:gd name="T4" fmla="*/ 0 w 10"/>
                  <a:gd name="T5" fmla="*/ 8 h 26"/>
                  <a:gd name="T6" fmla="*/ 3 w 10"/>
                  <a:gd name="T7" fmla="*/ 16 h 26"/>
                  <a:gd name="T8" fmla="*/ 5 w 10"/>
                  <a:gd name="T9" fmla="*/ 24 h 26"/>
                  <a:gd name="T10" fmla="*/ 10 w 10"/>
                  <a:gd name="T11" fmla="*/ 26 h 26"/>
                  <a:gd name="T12" fmla="*/ 8 w 10"/>
                  <a:gd name="T13" fmla="*/ 24 h 26"/>
                  <a:gd name="T14" fmla="*/ 8 w 10"/>
                  <a:gd name="T15" fmla="*/ 21 h 26"/>
                  <a:gd name="T16" fmla="*/ 5 w 10"/>
                  <a:gd name="T17" fmla="*/ 13 h 26"/>
                  <a:gd name="T18" fmla="*/ 5 w 10"/>
                  <a:gd name="T19" fmla="*/ 8 h 26"/>
                  <a:gd name="T20" fmla="*/ 5 w 10"/>
                  <a:gd name="T21" fmla="*/ 6 h 26"/>
                  <a:gd name="T22" fmla="*/ 5 w 10"/>
                  <a:gd name="T23" fmla="*/ 6 h 26"/>
                  <a:gd name="T24" fmla="*/ 3 w 10"/>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26"/>
                  <a:gd name="T41" fmla="*/ 10 w 10"/>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26">
                    <a:moveTo>
                      <a:pt x="3" y="0"/>
                    </a:moveTo>
                    <a:lnTo>
                      <a:pt x="3" y="0"/>
                    </a:lnTo>
                    <a:lnTo>
                      <a:pt x="0" y="8"/>
                    </a:lnTo>
                    <a:lnTo>
                      <a:pt x="3" y="16"/>
                    </a:lnTo>
                    <a:lnTo>
                      <a:pt x="5" y="24"/>
                    </a:lnTo>
                    <a:lnTo>
                      <a:pt x="10" y="26"/>
                    </a:lnTo>
                    <a:lnTo>
                      <a:pt x="8" y="24"/>
                    </a:lnTo>
                    <a:lnTo>
                      <a:pt x="8" y="21"/>
                    </a:lnTo>
                    <a:lnTo>
                      <a:pt x="5" y="13"/>
                    </a:lnTo>
                    <a:lnTo>
                      <a:pt x="5" y="8"/>
                    </a:lnTo>
                    <a:lnTo>
                      <a:pt x="5" y="6"/>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37" name="Freeform 52"/>
              <p:cNvSpPr>
                <a:spLocks/>
              </p:cNvSpPr>
              <p:nvPr/>
            </p:nvSpPr>
            <p:spPr bwMode="auto">
              <a:xfrm>
                <a:off x="5457" y="1896"/>
                <a:ext cx="23" cy="8"/>
              </a:xfrm>
              <a:custGeom>
                <a:avLst/>
                <a:gdLst>
                  <a:gd name="T0" fmla="*/ 23 w 23"/>
                  <a:gd name="T1" fmla="*/ 2 h 8"/>
                  <a:gd name="T2" fmla="*/ 23 w 23"/>
                  <a:gd name="T3" fmla="*/ 0 h 8"/>
                  <a:gd name="T4" fmla="*/ 13 w 23"/>
                  <a:gd name="T5" fmla="*/ 2 h 8"/>
                  <a:gd name="T6" fmla="*/ 0 w 23"/>
                  <a:gd name="T7" fmla="*/ 2 h 8"/>
                  <a:gd name="T8" fmla="*/ 2 w 23"/>
                  <a:gd name="T9" fmla="*/ 8 h 8"/>
                  <a:gd name="T10" fmla="*/ 13 w 23"/>
                  <a:gd name="T11" fmla="*/ 5 h 8"/>
                  <a:gd name="T12" fmla="*/ 23 w 23"/>
                  <a:gd name="T13" fmla="*/ 2 h 8"/>
                  <a:gd name="T14" fmla="*/ 20 w 23"/>
                  <a:gd name="T15" fmla="*/ 2 h 8"/>
                  <a:gd name="T16" fmla="*/ 23 w 23"/>
                  <a:gd name="T17" fmla="*/ 2 h 8"/>
                  <a:gd name="T18" fmla="*/ 23 w 23"/>
                  <a:gd name="T19" fmla="*/ 0 h 8"/>
                  <a:gd name="T20" fmla="*/ 23 w 23"/>
                  <a:gd name="T21" fmla="*/ 0 h 8"/>
                  <a:gd name="T22" fmla="*/ 23 w 23"/>
                  <a:gd name="T23" fmla="*/ 2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8"/>
                  <a:gd name="T38" fmla="*/ 23 w 23"/>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8">
                    <a:moveTo>
                      <a:pt x="23" y="2"/>
                    </a:moveTo>
                    <a:lnTo>
                      <a:pt x="23" y="0"/>
                    </a:lnTo>
                    <a:lnTo>
                      <a:pt x="13" y="2"/>
                    </a:lnTo>
                    <a:lnTo>
                      <a:pt x="0" y="2"/>
                    </a:lnTo>
                    <a:lnTo>
                      <a:pt x="2" y="8"/>
                    </a:lnTo>
                    <a:lnTo>
                      <a:pt x="13" y="5"/>
                    </a:lnTo>
                    <a:lnTo>
                      <a:pt x="23" y="2"/>
                    </a:lnTo>
                    <a:lnTo>
                      <a:pt x="20" y="2"/>
                    </a:lnTo>
                    <a:lnTo>
                      <a:pt x="23" y="2"/>
                    </a:lnTo>
                    <a:lnTo>
                      <a:pt x="23" y="0"/>
                    </a:lnTo>
                    <a:lnTo>
                      <a:pt x="23"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38" name="Freeform 53"/>
              <p:cNvSpPr>
                <a:spLocks/>
              </p:cNvSpPr>
              <p:nvPr/>
            </p:nvSpPr>
            <p:spPr bwMode="auto">
              <a:xfrm>
                <a:off x="5451" y="1938"/>
                <a:ext cx="24" cy="23"/>
              </a:xfrm>
              <a:custGeom>
                <a:avLst/>
                <a:gdLst>
                  <a:gd name="T0" fmla="*/ 21 w 24"/>
                  <a:gd name="T1" fmla="*/ 0 h 23"/>
                  <a:gd name="T2" fmla="*/ 24 w 24"/>
                  <a:gd name="T3" fmla="*/ 2 h 23"/>
                  <a:gd name="T4" fmla="*/ 24 w 24"/>
                  <a:gd name="T5" fmla="*/ 7 h 23"/>
                  <a:gd name="T6" fmla="*/ 8 w 24"/>
                  <a:gd name="T7" fmla="*/ 18 h 23"/>
                  <a:gd name="T8" fmla="*/ 0 w 24"/>
                  <a:gd name="T9" fmla="*/ 23 h 23"/>
                  <a:gd name="T10" fmla="*/ 0 w 24"/>
                  <a:gd name="T11" fmla="*/ 20 h 23"/>
                  <a:gd name="T12" fmla="*/ 3 w 24"/>
                  <a:gd name="T13" fmla="*/ 13 h 23"/>
                  <a:gd name="T14" fmla="*/ 6 w 24"/>
                  <a:gd name="T15" fmla="*/ 7 h 23"/>
                  <a:gd name="T16" fmla="*/ 11 w 24"/>
                  <a:gd name="T17" fmla="*/ 5 h 23"/>
                  <a:gd name="T18" fmla="*/ 16 w 24"/>
                  <a:gd name="T19" fmla="*/ 2 h 23"/>
                  <a:gd name="T20" fmla="*/ 21 w 24"/>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3"/>
                  <a:gd name="T35" fmla="*/ 24 w 24"/>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3">
                    <a:moveTo>
                      <a:pt x="21" y="0"/>
                    </a:moveTo>
                    <a:lnTo>
                      <a:pt x="24" y="2"/>
                    </a:lnTo>
                    <a:lnTo>
                      <a:pt x="24" y="7"/>
                    </a:lnTo>
                    <a:lnTo>
                      <a:pt x="8" y="18"/>
                    </a:lnTo>
                    <a:lnTo>
                      <a:pt x="0" y="23"/>
                    </a:lnTo>
                    <a:lnTo>
                      <a:pt x="0" y="20"/>
                    </a:lnTo>
                    <a:lnTo>
                      <a:pt x="3" y="13"/>
                    </a:lnTo>
                    <a:lnTo>
                      <a:pt x="6" y="7"/>
                    </a:lnTo>
                    <a:lnTo>
                      <a:pt x="11" y="5"/>
                    </a:lnTo>
                    <a:lnTo>
                      <a:pt x="16" y="2"/>
                    </a:lnTo>
                    <a:lnTo>
                      <a:pt x="21" y="0"/>
                    </a:lnTo>
                    <a:close/>
                  </a:path>
                </a:pathLst>
              </a:custGeom>
              <a:solidFill>
                <a:srgbClr val="848282"/>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39" name="Freeform 54"/>
              <p:cNvSpPr>
                <a:spLocks/>
              </p:cNvSpPr>
              <p:nvPr/>
            </p:nvSpPr>
            <p:spPr bwMode="auto">
              <a:xfrm>
                <a:off x="5470" y="1935"/>
                <a:ext cx="7" cy="13"/>
              </a:xfrm>
              <a:custGeom>
                <a:avLst/>
                <a:gdLst>
                  <a:gd name="T0" fmla="*/ 5 w 7"/>
                  <a:gd name="T1" fmla="*/ 13 h 13"/>
                  <a:gd name="T2" fmla="*/ 5 w 7"/>
                  <a:gd name="T3" fmla="*/ 13 h 13"/>
                  <a:gd name="T4" fmla="*/ 7 w 7"/>
                  <a:gd name="T5" fmla="*/ 5 h 13"/>
                  <a:gd name="T6" fmla="*/ 5 w 7"/>
                  <a:gd name="T7" fmla="*/ 0 h 13"/>
                  <a:gd name="T8" fmla="*/ 0 w 7"/>
                  <a:gd name="T9" fmla="*/ 3 h 13"/>
                  <a:gd name="T10" fmla="*/ 2 w 7"/>
                  <a:gd name="T11" fmla="*/ 5 h 13"/>
                  <a:gd name="T12" fmla="*/ 2 w 7"/>
                  <a:gd name="T13" fmla="*/ 8 h 13"/>
                  <a:gd name="T14" fmla="*/ 2 w 7"/>
                  <a:gd name="T15" fmla="*/ 8 h 13"/>
                  <a:gd name="T16" fmla="*/ 5 w 7"/>
                  <a:gd name="T17" fmla="*/ 1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3"/>
                  <a:gd name="T29" fmla="*/ 7 w 7"/>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3">
                    <a:moveTo>
                      <a:pt x="5" y="13"/>
                    </a:moveTo>
                    <a:lnTo>
                      <a:pt x="5" y="13"/>
                    </a:lnTo>
                    <a:lnTo>
                      <a:pt x="7" y="5"/>
                    </a:lnTo>
                    <a:lnTo>
                      <a:pt x="5" y="0"/>
                    </a:lnTo>
                    <a:lnTo>
                      <a:pt x="0" y="3"/>
                    </a:lnTo>
                    <a:lnTo>
                      <a:pt x="2" y="5"/>
                    </a:lnTo>
                    <a:lnTo>
                      <a:pt x="2" y="8"/>
                    </a:lnTo>
                    <a:lnTo>
                      <a:pt x="5"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40" name="Freeform 55"/>
              <p:cNvSpPr>
                <a:spLocks/>
              </p:cNvSpPr>
              <p:nvPr/>
            </p:nvSpPr>
            <p:spPr bwMode="auto">
              <a:xfrm>
                <a:off x="5449" y="1943"/>
                <a:ext cx="26" cy="21"/>
              </a:xfrm>
              <a:custGeom>
                <a:avLst/>
                <a:gdLst>
                  <a:gd name="T0" fmla="*/ 2 w 26"/>
                  <a:gd name="T1" fmla="*/ 21 h 21"/>
                  <a:gd name="T2" fmla="*/ 0 w 26"/>
                  <a:gd name="T3" fmla="*/ 21 h 21"/>
                  <a:gd name="T4" fmla="*/ 13 w 26"/>
                  <a:gd name="T5" fmla="*/ 15 h 21"/>
                  <a:gd name="T6" fmla="*/ 26 w 26"/>
                  <a:gd name="T7" fmla="*/ 5 h 21"/>
                  <a:gd name="T8" fmla="*/ 23 w 26"/>
                  <a:gd name="T9" fmla="*/ 0 h 21"/>
                  <a:gd name="T10" fmla="*/ 10 w 26"/>
                  <a:gd name="T11" fmla="*/ 10 h 21"/>
                  <a:gd name="T12" fmla="*/ 2 w 26"/>
                  <a:gd name="T13" fmla="*/ 15 h 21"/>
                  <a:gd name="T14" fmla="*/ 2 w 26"/>
                  <a:gd name="T15" fmla="*/ 15 h 21"/>
                  <a:gd name="T16" fmla="*/ 2 w 26"/>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1"/>
                  <a:gd name="T29" fmla="*/ 26 w 2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1">
                    <a:moveTo>
                      <a:pt x="2" y="21"/>
                    </a:moveTo>
                    <a:lnTo>
                      <a:pt x="0" y="21"/>
                    </a:lnTo>
                    <a:lnTo>
                      <a:pt x="13" y="15"/>
                    </a:lnTo>
                    <a:lnTo>
                      <a:pt x="26" y="5"/>
                    </a:lnTo>
                    <a:lnTo>
                      <a:pt x="23" y="0"/>
                    </a:lnTo>
                    <a:lnTo>
                      <a:pt x="10" y="10"/>
                    </a:lnTo>
                    <a:lnTo>
                      <a:pt x="2" y="15"/>
                    </a:lnTo>
                    <a:lnTo>
                      <a:pt x="2" y="2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41" name="Freeform 56"/>
              <p:cNvSpPr>
                <a:spLocks/>
              </p:cNvSpPr>
              <p:nvPr/>
            </p:nvSpPr>
            <p:spPr bwMode="auto">
              <a:xfrm>
                <a:off x="5449" y="1940"/>
                <a:ext cx="13" cy="24"/>
              </a:xfrm>
              <a:custGeom>
                <a:avLst/>
                <a:gdLst>
                  <a:gd name="T0" fmla="*/ 13 w 13"/>
                  <a:gd name="T1" fmla="*/ 0 h 24"/>
                  <a:gd name="T2" fmla="*/ 13 w 13"/>
                  <a:gd name="T3" fmla="*/ 0 h 24"/>
                  <a:gd name="T4" fmla="*/ 5 w 13"/>
                  <a:gd name="T5" fmla="*/ 5 h 24"/>
                  <a:gd name="T6" fmla="*/ 2 w 13"/>
                  <a:gd name="T7" fmla="*/ 11 h 24"/>
                  <a:gd name="T8" fmla="*/ 0 w 13"/>
                  <a:gd name="T9" fmla="*/ 18 h 24"/>
                  <a:gd name="T10" fmla="*/ 2 w 13"/>
                  <a:gd name="T11" fmla="*/ 24 h 24"/>
                  <a:gd name="T12" fmla="*/ 2 w 13"/>
                  <a:gd name="T13" fmla="*/ 18 h 24"/>
                  <a:gd name="T14" fmla="*/ 5 w 13"/>
                  <a:gd name="T15" fmla="*/ 18 h 24"/>
                  <a:gd name="T16" fmla="*/ 5 w 13"/>
                  <a:gd name="T17" fmla="*/ 13 h 24"/>
                  <a:gd name="T18" fmla="*/ 10 w 13"/>
                  <a:gd name="T19" fmla="*/ 8 h 24"/>
                  <a:gd name="T20" fmla="*/ 13 w 13"/>
                  <a:gd name="T21" fmla="*/ 5 h 24"/>
                  <a:gd name="T22" fmla="*/ 13 w 13"/>
                  <a:gd name="T23" fmla="*/ 5 h 24"/>
                  <a:gd name="T24" fmla="*/ 13 w 13"/>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24"/>
                  <a:gd name="T41" fmla="*/ 13 w 1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24">
                    <a:moveTo>
                      <a:pt x="13" y="0"/>
                    </a:moveTo>
                    <a:lnTo>
                      <a:pt x="13" y="0"/>
                    </a:lnTo>
                    <a:lnTo>
                      <a:pt x="5" y="5"/>
                    </a:lnTo>
                    <a:lnTo>
                      <a:pt x="2" y="11"/>
                    </a:lnTo>
                    <a:lnTo>
                      <a:pt x="0" y="18"/>
                    </a:lnTo>
                    <a:lnTo>
                      <a:pt x="2" y="24"/>
                    </a:lnTo>
                    <a:lnTo>
                      <a:pt x="2" y="18"/>
                    </a:lnTo>
                    <a:lnTo>
                      <a:pt x="5" y="18"/>
                    </a:lnTo>
                    <a:lnTo>
                      <a:pt x="5" y="13"/>
                    </a:lnTo>
                    <a:lnTo>
                      <a:pt x="10" y="8"/>
                    </a:lnTo>
                    <a:lnTo>
                      <a:pt x="13" y="5"/>
                    </a:lnTo>
                    <a:lnTo>
                      <a:pt x="1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42" name="Freeform 57"/>
              <p:cNvSpPr>
                <a:spLocks/>
              </p:cNvSpPr>
              <p:nvPr/>
            </p:nvSpPr>
            <p:spPr bwMode="auto">
              <a:xfrm>
                <a:off x="5462" y="1935"/>
                <a:ext cx="13" cy="10"/>
              </a:xfrm>
              <a:custGeom>
                <a:avLst/>
                <a:gdLst>
                  <a:gd name="T0" fmla="*/ 13 w 13"/>
                  <a:gd name="T1" fmla="*/ 0 h 10"/>
                  <a:gd name="T2" fmla="*/ 8 w 13"/>
                  <a:gd name="T3" fmla="*/ 3 h 10"/>
                  <a:gd name="T4" fmla="*/ 5 w 13"/>
                  <a:gd name="T5" fmla="*/ 5 h 10"/>
                  <a:gd name="T6" fmla="*/ 0 w 13"/>
                  <a:gd name="T7" fmla="*/ 5 h 10"/>
                  <a:gd name="T8" fmla="*/ 0 w 13"/>
                  <a:gd name="T9" fmla="*/ 10 h 10"/>
                  <a:gd name="T10" fmla="*/ 5 w 13"/>
                  <a:gd name="T11" fmla="*/ 8 h 10"/>
                  <a:gd name="T12" fmla="*/ 13 w 13"/>
                  <a:gd name="T13" fmla="*/ 3 h 10"/>
                  <a:gd name="T14" fmla="*/ 8 w 13"/>
                  <a:gd name="T15" fmla="*/ 3 h 10"/>
                  <a:gd name="T16" fmla="*/ 13 w 13"/>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0"/>
                  <a:gd name="T29" fmla="*/ 13 w 13"/>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0">
                    <a:moveTo>
                      <a:pt x="13" y="0"/>
                    </a:moveTo>
                    <a:lnTo>
                      <a:pt x="8" y="3"/>
                    </a:lnTo>
                    <a:lnTo>
                      <a:pt x="5" y="5"/>
                    </a:lnTo>
                    <a:lnTo>
                      <a:pt x="0" y="5"/>
                    </a:lnTo>
                    <a:lnTo>
                      <a:pt x="0" y="10"/>
                    </a:lnTo>
                    <a:lnTo>
                      <a:pt x="5" y="8"/>
                    </a:lnTo>
                    <a:lnTo>
                      <a:pt x="13" y="3"/>
                    </a:lnTo>
                    <a:lnTo>
                      <a:pt x="8" y="3"/>
                    </a:lnTo>
                    <a:lnTo>
                      <a:pt x="1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43" name="Freeform 58"/>
              <p:cNvSpPr>
                <a:spLocks/>
              </p:cNvSpPr>
              <p:nvPr/>
            </p:nvSpPr>
            <p:spPr bwMode="auto">
              <a:xfrm>
                <a:off x="5477" y="1791"/>
                <a:ext cx="14" cy="21"/>
              </a:xfrm>
              <a:custGeom>
                <a:avLst/>
                <a:gdLst>
                  <a:gd name="T0" fmla="*/ 11 w 14"/>
                  <a:gd name="T1" fmla="*/ 21 h 21"/>
                  <a:gd name="T2" fmla="*/ 6 w 14"/>
                  <a:gd name="T3" fmla="*/ 21 h 21"/>
                  <a:gd name="T4" fmla="*/ 0 w 14"/>
                  <a:gd name="T5" fmla="*/ 16 h 21"/>
                  <a:gd name="T6" fmla="*/ 6 w 14"/>
                  <a:gd name="T7" fmla="*/ 8 h 21"/>
                  <a:gd name="T8" fmla="*/ 14 w 14"/>
                  <a:gd name="T9" fmla="*/ 3 h 21"/>
                  <a:gd name="T10" fmla="*/ 14 w 14"/>
                  <a:gd name="T11" fmla="*/ 0 h 21"/>
                  <a:gd name="T12" fmla="*/ 14 w 14"/>
                  <a:gd name="T13" fmla="*/ 5 h 21"/>
                  <a:gd name="T14" fmla="*/ 11 w 14"/>
                  <a:gd name="T15" fmla="*/ 13 h 21"/>
                  <a:gd name="T16" fmla="*/ 11 w 14"/>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1"/>
                  <a:gd name="T29" fmla="*/ 14 w 14"/>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1">
                    <a:moveTo>
                      <a:pt x="11" y="21"/>
                    </a:moveTo>
                    <a:lnTo>
                      <a:pt x="6" y="21"/>
                    </a:lnTo>
                    <a:lnTo>
                      <a:pt x="0" y="16"/>
                    </a:lnTo>
                    <a:lnTo>
                      <a:pt x="6" y="8"/>
                    </a:lnTo>
                    <a:lnTo>
                      <a:pt x="14" y="3"/>
                    </a:lnTo>
                    <a:lnTo>
                      <a:pt x="14" y="0"/>
                    </a:lnTo>
                    <a:lnTo>
                      <a:pt x="14" y="5"/>
                    </a:lnTo>
                    <a:lnTo>
                      <a:pt x="11" y="13"/>
                    </a:lnTo>
                    <a:lnTo>
                      <a:pt x="11" y="21"/>
                    </a:lnTo>
                    <a:close/>
                  </a:path>
                </a:pathLst>
              </a:custGeom>
              <a:solidFill>
                <a:srgbClr val="848282"/>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44" name="Freeform 59"/>
              <p:cNvSpPr>
                <a:spLocks/>
              </p:cNvSpPr>
              <p:nvPr/>
            </p:nvSpPr>
            <p:spPr bwMode="auto">
              <a:xfrm>
                <a:off x="5477" y="1807"/>
                <a:ext cx="11" cy="8"/>
              </a:xfrm>
              <a:custGeom>
                <a:avLst/>
                <a:gdLst>
                  <a:gd name="T0" fmla="*/ 0 w 11"/>
                  <a:gd name="T1" fmla="*/ 0 h 8"/>
                  <a:gd name="T2" fmla="*/ 0 w 11"/>
                  <a:gd name="T3" fmla="*/ 0 h 8"/>
                  <a:gd name="T4" fmla="*/ 6 w 11"/>
                  <a:gd name="T5" fmla="*/ 5 h 8"/>
                  <a:gd name="T6" fmla="*/ 11 w 11"/>
                  <a:gd name="T7" fmla="*/ 8 h 8"/>
                  <a:gd name="T8" fmla="*/ 11 w 11"/>
                  <a:gd name="T9" fmla="*/ 3 h 8"/>
                  <a:gd name="T10" fmla="*/ 8 w 11"/>
                  <a:gd name="T11" fmla="*/ 3 h 8"/>
                  <a:gd name="T12" fmla="*/ 3 w 11"/>
                  <a:gd name="T13" fmla="*/ 0 h 8"/>
                  <a:gd name="T14" fmla="*/ 3 w 11"/>
                  <a:gd name="T15" fmla="*/ 0 h 8"/>
                  <a:gd name="T16" fmla="*/ 0 w 11"/>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8"/>
                  <a:gd name="T29" fmla="*/ 11 w 11"/>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8">
                    <a:moveTo>
                      <a:pt x="0" y="0"/>
                    </a:moveTo>
                    <a:lnTo>
                      <a:pt x="0" y="0"/>
                    </a:lnTo>
                    <a:lnTo>
                      <a:pt x="6" y="5"/>
                    </a:lnTo>
                    <a:lnTo>
                      <a:pt x="11" y="8"/>
                    </a:lnTo>
                    <a:lnTo>
                      <a:pt x="11" y="3"/>
                    </a:lnTo>
                    <a:lnTo>
                      <a:pt x="8" y="3"/>
                    </a:lnTo>
                    <a:lnTo>
                      <a:pt x="3" y="0"/>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45" name="Freeform 60"/>
              <p:cNvSpPr>
                <a:spLocks/>
              </p:cNvSpPr>
              <p:nvPr/>
            </p:nvSpPr>
            <p:spPr bwMode="auto">
              <a:xfrm>
                <a:off x="5477" y="1794"/>
                <a:ext cx="14" cy="13"/>
              </a:xfrm>
              <a:custGeom>
                <a:avLst/>
                <a:gdLst>
                  <a:gd name="T0" fmla="*/ 11 w 14"/>
                  <a:gd name="T1" fmla="*/ 0 h 13"/>
                  <a:gd name="T2" fmla="*/ 11 w 14"/>
                  <a:gd name="T3" fmla="*/ 0 h 13"/>
                  <a:gd name="T4" fmla="*/ 6 w 14"/>
                  <a:gd name="T5" fmla="*/ 5 h 13"/>
                  <a:gd name="T6" fmla="*/ 0 w 14"/>
                  <a:gd name="T7" fmla="*/ 13 h 13"/>
                  <a:gd name="T8" fmla="*/ 3 w 14"/>
                  <a:gd name="T9" fmla="*/ 13 h 13"/>
                  <a:gd name="T10" fmla="*/ 8 w 14"/>
                  <a:gd name="T11" fmla="*/ 8 h 13"/>
                  <a:gd name="T12" fmla="*/ 14 w 14"/>
                  <a:gd name="T13" fmla="*/ 0 h 13"/>
                  <a:gd name="T14" fmla="*/ 14 w 14"/>
                  <a:gd name="T15" fmla="*/ 0 h 13"/>
                  <a:gd name="T16" fmla="*/ 11 w 1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3"/>
                  <a:gd name="T29" fmla="*/ 14 w 14"/>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3">
                    <a:moveTo>
                      <a:pt x="11" y="0"/>
                    </a:moveTo>
                    <a:lnTo>
                      <a:pt x="11" y="0"/>
                    </a:lnTo>
                    <a:lnTo>
                      <a:pt x="6" y="5"/>
                    </a:lnTo>
                    <a:lnTo>
                      <a:pt x="0" y="13"/>
                    </a:lnTo>
                    <a:lnTo>
                      <a:pt x="3" y="13"/>
                    </a:lnTo>
                    <a:lnTo>
                      <a:pt x="8" y="8"/>
                    </a:lnTo>
                    <a:lnTo>
                      <a:pt x="14" y="0"/>
                    </a:lnTo>
                    <a:lnTo>
                      <a:pt x="1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46" name="Freeform 61"/>
              <p:cNvSpPr>
                <a:spLocks/>
              </p:cNvSpPr>
              <p:nvPr/>
            </p:nvSpPr>
            <p:spPr bwMode="auto">
              <a:xfrm>
                <a:off x="5488" y="1791"/>
                <a:ext cx="5" cy="8"/>
              </a:xfrm>
              <a:custGeom>
                <a:avLst/>
                <a:gdLst>
                  <a:gd name="T0" fmla="*/ 5 w 5"/>
                  <a:gd name="T1" fmla="*/ 8 h 8"/>
                  <a:gd name="T2" fmla="*/ 5 w 5"/>
                  <a:gd name="T3" fmla="*/ 8 h 8"/>
                  <a:gd name="T4" fmla="*/ 5 w 5"/>
                  <a:gd name="T5" fmla="*/ 0 h 8"/>
                  <a:gd name="T6" fmla="*/ 0 w 5"/>
                  <a:gd name="T7" fmla="*/ 3 h 8"/>
                  <a:gd name="T8" fmla="*/ 3 w 5"/>
                  <a:gd name="T9" fmla="*/ 3 h 8"/>
                  <a:gd name="T10" fmla="*/ 3 w 5"/>
                  <a:gd name="T11" fmla="*/ 3 h 8"/>
                  <a:gd name="T12" fmla="*/ 3 w 5"/>
                  <a:gd name="T13" fmla="*/ 5 h 8"/>
                  <a:gd name="T14" fmla="*/ 3 w 5"/>
                  <a:gd name="T15" fmla="*/ 5 h 8"/>
                  <a:gd name="T16" fmla="*/ 5 w 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5" y="8"/>
                    </a:moveTo>
                    <a:lnTo>
                      <a:pt x="5" y="8"/>
                    </a:lnTo>
                    <a:lnTo>
                      <a:pt x="5" y="0"/>
                    </a:lnTo>
                    <a:lnTo>
                      <a:pt x="0" y="3"/>
                    </a:lnTo>
                    <a:lnTo>
                      <a:pt x="3" y="3"/>
                    </a:lnTo>
                    <a:lnTo>
                      <a:pt x="3" y="5"/>
                    </a:lnTo>
                    <a:lnTo>
                      <a:pt x="5"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47" name="Freeform 62"/>
              <p:cNvSpPr>
                <a:spLocks/>
              </p:cNvSpPr>
              <p:nvPr/>
            </p:nvSpPr>
            <p:spPr bwMode="auto">
              <a:xfrm>
                <a:off x="5485" y="1796"/>
                <a:ext cx="8" cy="19"/>
              </a:xfrm>
              <a:custGeom>
                <a:avLst/>
                <a:gdLst>
                  <a:gd name="T0" fmla="*/ 3 w 8"/>
                  <a:gd name="T1" fmla="*/ 19 h 19"/>
                  <a:gd name="T2" fmla="*/ 6 w 8"/>
                  <a:gd name="T3" fmla="*/ 14 h 19"/>
                  <a:gd name="T4" fmla="*/ 6 w 8"/>
                  <a:gd name="T5" fmla="*/ 8 h 19"/>
                  <a:gd name="T6" fmla="*/ 8 w 8"/>
                  <a:gd name="T7" fmla="*/ 3 h 19"/>
                  <a:gd name="T8" fmla="*/ 6 w 8"/>
                  <a:gd name="T9" fmla="*/ 0 h 19"/>
                  <a:gd name="T10" fmla="*/ 0 w 8"/>
                  <a:gd name="T11" fmla="*/ 8 h 19"/>
                  <a:gd name="T12" fmla="*/ 0 w 8"/>
                  <a:gd name="T13" fmla="*/ 16 h 19"/>
                  <a:gd name="T14" fmla="*/ 3 w 8"/>
                  <a:gd name="T15" fmla="*/ 14 h 19"/>
                  <a:gd name="T16" fmla="*/ 3 w 8"/>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3" y="19"/>
                    </a:moveTo>
                    <a:lnTo>
                      <a:pt x="6" y="14"/>
                    </a:lnTo>
                    <a:lnTo>
                      <a:pt x="6" y="8"/>
                    </a:lnTo>
                    <a:lnTo>
                      <a:pt x="8" y="3"/>
                    </a:lnTo>
                    <a:lnTo>
                      <a:pt x="6" y="0"/>
                    </a:lnTo>
                    <a:lnTo>
                      <a:pt x="0" y="8"/>
                    </a:lnTo>
                    <a:lnTo>
                      <a:pt x="0" y="16"/>
                    </a:lnTo>
                    <a:lnTo>
                      <a:pt x="3" y="14"/>
                    </a:lnTo>
                    <a:lnTo>
                      <a:pt x="3"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48" name="Freeform 63"/>
              <p:cNvSpPr>
                <a:spLocks/>
              </p:cNvSpPr>
              <p:nvPr/>
            </p:nvSpPr>
            <p:spPr bwMode="auto">
              <a:xfrm>
                <a:off x="5480" y="1841"/>
                <a:ext cx="16" cy="3"/>
              </a:xfrm>
              <a:custGeom>
                <a:avLst/>
                <a:gdLst>
                  <a:gd name="T0" fmla="*/ 13 w 16"/>
                  <a:gd name="T1" fmla="*/ 3 h 3"/>
                  <a:gd name="T2" fmla="*/ 5 w 16"/>
                  <a:gd name="T3" fmla="*/ 3 h 3"/>
                  <a:gd name="T4" fmla="*/ 0 w 16"/>
                  <a:gd name="T5" fmla="*/ 3 h 3"/>
                  <a:gd name="T6" fmla="*/ 0 w 16"/>
                  <a:gd name="T7" fmla="*/ 0 h 3"/>
                  <a:gd name="T8" fmla="*/ 0 w 16"/>
                  <a:gd name="T9" fmla="*/ 0 h 3"/>
                  <a:gd name="T10" fmla="*/ 3 w 16"/>
                  <a:gd name="T11" fmla="*/ 0 h 3"/>
                  <a:gd name="T12" fmla="*/ 11 w 16"/>
                  <a:gd name="T13" fmla="*/ 0 h 3"/>
                  <a:gd name="T14" fmla="*/ 16 w 16"/>
                  <a:gd name="T15" fmla="*/ 0 h 3"/>
                  <a:gd name="T16" fmla="*/ 13 w 16"/>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
                  <a:gd name="T29" fmla="*/ 16 w 1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
                    <a:moveTo>
                      <a:pt x="13" y="3"/>
                    </a:moveTo>
                    <a:lnTo>
                      <a:pt x="5" y="3"/>
                    </a:lnTo>
                    <a:lnTo>
                      <a:pt x="0" y="3"/>
                    </a:lnTo>
                    <a:lnTo>
                      <a:pt x="0" y="0"/>
                    </a:lnTo>
                    <a:lnTo>
                      <a:pt x="3" y="0"/>
                    </a:lnTo>
                    <a:lnTo>
                      <a:pt x="11" y="0"/>
                    </a:lnTo>
                    <a:lnTo>
                      <a:pt x="16" y="0"/>
                    </a:lnTo>
                    <a:lnTo>
                      <a:pt x="13" y="3"/>
                    </a:lnTo>
                    <a:close/>
                  </a:path>
                </a:pathLst>
              </a:custGeom>
              <a:solidFill>
                <a:srgbClr val="DA251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49" name="Freeform 64"/>
              <p:cNvSpPr>
                <a:spLocks/>
              </p:cNvSpPr>
              <p:nvPr/>
            </p:nvSpPr>
            <p:spPr bwMode="auto">
              <a:xfrm>
                <a:off x="5477" y="1841"/>
                <a:ext cx="16" cy="5"/>
              </a:xfrm>
              <a:custGeom>
                <a:avLst/>
                <a:gdLst>
                  <a:gd name="T0" fmla="*/ 0 w 16"/>
                  <a:gd name="T1" fmla="*/ 3 h 5"/>
                  <a:gd name="T2" fmla="*/ 0 w 16"/>
                  <a:gd name="T3" fmla="*/ 3 h 5"/>
                  <a:gd name="T4" fmla="*/ 8 w 16"/>
                  <a:gd name="T5" fmla="*/ 5 h 5"/>
                  <a:gd name="T6" fmla="*/ 16 w 16"/>
                  <a:gd name="T7" fmla="*/ 5 h 5"/>
                  <a:gd name="T8" fmla="*/ 16 w 16"/>
                  <a:gd name="T9" fmla="*/ 0 h 5"/>
                  <a:gd name="T10" fmla="*/ 8 w 16"/>
                  <a:gd name="T11" fmla="*/ 3 h 5"/>
                  <a:gd name="T12" fmla="*/ 3 w 16"/>
                  <a:gd name="T13" fmla="*/ 3 h 5"/>
                  <a:gd name="T14" fmla="*/ 3 w 16"/>
                  <a:gd name="T15" fmla="*/ 3 h 5"/>
                  <a:gd name="T16" fmla="*/ 0 w 16"/>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
                  <a:gd name="T29" fmla="*/ 16 w 1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
                    <a:moveTo>
                      <a:pt x="0" y="3"/>
                    </a:moveTo>
                    <a:lnTo>
                      <a:pt x="0" y="3"/>
                    </a:lnTo>
                    <a:lnTo>
                      <a:pt x="8" y="5"/>
                    </a:lnTo>
                    <a:lnTo>
                      <a:pt x="16" y="5"/>
                    </a:lnTo>
                    <a:lnTo>
                      <a:pt x="16" y="0"/>
                    </a:lnTo>
                    <a:lnTo>
                      <a:pt x="8" y="3"/>
                    </a:lnTo>
                    <a:lnTo>
                      <a:pt x="3" y="3"/>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50" name="Freeform 65"/>
              <p:cNvSpPr>
                <a:spLocks/>
              </p:cNvSpPr>
              <p:nvPr/>
            </p:nvSpPr>
            <p:spPr bwMode="auto">
              <a:xfrm>
                <a:off x="5477" y="1838"/>
                <a:ext cx="6" cy="6"/>
              </a:xfrm>
              <a:custGeom>
                <a:avLst/>
                <a:gdLst>
                  <a:gd name="T0" fmla="*/ 3 w 6"/>
                  <a:gd name="T1" fmla="*/ 0 h 6"/>
                  <a:gd name="T2" fmla="*/ 3 w 6"/>
                  <a:gd name="T3" fmla="*/ 0 h 6"/>
                  <a:gd name="T4" fmla="*/ 0 w 6"/>
                  <a:gd name="T5" fmla="*/ 3 h 6"/>
                  <a:gd name="T6" fmla="*/ 0 w 6"/>
                  <a:gd name="T7" fmla="*/ 6 h 6"/>
                  <a:gd name="T8" fmla="*/ 3 w 6"/>
                  <a:gd name="T9" fmla="*/ 6 h 6"/>
                  <a:gd name="T10" fmla="*/ 6 w 6"/>
                  <a:gd name="T11" fmla="*/ 6 h 6"/>
                  <a:gd name="T12" fmla="*/ 6 w 6"/>
                  <a:gd name="T13" fmla="*/ 6 h 6"/>
                  <a:gd name="T14" fmla="*/ 3 w 6"/>
                  <a:gd name="T15" fmla="*/ 6 h 6"/>
                  <a:gd name="T16" fmla="*/ 3 w 6"/>
                  <a:gd name="T17" fmla="*/ 0 h 6"/>
                  <a:gd name="T18" fmla="*/ 3 w 6"/>
                  <a:gd name="T19" fmla="*/ 0 h 6"/>
                  <a:gd name="T20" fmla="*/ 3 w 6"/>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3" y="0"/>
                    </a:moveTo>
                    <a:lnTo>
                      <a:pt x="3" y="0"/>
                    </a:lnTo>
                    <a:lnTo>
                      <a:pt x="0" y="3"/>
                    </a:lnTo>
                    <a:lnTo>
                      <a:pt x="0" y="6"/>
                    </a:lnTo>
                    <a:lnTo>
                      <a:pt x="3" y="6"/>
                    </a:lnTo>
                    <a:lnTo>
                      <a:pt x="6" y="6"/>
                    </a:lnTo>
                    <a:lnTo>
                      <a:pt x="3" y="6"/>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51" name="Freeform 66"/>
              <p:cNvSpPr>
                <a:spLocks/>
              </p:cNvSpPr>
              <p:nvPr/>
            </p:nvSpPr>
            <p:spPr bwMode="auto">
              <a:xfrm>
                <a:off x="5480" y="1838"/>
                <a:ext cx="13" cy="6"/>
              </a:xfrm>
              <a:custGeom>
                <a:avLst/>
                <a:gdLst>
                  <a:gd name="T0" fmla="*/ 11 w 13"/>
                  <a:gd name="T1" fmla="*/ 0 h 6"/>
                  <a:gd name="T2" fmla="*/ 11 w 13"/>
                  <a:gd name="T3" fmla="*/ 0 h 6"/>
                  <a:gd name="T4" fmla="*/ 3 w 13"/>
                  <a:gd name="T5" fmla="*/ 3 h 6"/>
                  <a:gd name="T6" fmla="*/ 0 w 13"/>
                  <a:gd name="T7" fmla="*/ 0 h 6"/>
                  <a:gd name="T8" fmla="*/ 0 w 13"/>
                  <a:gd name="T9" fmla="*/ 6 h 6"/>
                  <a:gd name="T10" fmla="*/ 3 w 13"/>
                  <a:gd name="T11" fmla="*/ 6 h 6"/>
                  <a:gd name="T12" fmla="*/ 13 w 13"/>
                  <a:gd name="T13" fmla="*/ 6 h 6"/>
                  <a:gd name="T14" fmla="*/ 13 w 13"/>
                  <a:gd name="T15" fmla="*/ 6 h 6"/>
                  <a:gd name="T16" fmla="*/ 11 w 1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
                  <a:gd name="T29" fmla="*/ 13 w 1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
                    <a:moveTo>
                      <a:pt x="11" y="0"/>
                    </a:moveTo>
                    <a:lnTo>
                      <a:pt x="11" y="0"/>
                    </a:lnTo>
                    <a:lnTo>
                      <a:pt x="3" y="3"/>
                    </a:lnTo>
                    <a:lnTo>
                      <a:pt x="0" y="0"/>
                    </a:lnTo>
                    <a:lnTo>
                      <a:pt x="0" y="6"/>
                    </a:lnTo>
                    <a:lnTo>
                      <a:pt x="3" y="6"/>
                    </a:lnTo>
                    <a:lnTo>
                      <a:pt x="13" y="6"/>
                    </a:lnTo>
                    <a:lnTo>
                      <a:pt x="1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52" name="Freeform 67"/>
              <p:cNvSpPr>
                <a:spLocks/>
              </p:cNvSpPr>
              <p:nvPr/>
            </p:nvSpPr>
            <p:spPr bwMode="auto">
              <a:xfrm>
                <a:off x="5491" y="1838"/>
                <a:ext cx="5" cy="8"/>
              </a:xfrm>
              <a:custGeom>
                <a:avLst/>
                <a:gdLst>
                  <a:gd name="T0" fmla="*/ 2 w 5"/>
                  <a:gd name="T1" fmla="*/ 8 h 8"/>
                  <a:gd name="T2" fmla="*/ 2 w 5"/>
                  <a:gd name="T3" fmla="*/ 8 h 8"/>
                  <a:gd name="T4" fmla="*/ 5 w 5"/>
                  <a:gd name="T5" fmla="*/ 3 h 8"/>
                  <a:gd name="T6" fmla="*/ 0 w 5"/>
                  <a:gd name="T7" fmla="*/ 0 h 8"/>
                  <a:gd name="T8" fmla="*/ 2 w 5"/>
                  <a:gd name="T9" fmla="*/ 6 h 8"/>
                  <a:gd name="T10" fmla="*/ 2 w 5"/>
                  <a:gd name="T11" fmla="*/ 6 h 8"/>
                  <a:gd name="T12" fmla="*/ 0 w 5"/>
                  <a:gd name="T13" fmla="*/ 3 h 8"/>
                  <a:gd name="T14" fmla="*/ 2 w 5"/>
                  <a:gd name="T15" fmla="*/ 3 h 8"/>
                  <a:gd name="T16" fmla="*/ 2 w 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2" y="8"/>
                    </a:moveTo>
                    <a:lnTo>
                      <a:pt x="2" y="8"/>
                    </a:lnTo>
                    <a:lnTo>
                      <a:pt x="5" y="3"/>
                    </a:lnTo>
                    <a:lnTo>
                      <a:pt x="0" y="0"/>
                    </a:lnTo>
                    <a:lnTo>
                      <a:pt x="2" y="6"/>
                    </a:lnTo>
                    <a:lnTo>
                      <a:pt x="0" y="3"/>
                    </a:lnTo>
                    <a:lnTo>
                      <a:pt x="2" y="3"/>
                    </a:lnTo>
                    <a:lnTo>
                      <a:pt x="2"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53" name="Freeform 68"/>
              <p:cNvSpPr>
                <a:spLocks/>
              </p:cNvSpPr>
              <p:nvPr/>
            </p:nvSpPr>
            <p:spPr bwMode="auto">
              <a:xfrm>
                <a:off x="5543" y="1867"/>
                <a:ext cx="15" cy="16"/>
              </a:xfrm>
              <a:custGeom>
                <a:avLst/>
                <a:gdLst>
                  <a:gd name="T0" fmla="*/ 2 w 15"/>
                  <a:gd name="T1" fmla="*/ 3 h 16"/>
                  <a:gd name="T2" fmla="*/ 0 w 15"/>
                  <a:gd name="T3" fmla="*/ 5 h 16"/>
                  <a:gd name="T4" fmla="*/ 0 w 15"/>
                  <a:gd name="T5" fmla="*/ 10 h 16"/>
                  <a:gd name="T6" fmla="*/ 2 w 15"/>
                  <a:gd name="T7" fmla="*/ 13 h 16"/>
                  <a:gd name="T8" fmla="*/ 2 w 15"/>
                  <a:gd name="T9" fmla="*/ 13 h 16"/>
                  <a:gd name="T10" fmla="*/ 5 w 15"/>
                  <a:gd name="T11" fmla="*/ 16 h 16"/>
                  <a:gd name="T12" fmla="*/ 10 w 15"/>
                  <a:gd name="T13" fmla="*/ 13 h 16"/>
                  <a:gd name="T14" fmla="*/ 15 w 15"/>
                  <a:gd name="T15" fmla="*/ 8 h 16"/>
                  <a:gd name="T16" fmla="*/ 13 w 15"/>
                  <a:gd name="T17" fmla="*/ 0 h 16"/>
                  <a:gd name="T18" fmla="*/ 8 w 15"/>
                  <a:gd name="T19" fmla="*/ 0 h 16"/>
                  <a:gd name="T20" fmla="*/ 2 w 15"/>
                  <a:gd name="T21" fmla="*/ 3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6"/>
                  <a:gd name="T35" fmla="*/ 15 w 15"/>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6">
                    <a:moveTo>
                      <a:pt x="2" y="3"/>
                    </a:moveTo>
                    <a:lnTo>
                      <a:pt x="0" y="5"/>
                    </a:lnTo>
                    <a:lnTo>
                      <a:pt x="0" y="10"/>
                    </a:lnTo>
                    <a:lnTo>
                      <a:pt x="2" y="13"/>
                    </a:lnTo>
                    <a:lnTo>
                      <a:pt x="5" y="16"/>
                    </a:lnTo>
                    <a:lnTo>
                      <a:pt x="10" y="13"/>
                    </a:lnTo>
                    <a:lnTo>
                      <a:pt x="15" y="8"/>
                    </a:lnTo>
                    <a:lnTo>
                      <a:pt x="13" y="0"/>
                    </a:lnTo>
                    <a:lnTo>
                      <a:pt x="8" y="0"/>
                    </a:lnTo>
                    <a:lnTo>
                      <a:pt x="2" y="3"/>
                    </a:lnTo>
                    <a:close/>
                  </a:path>
                </a:pathLst>
              </a:custGeom>
              <a:solidFill>
                <a:srgbClr val="EC9168"/>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54" name="Freeform 69"/>
              <p:cNvSpPr>
                <a:spLocks/>
              </p:cNvSpPr>
              <p:nvPr/>
            </p:nvSpPr>
            <p:spPr bwMode="auto">
              <a:xfrm>
                <a:off x="5543" y="1870"/>
                <a:ext cx="5" cy="7"/>
              </a:xfrm>
              <a:custGeom>
                <a:avLst/>
                <a:gdLst>
                  <a:gd name="T0" fmla="*/ 2 w 5"/>
                  <a:gd name="T1" fmla="*/ 5 h 7"/>
                  <a:gd name="T2" fmla="*/ 2 w 5"/>
                  <a:gd name="T3" fmla="*/ 5 h 7"/>
                  <a:gd name="T4" fmla="*/ 2 w 5"/>
                  <a:gd name="T5" fmla="*/ 5 h 7"/>
                  <a:gd name="T6" fmla="*/ 5 w 5"/>
                  <a:gd name="T7" fmla="*/ 2 h 7"/>
                  <a:gd name="T8" fmla="*/ 2 w 5"/>
                  <a:gd name="T9" fmla="*/ 0 h 7"/>
                  <a:gd name="T10" fmla="*/ 0 w 5"/>
                  <a:gd name="T11" fmla="*/ 2 h 7"/>
                  <a:gd name="T12" fmla="*/ 0 w 5"/>
                  <a:gd name="T13" fmla="*/ 7 h 7"/>
                  <a:gd name="T14" fmla="*/ 0 w 5"/>
                  <a:gd name="T15" fmla="*/ 7 h 7"/>
                  <a:gd name="T16" fmla="*/ 2 w 5"/>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7"/>
                  <a:gd name="T29" fmla="*/ 5 w 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7">
                    <a:moveTo>
                      <a:pt x="2" y="5"/>
                    </a:moveTo>
                    <a:lnTo>
                      <a:pt x="2" y="5"/>
                    </a:lnTo>
                    <a:lnTo>
                      <a:pt x="5" y="2"/>
                    </a:lnTo>
                    <a:lnTo>
                      <a:pt x="2" y="0"/>
                    </a:lnTo>
                    <a:lnTo>
                      <a:pt x="0" y="2"/>
                    </a:lnTo>
                    <a:lnTo>
                      <a:pt x="0" y="7"/>
                    </a:lnTo>
                    <a:lnTo>
                      <a:pt x="2"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55" name="Freeform 70"/>
              <p:cNvSpPr>
                <a:spLocks/>
              </p:cNvSpPr>
              <p:nvPr/>
            </p:nvSpPr>
            <p:spPr bwMode="auto">
              <a:xfrm>
                <a:off x="5543" y="1875"/>
                <a:ext cx="5" cy="8"/>
              </a:xfrm>
              <a:custGeom>
                <a:avLst/>
                <a:gdLst>
                  <a:gd name="T0" fmla="*/ 2 w 5"/>
                  <a:gd name="T1" fmla="*/ 5 h 8"/>
                  <a:gd name="T2" fmla="*/ 5 w 5"/>
                  <a:gd name="T3" fmla="*/ 5 h 8"/>
                  <a:gd name="T4" fmla="*/ 5 w 5"/>
                  <a:gd name="T5" fmla="*/ 5 h 8"/>
                  <a:gd name="T6" fmla="*/ 2 w 5"/>
                  <a:gd name="T7" fmla="*/ 0 h 8"/>
                  <a:gd name="T8" fmla="*/ 0 w 5"/>
                  <a:gd name="T9" fmla="*/ 2 h 8"/>
                  <a:gd name="T10" fmla="*/ 0 w 5"/>
                  <a:gd name="T11" fmla="*/ 8 h 8"/>
                  <a:gd name="T12" fmla="*/ 0 w 5"/>
                  <a:gd name="T13" fmla="*/ 5 h 8"/>
                  <a:gd name="T14" fmla="*/ 2 w 5"/>
                  <a:gd name="T15" fmla="*/ 8 h 8"/>
                  <a:gd name="T16" fmla="*/ 0 w 5"/>
                  <a:gd name="T17" fmla="*/ 5 h 8"/>
                  <a:gd name="T18" fmla="*/ 0 w 5"/>
                  <a:gd name="T19" fmla="*/ 8 h 8"/>
                  <a:gd name="T20" fmla="*/ 2 w 5"/>
                  <a:gd name="T21" fmla="*/ 8 h 8"/>
                  <a:gd name="T22" fmla="*/ 2 w 5"/>
                  <a:gd name="T23" fmla="*/ 5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8"/>
                  <a:gd name="T38" fmla="*/ 5 w 5"/>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8">
                    <a:moveTo>
                      <a:pt x="2" y="5"/>
                    </a:moveTo>
                    <a:lnTo>
                      <a:pt x="5" y="5"/>
                    </a:lnTo>
                    <a:lnTo>
                      <a:pt x="2" y="0"/>
                    </a:lnTo>
                    <a:lnTo>
                      <a:pt x="0" y="2"/>
                    </a:lnTo>
                    <a:lnTo>
                      <a:pt x="0" y="8"/>
                    </a:lnTo>
                    <a:lnTo>
                      <a:pt x="0" y="5"/>
                    </a:lnTo>
                    <a:lnTo>
                      <a:pt x="2" y="8"/>
                    </a:lnTo>
                    <a:lnTo>
                      <a:pt x="0" y="5"/>
                    </a:lnTo>
                    <a:lnTo>
                      <a:pt x="0" y="8"/>
                    </a:lnTo>
                    <a:lnTo>
                      <a:pt x="2" y="8"/>
                    </a:lnTo>
                    <a:lnTo>
                      <a:pt x="2"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56" name="Freeform 71"/>
              <p:cNvSpPr>
                <a:spLocks/>
              </p:cNvSpPr>
              <p:nvPr/>
            </p:nvSpPr>
            <p:spPr bwMode="auto">
              <a:xfrm>
                <a:off x="5545" y="1880"/>
                <a:ext cx="11" cy="3"/>
              </a:xfrm>
              <a:custGeom>
                <a:avLst/>
                <a:gdLst>
                  <a:gd name="T0" fmla="*/ 8 w 11"/>
                  <a:gd name="T1" fmla="*/ 0 h 3"/>
                  <a:gd name="T2" fmla="*/ 8 w 11"/>
                  <a:gd name="T3" fmla="*/ 0 h 3"/>
                  <a:gd name="T4" fmla="*/ 3 w 11"/>
                  <a:gd name="T5" fmla="*/ 0 h 3"/>
                  <a:gd name="T6" fmla="*/ 0 w 11"/>
                  <a:gd name="T7" fmla="*/ 0 h 3"/>
                  <a:gd name="T8" fmla="*/ 0 w 11"/>
                  <a:gd name="T9" fmla="*/ 3 h 3"/>
                  <a:gd name="T10" fmla="*/ 3 w 11"/>
                  <a:gd name="T11" fmla="*/ 3 h 3"/>
                  <a:gd name="T12" fmla="*/ 11 w 11"/>
                  <a:gd name="T13" fmla="*/ 3 h 3"/>
                  <a:gd name="T14" fmla="*/ 11 w 11"/>
                  <a:gd name="T15" fmla="*/ 3 h 3"/>
                  <a:gd name="T16" fmla="*/ 8 w 11"/>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
                  <a:gd name="T29" fmla="*/ 11 w 1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
                    <a:moveTo>
                      <a:pt x="8" y="0"/>
                    </a:moveTo>
                    <a:lnTo>
                      <a:pt x="8" y="0"/>
                    </a:lnTo>
                    <a:lnTo>
                      <a:pt x="3" y="0"/>
                    </a:lnTo>
                    <a:lnTo>
                      <a:pt x="0" y="0"/>
                    </a:lnTo>
                    <a:lnTo>
                      <a:pt x="0" y="3"/>
                    </a:lnTo>
                    <a:lnTo>
                      <a:pt x="3" y="3"/>
                    </a:lnTo>
                    <a:lnTo>
                      <a:pt x="11" y="3"/>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57" name="Freeform 72"/>
              <p:cNvSpPr>
                <a:spLocks/>
              </p:cNvSpPr>
              <p:nvPr/>
            </p:nvSpPr>
            <p:spPr bwMode="auto">
              <a:xfrm>
                <a:off x="5553" y="1864"/>
                <a:ext cx="5" cy="19"/>
              </a:xfrm>
              <a:custGeom>
                <a:avLst/>
                <a:gdLst>
                  <a:gd name="T0" fmla="*/ 3 w 5"/>
                  <a:gd name="T1" fmla="*/ 3 h 19"/>
                  <a:gd name="T2" fmla="*/ 3 w 5"/>
                  <a:gd name="T3" fmla="*/ 3 h 19"/>
                  <a:gd name="T4" fmla="*/ 3 w 5"/>
                  <a:gd name="T5" fmla="*/ 11 h 19"/>
                  <a:gd name="T6" fmla="*/ 0 w 5"/>
                  <a:gd name="T7" fmla="*/ 16 h 19"/>
                  <a:gd name="T8" fmla="*/ 3 w 5"/>
                  <a:gd name="T9" fmla="*/ 19 h 19"/>
                  <a:gd name="T10" fmla="*/ 5 w 5"/>
                  <a:gd name="T11" fmla="*/ 11 h 19"/>
                  <a:gd name="T12" fmla="*/ 5 w 5"/>
                  <a:gd name="T13" fmla="*/ 0 h 19"/>
                  <a:gd name="T14" fmla="*/ 5 w 5"/>
                  <a:gd name="T15" fmla="*/ 0 h 19"/>
                  <a:gd name="T16" fmla="*/ 3 w 5"/>
                  <a:gd name="T17" fmla="*/ 3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9"/>
                  <a:gd name="T29" fmla="*/ 5 w 5"/>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9">
                    <a:moveTo>
                      <a:pt x="3" y="3"/>
                    </a:moveTo>
                    <a:lnTo>
                      <a:pt x="3" y="3"/>
                    </a:lnTo>
                    <a:lnTo>
                      <a:pt x="3" y="11"/>
                    </a:lnTo>
                    <a:lnTo>
                      <a:pt x="0" y="16"/>
                    </a:lnTo>
                    <a:lnTo>
                      <a:pt x="3" y="19"/>
                    </a:lnTo>
                    <a:lnTo>
                      <a:pt x="5" y="11"/>
                    </a:lnTo>
                    <a:lnTo>
                      <a:pt x="5" y="0"/>
                    </a:lnTo>
                    <a:lnTo>
                      <a:pt x="3"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58" name="Freeform 73"/>
              <p:cNvSpPr>
                <a:spLocks/>
              </p:cNvSpPr>
              <p:nvPr/>
            </p:nvSpPr>
            <p:spPr bwMode="auto">
              <a:xfrm>
                <a:off x="5545" y="1864"/>
                <a:ext cx="13" cy="8"/>
              </a:xfrm>
              <a:custGeom>
                <a:avLst/>
                <a:gdLst>
                  <a:gd name="T0" fmla="*/ 3 w 13"/>
                  <a:gd name="T1" fmla="*/ 8 h 8"/>
                  <a:gd name="T2" fmla="*/ 3 w 13"/>
                  <a:gd name="T3" fmla="*/ 8 h 8"/>
                  <a:gd name="T4" fmla="*/ 6 w 13"/>
                  <a:gd name="T5" fmla="*/ 6 h 8"/>
                  <a:gd name="T6" fmla="*/ 11 w 13"/>
                  <a:gd name="T7" fmla="*/ 3 h 8"/>
                  <a:gd name="T8" fmla="*/ 13 w 13"/>
                  <a:gd name="T9" fmla="*/ 0 h 8"/>
                  <a:gd name="T10" fmla="*/ 6 w 13"/>
                  <a:gd name="T11" fmla="*/ 0 h 8"/>
                  <a:gd name="T12" fmla="*/ 0 w 13"/>
                  <a:gd name="T13" fmla="*/ 6 h 8"/>
                  <a:gd name="T14" fmla="*/ 0 w 13"/>
                  <a:gd name="T15" fmla="*/ 6 h 8"/>
                  <a:gd name="T16" fmla="*/ 3 w 13"/>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3" y="8"/>
                    </a:moveTo>
                    <a:lnTo>
                      <a:pt x="3" y="8"/>
                    </a:lnTo>
                    <a:lnTo>
                      <a:pt x="6" y="6"/>
                    </a:lnTo>
                    <a:lnTo>
                      <a:pt x="11" y="3"/>
                    </a:lnTo>
                    <a:lnTo>
                      <a:pt x="13" y="0"/>
                    </a:lnTo>
                    <a:lnTo>
                      <a:pt x="6" y="0"/>
                    </a:lnTo>
                    <a:lnTo>
                      <a:pt x="0" y="6"/>
                    </a:lnTo>
                    <a:lnTo>
                      <a:pt x="3"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59" name="Freeform 74"/>
              <p:cNvSpPr>
                <a:spLocks/>
              </p:cNvSpPr>
              <p:nvPr/>
            </p:nvSpPr>
            <p:spPr bwMode="auto">
              <a:xfrm>
                <a:off x="5483" y="1846"/>
                <a:ext cx="23" cy="34"/>
              </a:xfrm>
              <a:custGeom>
                <a:avLst/>
                <a:gdLst>
                  <a:gd name="T0" fmla="*/ 23 w 23"/>
                  <a:gd name="T1" fmla="*/ 34 h 34"/>
                  <a:gd name="T2" fmla="*/ 15 w 23"/>
                  <a:gd name="T3" fmla="*/ 34 h 34"/>
                  <a:gd name="T4" fmla="*/ 0 w 23"/>
                  <a:gd name="T5" fmla="*/ 34 h 34"/>
                  <a:gd name="T6" fmla="*/ 0 w 23"/>
                  <a:gd name="T7" fmla="*/ 18 h 34"/>
                  <a:gd name="T8" fmla="*/ 5 w 23"/>
                  <a:gd name="T9" fmla="*/ 3 h 34"/>
                  <a:gd name="T10" fmla="*/ 5 w 23"/>
                  <a:gd name="T11" fmla="*/ 3 h 34"/>
                  <a:gd name="T12" fmla="*/ 10 w 23"/>
                  <a:gd name="T13" fmla="*/ 0 h 34"/>
                  <a:gd name="T14" fmla="*/ 18 w 23"/>
                  <a:gd name="T15" fmla="*/ 16 h 34"/>
                  <a:gd name="T16" fmla="*/ 23 w 23"/>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34"/>
                  <a:gd name="T29" fmla="*/ 23 w 2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34">
                    <a:moveTo>
                      <a:pt x="23" y="34"/>
                    </a:moveTo>
                    <a:lnTo>
                      <a:pt x="15" y="34"/>
                    </a:lnTo>
                    <a:lnTo>
                      <a:pt x="0" y="34"/>
                    </a:lnTo>
                    <a:lnTo>
                      <a:pt x="0" y="18"/>
                    </a:lnTo>
                    <a:lnTo>
                      <a:pt x="5" y="3"/>
                    </a:lnTo>
                    <a:lnTo>
                      <a:pt x="10" y="0"/>
                    </a:lnTo>
                    <a:lnTo>
                      <a:pt x="18" y="16"/>
                    </a:lnTo>
                    <a:lnTo>
                      <a:pt x="23" y="34"/>
                    </a:lnTo>
                    <a:close/>
                  </a:path>
                </a:pathLst>
              </a:custGeom>
              <a:solidFill>
                <a:srgbClr val="EC9168"/>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60" name="Freeform 75"/>
              <p:cNvSpPr>
                <a:spLocks/>
              </p:cNvSpPr>
              <p:nvPr/>
            </p:nvSpPr>
            <p:spPr bwMode="auto">
              <a:xfrm>
                <a:off x="5483" y="1877"/>
                <a:ext cx="26" cy="6"/>
              </a:xfrm>
              <a:custGeom>
                <a:avLst/>
                <a:gdLst>
                  <a:gd name="T0" fmla="*/ 0 w 26"/>
                  <a:gd name="T1" fmla="*/ 6 h 6"/>
                  <a:gd name="T2" fmla="*/ 0 w 26"/>
                  <a:gd name="T3" fmla="*/ 6 h 6"/>
                  <a:gd name="T4" fmla="*/ 15 w 26"/>
                  <a:gd name="T5" fmla="*/ 6 h 6"/>
                  <a:gd name="T6" fmla="*/ 26 w 26"/>
                  <a:gd name="T7" fmla="*/ 3 h 6"/>
                  <a:gd name="T8" fmla="*/ 23 w 26"/>
                  <a:gd name="T9" fmla="*/ 0 h 6"/>
                  <a:gd name="T10" fmla="*/ 15 w 26"/>
                  <a:gd name="T11" fmla="*/ 3 h 6"/>
                  <a:gd name="T12" fmla="*/ 2 w 26"/>
                  <a:gd name="T13" fmla="*/ 3 h 6"/>
                  <a:gd name="T14" fmla="*/ 2 w 26"/>
                  <a:gd name="T15" fmla="*/ 3 h 6"/>
                  <a:gd name="T16" fmla="*/ 0 w 26"/>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6"/>
                  <a:gd name="T29" fmla="*/ 26 w 2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6">
                    <a:moveTo>
                      <a:pt x="0" y="6"/>
                    </a:moveTo>
                    <a:lnTo>
                      <a:pt x="0" y="6"/>
                    </a:lnTo>
                    <a:lnTo>
                      <a:pt x="15" y="6"/>
                    </a:lnTo>
                    <a:lnTo>
                      <a:pt x="26" y="3"/>
                    </a:lnTo>
                    <a:lnTo>
                      <a:pt x="23" y="0"/>
                    </a:lnTo>
                    <a:lnTo>
                      <a:pt x="15" y="3"/>
                    </a:lnTo>
                    <a:lnTo>
                      <a:pt x="2" y="3"/>
                    </a:lnTo>
                    <a:lnTo>
                      <a:pt x="0"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61" name="Freeform 76"/>
              <p:cNvSpPr>
                <a:spLocks/>
              </p:cNvSpPr>
              <p:nvPr/>
            </p:nvSpPr>
            <p:spPr bwMode="auto">
              <a:xfrm>
                <a:off x="5480" y="1846"/>
                <a:ext cx="8" cy="37"/>
              </a:xfrm>
              <a:custGeom>
                <a:avLst/>
                <a:gdLst>
                  <a:gd name="T0" fmla="*/ 5 w 8"/>
                  <a:gd name="T1" fmla="*/ 0 h 37"/>
                  <a:gd name="T2" fmla="*/ 5 w 8"/>
                  <a:gd name="T3" fmla="*/ 3 h 37"/>
                  <a:gd name="T4" fmla="*/ 0 w 8"/>
                  <a:gd name="T5" fmla="*/ 18 h 37"/>
                  <a:gd name="T6" fmla="*/ 3 w 8"/>
                  <a:gd name="T7" fmla="*/ 37 h 37"/>
                  <a:gd name="T8" fmla="*/ 5 w 8"/>
                  <a:gd name="T9" fmla="*/ 34 h 37"/>
                  <a:gd name="T10" fmla="*/ 5 w 8"/>
                  <a:gd name="T11" fmla="*/ 18 h 37"/>
                  <a:gd name="T12" fmla="*/ 8 w 8"/>
                  <a:gd name="T13" fmla="*/ 3 h 37"/>
                  <a:gd name="T14" fmla="*/ 8 w 8"/>
                  <a:gd name="T15" fmla="*/ 5 h 37"/>
                  <a:gd name="T16" fmla="*/ 5 w 8"/>
                  <a:gd name="T17" fmla="*/ 0 h 37"/>
                  <a:gd name="T18" fmla="*/ 5 w 8"/>
                  <a:gd name="T19" fmla="*/ 0 h 37"/>
                  <a:gd name="T20" fmla="*/ 5 w 8"/>
                  <a:gd name="T21" fmla="*/ 3 h 37"/>
                  <a:gd name="T22" fmla="*/ 5 w 8"/>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37"/>
                  <a:gd name="T38" fmla="*/ 8 w 8"/>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37">
                    <a:moveTo>
                      <a:pt x="5" y="0"/>
                    </a:moveTo>
                    <a:lnTo>
                      <a:pt x="5" y="3"/>
                    </a:lnTo>
                    <a:lnTo>
                      <a:pt x="0" y="18"/>
                    </a:lnTo>
                    <a:lnTo>
                      <a:pt x="3" y="37"/>
                    </a:lnTo>
                    <a:lnTo>
                      <a:pt x="5" y="34"/>
                    </a:lnTo>
                    <a:lnTo>
                      <a:pt x="5" y="18"/>
                    </a:lnTo>
                    <a:lnTo>
                      <a:pt x="8" y="3"/>
                    </a:lnTo>
                    <a:lnTo>
                      <a:pt x="8" y="5"/>
                    </a:lnTo>
                    <a:lnTo>
                      <a:pt x="5" y="0"/>
                    </a:lnTo>
                    <a:lnTo>
                      <a:pt x="5" y="3"/>
                    </a:lnTo>
                    <a:lnTo>
                      <a:pt x="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62" name="Freeform 77"/>
              <p:cNvSpPr>
                <a:spLocks/>
              </p:cNvSpPr>
              <p:nvPr/>
            </p:nvSpPr>
            <p:spPr bwMode="auto">
              <a:xfrm>
                <a:off x="5485" y="1844"/>
                <a:ext cx="8" cy="7"/>
              </a:xfrm>
              <a:custGeom>
                <a:avLst/>
                <a:gdLst>
                  <a:gd name="T0" fmla="*/ 6 w 8"/>
                  <a:gd name="T1" fmla="*/ 0 h 7"/>
                  <a:gd name="T2" fmla="*/ 6 w 8"/>
                  <a:gd name="T3" fmla="*/ 0 h 7"/>
                  <a:gd name="T4" fmla="*/ 3 w 8"/>
                  <a:gd name="T5" fmla="*/ 2 h 7"/>
                  <a:gd name="T6" fmla="*/ 0 w 8"/>
                  <a:gd name="T7" fmla="*/ 2 h 7"/>
                  <a:gd name="T8" fmla="*/ 3 w 8"/>
                  <a:gd name="T9" fmla="*/ 7 h 7"/>
                  <a:gd name="T10" fmla="*/ 6 w 8"/>
                  <a:gd name="T11" fmla="*/ 5 h 7"/>
                  <a:gd name="T12" fmla="*/ 8 w 8"/>
                  <a:gd name="T13" fmla="*/ 5 h 7"/>
                  <a:gd name="T14" fmla="*/ 8 w 8"/>
                  <a:gd name="T15" fmla="*/ 5 h 7"/>
                  <a:gd name="T16" fmla="*/ 6 w 8"/>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7"/>
                  <a:gd name="T29" fmla="*/ 8 w 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7">
                    <a:moveTo>
                      <a:pt x="6" y="0"/>
                    </a:moveTo>
                    <a:lnTo>
                      <a:pt x="6" y="0"/>
                    </a:lnTo>
                    <a:lnTo>
                      <a:pt x="3" y="2"/>
                    </a:lnTo>
                    <a:lnTo>
                      <a:pt x="0" y="2"/>
                    </a:lnTo>
                    <a:lnTo>
                      <a:pt x="3" y="7"/>
                    </a:lnTo>
                    <a:lnTo>
                      <a:pt x="6" y="5"/>
                    </a:lnTo>
                    <a:lnTo>
                      <a:pt x="8" y="5"/>
                    </a:lnTo>
                    <a:lnTo>
                      <a:pt x="6"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63" name="Freeform 78"/>
              <p:cNvSpPr>
                <a:spLocks/>
              </p:cNvSpPr>
              <p:nvPr/>
            </p:nvSpPr>
            <p:spPr bwMode="auto">
              <a:xfrm>
                <a:off x="5491" y="1844"/>
                <a:ext cx="18" cy="36"/>
              </a:xfrm>
              <a:custGeom>
                <a:avLst/>
                <a:gdLst>
                  <a:gd name="T0" fmla="*/ 18 w 18"/>
                  <a:gd name="T1" fmla="*/ 36 h 36"/>
                  <a:gd name="T2" fmla="*/ 18 w 18"/>
                  <a:gd name="T3" fmla="*/ 33 h 36"/>
                  <a:gd name="T4" fmla="*/ 13 w 18"/>
                  <a:gd name="T5" fmla="*/ 18 h 36"/>
                  <a:gd name="T6" fmla="*/ 0 w 18"/>
                  <a:gd name="T7" fmla="*/ 0 h 36"/>
                  <a:gd name="T8" fmla="*/ 2 w 18"/>
                  <a:gd name="T9" fmla="*/ 5 h 36"/>
                  <a:gd name="T10" fmla="*/ 7 w 18"/>
                  <a:gd name="T11" fmla="*/ 18 h 36"/>
                  <a:gd name="T12" fmla="*/ 15 w 18"/>
                  <a:gd name="T13" fmla="*/ 36 h 36"/>
                  <a:gd name="T14" fmla="*/ 15 w 18"/>
                  <a:gd name="T15" fmla="*/ 33 h 36"/>
                  <a:gd name="T16" fmla="*/ 18 w 18"/>
                  <a:gd name="T17" fmla="*/ 36 h 36"/>
                  <a:gd name="T18" fmla="*/ 18 w 18"/>
                  <a:gd name="T19" fmla="*/ 36 h 36"/>
                  <a:gd name="T20" fmla="*/ 18 w 18"/>
                  <a:gd name="T21" fmla="*/ 33 h 36"/>
                  <a:gd name="T22" fmla="*/ 18 w 18"/>
                  <a:gd name="T23" fmla="*/ 36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36"/>
                  <a:gd name="T38" fmla="*/ 18 w 1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36">
                    <a:moveTo>
                      <a:pt x="18" y="36"/>
                    </a:moveTo>
                    <a:lnTo>
                      <a:pt x="18" y="33"/>
                    </a:lnTo>
                    <a:lnTo>
                      <a:pt x="13" y="18"/>
                    </a:lnTo>
                    <a:lnTo>
                      <a:pt x="0" y="0"/>
                    </a:lnTo>
                    <a:lnTo>
                      <a:pt x="2" y="5"/>
                    </a:lnTo>
                    <a:lnTo>
                      <a:pt x="7" y="18"/>
                    </a:lnTo>
                    <a:lnTo>
                      <a:pt x="15" y="36"/>
                    </a:lnTo>
                    <a:lnTo>
                      <a:pt x="15" y="33"/>
                    </a:lnTo>
                    <a:lnTo>
                      <a:pt x="18" y="36"/>
                    </a:lnTo>
                    <a:lnTo>
                      <a:pt x="18" y="33"/>
                    </a:lnTo>
                    <a:lnTo>
                      <a:pt x="18" y="3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64" name="Freeform 79"/>
              <p:cNvSpPr>
                <a:spLocks/>
              </p:cNvSpPr>
              <p:nvPr/>
            </p:nvSpPr>
            <p:spPr bwMode="auto">
              <a:xfrm>
                <a:off x="5506" y="1877"/>
                <a:ext cx="55" cy="40"/>
              </a:xfrm>
              <a:custGeom>
                <a:avLst/>
                <a:gdLst>
                  <a:gd name="T0" fmla="*/ 8 w 55"/>
                  <a:gd name="T1" fmla="*/ 40 h 40"/>
                  <a:gd name="T2" fmla="*/ 5 w 55"/>
                  <a:gd name="T3" fmla="*/ 24 h 40"/>
                  <a:gd name="T4" fmla="*/ 0 w 55"/>
                  <a:gd name="T5" fmla="*/ 6 h 40"/>
                  <a:gd name="T6" fmla="*/ 11 w 55"/>
                  <a:gd name="T7" fmla="*/ 8 h 40"/>
                  <a:gd name="T8" fmla="*/ 16 w 55"/>
                  <a:gd name="T9" fmla="*/ 6 h 40"/>
                  <a:gd name="T10" fmla="*/ 21 w 55"/>
                  <a:gd name="T11" fmla="*/ 3 h 40"/>
                  <a:gd name="T12" fmla="*/ 26 w 55"/>
                  <a:gd name="T13" fmla="*/ 0 h 40"/>
                  <a:gd name="T14" fmla="*/ 29 w 55"/>
                  <a:gd name="T15" fmla="*/ 0 h 40"/>
                  <a:gd name="T16" fmla="*/ 32 w 55"/>
                  <a:gd name="T17" fmla="*/ 0 h 40"/>
                  <a:gd name="T18" fmla="*/ 39 w 55"/>
                  <a:gd name="T19" fmla="*/ 3 h 40"/>
                  <a:gd name="T20" fmla="*/ 47 w 55"/>
                  <a:gd name="T21" fmla="*/ 11 h 40"/>
                  <a:gd name="T22" fmla="*/ 55 w 55"/>
                  <a:gd name="T23" fmla="*/ 27 h 40"/>
                  <a:gd name="T24" fmla="*/ 55 w 55"/>
                  <a:gd name="T25" fmla="*/ 34 h 40"/>
                  <a:gd name="T26" fmla="*/ 47 w 55"/>
                  <a:gd name="T27" fmla="*/ 34 h 40"/>
                  <a:gd name="T28" fmla="*/ 32 w 55"/>
                  <a:gd name="T29" fmla="*/ 32 h 40"/>
                  <a:gd name="T30" fmla="*/ 24 w 55"/>
                  <a:gd name="T31" fmla="*/ 32 h 40"/>
                  <a:gd name="T32" fmla="*/ 16 w 55"/>
                  <a:gd name="T33" fmla="*/ 32 h 40"/>
                  <a:gd name="T34" fmla="*/ 11 w 55"/>
                  <a:gd name="T35" fmla="*/ 34 h 40"/>
                  <a:gd name="T36" fmla="*/ 8 w 55"/>
                  <a:gd name="T37" fmla="*/ 4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40"/>
                  <a:gd name="T59" fmla="*/ 55 w 55"/>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40">
                    <a:moveTo>
                      <a:pt x="8" y="40"/>
                    </a:moveTo>
                    <a:lnTo>
                      <a:pt x="5" y="24"/>
                    </a:lnTo>
                    <a:lnTo>
                      <a:pt x="0" y="6"/>
                    </a:lnTo>
                    <a:lnTo>
                      <a:pt x="11" y="8"/>
                    </a:lnTo>
                    <a:lnTo>
                      <a:pt x="16" y="6"/>
                    </a:lnTo>
                    <a:lnTo>
                      <a:pt x="21" y="3"/>
                    </a:lnTo>
                    <a:lnTo>
                      <a:pt x="26" y="0"/>
                    </a:lnTo>
                    <a:lnTo>
                      <a:pt x="29" y="0"/>
                    </a:lnTo>
                    <a:lnTo>
                      <a:pt x="32" y="0"/>
                    </a:lnTo>
                    <a:lnTo>
                      <a:pt x="39" y="3"/>
                    </a:lnTo>
                    <a:lnTo>
                      <a:pt x="47" y="11"/>
                    </a:lnTo>
                    <a:lnTo>
                      <a:pt x="55" y="27"/>
                    </a:lnTo>
                    <a:lnTo>
                      <a:pt x="55" y="34"/>
                    </a:lnTo>
                    <a:lnTo>
                      <a:pt x="47" y="34"/>
                    </a:lnTo>
                    <a:lnTo>
                      <a:pt x="32" y="32"/>
                    </a:lnTo>
                    <a:lnTo>
                      <a:pt x="24" y="32"/>
                    </a:lnTo>
                    <a:lnTo>
                      <a:pt x="16" y="32"/>
                    </a:lnTo>
                    <a:lnTo>
                      <a:pt x="11" y="34"/>
                    </a:lnTo>
                    <a:lnTo>
                      <a:pt x="8" y="40"/>
                    </a:lnTo>
                    <a:close/>
                  </a:path>
                </a:pathLst>
              </a:custGeom>
              <a:solidFill>
                <a:srgbClr val="4176B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65" name="Freeform 80"/>
              <p:cNvSpPr>
                <a:spLocks/>
              </p:cNvSpPr>
              <p:nvPr/>
            </p:nvSpPr>
            <p:spPr bwMode="auto">
              <a:xfrm>
                <a:off x="5506" y="1883"/>
                <a:ext cx="8" cy="34"/>
              </a:xfrm>
              <a:custGeom>
                <a:avLst/>
                <a:gdLst>
                  <a:gd name="T0" fmla="*/ 0 w 8"/>
                  <a:gd name="T1" fmla="*/ 0 h 34"/>
                  <a:gd name="T2" fmla="*/ 0 w 8"/>
                  <a:gd name="T3" fmla="*/ 2 h 34"/>
                  <a:gd name="T4" fmla="*/ 5 w 8"/>
                  <a:gd name="T5" fmla="*/ 18 h 34"/>
                  <a:gd name="T6" fmla="*/ 5 w 8"/>
                  <a:gd name="T7" fmla="*/ 34 h 34"/>
                  <a:gd name="T8" fmla="*/ 8 w 8"/>
                  <a:gd name="T9" fmla="*/ 34 h 34"/>
                  <a:gd name="T10" fmla="*/ 8 w 8"/>
                  <a:gd name="T11" fmla="*/ 18 h 34"/>
                  <a:gd name="T12" fmla="*/ 0 w 8"/>
                  <a:gd name="T13" fmla="*/ 0 h 34"/>
                  <a:gd name="T14" fmla="*/ 0 w 8"/>
                  <a:gd name="T15" fmla="*/ 2 h 34"/>
                  <a:gd name="T16" fmla="*/ 0 w 8"/>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4"/>
                  <a:gd name="T29" fmla="*/ 8 w 8"/>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4">
                    <a:moveTo>
                      <a:pt x="0" y="0"/>
                    </a:moveTo>
                    <a:lnTo>
                      <a:pt x="0" y="2"/>
                    </a:lnTo>
                    <a:lnTo>
                      <a:pt x="5" y="18"/>
                    </a:lnTo>
                    <a:lnTo>
                      <a:pt x="5" y="34"/>
                    </a:lnTo>
                    <a:lnTo>
                      <a:pt x="8" y="34"/>
                    </a:lnTo>
                    <a:lnTo>
                      <a:pt x="8" y="18"/>
                    </a:lnTo>
                    <a:lnTo>
                      <a:pt x="0" y="0"/>
                    </a:lnTo>
                    <a:lnTo>
                      <a:pt x="0" y="2"/>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66" name="Freeform 81"/>
              <p:cNvSpPr>
                <a:spLocks/>
              </p:cNvSpPr>
              <p:nvPr/>
            </p:nvSpPr>
            <p:spPr bwMode="auto">
              <a:xfrm>
                <a:off x="5506" y="1875"/>
                <a:ext cx="47" cy="16"/>
              </a:xfrm>
              <a:custGeom>
                <a:avLst/>
                <a:gdLst>
                  <a:gd name="T0" fmla="*/ 47 w 47"/>
                  <a:gd name="T1" fmla="*/ 13 h 16"/>
                  <a:gd name="T2" fmla="*/ 47 w 47"/>
                  <a:gd name="T3" fmla="*/ 13 h 16"/>
                  <a:gd name="T4" fmla="*/ 39 w 47"/>
                  <a:gd name="T5" fmla="*/ 5 h 16"/>
                  <a:gd name="T6" fmla="*/ 34 w 47"/>
                  <a:gd name="T7" fmla="*/ 0 h 16"/>
                  <a:gd name="T8" fmla="*/ 29 w 47"/>
                  <a:gd name="T9" fmla="*/ 0 h 16"/>
                  <a:gd name="T10" fmla="*/ 24 w 47"/>
                  <a:gd name="T11" fmla="*/ 2 h 16"/>
                  <a:gd name="T12" fmla="*/ 21 w 47"/>
                  <a:gd name="T13" fmla="*/ 5 h 16"/>
                  <a:gd name="T14" fmla="*/ 16 w 47"/>
                  <a:gd name="T15" fmla="*/ 8 h 16"/>
                  <a:gd name="T16" fmla="*/ 11 w 47"/>
                  <a:gd name="T17" fmla="*/ 8 h 16"/>
                  <a:gd name="T18" fmla="*/ 0 w 47"/>
                  <a:gd name="T19" fmla="*/ 8 h 16"/>
                  <a:gd name="T20" fmla="*/ 0 w 47"/>
                  <a:gd name="T21" fmla="*/ 10 h 16"/>
                  <a:gd name="T22" fmla="*/ 11 w 47"/>
                  <a:gd name="T23" fmla="*/ 13 h 16"/>
                  <a:gd name="T24" fmla="*/ 18 w 47"/>
                  <a:gd name="T25" fmla="*/ 10 h 16"/>
                  <a:gd name="T26" fmla="*/ 24 w 47"/>
                  <a:gd name="T27" fmla="*/ 8 h 16"/>
                  <a:gd name="T28" fmla="*/ 26 w 47"/>
                  <a:gd name="T29" fmla="*/ 5 h 16"/>
                  <a:gd name="T30" fmla="*/ 29 w 47"/>
                  <a:gd name="T31" fmla="*/ 5 h 16"/>
                  <a:gd name="T32" fmla="*/ 32 w 47"/>
                  <a:gd name="T33" fmla="*/ 5 h 16"/>
                  <a:gd name="T34" fmla="*/ 37 w 47"/>
                  <a:gd name="T35" fmla="*/ 8 h 16"/>
                  <a:gd name="T36" fmla="*/ 45 w 47"/>
                  <a:gd name="T37" fmla="*/ 16 h 16"/>
                  <a:gd name="T38" fmla="*/ 45 w 47"/>
                  <a:gd name="T39" fmla="*/ 16 h 16"/>
                  <a:gd name="T40" fmla="*/ 47 w 47"/>
                  <a:gd name="T41" fmla="*/ 13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16"/>
                  <a:gd name="T65" fmla="*/ 47 w 47"/>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16">
                    <a:moveTo>
                      <a:pt x="47" y="13"/>
                    </a:moveTo>
                    <a:lnTo>
                      <a:pt x="47" y="13"/>
                    </a:lnTo>
                    <a:lnTo>
                      <a:pt x="39" y="5"/>
                    </a:lnTo>
                    <a:lnTo>
                      <a:pt x="34" y="0"/>
                    </a:lnTo>
                    <a:lnTo>
                      <a:pt x="29" y="0"/>
                    </a:lnTo>
                    <a:lnTo>
                      <a:pt x="24" y="2"/>
                    </a:lnTo>
                    <a:lnTo>
                      <a:pt x="21" y="5"/>
                    </a:lnTo>
                    <a:lnTo>
                      <a:pt x="16" y="8"/>
                    </a:lnTo>
                    <a:lnTo>
                      <a:pt x="11" y="8"/>
                    </a:lnTo>
                    <a:lnTo>
                      <a:pt x="0" y="8"/>
                    </a:lnTo>
                    <a:lnTo>
                      <a:pt x="0" y="10"/>
                    </a:lnTo>
                    <a:lnTo>
                      <a:pt x="11" y="13"/>
                    </a:lnTo>
                    <a:lnTo>
                      <a:pt x="18" y="10"/>
                    </a:lnTo>
                    <a:lnTo>
                      <a:pt x="24" y="8"/>
                    </a:lnTo>
                    <a:lnTo>
                      <a:pt x="26" y="5"/>
                    </a:lnTo>
                    <a:lnTo>
                      <a:pt x="29" y="5"/>
                    </a:lnTo>
                    <a:lnTo>
                      <a:pt x="32" y="5"/>
                    </a:lnTo>
                    <a:lnTo>
                      <a:pt x="37" y="8"/>
                    </a:lnTo>
                    <a:lnTo>
                      <a:pt x="45" y="16"/>
                    </a:lnTo>
                    <a:lnTo>
                      <a:pt x="47"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67" name="Freeform 82"/>
              <p:cNvSpPr>
                <a:spLocks/>
              </p:cNvSpPr>
              <p:nvPr/>
            </p:nvSpPr>
            <p:spPr bwMode="auto">
              <a:xfrm>
                <a:off x="5551" y="1888"/>
                <a:ext cx="13" cy="26"/>
              </a:xfrm>
              <a:custGeom>
                <a:avLst/>
                <a:gdLst>
                  <a:gd name="T0" fmla="*/ 10 w 13"/>
                  <a:gd name="T1" fmla="*/ 26 h 26"/>
                  <a:gd name="T2" fmla="*/ 13 w 13"/>
                  <a:gd name="T3" fmla="*/ 23 h 26"/>
                  <a:gd name="T4" fmla="*/ 10 w 13"/>
                  <a:gd name="T5" fmla="*/ 16 h 26"/>
                  <a:gd name="T6" fmla="*/ 2 w 13"/>
                  <a:gd name="T7" fmla="*/ 0 h 26"/>
                  <a:gd name="T8" fmla="*/ 0 w 13"/>
                  <a:gd name="T9" fmla="*/ 3 h 26"/>
                  <a:gd name="T10" fmla="*/ 7 w 13"/>
                  <a:gd name="T11" fmla="*/ 16 h 26"/>
                  <a:gd name="T12" fmla="*/ 7 w 13"/>
                  <a:gd name="T13" fmla="*/ 23 h 26"/>
                  <a:gd name="T14" fmla="*/ 10 w 13"/>
                  <a:gd name="T15" fmla="*/ 21 h 26"/>
                  <a:gd name="T16" fmla="*/ 10 w 13"/>
                  <a:gd name="T17" fmla="*/ 26 h 26"/>
                  <a:gd name="T18" fmla="*/ 10 w 13"/>
                  <a:gd name="T19" fmla="*/ 26 h 26"/>
                  <a:gd name="T20" fmla="*/ 13 w 13"/>
                  <a:gd name="T21" fmla="*/ 23 h 26"/>
                  <a:gd name="T22" fmla="*/ 10 w 13"/>
                  <a:gd name="T23" fmla="*/ 2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26"/>
                  <a:gd name="T38" fmla="*/ 13 w 1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26">
                    <a:moveTo>
                      <a:pt x="10" y="26"/>
                    </a:moveTo>
                    <a:lnTo>
                      <a:pt x="13" y="23"/>
                    </a:lnTo>
                    <a:lnTo>
                      <a:pt x="10" y="16"/>
                    </a:lnTo>
                    <a:lnTo>
                      <a:pt x="2" y="0"/>
                    </a:lnTo>
                    <a:lnTo>
                      <a:pt x="0" y="3"/>
                    </a:lnTo>
                    <a:lnTo>
                      <a:pt x="7" y="16"/>
                    </a:lnTo>
                    <a:lnTo>
                      <a:pt x="7" y="23"/>
                    </a:lnTo>
                    <a:lnTo>
                      <a:pt x="10" y="21"/>
                    </a:lnTo>
                    <a:lnTo>
                      <a:pt x="10" y="26"/>
                    </a:lnTo>
                    <a:lnTo>
                      <a:pt x="13" y="23"/>
                    </a:lnTo>
                    <a:lnTo>
                      <a:pt x="10" y="2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68" name="Freeform 83"/>
              <p:cNvSpPr>
                <a:spLocks/>
              </p:cNvSpPr>
              <p:nvPr/>
            </p:nvSpPr>
            <p:spPr bwMode="auto">
              <a:xfrm>
                <a:off x="5511" y="1906"/>
                <a:ext cx="50" cy="11"/>
              </a:xfrm>
              <a:custGeom>
                <a:avLst/>
                <a:gdLst>
                  <a:gd name="T0" fmla="*/ 0 w 50"/>
                  <a:gd name="T1" fmla="*/ 11 h 11"/>
                  <a:gd name="T2" fmla="*/ 3 w 50"/>
                  <a:gd name="T3" fmla="*/ 11 h 11"/>
                  <a:gd name="T4" fmla="*/ 6 w 50"/>
                  <a:gd name="T5" fmla="*/ 8 h 11"/>
                  <a:gd name="T6" fmla="*/ 11 w 50"/>
                  <a:gd name="T7" fmla="*/ 5 h 11"/>
                  <a:gd name="T8" fmla="*/ 19 w 50"/>
                  <a:gd name="T9" fmla="*/ 5 h 11"/>
                  <a:gd name="T10" fmla="*/ 27 w 50"/>
                  <a:gd name="T11" fmla="*/ 5 h 11"/>
                  <a:gd name="T12" fmla="*/ 42 w 50"/>
                  <a:gd name="T13" fmla="*/ 5 h 11"/>
                  <a:gd name="T14" fmla="*/ 50 w 50"/>
                  <a:gd name="T15" fmla="*/ 8 h 11"/>
                  <a:gd name="T16" fmla="*/ 50 w 50"/>
                  <a:gd name="T17" fmla="*/ 3 h 11"/>
                  <a:gd name="T18" fmla="*/ 42 w 50"/>
                  <a:gd name="T19" fmla="*/ 3 h 11"/>
                  <a:gd name="T20" fmla="*/ 27 w 50"/>
                  <a:gd name="T21" fmla="*/ 0 h 11"/>
                  <a:gd name="T22" fmla="*/ 16 w 50"/>
                  <a:gd name="T23" fmla="*/ 0 h 11"/>
                  <a:gd name="T24" fmla="*/ 8 w 50"/>
                  <a:gd name="T25" fmla="*/ 3 h 11"/>
                  <a:gd name="T26" fmla="*/ 3 w 50"/>
                  <a:gd name="T27" fmla="*/ 5 h 11"/>
                  <a:gd name="T28" fmla="*/ 0 w 50"/>
                  <a:gd name="T29" fmla="*/ 11 h 11"/>
                  <a:gd name="T30" fmla="*/ 3 w 50"/>
                  <a:gd name="T31" fmla="*/ 11 h 11"/>
                  <a:gd name="T32" fmla="*/ 0 w 50"/>
                  <a:gd name="T33" fmla="*/ 1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1"/>
                  <a:gd name="T53" fmla="*/ 50 w 50"/>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1">
                    <a:moveTo>
                      <a:pt x="0" y="11"/>
                    </a:moveTo>
                    <a:lnTo>
                      <a:pt x="3" y="11"/>
                    </a:lnTo>
                    <a:lnTo>
                      <a:pt x="6" y="8"/>
                    </a:lnTo>
                    <a:lnTo>
                      <a:pt x="11" y="5"/>
                    </a:lnTo>
                    <a:lnTo>
                      <a:pt x="19" y="5"/>
                    </a:lnTo>
                    <a:lnTo>
                      <a:pt x="27" y="5"/>
                    </a:lnTo>
                    <a:lnTo>
                      <a:pt x="42" y="5"/>
                    </a:lnTo>
                    <a:lnTo>
                      <a:pt x="50" y="8"/>
                    </a:lnTo>
                    <a:lnTo>
                      <a:pt x="50" y="3"/>
                    </a:lnTo>
                    <a:lnTo>
                      <a:pt x="42" y="3"/>
                    </a:lnTo>
                    <a:lnTo>
                      <a:pt x="27" y="0"/>
                    </a:lnTo>
                    <a:lnTo>
                      <a:pt x="16" y="0"/>
                    </a:lnTo>
                    <a:lnTo>
                      <a:pt x="8" y="3"/>
                    </a:lnTo>
                    <a:lnTo>
                      <a:pt x="3" y="5"/>
                    </a:lnTo>
                    <a:lnTo>
                      <a:pt x="0" y="11"/>
                    </a:lnTo>
                    <a:lnTo>
                      <a:pt x="3" y="11"/>
                    </a:lnTo>
                    <a:lnTo>
                      <a:pt x="0" y="1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69" name="Freeform 84"/>
              <p:cNvSpPr>
                <a:spLocks/>
              </p:cNvSpPr>
              <p:nvPr/>
            </p:nvSpPr>
            <p:spPr bwMode="auto">
              <a:xfrm>
                <a:off x="5472" y="1919"/>
                <a:ext cx="5" cy="19"/>
              </a:xfrm>
              <a:custGeom>
                <a:avLst/>
                <a:gdLst>
                  <a:gd name="T0" fmla="*/ 0 w 5"/>
                  <a:gd name="T1" fmla="*/ 19 h 19"/>
                  <a:gd name="T2" fmla="*/ 3 w 5"/>
                  <a:gd name="T3" fmla="*/ 13 h 19"/>
                  <a:gd name="T4" fmla="*/ 5 w 5"/>
                  <a:gd name="T5" fmla="*/ 0 h 19"/>
                  <a:gd name="T6" fmla="*/ 3 w 5"/>
                  <a:gd name="T7" fmla="*/ 5 h 19"/>
                  <a:gd name="T8" fmla="*/ 0 w 5"/>
                  <a:gd name="T9" fmla="*/ 19 h 19"/>
                  <a:gd name="T10" fmla="*/ 0 60000 65536"/>
                  <a:gd name="T11" fmla="*/ 0 60000 65536"/>
                  <a:gd name="T12" fmla="*/ 0 60000 65536"/>
                  <a:gd name="T13" fmla="*/ 0 60000 65536"/>
                  <a:gd name="T14" fmla="*/ 0 60000 65536"/>
                  <a:gd name="T15" fmla="*/ 0 w 5"/>
                  <a:gd name="T16" fmla="*/ 0 h 19"/>
                  <a:gd name="T17" fmla="*/ 5 w 5"/>
                  <a:gd name="T18" fmla="*/ 19 h 19"/>
                </a:gdLst>
                <a:ahLst/>
                <a:cxnLst>
                  <a:cxn ang="T10">
                    <a:pos x="T0" y="T1"/>
                  </a:cxn>
                  <a:cxn ang="T11">
                    <a:pos x="T2" y="T3"/>
                  </a:cxn>
                  <a:cxn ang="T12">
                    <a:pos x="T4" y="T5"/>
                  </a:cxn>
                  <a:cxn ang="T13">
                    <a:pos x="T6" y="T7"/>
                  </a:cxn>
                  <a:cxn ang="T14">
                    <a:pos x="T8" y="T9"/>
                  </a:cxn>
                </a:cxnLst>
                <a:rect l="T15" t="T16" r="T17" b="T18"/>
                <a:pathLst>
                  <a:path w="5" h="19">
                    <a:moveTo>
                      <a:pt x="0" y="19"/>
                    </a:moveTo>
                    <a:lnTo>
                      <a:pt x="3" y="13"/>
                    </a:lnTo>
                    <a:lnTo>
                      <a:pt x="5" y="0"/>
                    </a:lnTo>
                    <a:lnTo>
                      <a:pt x="3" y="5"/>
                    </a:lnTo>
                    <a:lnTo>
                      <a:pt x="0"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70" name="Freeform 85"/>
              <p:cNvSpPr>
                <a:spLocks/>
              </p:cNvSpPr>
              <p:nvPr/>
            </p:nvSpPr>
            <p:spPr bwMode="auto">
              <a:xfrm>
                <a:off x="5470" y="1919"/>
                <a:ext cx="10" cy="19"/>
              </a:xfrm>
              <a:custGeom>
                <a:avLst/>
                <a:gdLst>
                  <a:gd name="T0" fmla="*/ 5 w 10"/>
                  <a:gd name="T1" fmla="*/ 0 h 19"/>
                  <a:gd name="T2" fmla="*/ 5 w 10"/>
                  <a:gd name="T3" fmla="*/ 0 h 19"/>
                  <a:gd name="T4" fmla="*/ 2 w 10"/>
                  <a:gd name="T5" fmla="*/ 11 h 19"/>
                  <a:gd name="T6" fmla="*/ 0 w 10"/>
                  <a:gd name="T7" fmla="*/ 19 h 19"/>
                  <a:gd name="T8" fmla="*/ 2 w 10"/>
                  <a:gd name="T9" fmla="*/ 19 h 19"/>
                  <a:gd name="T10" fmla="*/ 7 w 10"/>
                  <a:gd name="T11" fmla="*/ 13 h 19"/>
                  <a:gd name="T12" fmla="*/ 10 w 10"/>
                  <a:gd name="T13" fmla="*/ 0 h 19"/>
                  <a:gd name="T14" fmla="*/ 10 w 10"/>
                  <a:gd name="T15" fmla="*/ 0 h 19"/>
                  <a:gd name="T16" fmla="*/ 5 w 1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9"/>
                  <a:gd name="T29" fmla="*/ 10 w 1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9">
                    <a:moveTo>
                      <a:pt x="5" y="0"/>
                    </a:moveTo>
                    <a:lnTo>
                      <a:pt x="5" y="0"/>
                    </a:lnTo>
                    <a:lnTo>
                      <a:pt x="2" y="11"/>
                    </a:lnTo>
                    <a:lnTo>
                      <a:pt x="0" y="19"/>
                    </a:lnTo>
                    <a:lnTo>
                      <a:pt x="2" y="19"/>
                    </a:lnTo>
                    <a:lnTo>
                      <a:pt x="7" y="13"/>
                    </a:lnTo>
                    <a:lnTo>
                      <a:pt x="10" y="0"/>
                    </a:lnTo>
                    <a:lnTo>
                      <a:pt x="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71" name="Freeform 86"/>
              <p:cNvSpPr>
                <a:spLocks/>
              </p:cNvSpPr>
              <p:nvPr/>
            </p:nvSpPr>
            <p:spPr bwMode="auto">
              <a:xfrm>
                <a:off x="5470" y="1919"/>
                <a:ext cx="10" cy="21"/>
              </a:xfrm>
              <a:custGeom>
                <a:avLst/>
                <a:gdLst>
                  <a:gd name="T0" fmla="*/ 0 w 10"/>
                  <a:gd name="T1" fmla="*/ 19 h 21"/>
                  <a:gd name="T2" fmla="*/ 2 w 10"/>
                  <a:gd name="T3" fmla="*/ 21 h 21"/>
                  <a:gd name="T4" fmla="*/ 7 w 10"/>
                  <a:gd name="T5" fmla="*/ 5 h 21"/>
                  <a:gd name="T6" fmla="*/ 5 w 10"/>
                  <a:gd name="T7" fmla="*/ 0 h 21"/>
                  <a:gd name="T8" fmla="*/ 10 w 10"/>
                  <a:gd name="T9" fmla="*/ 0 h 21"/>
                  <a:gd name="T10" fmla="*/ 2 w 10"/>
                  <a:gd name="T11" fmla="*/ 5 h 21"/>
                  <a:gd name="T12" fmla="*/ 0 w 10"/>
                  <a:gd name="T13" fmla="*/ 16 h 21"/>
                  <a:gd name="T14" fmla="*/ 2 w 10"/>
                  <a:gd name="T15" fmla="*/ 19 h 21"/>
                  <a:gd name="T16" fmla="*/ 0 w 10"/>
                  <a:gd name="T17" fmla="*/ 19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1"/>
                  <a:gd name="T29" fmla="*/ 10 w 1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1">
                    <a:moveTo>
                      <a:pt x="0" y="19"/>
                    </a:moveTo>
                    <a:lnTo>
                      <a:pt x="2" y="21"/>
                    </a:lnTo>
                    <a:lnTo>
                      <a:pt x="7" y="5"/>
                    </a:lnTo>
                    <a:lnTo>
                      <a:pt x="5" y="0"/>
                    </a:lnTo>
                    <a:lnTo>
                      <a:pt x="10" y="0"/>
                    </a:lnTo>
                    <a:lnTo>
                      <a:pt x="2" y="5"/>
                    </a:lnTo>
                    <a:lnTo>
                      <a:pt x="0" y="16"/>
                    </a:lnTo>
                    <a:lnTo>
                      <a:pt x="2" y="19"/>
                    </a:lnTo>
                    <a:lnTo>
                      <a:pt x="0"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72" name="Freeform 87"/>
              <p:cNvSpPr>
                <a:spLocks/>
              </p:cNvSpPr>
              <p:nvPr/>
            </p:nvSpPr>
            <p:spPr bwMode="auto">
              <a:xfrm>
                <a:off x="5527" y="1906"/>
                <a:ext cx="34" cy="11"/>
              </a:xfrm>
              <a:custGeom>
                <a:avLst/>
                <a:gdLst>
                  <a:gd name="T0" fmla="*/ 0 w 34"/>
                  <a:gd name="T1" fmla="*/ 3 h 11"/>
                  <a:gd name="T2" fmla="*/ 8 w 34"/>
                  <a:gd name="T3" fmla="*/ 0 h 11"/>
                  <a:gd name="T4" fmla="*/ 18 w 34"/>
                  <a:gd name="T5" fmla="*/ 0 h 11"/>
                  <a:gd name="T6" fmla="*/ 24 w 34"/>
                  <a:gd name="T7" fmla="*/ 5 h 11"/>
                  <a:gd name="T8" fmla="*/ 29 w 34"/>
                  <a:gd name="T9" fmla="*/ 11 h 11"/>
                  <a:gd name="T10" fmla="*/ 31 w 34"/>
                  <a:gd name="T11" fmla="*/ 8 h 11"/>
                  <a:gd name="T12" fmla="*/ 34 w 34"/>
                  <a:gd name="T13" fmla="*/ 5 h 11"/>
                  <a:gd name="T14" fmla="*/ 31 w 34"/>
                  <a:gd name="T15" fmla="*/ 5 h 11"/>
                  <a:gd name="T16" fmla="*/ 26 w 34"/>
                  <a:gd name="T17" fmla="*/ 3 h 11"/>
                  <a:gd name="T18" fmla="*/ 21 w 34"/>
                  <a:gd name="T19" fmla="*/ 0 h 11"/>
                  <a:gd name="T20" fmla="*/ 16 w 34"/>
                  <a:gd name="T21" fmla="*/ 0 h 11"/>
                  <a:gd name="T22" fmla="*/ 8 w 34"/>
                  <a:gd name="T23" fmla="*/ 0 h 11"/>
                  <a:gd name="T24" fmla="*/ 3 w 34"/>
                  <a:gd name="T25" fmla="*/ 3 h 11"/>
                  <a:gd name="T26" fmla="*/ 0 w 34"/>
                  <a:gd name="T27" fmla="*/ 3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11"/>
                  <a:gd name="T44" fmla="*/ 34 w 34"/>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11">
                    <a:moveTo>
                      <a:pt x="0" y="3"/>
                    </a:moveTo>
                    <a:lnTo>
                      <a:pt x="8" y="0"/>
                    </a:lnTo>
                    <a:lnTo>
                      <a:pt x="18" y="0"/>
                    </a:lnTo>
                    <a:lnTo>
                      <a:pt x="24" y="5"/>
                    </a:lnTo>
                    <a:lnTo>
                      <a:pt x="29" y="11"/>
                    </a:lnTo>
                    <a:lnTo>
                      <a:pt x="31" y="8"/>
                    </a:lnTo>
                    <a:lnTo>
                      <a:pt x="34" y="5"/>
                    </a:lnTo>
                    <a:lnTo>
                      <a:pt x="31" y="5"/>
                    </a:lnTo>
                    <a:lnTo>
                      <a:pt x="26" y="3"/>
                    </a:lnTo>
                    <a:lnTo>
                      <a:pt x="21" y="0"/>
                    </a:lnTo>
                    <a:lnTo>
                      <a:pt x="16" y="0"/>
                    </a:lnTo>
                    <a:lnTo>
                      <a:pt x="8" y="0"/>
                    </a:lnTo>
                    <a:lnTo>
                      <a:pt x="3" y="3"/>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73" name="Freeform 88"/>
              <p:cNvSpPr>
                <a:spLocks/>
              </p:cNvSpPr>
              <p:nvPr/>
            </p:nvSpPr>
            <p:spPr bwMode="auto">
              <a:xfrm>
                <a:off x="5527" y="1904"/>
                <a:ext cx="18" cy="7"/>
              </a:xfrm>
              <a:custGeom>
                <a:avLst/>
                <a:gdLst>
                  <a:gd name="T0" fmla="*/ 18 w 18"/>
                  <a:gd name="T1" fmla="*/ 0 h 7"/>
                  <a:gd name="T2" fmla="*/ 18 w 18"/>
                  <a:gd name="T3" fmla="*/ 0 h 7"/>
                  <a:gd name="T4" fmla="*/ 8 w 18"/>
                  <a:gd name="T5" fmla="*/ 2 h 7"/>
                  <a:gd name="T6" fmla="*/ 0 w 18"/>
                  <a:gd name="T7" fmla="*/ 5 h 7"/>
                  <a:gd name="T8" fmla="*/ 3 w 18"/>
                  <a:gd name="T9" fmla="*/ 7 h 7"/>
                  <a:gd name="T10" fmla="*/ 8 w 18"/>
                  <a:gd name="T11" fmla="*/ 5 h 7"/>
                  <a:gd name="T12" fmla="*/ 18 w 18"/>
                  <a:gd name="T13" fmla="*/ 5 h 7"/>
                  <a:gd name="T14" fmla="*/ 18 w 18"/>
                  <a:gd name="T15" fmla="*/ 5 h 7"/>
                  <a:gd name="T16" fmla="*/ 18 w 18"/>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
                  <a:gd name="T29" fmla="*/ 18 w 1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
                    <a:moveTo>
                      <a:pt x="18" y="0"/>
                    </a:moveTo>
                    <a:lnTo>
                      <a:pt x="18" y="0"/>
                    </a:lnTo>
                    <a:lnTo>
                      <a:pt x="8" y="2"/>
                    </a:lnTo>
                    <a:lnTo>
                      <a:pt x="0" y="5"/>
                    </a:lnTo>
                    <a:lnTo>
                      <a:pt x="3" y="7"/>
                    </a:lnTo>
                    <a:lnTo>
                      <a:pt x="8" y="5"/>
                    </a:lnTo>
                    <a:lnTo>
                      <a:pt x="18" y="5"/>
                    </a:lnTo>
                    <a:lnTo>
                      <a:pt x="1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74" name="Freeform 89"/>
              <p:cNvSpPr>
                <a:spLocks/>
              </p:cNvSpPr>
              <p:nvPr/>
            </p:nvSpPr>
            <p:spPr bwMode="auto">
              <a:xfrm>
                <a:off x="5545" y="1904"/>
                <a:ext cx="11" cy="13"/>
              </a:xfrm>
              <a:custGeom>
                <a:avLst/>
                <a:gdLst>
                  <a:gd name="T0" fmla="*/ 11 w 11"/>
                  <a:gd name="T1" fmla="*/ 10 h 13"/>
                  <a:gd name="T2" fmla="*/ 11 w 11"/>
                  <a:gd name="T3" fmla="*/ 10 h 13"/>
                  <a:gd name="T4" fmla="*/ 8 w 11"/>
                  <a:gd name="T5" fmla="*/ 5 h 13"/>
                  <a:gd name="T6" fmla="*/ 0 w 11"/>
                  <a:gd name="T7" fmla="*/ 0 h 13"/>
                  <a:gd name="T8" fmla="*/ 0 w 11"/>
                  <a:gd name="T9" fmla="*/ 5 h 13"/>
                  <a:gd name="T10" fmla="*/ 6 w 11"/>
                  <a:gd name="T11" fmla="*/ 7 h 13"/>
                  <a:gd name="T12" fmla="*/ 8 w 11"/>
                  <a:gd name="T13" fmla="*/ 13 h 13"/>
                  <a:gd name="T14" fmla="*/ 8 w 11"/>
                  <a:gd name="T15" fmla="*/ 13 h 13"/>
                  <a:gd name="T16" fmla="*/ 11 w 11"/>
                  <a:gd name="T17" fmla="*/ 1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0"/>
                    </a:moveTo>
                    <a:lnTo>
                      <a:pt x="11" y="10"/>
                    </a:lnTo>
                    <a:lnTo>
                      <a:pt x="8" y="5"/>
                    </a:lnTo>
                    <a:lnTo>
                      <a:pt x="0" y="0"/>
                    </a:lnTo>
                    <a:lnTo>
                      <a:pt x="0" y="5"/>
                    </a:lnTo>
                    <a:lnTo>
                      <a:pt x="6" y="7"/>
                    </a:lnTo>
                    <a:lnTo>
                      <a:pt x="8" y="13"/>
                    </a:lnTo>
                    <a:lnTo>
                      <a:pt x="11" y="1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75" name="Freeform 90"/>
              <p:cNvSpPr>
                <a:spLocks/>
              </p:cNvSpPr>
              <p:nvPr/>
            </p:nvSpPr>
            <p:spPr bwMode="auto">
              <a:xfrm>
                <a:off x="5553" y="1909"/>
                <a:ext cx="8" cy="8"/>
              </a:xfrm>
              <a:custGeom>
                <a:avLst/>
                <a:gdLst>
                  <a:gd name="T0" fmla="*/ 8 w 8"/>
                  <a:gd name="T1" fmla="*/ 0 h 8"/>
                  <a:gd name="T2" fmla="*/ 8 w 8"/>
                  <a:gd name="T3" fmla="*/ 0 h 8"/>
                  <a:gd name="T4" fmla="*/ 3 w 8"/>
                  <a:gd name="T5" fmla="*/ 5 h 8"/>
                  <a:gd name="T6" fmla="*/ 3 w 8"/>
                  <a:gd name="T7" fmla="*/ 5 h 8"/>
                  <a:gd name="T8" fmla="*/ 0 w 8"/>
                  <a:gd name="T9" fmla="*/ 8 h 8"/>
                  <a:gd name="T10" fmla="*/ 5 w 8"/>
                  <a:gd name="T11" fmla="*/ 8 h 8"/>
                  <a:gd name="T12" fmla="*/ 8 w 8"/>
                  <a:gd name="T13" fmla="*/ 5 h 8"/>
                  <a:gd name="T14" fmla="*/ 8 w 8"/>
                  <a:gd name="T15" fmla="*/ 5 h 8"/>
                  <a:gd name="T16" fmla="*/ 8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8" y="0"/>
                    </a:moveTo>
                    <a:lnTo>
                      <a:pt x="8" y="0"/>
                    </a:lnTo>
                    <a:lnTo>
                      <a:pt x="3" y="5"/>
                    </a:lnTo>
                    <a:lnTo>
                      <a:pt x="0" y="8"/>
                    </a:lnTo>
                    <a:lnTo>
                      <a:pt x="5" y="8"/>
                    </a:lnTo>
                    <a:lnTo>
                      <a:pt x="8" y="5"/>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76" name="Freeform 91"/>
              <p:cNvSpPr>
                <a:spLocks/>
              </p:cNvSpPr>
              <p:nvPr/>
            </p:nvSpPr>
            <p:spPr bwMode="auto">
              <a:xfrm>
                <a:off x="5551" y="1909"/>
                <a:ext cx="10" cy="5"/>
              </a:xfrm>
              <a:custGeom>
                <a:avLst/>
                <a:gdLst>
                  <a:gd name="T0" fmla="*/ 0 w 10"/>
                  <a:gd name="T1" fmla="*/ 2 h 5"/>
                  <a:gd name="T2" fmla="*/ 0 w 10"/>
                  <a:gd name="T3" fmla="*/ 2 h 5"/>
                  <a:gd name="T4" fmla="*/ 7 w 10"/>
                  <a:gd name="T5" fmla="*/ 5 h 5"/>
                  <a:gd name="T6" fmla="*/ 10 w 10"/>
                  <a:gd name="T7" fmla="*/ 0 h 5"/>
                  <a:gd name="T8" fmla="*/ 10 w 10"/>
                  <a:gd name="T9" fmla="*/ 5 h 5"/>
                  <a:gd name="T10" fmla="*/ 10 w 10"/>
                  <a:gd name="T11" fmla="*/ 0 h 5"/>
                  <a:gd name="T12" fmla="*/ 2 w 10"/>
                  <a:gd name="T13" fmla="*/ 0 h 5"/>
                  <a:gd name="T14" fmla="*/ 2 w 10"/>
                  <a:gd name="T15" fmla="*/ 0 h 5"/>
                  <a:gd name="T16" fmla="*/ 0 w 10"/>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0" y="2"/>
                    </a:moveTo>
                    <a:lnTo>
                      <a:pt x="0" y="2"/>
                    </a:lnTo>
                    <a:lnTo>
                      <a:pt x="7" y="5"/>
                    </a:lnTo>
                    <a:lnTo>
                      <a:pt x="10" y="0"/>
                    </a:lnTo>
                    <a:lnTo>
                      <a:pt x="10" y="5"/>
                    </a:lnTo>
                    <a:lnTo>
                      <a:pt x="10" y="0"/>
                    </a:lnTo>
                    <a:lnTo>
                      <a:pt x="2"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77" name="Freeform 92"/>
              <p:cNvSpPr>
                <a:spLocks/>
              </p:cNvSpPr>
              <p:nvPr/>
            </p:nvSpPr>
            <p:spPr bwMode="auto">
              <a:xfrm>
                <a:off x="5543" y="1904"/>
                <a:ext cx="10" cy="7"/>
              </a:xfrm>
              <a:custGeom>
                <a:avLst/>
                <a:gdLst>
                  <a:gd name="T0" fmla="*/ 0 w 10"/>
                  <a:gd name="T1" fmla="*/ 2 h 7"/>
                  <a:gd name="T2" fmla="*/ 0 w 10"/>
                  <a:gd name="T3" fmla="*/ 2 h 7"/>
                  <a:gd name="T4" fmla="*/ 5 w 10"/>
                  <a:gd name="T5" fmla="*/ 2 h 7"/>
                  <a:gd name="T6" fmla="*/ 8 w 10"/>
                  <a:gd name="T7" fmla="*/ 7 h 7"/>
                  <a:gd name="T8" fmla="*/ 10 w 10"/>
                  <a:gd name="T9" fmla="*/ 5 h 7"/>
                  <a:gd name="T10" fmla="*/ 5 w 10"/>
                  <a:gd name="T11" fmla="*/ 0 h 7"/>
                  <a:gd name="T12" fmla="*/ 0 w 10"/>
                  <a:gd name="T13" fmla="*/ 0 h 7"/>
                  <a:gd name="T14" fmla="*/ 0 w 10"/>
                  <a:gd name="T15" fmla="*/ 0 h 7"/>
                  <a:gd name="T16" fmla="*/ 0 w 10"/>
                  <a:gd name="T17" fmla="*/ 2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7"/>
                  <a:gd name="T29" fmla="*/ 10 w 10"/>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7">
                    <a:moveTo>
                      <a:pt x="0" y="2"/>
                    </a:moveTo>
                    <a:lnTo>
                      <a:pt x="0" y="2"/>
                    </a:lnTo>
                    <a:lnTo>
                      <a:pt x="5" y="2"/>
                    </a:lnTo>
                    <a:lnTo>
                      <a:pt x="8" y="7"/>
                    </a:lnTo>
                    <a:lnTo>
                      <a:pt x="10" y="5"/>
                    </a:lnTo>
                    <a:lnTo>
                      <a:pt x="5" y="0"/>
                    </a:lnTo>
                    <a:lnTo>
                      <a:pt x="0"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78" name="Freeform 93"/>
              <p:cNvSpPr>
                <a:spLocks/>
              </p:cNvSpPr>
              <p:nvPr/>
            </p:nvSpPr>
            <p:spPr bwMode="auto">
              <a:xfrm>
                <a:off x="5530" y="1904"/>
                <a:ext cx="13" cy="7"/>
              </a:xfrm>
              <a:custGeom>
                <a:avLst/>
                <a:gdLst>
                  <a:gd name="T0" fmla="*/ 0 w 13"/>
                  <a:gd name="T1" fmla="*/ 7 h 7"/>
                  <a:gd name="T2" fmla="*/ 0 w 13"/>
                  <a:gd name="T3" fmla="*/ 7 h 7"/>
                  <a:gd name="T4" fmla="*/ 5 w 13"/>
                  <a:gd name="T5" fmla="*/ 5 h 7"/>
                  <a:gd name="T6" fmla="*/ 13 w 13"/>
                  <a:gd name="T7" fmla="*/ 2 h 7"/>
                  <a:gd name="T8" fmla="*/ 13 w 13"/>
                  <a:gd name="T9" fmla="*/ 0 h 7"/>
                  <a:gd name="T10" fmla="*/ 5 w 13"/>
                  <a:gd name="T11" fmla="*/ 2 h 7"/>
                  <a:gd name="T12" fmla="*/ 0 w 13"/>
                  <a:gd name="T13" fmla="*/ 2 h 7"/>
                  <a:gd name="T14" fmla="*/ 0 w 13"/>
                  <a:gd name="T15" fmla="*/ 2 h 7"/>
                  <a:gd name="T16" fmla="*/ 0 w 13"/>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7"/>
                  <a:gd name="T29" fmla="*/ 13 w 13"/>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7">
                    <a:moveTo>
                      <a:pt x="0" y="7"/>
                    </a:moveTo>
                    <a:lnTo>
                      <a:pt x="0" y="7"/>
                    </a:lnTo>
                    <a:lnTo>
                      <a:pt x="5" y="5"/>
                    </a:lnTo>
                    <a:lnTo>
                      <a:pt x="13" y="2"/>
                    </a:lnTo>
                    <a:lnTo>
                      <a:pt x="13" y="0"/>
                    </a:lnTo>
                    <a:lnTo>
                      <a:pt x="5" y="2"/>
                    </a:lnTo>
                    <a:lnTo>
                      <a:pt x="0" y="2"/>
                    </a:lnTo>
                    <a:lnTo>
                      <a:pt x="0" y="7"/>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79" name="Freeform 94"/>
              <p:cNvSpPr>
                <a:spLocks/>
              </p:cNvSpPr>
              <p:nvPr/>
            </p:nvSpPr>
            <p:spPr bwMode="auto">
              <a:xfrm>
                <a:off x="5527" y="1906"/>
                <a:ext cx="3" cy="5"/>
              </a:xfrm>
              <a:custGeom>
                <a:avLst/>
                <a:gdLst>
                  <a:gd name="T0" fmla="*/ 0 w 3"/>
                  <a:gd name="T1" fmla="*/ 3 h 5"/>
                  <a:gd name="T2" fmla="*/ 0 w 3"/>
                  <a:gd name="T3" fmla="*/ 5 h 5"/>
                  <a:gd name="T4" fmla="*/ 3 w 3"/>
                  <a:gd name="T5" fmla="*/ 5 h 5"/>
                  <a:gd name="T6" fmla="*/ 3 w 3"/>
                  <a:gd name="T7" fmla="*/ 0 h 5"/>
                  <a:gd name="T8" fmla="*/ 0 w 3"/>
                  <a:gd name="T9" fmla="*/ 3 h 5"/>
                  <a:gd name="T10" fmla="*/ 0 w 3"/>
                  <a:gd name="T11" fmla="*/ 3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3"/>
                    </a:moveTo>
                    <a:lnTo>
                      <a:pt x="0" y="5"/>
                    </a:lnTo>
                    <a:lnTo>
                      <a:pt x="3" y="5"/>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80" name="Freeform 95"/>
              <p:cNvSpPr>
                <a:spLocks/>
              </p:cNvSpPr>
              <p:nvPr/>
            </p:nvSpPr>
            <p:spPr bwMode="auto">
              <a:xfrm>
                <a:off x="5561" y="1917"/>
                <a:ext cx="24" cy="13"/>
              </a:xfrm>
              <a:custGeom>
                <a:avLst/>
                <a:gdLst>
                  <a:gd name="T0" fmla="*/ 0 w 24"/>
                  <a:gd name="T1" fmla="*/ 0 h 13"/>
                  <a:gd name="T2" fmla="*/ 0 w 24"/>
                  <a:gd name="T3" fmla="*/ 2 h 13"/>
                  <a:gd name="T4" fmla="*/ 5 w 24"/>
                  <a:gd name="T5" fmla="*/ 5 h 13"/>
                  <a:gd name="T6" fmla="*/ 16 w 24"/>
                  <a:gd name="T7" fmla="*/ 10 h 13"/>
                  <a:gd name="T8" fmla="*/ 24 w 24"/>
                  <a:gd name="T9" fmla="*/ 13 h 13"/>
                  <a:gd name="T10" fmla="*/ 13 w 24"/>
                  <a:gd name="T11" fmla="*/ 7 h 13"/>
                  <a:gd name="T12" fmla="*/ 0 w 24"/>
                  <a:gd name="T13" fmla="*/ 0 h 13"/>
                  <a:gd name="T14" fmla="*/ 0 60000 65536"/>
                  <a:gd name="T15" fmla="*/ 0 60000 65536"/>
                  <a:gd name="T16" fmla="*/ 0 60000 65536"/>
                  <a:gd name="T17" fmla="*/ 0 60000 65536"/>
                  <a:gd name="T18" fmla="*/ 0 60000 65536"/>
                  <a:gd name="T19" fmla="*/ 0 60000 65536"/>
                  <a:gd name="T20" fmla="*/ 0 60000 65536"/>
                  <a:gd name="T21" fmla="*/ 0 w 24"/>
                  <a:gd name="T22" fmla="*/ 0 h 13"/>
                  <a:gd name="T23" fmla="*/ 24 w 2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3">
                    <a:moveTo>
                      <a:pt x="0" y="0"/>
                    </a:moveTo>
                    <a:lnTo>
                      <a:pt x="0" y="2"/>
                    </a:lnTo>
                    <a:lnTo>
                      <a:pt x="5" y="5"/>
                    </a:lnTo>
                    <a:lnTo>
                      <a:pt x="16" y="10"/>
                    </a:lnTo>
                    <a:lnTo>
                      <a:pt x="24" y="13"/>
                    </a:lnTo>
                    <a:lnTo>
                      <a:pt x="13" y="7"/>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81" name="Freeform 96"/>
              <p:cNvSpPr>
                <a:spLocks/>
              </p:cNvSpPr>
              <p:nvPr/>
            </p:nvSpPr>
            <p:spPr bwMode="auto">
              <a:xfrm>
                <a:off x="5558" y="1917"/>
                <a:ext cx="8" cy="7"/>
              </a:xfrm>
              <a:custGeom>
                <a:avLst/>
                <a:gdLst>
                  <a:gd name="T0" fmla="*/ 8 w 8"/>
                  <a:gd name="T1" fmla="*/ 5 h 7"/>
                  <a:gd name="T2" fmla="*/ 8 w 8"/>
                  <a:gd name="T3" fmla="*/ 5 h 7"/>
                  <a:gd name="T4" fmla="*/ 6 w 8"/>
                  <a:gd name="T5" fmla="*/ 2 h 7"/>
                  <a:gd name="T6" fmla="*/ 6 w 8"/>
                  <a:gd name="T7" fmla="*/ 0 h 7"/>
                  <a:gd name="T8" fmla="*/ 0 w 8"/>
                  <a:gd name="T9" fmla="*/ 0 h 7"/>
                  <a:gd name="T10" fmla="*/ 3 w 8"/>
                  <a:gd name="T11" fmla="*/ 5 h 7"/>
                  <a:gd name="T12" fmla="*/ 6 w 8"/>
                  <a:gd name="T13" fmla="*/ 7 h 7"/>
                  <a:gd name="T14" fmla="*/ 6 w 8"/>
                  <a:gd name="T15" fmla="*/ 7 h 7"/>
                  <a:gd name="T16" fmla="*/ 8 w 8"/>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7"/>
                  <a:gd name="T29" fmla="*/ 8 w 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7">
                    <a:moveTo>
                      <a:pt x="8" y="5"/>
                    </a:moveTo>
                    <a:lnTo>
                      <a:pt x="8" y="5"/>
                    </a:lnTo>
                    <a:lnTo>
                      <a:pt x="6" y="2"/>
                    </a:lnTo>
                    <a:lnTo>
                      <a:pt x="6" y="0"/>
                    </a:lnTo>
                    <a:lnTo>
                      <a:pt x="0" y="0"/>
                    </a:lnTo>
                    <a:lnTo>
                      <a:pt x="3" y="5"/>
                    </a:lnTo>
                    <a:lnTo>
                      <a:pt x="6" y="7"/>
                    </a:lnTo>
                    <a:lnTo>
                      <a:pt x="8"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82" name="Freeform 97"/>
              <p:cNvSpPr>
                <a:spLocks/>
              </p:cNvSpPr>
              <p:nvPr/>
            </p:nvSpPr>
            <p:spPr bwMode="auto">
              <a:xfrm>
                <a:off x="5564" y="1922"/>
                <a:ext cx="21" cy="10"/>
              </a:xfrm>
              <a:custGeom>
                <a:avLst/>
                <a:gdLst>
                  <a:gd name="T0" fmla="*/ 21 w 21"/>
                  <a:gd name="T1" fmla="*/ 5 h 10"/>
                  <a:gd name="T2" fmla="*/ 21 w 21"/>
                  <a:gd name="T3" fmla="*/ 5 h 10"/>
                  <a:gd name="T4" fmla="*/ 13 w 21"/>
                  <a:gd name="T5" fmla="*/ 2 h 10"/>
                  <a:gd name="T6" fmla="*/ 2 w 21"/>
                  <a:gd name="T7" fmla="*/ 0 h 10"/>
                  <a:gd name="T8" fmla="*/ 0 w 21"/>
                  <a:gd name="T9" fmla="*/ 2 h 10"/>
                  <a:gd name="T10" fmla="*/ 10 w 21"/>
                  <a:gd name="T11" fmla="*/ 8 h 10"/>
                  <a:gd name="T12" fmla="*/ 21 w 21"/>
                  <a:gd name="T13" fmla="*/ 10 h 10"/>
                  <a:gd name="T14" fmla="*/ 21 w 21"/>
                  <a:gd name="T15" fmla="*/ 10 h 10"/>
                  <a:gd name="T16" fmla="*/ 21 w 21"/>
                  <a:gd name="T17" fmla="*/ 5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0"/>
                  <a:gd name="T29" fmla="*/ 21 w 2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0">
                    <a:moveTo>
                      <a:pt x="21" y="5"/>
                    </a:moveTo>
                    <a:lnTo>
                      <a:pt x="21" y="5"/>
                    </a:lnTo>
                    <a:lnTo>
                      <a:pt x="13" y="2"/>
                    </a:lnTo>
                    <a:lnTo>
                      <a:pt x="2" y="0"/>
                    </a:lnTo>
                    <a:lnTo>
                      <a:pt x="0" y="2"/>
                    </a:lnTo>
                    <a:lnTo>
                      <a:pt x="10" y="8"/>
                    </a:lnTo>
                    <a:lnTo>
                      <a:pt x="21" y="10"/>
                    </a:lnTo>
                    <a:lnTo>
                      <a:pt x="21"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83" name="Freeform 98"/>
              <p:cNvSpPr>
                <a:spLocks/>
              </p:cNvSpPr>
              <p:nvPr/>
            </p:nvSpPr>
            <p:spPr bwMode="auto">
              <a:xfrm>
                <a:off x="5558" y="1917"/>
                <a:ext cx="27" cy="15"/>
              </a:xfrm>
              <a:custGeom>
                <a:avLst/>
                <a:gdLst>
                  <a:gd name="T0" fmla="*/ 6 w 27"/>
                  <a:gd name="T1" fmla="*/ 0 h 15"/>
                  <a:gd name="T2" fmla="*/ 0 w 27"/>
                  <a:gd name="T3" fmla="*/ 0 h 15"/>
                  <a:gd name="T4" fmla="*/ 16 w 27"/>
                  <a:gd name="T5" fmla="*/ 10 h 15"/>
                  <a:gd name="T6" fmla="*/ 27 w 27"/>
                  <a:gd name="T7" fmla="*/ 10 h 15"/>
                  <a:gd name="T8" fmla="*/ 27 w 27"/>
                  <a:gd name="T9" fmla="*/ 15 h 15"/>
                  <a:gd name="T10" fmla="*/ 19 w 27"/>
                  <a:gd name="T11" fmla="*/ 7 h 15"/>
                  <a:gd name="T12" fmla="*/ 6 w 27"/>
                  <a:gd name="T13" fmla="*/ 0 h 15"/>
                  <a:gd name="T14" fmla="*/ 0 w 27"/>
                  <a:gd name="T15" fmla="*/ 0 h 15"/>
                  <a:gd name="T16" fmla="*/ 6 w 27"/>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5"/>
                  <a:gd name="T29" fmla="*/ 27 w 27"/>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5">
                    <a:moveTo>
                      <a:pt x="6" y="0"/>
                    </a:moveTo>
                    <a:lnTo>
                      <a:pt x="0" y="0"/>
                    </a:lnTo>
                    <a:lnTo>
                      <a:pt x="16" y="10"/>
                    </a:lnTo>
                    <a:lnTo>
                      <a:pt x="27" y="10"/>
                    </a:lnTo>
                    <a:lnTo>
                      <a:pt x="27" y="15"/>
                    </a:lnTo>
                    <a:lnTo>
                      <a:pt x="19" y="7"/>
                    </a:lnTo>
                    <a:lnTo>
                      <a:pt x="6" y="0"/>
                    </a:lnTo>
                    <a:lnTo>
                      <a:pt x="0" y="0"/>
                    </a:lnTo>
                    <a:lnTo>
                      <a:pt x="6"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84" name="Freeform 99"/>
              <p:cNvSpPr>
                <a:spLocks/>
              </p:cNvSpPr>
              <p:nvPr/>
            </p:nvSpPr>
            <p:spPr bwMode="auto">
              <a:xfrm>
                <a:off x="5548" y="1888"/>
                <a:ext cx="8" cy="16"/>
              </a:xfrm>
              <a:custGeom>
                <a:avLst/>
                <a:gdLst>
                  <a:gd name="T0" fmla="*/ 8 w 8"/>
                  <a:gd name="T1" fmla="*/ 16 h 16"/>
                  <a:gd name="T2" fmla="*/ 8 w 8"/>
                  <a:gd name="T3" fmla="*/ 10 h 16"/>
                  <a:gd name="T4" fmla="*/ 5 w 8"/>
                  <a:gd name="T5" fmla="*/ 5 h 16"/>
                  <a:gd name="T6" fmla="*/ 0 w 8"/>
                  <a:gd name="T7" fmla="*/ 0 h 16"/>
                  <a:gd name="T8" fmla="*/ 0 w 8"/>
                  <a:gd name="T9" fmla="*/ 0 h 16"/>
                  <a:gd name="T10" fmla="*/ 3 w 8"/>
                  <a:gd name="T11" fmla="*/ 5 h 16"/>
                  <a:gd name="T12" fmla="*/ 8 w 8"/>
                  <a:gd name="T13" fmla="*/ 16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8" y="16"/>
                    </a:moveTo>
                    <a:lnTo>
                      <a:pt x="8" y="10"/>
                    </a:lnTo>
                    <a:lnTo>
                      <a:pt x="5" y="5"/>
                    </a:lnTo>
                    <a:lnTo>
                      <a:pt x="0" y="0"/>
                    </a:lnTo>
                    <a:lnTo>
                      <a:pt x="3" y="5"/>
                    </a:lnTo>
                    <a:lnTo>
                      <a:pt x="8" y="1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85" name="Freeform 100"/>
              <p:cNvSpPr>
                <a:spLocks/>
              </p:cNvSpPr>
              <p:nvPr/>
            </p:nvSpPr>
            <p:spPr bwMode="auto">
              <a:xfrm>
                <a:off x="5553" y="1891"/>
                <a:ext cx="5" cy="13"/>
              </a:xfrm>
              <a:custGeom>
                <a:avLst/>
                <a:gdLst>
                  <a:gd name="T0" fmla="*/ 0 w 5"/>
                  <a:gd name="T1" fmla="*/ 2 h 13"/>
                  <a:gd name="T2" fmla="*/ 0 w 5"/>
                  <a:gd name="T3" fmla="*/ 2 h 13"/>
                  <a:gd name="T4" fmla="*/ 3 w 5"/>
                  <a:gd name="T5" fmla="*/ 7 h 13"/>
                  <a:gd name="T6" fmla="*/ 3 w 5"/>
                  <a:gd name="T7" fmla="*/ 13 h 13"/>
                  <a:gd name="T8" fmla="*/ 5 w 5"/>
                  <a:gd name="T9" fmla="*/ 13 h 13"/>
                  <a:gd name="T10" fmla="*/ 5 w 5"/>
                  <a:gd name="T11" fmla="*/ 7 h 13"/>
                  <a:gd name="T12" fmla="*/ 3 w 5"/>
                  <a:gd name="T13" fmla="*/ 0 h 13"/>
                  <a:gd name="T14" fmla="*/ 3 w 5"/>
                  <a:gd name="T15" fmla="*/ 0 h 13"/>
                  <a:gd name="T16" fmla="*/ 0 w 5"/>
                  <a:gd name="T17" fmla="*/ 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3"/>
                  <a:gd name="T29" fmla="*/ 5 w 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3">
                    <a:moveTo>
                      <a:pt x="0" y="2"/>
                    </a:moveTo>
                    <a:lnTo>
                      <a:pt x="0" y="2"/>
                    </a:lnTo>
                    <a:lnTo>
                      <a:pt x="3" y="7"/>
                    </a:lnTo>
                    <a:lnTo>
                      <a:pt x="3" y="13"/>
                    </a:lnTo>
                    <a:lnTo>
                      <a:pt x="5" y="13"/>
                    </a:lnTo>
                    <a:lnTo>
                      <a:pt x="5" y="7"/>
                    </a:lnTo>
                    <a:lnTo>
                      <a:pt x="3"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86" name="Freeform 101"/>
              <p:cNvSpPr>
                <a:spLocks/>
              </p:cNvSpPr>
              <p:nvPr/>
            </p:nvSpPr>
            <p:spPr bwMode="auto">
              <a:xfrm>
                <a:off x="5545" y="1885"/>
                <a:ext cx="11" cy="8"/>
              </a:xfrm>
              <a:custGeom>
                <a:avLst/>
                <a:gdLst>
                  <a:gd name="T0" fmla="*/ 3 w 11"/>
                  <a:gd name="T1" fmla="*/ 0 h 8"/>
                  <a:gd name="T2" fmla="*/ 0 w 11"/>
                  <a:gd name="T3" fmla="*/ 6 h 8"/>
                  <a:gd name="T4" fmla="*/ 3 w 11"/>
                  <a:gd name="T5" fmla="*/ 6 h 8"/>
                  <a:gd name="T6" fmla="*/ 8 w 11"/>
                  <a:gd name="T7" fmla="*/ 8 h 8"/>
                  <a:gd name="T8" fmla="*/ 11 w 11"/>
                  <a:gd name="T9" fmla="*/ 6 h 8"/>
                  <a:gd name="T10" fmla="*/ 6 w 11"/>
                  <a:gd name="T11" fmla="*/ 3 h 8"/>
                  <a:gd name="T12" fmla="*/ 3 w 11"/>
                  <a:gd name="T13" fmla="*/ 0 h 8"/>
                  <a:gd name="T14" fmla="*/ 0 w 11"/>
                  <a:gd name="T15" fmla="*/ 3 h 8"/>
                  <a:gd name="T16" fmla="*/ 3 w 11"/>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8"/>
                  <a:gd name="T29" fmla="*/ 11 w 11"/>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8">
                    <a:moveTo>
                      <a:pt x="3" y="0"/>
                    </a:moveTo>
                    <a:lnTo>
                      <a:pt x="0" y="6"/>
                    </a:lnTo>
                    <a:lnTo>
                      <a:pt x="3" y="6"/>
                    </a:lnTo>
                    <a:lnTo>
                      <a:pt x="8" y="8"/>
                    </a:lnTo>
                    <a:lnTo>
                      <a:pt x="11" y="6"/>
                    </a:lnTo>
                    <a:lnTo>
                      <a:pt x="6" y="3"/>
                    </a:lnTo>
                    <a:lnTo>
                      <a:pt x="3" y="0"/>
                    </a:lnTo>
                    <a:lnTo>
                      <a:pt x="0" y="3"/>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87" name="Freeform 102"/>
              <p:cNvSpPr>
                <a:spLocks/>
              </p:cNvSpPr>
              <p:nvPr/>
            </p:nvSpPr>
            <p:spPr bwMode="auto">
              <a:xfrm>
                <a:off x="5545" y="1885"/>
                <a:ext cx="13" cy="19"/>
              </a:xfrm>
              <a:custGeom>
                <a:avLst/>
                <a:gdLst>
                  <a:gd name="T0" fmla="*/ 11 w 13"/>
                  <a:gd name="T1" fmla="*/ 19 h 19"/>
                  <a:gd name="T2" fmla="*/ 13 w 13"/>
                  <a:gd name="T3" fmla="*/ 19 h 19"/>
                  <a:gd name="T4" fmla="*/ 8 w 13"/>
                  <a:gd name="T5" fmla="*/ 6 h 19"/>
                  <a:gd name="T6" fmla="*/ 3 w 13"/>
                  <a:gd name="T7" fmla="*/ 0 h 19"/>
                  <a:gd name="T8" fmla="*/ 0 w 13"/>
                  <a:gd name="T9" fmla="*/ 3 h 19"/>
                  <a:gd name="T10" fmla="*/ 6 w 13"/>
                  <a:gd name="T11" fmla="*/ 8 h 19"/>
                  <a:gd name="T12" fmla="*/ 11 w 13"/>
                  <a:gd name="T13" fmla="*/ 19 h 19"/>
                  <a:gd name="T14" fmla="*/ 13 w 13"/>
                  <a:gd name="T15" fmla="*/ 19 h 19"/>
                  <a:gd name="T16" fmla="*/ 11 w 13"/>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9"/>
                  <a:gd name="T29" fmla="*/ 13 w 1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9">
                    <a:moveTo>
                      <a:pt x="11" y="19"/>
                    </a:moveTo>
                    <a:lnTo>
                      <a:pt x="13" y="19"/>
                    </a:lnTo>
                    <a:lnTo>
                      <a:pt x="8" y="6"/>
                    </a:lnTo>
                    <a:lnTo>
                      <a:pt x="3" y="0"/>
                    </a:lnTo>
                    <a:lnTo>
                      <a:pt x="0" y="3"/>
                    </a:lnTo>
                    <a:lnTo>
                      <a:pt x="6" y="8"/>
                    </a:lnTo>
                    <a:lnTo>
                      <a:pt x="11" y="19"/>
                    </a:lnTo>
                    <a:lnTo>
                      <a:pt x="13" y="19"/>
                    </a:lnTo>
                    <a:lnTo>
                      <a:pt x="11"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88" name="Freeform 103"/>
              <p:cNvSpPr>
                <a:spLocks/>
              </p:cNvSpPr>
              <p:nvPr/>
            </p:nvSpPr>
            <p:spPr bwMode="auto">
              <a:xfrm>
                <a:off x="5556" y="1864"/>
                <a:ext cx="10" cy="21"/>
              </a:xfrm>
              <a:custGeom>
                <a:avLst/>
                <a:gdLst>
                  <a:gd name="T0" fmla="*/ 0 w 10"/>
                  <a:gd name="T1" fmla="*/ 21 h 21"/>
                  <a:gd name="T2" fmla="*/ 0 w 10"/>
                  <a:gd name="T3" fmla="*/ 21 h 21"/>
                  <a:gd name="T4" fmla="*/ 5 w 10"/>
                  <a:gd name="T5" fmla="*/ 19 h 21"/>
                  <a:gd name="T6" fmla="*/ 8 w 10"/>
                  <a:gd name="T7" fmla="*/ 19 h 21"/>
                  <a:gd name="T8" fmla="*/ 10 w 10"/>
                  <a:gd name="T9" fmla="*/ 13 h 21"/>
                  <a:gd name="T10" fmla="*/ 10 w 10"/>
                  <a:gd name="T11" fmla="*/ 11 h 21"/>
                  <a:gd name="T12" fmla="*/ 10 w 10"/>
                  <a:gd name="T13" fmla="*/ 6 h 21"/>
                  <a:gd name="T14" fmla="*/ 5 w 10"/>
                  <a:gd name="T15" fmla="*/ 3 h 21"/>
                  <a:gd name="T16" fmla="*/ 2 w 10"/>
                  <a:gd name="T17" fmla="*/ 0 h 21"/>
                  <a:gd name="T18" fmla="*/ 2 w 10"/>
                  <a:gd name="T19" fmla="*/ 3 h 21"/>
                  <a:gd name="T20" fmla="*/ 2 w 10"/>
                  <a:gd name="T21" fmla="*/ 16 h 21"/>
                  <a:gd name="T22" fmla="*/ 0 w 10"/>
                  <a:gd name="T23" fmla="*/ 21 h 21"/>
                  <a:gd name="T24" fmla="*/ 0 w 10"/>
                  <a:gd name="T25" fmla="*/ 2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21"/>
                  <a:gd name="T41" fmla="*/ 10 w 1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21">
                    <a:moveTo>
                      <a:pt x="0" y="21"/>
                    </a:moveTo>
                    <a:lnTo>
                      <a:pt x="0" y="21"/>
                    </a:lnTo>
                    <a:lnTo>
                      <a:pt x="5" y="19"/>
                    </a:lnTo>
                    <a:lnTo>
                      <a:pt x="8" y="19"/>
                    </a:lnTo>
                    <a:lnTo>
                      <a:pt x="10" y="13"/>
                    </a:lnTo>
                    <a:lnTo>
                      <a:pt x="10" y="11"/>
                    </a:lnTo>
                    <a:lnTo>
                      <a:pt x="10" y="6"/>
                    </a:lnTo>
                    <a:lnTo>
                      <a:pt x="5" y="3"/>
                    </a:lnTo>
                    <a:lnTo>
                      <a:pt x="2" y="0"/>
                    </a:lnTo>
                    <a:lnTo>
                      <a:pt x="2" y="3"/>
                    </a:lnTo>
                    <a:lnTo>
                      <a:pt x="2" y="16"/>
                    </a:lnTo>
                    <a:lnTo>
                      <a:pt x="0" y="2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89" name="Freeform 104"/>
              <p:cNvSpPr>
                <a:spLocks/>
              </p:cNvSpPr>
              <p:nvPr/>
            </p:nvSpPr>
            <p:spPr bwMode="auto">
              <a:xfrm>
                <a:off x="5553" y="1880"/>
                <a:ext cx="8" cy="5"/>
              </a:xfrm>
              <a:custGeom>
                <a:avLst/>
                <a:gdLst>
                  <a:gd name="T0" fmla="*/ 8 w 8"/>
                  <a:gd name="T1" fmla="*/ 0 h 5"/>
                  <a:gd name="T2" fmla="*/ 8 w 8"/>
                  <a:gd name="T3" fmla="*/ 0 h 5"/>
                  <a:gd name="T4" fmla="*/ 3 w 8"/>
                  <a:gd name="T5" fmla="*/ 3 h 5"/>
                  <a:gd name="T6" fmla="*/ 0 w 8"/>
                  <a:gd name="T7" fmla="*/ 5 h 5"/>
                  <a:gd name="T8" fmla="*/ 5 w 8"/>
                  <a:gd name="T9" fmla="*/ 5 h 5"/>
                  <a:gd name="T10" fmla="*/ 5 w 8"/>
                  <a:gd name="T11" fmla="*/ 5 h 5"/>
                  <a:gd name="T12" fmla="*/ 8 w 8"/>
                  <a:gd name="T13" fmla="*/ 5 h 5"/>
                  <a:gd name="T14" fmla="*/ 8 w 8"/>
                  <a:gd name="T15" fmla="*/ 5 h 5"/>
                  <a:gd name="T16" fmla="*/ 8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8" y="0"/>
                    </a:moveTo>
                    <a:lnTo>
                      <a:pt x="8" y="0"/>
                    </a:lnTo>
                    <a:lnTo>
                      <a:pt x="3" y="3"/>
                    </a:lnTo>
                    <a:lnTo>
                      <a:pt x="0" y="5"/>
                    </a:lnTo>
                    <a:lnTo>
                      <a:pt x="5" y="5"/>
                    </a:lnTo>
                    <a:lnTo>
                      <a:pt x="8" y="5"/>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90" name="Freeform 105"/>
              <p:cNvSpPr>
                <a:spLocks/>
              </p:cNvSpPr>
              <p:nvPr/>
            </p:nvSpPr>
            <p:spPr bwMode="auto">
              <a:xfrm>
                <a:off x="5561" y="1870"/>
                <a:ext cx="8" cy="15"/>
              </a:xfrm>
              <a:custGeom>
                <a:avLst/>
                <a:gdLst>
                  <a:gd name="T0" fmla="*/ 3 w 8"/>
                  <a:gd name="T1" fmla="*/ 2 h 15"/>
                  <a:gd name="T2" fmla="*/ 3 w 8"/>
                  <a:gd name="T3" fmla="*/ 2 h 15"/>
                  <a:gd name="T4" fmla="*/ 3 w 8"/>
                  <a:gd name="T5" fmla="*/ 5 h 15"/>
                  <a:gd name="T6" fmla="*/ 3 w 8"/>
                  <a:gd name="T7" fmla="*/ 7 h 15"/>
                  <a:gd name="T8" fmla="*/ 0 w 8"/>
                  <a:gd name="T9" fmla="*/ 10 h 15"/>
                  <a:gd name="T10" fmla="*/ 0 w 8"/>
                  <a:gd name="T11" fmla="*/ 10 h 15"/>
                  <a:gd name="T12" fmla="*/ 0 w 8"/>
                  <a:gd name="T13" fmla="*/ 15 h 15"/>
                  <a:gd name="T14" fmla="*/ 5 w 8"/>
                  <a:gd name="T15" fmla="*/ 13 h 15"/>
                  <a:gd name="T16" fmla="*/ 5 w 8"/>
                  <a:gd name="T17" fmla="*/ 7 h 15"/>
                  <a:gd name="T18" fmla="*/ 8 w 8"/>
                  <a:gd name="T19" fmla="*/ 5 h 15"/>
                  <a:gd name="T20" fmla="*/ 5 w 8"/>
                  <a:gd name="T21" fmla="*/ 0 h 15"/>
                  <a:gd name="T22" fmla="*/ 5 w 8"/>
                  <a:gd name="T23" fmla="*/ 0 h 15"/>
                  <a:gd name="T24" fmla="*/ 3 w 8"/>
                  <a:gd name="T25" fmla="*/ 2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5"/>
                  <a:gd name="T41" fmla="*/ 8 w 8"/>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5">
                    <a:moveTo>
                      <a:pt x="3" y="2"/>
                    </a:moveTo>
                    <a:lnTo>
                      <a:pt x="3" y="2"/>
                    </a:lnTo>
                    <a:lnTo>
                      <a:pt x="3" y="5"/>
                    </a:lnTo>
                    <a:lnTo>
                      <a:pt x="3" y="7"/>
                    </a:lnTo>
                    <a:lnTo>
                      <a:pt x="0" y="10"/>
                    </a:lnTo>
                    <a:lnTo>
                      <a:pt x="0" y="15"/>
                    </a:lnTo>
                    <a:lnTo>
                      <a:pt x="5" y="13"/>
                    </a:lnTo>
                    <a:lnTo>
                      <a:pt x="5" y="7"/>
                    </a:lnTo>
                    <a:lnTo>
                      <a:pt x="8" y="5"/>
                    </a:lnTo>
                    <a:lnTo>
                      <a:pt x="5" y="0"/>
                    </a:lnTo>
                    <a:lnTo>
                      <a:pt x="3"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91" name="Freeform 106"/>
              <p:cNvSpPr>
                <a:spLocks/>
              </p:cNvSpPr>
              <p:nvPr/>
            </p:nvSpPr>
            <p:spPr bwMode="auto">
              <a:xfrm>
                <a:off x="5556" y="1862"/>
                <a:ext cx="10" cy="10"/>
              </a:xfrm>
              <a:custGeom>
                <a:avLst/>
                <a:gdLst>
                  <a:gd name="T0" fmla="*/ 0 w 10"/>
                  <a:gd name="T1" fmla="*/ 2 h 10"/>
                  <a:gd name="T2" fmla="*/ 0 w 10"/>
                  <a:gd name="T3" fmla="*/ 2 h 10"/>
                  <a:gd name="T4" fmla="*/ 5 w 10"/>
                  <a:gd name="T5" fmla="*/ 5 h 10"/>
                  <a:gd name="T6" fmla="*/ 8 w 10"/>
                  <a:gd name="T7" fmla="*/ 10 h 10"/>
                  <a:gd name="T8" fmla="*/ 10 w 10"/>
                  <a:gd name="T9" fmla="*/ 8 h 10"/>
                  <a:gd name="T10" fmla="*/ 8 w 10"/>
                  <a:gd name="T11" fmla="*/ 2 h 10"/>
                  <a:gd name="T12" fmla="*/ 2 w 10"/>
                  <a:gd name="T13" fmla="*/ 0 h 10"/>
                  <a:gd name="T14" fmla="*/ 2 w 10"/>
                  <a:gd name="T15" fmla="*/ 0 h 10"/>
                  <a:gd name="T16" fmla="*/ 0 w 10"/>
                  <a:gd name="T17" fmla="*/ 2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0" y="2"/>
                    </a:moveTo>
                    <a:lnTo>
                      <a:pt x="0" y="2"/>
                    </a:lnTo>
                    <a:lnTo>
                      <a:pt x="5" y="5"/>
                    </a:lnTo>
                    <a:lnTo>
                      <a:pt x="8" y="10"/>
                    </a:lnTo>
                    <a:lnTo>
                      <a:pt x="10" y="8"/>
                    </a:lnTo>
                    <a:lnTo>
                      <a:pt x="8" y="2"/>
                    </a:lnTo>
                    <a:lnTo>
                      <a:pt x="2"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92" name="Freeform 107"/>
              <p:cNvSpPr>
                <a:spLocks/>
              </p:cNvSpPr>
              <p:nvPr/>
            </p:nvSpPr>
            <p:spPr bwMode="auto">
              <a:xfrm>
                <a:off x="5556" y="1862"/>
                <a:ext cx="5" cy="18"/>
              </a:xfrm>
              <a:custGeom>
                <a:avLst/>
                <a:gdLst>
                  <a:gd name="T0" fmla="*/ 5 w 5"/>
                  <a:gd name="T1" fmla="*/ 18 h 18"/>
                  <a:gd name="T2" fmla="*/ 5 w 5"/>
                  <a:gd name="T3" fmla="*/ 18 h 18"/>
                  <a:gd name="T4" fmla="*/ 5 w 5"/>
                  <a:gd name="T5" fmla="*/ 5 h 18"/>
                  <a:gd name="T6" fmla="*/ 0 w 5"/>
                  <a:gd name="T7" fmla="*/ 2 h 18"/>
                  <a:gd name="T8" fmla="*/ 2 w 5"/>
                  <a:gd name="T9" fmla="*/ 0 h 18"/>
                  <a:gd name="T10" fmla="*/ 2 w 5"/>
                  <a:gd name="T11" fmla="*/ 5 h 18"/>
                  <a:gd name="T12" fmla="*/ 2 w 5"/>
                  <a:gd name="T13" fmla="*/ 15 h 18"/>
                  <a:gd name="T14" fmla="*/ 2 w 5"/>
                  <a:gd name="T15" fmla="*/ 15 h 18"/>
                  <a:gd name="T16" fmla="*/ 5 w 5"/>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8"/>
                  <a:gd name="T29" fmla="*/ 5 w 5"/>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8">
                    <a:moveTo>
                      <a:pt x="5" y="18"/>
                    </a:moveTo>
                    <a:lnTo>
                      <a:pt x="5" y="18"/>
                    </a:lnTo>
                    <a:lnTo>
                      <a:pt x="5" y="5"/>
                    </a:lnTo>
                    <a:lnTo>
                      <a:pt x="0" y="2"/>
                    </a:lnTo>
                    <a:lnTo>
                      <a:pt x="2" y="0"/>
                    </a:lnTo>
                    <a:lnTo>
                      <a:pt x="2" y="5"/>
                    </a:lnTo>
                    <a:lnTo>
                      <a:pt x="2" y="15"/>
                    </a:lnTo>
                    <a:lnTo>
                      <a:pt x="5" y="1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93" name="Freeform 108"/>
              <p:cNvSpPr>
                <a:spLocks/>
              </p:cNvSpPr>
              <p:nvPr/>
            </p:nvSpPr>
            <p:spPr bwMode="auto">
              <a:xfrm>
                <a:off x="5553" y="1877"/>
                <a:ext cx="8" cy="11"/>
              </a:xfrm>
              <a:custGeom>
                <a:avLst/>
                <a:gdLst>
                  <a:gd name="T0" fmla="*/ 0 w 8"/>
                  <a:gd name="T1" fmla="*/ 8 h 11"/>
                  <a:gd name="T2" fmla="*/ 3 w 8"/>
                  <a:gd name="T3" fmla="*/ 8 h 11"/>
                  <a:gd name="T4" fmla="*/ 5 w 8"/>
                  <a:gd name="T5" fmla="*/ 11 h 11"/>
                  <a:gd name="T6" fmla="*/ 8 w 8"/>
                  <a:gd name="T7" fmla="*/ 3 h 11"/>
                  <a:gd name="T8" fmla="*/ 5 w 8"/>
                  <a:gd name="T9" fmla="*/ 0 h 11"/>
                  <a:gd name="T10" fmla="*/ 0 w 8"/>
                  <a:gd name="T11" fmla="*/ 8 h 11"/>
                  <a:gd name="T12" fmla="*/ 5 w 8"/>
                  <a:gd name="T13" fmla="*/ 11 h 11"/>
                  <a:gd name="T14" fmla="*/ 5 w 8"/>
                  <a:gd name="T15" fmla="*/ 8 h 11"/>
                  <a:gd name="T16" fmla="*/ 5 w 8"/>
                  <a:gd name="T17" fmla="*/ 11 h 11"/>
                  <a:gd name="T18" fmla="*/ 5 w 8"/>
                  <a:gd name="T19" fmla="*/ 11 h 11"/>
                  <a:gd name="T20" fmla="*/ 5 w 8"/>
                  <a:gd name="T21" fmla="*/ 8 h 11"/>
                  <a:gd name="T22" fmla="*/ 0 w 8"/>
                  <a:gd name="T23" fmla="*/ 8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1"/>
                  <a:gd name="T38" fmla="*/ 8 w 8"/>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1">
                    <a:moveTo>
                      <a:pt x="0" y="8"/>
                    </a:moveTo>
                    <a:lnTo>
                      <a:pt x="3" y="8"/>
                    </a:lnTo>
                    <a:lnTo>
                      <a:pt x="5" y="11"/>
                    </a:lnTo>
                    <a:lnTo>
                      <a:pt x="8" y="3"/>
                    </a:lnTo>
                    <a:lnTo>
                      <a:pt x="5" y="0"/>
                    </a:lnTo>
                    <a:lnTo>
                      <a:pt x="0" y="8"/>
                    </a:lnTo>
                    <a:lnTo>
                      <a:pt x="5" y="11"/>
                    </a:lnTo>
                    <a:lnTo>
                      <a:pt x="5" y="8"/>
                    </a:lnTo>
                    <a:lnTo>
                      <a:pt x="5" y="11"/>
                    </a:lnTo>
                    <a:lnTo>
                      <a:pt x="5" y="8"/>
                    </a:lnTo>
                    <a:lnTo>
                      <a:pt x="0"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94" name="Freeform 109"/>
              <p:cNvSpPr>
                <a:spLocks/>
              </p:cNvSpPr>
              <p:nvPr/>
            </p:nvSpPr>
            <p:spPr bwMode="auto">
              <a:xfrm>
                <a:off x="5459" y="1943"/>
                <a:ext cx="16" cy="13"/>
              </a:xfrm>
              <a:custGeom>
                <a:avLst/>
                <a:gdLst>
                  <a:gd name="T0" fmla="*/ 11 w 16"/>
                  <a:gd name="T1" fmla="*/ 0 h 13"/>
                  <a:gd name="T2" fmla="*/ 13 w 16"/>
                  <a:gd name="T3" fmla="*/ 0 h 13"/>
                  <a:gd name="T4" fmla="*/ 16 w 16"/>
                  <a:gd name="T5" fmla="*/ 2 h 13"/>
                  <a:gd name="T6" fmla="*/ 3 w 16"/>
                  <a:gd name="T7" fmla="*/ 10 h 13"/>
                  <a:gd name="T8" fmla="*/ 0 w 16"/>
                  <a:gd name="T9" fmla="*/ 13 h 13"/>
                  <a:gd name="T10" fmla="*/ 3 w 16"/>
                  <a:gd name="T11" fmla="*/ 8 h 13"/>
                  <a:gd name="T12" fmla="*/ 11 w 16"/>
                  <a:gd name="T13" fmla="*/ 0 h 13"/>
                  <a:gd name="T14" fmla="*/ 0 60000 65536"/>
                  <a:gd name="T15" fmla="*/ 0 60000 65536"/>
                  <a:gd name="T16" fmla="*/ 0 60000 65536"/>
                  <a:gd name="T17" fmla="*/ 0 60000 65536"/>
                  <a:gd name="T18" fmla="*/ 0 60000 65536"/>
                  <a:gd name="T19" fmla="*/ 0 60000 65536"/>
                  <a:gd name="T20" fmla="*/ 0 60000 65536"/>
                  <a:gd name="T21" fmla="*/ 0 w 16"/>
                  <a:gd name="T22" fmla="*/ 0 h 13"/>
                  <a:gd name="T23" fmla="*/ 16 w 1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3">
                    <a:moveTo>
                      <a:pt x="11" y="0"/>
                    </a:moveTo>
                    <a:lnTo>
                      <a:pt x="13" y="0"/>
                    </a:lnTo>
                    <a:lnTo>
                      <a:pt x="16" y="2"/>
                    </a:lnTo>
                    <a:lnTo>
                      <a:pt x="3" y="10"/>
                    </a:lnTo>
                    <a:lnTo>
                      <a:pt x="0" y="13"/>
                    </a:lnTo>
                    <a:lnTo>
                      <a:pt x="3" y="8"/>
                    </a:lnTo>
                    <a:lnTo>
                      <a:pt x="1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95" name="Freeform 110"/>
              <p:cNvSpPr>
                <a:spLocks/>
              </p:cNvSpPr>
              <p:nvPr/>
            </p:nvSpPr>
            <p:spPr bwMode="auto">
              <a:xfrm>
                <a:off x="5470" y="1940"/>
                <a:ext cx="5" cy="8"/>
              </a:xfrm>
              <a:custGeom>
                <a:avLst/>
                <a:gdLst>
                  <a:gd name="T0" fmla="*/ 2 w 5"/>
                  <a:gd name="T1" fmla="*/ 8 h 8"/>
                  <a:gd name="T2" fmla="*/ 2 w 5"/>
                  <a:gd name="T3" fmla="*/ 8 h 8"/>
                  <a:gd name="T4" fmla="*/ 5 w 5"/>
                  <a:gd name="T5" fmla="*/ 3 h 8"/>
                  <a:gd name="T6" fmla="*/ 2 w 5"/>
                  <a:gd name="T7" fmla="*/ 0 h 8"/>
                  <a:gd name="T8" fmla="*/ 0 w 5"/>
                  <a:gd name="T9" fmla="*/ 3 h 8"/>
                  <a:gd name="T10" fmla="*/ 2 w 5"/>
                  <a:gd name="T11" fmla="*/ 5 h 8"/>
                  <a:gd name="T12" fmla="*/ 5 w 5"/>
                  <a:gd name="T13" fmla="*/ 3 h 8"/>
                  <a:gd name="T14" fmla="*/ 5 w 5"/>
                  <a:gd name="T15" fmla="*/ 3 h 8"/>
                  <a:gd name="T16" fmla="*/ 2 w 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2" y="8"/>
                    </a:moveTo>
                    <a:lnTo>
                      <a:pt x="2" y="8"/>
                    </a:lnTo>
                    <a:lnTo>
                      <a:pt x="5" y="3"/>
                    </a:lnTo>
                    <a:lnTo>
                      <a:pt x="2" y="0"/>
                    </a:lnTo>
                    <a:lnTo>
                      <a:pt x="0" y="3"/>
                    </a:lnTo>
                    <a:lnTo>
                      <a:pt x="2" y="5"/>
                    </a:lnTo>
                    <a:lnTo>
                      <a:pt x="5" y="3"/>
                    </a:lnTo>
                    <a:lnTo>
                      <a:pt x="2"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96" name="Freeform 111"/>
              <p:cNvSpPr>
                <a:spLocks/>
              </p:cNvSpPr>
              <p:nvPr/>
            </p:nvSpPr>
            <p:spPr bwMode="auto">
              <a:xfrm>
                <a:off x="5457" y="1943"/>
                <a:ext cx="18" cy="15"/>
              </a:xfrm>
              <a:custGeom>
                <a:avLst/>
                <a:gdLst>
                  <a:gd name="T0" fmla="*/ 0 w 18"/>
                  <a:gd name="T1" fmla="*/ 15 h 15"/>
                  <a:gd name="T2" fmla="*/ 0 w 18"/>
                  <a:gd name="T3" fmla="*/ 15 h 15"/>
                  <a:gd name="T4" fmla="*/ 7 w 18"/>
                  <a:gd name="T5" fmla="*/ 13 h 15"/>
                  <a:gd name="T6" fmla="*/ 15 w 18"/>
                  <a:gd name="T7" fmla="*/ 5 h 15"/>
                  <a:gd name="T8" fmla="*/ 18 w 18"/>
                  <a:gd name="T9" fmla="*/ 0 h 15"/>
                  <a:gd name="T10" fmla="*/ 5 w 18"/>
                  <a:gd name="T11" fmla="*/ 8 h 15"/>
                  <a:gd name="T12" fmla="*/ 5 w 18"/>
                  <a:gd name="T13" fmla="*/ 13 h 15"/>
                  <a:gd name="T14" fmla="*/ 5 w 18"/>
                  <a:gd name="T15" fmla="*/ 13 h 15"/>
                  <a:gd name="T16" fmla="*/ 0 w 18"/>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5"/>
                  <a:gd name="T29" fmla="*/ 18 w 18"/>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5">
                    <a:moveTo>
                      <a:pt x="0" y="15"/>
                    </a:moveTo>
                    <a:lnTo>
                      <a:pt x="0" y="15"/>
                    </a:lnTo>
                    <a:lnTo>
                      <a:pt x="7" y="13"/>
                    </a:lnTo>
                    <a:lnTo>
                      <a:pt x="15" y="5"/>
                    </a:lnTo>
                    <a:lnTo>
                      <a:pt x="18" y="0"/>
                    </a:lnTo>
                    <a:lnTo>
                      <a:pt x="5" y="8"/>
                    </a:lnTo>
                    <a:lnTo>
                      <a:pt x="5" y="13"/>
                    </a:lnTo>
                    <a:lnTo>
                      <a:pt x="0" y="1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97" name="Freeform 112"/>
              <p:cNvSpPr>
                <a:spLocks/>
              </p:cNvSpPr>
              <p:nvPr/>
            </p:nvSpPr>
            <p:spPr bwMode="auto">
              <a:xfrm>
                <a:off x="5457" y="1940"/>
                <a:ext cx="15" cy="18"/>
              </a:xfrm>
              <a:custGeom>
                <a:avLst/>
                <a:gdLst>
                  <a:gd name="T0" fmla="*/ 15 w 15"/>
                  <a:gd name="T1" fmla="*/ 0 h 18"/>
                  <a:gd name="T2" fmla="*/ 13 w 15"/>
                  <a:gd name="T3" fmla="*/ 0 h 18"/>
                  <a:gd name="T4" fmla="*/ 5 w 15"/>
                  <a:gd name="T5" fmla="*/ 8 h 18"/>
                  <a:gd name="T6" fmla="*/ 0 w 15"/>
                  <a:gd name="T7" fmla="*/ 18 h 18"/>
                  <a:gd name="T8" fmla="*/ 5 w 15"/>
                  <a:gd name="T9" fmla="*/ 16 h 18"/>
                  <a:gd name="T10" fmla="*/ 7 w 15"/>
                  <a:gd name="T11" fmla="*/ 11 h 18"/>
                  <a:gd name="T12" fmla="*/ 15 w 15"/>
                  <a:gd name="T13" fmla="*/ 3 h 18"/>
                  <a:gd name="T14" fmla="*/ 13 w 15"/>
                  <a:gd name="T15" fmla="*/ 3 h 18"/>
                  <a:gd name="T16" fmla="*/ 15 w 15"/>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8"/>
                  <a:gd name="T29" fmla="*/ 15 w 15"/>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8">
                    <a:moveTo>
                      <a:pt x="15" y="0"/>
                    </a:moveTo>
                    <a:lnTo>
                      <a:pt x="13" y="0"/>
                    </a:lnTo>
                    <a:lnTo>
                      <a:pt x="5" y="8"/>
                    </a:lnTo>
                    <a:lnTo>
                      <a:pt x="0" y="18"/>
                    </a:lnTo>
                    <a:lnTo>
                      <a:pt x="5" y="16"/>
                    </a:lnTo>
                    <a:lnTo>
                      <a:pt x="7" y="11"/>
                    </a:lnTo>
                    <a:lnTo>
                      <a:pt x="15" y="3"/>
                    </a:lnTo>
                    <a:lnTo>
                      <a:pt x="13" y="3"/>
                    </a:lnTo>
                    <a:lnTo>
                      <a:pt x="1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98" name="Freeform 113"/>
              <p:cNvSpPr>
                <a:spLocks/>
              </p:cNvSpPr>
              <p:nvPr/>
            </p:nvSpPr>
            <p:spPr bwMode="auto">
              <a:xfrm>
                <a:off x="5462" y="1901"/>
                <a:ext cx="18" cy="31"/>
              </a:xfrm>
              <a:custGeom>
                <a:avLst/>
                <a:gdLst>
                  <a:gd name="T0" fmla="*/ 2 w 18"/>
                  <a:gd name="T1" fmla="*/ 31 h 31"/>
                  <a:gd name="T2" fmla="*/ 2 w 18"/>
                  <a:gd name="T3" fmla="*/ 23 h 31"/>
                  <a:gd name="T4" fmla="*/ 0 w 18"/>
                  <a:gd name="T5" fmla="*/ 8 h 31"/>
                  <a:gd name="T6" fmla="*/ 0 w 18"/>
                  <a:gd name="T7" fmla="*/ 3 h 31"/>
                  <a:gd name="T8" fmla="*/ 5 w 18"/>
                  <a:gd name="T9" fmla="*/ 0 h 31"/>
                  <a:gd name="T10" fmla="*/ 13 w 18"/>
                  <a:gd name="T11" fmla="*/ 0 h 31"/>
                  <a:gd name="T12" fmla="*/ 18 w 18"/>
                  <a:gd name="T13" fmla="*/ 0 h 31"/>
                  <a:gd name="T14" fmla="*/ 10 w 18"/>
                  <a:gd name="T15" fmla="*/ 3 h 31"/>
                  <a:gd name="T16" fmla="*/ 0 w 18"/>
                  <a:gd name="T17" fmla="*/ 10 h 31"/>
                  <a:gd name="T18" fmla="*/ 2 w 18"/>
                  <a:gd name="T19" fmla="*/ 23 h 31"/>
                  <a:gd name="T20" fmla="*/ 2 w 18"/>
                  <a:gd name="T21" fmla="*/ 3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1"/>
                  <a:gd name="T35" fmla="*/ 18 w 18"/>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1">
                    <a:moveTo>
                      <a:pt x="2" y="31"/>
                    </a:moveTo>
                    <a:lnTo>
                      <a:pt x="2" y="23"/>
                    </a:lnTo>
                    <a:lnTo>
                      <a:pt x="0" y="8"/>
                    </a:lnTo>
                    <a:lnTo>
                      <a:pt x="0" y="3"/>
                    </a:lnTo>
                    <a:lnTo>
                      <a:pt x="5" y="0"/>
                    </a:lnTo>
                    <a:lnTo>
                      <a:pt x="13" y="0"/>
                    </a:lnTo>
                    <a:lnTo>
                      <a:pt x="18" y="0"/>
                    </a:lnTo>
                    <a:lnTo>
                      <a:pt x="10" y="3"/>
                    </a:lnTo>
                    <a:lnTo>
                      <a:pt x="0" y="10"/>
                    </a:lnTo>
                    <a:lnTo>
                      <a:pt x="2" y="23"/>
                    </a:lnTo>
                    <a:lnTo>
                      <a:pt x="2" y="3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99" name="Freeform 114"/>
              <p:cNvSpPr>
                <a:spLocks/>
              </p:cNvSpPr>
              <p:nvPr/>
            </p:nvSpPr>
            <p:spPr bwMode="auto">
              <a:xfrm>
                <a:off x="5459" y="1909"/>
                <a:ext cx="8" cy="23"/>
              </a:xfrm>
              <a:custGeom>
                <a:avLst/>
                <a:gdLst>
                  <a:gd name="T0" fmla="*/ 0 w 8"/>
                  <a:gd name="T1" fmla="*/ 2 h 23"/>
                  <a:gd name="T2" fmla="*/ 0 w 8"/>
                  <a:gd name="T3" fmla="*/ 2 h 23"/>
                  <a:gd name="T4" fmla="*/ 3 w 8"/>
                  <a:gd name="T5" fmla="*/ 15 h 23"/>
                  <a:gd name="T6" fmla="*/ 3 w 8"/>
                  <a:gd name="T7" fmla="*/ 23 h 23"/>
                  <a:gd name="T8" fmla="*/ 8 w 8"/>
                  <a:gd name="T9" fmla="*/ 23 h 23"/>
                  <a:gd name="T10" fmla="*/ 5 w 8"/>
                  <a:gd name="T11" fmla="*/ 15 h 23"/>
                  <a:gd name="T12" fmla="*/ 3 w 8"/>
                  <a:gd name="T13" fmla="*/ 0 h 23"/>
                  <a:gd name="T14" fmla="*/ 3 w 8"/>
                  <a:gd name="T15" fmla="*/ 0 h 23"/>
                  <a:gd name="T16" fmla="*/ 0 w 8"/>
                  <a:gd name="T17" fmla="*/ 2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3"/>
                  <a:gd name="T29" fmla="*/ 8 w 8"/>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3">
                    <a:moveTo>
                      <a:pt x="0" y="2"/>
                    </a:moveTo>
                    <a:lnTo>
                      <a:pt x="0" y="2"/>
                    </a:lnTo>
                    <a:lnTo>
                      <a:pt x="3" y="15"/>
                    </a:lnTo>
                    <a:lnTo>
                      <a:pt x="3" y="23"/>
                    </a:lnTo>
                    <a:lnTo>
                      <a:pt x="8" y="23"/>
                    </a:lnTo>
                    <a:lnTo>
                      <a:pt x="5" y="15"/>
                    </a:lnTo>
                    <a:lnTo>
                      <a:pt x="3"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00" name="Freeform 115"/>
              <p:cNvSpPr>
                <a:spLocks/>
              </p:cNvSpPr>
              <p:nvPr/>
            </p:nvSpPr>
            <p:spPr bwMode="auto">
              <a:xfrm>
                <a:off x="5459" y="1898"/>
                <a:ext cx="21" cy="13"/>
              </a:xfrm>
              <a:custGeom>
                <a:avLst/>
                <a:gdLst>
                  <a:gd name="T0" fmla="*/ 21 w 21"/>
                  <a:gd name="T1" fmla="*/ 0 h 13"/>
                  <a:gd name="T2" fmla="*/ 21 w 21"/>
                  <a:gd name="T3" fmla="*/ 0 h 13"/>
                  <a:gd name="T4" fmla="*/ 16 w 21"/>
                  <a:gd name="T5" fmla="*/ 0 h 13"/>
                  <a:gd name="T6" fmla="*/ 8 w 21"/>
                  <a:gd name="T7" fmla="*/ 0 h 13"/>
                  <a:gd name="T8" fmla="*/ 0 w 21"/>
                  <a:gd name="T9" fmla="*/ 6 h 13"/>
                  <a:gd name="T10" fmla="*/ 0 w 21"/>
                  <a:gd name="T11" fmla="*/ 13 h 13"/>
                  <a:gd name="T12" fmla="*/ 3 w 21"/>
                  <a:gd name="T13" fmla="*/ 11 h 13"/>
                  <a:gd name="T14" fmla="*/ 3 w 21"/>
                  <a:gd name="T15" fmla="*/ 8 h 13"/>
                  <a:gd name="T16" fmla="*/ 8 w 21"/>
                  <a:gd name="T17" fmla="*/ 6 h 13"/>
                  <a:gd name="T18" fmla="*/ 16 w 21"/>
                  <a:gd name="T19" fmla="*/ 3 h 13"/>
                  <a:gd name="T20" fmla="*/ 18 w 21"/>
                  <a:gd name="T21" fmla="*/ 3 h 13"/>
                  <a:gd name="T22" fmla="*/ 18 w 21"/>
                  <a:gd name="T23" fmla="*/ 3 h 13"/>
                  <a:gd name="T24" fmla="*/ 21 w 21"/>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3"/>
                  <a:gd name="T41" fmla="*/ 21 w 21"/>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3">
                    <a:moveTo>
                      <a:pt x="21" y="0"/>
                    </a:moveTo>
                    <a:lnTo>
                      <a:pt x="21" y="0"/>
                    </a:lnTo>
                    <a:lnTo>
                      <a:pt x="16" y="0"/>
                    </a:lnTo>
                    <a:lnTo>
                      <a:pt x="8" y="0"/>
                    </a:lnTo>
                    <a:lnTo>
                      <a:pt x="0" y="6"/>
                    </a:lnTo>
                    <a:lnTo>
                      <a:pt x="0" y="13"/>
                    </a:lnTo>
                    <a:lnTo>
                      <a:pt x="3" y="11"/>
                    </a:lnTo>
                    <a:lnTo>
                      <a:pt x="3" y="8"/>
                    </a:lnTo>
                    <a:lnTo>
                      <a:pt x="8" y="6"/>
                    </a:lnTo>
                    <a:lnTo>
                      <a:pt x="16" y="3"/>
                    </a:lnTo>
                    <a:lnTo>
                      <a:pt x="18" y="3"/>
                    </a:lnTo>
                    <a:lnTo>
                      <a:pt x="2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01" name="Freeform 116"/>
              <p:cNvSpPr>
                <a:spLocks/>
              </p:cNvSpPr>
              <p:nvPr/>
            </p:nvSpPr>
            <p:spPr bwMode="auto">
              <a:xfrm>
                <a:off x="5462" y="1898"/>
                <a:ext cx="18" cy="13"/>
              </a:xfrm>
              <a:custGeom>
                <a:avLst/>
                <a:gdLst>
                  <a:gd name="T0" fmla="*/ 2 w 18"/>
                  <a:gd name="T1" fmla="*/ 13 h 13"/>
                  <a:gd name="T2" fmla="*/ 2 w 18"/>
                  <a:gd name="T3" fmla="*/ 13 h 13"/>
                  <a:gd name="T4" fmla="*/ 13 w 18"/>
                  <a:gd name="T5" fmla="*/ 6 h 13"/>
                  <a:gd name="T6" fmla="*/ 18 w 18"/>
                  <a:gd name="T7" fmla="*/ 0 h 13"/>
                  <a:gd name="T8" fmla="*/ 15 w 18"/>
                  <a:gd name="T9" fmla="*/ 3 h 13"/>
                  <a:gd name="T10" fmla="*/ 10 w 18"/>
                  <a:gd name="T11" fmla="*/ 3 h 13"/>
                  <a:gd name="T12" fmla="*/ 0 w 18"/>
                  <a:gd name="T13" fmla="*/ 13 h 13"/>
                  <a:gd name="T14" fmla="*/ 0 w 18"/>
                  <a:gd name="T15" fmla="*/ 13 h 13"/>
                  <a:gd name="T16" fmla="*/ 2 w 18"/>
                  <a:gd name="T17" fmla="*/ 1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3"/>
                  <a:gd name="T29" fmla="*/ 18 w 1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3">
                    <a:moveTo>
                      <a:pt x="2" y="13"/>
                    </a:moveTo>
                    <a:lnTo>
                      <a:pt x="2" y="13"/>
                    </a:lnTo>
                    <a:lnTo>
                      <a:pt x="13" y="6"/>
                    </a:lnTo>
                    <a:lnTo>
                      <a:pt x="18" y="0"/>
                    </a:lnTo>
                    <a:lnTo>
                      <a:pt x="15" y="3"/>
                    </a:lnTo>
                    <a:lnTo>
                      <a:pt x="10" y="3"/>
                    </a:lnTo>
                    <a:lnTo>
                      <a:pt x="0" y="13"/>
                    </a:lnTo>
                    <a:lnTo>
                      <a:pt x="2"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02" name="Freeform 117"/>
              <p:cNvSpPr>
                <a:spLocks/>
              </p:cNvSpPr>
              <p:nvPr/>
            </p:nvSpPr>
            <p:spPr bwMode="auto">
              <a:xfrm>
                <a:off x="5462" y="1911"/>
                <a:ext cx="5" cy="21"/>
              </a:xfrm>
              <a:custGeom>
                <a:avLst/>
                <a:gdLst>
                  <a:gd name="T0" fmla="*/ 0 w 5"/>
                  <a:gd name="T1" fmla="*/ 21 h 21"/>
                  <a:gd name="T2" fmla="*/ 5 w 5"/>
                  <a:gd name="T3" fmla="*/ 21 h 21"/>
                  <a:gd name="T4" fmla="*/ 2 w 5"/>
                  <a:gd name="T5" fmla="*/ 13 h 21"/>
                  <a:gd name="T6" fmla="*/ 2 w 5"/>
                  <a:gd name="T7" fmla="*/ 0 h 21"/>
                  <a:gd name="T8" fmla="*/ 0 w 5"/>
                  <a:gd name="T9" fmla="*/ 0 h 21"/>
                  <a:gd name="T10" fmla="*/ 0 w 5"/>
                  <a:gd name="T11" fmla="*/ 13 h 21"/>
                  <a:gd name="T12" fmla="*/ 0 w 5"/>
                  <a:gd name="T13" fmla="*/ 21 h 21"/>
                  <a:gd name="T14" fmla="*/ 5 w 5"/>
                  <a:gd name="T15" fmla="*/ 21 h 21"/>
                  <a:gd name="T16" fmla="*/ 0 w 5"/>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21"/>
                  <a:gd name="T29" fmla="*/ 5 w 5"/>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21">
                    <a:moveTo>
                      <a:pt x="0" y="21"/>
                    </a:moveTo>
                    <a:lnTo>
                      <a:pt x="5" y="21"/>
                    </a:lnTo>
                    <a:lnTo>
                      <a:pt x="2" y="13"/>
                    </a:lnTo>
                    <a:lnTo>
                      <a:pt x="2" y="0"/>
                    </a:lnTo>
                    <a:lnTo>
                      <a:pt x="0" y="0"/>
                    </a:lnTo>
                    <a:lnTo>
                      <a:pt x="0" y="13"/>
                    </a:lnTo>
                    <a:lnTo>
                      <a:pt x="0" y="21"/>
                    </a:lnTo>
                    <a:lnTo>
                      <a:pt x="5" y="21"/>
                    </a:lnTo>
                    <a:lnTo>
                      <a:pt x="0" y="2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03" name="Freeform 118"/>
              <p:cNvSpPr>
                <a:spLocks/>
              </p:cNvSpPr>
              <p:nvPr/>
            </p:nvSpPr>
            <p:spPr bwMode="auto">
              <a:xfrm>
                <a:off x="5514" y="1870"/>
                <a:ext cx="13" cy="15"/>
              </a:xfrm>
              <a:custGeom>
                <a:avLst/>
                <a:gdLst>
                  <a:gd name="T0" fmla="*/ 0 w 13"/>
                  <a:gd name="T1" fmla="*/ 15 h 15"/>
                  <a:gd name="T2" fmla="*/ 5 w 13"/>
                  <a:gd name="T3" fmla="*/ 15 h 15"/>
                  <a:gd name="T4" fmla="*/ 13 w 13"/>
                  <a:gd name="T5" fmla="*/ 13 h 15"/>
                  <a:gd name="T6" fmla="*/ 10 w 13"/>
                  <a:gd name="T7" fmla="*/ 5 h 15"/>
                  <a:gd name="T8" fmla="*/ 5 w 13"/>
                  <a:gd name="T9" fmla="*/ 0 h 15"/>
                  <a:gd name="T10" fmla="*/ 8 w 13"/>
                  <a:gd name="T11" fmla="*/ 2 h 15"/>
                  <a:gd name="T12" fmla="*/ 10 w 13"/>
                  <a:gd name="T13" fmla="*/ 7 h 15"/>
                  <a:gd name="T14" fmla="*/ 10 w 13"/>
                  <a:gd name="T15" fmla="*/ 10 h 15"/>
                  <a:gd name="T16" fmla="*/ 8 w 13"/>
                  <a:gd name="T17" fmla="*/ 13 h 15"/>
                  <a:gd name="T18" fmla="*/ 5 w 13"/>
                  <a:gd name="T19" fmla="*/ 13 h 15"/>
                  <a:gd name="T20" fmla="*/ 0 w 13"/>
                  <a:gd name="T21" fmla="*/ 15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5"/>
                  <a:gd name="T35" fmla="*/ 13 w 13"/>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5">
                    <a:moveTo>
                      <a:pt x="0" y="15"/>
                    </a:moveTo>
                    <a:lnTo>
                      <a:pt x="5" y="15"/>
                    </a:lnTo>
                    <a:lnTo>
                      <a:pt x="13" y="13"/>
                    </a:lnTo>
                    <a:lnTo>
                      <a:pt x="10" y="5"/>
                    </a:lnTo>
                    <a:lnTo>
                      <a:pt x="5" y="0"/>
                    </a:lnTo>
                    <a:lnTo>
                      <a:pt x="8" y="2"/>
                    </a:lnTo>
                    <a:lnTo>
                      <a:pt x="10" y="7"/>
                    </a:lnTo>
                    <a:lnTo>
                      <a:pt x="10" y="10"/>
                    </a:lnTo>
                    <a:lnTo>
                      <a:pt x="8" y="13"/>
                    </a:lnTo>
                    <a:lnTo>
                      <a:pt x="5" y="13"/>
                    </a:lnTo>
                    <a:lnTo>
                      <a:pt x="0" y="1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04" name="Freeform 119"/>
              <p:cNvSpPr>
                <a:spLocks/>
              </p:cNvSpPr>
              <p:nvPr/>
            </p:nvSpPr>
            <p:spPr bwMode="auto">
              <a:xfrm>
                <a:off x="5514" y="1880"/>
                <a:ext cx="16" cy="8"/>
              </a:xfrm>
              <a:custGeom>
                <a:avLst/>
                <a:gdLst>
                  <a:gd name="T0" fmla="*/ 10 w 16"/>
                  <a:gd name="T1" fmla="*/ 0 h 8"/>
                  <a:gd name="T2" fmla="*/ 10 w 16"/>
                  <a:gd name="T3" fmla="*/ 0 h 8"/>
                  <a:gd name="T4" fmla="*/ 5 w 16"/>
                  <a:gd name="T5" fmla="*/ 3 h 8"/>
                  <a:gd name="T6" fmla="*/ 0 w 16"/>
                  <a:gd name="T7" fmla="*/ 3 h 8"/>
                  <a:gd name="T8" fmla="*/ 0 w 16"/>
                  <a:gd name="T9" fmla="*/ 8 h 8"/>
                  <a:gd name="T10" fmla="*/ 5 w 16"/>
                  <a:gd name="T11" fmla="*/ 8 h 8"/>
                  <a:gd name="T12" fmla="*/ 16 w 16"/>
                  <a:gd name="T13" fmla="*/ 3 h 8"/>
                  <a:gd name="T14" fmla="*/ 16 w 16"/>
                  <a:gd name="T15" fmla="*/ 3 h 8"/>
                  <a:gd name="T16" fmla="*/ 10 w 16"/>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
                  <a:gd name="T29" fmla="*/ 16 w 1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
                    <a:moveTo>
                      <a:pt x="10" y="0"/>
                    </a:moveTo>
                    <a:lnTo>
                      <a:pt x="10" y="0"/>
                    </a:lnTo>
                    <a:lnTo>
                      <a:pt x="5" y="3"/>
                    </a:lnTo>
                    <a:lnTo>
                      <a:pt x="0" y="3"/>
                    </a:lnTo>
                    <a:lnTo>
                      <a:pt x="0" y="8"/>
                    </a:lnTo>
                    <a:lnTo>
                      <a:pt x="5" y="8"/>
                    </a:lnTo>
                    <a:lnTo>
                      <a:pt x="16" y="3"/>
                    </a:lnTo>
                    <a:lnTo>
                      <a:pt x="1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05" name="Freeform 120"/>
              <p:cNvSpPr>
                <a:spLocks/>
              </p:cNvSpPr>
              <p:nvPr/>
            </p:nvSpPr>
            <p:spPr bwMode="auto">
              <a:xfrm>
                <a:off x="5519" y="1870"/>
                <a:ext cx="11" cy="13"/>
              </a:xfrm>
              <a:custGeom>
                <a:avLst/>
                <a:gdLst>
                  <a:gd name="T0" fmla="*/ 3 w 11"/>
                  <a:gd name="T1" fmla="*/ 0 h 13"/>
                  <a:gd name="T2" fmla="*/ 0 w 11"/>
                  <a:gd name="T3" fmla="*/ 2 h 13"/>
                  <a:gd name="T4" fmla="*/ 3 w 11"/>
                  <a:gd name="T5" fmla="*/ 5 h 13"/>
                  <a:gd name="T6" fmla="*/ 5 w 11"/>
                  <a:gd name="T7" fmla="*/ 10 h 13"/>
                  <a:gd name="T8" fmla="*/ 11 w 11"/>
                  <a:gd name="T9" fmla="*/ 13 h 13"/>
                  <a:gd name="T10" fmla="*/ 8 w 11"/>
                  <a:gd name="T11" fmla="*/ 5 h 13"/>
                  <a:gd name="T12" fmla="*/ 3 w 11"/>
                  <a:gd name="T13" fmla="*/ 0 h 13"/>
                  <a:gd name="T14" fmla="*/ 0 w 11"/>
                  <a:gd name="T15" fmla="*/ 2 h 13"/>
                  <a:gd name="T16" fmla="*/ 3 w 11"/>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3" y="0"/>
                    </a:moveTo>
                    <a:lnTo>
                      <a:pt x="0" y="2"/>
                    </a:lnTo>
                    <a:lnTo>
                      <a:pt x="3" y="5"/>
                    </a:lnTo>
                    <a:lnTo>
                      <a:pt x="5" y="10"/>
                    </a:lnTo>
                    <a:lnTo>
                      <a:pt x="11" y="13"/>
                    </a:lnTo>
                    <a:lnTo>
                      <a:pt x="8" y="5"/>
                    </a:lnTo>
                    <a:lnTo>
                      <a:pt x="3" y="0"/>
                    </a:lnTo>
                    <a:lnTo>
                      <a:pt x="0" y="2"/>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06" name="Freeform 121"/>
              <p:cNvSpPr>
                <a:spLocks/>
              </p:cNvSpPr>
              <p:nvPr/>
            </p:nvSpPr>
            <p:spPr bwMode="auto">
              <a:xfrm>
                <a:off x="5514" y="1870"/>
                <a:ext cx="10" cy="18"/>
              </a:xfrm>
              <a:custGeom>
                <a:avLst/>
                <a:gdLst>
                  <a:gd name="T0" fmla="*/ 0 w 10"/>
                  <a:gd name="T1" fmla="*/ 13 h 18"/>
                  <a:gd name="T2" fmla="*/ 0 w 10"/>
                  <a:gd name="T3" fmla="*/ 18 h 18"/>
                  <a:gd name="T4" fmla="*/ 5 w 10"/>
                  <a:gd name="T5" fmla="*/ 15 h 18"/>
                  <a:gd name="T6" fmla="*/ 10 w 10"/>
                  <a:gd name="T7" fmla="*/ 13 h 18"/>
                  <a:gd name="T8" fmla="*/ 10 w 10"/>
                  <a:gd name="T9" fmla="*/ 10 h 18"/>
                  <a:gd name="T10" fmla="*/ 10 w 10"/>
                  <a:gd name="T11" fmla="*/ 7 h 18"/>
                  <a:gd name="T12" fmla="*/ 10 w 10"/>
                  <a:gd name="T13" fmla="*/ 2 h 18"/>
                  <a:gd name="T14" fmla="*/ 8 w 10"/>
                  <a:gd name="T15" fmla="*/ 0 h 18"/>
                  <a:gd name="T16" fmla="*/ 5 w 10"/>
                  <a:gd name="T17" fmla="*/ 2 h 18"/>
                  <a:gd name="T18" fmla="*/ 5 w 10"/>
                  <a:gd name="T19" fmla="*/ 5 h 18"/>
                  <a:gd name="T20" fmla="*/ 8 w 10"/>
                  <a:gd name="T21" fmla="*/ 7 h 18"/>
                  <a:gd name="T22" fmla="*/ 8 w 10"/>
                  <a:gd name="T23" fmla="*/ 10 h 18"/>
                  <a:gd name="T24" fmla="*/ 8 w 10"/>
                  <a:gd name="T25" fmla="*/ 10 h 18"/>
                  <a:gd name="T26" fmla="*/ 5 w 10"/>
                  <a:gd name="T27" fmla="*/ 13 h 18"/>
                  <a:gd name="T28" fmla="*/ 0 w 10"/>
                  <a:gd name="T29" fmla="*/ 13 h 18"/>
                  <a:gd name="T30" fmla="*/ 0 w 10"/>
                  <a:gd name="T31" fmla="*/ 18 h 18"/>
                  <a:gd name="T32" fmla="*/ 0 w 10"/>
                  <a:gd name="T33" fmla="*/ 1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8"/>
                  <a:gd name="T53" fmla="*/ 10 w 1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8">
                    <a:moveTo>
                      <a:pt x="0" y="13"/>
                    </a:moveTo>
                    <a:lnTo>
                      <a:pt x="0" y="18"/>
                    </a:lnTo>
                    <a:lnTo>
                      <a:pt x="5" y="15"/>
                    </a:lnTo>
                    <a:lnTo>
                      <a:pt x="10" y="13"/>
                    </a:lnTo>
                    <a:lnTo>
                      <a:pt x="10" y="10"/>
                    </a:lnTo>
                    <a:lnTo>
                      <a:pt x="10" y="7"/>
                    </a:lnTo>
                    <a:lnTo>
                      <a:pt x="10" y="2"/>
                    </a:lnTo>
                    <a:lnTo>
                      <a:pt x="8" y="0"/>
                    </a:lnTo>
                    <a:lnTo>
                      <a:pt x="5" y="2"/>
                    </a:lnTo>
                    <a:lnTo>
                      <a:pt x="5" y="5"/>
                    </a:lnTo>
                    <a:lnTo>
                      <a:pt x="8" y="7"/>
                    </a:lnTo>
                    <a:lnTo>
                      <a:pt x="8" y="10"/>
                    </a:lnTo>
                    <a:lnTo>
                      <a:pt x="5" y="13"/>
                    </a:lnTo>
                    <a:lnTo>
                      <a:pt x="0" y="13"/>
                    </a:lnTo>
                    <a:lnTo>
                      <a:pt x="0" y="18"/>
                    </a:lnTo>
                    <a:lnTo>
                      <a:pt x="0"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07" name="Freeform 122"/>
              <p:cNvSpPr>
                <a:spLocks/>
              </p:cNvSpPr>
              <p:nvPr/>
            </p:nvSpPr>
            <p:spPr bwMode="auto">
              <a:xfrm>
                <a:off x="5491" y="1849"/>
                <a:ext cx="13" cy="36"/>
              </a:xfrm>
              <a:custGeom>
                <a:avLst/>
                <a:gdLst>
                  <a:gd name="T0" fmla="*/ 13 w 13"/>
                  <a:gd name="T1" fmla="*/ 34 h 36"/>
                  <a:gd name="T2" fmla="*/ 7 w 13"/>
                  <a:gd name="T3" fmla="*/ 34 h 36"/>
                  <a:gd name="T4" fmla="*/ 0 w 13"/>
                  <a:gd name="T5" fmla="*/ 36 h 36"/>
                  <a:gd name="T6" fmla="*/ 2 w 13"/>
                  <a:gd name="T7" fmla="*/ 34 h 36"/>
                  <a:gd name="T8" fmla="*/ 10 w 13"/>
                  <a:gd name="T9" fmla="*/ 31 h 36"/>
                  <a:gd name="T10" fmla="*/ 7 w 13"/>
                  <a:gd name="T11" fmla="*/ 15 h 36"/>
                  <a:gd name="T12" fmla="*/ 5 w 13"/>
                  <a:gd name="T13" fmla="*/ 0 h 36"/>
                  <a:gd name="T14" fmla="*/ 10 w 13"/>
                  <a:gd name="T15" fmla="*/ 13 h 36"/>
                  <a:gd name="T16" fmla="*/ 13 w 13"/>
                  <a:gd name="T17" fmla="*/ 34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36"/>
                  <a:gd name="T29" fmla="*/ 13 w 13"/>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36">
                    <a:moveTo>
                      <a:pt x="13" y="34"/>
                    </a:moveTo>
                    <a:lnTo>
                      <a:pt x="7" y="34"/>
                    </a:lnTo>
                    <a:lnTo>
                      <a:pt x="0" y="36"/>
                    </a:lnTo>
                    <a:lnTo>
                      <a:pt x="2" y="34"/>
                    </a:lnTo>
                    <a:lnTo>
                      <a:pt x="10" y="31"/>
                    </a:lnTo>
                    <a:lnTo>
                      <a:pt x="7" y="15"/>
                    </a:lnTo>
                    <a:lnTo>
                      <a:pt x="5" y="0"/>
                    </a:lnTo>
                    <a:lnTo>
                      <a:pt x="10" y="13"/>
                    </a:lnTo>
                    <a:lnTo>
                      <a:pt x="13" y="34"/>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08" name="Freeform 123"/>
              <p:cNvSpPr>
                <a:spLocks/>
              </p:cNvSpPr>
              <p:nvPr/>
            </p:nvSpPr>
            <p:spPr bwMode="auto">
              <a:xfrm>
                <a:off x="5491" y="1880"/>
                <a:ext cx="13" cy="5"/>
              </a:xfrm>
              <a:custGeom>
                <a:avLst/>
                <a:gdLst>
                  <a:gd name="T0" fmla="*/ 0 w 13"/>
                  <a:gd name="T1" fmla="*/ 5 h 5"/>
                  <a:gd name="T2" fmla="*/ 0 w 13"/>
                  <a:gd name="T3" fmla="*/ 5 h 5"/>
                  <a:gd name="T4" fmla="*/ 7 w 13"/>
                  <a:gd name="T5" fmla="*/ 5 h 5"/>
                  <a:gd name="T6" fmla="*/ 13 w 13"/>
                  <a:gd name="T7" fmla="*/ 3 h 5"/>
                  <a:gd name="T8" fmla="*/ 10 w 13"/>
                  <a:gd name="T9" fmla="*/ 0 h 5"/>
                  <a:gd name="T10" fmla="*/ 7 w 13"/>
                  <a:gd name="T11" fmla="*/ 3 h 5"/>
                  <a:gd name="T12" fmla="*/ 2 w 13"/>
                  <a:gd name="T13" fmla="*/ 3 h 5"/>
                  <a:gd name="T14" fmla="*/ 2 w 13"/>
                  <a:gd name="T15" fmla="*/ 3 h 5"/>
                  <a:gd name="T16" fmla="*/ 0 w 13"/>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
                  <a:gd name="T29" fmla="*/ 13 w 1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
                    <a:moveTo>
                      <a:pt x="0" y="5"/>
                    </a:moveTo>
                    <a:lnTo>
                      <a:pt x="0" y="5"/>
                    </a:lnTo>
                    <a:lnTo>
                      <a:pt x="7" y="5"/>
                    </a:lnTo>
                    <a:lnTo>
                      <a:pt x="13" y="3"/>
                    </a:lnTo>
                    <a:lnTo>
                      <a:pt x="10" y="0"/>
                    </a:lnTo>
                    <a:lnTo>
                      <a:pt x="7" y="3"/>
                    </a:lnTo>
                    <a:lnTo>
                      <a:pt x="2" y="3"/>
                    </a:lnTo>
                    <a:lnTo>
                      <a:pt x="0"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09" name="Freeform 124"/>
              <p:cNvSpPr>
                <a:spLocks/>
              </p:cNvSpPr>
              <p:nvPr/>
            </p:nvSpPr>
            <p:spPr bwMode="auto">
              <a:xfrm>
                <a:off x="5491" y="1880"/>
                <a:ext cx="13" cy="5"/>
              </a:xfrm>
              <a:custGeom>
                <a:avLst/>
                <a:gdLst>
                  <a:gd name="T0" fmla="*/ 7 w 13"/>
                  <a:gd name="T1" fmla="*/ 0 h 5"/>
                  <a:gd name="T2" fmla="*/ 7 w 13"/>
                  <a:gd name="T3" fmla="*/ 0 h 5"/>
                  <a:gd name="T4" fmla="*/ 2 w 13"/>
                  <a:gd name="T5" fmla="*/ 0 h 5"/>
                  <a:gd name="T6" fmla="*/ 0 w 13"/>
                  <a:gd name="T7" fmla="*/ 5 h 5"/>
                  <a:gd name="T8" fmla="*/ 2 w 13"/>
                  <a:gd name="T9" fmla="*/ 3 h 5"/>
                  <a:gd name="T10" fmla="*/ 5 w 13"/>
                  <a:gd name="T11" fmla="*/ 5 h 5"/>
                  <a:gd name="T12" fmla="*/ 13 w 13"/>
                  <a:gd name="T13" fmla="*/ 0 h 5"/>
                  <a:gd name="T14" fmla="*/ 13 w 13"/>
                  <a:gd name="T15" fmla="*/ 0 h 5"/>
                  <a:gd name="T16" fmla="*/ 7 w 13"/>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
                  <a:gd name="T29" fmla="*/ 13 w 1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
                    <a:moveTo>
                      <a:pt x="7" y="0"/>
                    </a:moveTo>
                    <a:lnTo>
                      <a:pt x="7" y="0"/>
                    </a:lnTo>
                    <a:lnTo>
                      <a:pt x="2" y="0"/>
                    </a:lnTo>
                    <a:lnTo>
                      <a:pt x="0" y="5"/>
                    </a:lnTo>
                    <a:lnTo>
                      <a:pt x="2" y="3"/>
                    </a:lnTo>
                    <a:lnTo>
                      <a:pt x="5" y="5"/>
                    </a:lnTo>
                    <a:lnTo>
                      <a:pt x="13" y="0"/>
                    </a:lnTo>
                    <a:lnTo>
                      <a:pt x="7"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10" name="Freeform 125"/>
              <p:cNvSpPr>
                <a:spLocks/>
              </p:cNvSpPr>
              <p:nvPr/>
            </p:nvSpPr>
            <p:spPr bwMode="auto">
              <a:xfrm>
                <a:off x="5493" y="1846"/>
                <a:ext cx="11" cy="34"/>
              </a:xfrm>
              <a:custGeom>
                <a:avLst/>
                <a:gdLst>
                  <a:gd name="T0" fmla="*/ 0 w 11"/>
                  <a:gd name="T1" fmla="*/ 3 h 34"/>
                  <a:gd name="T2" fmla="*/ 0 w 11"/>
                  <a:gd name="T3" fmla="*/ 3 h 34"/>
                  <a:gd name="T4" fmla="*/ 5 w 11"/>
                  <a:gd name="T5" fmla="*/ 18 h 34"/>
                  <a:gd name="T6" fmla="*/ 5 w 11"/>
                  <a:gd name="T7" fmla="*/ 34 h 34"/>
                  <a:gd name="T8" fmla="*/ 11 w 11"/>
                  <a:gd name="T9" fmla="*/ 34 h 34"/>
                  <a:gd name="T10" fmla="*/ 8 w 11"/>
                  <a:gd name="T11" fmla="*/ 16 h 34"/>
                  <a:gd name="T12" fmla="*/ 3 w 11"/>
                  <a:gd name="T13" fmla="*/ 0 h 34"/>
                  <a:gd name="T14" fmla="*/ 3 w 11"/>
                  <a:gd name="T15" fmla="*/ 0 h 34"/>
                  <a:gd name="T16" fmla="*/ 0 w 11"/>
                  <a:gd name="T17" fmla="*/ 3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4"/>
                  <a:gd name="T29" fmla="*/ 11 w 11"/>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4">
                    <a:moveTo>
                      <a:pt x="0" y="3"/>
                    </a:moveTo>
                    <a:lnTo>
                      <a:pt x="0" y="3"/>
                    </a:lnTo>
                    <a:lnTo>
                      <a:pt x="5" y="18"/>
                    </a:lnTo>
                    <a:lnTo>
                      <a:pt x="5" y="34"/>
                    </a:lnTo>
                    <a:lnTo>
                      <a:pt x="11" y="34"/>
                    </a:lnTo>
                    <a:lnTo>
                      <a:pt x="8" y="16"/>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11" name="Freeform 126"/>
              <p:cNvSpPr>
                <a:spLocks/>
              </p:cNvSpPr>
              <p:nvPr/>
            </p:nvSpPr>
            <p:spPr bwMode="auto">
              <a:xfrm>
                <a:off x="5493" y="1846"/>
                <a:ext cx="11" cy="37"/>
              </a:xfrm>
              <a:custGeom>
                <a:avLst/>
                <a:gdLst>
                  <a:gd name="T0" fmla="*/ 11 w 11"/>
                  <a:gd name="T1" fmla="*/ 37 h 37"/>
                  <a:gd name="T2" fmla="*/ 11 w 11"/>
                  <a:gd name="T3" fmla="*/ 37 h 37"/>
                  <a:gd name="T4" fmla="*/ 8 w 11"/>
                  <a:gd name="T5" fmla="*/ 16 h 37"/>
                  <a:gd name="T6" fmla="*/ 0 w 11"/>
                  <a:gd name="T7" fmla="*/ 3 h 37"/>
                  <a:gd name="T8" fmla="*/ 3 w 11"/>
                  <a:gd name="T9" fmla="*/ 0 h 37"/>
                  <a:gd name="T10" fmla="*/ 5 w 11"/>
                  <a:gd name="T11" fmla="*/ 18 h 37"/>
                  <a:gd name="T12" fmla="*/ 8 w 11"/>
                  <a:gd name="T13" fmla="*/ 34 h 37"/>
                  <a:gd name="T14" fmla="*/ 8 w 11"/>
                  <a:gd name="T15" fmla="*/ 34 h 37"/>
                  <a:gd name="T16" fmla="*/ 11 w 11"/>
                  <a:gd name="T17" fmla="*/ 3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7"/>
                  <a:gd name="T29" fmla="*/ 11 w 11"/>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7">
                    <a:moveTo>
                      <a:pt x="11" y="37"/>
                    </a:moveTo>
                    <a:lnTo>
                      <a:pt x="11" y="37"/>
                    </a:lnTo>
                    <a:lnTo>
                      <a:pt x="8" y="16"/>
                    </a:lnTo>
                    <a:lnTo>
                      <a:pt x="0" y="3"/>
                    </a:lnTo>
                    <a:lnTo>
                      <a:pt x="3" y="0"/>
                    </a:lnTo>
                    <a:lnTo>
                      <a:pt x="5" y="18"/>
                    </a:lnTo>
                    <a:lnTo>
                      <a:pt x="8" y="34"/>
                    </a:lnTo>
                    <a:lnTo>
                      <a:pt x="11" y="37"/>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12" name="Freeform 127"/>
              <p:cNvSpPr>
                <a:spLocks/>
              </p:cNvSpPr>
              <p:nvPr/>
            </p:nvSpPr>
            <p:spPr bwMode="auto">
              <a:xfrm>
                <a:off x="5483" y="1828"/>
                <a:ext cx="8" cy="21"/>
              </a:xfrm>
              <a:custGeom>
                <a:avLst/>
                <a:gdLst>
                  <a:gd name="T0" fmla="*/ 8 w 8"/>
                  <a:gd name="T1" fmla="*/ 21 h 21"/>
                  <a:gd name="T2" fmla="*/ 5 w 8"/>
                  <a:gd name="T3" fmla="*/ 21 h 21"/>
                  <a:gd name="T4" fmla="*/ 0 w 8"/>
                  <a:gd name="T5" fmla="*/ 21 h 21"/>
                  <a:gd name="T6" fmla="*/ 0 w 8"/>
                  <a:gd name="T7" fmla="*/ 10 h 21"/>
                  <a:gd name="T8" fmla="*/ 0 w 8"/>
                  <a:gd name="T9" fmla="*/ 0 h 21"/>
                  <a:gd name="T10" fmla="*/ 0 w 8"/>
                  <a:gd name="T11" fmla="*/ 0 h 21"/>
                  <a:gd name="T12" fmla="*/ 0 w 8"/>
                  <a:gd name="T13" fmla="*/ 8 h 21"/>
                  <a:gd name="T14" fmla="*/ 0 w 8"/>
                  <a:gd name="T15" fmla="*/ 13 h 21"/>
                  <a:gd name="T16" fmla="*/ 2 w 8"/>
                  <a:gd name="T17" fmla="*/ 16 h 21"/>
                  <a:gd name="T18" fmla="*/ 5 w 8"/>
                  <a:gd name="T19" fmla="*/ 21 h 21"/>
                  <a:gd name="T20" fmla="*/ 8 w 8"/>
                  <a:gd name="T21" fmla="*/ 2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21"/>
                  <a:gd name="T35" fmla="*/ 8 w 8"/>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21">
                    <a:moveTo>
                      <a:pt x="8" y="21"/>
                    </a:moveTo>
                    <a:lnTo>
                      <a:pt x="5" y="21"/>
                    </a:lnTo>
                    <a:lnTo>
                      <a:pt x="0" y="21"/>
                    </a:lnTo>
                    <a:lnTo>
                      <a:pt x="0" y="10"/>
                    </a:lnTo>
                    <a:lnTo>
                      <a:pt x="0" y="0"/>
                    </a:lnTo>
                    <a:lnTo>
                      <a:pt x="0" y="8"/>
                    </a:lnTo>
                    <a:lnTo>
                      <a:pt x="0" y="13"/>
                    </a:lnTo>
                    <a:lnTo>
                      <a:pt x="2" y="16"/>
                    </a:lnTo>
                    <a:lnTo>
                      <a:pt x="5" y="21"/>
                    </a:lnTo>
                    <a:lnTo>
                      <a:pt x="8" y="2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13" name="Freeform 128"/>
              <p:cNvSpPr>
                <a:spLocks/>
              </p:cNvSpPr>
              <p:nvPr/>
            </p:nvSpPr>
            <p:spPr bwMode="auto">
              <a:xfrm>
                <a:off x="5480" y="1846"/>
                <a:ext cx="11" cy="5"/>
              </a:xfrm>
              <a:custGeom>
                <a:avLst/>
                <a:gdLst>
                  <a:gd name="T0" fmla="*/ 0 w 11"/>
                  <a:gd name="T1" fmla="*/ 3 h 5"/>
                  <a:gd name="T2" fmla="*/ 0 w 11"/>
                  <a:gd name="T3" fmla="*/ 3 h 5"/>
                  <a:gd name="T4" fmla="*/ 8 w 11"/>
                  <a:gd name="T5" fmla="*/ 5 h 5"/>
                  <a:gd name="T6" fmla="*/ 11 w 11"/>
                  <a:gd name="T7" fmla="*/ 5 h 5"/>
                  <a:gd name="T8" fmla="*/ 11 w 11"/>
                  <a:gd name="T9" fmla="*/ 0 h 5"/>
                  <a:gd name="T10" fmla="*/ 8 w 11"/>
                  <a:gd name="T11" fmla="*/ 0 h 5"/>
                  <a:gd name="T12" fmla="*/ 3 w 11"/>
                  <a:gd name="T13" fmla="*/ 0 h 5"/>
                  <a:gd name="T14" fmla="*/ 3 w 11"/>
                  <a:gd name="T15" fmla="*/ 0 h 5"/>
                  <a:gd name="T16" fmla="*/ 0 w 11"/>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
                  <a:gd name="T29" fmla="*/ 11 w 11"/>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
                    <a:moveTo>
                      <a:pt x="0" y="3"/>
                    </a:moveTo>
                    <a:lnTo>
                      <a:pt x="0" y="3"/>
                    </a:lnTo>
                    <a:lnTo>
                      <a:pt x="8" y="5"/>
                    </a:lnTo>
                    <a:lnTo>
                      <a:pt x="11" y="5"/>
                    </a:lnTo>
                    <a:lnTo>
                      <a:pt x="11" y="0"/>
                    </a:lnTo>
                    <a:lnTo>
                      <a:pt x="8" y="0"/>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14" name="Freeform 129"/>
              <p:cNvSpPr>
                <a:spLocks/>
              </p:cNvSpPr>
              <p:nvPr/>
            </p:nvSpPr>
            <p:spPr bwMode="auto">
              <a:xfrm>
                <a:off x="5480" y="1828"/>
                <a:ext cx="5" cy="21"/>
              </a:xfrm>
              <a:custGeom>
                <a:avLst/>
                <a:gdLst>
                  <a:gd name="T0" fmla="*/ 0 w 5"/>
                  <a:gd name="T1" fmla="*/ 0 h 21"/>
                  <a:gd name="T2" fmla="*/ 0 w 5"/>
                  <a:gd name="T3" fmla="*/ 0 h 21"/>
                  <a:gd name="T4" fmla="*/ 0 w 5"/>
                  <a:gd name="T5" fmla="*/ 10 h 21"/>
                  <a:gd name="T6" fmla="*/ 0 w 5"/>
                  <a:gd name="T7" fmla="*/ 21 h 21"/>
                  <a:gd name="T8" fmla="*/ 3 w 5"/>
                  <a:gd name="T9" fmla="*/ 18 h 21"/>
                  <a:gd name="T10" fmla="*/ 3 w 5"/>
                  <a:gd name="T11" fmla="*/ 10 h 21"/>
                  <a:gd name="T12" fmla="*/ 5 w 5"/>
                  <a:gd name="T13" fmla="*/ 0 h 21"/>
                  <a:gd name="T14" fmla="*/ 5 w 5"/>
                  <a:gd name="T15" fmla="*/ 0 h 21"/>
                  <a:gd name="T16" fmla="*/ 0 w 5"/>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21"/>
                  <a:gd name="T29" fmla="*/ 5 w 5"/>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21">
                    <a:moveTo>
                      <a:pt x="0" y="0"/>
                    </a:moveTo>
                    <a:lnTo>
                      <a:pt x="0" y="0"/>
                    </a:lnTo>
                    <a:lnTo>
                      <a:pt x="0" y="10"/>
                    </a:lnTo>
                    <a:lnTo>
                      <a:pt x="0" y="21"/>
                    </a:lnTo>
                    <a:lnTo>
                      <a:pt x="3" y="18"/>
                    </a:lnTo>
                    <a:lnTo>
                      <a:pt x="3" y="10"/>
                    </a:lnTo>
                    <a:lnTo>
                      <a:pt x="5" y="0"/>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15" name="Freeform 130"/>
              <p:cNvSpPr>
                <a:spLocks/>
              </p:cNvSpPr>
              <p:nvPr/>
            </p:nvSpPr>
            <p:spPr bwMode="auto">
              <a:xfrm>
                <a:off x="5480" y="1828"/>
                <a:ext cx="11" cy="23"/>
              </a:xfrm>
              <a:custGeom>
                <a:avLst/>
                <a:gdLst>
                  <a:gd name="T0" fmla="*/ 11 w 11"/>
                  <a:gd name="T1" fmla="*/ 23 h 23"/>
                  <a:gd name="T2" fmla="*/ 11 w 11"/>
                  <a:gd name="T3" fmla="*/ 18 h 23"/>
                  <a:gd name="T4" fmla="*/ 8 w 11"/>
                  <a:gd name="T5" fmla="*/ 18 h 23"/>
                  <a:gd name="T6" fmla="*/ 5 w 11"/>
                  <a:gd name="T7" fmla="*/ 16 h 23"/>
                  <a:gd name="T8" fmla="*/ 5 w 11"/>
                  <a:gd name="T9" fmla="*/ 13 h 23"/>
                  <a:gd name="T10" fmla="*/ 5 w 11"/>
                  <a:gd name="T11" fmla="*/ 8 h 23"/>
                  <a:gd name="T12" fmla="*/ 5 w 11"/>
                  <a:gd name="T13" fmla="*/ 0 h 23"/>
                  <a:gd name="T14" fmla="*/ 0 w 11"/>
                  <a:gd name="T15" fmla="*/ 0 h 23"/>
                  <a:gd name="T16" fmla="*/ 5 w 11"/>
                  <a:gd name="T17" fmla="*/ 0 h 23"/>
                  <a:gd name="T18" fmla="*/ 0 w 11"/>
                  <a:gd name="T19" fmla="*/ 0 h 23"/>
                  <a:gd name="T20" fmla="*/ 0 w 11"/>
                  <a:gd name="T21" fmla="*/ 8 h 23"/>
                  <a:gd name="T22" fmla="*/ 0 w 11"/>
                  <a:gd name="T23" fmla="*/ 13 h 23"/>
                  <a:gd name="T24" fmla="*/ 3 w 11"/>
                  <a:gd name="T25" fmla="*/ 18 h 23"/>
                  <a:gd name="T26" fmla="*/ 5 w 11"/>
                  <a:gd name="T27" fmla="*/ 21 h 23"/>
                  <a:gd name="T28" fmla="*/ 11 w 11"/>
                  <a:gd name="T29" fmla="*/ 23 h 23"/>
                  <a:gd name="T30" fmla="*/ 11 w 11"/>
                  <a:gd name="T31" fmla="*/ 18 h 23"/>
                  <a:gd name="T32" fmla="*/ 11 w 11"/>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23"/>
                  <a:gd name="T53" fmla="*/ 11 w 11"/>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23">
                    <a:moveTo>
                      <a:pt x="11" y="23"/>
                    </a:moveTo>
                    <a:lnTo>
                      <a:pt x="11" y="18"/>
                    </a:lnTo>
                    <a:lnTo>
                      <a:pt x="8" y="18"/>
                    </a:lnTo>
                    <a:lnTo>
                      <a:pt x="5" y="16"/>
                    </a:lnTo>
                    <a:lnTo>
                      <a:pt x="5" y="13"/>
                    </a:lnTo>
                    <a:lnTo>
                      <a:pt x="5" y="8"/>
                    </a:lnTo>
                    <a:lnTo>
                      <a:pt x="5" y="0"/>
                    </a:lnTo>
                    <a:lnTo>
                      <a:pt x="0" y="0"/>
                    </a:lnTo>
                    <a:lnTo>
                      <a:pt x="5" y="0"/>
                    </a:lnTo>
                    <a:lnTo>
                      <a:pt x="0" y="0"/>
                    </a:lnTo>
                    <a:lnTo>
                      <a:pt x="0" y="8"/>
                    </a:lnTo>
                    <a:lnTo>
                      <a:pt x="0" y="13"/>
                    </a:lnTo>
                    <a:lnTo>
                      <a:pt x="3" y="18"/>
                    </a:lnTo>
                    <a:lnTo>
                      <a:pt x="5" y="21"/>
                    </a:lnTo>
                    <a:lnTo>
                      <a:pt x="11" y="23"/>
                    </a:lnTo>
                    <a:lnTo>
                      <a:pt x="11" y="18"/>
                    </a:lnTo>
                    <a:lnTo>
                      <a:pt x="11" y="2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16" name="Freeform 131"/>
              <p:cNvSpPr>
                <a:spLocks/>
              </p:cNvSpPr>
              <p:nvPr/>
            </p:nvSpPr>
            <p:spPr bwMode="auto">
              <a:xfrm>
                <a:off x="5491" y="1904"/>
                <a:ext cx="18" cy="13"/>
              </a:xfrm>
              <a:custGeom>
                <a:avLst/>
                <a:gdLst>
                  <a:gd name="T0" fmla="*/ 0 w 18"/>
                  <a:gd name="T1" fmla="*/ 13 h 13"/>
                  <a:gd name="T2" fmla="*/ 7 w 18"/>
                  <a:gd name="T3" fmla="*/ 13 h 13"/>
                  <a:gd name="T4" fmla="*/ 18 w 18"/>
                  <a:gd name="T5" fmla="*/ 13 h 13"/>
                  <a:gd name="T6" fmla="*/ 18 w 18"/>
                  <a:gd name="T7" fmla="*/ 7 h 13"/>
                  <a:gd name="T8" fmla="*/ 18 w 18"/>
                  <a:gd name="T9" fmla="*/ 0 h 13"/>
                  <a:gd name="T10" fmla="*/ 18 w 18"/>
                  <a:gd name="T11" fmla="*/ 0 h 13"/>
                  <a:gd name="T12" fmla="*/ 15 w 18"/>
                  <a:gd name="T13" fmla="*/ 5 h 13"/>
                  <a:gd name="T14" fmla="*/ 10 w 18"/>
                  <a:gd name="T15" fmla="*/ 10 h 13"/>
                  <a:gd name="T16" fmla="*/ 0 w 18"/>
                  <a:gd name="T17" fmla="*/ 1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3"/>
                  <a:gd name="T29" fmla="*/ 18 w 1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3">
                    <a:moveTo>
                      <a:pt x="0" y="13"/>
                    </a:moveTo>
                    <a:lnTo>
                      <a:pt x="7" y="13"/>
                    </a:lnTo>
                    <a:lnTo>
                      <a:pt x="18" y="13"/>
                    </a:lnTo>
                    <a:lnTo>
                      <a:pt x="18" y="7"/>
                    </a:lnTo>
                    <a:lnTo>
                      <a:pt x="18" y="0"/>
                    </a:lnTo>
                    <a:lnTo>
                      <a:pt x="15" y="5"/>
                    </a:lnTo>
                    <a:lnTo>
                      <a:pt x="10" y="10"/>
                    </a:lnTo>
                    <a:lnTo>
                      <a:pt x="0"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17" name="Freeform 132"/>
              <p:cNvSpPr>
                <a:spLocks/>
              </p:cNvSpPr>
              <p:nvPr/>
            </p:nvSpPr>
            <p:spPr bwMode="auto">
              <a:xfrm>
                <a:off x="5491" y="1914"/>
                <a:ext cx="20" cy="5"/>
              </a:xfrm>
              <a:custGeom>
                <a:avLst/>
                <a:gdLst>
                  <a:gd name="T0" fmla="*/ 20 w 20"/>
                  <a:gd name="T1" fmla="*/ 0 h 5"/>
                  <a:gd name="T2" fmla="*/ 20 w 20"/>
                  <a:gd name="T3" fmla="*/ 0 h 5"/>
                  <a:gd name="T4" fmla="*/ 7 w 20"/>
                  <a:gd name="T5" fmla="*/ 0 h 5"/>
                  <a:gd name="T6" fmla="*/ 0 w 20"/>
                  <a:gd name="T7" fmla="*/ 0 h 5"/>
                  <a:gd name="T8" fmla="*/ 0 w 20"/>
                  <a:gd name="T9" fmla="*/ 5 h 5"/>
                  <a:gd name="T10" fmla="*/ 7 w 20"/>
                  <a:gd name="T11" fmla="*/ 5 h 5"/>
                  <a:gd name="T12" fmla="*/ 18 w 20"/>
                  <a:gd name="T13" fmla="*/ 5 h 5"/>
                  <a:gd name="T14" fmla="*/ 18 w 20"/>
                  <a:gd name="T15" fmla="*/ 5 h 5"/>
                  <a:gd name="T16" fmla="*/ 20 w 20"/>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5"/>
                  <a:gd name="T29" fmla="*/ 20 w 2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5">
                    <a:moveTo>
                      <a:pt x="20" y="0"/>
                    </a:moveTo>
                    <a:lnTo>
                      <a:pt x="20" y="0"/>
                    </a:lnTo>
                    <a:lnTo>
                      <a:pt x="7" y="0"/>
                    </a:lnTo>
                    <a:lnTo>
                      <a:pt x="0" y="0"/>
                    </a:lnTo>
                    <a:lnTo>
                      <a:pt x="0" y="5"/>
                    </a:lnTo>
                    <a:lnTo>
                      <a:pt x="7" y="5"/>
                    </a:lnTo>
                    <a:lnTo>
                      <a:pt x="18" y="5"/>
                    </a:lnTo>
                    <a:lnTo>
                      <a:pt x="2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18" name="Freeform 133"/>
              <p:cNvSpPr>
                <a:spLocks/>
              </p:cNvSpPr>
              <p:nvPr/>
            </p:nvSpPr>
            <p:spPr bwMode="auto">
              <a:xfrm>
                <a:off x="5506" y="1901"/>
                <a:ext cx="5" cy="18"/>
              </a:xfrm>
              <a:custGeom>
                <a:avLst/>
                <a:gdLst>
                  <a:gd name="T0" fmla="*/ 0 w 5"/>
                  <a:gd name="T1" fmla="*/ 0 h 18"/>
                  <a:gd name="T2" fmla="*/ 0 w 5"/>
                  <a:gd name="T3" fmla="*/ 0 h 18"/>
                  <a:gd name="T4" fmla="*/ 3 w 5"/>
                  <a:gd name="T5" fmla="*/ 10 h 18"/>
                  <a:gd name="T6" fmla="*/ 5 w 5"/>
                  <a:gd name="T7" fmla="*/ 13 h 18"/>
                  <a:gd name="T8" fmla="*/ 3 w 5"/>
                  <a:gd name="T9" fmla="*/ 18 h 18"/>
                  <a:gd name="T10" fmla="*/ 5 w 5"/>
                  <a:gd name="T11" fmla="*/ 10 h 18"/>
                  <a:gd name="T12" fmla="*/ 5 w 5"/>
                  <a:gd name="T13" fmla="*/ 3 h 18"/>
                  <a:gd name="T14" fmla="*/ 5 w 5"/>
                  <a:gd name="T15" fmla="*/ 3 h 18"/>
                  <a:gd name="T16" fmla="*/ 0 w 5"/>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8"/>
                  <a:gd name="T29" fmla="*/ 5 w 5"/>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8">
                    <a:moveTo>
                      <a:pt x="0" y="0"/>
                    </a:moveTo>
                    <a:lnTo>
                      <a:pt x="0" y="0"/>
                    </a:lnTo>
                    <a:lnTo>
                      <a:pt x="3" y="10"/>
                    </a:lnTo>
                    <a:lnTo>
                      <a:pt x="5" y="13"/>
                    </a:lnTo>
                    <a:lnTo>
                      <a:pt x="3" y="18"/>
                    </a:lnTo>
                    <a:lnTo>
                      <a:pt x="5" y="10"/>
                    </a:lnTo>
                    <a:lnTo>
                      <a:pt x="5" y="3"/>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19" name="Freeform 134"/>
              <p:cNvSpPr>
                <a:spLocks/>
              </p:cNvSpPr>
              <p:nvPr/>
            </p:nvSpPr>
            <p:spPr bwMode="auto">
              <a:xfrm>
                <a:off x="5491" y="1901"/>
                <a:ext cx="20" cy="18"/>
              </a:xfrm>
              <a:custGeom>
                <a:avLst/>
                <a:gdLst>
                  <a:gd name="T0" fmla="*/ 0 w 20"/>
                  <a:gd name="T1" fmla="*/ 13 h 18"/>
                  <a:gd name="T2" fmla="*/ 0 w 20"/>
                  <a:gd name="T3" fmla="*/ 18 h 18"/>
                  <a:gd name="T4" fmla="*/ 13 w 20"/>
                  <a:gd name="T5" fmla="*/ 16 h 18"/>
                  <a:gd name="T6" fmla="*/ 18 w 20"/>
                  <a:gd name="T7" fmla="*/ 8 h 18"/>
                  <a:gd name="T8" fmla="*/ 20 w 20"/>
                  <a:gd name="T9" fmla="*/ 3 h 18"/>
                  <a:gd name="T10" fmla="*/ 15 w 20"/>
                  <a:gd name="T11" fmla="*/ 0 h 18"/>
                  <a:gd name="T12" fmla="*/ 20 w 20"/>
                  <a:gd name="T13" fmla="*/ 3 h 18"/>
                  <a:gd name="T14" fmla="*/ 15 w 20"/>
                  <a:gd name="T15" fmla="*/ 3 h 18"/>
                  <a:gd name="T16" fmla="*/ 15 w 20"/>
                  <a:gd name="T17" fmla="*/ 8 h 18"/>
                  <a:gd name="T18" fmla="*/ 10 w 20"/>
                  <a:gd name="T19" fmla="*/ 10 h 18"/>
                  <a:gd name="T20" fmla="*/ 0 w 20"/>
                  <a:gd name="T21" fmla="*/ 13 h 18"/>
                  <a:gd name="T22" fmla="*/ 0 w 20"/>
                  <a:gd name="T23" fmla="*/ 18 h 18"/>
                  <a:gd name="T24" fmla="*/ 0 w 20"/>
                  <a:gd name="T25" fmla="*/ 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0" y="13"/>
                    </a:moveTo>
                    <a:lnTo>
                      <a:pt x="0" y="18"/>
                    </a:lnTo>
                    <a:lnTo>
                      <a:pt x="13" y="16"/>
                    </a:lnTo>
                    <a:lnTo>
                      <a:pt x="18" y="8"/>
                    </a:lnTo>
                    <a:lnTo>
                      <a:pt x="20" y="3"/>
                    </a:lnTo>
                    <a:lnTo>
                      <a:pt x="15" y="0"/>
                    </a:lnTo>
                    <a:lnTo>
                      <a:pt x="20" y="3"/>
                    </a:lnTo>
                    <a:lnTo>
                      <a:pt x="15" y="3"/>
                    </a:lnTo>
                    <a:lnTo>
                      <a:pt x="15" y="8"/>
                    </a:lnTo>
                    <a:lnTo>
                      <a:pt x="10" y="10"/>
                    </a:lnTo>
                    <a:lnTo>
                      <a:pt x="0" y="13"/>
                    </a:lnTo>
                    <a:lnTo>
                      <a:pt x="0" y="18"/>
                    </a:lnTo>
                    <a:lnTo>
                      <a:pt x="0"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20" name="Freeform 135"/>
              <p:cNvSpPr>
                <a:spLocks/>
              </p:cNvSpPr>
              <p:nvPr/>
            </p:nvSpPr>
            <p:spPr bwMode="auto">
              <a:xfrm>
                <a:off x="5483" y="1896"/>
                <a:ext cx="5" cy="5"/>
              </a:xfrm>
              <a:custGeom>
                <a:avLst/>
                <a:gdLst>
                  <a:gd name="T0" fmla="*/ 2 w 5"/>
                  <a:gd name="T1" fmla="*/ 5 h 5"/>
                  <a:gd name="T2" fmla="*/ 2 w 5"/>
                  <a:gd name="T3" fmla="*/ 2 h 5"/>
                  <a:gd name="T4" fmla="*/ 0 w 5"/>
                  <a:gd name="T5" fmla="*/ 2 h 5"/>
                  <a:gd name="T6" fmla="*/ 2 w 5"/>
                  <a:gd name="T7" fmla="*/ 0 h 5"/>
                  <a:gd name="T8" fmla="*/ 5 w 5"/>
                  <a:gd name="T9" fmla="*/ 0 h 5"/>
                  <a:gd name="T10" fmla="*/ 2 w 5"/>
                  <a:gd name="T11" fmla="*/ 0 h 5"/>
                  <a:gd name="T12" fmla="*/ 2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2" y="5"/>
                    </a:moveTo>
                    <a:lnTo>
                      <a:pt x="2" y="2"/>
                    </a:lnTo>
                    <a:lnTo>
                      <a:pt x="0" y="2"/>
                    </a:lnTo>
                    <a:lnTo>
                      <a:pt x="2" y="0"/>
                    </a:lnTo>
                    <a:lnTo>
                      <a:pt x="5" y="0"/>
                    </a:lnTo>
                    <a:lnTo>
                      <a:pt x="2" y="0"/>
                    </a:lnTo>
                    <a:lnTo>
                      <a:pt x="2"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21" name="Freeform 136"/>
              <p:cNvSpPr>
                <a:spLocks/>
              </p:cNvSpPr>
              <p:nvPr/>
            </p:nvSpPr>
            <p:spPr bwMode="auto">
              <a:xfrm>
                <a:off x="5483" y="1896"/>
                <a:ext cx="5" cy="5"/>
              </a:xfrm>
              <a:custGeom>
                <a:avLst/>
                <a:gdLst>
                  <a:gd name="T0" fmla="*/ 0 w 5"/>
                  <a:gd name="T1" fmla="*/ 2 h 5"/>
                  <a:gd name="T2" fmla="*/ 0 w 5"/>
                  <a:gd name="T3" fmla="*/ 2 h 5"/>
                  <a:gd name="T4" fmla="*/ 0 w 5"/>
                  <a:gd name="T5" fmla="*/ 5 h 5"/>
                  <a:gd name="T6" fmla="*/ 0 w 5"/>
                  <a:gd name="T7" fmla="*/ 5 h 5"/>
                  <a:gd name="T8" fmla="*/ 5 w 5"/>
                  <a:gd name="T9" fmla="*/ 5 h 5"/>
                  <a:gd name="T10" fmla="*/ 2 w 5"/>
                  <a:gd name="T11" fmla="*/ 2 h 5"/>
                  <a:gd name="T12" fmla="*/ 0 w 5"/>
                  <a:gd name="T13" fmla="*/ 0 h 5"/>
                  <a:gd name="T14" fmla="*/ 0 w 5"/>
                  <a:gd name="T15" fmla="*/ 0 h 5"/>
                  <a:gd name="T16" fmla="*/ 0 w 5"/>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0" y="2"/>
                    </a:moveTo>
                    <a:lnTo>
                      <a:pt x="0" y="2"/>
                    </a:lnTo>
                    <a:lnTo>
                      <a:pt x="0" y="5"/>
                    </a:lnTo>
                    <a:lnTo>
                      <a:pt x="5" y="5"/>
                    </a:lnTo>
                    <a:lnTo>
                      <a:pt x="2" y="2"/>
                    </a:lnTo>
                    <a:lnTo>
                      <a:pt x="0"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22" name="Freeform 137"/>
              <p:cNvSpPr>
                <a:spLocks/>
              </p:cNvSpPr>
              <p:nvPr/>
            </p:nvSpPr>
            <p:spPr bwMode="auto">
              <a:xfrm>
                <a:off x="5483" y="1893"/>
                <a:ext cx="8" cy="5"/>
              </a:xfrm>
              <a:custGeom>
                <a:avLst/>
                <a:gdLst>
                  <a:gd name="T0" fmla="*/ 8 w 8"/>
                  <a:gd name="T1" fmla="*/ 3 h 5"/>
                  <a:gd name="T2" fmla="*/ 5 w 8"/>
                  <a:gd name="T3" fmla="*/ 0 h 5"/>
                  <a:gd name="T4" fmla="*/ 2 w 8"/>
                  <a:gd name="T5" fmla="*/ 0 h 5"/>
                  <a:gd name="T6" fmla="*/ 0 w 8"/>
                  <a:gd name="T7" fmla="*/ 5 h 5"/>
                  <a:gd name="T8" fmla="*/ 0 w 8"/>
                  <a:gd name="T9" fmla="*/ 3 h 5"/>
                  <a:gd name="T10" fmla="*/ 2 w 8"/>
                  <a:gd name="T11" fmla="*/ 5 h 5"/>
                  <a:gd name="T12" fmla="*/ 8 w 8"/>
                  <a:gd name="T13" fmla="*/ 3 h 5"/>
                  <a:gd name="T14" fmla="*/ 5 w 8"/>
                  <a:gd name="T15" fmla="*/ 0 h 5"/>
                  <a:gd name="T16" fmla="*/ 8 w 8"/>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8" y="3"/>
                    </a:moveTo>
                    <a:lnTo>
                      <a:pt x="5" y="0"/>
                    </a:lnTo>
                    <a:lnTo>
                      <a:pt x="2" y="0"/>
                    </a:lnTo>
                    <a:lnTo>
                      <a:pt x="0" y="5"/>
                    </a:lnTo>
                    <a:lnTo>
                      <a:pt x="0" y="3"/>
                    </a:lnTo>
                    <a:lnTo>
                      <a:pt x="2" y="5"/>
                    </a:lnTo>
                    <a:lnTo>
                      <a:pt x="8" y="3"/>
                    </a:lnTo>
                    <a:lnTo>
                      <a:pt x="5" y="0"/>
                    </a:lnTo>
                    <a:lnTo>
                      <a:pt x="8"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23" name="Freeform 138"/>
              <p:cNvSpPr>
                <a:spLocks/>
              </p:cNvSpPr>
              <p:nvPr/>
            </p:nvSpPr>
            <p:spPr bwMode="auto">
              <a:xfrm>
                <a:off x="5483" y="1893"/>
                <a:ext cx="8" cy="8"/>
              </a:xfrm>
              <a:custGeom>
                <a:avLst/>
                <a:gdLst>
                  <a:gd name="T0" fmla="*/ 0 w 8"/>
                  <a:gd name="T1" fmla="*/ 8 h 8"/>
                  <a:gd name="T2" fmla="*/ 5 w 8"/>
                  <a:gd name="T3" fmla="*/ 8 h 8"/>
                  <a:gd name="T4" fmla="*/ 5 w 8"/>
                  <a:gd name="T5" fmla="*/ 5 h 8"/>
                  <a:gd name="T6" fmla="*/ 8 w 8"/>
                  <a:gd name="T7" fmla="*/ 3 h 8"/>
                  <a:gd name="T8" fmla="*/ 5 w 8"/>
                  <a:gd name="T9" fmla="*/ 0 h 8"/>
                  <a:gd name="T10" fmla="*/ 2 w 8"/>
                  <a:gd name="T11" fmla="*/ 3 h 8"/>
                  <a:gd name="T12" fmla="*/ 0 w 8"/>
                  <a:gd name="T13" fmla="*/ 8 h 8"/>
                  <a:gd name="T14" fmla="*/ 5 w 8"/>
                  <a:gd name="T15" fmla="*/ 8 h 8"/>
                  <a:gd name="T16" fmla="*/ 0 w 8"/>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0" y="8"/>
                    </a:moveTo>
                    <a:lnTo>
                      <a:pt x="5" y="8"/>
                    </a:lnTo>
                    <a:lnTo>
                      <a:pt x="5" y="5"/>
                    </a:lnTo>
                    <a:lnTo>
                      <a:pt x="8" y="3"/>
                    </a:lnTo>
                    <a:lnTo>
                      <a:pt x="5" y="0"/>
                    </a:lnTo>
                    <a:lnTo>
                      <a:pt x="2" y="3"/>
                    </a:lnTo>
                    <a:lnTo>
                      <a:pt x="0" y="8"/>
                    </a:lnTo>
                    <a:lnTo>
                      <a:pt x="5" y="8"/>
                    </a:lnTo>
                    <a:lnTo>
                      <a:pt x="0"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24" name="Freeform 139"/>
              <p:cNvSpPr>
                <a:spLocks/>
              </p:cNvSpPr>
              <p:nvPr/>
            </p:nvSpPr>
            <p:spPr bwMode="auto">
              <a:xfrm>
                <a:off x="5477" y="1799"/>
                <a:ext cx="8" cy="13"/>
              </a:xfrm>
              <a:custGeom>
                <a:avLst/>
                <a:gdLst>
                  <a:gd name="T0" fmla="*/ 6 w 8"/>
                  <a:gd name="T1" fmla="*/ 13 h 13"/>
                  <a:gd name="T2" fmla="*/ 0 w 8"/>
                  <a:gd name="T3" fmla="*/ 11 h 13"/>
                  <a:gd name="T4" fmla="*/ 0 w 8"/>
                  <a:gd name="T5" fmla="*/ 5 h 13"/>
                  <a:gd name="T6" fmla="*/ 6 w 8"/>
                  <a:gd name="T7" fmla="*/ 3 h 13"/>
                  <a:gd name="T8" fmla="*/ 8 w 8"/>
                  <a:gd name="T9" fmla="*/ 0 h 13"/>
                  <a:gd name="T10" fmla="*/ 6 w 8"/>
                  <a:gd name="T11" fmla="*/ 3 h 13"/>
                  <a:gd name="T12" fmla="*/ 6 w 8"/>
                  <a:gd name="T13" fmla="*/ 13 h 13"/>
                  <a:gd name="T14" fmla="*/ 0 60000 65536"/>
                  <a:gd name="T15" fmla="*/ 0 60000 65536"/>
                  <a:gd name="T16" fmla="*/ 0 60000 65536"/>
                  <a:gd name="T17" fmla="*/ 0 60000 65536"/>
                  <a:gd name="T18" fmla="*/ 0 60000 65536"/>
                  <a:gd name="T19" fmla="*/ 0 60000 65536"/>
                  <a:gd name="T20" fmla="*/ 0 60000 65536"/>
                  <a:gd name="T21" fmla="*/ 0 w 8"/>
                  <a:gd name="T22" fmla="*/ 0 h 13"/>
                  <a:gd name="T23" fmla="*/ 8 w 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3">
                    <a:moveTo>
                      <a:pt x="6" y="13"/>
                    </a:moveTo>
                    <a:lnTo>
                      <a:pt x="0" y="11"/>
                    </a:lnTo>
                    <a:lnTo>
                      <a:pt x="0" y="5"/>
                    </a:lnTo>
                    <a:lnTo>
                      <a:pt x="6" y="3"/>
                    </a:lnTo>
                    <a:lnTo>
                      <a:pt x="8" y="0"/>
                    </a:lnTo>
                    <a:lnTo>
                      <a:pt x="6" y="3"/>
                    </a:lnTo>
                    <a:lnTo>
                      <a:pt x="6"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25" name="Freeform 140"/>
              <p:cNvSpPr>
                <a:spLocks/>
              </p:cNvSpPr>
              <p:nvPr/>
            </p:nvSpPr>
            <p:spPr bwMode="auto">
              <a:xfrm>
                <a:off x="5477" y="1804"/>
                <a:ext cx="6" cy="11"/>
              </a:xfrm>
              <a:custGeom>
                <a:avLst/>
                <a:gdLst>
                  <a:gd name="T0" fmla="*/ 0 w 6"/>
                  <a:gd name="T1" fmla="*/ 0 h 11"/>
                  <a:gd name="T2" fmla="*/ 0 w 6"/>
                  <a:gd name="T3" fmla="*/ 0 h 11"/>
                  <a:gd name="T4" fmla="*/ 0 w 6"/>
                  <a:gd name="T5" fmla="*/ 8 h 11"/>
                  <a:gd name="T6" fmla="*/ 3 w 6"/>
                  <a:gd name="T7" fmla="*/ 11 h 11"/>
                  <a:gd name="T8" fmla="*/ 6 w 6"/>
                  <a:gd name="T9" fmla="*/ 8 h 11"/>
                  <a:gd name="T10" fmla="*/ 3 w 6"/>
                  <a:gd name="T11" fmla="*/ 6 h 11"/>
                  <a:gd name="T12" fmla="*/ 3 w 6"/>
                  <a:gd name="T13" fmla="*/ 3 h 11"/>
                  <a:gd name="T14" fmla="*/ 3 w 6"/>
                  <a:gd name="T15" fmla="*/ 3 h 11"/>
                  <a:gd name="T16" fmla="*/ 0 w 6"/>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0" y="0"/>
                    </a:moveTo>
                    <a:lnTo>
                      <a:pt x="0" y="0"/>
                    </a:lnTo>
                    <a:lnTo>
                      <a:pt x="0" y="8"/>
                    </a:lnTo>
                    <a:lnTo>
                      <a:pt x="3" y="11"/>
                    </a:lnTo>
                    <a:lnTo>
                      <a:pt x="6" y="8"/>
                    </a:lnTo>
                    <a:lnTo>
                      <a:pt x="3" y="6"/>
                    </a:lnTo>
                    <a:lnTo>
                      <a:pt x="3" y="3"/>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26" name="Freeform 141"/>
              <p:cNvSpPr>
                <a:spLocks/>
              </p:cNvSpPr>
              <p:nvPr/>
            </p:nvSpPr>
            <p:spPr bwMode="auto">
              <a:xfrm>
                <a:off x="5477" y="1796"/>
                <a:ext cx="11" cy="11"/>
              </a:xfrm>
              <a:custGeom>
                <a:avLst/>
                <a:gdLst>
                  <a:gd name="T0" fmla="*/ 8 w 11"/>
                  <a:gd name="T1" fmla="*/ 0 h 11"/>
                  <a:gd name="T2" fmla="*/ 8 w 11"/>
                  <a:gd name="T3" fmla="*/ 0 h 11"/>
                  <a:gd name="T4" fmla="*/ 3 w 11"/>
                  <a:gd name="T5" fmla="*/ 3 h 11"/>
                  <a:gd name="T6" fmla="*/ 0 w 11"/>
                  <a:gd name="T7" fmla="*/ 8 h 11"/>
                  <a:gd name="T8" fmla="*/ 3 w 11"/>
                  <a:gd name="T9" fmla="*/ 11 h 11"/>
                  <a:gd name="T10" fmla="*/ 6 w 11"/>
                  <a:gd name="T11" fmla="*/ 8 h 11"/>
                  <a:gd name="T12" fmla="*/ 11 w 11"/>
                  <a:gd name="T13" fmla="*/ 3 h 11"/>
                  <a:gd name="T14" fmla="*/ 11 w 11"/>
                  <a:gd name="T15" fmla="*/ 3 h 11"/>
                  <a:gd name="T16" fmla="*/ 8 w 1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1"/>
                  <a:gd name="T29" fmla="*/ 11 w 1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1">
                    <a:moveTo>
                      <a:pt x="8" y="0"/>
                    </a:moveTo>
                    <a:lnTo>
                      <a:pt x="8" y="0"/>
                    </a:lnTo>
                    <a:lnTo>
                      <a:pt x="3" y="3"/>
                    </a:lnTo>
                    <a:lnTo>
                      <a:pt x="0" y="8"/>
                    </a:lnTo>
                    <a:lnTo>
                      <a:pt x="3" y="11"/>
                    </a:lnTo>
                    <a:lnTo>
                      <a:pt x="6" y="8"/>
                    </a:lnTo>
                    <a:lnTo>
                      <a:pt x="11" y="3"/>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27" name="Freeform 142"/>
              <p:cNvSpPr>
                <a:spLocks/>
              </p:cNvSpPr>
              <p:nvPr/>
            </p:nvSpPr>
            <p:spPr bwMode="auto">
              <a:xfrm>
                <a:off x="5480" y="1796"/>
                <a:ext cx="8" cy="19"/>
              </a:xfrm>
              <a:custGeom>
                <a:avLst/>
                <a:gdLst>
                  <a:gd name="T0" fmla="*/ 0 w 8"/>
                  <a:gd name="T1" fmla="*/ 19 h 19"/>
                  <a:gd name="T2" fmla="*/ 3 w 8"/>
                  <a:gd name="T3" fmla="*/ 16 h 19"/>
                  <a:gd name="T4" fmla="*/ 3 w 8"/>
                  <a:gd name="T5" fmla="*/ 8 h 19"/>
                  <a:gd name="T6" fmla="*/ 5 w 8"/>
                  <a:gd name="T7" fmla="*/ 0 h 19"/>
                  <a:gd name="T8" fmla="*/ 8 w 8"/>
                  <a:gd name="T9" fmla="*/ 3 h 19"/>
                  <a:gd name="T10" fmla="*/ 0 w 8"/>
                  <a:gd name="T11" fmla="*/ 6 h 19"/>
                  <a:gd name="T12" fmla="*/ 0 w 8"/>
                  <a:gd name="T13" fmla="*/ 19 h 19"/>
                  <a:gd name="T14" fmla="*/ 3 w 8"/>
                  <a:gd name="T15" fmla="*/ 16 h 19"/>
                  <a:gd name="T16" fmla="*/ 0 w 8"/>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0" y="19"/>
                    </a:moveTo>
                    <a:lnTo>
                      <a:pt x="3" y="16"/>
                    </a:lnTo>
                    <a:lnTo>
                      <a:pt x="3" y="8"/>
                    </a:lnTo>
                    <a:lnTo>
                      <a:pt x="5" y="0"/>
                    </a:lnTo>
                    <a:lnTo>
                      <a:pt x="8" y="3"/>
                    </a:lnTo>
                    <a:lnTo>
                      <a:pt x="0" y="6"/>
                    </a:lnTo>
                    <a:lnTo>
                      <a:pt x="0" y="19"/>
                    </a:lnTo>
                    <a:lnTo>
                      <a:pt x="3" y="16"/>
                    </a:lnTo>
                    <a:lnTo>
                      <a:pt x="0"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28" name="Freeform 143"/>
              <p:cNvSpPr>
                <a:spLocks/>
              </p:cNvSpPr>
              <p:nvPr/>
            </p:nvSpPr>
            <p:spPr bwMode="auto">
              <a:xfrm>
                <a:off x="5598" y="1930"/>
                <a:ext cx="10" cy="2"/>
              </a:xfrm>
              <a:custGeom>
                <a:avLst/>
                <a:gdLst>
                  <a:gd name="T0" fmla="*/ 10 w 10"/>
                  <a:gd name="T1" fmla="*/ 0 h 2"/>
                  <a:gd name="T2" fmla="*/ 5 w 10"/>
                  <a:gd name="T3" fmla="*/ 2 h 2"/>
                  <a:gd name="T4" fmla="*/ 0 w 10"/>
                  <a:gd name="T5" fmla="*/ 2 h 2"/>
                  <a:gd name="T6" fmla="*/ 0 w 10"/>
                  <a:gd name="T7" fmla="*/ 0 h 2"/>
                  <a:gd name="T8" fmla="*/ 10 w 10"/>
                  <a:gd name="T9" fmla="*/ 0 h 2"/>
                  <a:gd name="T10" fmla="*/ 0 60000 65536"/>
                  <a:gd name="T11" fmla="*/ 0 60000 65536"/>
                  <a:gd name="T12" fmla="*/ 0 60000 65536"/>
                  <a:gd name="T13" fmla="*/ 0 60000 65536"/>
                  <a:gd name="T14" fmla="*/ 0 60000 65536"/>
                  <a:gd name="T15" fmla="*/ 0 w 10"/>
                  <a:gd name="T16" fmla="*/ 0 h 2"/>
                  <a:gd name="T17" fmla="*/ 10 w 10"/>
                  <a:gd name="T18" fmla="*/ 2 h 2"/>
                </a:gdLst>
                <a:ahLst/>
                <a:cxnLst>
                  <a:cxn ang="T10">
                    <a:pos x="T0" y="T1"/>
                  </a:cxn>
                  <a:cxn ang="T11">
                    <a:pos x="T2" y="T3"/>
                  </a:cxn>
                  <a:cxn ang="T12">
                    <a:pos x="T4" y="T5"/>
                  </a:cxn>
                  <a:cxn ang="T13">
                    <a:pos x="T6" y="T7"/>
                  </a:cxn>
                  <a:cxn ang="T14">
                    <a:pos x="T8" y="T9"/>
                  </a:cxn>
                </a:cxnLst>
                <a:rect l="T15" t="T16" r="T17" b="T18"/>
                <a:pathLst>
                  <a:path w="10" h="2">
                    <a:moveTo>
                      <a:pt x="10" y="0"/>
                    </a:moveTo>
                    <a:lnTo>
                      <a:pt x="5" y="2"/>
                    </a:lnTo>
                    <a:lnTo>
                      <a:pt x="0" y="2"/>
                    </a:lnTo>
                    <a:lnTo>
                      <a:pt x="0" y="0"/>
                    </a:lnTo>
                    <a:lnTo>
                      <a:pt x="1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29" name="Freeform 144"/>
              <p:cNvSpPr>
                <a:spLocks/>
              </p:cNvSpPr>
              <p:nvPr/>
            </p:nvSpPr>
            <p:spPr bwMode="auto">
              <a:xfrm>
                <a:off x="5598" y="1930"/>
                <a:ext cx="10" cy="5"/>
              </a:xfrm>
              <a:custGeom>
                <a:avLst/>
                <a:gdLst>
                  <a:gd name="T0" fmla="*/ 2 w 10"/>
                  <a:gd name="T1" fmla="*/ 5 h 5"/>
                  <a:gd name="T2" fmla="*/ 2 w 10"/>
                  <a:gd name="T3" fmla="*/ 5 h 5"/>
                  <a:gd name="T4" fmla="*/ 7 w 10"/>
                  <a:gd name="T5" fmla="*/ 2 h 5"/>
                  <a:gd name="T6" fmla="*/ 10 w 10"/>
                  <a:gd name="T7" fmla="*/ 2 h 5"/>
                  <a:gd name="T8" fmla="*/ 10 w 10"/>
                  <a:gd name="T9" fmla="*/ 0 h 5"/>
                  <a:gd name="T10" fmla="*/ 5 w 10"/>
                  <a:gd name="T11" fmla="*/ 0 h 5"/>
                  <a:gd name="T12" fmla="*/ 0 w 10"/>
                  <a:gd name="T13" fmla="*/ 2 h 5"/>
                  <a:gd name="T14" fmla="*/ 0 w 10"/>
                  <a:gd name="T15" fmla="*/ 2 h 5"/>
                  <a:gd name="T16" fmla="*/ 2 w 10"/>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2" y="5"/>
                    </a:moveTo>
                    <a:lnTo>
                      <a:pt x="2" y="5"/>
                    </a:lnTo>
                    <a:lnTo>
                      <a:pt x="7" y="2"/>
                    </a:lnTo>
                    <a:lnTo>
                      <a:pt x="10" y="2"/>
                    </a:lnTo>
                    <a:lnTo>
                      <a:pt x="10" y="0"/>
                    </a:lnTo>
                    <a:lnTo>
                      <a:pt x="5" y="0"/>
                    </a:lnTo>
                    <a:lnTo>
                      <a:pt x="0" y="2"/>
                    </a:lnTo>
                    <a:lnTo>
                      <a:pt x="2"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30" name="Freeform 145"/>
              <p:cNvSpPr>
                <a:spLocks/>
              </p:cNvSpPr>
              <p:nvPr/>
            </p:nvSpPr>
            <p:spPr bwMode="auto">
              <a:xfrm>
                <a:off x="5598" y="1930"/>
                <a:ext cx="10" cy="5"/>
              </a:xfrm>
              <a:custGeom>
                <a:avLst/>
                <a:gdLst>
                  <a:gd name="T0" fmla="*/ 10 w 10"/>
                  <a:gd name="T1" fmla="*/ 2 h 5"/>
                  <a:gd name="T2" fmla="*/ 10 w 10"/>
                  <a:gd name="T3" fmla="*/ 0 h 5"/>
                  <a:gd name="T4" fmla="*/ 0 w 10"/>
                  <a:gd name="T5" fmla="*/ 0 h 5"/>
                  <a:gd name="T6" fmla="*/ 2 w 10"/>
                  <a:gd name="T7" fmla="*/ 5 h 5"/>
                  <a:gd name="T8" fmla="*/ 0 w 10"/>
                  <a:gd name="T9" fmla="*/ 2 h 5"/>
                  <a:gd name="T10" fmla="*/ 2 w 10"/>
                  <a:gd name="T11" fmla="*/ 2 h 5"/>
                  <a:gd name="T12" fmla="*/ 7 w 10"/>
                  <a:gd name="T13" fmla="*/ 2 h 5"/>
                  <a:gd name="T14" fmla="*/ 10 w 10"/>
                  <a:gd name="T15" fmla="*/ 0 h 5"/>
                  <a:gd name="T16" fmla="*/ 10 w 10"/>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10" y="2"/>
                    </a:moveTo>
                    <a:lnTo>
                      <a:pt x="10" y="0"/>
                    </a:lnTo>
                    <a:lnTo>
                      <a:pt x="0" y="0"/>
                    </a:lnTo>
                    <a:lnTo>
                      <a:pt x="2" y="5"/>
                    </a:lnTo>
                    <a:lnTo>
                      <a:pt x="0" y="2"/>
                    </a:lnTo>
                    <a:lnTo>
                      <a:pt x="2" y="2"/>
                    </a:lnTo>
                    <a:lnTo>
                      <a:pt x="7" y="2"/>
                    </a:lnTo>
                    <a:lnTo>
                      <a:pt x="10" y="0"/>
                    </a:lnTo>
                    <a:lnTo>
                      <a:pt x="1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31" name="Freeform 146"/>
              <p:cNvSpPr>
                <a:spLocks/>
              </p:cNvSpPr>
              <p:nvPr/>
            </p:nvSpPr>
            <p:spPr bwMode="auto">
              <a:xfrm>
                <a:off x="5524" y="1841"/>
                <a:ext cx="27" cy="26"/>
              </a:xfrm>
              <a:custGeom>
                <a:avLst/>
                <a:gdLst>
                  <a:gd name="T0" fmla="*/ 8 w 27"/>
                  <a:gd name="T1" fmla="*/ 26 h 26"/>
                  <a:gd name="T2" fmla="*/ 6 w 27"/>
                  <a:gd name="T3" fmla="*/ 23 h 26"/>
                  <a:gd name="T4" fmla="*/ 6 w 27"/>
                  <a:gd name="T5" fmla="*/ 16 h 26"/>
                  <a:gd name="T6" fmla="*/ 14 w 27"/>
                  <a:gd name="T7" fmla="*/ 8 h 26"/>
                  <a:gd name="T8" fmla="*/ 19 w 27"/>
                  <a:gd name="T9" fmla="*/ 3 h 26"/>
                  <a:gd name="T10" fmla="*/ 21 w 27"/>
                  <a:gd name="T11" fmla="*/ 3 h 26"/>
                  <a:gd name="T12" fmla="*/ 27 w 27"/>
                  <a:gd name="T13" fmla="*/ 0 h 26"/>
                  <a:gd name="T14" fmla="*/ 24 w 27"/>
                  <a:gd name="T15" fmla="*/ 0 h 26"/>
                  <a:gd name="T16" fmla="*/ 19 w 27"/>
                  <a:gd name="T17" fmla="*/ 0 h 26"/>
                  <a:gd name="T18" fmla="*/ 14 w 27"/>
                  <a:gd name="T19" fmla="*/ 5 h 26"/>
                  <a:gd name="T20" fmla="*/ 3 w 27"/>
                  <a:gd name="T21" fmla="*/ 16 h 26"/>
                  <a:gd name="T22" fmla="*/ 0 w 27"/>
                  <a:gd name="T23" fmla="*/ 18 h 26"/>
                  <a:gd name="T24" fmla="*/ 3 w 27"/>
                  <a:gd name="T25" fmla="*/ 21 h 26"/>
                  <a:gd name="T26" fmla="*/ 6 w 27"/>
                  <a:gd name="T27" fmla="*/ 23 h 26"/>
                  <a:gd name="T28" fmla="*/ 8 w 27"/>
                  <a:gd name="T29" fmla="*/ 26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26"/>
                  <a:gd name="T47" fmla="*/ 27 w 27"/>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26">
                    <a:moveTo>
                      <a:pt x="8" y="26"/>
                    </a:moveTo>
                    <a:lnTo>
                      <a:pt x="6" y="23"/>
                    </a:lnTo>
                    <a:lnTo>
                      <a:pt x="6" y="16"/>
                    </a:lnTo>
                    <a:lnTo>
                      <a:pt x="14" y="8"/>
                    </a:lnTo>
                    <a:lnTo>
                      <a:pt x="19" y="3"/>
                    </a:lnTo>
                    <a:lnTo>
                      <a:pt x="21" y="3"/>
                    </a:lnTo>
                    <a:lnTo>
                      <a:pt x="27" y="0"/>
                    </a:lnTo>
                    <a:lnTo>
                      <a:pt x="24" y="0"/>
                    </a:lnTo>
                    <a:lnTo>
                      <a:pt x="19" y="0"/>
                    </a:lnTo>
                    <a:lnTo>
                      <a:pt x="14" y="5"/>
                    </a:lnTo>
                    <a:lnTo>
                      <a:pt x="3" y="16"/>
                    </a:lnTo>
                    <a:lnTo>
                      <a:pt x="0" y="18"/>
                    </a:lnTo>
                    <a:lnTo>
                      <a:pt x="3" y="21"/>
                    </a:lnTo>
                    <a:lnTo>
                      <a:pt x="6" y="23"/>
                    </a:lnTo>
                    <a:lnTo>
                      <a:pt x="8" y="2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32" name="Freeform 147"/>
              <p:cNvSpPr>
                <a:spLocks/>
              </p:cNvSpPr>
              <p:nvPr/>
            </p:nvSpPr>
            <p:spPr bwMode="auto">
              <a:xfrm>
                <a:off x="5527" y="1854"/>
                <a:ext cx="8" cy="16"/>
              </a:xfrm>
              <a:custGeom>
                <a:avLst/>
                <a:gdLst>
                  <a:gd name="T0" fmla="*/ 3 w 8"/>
                  <a:gd name="T1" fmla="*/ 0 h 16"/>
                  <a:gd name="T2" fmla="*/ 3 w 8"/>
                  <a:gd name="T3" fmla="*/ 0 h 16"/>
                  <a:gd name="T4" fmla="*/ 0 w 8"/>
                  <a:gd name="T5" fmla="*/ 10 h 16"/>
                  <a:gd name="T6" fmla="*/ 5 w 8"/>
                  <a:gd name="T7" fmla="*/ 16 h 16"/>
                  <a:gd name="T8" fmla="*/ 8 w 8"/>
                  <a:gd name="T9" fmla="*/ 13 h 16"/>
                  <a:gd name="T10" fmla="*/ 5 w 8"/>
                  <a:gd name="T11" fmla="*/ 8 h 16"/>
                  <a:gd name="T12" fmla="*/ 3 w 8"/>
                  <a:gd name="T13" fmla="*/ 5 h 16"/>
                  <a:gd name="T14" fmla="*/ 3 w 8"/>
                  <a:gd name="T15" fmla="*/ 5 h 16"/>
                  <a:gd name="T16" fmla="*/ 3 w 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6"/>
                  <a:gd name="T29" fmla="*/ 8 w 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6">
                    <a:moveTo>
                      <a:pt x="3" y="0"/>
                    </a:moveTo>
                    <a:lnTo>
                      <a:pt x="3" y="0"/>
                    </a:lnTo>
                    <a:lnTo>
                      <a:pt x="0" y="10"/>
                    </a:lnTo>
                    <a:lnTo>
                      <a:pt x="5" y="16"/>
                    </a:lnTo>
                    <a:lnTo>
                      <a:pt x="8" y="13"/>
                    </a:lnTo>
                    <a:lnTo>
                      <a:pt x="5" y="8"/>
                    </a:lnTo>
                    <a:lnTo>
                      <a:pt x="3" y="5"/>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33" name="Freeform 148"/>
              <p:cNvSpPr>
                <a:spLocks/>
              </p:cNvSpPr>
              <p:nvPr/>
            </p:nvSpPr>
            <p:spPr bwMode="auto">
              <a:xfrm>
                <a:off x="5530" y="1841"/>
                <a:ext cx="13" cy="18"/>
              </a:xfrm>
              <a:custGeom>
                <a:avLst/>
                <a:gdLst>
                  <a:gd name="T0" fmla="*/ 13 w 13"/>
                  <a:gd name="T1" fmla="*/ 0 h 18"/>
                  <a:gd name="T2" fmla="*/ 10 w 13"/>
                  <a:gd name="T3" fmla="*/ 0 h 18"/>
                  <a:gd name="T4" fmla="*/ 5 w 13"/>
                  <a:gd name="T5" fmla="*/ 8 h 18"/>
                  <a:gd name="T6" fmla="*/ 0 w 13"/>
                  <a:gd name="T7" fmla="*/ 13 h 18"/>
                  <a:gd name="T8" fmla="*/ 0 w 13"/>
                  <a:gd name="T9" fmla="*/ 18 h 18"/>
                  <a:gd name="T10" fmla="*/ 8 w 13"/>
                  <a:gd name="T11" fmla="*/ 10 h 18"/>
                  <a:gd name="T12" fmla="*/ 13 w 13"/>
                  <a:gd name="T13" fmla="*/ 3 h 18"/>
                  <a:gd name="T14" fmla="*/ 13 w 13"/>
                  <a:gd name="T15" fmla="*/ 5 h 18"/>
                  <a:gd name="T16" fmla="*/ 13 w 13"/>
                  <a:gd name="T17" fmla="*/ 0 h 18"/>
                  <a:gd name="T18" fmla="*/ 10 w 13"/>
                  <a:gd name="T19" fmla="*/ 0 h 18"/>
                  <a:gd name="T20" fmla="*/ 10 w 13"/>
                  <a:gd name="T21" fmla="*/ 0 h 18"/>
                  <a:gd name="T22" fmla="*/ 13 w 13"/>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8"/>
                  <a:gd name="T38" fmla="*/ 13 w 13"/>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8">
                    <a:moveTo>
                      <a:pt x="13" y="0"/>
                    </a:moveTo>
                    <a:lnTo>
                      <a:pt x="10" y="0"/>
                    </a:lnTo>
                    <a:lnTo>
                      <a:pt x="5" y="8"/>
                    </a:lnTo>
                    <a:lnTo>
                      <a:pt x="0" y="13"/>
                    </a:lnTo>
                    <a:lnTo>
                      <a:pt x="0" y="18"/>
                    </a:lnTo>
                    <a:lnTo>
                      <a:pt x="8" y="10"/>
                    </a:lnTo>
                    <a:lnTo>
                      <a:pt x="13" y="3"/>
                    </a:lnTo>
                    <a:lnTo>
                      <a:pt x="13" y="5"/>
                    </a:lnTo>
                    <a:lnTo>
                      <a:pt x="13" y="0"/>
                    </a:lnTo>
                    <a:lnTo>
                      <a:pt x="10" y="0"/>
                    </a:lnTo>
                    <a:lnTo>
                      <a:pt x="1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34" name="Freeform 149"/>
              <p:cNvSpPr>
                <a:spLocks/>
              </p:cNvSpPr>
              <p:nvPr/>
            </p:nvSpPr>
            <p:spPr bwMode="auto">
              <a:xfrm>
                <a:off x="5543" y="1841"/>
                <a:ext cx="10" cy="5"/>
              </a:xfrm>
              <a:custGeom>
                <a:avLst/>
                <a:gdLst>
                  <a:gd name="T0" fmla="*/ 8 w 10"/>
                  <a:gd name="T1" fmla="*/ 0 h 5"/>
                  <a:gd name="T2" fmla="*/ 8 w 10"/>
                  <a:gd name="T3" fmla="*/ 0 h 5"/>
                  <a:gd name="T4" fmla="*/ 2 w 10"/>
                  <a:gd name="T5" fmla="*/ 0 h 5"/>
                  <a:gd name="T6" fmla="*/ 0 w 10"/>
                  <a:gd name="T7" fmla="*/ 0 h 5"/>
                  <a:gd name="T8" fmla="*/ 0 w 10"/>
                  <a:gd name="T9" fmla="*/ 5 h 5"/>
                  <a:gd name="T10" fmla="*/ 2 w 10"/>
                  <a:gd name="T11" fmla="*/ 5 h 5"/>
                  <a:gd name="T12" fmla="*/ 10 w 10"/>
                  <a:gd name="T13" fmla="*/ 3 h 5"/>
                  <a:gd name="T14" fmla="*/ 10 w 10"/>
                  <a:gd name="T15" fmla="*/ 3 h 5"/>
                  <a:gd name="T16" fmla="*/ 8 w 10"/>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8" y="0"/>
                    </a:moveTo>
                    <a:lnTo>
                      <a:pt x="8" y="0"/>
                    </a:lnTo>
                    <a:lnTo>
                      <a:pt x="2" y="0"/>
                    </a:lnTo>
                    <a:lnTo>
                      <a:pt x="0" y="0"/>
                    </a:lnTo>
                    <a:lnTo>
                      <a:pt x="0" y="5"/>
                    </a:lnTo>
                    <a:lnTo>
                      <a:pt x="2" y="5"/>
                    </a:lnTo>
                    <a:lnTo>
                      <a:pt x="10" y="3"/>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35" name="Freeform 150"/>
              <p:cNvSpPr>
                <a:spLocks/>
              </p:cNvSpPr>
              <p:nvPr/>
            </p:nvSpPr>
            <p:spPr bwMode="auto">
              <a:xfrm>
                <a:off x="5540" y="1841"/>
                <a:ext cx="13" cy="3"/>
              </a:xfrm>
              <a:custGeom>
                <a:avLst/>
                <a:gdLst>
                  <a:gd name="T0" fmla="*/ 0 w 13"/>
                  <a:gd name="T1" fmla="*/ 3 h 3"/>
                  <a:gd name="T2" fmla="*/ 0 w 13"/>
                  <a:gd name="T3" fmla="*/ 3 h 3"/>
                  <a:gd name="T4" fmla="*/ 8 w 13"/>
                  <a:gd name="T5" fmla="*/ 3 h 3"/>
                  <a:gd name="T6" fmla="*/ 11 w 13"/>
                  <a:gd name="T7" fmla="*/ 0 h 3"/>
                  <a:gd name="T8" fmla="*/ 13 w 13"/>
                  <a:gd name="T9" fmla="*/ 3 h 3"/>
                  <a:gd name="T10" fmla="*/ 8 w 13"/>
                  <a:gd name="T11" fmla="*/ 0 h 3"/>
                  <a:gd name="T12" fmla="*/ 3 w 13"/>
                  <a:gd name="T13" fmla="*/ 0 h 3"/>
                  <a:gd name="T14" fmla="*/ 3 w 13"/>
                  <a:gd name="T15" fmla="*/ 0 h 3"/>
                  <a:gd name="T16" fmla="*/ 0 w 13"/>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3"/>
                  <a:gd name="T29" fmla="*/ 13 w 1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3">
                    <a:moveTo>
                      <a:pt x="0" y="3"/>
                    </a:moveTo>
                    <a:lnTo>
                      <a:pt x="0" y="3"/>
                    </a:lnTo>
                    <a:lnTo>
                      <a:pt x="8" y="3"/>
                    </a:lnTo>
                    <a:lnTo>
                      <a:pt x="11" y="0"/>
                    </a:lnTo>
                    <a:lnTo>
                      <a:pt x="13" y="3"/>
                    </a:lnTo>
                    <a:lnTo>
                      <a:pt x="8" y="0"/>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36" name="Freeform 151"/>
              <p:cNvSpPr>
                <a:spLocks/>
              </p:cNvSpPr>
              <p:nvPr/>
            </p:nvSpPr>
            <p:spPr bwMode="auto">
              <a:xfrm>
                <a:off x="5527" y="1841"/>
                <a:ext cx="16" cy="16"/>
              </a:xfrm>
              <a:custGeom>
                <a:avLst/>
                <a:gdLst>
                  <a:gd name="T0" fmla="*/ 3 w 16"/>
                  <a:gd name="T1" fmla="*/ 16 h 16"/>
                  <a:gd name="T2" fmla="*/ 3 w 16"/>
                  <a:gd name="T3" fmla="*/ 16 h 16"/>
                  <a:gd name="T4" fmla="*/ 11 w 16"/>
                  <a:gd name="T5" fmla="*/ 8 h 16"/>
                  <a:gd name="T6" fmla="*/ 13 w 16"/>
                  <a:gd name="T7" fmla="*/ 3 h 16"/>
                  <a:gd name="T8" fmla="*/ 16 w 16"/>
                  <a:gd name="T9" fmla="*/ 0 h 16"/>
                  <a:gd name="T10" fmla="*/ 8 w 16"/>
                  <a:gd name="T11" fmla="*/ 5 h 16"/>
                  <a:gd name="T12" fmla="*/ 0 w 16"/>
                  <a:gd name="T13" fmla="*/ 13 h 16"/>
                  <a:gd name="T14" fmla="*/ 0 w 16"/>
                  <a:gd name="T15" fmla="*/ 13 h 16"/>
                  <a:gd name="T16" fmla="*/ 3 w 16"/>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3" y="16"/>
                    </a:moveTo>
                    <a:lnTo>
                      <a:pt x="3" y="16"/>
                    </a:lnTo>
                    <a:lnTo>
                      <a:pt x="11" y="8"/>
                    </a:lnTo>
                    <a:lnTo>
                      <a:pt x="13" y="3"/>
                    </a:lnTo>
                    <a:lnTo>
                      <a:pt x="16" y="0"/>
                    </a:lnTo>
                    <a:lnTo>
                      <a:pt x="8" y="5"/>
                    </a:lnTo>
                    <a:lnTo>
                      <a:pt x="0" y="13"/>
                    </a:lnTo>
                    <a:lnTo>
                      <a:pt x="3" y="1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37" name="Freeform 152"/>
              <p:cNvSpPr>
                <a:spLocks/>
              </p:cNvSpPr>
              <p:nvPr/>
            </p:nvSpPr>
            <p:spPr bwMode="auto">
              <a:xfrm>
                <a:off x="5524" y="1854"/>
                <a:ext cx="11" cy="16"/>
              </a:xfrm>
              <a:custGeom>
                <a:avLst/>
                <a:gdLst>
                  <a:gd name="T0" fmla="*/ 8 w 11"/>
                  <a:gd name="T1" fmla="*/ 16 h 16"/>
                  <a:gd name="T2" fmla="*/ 11 w 11"/>
                  <a:gd name="T3" fmla="*/ 13 h 16"/>
                  <a:gd name="T4" fmla="*/ 8 w 11"/>
                  <a:gd name="T5" fmla="*/ 10 h 16"/>
                  <a:gd name="T6" fmla="*/ 6 w 11"/>
                  <a:gd name="T7" fmla="*/ 8 h 16"/>
                  <a:gd name="T8" fmla="*/ 3 w 11"/>
                  <a:gd name="T9" fmla="*/ 5 h 16"/>
                  <a:gd name="T10" fmla="*/ 6 w 11"/>
                  <a:gd name="T11" fmla="*/ 3 h 16"/>
                  <a:gd name="T12" fmla="*/ 3 w 11"/>
                  <a:gd name="T13" fmla="*/ 0 h 16"/>
                  <a:gd name="T14" fmla="*/ 0 w 11"/>
                  <a:gd name="T15" fmla="*/ 5 h 16"/>
                  <a:gd name="T16" fmla="*/ 0 w 11"/>
                  <a:gd name="T17" fmla="*/ 8 h 16"/>
                  <a:gd name="T18" fmla="*/ 6 w 11"/>
                  <a:gd name="T19" fmla="*/ 13 h 16"/>
                  <a:gd name="T20" fmla="*/ 8 w 11"/>
                  <a:gd name="T21" fmla="*/ 16 h 16"/>
                  <a:gd name="T22" fmla="*/ 11 w 11"/>
                  <a:gd name="T23" fmla="*/ 13 h 16"/>
                  <a:gd name="T24" fmla="*/ 8 w 11"/>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6"/>
                  <a:gd name="T41" fmla="*/ 11 w 1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6">
                    <a:moveTo>
                      <a:pt x="8" y="16"/>
                    </a:moveTo>
                    <a:lnTo>
                      <a:pt x="11" y="13"/>
                    </a:lnTo>
                    <a:lnTo>
                      <a:pt x="8" y="10"/>
                    </a:lnTo>
                    <a:lnTo>
                      <a:pt x="6" y="8"/>
                    </a:lnTo>
                    <a:lnTo>
                      <a:pt x="3" y="5"/>
                    </a:lnTo>
                    <a:lnTo>
                      <a:pt x="6" y="3"/>
                    </a:lnTo>
                    <a:lnTo>
                      <a:pt x="3" y="0"/>
                    </a:lnTo>
                    <a:lnTo>
                      <a:pt x="0" y="5"/>
                    </a:lnTo>
                    <a:lnTo>
                      <a:pt x="0" y="8"/>
                    </a:lnTo>
                    <a:lnTo>
                      <a:pt x="6" y="13"/>
                    </a:lnTo>
                    <a:lnTo>
                      <a:pt x="8" y="16"/>
                    </a:lnTo>
                    <a:lnTo>
                      <a:pt x="11" y="13"/>
                    </a:lnTo>
                    <a:lnTo>
                      <a:pt x="8" y="1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38" name="Freeform 153"/>
              <p:cNvSpPr>
                <a:spLocks/>
              </p:cNvSpPr>
              <p:nvPr/>
            </p:nvSpPr>
            <p:spPr bwMode="auto">
              <a:xfrm>
                <a:off x="5535" y="1789"/>
                <a:ext cx="5" cy="5"/>
              </a:xfrm>
              <a:custGeom>
                <a:avLst/>
                <a:gdLst>
                  <a:gd name="T0" fmla="*/ 3 w 5"/>
                  <a:gd name="T1" fmla="*/ 0 h 5"/>
                  <a:gd name="T2" fmla="*/ 3 w 5"/>
                  <a:gd name="T3" fmla="*/ 2 h 5"/>
                  <a:gd name="T4" fmla="*/ 5 w 5"/>
                  <a:gd name="T5" fmla="*/ 5 h 5"/>
                  <a:gd name="T6" fmla="*/ 5 w 5"/>
                  <a:gd name="T7" fmla="*/ 5 h 5"/>
                  <a:gd name="T8" fmla="*/ 0 w 5"/>
                  <a:gd name="T9" fmla="*/ 5 h 5"/>
                  <a:gd name="T10" fmla="*/ 3 w 5"/>
                  <a:gd name="T11" fmla="*/ 5 h 5"/>
                  <a:gd name="T12" fmla="*/ 3 w 5"/>
                  <a:gd name="T13" fmla="*/ 0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3" y="0"/>
                    </a:moveTo>
                    <a:lnTo>
                      <a:pt x="3" y="2"/>
                    </a:lnTo>
                    <a:lnTo>
                      <a:pt x="5" y="5"/>
                    </a:lnTo>
                    <a:lnTo>
                      <a:pt x="0" y="5"/>
                    </a:lnTo>
                    <a:lnTo>
                      <a:pt x="3" y="5"/>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39" name="Freeform 154"/>
              <p:cNvSpPr>
                <a:spLocks/>
              </p:cNvSpPr>
              <p:nvPr/>
            </p:nvSpPr>
            <p:spPr bwMode="auto">
              <a:xfrm>
                <a:off x="5535" y="1789"/>
                <a:ext cx="5" cy="5"/>
              </a:xfrm>
              <a:custGeom>
                <a:avLst/>
                <a:gdLst>
                  <a:gd name="T0" fmla="*/ 5 w 5"/>
                  <a:gd name="T1" fmla="*/ 2 h 5"/>
                  <a:gd name="T2" fmla="*/ 5 w 5"/>
                  <a:gd name="T3" fmla="*/ 2 h 5"/>
                  <a:gd name="T4" fmla="*/ 5 w 5"/>
                  <a:gd name="T5" fmla="*/ 0 h 5"/>
                  <a:gd name="T6" fmla="*/ 3 w 5"/>
                  <a:gd name="T7" fmla="*/ 0 h 5"/>
                  <a:gd name="T8" fmla="*/ 0 w 5"/>
                  <a:gd name="T9" fmla="*/ 2 h 5"/>
                  <a:gd name="T10" fmla="*/ 3 w 5"/>
                  <a:gd name="T11" fmla="*/ 5 h 5"/>
                  <a:gd name="T12" fmla="*/ 5 w 5"/>
                  <a:gd name="T13" fmla="*/ 5 h 5"/>
                  <a:gd name="T14" fmla="*/ 5 w 5"/>
                  <a:gd name="T15" fmla="*/ 5 h 5"/>
                  <a:gd name="T16" fmla="*/ 5 w 5"/>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5" y="2"/>
                    </a:moveTo>
                    <a:lnTo>
                      <a:pt x="5" y="2"/>
                    </a:lnTo>
                    <a:lnTo>
                      <a:pt x="5" y="0"/>
                    </a:lnTo>
                    <a:lnTo>
                      <a:pt x="3" y="0"/>
                    </a:lnTo>
                    <a:lnTo>
                      <a:pt x="0" y="2"/>
                    </a:lnTo>
                    <a:lnTo>
                      <a:pt x="3" y="5"/>
                    </a:lnTo>
                    <a:lnTo>
                      <a:pt x="5" y="5"/>
                    </a:lnTo>
                    <a:lnTo>
                      <a:pt x="5"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40" name="Freeform 155"/>
              <p:cNvSpPr>
                <a:spLocks/>
              </p:cNvSpPr>
              <p:nvPr/>
            </p:nvSpPr>
            <p:spPr bwMode="auto">
              <a:xfrm>
                <a:off x="5535" y="1791"/>
                <a:ext cx="5" cy="5"/>
              </a:xfrm>
              <a:custGeom>
                <a:avLst/>
                <a:gdLst>
                  <a:gd name="T0" fmla="*/ 3 w 5"/>
                  <a:gd name="T1" fmla="*/ 5 h 5"/>
                  <a:gd name="T2" fmla="*/ 3 w 5"/>
                  <a:gd name="T3" fmla="*/ 5 h 5"/>
                  <a:gd name="T4" fmla="*/ 5 w 5"/>
                  <a:gd name="T5" fmla="*/ 3 h 5"/>
                  <a:gd name="T6" fmla="*/ 5 w 5"/>
                  <a:gd name="T7" fmla="*/ 0 h 5"/>
                  <a:gd name="T8" fmla="*/ 5 w 5"/>
                  <a:gd name="T9" fmla="*/ 3 h 5"/>
                  <a:gd name="T10" fmla="*/ 5 w 5"/>
                  <a:gd name="T11" fmla="*/ 0 h 5"/>
                  <a:gd name="T12" fmla="*/ 0 w 5"/>
                  <a:gd name="T13" fmla="*/ 3 h 5"/>
                  <a:gd name="T14" fmla="*/ 0 w 5"/>
                  <a:gd name="T15" fmla="*/ 3 h 5"/>
                  <a:gd name="T16" fmla="*/ 3 w 5"/>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3" y="5"/>
                    </a:moveTo>
                    <a:lnTo>
                      <a:pt x="3" y="5"/>
                    </a:lnTo>
                    <a:lnTo>
                      <a:pt x="5" y="3"/>
                    </a:lnTo>
                    <a:lnTo>
                      <a:pt x="5" y="0"/>
                    </a:lnTo>
                    <a:lnTo>
                      <a:pt x="5" y="3"/>
                    </a:lnTo>
                    <a:lnTo>
                      <a:pt x="5" y="0"/>
                    </a:lnTo>
                    <a:lnTo>
                      <a:pt x="0" y="3"/>
                    </a:lnTo>
                    <a:lnTo>
                      <a:pt x="3"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41" name="Freeform 156"/>
              <p:cNvSpPr>
                <a:spLocks/>
              </p:cNvSpPr>
              <p:nvPr/>
            </p:nvSpPr>
            <p:spPr bwMode="auto">
              <a:xfrm>
                <a:off x="5535" y="1789"/>
                <a:ext cx="3" cy="7"/>
              </a:xfrm>
              <a:custGeom>
                <a:avLst/>
                <a:gdLst>
                  <a:gd name="T0" fmla="*/ 3 w 3"/>
                  <a:gd name="T1" fmla="*/ 0 h 7"/>
                  <a:gd name="T2" fmla="*/ 0 w 3"/>
                  <a:gd name="T3" fmla="*/ 2 h 7"/>
                  <a:gd name="T4" fmla="*/ 0 w 3"/>
                  <a:gd name="T5" fmla="*/ 5 h 7"/>
                  <a:gd name="T6" fmla="*/ 3 w 3"/>
                  <a:gd name="T7" fmla="*/ 7 h 7"/>
                  <a:gd name="T8" fmla="*/ 0 w 3"/>
                  <a:gd name="T9" fmla="*/ 5 h 7"/>
                  <a:gd name="T10" fmla="*/ 3 w 3"/>
                  <a:gd name="T11" fmla="*/ 5 h 7"/>
                  <a:gd name="T12" fmla="*/ 3 w 3"/>
                  <a:gd name="T13" fmla="*/ 0 h 7"/>
                  <a:gd name="T14" fmla="*/ 0 w 3"/>
                  <a:gd name="T15" fmla="*/ 2 h 7"/>
                  <a:gd name="T16" fmla="*/ 3 w 3"/>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7"/>
                  <a:gd name="T29" fmla="*/ 3 w 3"/>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7">
                    <a:moveTo>
                      <a:pt x="3" y="0"/>
                    </a:moveTo>
                    <a:lnTo>
                      <a:pt x="0" y="2"/>
                    </a:lnTo>
                    <a:lnTo>
                      <a:pt x="0" y="5"/>
                    </a:lnTo>
                    <a:lnTo>
                      <a:pt x="3" y="7"/>
                    </a:lnTo>
                    <a:lnTo>
                      <a:pt x="0" y="5"/>
                    </a:lnTo>
                    <a:lnTo>
                      <a:pt x="3" y="5"/>
                    </a:lnTo>
                    <a:lnTo>
                      <a:pt x="3" y="0"/>
                    </a:lnTo>
                    <a:lnTo>
                      <a:pt x="0" y="2"/>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42" name="Freeform 157"/>
              <p:cNvSpPr>
                <a:spLocks/>
              </p:cNvSpPr>
              <p:nvPr/>
            </p:nvSpPr>
            <p:spPr bwMode="auto">
              <a:xfrm>
                <a:off x="5530" y="1799"/>
                <a:ext cx="23" cy="8"/>
              </a:xfrm>
              <a:custGeom>
                <a:avLst/>
                <a:gdLst>
                  <a:gd name="T0" fmla="*/ 23 w 23"/>
                  <a:gd name="T1" fmla="*/ 0 h 8"/>
                  <a:gd name="T2" fmla="*/ 21 w 23"/>
                  <a:gd name="T3" fmla="*/ 3 h 8"/>
                  <a:gd name="T4" fmla="*/ 13 w 23"/>
                  <a:gd name="T5" fmla="*/ 8 h 8"/>
                  <a:gd name="T6" fmla="*/ 5 w 23"/>
                  <a:gd name="T7" fmla="*/ 5 h 8"/>
                  <a:gd name="T8" fmla="*/ 0 w 23"/>
                  <a:gd name="T9" fmla="*/ 3 h 8"/>
                  <a:gd name="T10" fmla="*/ 2 w 23"/>
                  <a:gd name="T11" fmla="*/ 5 h 8"/>
                  <a:gd name="T12" fmla="*/ 8 w 23"/>
                  <a:gd name="T13" fmla="*/ 8 h 8"/>
                  <a:gd name="T14" fmla="*/ 10 w 23"/>
                  <a:gd name="T15" fmla="*/ 8 h 8"/>
                  <a:gd name="T16" fmla="*/ 13 w 23"/>
                  <a:gd name="T17" fmla="*/ 8 h 8"/>
                  <a:gd name="T18" fmla="*/ 18 w 23"/>
                  <a:gd name="T19" fmla="*/ 5 h 8"/>
                  <a:gd name="T20" fmla="*/ 23 w 23"/>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8"/>
                  <a:gd name="T35" fmla="*/ 23 w 23"/>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8">
                    <a:moveTo>
                      <a:pt x="23" y="0"/>
                    </a:moveTo>
                    <a:lnTo>
                      <a:pt x="21" y="3"/>
                    </a:lnTo>
                    <a:lnTo>
                      <a:pt x="13" y="8"/>
                    </a:lnTo>
                    <a:lnTo>
                      <a:pt x="5" y="5"/>
                    </a:lnTo>
                    <a:lnTo>
                      <a:pt x="0" y="3"/>
                    </a:lnTo>
                    <a:lnTo>
                      <a:pt x="2" y="5"/>
                    </a:lnTo>
                    <a:lnTo>
                      <a:pt x="8" y="8"/>
                    </a:lnTo>
                    <a:lnTo>
                      <a:pt x="10" y="8"/>
                    </a:lnTo>
                    <a:lnTo>
                      <a:pt x="13" y="8"/>
                    </a:lnTo>
                    <a:lnTo>
                      <a:pt x="18" y="5"/>
                    </a:lnTo>
                    <a:lnTo>
                      <a:pt x="2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43" name="Freeform 158"/>
              <p:cNvSpPr>
                <a:spLocks/>
              </p:cNvSpPr>
              <p:nvPr/>
            </p:nvSpPr>
            <p:spPr bwMode="auto">
              <a:xfrm>
                <a:off x="5543" y="1799"/>
                <a:ext cx="13" cy="11"/>
              </a:xfrm>
              <a:custGeom>
                <a:avLst/>
                <a:gdLst>
                  <a:gd name="T0" fmla="*/ 0 w 13"/>
                  <a:gd name="T1" fmla="*/ 11 h 11"/>
                  <a:gd name="T2" fmla="*/ 0 w 13"/>
                  <a:gd name="T3" fmla="*/ 11 h 11"/>
                  <a:gd name="T4" fmla="*/ 8 w 13"/>
                  <a:gd name="T5" fmla="*/ 5 h 11"/>
                  <a:gd name="T6" fmla="*/ 13 w 13"/>
                  <a:gd name="T7" fmla="*/ 0 h 11"/>
                  <a:gd name="T8" fmla="*/ 8 w 13"/>
                  <a:gd name="T9" fmla="*/ 0 h 11"/>
                  <a:gd name="T10" fmla="*/ 5 w 13"/>
                  <a:gd name="T11" fmla="*/ 3 h 11"/>
                  <a:gd name="T12" fmla="*/ 0 w 13"/>
                  <a:gd name="T13" fmla="*/ 8 h 11"/>
                  <a:gd name="T14" fmla="*/ 0 w 13"/>
                  <a:gd name="T15" fmla="*/ 8 h 11"/>
                  <a:gd name="T16" fmla="*/ 0 w 13"/>
                  <a:gd name="T17" fmla="*/ 1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
                  <a:gd name="T29" fmla="*/ 13 w 13"/>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
                    <a:moveTo>
                      <a:pt x="0" y="11"/>
                    </a:moveTo>
                    <a:lnTo>
                      <a:pt x="0" y="11"/>
                    </a:lnTo>
                    <a:lnTo>
                      <a:pt x="8" y="5"/>
                    </a:lnTo>
                    <a:lnTo>
                      <a:pt x="13" y="0"/>
                    </a:lnTo>
                    <a:lnTo>
                      <a:pt x="8" y="0"/>
                    </a:lnTo>
                    <a:lnTo>
                      <a:pt x="5" y="3"/>
                    </a:lnTo>
                    <a:lnTo>
                      <a:pt x="0" y="8"/>
                    </a:lnTo>
                    <a:lnTo>
                      <a:pt x="0" y="1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44" name="Freeform 159"/>
              <p:cNvSpPr>
                <a:spLocks/>
              </p:cNvSpPr>
              <p:nvPr/>
            </p:nvSpPr>
            <p:spPr bwMode="auto">
              <a:xfrm>
                <a:off x="5527" y="1799"/>
                <a:ext cx="16" cy="11"/>
              </a:xfrm>
              <a:custGeom>
                <a:avLst/>
                <a:gdLst>
                  <a:gd name="T0" fmla="*/ 5 w 16"/>
                  <a:gd name="T1" fmla="*/ 3 h 11"/>
                  <a:gd name="T2" fmla="*/ 0 w 16"/>
                  <a:gd name="T3" fmla="*/ 3 h 11"/>
                  <a:gd name="T4" fmla="*/ 5 w 16"/>
                  <a:gd name="T5" fmla="*/ 8 h 11"/>
                  <a:gd name="T6" fmla="*/ 16 w 16"/>
                  <a:gd name="T7" fmla="*/ 11 h 11"/>
                  <a:gd name="T8" fmla="*/ 16 w 16"/>
                  <a:gd name="T9" fmla="*/ 8 h 11"/>
                  <a:gd name="T10" fmla="*/ 8 w 16"/>
                  <a:gd name="T11" fmla="*/ 5 h 11"/>
                  <a:gd name="T12" fmla="*/ 5 w 16"/>
                  <a:gd name="T13" fmla="*/ 0 h 11"/>
                  <a:gd name="T14" fmla="*/ 0 w 16"/>
                  <a:gd name="T15" fmla="*/ 3 h 11"/>
                  <a:gd name="T16" fmla="*/ 5 w 16"/>
                  <a:gd name="T17" fmla="*/ 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1"/>
                  <a:gd name="T29" fmla="*/ 16 w 1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1">
                    <a:moveTo>
                      <a:pt x="5" y="3"/>
                    </a:moveTo>
                    <a:lnTo>
                      <a:pt x="0" y="3"/>
                    </a:lnTo>
                    <a:lnTo>
                      <a:pt x="5" y="8"/>
                    </a:lnTo>
                    <a:lnTo>
                      <a:pt x="16" y="11"/>
                    </a:lnTo>
                    <a:lnTo>
                      <a:pt x="16" y="8"/>
                    </a:lnTo>
                    <a:lnTo>
                      <a:pt x="8" y="5"/>
                    </a:lnTo>
                    <a:lnTo>
                      <a:pt x="5" y="0"/>
                    </a:lnTo>
                    <a:lnTo>
                      <a:pt x="0" y="3"/>
                    </a:lnTo>
                    <a:lnTo>
                      <a:pt x="5"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45" name="Freeform 160"/>
              <p:cNvSpPr>
                <a:spLocks/>
              </p:cNvSpPr>
              <p:nvPr/>
            </p:nvSpPr>
            <p:spPr bwMode="auto">
              <a:xfrm>
                <a:off x="5527" y="1796"/>
                <a:ext cx="29" cy="14"/>
              </a:xfrm>
              <a:custGeom>
                <a:avLst/>
                <a:gdLst>
                  <a:gd name="T0" fmla="*/ 29 w 29"/>
                  <a:gd name="T1" fmla="*/ 3 h 14"/>
                  <a:gd name="T2" fmla="*/ 24 w 29"/>
                  <a:gd name="T3" fmla="*/ 0 h 14"/>
                  <a:gd name="T4" fmla="*/ 21 w 29"/>
                  <a:gd name="T5" fmla="*/ 6 h 14"/>
                  <a:gd name="T6" fmla="*/ 16 w 29"/>
                  <a:gd name="T7" fmla="*/ 8 h 14"/>
                  <a:gd name="T8" fmla="*/ 13 w 29"/>
                  <a:gd name="T9" fmla="*/ 11 h 14"/>
                  <a:gd name="T10" fmla="*/ 11 w 29"/>
                  <a:gd name="T11" fmla="*/ 8 h 14"/>
                  <a:gd name="T12" fmla="*/ 5 w 29"/>
                  <a:gd name="T13" fmla="*/ 6 h 14"/>
                  <a:gd name="T14" fmla="*/ 5 w 29"/>
                  <a:gd name="T15" fmla="*/ 6 h 14"/>
                  <a:gd name="T16" fmla="*/ 0 w 29"/>
                  <a:gd name="T17" fmla="*/ 6 h 14"/>
                  <a:gd name="T18" fmla="*/ 3 w 29"/>
                  <a:gd name="T19" fmla="*/ 8 h 14"/>
                  <a:gd name="T20" fmla="*/ 8 w 29"/>
                  <a:gd name="T21" fmla="*/ 14 h 14"/>
                  <a:gd name="T22" fmla="*/ 13 w 29"/>
                  <a:gd name="T23" fmla="*/ 14 h 14"/>
                  <a:gd name="T24" fmla="*/ 18 w 29"/>
                  <a:gd name="T25" fmla="*/ 14 h 14"/>
                  <a:gd name="T26" fmla="*/ 24 w 29"/>
                  <a:gd name="T27" fmla="*/ 8 h 14"/>
                  <a:gd name="T28" fmla="*/ 29 w 29"/>
                  <a:gd name="T29" fmla="*/ 3 h 14"/>
                  <a:gd name="T30" fmla="*/ 24 w 29"/>
                  <a:gd name="T31" fmla="*/ 3 h 14"/>
                  <a:gd name="T32" fmla="*/ 29 w 29"/>
                  <a:gd name="T33" fmla="*/ 3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4"/>
                  <a:gd name="T53" fmla="*/ 29 w 29"/>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4">
                    <a:moveTo>
                      <a:pt x="29" y="3"/>
                    </a:moveTo>
                    <a:lnTo>
                      <a:pt x="24" y="0"/>
                    </a:lnTo>
                    <a:lnTo>
                      <a:pt x="21" y="6"/>
                    </a:lnTo>
                    <a:lnTo>
                      <a:pt x="16" y="8"/>
                    </a:lnTo>
                    <a:lnTo>
                      <a:pt x="13" y="11"/>
                    </a:lnTo>
                    <a:lnTo>
                      <a:pt x="11" y="8"/>
                    </a:lnTo>
                    <a:lnTo>
                      <a:pt x="5" y="6"/>
                    </a:lnTo>
                    <a:lnTo>
                      <a:pt x="0" y="6"/>
                    </a:lnTo>
                    <a:lnTo>
                      <a:pt x="3" y="8"/>
                    </a:lnTo>
                    <a:lnTo>
                      <a:pt x="8" y="14"/>
                    </a:lnTo>
                    <a:lnTo>
                      <a:pt x="13" y="14"/>
                    </a:lnTo>
                    <a:lnTo>
                      <a:pt x="18" y="14"/>
                    </a:lnTo>
                    <a:lnTo>
                      <a:pt x="24" y="8"/>
                    </a:lnTo>
                    <a:lnTo>
                      <a:pt x="29" y="3"/>
                    </a:lnTo>
                    <a:lnTo>
                      <a:pt x="24" y="3"/>
                    </a:lnTo>
                    <a:lnTo>
                      <a:pt x="29"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46" name="Freeform 161"/>
              <p:cNvSpPr>
                <a:spLocks/>
              </p:cNvSpPr>
              <p:nvPr/>
            </p:nvSpPr>
            <p:spPr bwMode="auto">
              <a:xfrm>
                <a:off x="5543" y="1791"/>
                <a:ext cx="5" cy="5"/>
              </a:xfrm>
              <a:custGeom>
                <a:avLst/>
                <a:gdLst>
                  <a:gd name="T0" fmla="*/ 0 w 5"/>
                  <a:gd name="T1" fmla="*/ 3 h 5"/>
                  <a:gd name="T2" fmla="*/ 2 w 5"/>
                  <a:gd name="T3" fmla="*/ 0 h 5"/>
                  <a:gd name="T4" fmla="*/ 5 w 5"/>
                  <a:gd name="T5" fmla="*/ 0 h 5"/>
                  <a:gd name="T6" fmla="*/ 5 w 5"/>
                  <a:gd name="T7" fmla="*/ 0 h 5"/>
                  <a:gd name="T8" fmla="*/ 5 w 5"/>
                  <a:gd name="T9" fmla="*/ 5 h 5"/>
                  <a:gd name="T10" fmla="*/ 5 w 5"/>
                  <a:gd name="T11" fmla="*/ 3 h 5"/>
                  <a:gd name="T12" fmla="*/ 0 w 5"/>
                  <a:gd name="T13" fmla="*/ 3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3"/>
                    </a:moveTo>
                    <a:lnTo>
                      <a:pt x="2" y="0"/>
                    </a:lnTo>
                    <a:lnTo>
                      <a:pt x="5" y="0"/>
                    </a:lnTo>
                    <a:lnTo>
                      <a:pt x="5" y="5"/>
                    </a:lnTo>
                    <a:lnTo>
                      <a:pt x="5" y="3"/>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47" name="Freeform 162"/>
              <p:cNvSpPr>
                <a:spLocks/>
              </p:cNvSpPr>
              <p:nvPr/>
            </p:nvSpPr>
            <p:spPr bwMode="auto">
              <a:xfrm>
                <a:off x="5543" y="1789"/>
                <a:ext cx="8" cy="5"/>
              </a:xfrm>
              <a:custGeom>
                <a:avLst/>
                <a:gdLst>
                  <a:gd name="T0" fmla="*/ 2 w 8"/>
                  <a:gd name="T1" fmla="*/ 2 h 5"/>
                  <a:gd name="T2" fmla="*/ 2 w 8"/>
                  <a:gd name="T3" fmla="*/ 0 h 5"/>
                  <a:gd name="T4" fmla="*/ 0 w 8"/>
                  <a:gd name="T5" fmla="*/ 2 h 5"/>
                  <a:gd name="T6" fmla="*/ 0 w 8"/>
                  <a:gd name="T7" fmla="*/ 2 h 5"/>
                  <a:gd name="T8" fmla="*/ 0 w 8"/>
                  <a:gd name="T9" fmla="*/ 5 h 5"/>
                  <a:gd name="T10" fmla="*/ 2 w 8"/>
                  <a:gd name="T11" fmla="*/ 5 h 5"/>
                  <a:gd name="T12" fmla="*/ 8 w 8"/>
                  <a:gd name="T13" fmla="*/ 2 h 5"/>
                  <a:gd name="T14" fmla="*/ 8 w 8"/>
                  <a:gd name="T15" fmla="*/ 2 h 5"/>
                  <a:gd name="T16" fmla="*/ 2 w 8"/>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2" y="2"/>
                    </a:moveTo>
                    <a:lnTo>
                      <a:pt x="2" y="0"/>
                    </a:lnTo>
                    <a:lnTo>
                      <a:pt x="0" y="2"/>
                    </a:lnTo>
                    <a:lnTo>
                      <a:pt x="0" y="5"/>
                    </a:lnTo>
                    <a:lnTo>
                      <a:pt x="2" y="5"/>
                    </a:lnTo>
                    <a:lnTo>
                      <a:pt x="8" y="2"/>
                    </a:lnTo>
                    <a:lnTo>
                      <a:pt x="2"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48" name="Freeform 163"/>
              <p:cNvSpPr>
                <a:spLocks/>
              </p:cNvSpPr>
              <p:nvPr/>
            </p:nvSpPr>
            <p:spPr bwMode="auto">
              <a:xfrm>
                <a:off x="5545" y="1791"/>
                <a:ext cx="6" cy="5"/>
              </a:xfrm>
              <a:custGeom>
                <a:avLst/>
                <a:gdLst>
                  <a:gd name="T0" fmla="*/ 6 w 6"/>
                  <a:gd name="T1" fmla="*/ 3 h 5"/>
                  <a:gd name="T2" fmla="*/ 6 w 6"/>
                  <a:gd name="T3" fmla="*/ 3 h 5"/>
                  <a:gd name="T4" fmla="*/ 3 w 6"/>
                  <a:gd name="T5" fmla="*/ 0 h 5"/>
                  <a:gd name="T6" fmla="*/ 0 w 6"/>
                  <a:gd name="T7" fmla="*/ 0 h 5"/>
                  <a:gd name="T8" fmla="*/ 6 w 6"/>
                  <a:gd name="T9" fmla="*/ 0 h 5"/>
                  <a:gd name="T10" fmla="*/ 0 w 6"/>
                  <a:gd name="T11" fmla="*/ 0 h 5"/>
                  <a:gd name="T12" fmla="*/ 3 w 6"/>
                  <a:gd name="T13" fmla="*/ 5 h 5"/>
                  <a:gd name="T14" fmla="*/ 3 w 6"/>
                  <a:gd name="T15" fmla="*/ 5 h 5"/>
                  <a:gd name="T16" fmla="*/ 6 w 6"/>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6" y="3"/>
                    </a:moveTo>
                    <a:lnTo>
                      <a:pt x="6" y="3"/>
                    </a:lnTo>
                    <a:lnTo>
                      <a:pt x="3" y="0"/>
                    </a:lnTo>
                    <a:lnTo>
                      <a:pt x="0" y="0"/>
                    </a:lnTo>
                    <a:lnTo>
                      <a:pt x="6" y="0"/>
                    </a:lnTo>
                    <a:lnTo>
                      <a:pt x="0" y="0"/>
                    </a:lnTo>
                    <a:lnTo>
                      <a:pt x="3" y="5"/>
                    </a:lnTo>
                    <a:lnTo>
                      <a:pt x="6"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49" name="Freeform 164"/>
              <p:cNvSpPr>
                <a:spLocks/>
              </p:cNvSpPr>
              <p:nvPr/>
            </p:nvSpPr>
            <p:spPr bwMode="auto">
              <a:xfrm>
                <a:off x="5543" y="1791"/>
                <a:ext cx="8" cy="5"/>
              </a:xfrm>
              <a:custGeom>
                <a:avLst/>
                <a:gdLst>
                  <a:gd name="T0" fmla="*/ 0 w 8"/>
                  <a:gd name="T1" fmla="*/ 0 h 5"/>
                  <a:gd name="T2" fmla="*/ 0 w 8"/>
                  <a:gd name="T3" fmla="*/ 3 h 5"/>
                  <a:gd name="T4" fmla="*/ 5 w 8"/>
                  <a:gd name="T5" fmla="*/ 5 h 5"/>
                  <a:gd name="T6" fmla="*/ 8 w 8"/>
                  <a:gd name="T7" fmla="*/ 3 h 5"/>
                  <a:gd name="T8" fmla="*/ 5 w 8"/>
                  <a:gd name="T9" fmla="*/ 5 h 5"/>
                  <a:gd name="T10" fmla="*/ 5 w 8"/>
                  <a:gd name="T11" fmla="*/ 0 h 5"/>
                  <a:gd name="T12" fmla="*/ 0 w 8"/>
                  <a:gd name="T13" fmla="*/ 0 h 5"/>
                  <a:gd name="T14" fmla="*/ 0 w 8"/>
                  <a:gd name="T15" fmla="*/ 3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0" y="3"/>
                    </a:lnTo>
                    <a:lnTo>
                      <a:pt x="5" y="5"/>
                    </a:lnTo>
                    <a:lnTo>
                      <a:pt x="8" y="3"/>
                    </a:lnTo>
                    <a:lnTo>
                      <a:pt x="5" y="5"/>
                    </a:lnTo>
                    <a:lnTo>
                      <a:pt x="5" y="0"/>
                    </a:lnTo>
                    <a:lnTo>
                      <a:pt x="0" y="0"/>
                    </a:lnTo>
                    <a:lnTo>
                      <a:pt x="0" y="3"/>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50" name="Freeform 165"/>
              <p:cNvSpPr>
                <a:spLocks/>
              </p:cNvSpPr>
              <p:nvPr/>
            </p:nvSpPr>
            <p:spPr bwMode="auto">
              <a:xfrm>
                <a:off x="5530" y="1796"/>
                <a:ext cx="5" cy="6"/>
              </a:xfrm>
              <a:custGeom>
                <a:avLst/>
                <a:gdLst>
                  <a:gd name="T0" fmla="*/ 5 w 5"/>
                  <a:gd name="T1" fmla="*/ 0 h 6"/>
                  <a:gd name="T2" fmla="*/ 2 w 5"/>
                  <a:gd name="T3" fmla="*/ 3 h 6"/>
                  <a:gd name="T4" fmla="*/ 0 w 5"/>
                  <a:gd name="T5" fmla="*/ 3 h 6"/>
                  <a:gd name="T6" fmla="*/ 2 w 5"/>
                  <a:gd name="T7" fmla="*/ 3 h 6"/>
                  <a:gd name="T8" fmla="*/ 5 w 5"/>
                  <a:gd name="T9" fmla="*/ 6 h 6"/>
                  <a:gd name="T10" fmla="*/ 5 w 5"/>
                  <a:gd name="T11" fmla="*/ 3 h 6"/>
                  <a:gd name="T12" fmla="*/ 5 w 5"/>
                  <a:gd name="T13" fmla="*/ 0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5" y="0"/>
                    </a:moveTo>
                    <a:lnTo>
                      <a:pt x="2" y="3"/>
                    </a:lnTo>
                    <a:lnTo>
                      <a:pt x="0" y="3"/>
                    </a:lnTo>
                    <a:lnTo>
                      <a:pt x="2" y="3"/>
                    </a:lnTo>
                    <a:lnTo>
                      <a:pt x="5" y="6"/>
                    </a:lnTo>
                    <a:lnTo>
                      <a:pt x="5" y="3"/>
                    </a:lnTo>
                    <a:lnTo>
                      <a:pt x="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51" name="Freeform 166"/>
              <p:cNvSpPr>
                <a:spLocks/>
              </p:cNvSpPr>
              <p:nvPr/>
            </p:nvSpPr>
            <p:spPr bwMode="auto">
              <a:xfrm>
                <a:off x="5530" y="1796"/>
                <a:ext cx="5" cy="6"/>
              </a:xfrm>
              <a:custGeom>
                <a:avLst/>
                <a:gdLst>
                  <a:gd name="T0" fmla="*/ 0 w 5"/>
                  <a:gd name="T1" fmla="*/ 6 h 6"/>
                  <a:gd name="T2" fmla="*/ 0 w 5"/>
                  <a:gd name="T3" fmla="*/ 6 h 6"/>
                  <a:gd name="T4" fmla="*/ 5 w 5"/>
                  <a:gd name="T5" fmla="*/ 3 h 6"/>
                  <a:gd name="T6" fmla="*/ 5 w 5"/>
                  <a:gd name="T7" fmla="*/ 0 h 6"/>
                  <a:gd name="T8" fmla="*/ 2 w 5"/>
                  <a:gd name="T9" fmla="*/ 0 h 6"/>
                  <a:gd name="T10" fmla="*/ 2 w 5"/>
                  <a:gd name="T11" fmla="*/ 0 h 6"/>
                  <a:gd name="T12" fmla="*/ 0 w 5"/>
                  <a:gd name="T13" fmla="*/ 0 h 6"/>
                  <a:gd name="T14" fmla="*/ 0 w 5"/>
                  <a:gd name="T15" fmla="*/ 0 h 6"/>
                  <a:gd name="T16" fmla="*/ 0 w 5"/>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6"/>
                  <a:gd name="T29" fmla="*/ 5 w 5"/>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6">
                    <a:moveTo>
                      <a:pt x="0" y="6"/>
                    </a:moveTo>
                    <a:lnTo>
                      <a:pt x="0" y="6"/>
                    </a:lnTo>
                    <a:lnTo>
                      <a:pt x="5" y="3"/>
                    </a:lnTo>
                    <a:lnTo>
                      <a:pt x="5" y="0"/>
                    </a:lnTo>
                    <a:lnTo>
                      <a:pt x="2" y="0"/>
                    </a:lnTo>
                    <a:lnTo>
                      <a:pt x="0" y="0"/>
                    </a:lnTo>
                    <a:lnTo>
                      <a:pt x="0"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52" name="Freeform 167"/>
              <p:cNvSpPr>
                <a:spLocks/>
              </p:cNvSpPr>
              <p:nvPr/>
            </p:nvSpPr>
            <p:spPr bwMode="auto">
              <a:xfrm>
                <a:off x="5530" y="1796"/>
                <a:ext cx="8" cy="6"/>
              </a:xfrm>
              <a:custGeom>
                <a:avLst/>
                <a:gdLst>
                  <a:gd name="T0" fmla="*/ 8 w 8"/>
                  <a:gd name="T1" fmla="*/ 6 h 6"/>
                  <a:gd name="T2" fmla="*/ 8 w 8"/>
                  <a:gd name="T3" fmla="*/ 6 h 6"/>
                  <a:gd name="T4" fmla="*/ 2 w 8"/>
                  <a:gd name="T5" fmla="*/ 3 h 6"/>
                  <a:gd name="T6" fmla="*/ 0 w 8"/>
                  <a:gd name="T7" fmla="*/ 6 h 6"/>
                  <a:gd name="T8" fmla="*/ 0 w 8"/>
                  <a:gd name="T9" fmla="*/ 0 h 6"/>
                  <a:gd name="T10" fmla="*/ 2 w 8"/>
                  <a:gd name="T11" fmla="*/ 6 h 6"/>
                  <a:gd name="T12" fmla="*/ 5 w 8"/>
                  <a:gd name="T13" fmla="*/ 6 h 6"/>
                  <a:gd name="T14" fmla="*/ 5 w 8"/>
                  <a:gd name="T15" fmla="*/ 6 h 6"/>
                  <a:gd name="T16" fmla="*/ 8 w 8"/>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6"/>
                  <a:gd name="T29" fmla="*/ 8 w 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6">
                    <a:moveTo>
                      <a:pt x="8" y="6"/>
                    </a:moveTo>
                    <a:lnTo>
                      <a:pt x="8" y="6"/>
                    </a:lnTo>
                    <a:lnTo>
                      <a:pt x="2" y="3"/>
                    </a:lnTo>
                    <a:lnTo>
                      <a:pt x="0" y="6"/>
                    </a:lnTo>
                    <a:lnTo>
                      <a:pt x="0" y="0"/>
                    </a:lnTo>
                    <a:lnTo>
                      <a:pt x="2" y="6"/>
                    </a:lnTo>
                    <a:lnTo>
                      <a:pt x="5" y="6"/>
                    </a:lnTo>
                    <a:lnTo>
                      <a:pt x="8"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53" name="Freeform 168"/>
              <p:cNvSpPr>
                <a:spLocks/>
              </p:cNvSpPr>
              <p:nvPr/>
            </p:nvSpPr>
            <p:spPr bwMode="auto">
              <a:xfrm>
                <a:off x="5532" y="1796"/>
                <a:ext cx="6" cy="6"/>
              </a:xfrm>
              <a:custGeom>
                <a:avLst/>
                <a:gdLst>
                  <a:gd name="T0" fmla="*/ 3 w 6"/>
                  <a:gd name="T1" fmla="*/ 0 h 6"/>
                  <a:gd name="T2" fmla="*/ 3 w 6"/>
                  <a:gd name="T3" fmla="*/ 0 h 6"/>
                  <a:gd name="T4" fmla="*/ 0 w 6"/>
                  <a:gd name="T5" fmla="*/ 6 h 6"/>
                  <a:gd name="T6" fmla="*/ 6 w 6"/>
                  <a:gd name="T7" fmla="*/ 6 h 6"/>
                  <a:gd name="T8" fmla="*/ 3 w 6"/>
                  <a:gd name="T9" fmla="*/ 6 h 6"/>
                  <a:gd name="T10" fmla="*/ 6 w 6"/>
                  <a:gd name="T11" fmla="*/ 3 h 6"/>
                  <a:gd name="T12" fmla="*/ 0 w 6"/>
                  <a:gd name="T13" fmla="*/ 0 h 6"/>
                  <a:gd name="T14" fmla="*/ 0 w 6"/>
                  <a:gd name="T15" fmla="*/ 0 h 6"/>
                  <a:gd name="T16" fmla="*/ 3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3" y="0"/>
                    </a:moveTo>
                    <a:lnTo>
                      <a:pt x="3" y="0"/>
                    </a:lnTo>
                    <a:lnTo>
                      <a:pt x="0" y="6"/>
                    </a:lnTo>
                    <a:lnTo>
                      <a:pt x="6" y="6"/>
                    </a:lnTo>
                    <a:lnTo>
                      <a:pt x="3" y="6"/>
                    </a:lnTo>
                    <a:lnTo>
                      <a:pt x="6" y="3"/>
                    </a:lnTo>
                    <a:lnTo>
                      <a:pt x="0" y="0"/>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54" name="Freeform 169"/>
              <p:cNvSpPr>
                <a:spLocks/>
              </p:cNvSpPr>
              <p:nvPr/>
            </p:nvSpPr>
            <p:spPr bwMode="auto">
              <a:xfrm>
                <a:off x="5530" y="1789"/>
                <a:ext cx="2" cy="5"/>
              </a:xfrm>
              <a:custGeom>
                <a:avLst/>
                <a:gdLst>
                  <a:gd name="T0" fmla="*/ 2 w 2"/>
                  <a:gd name="T1" fmla="*/ 0 h 5"/>
                  <a:gd name="T2" fmla="*/ 2 w 2"/>
                  <a:gd name="T3" fmla="*/ 2 h 5"/>
                  <a:gd name="T4" fmla="*/ 2 w 2"/>
                  <a:gd name="T5" fmla="*/ 5 h 5"/>
                  <a:gd name="T6" fmla="*/ 2 w 2"/>
                  <a:gd name="T7" fmla="*/ 5 h 5"/>
                  <a:gd name="T8" fmla="*/ 0 w 2"/>
                  <a:gd name="T9" fmla="*/ 5 h 5"/>
                  <a:gd name="T10" fmla="*/ 0 w 2"/>
                  <a:gd name="T11" fmla="*/ 2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2"/>
                    </a:lnTo>
                    <a:lnTo>
                      <a:pt x="2" y="5"/>
                    </a:lnTo>
                    <a:lnTo>
                      <a:pt x="0" y="5"/>
                    </a:lnTo>
                    <a:lnTo>
                      <a:pt x="0" y="2"/>
                    </a:lnTo>
                    <a:lnTo>
                      <a:pt x="2"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55" name="Freeform 170"/>
              <p:cNvSpPr>
                <a:spLocks/>
              </p:cNvSpPr>
              <p:nvPr/>
            </p:nvSpPr>
            <p:spPr bwMode="auto">
              <a:xfrm>
                <a:off x="5530" y="1789"/>
                <a:ext cx="5" cy="7"/>
              </a:xfrm>
              <a:custGeom>
                <a:avLst/>
                <a:gdLst>
                  <a:gd name="T0" fmla="*/ 5 w 5"/>
                  <a:gd name="T1" fmla="*/ 2 h 7"/>
                  <a:gd name="T2" fmla="*/ 2 w 5"/>
                  <a:gd name="T3" fmla="*/ 2 h 7"/>
                  <a:gd name="T4" fmla="*/ 5 w 5"/>
                  <a:gd name="T5" fmla="*/ 2 h 7"/>
                  <a:gd name="T6" fmla="*/ 5 w 5"/>
                  <a:gd name="T7" fmla="*/ 0 h 7"/>
                  <a:gd name="T8" fmla="*/ 0 w 5"/>
                  <a:gd name="T9" fmla="*/ 0 h 7"/>
                  <a:gd name="T10" fmla="*/ 0 w 5"/>
                  <a:gd name="T11" fmla="*/ 2 h 7"/>
                  <a:gd name="T12" fmla="*/ 2 w 5"/>
                  <a:gd name="T13" fmla="*/ 7 h 7"/>
                  <a:gd name="T14" fmla="*/ 2 w 5"/>
                  <a:gd name="T15" fmla="*/ 7 h 7"/>
                  <a:gd name="T16" fmla="*/ 5 w 5"/>
                  <a:gd name="T17" fmla="*/ 2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7"/>
                  <a:gd name="T29" fmla="*/ 5 w 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7">
                    <a:moveTo>
                      <a:pt x="5" y="2"/>
                    </a:moveTo>
                    <a:lnTo>
                      <a:pt x="2" y="2"/>
                    </a:lnTo>
                    <a:lnTo>
                      <a:pt x="5" y="2"/>
                    </a:lnTo>
                    <a:lnTo>
                      <a:pt x="5" y="0"/>
                    </a:lnTo>
                    <a:lnTo>
                      <a:pt x="0" y="0"/>
                    </a:lnTo>
                    <a:lnTo>
                      <a:pt x="0" y="2"/>
                    </a:lnTo>
                    <a:lnTo>
                      <a:pt x="2" y="7"/>
                    </a:lnTo>
                    <a:lnTo>
                      <a:pt x="5"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56" name="Freeform 171"/>
              <p:cNvSpPr>
                <a:spLocks/>
              </p:cNvSpPr>
              <p:nvPr/>
            </p:nvSpPr>
            <p:spPr bwMode="auto">
              <a:xfrm>
                <a:off x="5530" y="1791"/>
                <a:ext cx="5" cy="5"/>
              </a:xfrm>
              <a:custGeom>
                <a:avLst/>
                <a:gdLst>
                  <a:gd name="T0" fmla="*/ 0 w 5"/>
                  <a:gd name="T1" fmla="*/ 3 h 5"/>
                  <a:gd name="T2" fmla="*/ 0 w 5"/>
                  <a:gd name="T3" fmla="*/ 3 h 5"/>
                  <a:gd name="T4" fmla="*/ 2 w 5"/>
                  <a:gd name="T5" fmla="*/ 5 h 5"/>
                  <a:gd name="T6" fmla="*/ 5 w 5"/>
                  <a:gd name="T7" fmla="*/ 0 h 5"/>
                  <a:gd name="T8" fmla="*/ 2 w 5"/>
                  <a:gd name="T9" fmla="*/ 5 h 5"/>
                  <a:gd name="T10" fmla="*/ 2 w 5"/>
                  <a:gd name="T11" fmla="*/ 0 h 5"/>
                  <a:gd name="T12" fmla="*/ 0 w 5"/>
                  <a:gd name="T13" fmla="*/ 0 h 5"/>
                  <a:gd name="T14" fmla="*/ 0 w 5"/>
                  <a:gd name="T15" fmla="*/ 0 h 5"/>
                  <a:gd name="T16" fmla="*/ 0 w 5"/>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0" y="3"/>
                    </a:moveTo>
                    <a:lnTo>
                      <a:pt x="0" y="3"/>
                    </a:lnTo>
                    <a:lnTo>
                      <a:pt x="2" y="5"/>
                    </a:lnTo>
                    <a:lnTo>
                      <a:pt x="5" y="0"/>
                    </a:lnTo>
                    <a:lnTo>
                      <a:pt x="2" y="5"/>
                    </a:lnTo>
                    <a:lnTo>
                      <a:pt x="2" y="0"/>
                    </a:lnTo>
                    <a:lnTo>
                      <a:pt x="0"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57" name="Freeform 172"/>
              <p:cNvSpPr>
                <a:spLocks/>
              </p:cNvSpPr>
              <p:nvPr/>
            </p:nvSpPr>
            <p:spPr bwMode="auto">
              <a:xfrm>
                <a:off x="5530" y="1789"/>
                <a:ext cx="5" cy="5"/>
              </a:xfrm>
              <a:custGeom>
                <a:avLst/>
                <a:gdLst>
                  <a:gd name="T0" fmla="*/ 5 w 5"/>
                  <a:gd name="T1" fmla="*/ 0 h 5"/>
                  <a:gd name="T2" fmla="*/ 0 w 5"/>
                  <a:gd name="T3" fmla="*/ 0 h 5"/>
                  <a:gd name="T4" fmla="*/ 0 w 5"/>
                  <a:gd name="T5" fmla="*/ 2 h 5"/>
                  <a:gd name="T6" fmla="*/ 0 w 5"/>
                  <a:gd name="T7" fmla="*/ 5 h 5"/>
                  <a:gd name="T8" fmla="*/ 0 w 5"/>
                  <a:gd name="T9" fmla="*/ 2 h 5"/>
                  <a:gd name="T10" fmla="*/ 2 w 5"/>
                  <a:gd name="T11" fmla="*/ 5 h 5"/>
                  <a:gd name="T12" fmla="*/ 5 w 5"/>
                  <a:gd name="T13" fmla="*/ 0 h 5"/>
                  <a:gd name="T14" fmla="*/ 0 w 5"/>
                  <a:gd name="T15" fmla="*/ 0 h 5"/>
                  <a:gd name="T16" fmla="*/ 5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5" y="0"/>
                    </a:moveTo>
                    <a:lnTo>
                      <a:pt x="0" y="0"/>
                    </a:lnTo>
                    <a:lnTo>
                      <a:pt x="0" y="2"/>
                    </a:lnTo>
                    <a:lnTo>
                      <a:pt x="0" y="5"/>
                    </a:lnTo>
                    <a:lnTo>
                      <a:pt x="0" y="2"/>
                    </a:lnTo>
                    <a:lnTo>
                      <a:pt x="2" y="5"/>
                    </a:lnTo>
                    <a:lnTo>
                      <a:pt x="5" y="0"/>
                    </a:lnTo>
                    <a:lnTo>
                      <a:pt x="0" y="0"/>
                    </a:lnTo>
                    <a:lnTo>
                      <a:pt x="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58" name="Freeform 173"/>
              <p:cNvSpPr>
                <a:spLocks/>
              </p:cNvSpPr>
              <p:nvPr/>
            </p:nvSpPr>
            <p:spPr bwMode="auto">
              <a:xfrm>
                <a:off x="5511" y="1893"/>
                <a:ext cx="16" cy="11"/>
              </a:xfrm>
              <a:custGeom>
                <a:avLst/>
                <a:gdLst>
                  <a:gd name="T0" fmla="*/ 8 w 16"/>
                  <a:gd name="T1" fmla="*/ 11 h 11"/>
                  <a:gd name="T2" fmla="*/ 6 w 16"/>
                  <a:gd name="T3" fmla="*/ 8 h 11"/>
                  <a:gd name="T4" fmla="*/ 0 w 16"/>
                  <a:gd name="T5" fmla="*/ 0 h 11"/>
                  <a:gd name="T6" fmla="*/ 3 w 16"/>
                  <a:gd name="T7" fmla="*/ 5 h 11"/>
                  <a:gd name="T8" fmla="*/ 13 w 16"/>
                  <a:gd name="T9" fmla="*/ 11 h 11"/>
                  <a:gd name="T10" fmla="*/ 16 w 16"/>
                  <a:gd name="T11" fmla="*/ 11 h 11"/>
                  <a:gd name="T12" fmla="*/ 8 w 16"/>
                  <a:gd name="T13" fmla="*/ 11 h 11"/>
                  <a:gd name="T14" fmla="*/ 0 60000 65536"/>
                  <a:gd name="T15" fmla="*/ 0 60000 65536"/>
                  <a:gd name="T16" fmla="*/ 0 60000 65536"/>
                  <a:gd name="T17" fmla="*/ 0 60000 65536"/>
                  <a:gd name="T18" fmla="*/ 0 60000 65536"/>
                  <a:gd name="T19" fmla="*/ 0 60000 65536"/>
                  <a:gd name="T20" fmla="*/ 0 60000 65536"/>
                  <a:gd name="T21" fmla="*/ 0 w 16"/>
                  <a:gd name="T22" fmla="*/ 0 h 11"/>
                  <a:gd name="T23" fmla="*/ 16 w 16"/>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1">
                    <a:moveTo>
                      <a:pt x="8" y="11"/>
                    </a:moveTo>
                    <a:lnTo>
                      <a:pt x="6" y="8"/>
                    </a:lnTo>
                    <a:lnTo>
                      <a:pt x="0" y="0"/>
                    </a:lnTo>
                    <a:lnTo>
                      <a:pt x="3" y="5"/>
                    </a:lnTo>
                    <a:lnTo>
                      <a:pt x="13" y="11"/>
                    </a:lnTo>
                    <a:lnTo>
                      <a:pt x="16" y="11"/>
                    </a:lnTo>
                    <a:lnTo>
                      <a:pt x="8" y="1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59" name="Freeform 174"/>
              <p:cNvSpPr>
                <a:spLocks/>
              </p:cNvSpPr>
              <p:nvPr/>
            </p:nvSpPr>
            <p:spPr bwMode="auto">
              <a:xfrm>
                <a:off x="5511" y="1893"/>
                <a:ext cx="11" cy="13"/>
              </a:xfrm>
              <a:custGeom>
                <a:avLst/>
                <a:gdLst>
                  <a:gd name="T0" fmla="*/ 0 w 11"/>
                  <a:gd name="T1" fmla="*/ 3 h 13"/>
                  <a:gd name="T2" fmla="*/ 0 w 11"/>
                  <a:gd name="T3" fmla="*/ 3 h 13"/>
                  <a:gd name="T4" fmla="*/ 6 w 11"/>
                  <a:gd name="T5" fmla="*/ 8 h 13"/>
                  <a:gd name="T6" fmla="*/ 8 w 11"/>
                  <a:gd name="T7" fmla="*/ 13 h 13"/>
                  <a:gd name="T8" fmla="*/ 11 w 11"/>
                  <a:gd name="T9" fmla="*/ 11 h 13"/>
                  <a:gd name="T10" fmla="*/ 8 w 11"/>
                  <a:gd name="T11" fmla="*/ 5 h 13"/>
                  <a:gd name="T12" fmla="*/ 3 w 11"/>
                  <a:gd name="T13" fmla="*/ 0 h 13"/>
                  <a:gd name="T14" fmla="*/ 3 w 11"/>
                  <a:gd name="T15" fmla="*/ 0 h 13"/>
                  <a:gd name="T16" fmla="*/ 0 w 11"/>
                  <a:gd name="T17" fmla="*/ 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0" y="3"/>
                    </a:moveTo>
                    <a:lnTo>
                      <a:pt x="0" y="3"/>
                    </a:lnTo>
                    <a:lnTo>
                      <a:pt x="6" y="8"/>
                    </a:lnTo>
                    <a:lnTo>
                      <a:pt x="8" y="13"/>
                    </a:lnTo>
                    <a:lnTo>
                      <a:pt x="11" y="11"/>
                    </a:lnTo>
                    <a:lnTo>
                      <a:pt x="8" y="5"/>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60" name="Freeform 175"/>
              <p:cNvSpPr>
                <a:spLocks/>
              </p:cNvSpPr>
              <p:nvPr/>
            </p:nvSpPr>
            <p:spPr bwMode="auto">
              <a:xfrm>
                <a:off x="5511" y="1893"/>
                <a:ext cx="13" cy="13"/>
              </a:xfrm>
              <a:custGeom>
                <a:avLst/>
                <a:gdLst>
                  <a:gd name="T0" fmla="*/ 13 w 13"/>
                  <a:gd name="T1" fmla="*/ 11 h 13"/>
                  <a:gd name="T2" fmla="*/ 13 w 13"/>
                  <a:gd name="T3" fmla="*/ 11 h 13"/>
                  <a:gd name="T4" fmla="*/ 6 w 13"/>
                  <a:gd name="T5" fmla="*/ 3 h 13"/>
                  <a:gd name="T6" fmla="*/ 0 w 13"/>
                  <a:gd name="T7" fmla="*/ 3 h 13"/>
                  <a:gd name="T8" fmla="*/ 3 w 13"/>
                  <a:gd name="T9" fmla="*/ 0 h 13"/>
                  <a:gd name="T10" fmla="*/ 3 w 13"/>
                  <a:gd name="T11" fmla="*/ 5 h 13"/>
                  <a:gd name="T12" fmla="*/ 13 w 13"/>
                  <a:gd name="T13" fmla="*/ 13 h 13"/>
                  <a:gd name="T14" fmla="*/ 13 w 13"/>
                  <a:gd name="T15" fmla="*/ 13 h 13"/>
                  <a:gd name="T16" fmla="*/ 13 w 13"/>
                  <a:gd name="T17" fmla="*/ 11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3"/>
                  <a:gd name="T29" fmla="*/ 13 w 1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3">
                    <a:moveTo>
                      <a:pt x="13" y="11"/>
                    </a:moveTo>
                    <a:lnTo>
                      <a:pt x="13" y="11"/>
                    </a:lnTo>
                    <a:lnTo>
                      <a:pt x="6" y="3"/>
                    </a:lnTo>
                    <a:lnTo>
                      <a:pt x="0" y="3"/>
                    </a:lnTo>
                    <a:lnTo>
                      <a:pt x="3" y="0"/>
                    </a:lnTo>
                    <a:lnTo>
                      <a:pt x="3" y="5"/>
                    </a:lnTo>
                    <a:lnTo>
                      <a:pt x="13" y="13"/>
                    </a:lnTo>
                    <a:lnTo>
                      <a:pt x="13" y="1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461" name="Freeform 176"/>
              <p:cNvSpPr>
                <a:spLocks/>
              </p:cNvSpPr>
              <p:nvPr/>
            </p:nvSpPr>
            <p:spPr bwMode="auto">
              <a:xfrm>
                <a:off x="5519" y="1904"/>
                <a:ext cx="8" cy="2"/>
              </a:xfrm>
              <a:custGeom>
                <a:avLst/>
                <a:gdLst>
                  <a:gd name="T0" fmla="*/ 0 w 8"/>
                  <a:gd name="T1" fmla="*/ 2 h 2"/>
                  <a:gd name="T2" fmla="*/ 3 w 8"/>
                  <a:gd name="T3" fmla="*/ 2 h 2"/>
                  <a:gd name="T4" fmla="*/ 8 w 8"/>
                  <a:gd name="T5" fmla="*/ 2 h 2"/>
                  <a:gd name="T6" fmla="*/ 5 w 8"/>
                  <a:gd name="T7" fmla="*/ 0 h 2"/>
                  <a:gd name="T8" fmla="*/ 5 w 8"/>
                  <a:gd name="T9" fmla="*/ 2 h 2"/>
                  <a:gd name="T10" fmla="*/ 8 w 8"/>
                  <a:gd name="T11" fmla="*/ 0 h 2"/>
                  <a:gd name="T12" fmla="*/ 0 w 8"/>
                  <a:gd name="T13" fmla="*/ 0 h 2"/>
                  <a:gd name="T14" fmla="*/ 3 w 8"/>
                  <a:gd name="T15" fmla="*/ 0 h 2"/>
                  <a:gd name="T16" fmla="*/ 0 w 8"/>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
                  <a:gd name="T29" fmla="*/ 8 w 8"/>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
                    <a:moveTo>
                      <a:pt x="0" y="2"/>
                    </a:moveTo>
                    <a:lnTo>
                      <a:pt x="3" y="2"/>
                    </a:lnTo>
                    <a:lnTo>
                      <a:pt x="8" y="2"/>
                    </a:lnTo>
                    <a:lnTo>
                      <a:pt x="5" y="0"/>
                    </a:lnTo>
                    <a:lnTo>
                      <a:pt x="5" y="2"/>
                    </a:lnTo>
                    <a:lnTo>
                      <a:pt x="8" y="0"/>
                    </a:lnTo>
                    <a:lnTo>
                      <a:pt x="0" y="0"/>
                    </a:lnTo>
                    <a:lnTo>
                      <a:pt x="3"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grpSp>
      <p:sp>
        <p:nvSpPr>
          <p:cNvPr id="1220785" name="AutoShape 177"/>
          <p:cNvSpPr>
            <a:spLocks noChangeArrowheads="1"/>
          </p:cNvSpPr>
          <p:nvPr/>
        </p:nvSpPr>
        <p:spPr bwMode="auto">
          <a:xfrm>
            <a:off x="3959225" y="2960688"/>
            <a:ext cx="1665288" cy="1169987"/>
          </a:xfrm>
          <a:prstGeom prst="cloudCallout">
            <a:avLst>
              <a:gd name="adj1" fmla="val 6528"/>
              <a:gd name="adj2" fmla="val 3324"/>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pPr algn="ctr"/>
            <a:endParaRPr lang="en-US" sz="1200" b="0"/>
          </a:p>
          <a:p>
            <a:pPr algn="ctr"/>
            <a:r>
              <a:rPr lang="en-US" sz="1800" b="0"/>
              <a:t>Network</a:t>
            </a:r>
          </a:p>
        </p:txBody>
      </p:sp>
      <p:sp>
        <p:nvSpPr>
          <p:cNvPr id="1220786" name="Line 178"/>
          <p:cNvSpPr>
            <a:spLocks noChangeShapeType="1"/>
          </p:cNvSpPr>
          <p:nvPr/>
        </p:nvSpPr>
        <p:spPr bwMode="auto">
          <a:xfrm>
            <a:off x="3508375" y="3500438"/>
            <a:ext cx="585788"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nvGrpSpPr>
          <p:cNvPr id="5" name="Group 179"/>
          <p:cNvGrpSpPr>
            <a:grpSpLocks/>
          </p:cNvGrpSpPr>
          <p:nvPr/>
        </p:nvGrpSpPr>
        <p:grpSpPr bwMode="auto">
          <a:xfrm>
            <a:off x="6119813" y="3590925"/>
            <a:ext cx="990600" cy="1125538"/>
            <a:chOff x="4666" y="2982"/>
            <a:chExt cx="624" cy="709"/>
          </a:xfrm>
        </p:grpSpPr>
        <p:grpSp>
          <p:nvGrpSpPr>
            <p:cNvPr id="24141" name="Group 180"/>
            <p:cNvGrpSpPr>
              <a:grpSpLocks/>
            </p:cNvGrpSpPr>
            <p:nvPr/>
          </p:nvGrpSpPr>
          <p:grpSpPr bwMode="auto">
            <a:xfrm flipH="1">
              <a:off x="4666" y="2982"/>
              <a:ext cx="624" cy="709"/>
              <a:chOff x="4666" y="2982"/>
              <a:chExt cx="481" cy="568"/>
            </a:xfrm>
          </p:grpSpPr>
          <p:sp>
            <p:nvSpPr>
              <p:cNvPr id="24292" name="AutoShape 181"/>
              <p:cNvSpPr>
                <a:spLocks noChangeAspect="1" noChangeArrowheads="1" noTextEdit="1"/>
              </p:cNvSpPr>
              <p:nvPr/>
            </p:nvSpPr>
            <p:spPr bwMode="auto">
              <a:xfrm>
                <a:off x="4666" y="2982"/>
                <a:ext cx="481" cy="56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nb-NO"/>
              </a:p>
            </p:txBody>
          </p:sp>
          <p:sp>
            <p:nvSpPr>
              <p:cNvPr id="24293" name="Freeform 182"/>
              <p:cNvSpPr>
                <a:spLocks/>
              </p:cNvSpPr>
              <p:nvPr/>
            </p:nvSpPr>
            <p:spPr bwMode="auto">
              <a:xfrm>
                <a:off x="4666" y="2982"/>
                <a:ext cx="362" cy="517"/>
              </a:xfrm>
              <a:custGeom>
                <a:avLst/>
                <a:gdLst>
                  <a:gd name="T0" fmla="*/ 152 w 724"/>
                  <a:gd name="T1" fmla="*/ 56 h 1033"/>
                  <a:gd name="T2" fmla="*/ 31 w 724"/>
                  <a:gd name="T3" fmla="*/ 642 h 1033"/>
                  <a:gd name="T4" fmla="*/ 132 w 724"/>
                  <a:gd name="T5" fmla="*/ 719 h 1033"/>
                  <a:gd name="T6" fmla="*/ 143 w 724"/>
                  <a:gd name="T7" fmla="*/ 720 h 1033"/>
                  <a:gd name="T8" fmla="*/ 169 w 724"/>
                  <a:gd name="T9" fmla="*/ 721 h 1033"/>
                  <a:gd name="T10" fmla="*/ 209 w 724"/>
                  <a:gd name="T11" fmla="*/ 725 h 1033"/>
                  <a:gd name="T12" fmla="*/ 255 w 724"/>
                  <a:gd name="T13" fmla="*/ 728 h 1033"/>
                  <a:gd name="T14" fmla="*/ 302 w 724"/>
                  <a:gd name="T15" fmla="*/ 733 h 1033"/>
                  <a:gd name="T16" fmla="*/ 348 w 724"/>
                  <a:gd name="T17" fmla="*/ 736 h 1033"/>
                  <a:gd name="T18" fmla="*/ 387 w 724"/>
                  <a:gd name="T19" fmla="*/ 740 h 1033"/>
                  <a:gd name="T20" fmla="*/ 414 w 724"/>
                  <a:gd name="T21" fmla="*/ 743 h 1033"/>
                  <a:gd name="T22" fmla="*/ 415 w 724"/>
                  <a:gd name="T23" fmla="*/ 752 h 1033"/>
                  <a:gd name="T24" fmla="*/ 414 w 724"/>
                  <a:gd name="T25" fmla="*/ 777 h 1033"/>
                  <a:gd name="T26" fmla="*/ 407 w 724"/>
                  <a:gd name="T27" fmla="*/ 811 h 1033"/>
                  <a:gd name="T28" fmla="*/ 387 w 724"/>
                  <a:gd name="T29" fmla="*/ 853 h 1033"/>
                  <a:gd name="T30" fmla="*/ 377 w 724"/>
                  <a:gd name="T31" fmla="*/ 854 h 1033"/>
                  <a:gd name="T32" fmla="*/ 350 w 724"/>
                  <a:gd name="T33" fmla="*/ 857 h 1033"/>
                  <a:gd name="T34" fmla="*/ 313 w 724"/>
                  <a:gd name="T35" fmla="*/ 862 h 1033"/>
                  <a:gd name="T36" fmla="*/ 268 w 724"/>
                  <a:gd name="T37" fmla="*/ 869 h 1033"/>
                  <a:gd name="T38" fmla="*/ 222 w 724"/>
                  <a:gd name="T39" fmla="*/ 876 h 1033"/>
                  <a:gd name="T40" fmla="*/ 181 w 724"/>
                  <a:gd name="T41" fmla="*/ 884 h 1033"/>
                  <a:gd name="T42" fmla="*/ 146 w 724"/>
                  <a:gd name="T43" fmla="*/ 891 h 1033"/>
                  <a:gd name="T44" fmla="*/ 127 w 724"/>
                  <a:gd name="T45" fmla="*/ 899 h 1033"/>
                  <a:gd name="T46" fmla="*/ 113 w 724"/>
                  <a:gd name="T47" fmla="*/ 914 h 1033"/>
                  <a:gd name="T48" fmla="*/ 109 w 724"/>
                  <a:gd name="T49" fmla="*/ 930 h 1033"/>
                  <a:gd name="T50" fmla="*/ 118 w 724"/>
                  <a:gd name="T51" fmla="*/ 951 h 1033"/>
                  <a:gd name="T52" fmla="*/ 136 w 724"/>
                  <a:gd name="T53" fmla="*/ 963 h 1033"/>
                  <a:gd name="T54" fmla="*/ 156 w 724"/>
                  <a:gd name="T55" fmla="*/ 969 h 1033"/>
                  <a:gd name="T56" fmla="*/ 190 w 724"/>
                  <a:gd name="T57" fmla="*/ 978 h 1033"/>
                  <a:gd name="T58" fmla="*/ 235 w 724"/>
                  <a:gd name="T59" fmla="*/ 990 h 1033"/>
                  <a:gd name="T60" fmla="*/ 285 w 724"/>
                  <a:gd name="T61" fmla="*/ 1001 h 1033"/>
                  <a:gd name="T62" fmla="*/ 335 w 724"/>
                  <a:gd name="T63" fmla="*/ 1014 h 1033"/>
                  <a:gd name="T64" fmla="*/ 384 w 724"/>
                  <a:gd name="T65" fmla="*/ 1024 h 1033"/>
                  <a:gd name="T66" fmla="*/ 425 w 724"/>
                  <a:gd name="T67" fmla="*/ 1031 h 1033"/>
                  <a:gd name="T68" fmla="*/ 455 w 724"/>
                  <a:gd name="T69" fmla="*/ 1033 h 1033"/>
                  <a:gd name="T70" fmla="*/ 483 w 724"/>
                  <a:gd name="T71" fmla="*/ 1030 h 1033"/>
                  <a:gd name="T72" fmla="*/ 517 w 724"/>
                  <a:gd name="T73" fmla="*/ 1020 h 1033"/>
                  <a:gd name="T74" fmla="*/ 555 w 724"/>
                  <a:gd name="T75" fmla="*/ 1005 h 1033"/>
                  <a:gd name="T76" fmla="*/ 594 w 724"/>
                  <a:gd name="T77" fmla="*/ 987 h 1033"/>
                  <a:gd name="T78" fmla="*/ 631 w 724"/>
                  <a:gd name="T79" fmla="*/ 969 h 1033"/>
                  <a:gd name="T80" fmla="*/ 664 w 724"/>
                  <a:gd name="T81" fmla="*/ 952 h 1033"/>
                  <a:gd name="T82" fmla="*/ 687 w 724"/>
                  <a:gd name="T83" fmla="*/ 936 h 1033"/>
                  <a:gd name="T84" fmla="*/ 699 w 724"/>
                  <a:gd name="T85" fmla="*/ 925 h 1033"/>
                  <a:gd name="T86" fmla="*/ 699 w 724"/>
                  <a:gd name="T87" fmla="*/ 910 h 1033"/>
                  <a:gd name="T88" fmla="*/ 682 w 724"/>
                  <a:gd name="T89" fmla="*/ 900 h 1033"/>
                  <a:gd name="T90" fmla="*/ 657 w 724"/>
                  <a:gd name="T91" fmla="*/ 892 h 1033"/>
                  <a:gd name="T92" fmla="*/ 634 w 724"/>
                  <a:gd name="T93" fmla="*/ 886 h 1033"/>
                  <a:gd name="T94" fmla="*/ 631 w 724"/>
                  <a:gd name="T95" fmla="*/ 861 h 1033"/>
                  <a:gd name="T96" fmla="*/ 623 w 724"/>
                  <a:gd name="T97" fmla="*/ 798 h 1033"/>
                  <a:gd name="T98" fmla="*/ 611 w 724"/>
                  <a:gd name="T99" fmla="*/ 720 h 1033"/>
                  <a:gd name="T100" fmla="*/ 592 w 724"/>
                  <a:gd name="T101" fmla="*/ 647 h 1033"/>
                  <a:gd name="T102" fmla="*/ 697 w 724"/>
                  <a:gd name="T103" fmla="*/ 86 h 1033"/>
                  <a:gd name="T104" fmla="*/ 643 w 724"/>
                  <a:gd name="T105" fmla="*/ 0 h 1033"/>
                  <a:gd name="T106" fmla="*/ 179 w 724"/>
                  <a:gd name="T107" fmla="*/ 62 h 10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4"/>
                  <a:gd name="T163" fmla="*/ 0 h 1033"/>
                  <a:gd name="T164" fmla="*/ 724 w 724"/>
                  <a:gd name="T165" fmla="*/ 1033 h 10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4" h="1033">
                    <a:moveTo>
                      <a:pt x="179" y="62"/>
                    </a:moveTo>
                    <a:lnTo>
                      <a:pt x="152" y="56"/>
                    </a:lnTo>
                    <a:lnTo>
                      <a:pt x="0" y="623"/>
                    </a:lnTo>
                    <a:lnTo>
                      <a:pt x="31" y="642"/>
                    </a:lnTo>
                    <a:lnTo>
                      <a:pt x="31" y="671"/>
                    </a:lnTo>
                    <a:lnTo>
                      <a:pt x="132" y="719"/>
                    </a:lnTo>
                    <a:lnTo>
                      <a:pt x="135" y="719"/>
                    </a:lnTo>
                    <a:lnTo>
                      <a:pt x="143" y="720"/>
                    </a:lnTo>
                    <a:lnTo>
                      <a:pt x="154" y="720"/>
                    </a:lnTo>
                    <a:lnTo>
                      <a:pt x="169" y="721"/>
                    </a:lnTo>
                    <a:lnTo>
                      <a:pt x="188" y="724"/>
                    </a:lnTo>
                    <a:lnTo>
                      <a:pt x="209" y="725"/>
                    </a:lnTo>
                    <a:lnTo>
                      <a:pt x="230" y="727"/>
                    </a:lnTo>
                    <a:lnTo>
                      <a:pt x="255" y="728"/>
                    </a:lnTo>
                    <a:lnTo>
                      <a:pt x="278" y="730"/>
                    </a:lnTo>
                    <a:lnTo>
                      <a:pt x="302" y="733"/>
                    </a:lnTo>
                    <a:lnTo>
                      <a:pt x="326" y="734"/>
                    </a:lnTo>
                    <a:lnTo>
                      <a:pt x="348" y="736"/>
                    </a:lnTo>
                    <a:lnTo>
                      <a:pt x="369" y="739"/>
                    </a:lnTo>
                    <a:lnTo>
                      <a:pt x="387" y="740"/>
                    </a:lnTo>
                    <a:lnTo>
                      <a:pt x="402" y="742"/>
                    </a:lnTo>
                    <a:lnTo>
                      <a:pt x="414" y="743"/>
                    </a:lnTo>
                    <a:lnTo>
                      <a:pt x="414" y="745"/>
                    </a:lnTo>
                    <a:lnTo>
                      <a:pt x="415" y="752"/>
                    </a:lnTo>
                    <a:lnTo>
                      <a:pt x="415" y="763"/>
                    </a:lnTo>
                    <a:lnTo>
                      <a:pt x="414" y="777"/>
                    </a:lnTo>
                    <a:lnTo>
                      <a:pt x="411" y="793"/>
                    </a:lnTo>
                    <a:lnTo>
                      <a:pt x="407" y="811"/>
                    </a:lnTo>
                    <a:lnTo>
                      <a:pt x="399" y="832"/>
                    </a:lnTo>
                    <a:lnTo>
                      <a:pt x="387" y="853"/>
                    </a:lnTo>
                    <a:lnTo>
                      <a:pt x="385" y="853"/>
                    </a:lnTo>
                    <a:lnTo>
                      <a:pt x="377" y="854"/>
                    </a:lnTo>
                    <a:lnTo>
                      <a:pt x="365" y="855"/>
                    </a:lnTo>
                    <a:lnTo>
                      <a:pt x="350" y="857"/>
                    </a:lnTo>
                    <a:lnTo>
                      <a:pt x="333" y="859"/>
                    </a:lnTo>
                    <a:lnTo>
                      <a:pt x="313" y="862"/>
                    </a:lnTo>
                    <a:lnTo>
                      <a:pt x="291" y="865"/>
                    </a:lnTo>
                    <a:lnTo>
                      <a:pt x="268" y="869"/>
                    </a:lnTo>
                    <a:lnTo>
                      <a:pt x="245" y="872"/>
                    </a:lnTo>
                    <a:lnTo>
                      <a:pt x="222" y="876"/>
                    </a:lnTo>
                    <a:lnTo>
                      <a:pt x="200" y="879"/>
                    </a:lnTo>
                    <a:lnTo>
                      <a:pt x="181" y="884"/>
                    </a:lnTo>
                    <a:lnTo>
                      <a:pt x="162" y="887"/>
                    </a:lnTo>
                    <a:lnTo>
                      <a:pt x="146" y="891"/>
                    </a:lnTo>
                    <a:lnTo>
                      <a:pt x="135" y="895"/>
                    </a:lnTo>
                    <a:lnTo>
                      <a:pt x="127" y="899"/>
                    </a:lnTo>
                    <a:lnTo>
                      <a:pt x="119" y="906"/>
                    </a:lnTo>
                    <a:lnTo>
                      <a:pt x="113" y="914"/>
                    </a:lnTo>
                    <a:lnTo>
                      <a:pt x="111" y="922"/>
                    </a:lnTo>
                    <a:lnTo>
                      <a:pt x="109" y="930"/>
                    </a:lnTo>
                    <a:lnTo>
                      <a:pt x="112" y="940"/>
                    </a:lnTo>
                    <a:lnTo>
                      <a:pt x="118" y="951"/>
                    </a:lnTo>
                    <a:lnTo>
                      <a:pt x="126" y="959"/>
                    </a:lnTo>
                    <a:lnTo>
                      <a:pt x="136" y="963"/>
                    </a:lnTo>
                    <a:lnTo>
                      <a:pt x="144" y="965"/>
                    </a:lnTo>
                    <a:lnTo>
                      <a:pt x="156" y="969"/>
                    </a:lnTo>
                    <a:lnTo>
                      <a:pt x="172" y="974"/>
                    </a:lnTo>
                    <a:lnTo>
                      <a:pt x="190" y="978"/>
                    </a:lnTo>
                    <a:lnTo>
                      <a:pt x="212" y="984"/>
                    </a:lnTo>
                    <a:lnTo>
                      <a:pt x="235" y="990"/>
                    </a:lnTo>
                    <a:lnTo>
                      <a:pt x="259" y="995"/>
                    </a:lnTo>
                    <a:lnTo>
                      <a:pt x="285" y="1001"/>
                    </a:lnTo>
                    <a:lnTo>
                      <a:pt x="310" y="1008"/>
                    </a:lnTo>
                    <a:lnTo>
                      <a:pt x="335" y="1014"/>
                    </a:lnTo>
                    <a:lnTo>
                      <a:pt x="361" y="1018"/>
                    </a:lnTo>
                    <a:lnTo>
                      <a:pt x="384" y="1024"/>
                    </a:lnTo>
                    <a:lnTo>
                      <a:pt x="406" y="1028"/>
                    </a:lnTo>
                    <a:lnTo>
                      <a:pt x="425" y="1031"/>
                    </a:lnTo>
                    <a:lnTo>
                      <a:pt x="441" y="1032"/>
                    </a:lnTo>
                    <a:lnTo>
                      <a:pt x="455" y="1033"/>
                    </a:lnTo>
                    <a:lnTo>
                      <a:pt x="468" y="1032"/>
                    </a:lnTo>
                    <a:lnTo>
                      <a:pt x="483" y="1030"/>
                    </a:lnTo>
                    <a:lnTo>
                      <a:pt x="500" y="1025"/>
                    </a:lnTo>
                    <a:lnTo>
                      <a:pt x="517" y="1020"/>
                    </a:lnTo>
                    <a:lnTo>
                      <a:pt x="536" y="1013"/>
                    </a:lnTo>
                    <a:lnTo>
                      <a:pt x="555" y="1005"/>
                    </a:lnTo>
                    <a:lnTo>
                      <a:pt x="575" y="997"/>
                    </a:lnTo>
                    <a:lnTo>
                      <a:pt x="594" y="987"/>
                    </a:lnTo>
                    <a:lnTo>
                      <a:pt x="614" y="978"/>
                    </a:lnTo>
                    <a:lnTo>
                      <a:pt x="631" y="969"/>
                    </a:lnTo>
                    <a:lnTo>
                      <a:pt x="649" y="960"/>
                    </a:lnTo>
                    <a:lnTo>
                      <a:pt x="664" y="952"/>
                    </a:lnTo>
                    <a:lnTo>
                      <a:pt x="676" y="944"/>
                    </a:lnTo>
                    <a:lnTo>
                      <a:pt x="687" y="936"/>
                    </a:lnTo>
                    <a:lnTo>
                      <a:pt x="695" y="930"/>
                    </a:lnTo>
                    <a:lnTo>
                      <a:pt x="699" y="925"/>
                    </a:lnTo>
                    <a:lnTo>
                      <a:pt x="702" y="917"/>
                    </a:lnTo>
                    <a:lnTo>
                      <a:pt x="699" y="910"/>
                    </a:lnTo>
                    <a:lnTo>
                      <a:pt x="692" y="904"/>
                    </a:lnTo>
                    <a:lnTo>
                      <a:pt x="682" y="900"/>
                    </a:lnTo>
                    <a:lnTo>
                      <a:pt x="669" y="895"/>
                    </a:lnTo>
                    <a:lnTo>
                      <a:pt x="657" y="892"/>
                    </a:lnTo>
                    <a:lnTo>
                      <a:pt x="644" y="888"/>
                    </a:lnTo>
                    <a:lnTo>
                      <a:pt x="634" y="886"/>
                    </a:lnTo>
                    <a:lnTo>
                      <a:pt x="633" y="879"/>
                    </a:lnTo>
                    <a:lnTo>
                      <a:pt x="631" y="861"/>
                    </a:lnTo>
                    <a:lnTo>
                      <a:pt x="628" y="833"/>
                    </a:lnTo>
                    <a:lnTo>
                      <a:pt x="623" y="798"/>
                    </a:lnTo>
                    <a:lnTo>
                      <a:pt x="618" y="760"/>
                    </a:lnTo>
                    <a:lnTo>
                      <a:pt x="611" y="720"/>
                    </a:lnTo>
                    <a:lnTo>
                      <a:pt x="603" y="682"/>
                    </a:lnTo>
                    <a:lnTo>
                      <a:pt x="592" y="647"/>
                    </a:lnTo>
                    <a:lnTo>
                      <a:pt x="724" y="137"/>
                    </a:lnTo>
                    <a:lnTo>
                      <a:pt x="697" y="86"/>
                    </a:lnTo>
                    <a:lnTo>
                      <a:pt x="712" y="52"/>
                    </a:lnTo>
                    <a:lnTo>
                      <a:pt x="643" y="0"/>
                    </a:lnTo>
                    <a:lnTo>
                      <a:pt x="627" y="9"/>
                    </a:lnTo>
                    <a:lnTo>
                      <a:pt x="179" y="62"/>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94" name="Freeform 183"/>
              <p:cNvSpPr>
                <a:spLocks/>
              </p:cNvSpPr>
              <p:nvPr/>
            </p:nvSpPr>
            <p:spPr bwMode="auto">
              <a:xfrm>
                <a:off x="4685" y="2998"/>
                <a:ext cx="299" cy="300"/>
              </a:xfrm>
              <a:custGeom>
                <a:avLst/>
                <a:gdLst>
                  <a:gd name="T0" fmla="*/ 0 w 598"/>
                  <a:gd name="T1" fmla="*/ 573 h 602"/>
                  <a:gd name="T2" fmla="*/ 436 w 598"/>
                  <a:gd name="T3" fmla="*/ 602 h 602"/>
                  <a:gd name="T4" fmla="*/ 598 w 598"/>
                  <a:gd name="T5" fmla="*/ 0 h 602"/>
                  <a:gd name="T6" fmla="*/ 578 w 598"/>
                  <a:gd name="T7" fmla="*/ 9 h 602"/>
                  <a:gd name="T8" fmla="*/ 147 w 598"/>
                  <a:gd name="T9" fmla="*/ 54 h 602"/>
                  <a:gd name="T10" fmla="*/ 131 w 598"/>
                  <a:gd name="T11" fmla="*/ 51 h 602"/>
                  <a:gd name="T12" fmla="*/ 0 w 598"/>
                  <a:gd name="T13" fmla="*/ 573 h 602"/>
                  <a:gd name="T14" fmla="*/ 0 60000 65536"/>
                  <a:gd name="T15" fmla="*/ 0 60000 65536"/>
                  <a:gd name="T16" fmla="*/ 0 60000 65536"/>
                  <a:gd name="T17" fmla="*/ 0 60000 65536"/>
                  <a:gd name="T18" fmla="*/ 0 60000 65536"/>
                  <a:gd name="T19" fmla="*/ 0 60000 65536"/>
                  <a:gd name="T20" fmla="*/ 0 60000 65536"/>
                  <a:gd name="T21" fmla="*/ 0 w 598"/>
                  <a:gd name="T22" fmla="*/ 0 h 602"/>
                  <a:gd name="T23" fmla="*/ 598 w 598"/>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8" h="602">
                    <a:moveTo>
                      <a:pt x="0" y="573"/>
                    </a:moveTo>
                    <a:lnTo>
                      <a:pt x="436" y="602"/>
                    </a:lnTo>
                    <a:lnTo>
                      <a:pt x="598" y="0"/>
                    </a:lnTo>
                    <a:lnTo>
                      <a:pt x="578" y="9"/>
                    </a:lnTo>
                    <a:lnTo>
                      <a:pt x="147" y="54"/>
                    </a:lnTo>
                    <a:lnTo>
                      <a:pt x="131" y="51"/>
                    </a:lnTo>
                    <a:lnTo>
                      <a:pt x="0" y="573"/>
                    </a:lnTo>
                    <a:close/>
                  </a:path>
                </a:pathLst>
              </a:custGeom>
              <a:solidFill>
                <a:srgbClr val="E5E0BA"/>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95" name="Freeform 184"/>
              <p:cNvSpPr>
                <a:spLocks/>
              </p:cNvSpPr>
              <p:nvPr/>
            </p:nvSpPr>
            <p:spPr bwMode="auto">
              <a:xfrm>
                <a:off x="4910" y="2999"/>
                <a:ext cx="88" cy="308"/>
              </a:xfrm>
              <a:custGeom>
                <a:avLst/>
                <a:gdLst>
                  <a:gd name="T0" fmla="*/ 165 w 177"/>
                  <a:gd name="T1" fmla="*/ 0 h 617"/>
                  <a:gd name="T2" fmla="*/ 177 w 177"/>
                  <a:gd name="T3" fmla="*/ 5 h 617"/>
                  <a:gd name="T4" fmla="*/ 10 w 177"/>
                  <a:gd name="T5" fmla="*/ 617 h 617"/>
                  <a:gd name="T6" fmla="*/ 0 w 177"/>
                  <a:gd name="T7" fmla="*/ 609 h 617"/>
                  <a:gd name="T8" fmla="*/ 165 w 177"/>
                  <a:gd name="T9" fmla="*/ 0 h 617"/>
                  <a:gd name="T10" fmla="*/ 0 60000 65536"/>
                  <a:gd name="T11" fmla="*/ 0 60000 65536"/>
                  <a:gd name="T12" fmla="*/ 0 60000 65536"/>
                  <a:gd name="T13" fmla="*/ 0 60000 65536"/>
                  <a:gd name="T14" fmla="*/ 0 60000 65536"/>
                  <a:gd name="T15" fmla="*/ 0 w 177"/>
                  <a:gd name="T16" fmla="*/ 0 h 617"/>
                  <a:gd name="T17" fmla="*/ 177 w 177"/>
                  <a:gd name="T18" fmla="*/ 617 h 617"/>
                </a:gdLst>
                <a:ahLst/>
                <a:cxnLst>
                  <a:cxn ang="T10">
                    <a:pos x="T0" y="T1"/>
                  </a:cxn>
                  <a:cxn ang="T11">
                    <a:pos x="T2" y="T3"/>
                  </a:cxn>
                  <a:cxn ang="T12">
                    <a:pos x="T4" y="T5"/>
                  </a:cxn>
                  <a:cxn ang="T13">
                    <a:pos x="T6" y="T7"/>
                  </a:cxn>
                  <a:cxn ang="T14">
                    <a:pos x="T8" y="T9"/>
                  </a:cxn>
                </a:cxnLst>
                <a:rect l="T15" t="T16" r="T17" b="T18"/>
                <a:pathLst>
                  <a:path w="177" h="617">
                    <a:moveTo>
                      <a:pt x="165" y="0"/>
                    </a:moveTo>
                    <a:lnTo>
                      <a:pt x="177" y="5"/>
                    </a:lnTo>
                    <a:lnTo>
                      <a:pt x="10" y="617"/>
                    </a:lnTo>
                    <a:lnTo>
                      <a:pt x="0" y="609"/>
                    </a:lnTo>
                    <a:lnTo>
                      <a:pt x="165" y="0"/>
                    </a:lnTo>
                    <a:close/>
                  </a:path>
                </a:pathLst>
              </a:custGeom>
              <a:solidFill>
                <a:srgbClr val="F2EDD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96" name="Freeform 185"/>
              <p:cNvSpPr>
                <a:spLocks/>
              </p:cNvSpPr>
              <p:nvPr/>
            </p:nvSpPr>
            <p:spPr bwMode="auto">
              <a:xfrm>
                <a:off x="4921" y="3005"/>
                <a:ext cx="88" cy="311"/>
              </a:xfrm>
              <a:custGeom>
                <a:avLst/>
                <a:gdLst>
                  <a:gd name="T0" fmla="*/ 167 w 178"/>
                  <a:gd name="T1" fmla="*/ 0 h 621"/>
                  <a:gd name="T2" fmla="*/ 178 w 178"/>
                  <a:gd name="T3" fmla="*/ 12 h 621"/>
                  <a:gd name="T4" fmla="*/ 9 w 178"/>
                  <a:gd name="T5" fmla="*/ 621 h 621"/>
                  <a:gd name="T6" fmla="*/ 0 w 178"/>
                  <a:gd name="T7" fmla="*/ 612 h 621"/>
                  <a:gd name="T8" fmla="*/ 167 w 178"/>
                  <a:gd name="T9" fmla="*/ 0 h 621"/>
                  <a:gd name="T10" fmla="*/ 0 60000 65536"/>
                  <a:gd name="T11" fmla="*/ 0 60000 65536"/>
                  <a:gd name="T12" fmla="*/ 0 60000 65536"/>
                  <a:gd name="T13" fmla="*/ 0 60000 65536"/>
                  <a:gd name="T14" fmla="*/ 0 60000 65536"/>
                  <a:gd name="T15" fmla="*/ 0 w 178"/>
                  <a:gd name="T16" fmla="*/ 0 h 621"/>
                  <a:gd name="T17" fmla="*/ 178 w 178"/>
                  <a:gd name="T18" fmla="*/ 621 h 621"/>
                </a:gdLst>
                <a:ahLst/>
                <a:cxnLst>
                  <a:cxn ang="T10">
                    <a:pos x="T0" y="T1"/>
                  </a:cxn>
                  <a:cxn ang="T11">
                    <a:pos x="T2" y="T3"/>
                  </a:cxn>
                  <a:cxn ang="T12">
                    <a:pos x="T4" y="T5"/>
                  </a:cxn>
                  <a:cxn ang="T13">
                    <a:pos x="T6" y="T7"/>
                  </a:cxn>
                  <a:cxn ang="T14">
                    <a:pos x="T8" y="T9"/>
                  </a:cxn>
                </a:cxnLst>
                <a:rect l="T15" t="T16" r="T17" b="T18"/>
                <a:pathLst>
                  <a:path w="178" h="621">
                    <a:moveTo>
                      <a:pt x="167" y="0"/>
                    </a:moveTo>
                    <a:lnTo>
                      <a:pt x="178" y="12"/>
                    </a:lnTo>
                    <a:lnTo>
                      <a:pt x="9" y="621"/>
                    </a:lnTo>
                    <a:lnTo>
                      <a:pt x="0" y="612"/>
                    </a:lnTo>
                    <a:lnTo>
                      <a:pt x="167" y="0"/>
                    </a:lnTo>
                    <a:close/>
                  </a:path>
                </a:pathLst>
              </a:custGeom>
              <a:solidFill>
                <a:srgbClr val="F2EDD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97" name="Freeform 186"/>
              <p:cNvSpPr>
                <a:spLocks/>
              </p:cNvSpPr>
              <p:nvPr/>
            </p:nvSpPr>
            <p:spPr bwMode="auto">
              <a:xfrm>
                <a:off x="4896" y="3307"/>
                <a:ext cx="14" cy="11"/>
              </a:xfrm>
              <a:custGeom>
                <a:avLst/>
                <a:gdLst>
                  <a:gd name="T0" fmla="*/ 18 w 27"/>
                  <a:gd name="T1" fmla="*/ 0 h 22"/>
                  <a:gd name="T2" fmla="*/ 0 w 27"/>
                  <a:gd name="T3" fmla="*/ 12 h 22"/>
                  <a:gd name="T4" fmla="*/ 8 w 27"/>
                  <a:gd name="T5" fmla="*/ 22 h 22"/>
                  <a:gd name="T6" fmla="*/ 27 w 27"/>
                  <a:gd name="T7" fmla="*/ 9 h 22"/>
                  <a:gd name="T8" fmla="*/ 18 w 27"/>
                  <a:gd name="T9" fmla="*/ 0 h 22"/>
                  <a:gd name="T10" fmla="*/ 0 60000 65536"/>
                  <a:gd name="T11" fmla="*/ 0 60000 65536"/>
                  <a:gd name="T12" fmla="*/ 0 60000 65536"/>
                  <a:gd name="T13" fmla="*/ 0 60000 65536"/>
                  <a:gd name="T14" fmla="*/ 0 60000 65536"/>
                  <a:gd name="T15" fmla="*/ 0 w 27"/>
                  <a:gd name="T16" fmla="*/ 0 h 22"/>
                  <a:gd name="T17" fmla="*/ 27 w 27"/>
                  <a:gd name="T18" fmla="*/ 22 h 22"/>
                </a:gdLst>
                <a:ahLst/>
                <a:cxnLst>
                  <a:cxn ang="T10">
                    <a:pos x="T0" y="T1"/>
                  </a:cxn>
                  <a:cxn ang="T11">
                    <a:pos x="T2" y="T3"/>
                  </a:cxn>
                  <a:cxn ang="T12">
                    <a:pos x="T4" y="T5"/>
                  </a:cxn>
                  <a:cxn ang="T13">
                    <a:pos x="T6" y="T7"/>
                  </a:cxn>
                  <a:cxn ang="T14">
                    <a:pos x="T8" y="T9"/>
                  </a:cxn>
                </a:cxnLst>
                <a:rect l="T15" t="T16" r="T17" b="T18"/>
                <a:pathLst>
                  <a:path w="27" h="22">
                    <a:moveTo>
                      <a:pt x="18" y="0"/>
                    </a:moveTo>
                    <a:lnTo>
                      <a:pt x="0" y="12"/>
                    </a:lnTo>
                    <a:lnTo>
                      <a:pt x="8" y="22"/>
                    </a:lnTo>
                    <a:lnTo>
                      <a:pt x="27" y="9"/>
                    </a:lnTo>
                    <a:lnTo>
                      <a:pt x="18" y="0"/>
                    </a:lnTo>
                    <a:close/>
                  </a:path>
                </a:pathLst>
              </a:custGeom>
              <a:solidFill>
                <a:srgbClr val="F2EDD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98" name="Freeform 187"/>
              <p:cNvSpPr>
                <a:spLocks/>
              </p:cNvSpPr>
              <p:nvPr/>
            </p:nvSpPr>
            <p:spPr bwMode="auto">
              <a:xfrm>
                <a:off x="4905" y="3315"/>
                <a:ext cx="14" cy="11"/>
              </a:xfrm>
              <a:custGeom>
                <a:avLst/>
                <a:gdLst>
                  <a:gd name="T0" fmla="*/ 19 w 28"/>
                  <a:gd name="T1" fmla="*/ 0 h 22"/>
                  <a:gd name="T2" fmla="*/ 0 w 28"/>
                  <a:gd name="T3" fmla="*/ 13 h 22"/>
                  <a:gd name="T4" fmla="*/ 8 w 28"/>
                  <a:gd name="T5" fmla="*/ 22 h 22"/>
                  <a:gd name="T6" fmla="*/ 28 w 28"/>
                  <a:gd name="T7" fmla="*/ 8 h 22"/>
                  <a:gd name="T8" fmla="*/ 19 w 28"/>
                  <a:gd name="T9" fmla="*/ 0 h 22"/>
                  <a:gd name="T10" fmla="*/ 0 60000 65536"/>
                  <a:gd name="T11" fmla="*/ 0 60000 65536"/>
                  <a:gd name="T12" fmla="*/ 0 60000 65536"/>
                  <a:gd name="T13" fmla="*/ 0 60000 65536"/>
                  <a:gd name="T14" fmla="*/ 0 60000 65536"/>
                  <a:gd name="T15" fmla="*/ 0 w 28"/>
                  <a:gd name="T16" fmla="*/ 0 h 22"/>
                  <a:gd name="T17" fmla="*/ 28 w 28"/>
                  <a:gd name="T18" fmla="*/ 22 h 22"/>
                </a:gdLst>
                <a:ahLst/>
                <a:cxnLst>
                  <a:cxn ang="T10">
                    <a:pos x="T0" y="T1"/>
                  </a:cxn>
                  <a:cxn ang="T11">
                    <a:pos x="T2" y="T3"/>
                  </a:cxn>
                  <a:cxn ang="T12">
                    <a:pos x="T4" y="T5"/>
                  </a:cxn>
                  <a:cxn ang="T13">
                    <a:pos x="T6" y="T7"/>
                  </a:cxn>
                  <a:cxn ang="T14">
                    <a:pos x="T8" y="T9"/>
                  </a:cxn>
                </a:cxnLst>
                <a:rect l="T15" t="T16" r="T17" b="T18"/>
                <a:pathLst>
                  <a:path w="28" h="22">
                    <a:moveTo>
                      <a:pt x="19" y="0"/>
                    </a:moveTo>
                    <a:lnTo>
                      <a:pt x="0" y="13"/>
                    </a:lnTo>
                    <a:lnTo>
                      <a:pt x="8" y="22"/>
                    </a:lnTo>
                    <a:lnTo>
                      <a:pt x="28" y="8"/>
                    </a:lnTo>
                    <a:lnTo>
                      <a:pt x="19" y="0"/>
                    </a:lnTo>
                    <a:close/>
                  </a:path>
                </a:pathLst>
              </a:custGeom>
              <a:solidFill>
                <a:srgbClr val="F2EDD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99" name="Freeform 188"/>
              <p:cNvSpPr>
                <a:spLocks/>
              </p:cNvSpPr>
              <p:nvPr/>
            </p:nvSpPr>
            <p:spPr bwMode="auto">
              <a:xfrm>
                <a:off x="4700" y="3302"/>
                <a:ext cx="183" cy="22"/>
              </a:xfrm>
              <a:custGeom>
                <a:avLst/>
                <a:gdLst>
                  <a:gd name="T0" fmla="*/ 366 w 366"/>
                  <a:gd name="T1" fmla="*/ 23 h 45"/>
                  <a:gd name="T2" fmla="*/ 364 w 366"/>
                  <a:gd name="T3" fmla="*/ 45 h 45"/>
                  <a:gd name="T4" fmla="*/ 362 w 366"/>
                  <a:gd name="T5" fmla="*/ 45 h 45"/>
                  <a:gd name="T6" fmla="*/ 356 w 366"/>
                  <a:gd name="T7" fmla="*/ 44 h 45"/>
                  <a:gd name="T8" fmla="*/ 346 w 366"/>
                  <a:gd name="T9" fmla="*/ 42 h 45"/>
                  <a:gd name="T10" fmla="*/ 332 w 366"/>
                  <a:gd name="T11" fmla="*/ 41 h 45"/>
                  <a:gd name="T12" fmla="*/ 316 w 366"/>
                  <a:gd name="T13" fmla="*/ 38 h 45"/>
                  <a:gd name="T14" fmla="*/ 295 w 366"/>
                  <a:gd name="T15" fmla="*/ 36 h 45"/>
                  <a:gd name="T16" fmla="*/ 273 w 366"/>
                  <a:gd name="T17" fmla="*/ 33 h 45"/>
                  <a:gd name="T18" fmla="*/ 248 w 366"/>
                  <a:gd name="T19" fmla="*/ 30 h 45"/>
                  <a:gd name="T20" fmla="*/ 221 w 366"/>
                  <a:gd name="T21" fmla="*/ 28 h 45"/>
                  <a:gd name="T22" fmla="*/ 192 w 366"/>
                  <a:gd name="T23" fmla="*/ 26 h 45"/>
                  <a:gd name="T24" fmla="*/ 162 w 366"/>
                  <a:gd name="T25" fmla="*/ 23 h 45"/>
                  <a:gd name="T26" fmla="*/ 131 w 366"/>
                  <a:gd name="T27" fmla="*/ 22 h 45"/>
                  <a:gd name="T28" fmla="*/ 99 w 366"/>
                  <a:gd name="T29" fmla="*/ 21 h 45"/>
                  <a:gd name="T30" fmla="*/ 67 w 366"/>
                  <a:gd name="T31" fmla="*/ 21 h 45"/>
                  <a:gd name="T32" fmla="*/ 33 w 366"/>
                  <a:gd name="T33" fmla="*/ 21 h 45"/>
                  <a:gd name="T34" fmla="*/ 0 w 366"/>
                  <a:gd name="T35" fmla="*/ 22 h 45"/>
                  <a:gd name="T36" fmla="*/ 5 w 366"/>
                  <a:gd name="T37" fmla="*/ 5 h 45"/>
                  <a:gd name="T38" fmla="*/ 6 w 366"/>
                  <a:gd name="T39" fmla="*/ 5 h 45"/>
                  <a:gd name="T40" fmla="*/ 9 w 366"/>
                  <a:gd name="T41" fmla="*/ 4 h 45"/>
                  <a:gd name="T42" fmla="*/ 15 w 366"/>
                  <a:gd name="T43" fmla="*/ 4 h 45"/>
                  <a:gd name="T44" fmla="*/ 23 w 366"/>
                  <a:gd name="T45" fmla="*/ 3 h 45"/>
                  <a:gd name="T46" fmla="*/ 35 w 366"/>
                  <a:gd name="T47" fmla="*/ 2 h 45"/>
                  <a:gd name="T48" fmla="*/ 48 w 366"/>
                  <a:gd name="T49" fmla="*/ 2 h 45"/>
                  <a:gd name="T50" fmla="*/ 64 w 366"/>
                  <a:gd name="T51" fmla="*/ 0 h 45"/>
                  <a:gd name="T52" fmla="*/ 84 w 366"/>
                  <a:gd name="T53" fmla="*/ 0 h 45"/>
                  <a:gd name="T54" fmla="*/ 107 w 366"/>
                  <a:gd name="T55" fmla="*/ 0 h 45"/>
                  <a:gd name="T56" fmla="*/ 134 w 366"/>
                  <a:gd name="T57" fmla="*/ 2 h 45"/>
                  <a:gd name="T58" fmla="*/ 162 w 366"/>
                  <a:gd name="T59" fmla="*/ 3 h 45"/>
                  <a:gd name="T60" fmla="*/ 196 w 366"/>
                  <a:gd name="T61" fmla="*/ 5 h 45"/>
                  <a:gd name="T62" fmla="*/ 233 w 366"/>
                  <a:gd name="T63" fmla="*/ 8 h 45"/>
                  <a:gd name="T64" fmla="*/ 273 w 366"/>
                  <a:gd name="T65" fmla="*/ 12 h 45"/>
                  <a:gd name="T66" fmla="*/ 318 w 366"/>
                  <a:gd name="T67" fmla="*/ 18 h 45"/>
                  <a:gd name="T68" fmla="*/ 366 w 366"/>
                  <a:gd name="T69" fmla="*/ 23 h 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45"/>
                  <a:gd name="T107" fmla="*/ 366 w 366"/>
                  <a:gd name="T108" fmla="*/ 45 h 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45">
                    <a:moveTo>
                      <a:pt x="366" y="23"/>
                    </a:moveTo>
                    <a:lnTo>
                      <a:pt x="364" y="45"/>
                    </a:lnTo>
                    <a:lnTo>
                      <a:pt x="362" y="45"/>
                    </a:lnTo>
                    <a:lnTo>
                      <a:pt x="356" y="44"/>
                    </a:lnTo>
                    <a:lnTo>
                      <a:pt x="346" y="42"/>
                    </a:lnTo>
                    <a:lnTo>
                      <a:pt x="332" y="41"/>
                    </a:lnTo>
                    <a:lnTo>
                      <a:pt x="316" y="38"/>
                    </a:lnTo>
                    <a:lnTo>
                      <a:pt x="295" y="36"/>
                    </a:lnTo>
                    <a:lnTo>
                      <a:pt x="273" y="33"/>
                    </a:lnTo>
                    <a:lnTo>
                      <a:pt x="248" y="30"/>
                    </a:lnTo>
                    <a:lnTo>
                      <a:pt x="221" y="28"/>
                    </a:lnTo>
                    <a:lnTo>
                      <a:pt x="192" y="26"/>
                    </a:lnTo>
                    <a:lnTo>
                      <a:pt x="162" y="23"/>
                    </a:lnTo>
                    <a:lnTo>
                      <a:pt x="131" y="22"/>
                    </a:lnTo>
                    <a:lnTo>
                      <a:pt x="99" y="21"/>
                    </a:lnTo>
                    <a:lnTo>
                      <a:pt x="67" y="21"/>
                    </a:lnTo>
                    <a:lnTo>
                      <a:pt x="33" y="21"/>
                    </a:lnTo>
                    <a:lnTo>
                      <a:pt x="0" y="22"/>
                    </a:lnTo>
                    <a:lnTo>
                      <a:pt x="5" y="5"/>
                    </a:lnTo>
                    <a:lnTo>
                      <a:pt x="6" y="5"/>
                    </a:lnTo>
                    <a:lnTo>
                      <a:pt x="9" y="4"/>
                    </a:lnTo>
                    <a:lnTo>
                      <a:pt x="15" y="4"/>
                    </a:lnTo>
                    <a:lnTo>
                      <a:pt x="23" y="3"/>
                    </a:lnTo>
                    <a:lnTo>
                      <a:pt x="35" y="2"/>
                    </a:lnTo>
                    <a:lnTo>
                      <a:pt x="48" y="2"/>
                    </a:lnTo>
                    <a:lnTo>
                      <a:pt x="64" y="0"/>
                    </a:lnTo>
                    <a:lnTo>
                      <a:pt x="84" y="0"/>
                    </a:lnTo>
                    <a:lnTo>
                      <a:pt x="107" y="0"/>
                    </a:lnTo>
                    <a:lnTo>
                      <a:pt x="134" y="2"/>
                    </a:lnTo>
                    <a:lnTo>
                      <a:pt x="162" y="3"/>
                    </a:lnTo>
                    <a:lnTo>
                      <a:pt x="196" y="5"/>
                    </a:lnTo>
                    <a:lnTo>
                      <a:pt x="233" y="8"/>
                    </a:lnTo>
                    <a:lnTo>
                      <a:pt x="273" y="12"/>
                    </a:lnTo>
                    <a:lnTo>
                      <a:pt x="318" y="18"/>
                    </a:lnTo>
                    <a:lnTo>
                      <a:pt x="366" y="23"/>
                    </a:lnTo>
                    <a:close/>
                  </a:path>
                </a:pathLst>
              </a:custGeom>
              <a:solidFill>
                <a:srgbClr val="6BADC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00" name="Freeform 189"/>
              <p:cNvSpPr>
                <a:spLocks/>
              </p:cNvSpPr>
              <p:nvPr/>
            </p:nvSpPr>
            <p:spPr bwMode="auto">
              <a:xfrm>
                <a:off x="4775" y="3263"/>
                <a:ext cx="20" cy="19"/>
              </a:xfrm>
              <a:custGeom>
                <a:avLst/>
                <a:gdLst>
                  <a:gd name="T0" fmla="*/ 30 w 39"/>
                  <a:gd name="T1" fmla="*/ 38 h 38"/>
                  <a:gd name="T2" fmla="*/ 18 w 39"/>
                  <a:gd name="T3" fmla="*/ 31 h 38"/>
                  <a:gd name="T4" fmla="*/ 6 w 39"/>
                  <a:gd name="T5" fmla="*/ 37 h 38"/>
                  <a:gd name="T6" fmla="*/ 9 w 39"/>
                  <a:gd name="T7" fmla="*/ 23 h 38"/>
                  <a:gd name="T8" fmla="*/ 0 w 39"/>
                  <a:gd name="T9" fmla="*/ 13 h 38"/>
                  <a:gd name="T10" fmla="*/ 14 w 39"/>
                  <a:gd name="T11" fmla="*/ 13 h 38"/>
                  <a:gd name="T12" fmla="*/ 21 w 39"/>
                  <a:gd name="T13" fmla="*/ 0 h 38"/>
                  <a:gd name="T14" fmla="*/ 25 w 39"/>
                  <a:gd name="T15" fmla="*/ 13 h 38"/>
                  <a:gd name="T16" fmla="*/ 39 w 39"/>
                  <a:gd name="T17" fmla="*/ 16 h 38"/>
                  <a:gd name="T18" fmla="*/ 29 w 39"/>
                  <a:gd name="T19" fmla="*/ 25 h 38"/>
                  <a:gd name="T20" fmla="*/ 30 w 39"/>
                  <a:gd name="T21" fmla="*/ 38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8"/>
                  <a:gd name="T35" fmla="*/ 39 w 39"/>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8">
                    <a:moveTo>
                      <a:pt x="30" y="38"/>
                    </a:moveTo>
                    <a:lnTo>
                      <a:pt x="18" y="31"/>
                    </a:lnTo>
                    <a:lnTo>
                      <a:pt x="6" y="37"/>
                    </a:lnTo>
                    <a:lnTo>
                      <a:pt x="9" y="23"/>
                    </a:lnTo>
                    <a:lnTo>
                      <a:pt x="0" y="13"/>
                    </a:lnTo>
                    <a:lnTo>
                      <a:pt x="14" y="13"/>
                    </a:lnTo>
                    <a:lnTo>
                      <a:pt x="21" y="0"/>
                    </a:lnTo>
                    <a:lnTo>
                      <a:pt x="25" y="13"/>
                    </a:lnTo>
                    <a:lnTo>
                      <a:pt x="39" y="16"/>
                    </a:lnTo>
                    <a:lnTo>
                      <a:pt x="29" y="25"/>
                    </a:lnTo>
                    <a:lnTo>
                      <a:pt x="30" y="38"/>
                    </a:lnTo>
                    <a:close/>
                  </a:path>
                </a:pathLst>
              </a:custGeom>
              <a:solidFill>
                <a:srgbClr val="FF19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01" name="Freeform 190"/>
              <p:cNvSpPr>
                <a:spLocks/>
              </p:cNvSpPr>
              <p:nvPr/>
            </p:nvSpPr>
            <p:spPr bwMode="auto">
              <a:xfrm>
                <a:off x="4714" y="3028"/>
                <a:ext cx="234" cy="229"/>
              </a:xfrm>
              <a:custGeom>
                <a:avLst/>
                <a:gdLst>
                  <a:gd name="T0" fmla="*/ 464 w 466"/>
                  <a:gd name="T1" fmla="*/ 7 h 459"/>
                  <a:gd name="T2" fmla="*/ 466 w 466"/>
                  <a:gd name="T3" fmla="*/ 0 h 459"/>
                  <a:gd name="T4" fmla="*/ 108 w 466"/>
                  <a:gd name="T5" fmla="*/ 30 h 459"/>
                  <a:gd name="T6" fmla="*/ 0 w 466"/>
                  <a:gd name="T7" fmla="*/ 459 h 459"/>
                  <a:gd name="T8" fmla="*/ 14 w 466"/>
                  <a:gd name="T9" fmla="*/ 457 h 459"/>
                  <a:gd name="T10" fmla="*/ 118 w 466"/>
                  <a:gd name="T11" fmla="*/ 38 h 459"/>
                  <a:gd name="T12" fmla="*/ 464 w 466"/>
                  <a:gd name="T13" fmla="*/ 7 h 459"/>
                  <a:gd name="T14" fmla="*/ 0 60000 65536"/>
                  <a:gd name="T15" fmla="*/ 0 60000 65536"/>
                  <a:gd name="T16" fmla="*/ 0 60000 65536"/>
                  <a:gd name="T17" fmla="*/ 0 60000 65536"/>
                  <a:gd name="T18" fmla="*/ 0 60000 65536"/>
                  <a:gd name="T19" fmla="*/ 0 60000 65536"/>
                  <a:gd name="T20" fmla="*/ 0 60000 65536"/>
                  <a:gd name="T21" fmla="*/ 0 w 466"/>
                  <a:gd name="T22" fmla="*/ 0 h 459"/>
                  <a:gd name="T23" fmla="*/ 466 w 466"/>
                  <a:gd name="T24" fmla="*/ 459 h 4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6" h="459">
                    <a:moveTo>
                      <a:pt x="464" y="7"/>
                    </a:moveTo>
                    <a:lnTo>
                      <a:pt x="466" y="0"/>
                    </a:lnTo>
                    <a:lnTo>
                      <a:pt x="108" y="30"/>
                    </a:lnTo>
                    <a:lnTo>
                      <a:pt x="0" y="459"/>
                    </a:lnTo>
                    <a:lnTo>
                      <a:pt x="14" y="457"/>
                    </a:lnTo>
                    <a:lnTo>
                      <a:pt x="118" y="38"/>
                    </a:lnTo>
                    <a:lnTo>
                      <a:pt x="464" y="7"/>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02" name="Freeform 191"/>
              <p:cNvSpPr>
                <a:spLocks/>
              </p:cNvSpPr>
              <p:nvPr/>
            </p:nvSpPr>
            <p:spPr bwMode="auto">
              <a:xfrm>
                <a:off x="4934" y="3034"/>
                <a:ext cx="79" cy="280"/>
              </a:xfrm>
              <a:custGeom>
                <a:avLst/>
                <a:gdLst>
                  <a:gd name="T0" fmla="*/ 157 w 157"/>
                  <a:gd name="T1" fmla="*/ 15 h 560"/>
                  <a:gd name="T2" fmla="*/ 15 w 157"/>
                  <a:gd name="T3" fmla="*/ 553 h 560"/>
                  <a:gd name="T4" fmla="*/ 0 w 157"/>
                  <a:gd name="T5" fmla="*/ 560 h 560"/>
                  <a:gd name="T6" fmla="*/ 154 w 157"/>
                  <a:gd name="T7" fmla="*/ 0 h 560"/>
                  <a:gd name="T8" fmla="*/ 157 w 157"/>
                  <a:gd name="T9" fmla="*/ 15 h 560"/>
                  <a:gd name="T10" fmla="*/ 0 60000 65536"/>
                  <a:gd name="T11" fmla="*/ 0 60000 65536"/>
                  <a:gd name="T12" fmla="*/ 0 60000 65536"/>
                  <a:gd name="T13" fmla="*/ 0 60000 65536"/>
                  <a:gd name="T14" fmla="*/ 0 60000 65536"/>
                  <a:gd name="T15" fmla="*/ 0 w 157"/>
                  <a:gd name="T16" fmla="*/ 0 h 560"/>
                  <a:gd name="T17" fmla="*/ 157 w 157"/>
                  <a:gd name="T18" fmla="*/ 560 h 560"/>
                </a:gdLst>
                <a:ahLst/>
                <a:cxnLst>
                  <a:cxn ang="T10">
                    <a:pos x="T0" y="T1"/>
                  </a:cxn>
                  <a:cxn ang="T11">
                    <a:pos x="T2" y="T3"/>
                  </a:cxn>
                  <a:cxn ang="T12">
                    <a:pos x="T4" y="T5"/>
                  </a:cxn>
                  <a:cxn ang="T13">
                    <a:pos x="T6" y="T7"/>
                  </a:cxn>
                  <a:cxn ang="T14">
                    <a:pos x="T8" y="T9"/>
                  </a:cxn>
                </a:cxnLst>
                <a:rect l="T15" t="T16" r="T17" b="T18"/>
                <a:pathLst>
                  <a:path w="157" h="560">
                    <a:moveTo>
                      <a:pt x="157" y="15"/>
                    </a:moveTo>
                    <a:lnTo>
                      <a:pt x="15" y="553"/>
                    </a:lnTo>
                    <a:lnTo>
                      <a:pt x="0" y="560"/>
                    </a:lnTo>
                    <a:lnTo>
                      <a:pt x="154" y="0"/>
                    </a:lnTo>
                    <a:lnTo>
                      <a:pt x="157" y="15"/>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03" name="Freeform 192"/>
              <p:cNvSpPr>
                <a:spLocks/>
              </p:cNvSpPr>
              <p:nvPr/>
            </p:nvSpPr>
            <p:spPr bwMode="auto">
              <a:xfrm>
                <a:off x="4733" y="3319"/>
                <a:ext cx="143" cy="21"/>
              </a:xfrm>
              <a:custGeom>
                <a:avLst/>
                <a:gdLst>
                  <a:gd name="T0" fmla="*/ 18 w 287"/>
                  <a:gd name="T1" fmla="*/ 0 h 43"/>
                  <a:gd name="T2" fmla="*/ 17 w 287"/>
                  <a:gd name="T3" fmla="*/ 0 h 43"/>
                  <a:gd name="T4" fmla="*/ 13 w 287"/>
                  <a:gd name="T5" fmla="*/ 1 h 43"/>
                  <a:gd name="T6" fmla="*/ 8 w 287"/>
                  <a:gd name="T7" fmla="*/ 3 h 43"/>
                  <a:gd name="T8" fmla="*/ 3 w 287"/>
                  <a:gd name="T9" fmla="*/ 7 h 43"/>
                  <a:gd name="T10" fmla="*/ 0 w 287"/>
                  <a:gd name="T11" fmla="*/ 10 h 43"/>
                  <a:gd name="T12" fmla="*/ 0 w 287"/>
                  <a:gd name="T13" fmla="*/ 14 h 43"/>
                  <a:gd name="T14" fmla="*/ 2 w 287"/>
                  <a:gd name="T15" fmla="*/ 18 h 43"/>
                  <a:gd name="T16" fmla="*/ 9 w 287"/>
                  <a:gd name="T17" fmla="*/ 24 h 43"/>
                  <a:gd name="T18" fmla="*/ 16 w 287"/>
                  <a:gd name="T19" fmla="*/ 26 h 43"/>
                  <a:gd name="T20" fmla="*/ 28 w 287"/>
                  <a:gd name="T21" fmla="*/ 30 h 43"/>
                  <a:gd name="T22" fmla="*/ 45 w 287"/>
                  <a:gd name="T23" fmla="*/ 32 h 43"/>
                  <a:gd name="T24" fmla="*/ 63 w 287"/>
                  <a:gd name="T25" fmla="*/ 33 h 43"/>
                  <a:gd name="T26" fmla="*/ 85 w 287"/>
                  <a:gd name="T27" fmla="*/ 36 h 43"/>
                  <a:gd name="T28" fmla="*/ 108 w 287"/>
                  <a:gd name="T29" fmla="*/ 37 h 43"/>
                  <a:gd name="T30" fmla="*/ 133 w 287"/>
                  <a:gd name="T31" fmla="*/ 38 h 43"/>
                  <a:gd name="T32" fmla="*/ 157 w 287"/>
                  <a:gd name="T33" fmla="*/ 39 h 43"/>
                  <a:gd name="T34" fmla="*/ 182 w 287"/>
                  <a:gd name="T35" fmla="*/ 40 h 43"/>
                  <a:gd name="T36" fmla="*/ 206 w 287"/>
                  <a:gd name="T37" fmla="*/ 41 h 43"/>
                  <a:gd name="T38" fmla="*/ 228 w 287"/>
                  <a:gd name="T39" fmla="*/ 41 h 43"/>
                  <a:gd name="T40" fmla="*/ 247 w 287"/>
                  <a:gd name="T41" fmla="*/ 41 h 43"/>
                  <a:gd name="T42" fmla="*/ 263 w 287"/>
                  <a:gd name="T43" fmla="*/ 43 h 43"/>
                  <a:gd name="T44" fmla="*/ 276 w 287"/>
                  <a:gd name="T45" fmla="*/ 43 h 43"/>
                  <a:gd name="T46" fmla="*/ 284 w 287"/>
                  <a:gd name="T47" fmla="*/ 43 h 43"/>
                  <a:gd name="T48" fmla="*/ 287 w 287"/>
                  <a:gd name="T49" fmla="*/ 43 h 43"/>
                  <a:gd name="T50" fmla="*/ 284 w 287"/>
                  <a:gd name="T51" fmla="*/ 43 h 43"/>
                  <a:gd name="T52" fmla="*/ 276 w 287"/>
                  <a:gd name="T53" fmla="*/ 41 h 43"/>
                  <a:gd name="T54" fmla="*/ 266 w 287"/>
                  <a:gd name="T55" fmla="*/ 41 h 43"/>
                  <a:gd name="T56" fmla="*/ 251 w 287"/>
                  <a:gd name="T57" fmla="*/ 39 h 43"/>
                  <a:gd name="T58" fmla="*/ 232 w 287"/>
                  <a:gd name="T59" fmla="*/ 38 h 43"/>
                  <a:gd name="T60" fmla="*/ 213 w 287"/>
                  <a:gd name="T61" fmla="*/ 37 h 43"/>
                  <a:gd name="T62" fmla="*/ 192 w 287"/>
                  <a:gd name="T63" fmla="*/ 35 h 43"/>
                  <a:gd name="T64" fmla="*/ 170 w 287"/>
                  <a:gd name="T65" fmla="*/ 33 h 43"/>
                  <a:gd name="T66" fmla="*/ 147 w 287"/>
                  <a:gd name="T67" fmla="*/ 31 h 43"/>
                  <a:gd name="T68" fmla="*/ 125 w 287"/>
                  <a:gd name="T69" fmla="*/ 29 h 43"/>
                  <a:gd name="T70" fmla="*/ 103 w 287"/>
                  <a:gd name="T71" fmla="*/ 28 h 43"/>
                  <a:gd name="T72" fmla="*/ 85 w 287"/>
                  <a:gd name="T73" fmla="*/ 25 h 43"/>
                  <a:gd name="T74" fmla="*/ 68 w 287"/>
                  <a:gd name="T75" fmla="*/ 24 h 43"/>
                  <a:gd name="T76" fmla="*/ 53 w 287"/>
                  <a:gd name="T77" fmla="*/ 23 h 43"/>
                  <a:gd name="T78" fmla="*/ 42 w 287"/>
                  <a:gd name="T79" fmla="*/ 22 h 43"/>
                  <a:gd name="T80" fmla="*/ 35 w 287"/>
                  <a:gd name="T81" fmla="*/ 21 h 43"/>
                  <a:gd name="T82" fmla="*/ 24 w 287"/>
                  <a:gd name="T83" fmla="*/ 15 h 43"/>
                  <a:gd name="T84" fmla="*/ 18 w 287"/>
                  <a:gd name="T85" fmla="*/ 8 h 43"/>
                  <a:gd name="T86" fmla="*/ 18 w 287"/>
                  <a:gd name="T87" fmla="*/ 2 h 43"/>
                  <a:gd name="T88" fmla="*/ 18 w 287"/>
                  <a:gd name="T89" fmla="*/ 0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7"/>
                  <a:gd name="T136" fmla="*/ 0 h 43"/>
                  <a:gd name="T137" fmla="*/ 287 w 287"/>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7" h="43">
                    <a:moveTo>
                      <a:pt x="18" y="0"/>
                    </a:moveTo>
                    <a:lnTo>
                      <a:pt x="17" y="0"/>
                    </a:lnTo>
                    <a:lnTo>
                      <a:pt x="13" y="1"/>
                    </a:lnTo>
                    <a:lnTo>
                      <a:pt x="8" y="3"/>
                    </a:lnTo>
                    <a:lnTo>
                      <a:pt x="3" y="7"/>
                    </a:lnTo>
                    <a:lnTo>
                      <a:pt x="0" y="10"/>
                    </a:lnTo>
                    <a:lnTo>
                      <a:pt x="0" y="14"/>
                    </a:lnTo>
                    <a:lnTo>
                      <a:pt x="2" y="18"/>
                    </a:lnTo>
                    <a:lnTo>
                      <a:pt x="9" y="24"/>
                    </a:lnTo>
                    <a:lnTo>
                      <a:pt x="16" y="26"/>
                    </a:lnTo>
                    <a:lnTo>
                      <a:pt x="28" y="30"/>
                    </a:lnTo>
                    <a:lnTo>
                      <a:pt x="45" y="32"/>
                    </a:lnTo>
                    <a:lnTo>
                      <a:pt x="63" y="33"/>
                    </a:lnTo>
                    <a:lnTo>
                      <a:pt x="85" y="36"/>
                    </a:lnTo>
                    <a:lnTo>
                      <a:pt x="108" y="37"/>
                    </a:lnTo>
                    <a:lnTo>
                      <a:pt x="133" y="38"/>
                    </a:lnTo>
                    <a:lnTo>
                      <a:pt x="157" y="39"/>
                    </a:lnTo>
                    <a:lnTo>
                      <a:pt x="182" y="40"/>
                    </a:lnTo>
                    <a:lnTo>
                      <a:pt x="206" y="41"/>
                    </a:lnTo>
                    <a:lnTo>
                      <a:pt x="228" y="41"/>
                    </a:lnTo>
                    <a:lnTo>
                      <a:pt x="247" y="41"/>
                    </a:lnTo>
                    <a:lnTo>
                      <a:pt x="263" y="43"/>
                    </a:lnTo>
                    <a:lnTo>
                      <a:pt x="276" y="43"/>
                    </a:lnTo>
                    <a:lnTo>
                      <a:pt x="284" y="43"/>
                    </a:lnTo>
                    <a:lnTo>
                      <a:pt x="287" y="43"/>
                    </a:lnTo>
                    <a:lnTo>
                      <a:pt x="284" y="43"/>
                    </a:lnTo>
                    <a:lnTo>
                      <a:pt x="276" y="41"/>
                    </a:lnTo>
                    <a:lnTo>
                      <a:pt x="266" y="41"/>
                    </a:lnTo>
                    <a:lnTo>
                      <a:pt x="251" y="39"/>
                    </a:lnTo>
                    <a:lnTo>
                      <a:pt x="232" y="38"/>
                    </a:lnTo>
                    <a:lnTo>
                      <a:pt x="213" y="37"/>
                    </a:lnTo>
                    <a:lnTo>
                      <a:pt x="192" y="35"/>
                    </a:lnTo>
                    <a:lnTo>
                      <a:pt x="170" y="33"/>
                    </a:lnTo>
                    <a:lnTo>
                      <a:pt x="147" y="31"/>
                    </a:lnTo>
                    <a:lnTo>
                      <a:pt x="125" y="29"/>
                    </a:lnTo>
                    <a:lnTo>
                      <a:pt x="103" y="28"/>
                    </a:lnTo>
                    <a:lnTo>
                      <a:pt x="85" y="25"/>
                    </a:lnTo>
                    <a:lnTo>
                      <a:pt x="68" y="24"/>
                    </a:lnTo>
                    <a:lnTo>
                      <a:pt x="53" y="23"/>
                    </a:lnTo>
                    <a:lnTo>
                      <a:pt x="42" y="22"/>
                    </a:lnTo>
                    <a:lnTo>
                      <a:pt x="35" y="21"/>
                    </a:lnTo>
                    <a:lnTo>
                      <a:pt x="24" y="15"/>
                    </a:lnTo>
                    <a:lnTo>
                      <a:pt x="18" y="8"/>
                    </a:lnTo>
                    <a:lnTo>
                      <a:pt x="18" y="2"/>
                    </a:lnTo>
                    <a:lnTo>
                      <a:pt x="18" y="0"/>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04" name="Freeform 193"/>
              <p:cNvSpPr>
                <a:spLocks/>
              </p:cNvSpPr>
              <p:nvPr/>
            </p:nvSpPr>
            <p:spPr bwMode="auto">
              <a:xfrm>
                <a:off x="4885" y="3354"/>
                <a:ext cx="52" cy="30"/>
              </a:xfrm>
              <a:custGeom>
                <a:avLst/>
                <a:gdLst>
                  <a:gd name="T0" fmla="*/ 94 w 103"/>
                  <a:gd name="T1" fmla="*/ 5 h 60"/>
                  <a:gd name="T2" fmla="*/ 0 w 103"/>
                  <a:gd name="T3" fmla="*/ 0 h 60"/>
                  <a:gd name="T4" fmla="*/ 1 w 103"/>
                  <a:gd name="T5" fmla="*/ 11 h 60"/>
                  <a:gd name="T6" fmla="*/ 1 w 103"/>
                  <a:gd name="T7" fmla="*/ 20 h 60"/>
                  <a:gd name="T8" fmla="*/ 1 w 103"/>
                  <a:gd name="T9" fmla="*/ 29 h 60"/>
                  <a:gd name="T10" fmla="*/ 1 w 103"/>
                  <a:gd name="T11" fmla="*/ 38 h 60"/>
                  <a:gd name="T12" fmla="*/ 103 w 103"/>
                  <a:gd name="T13" fmla="*/ 60 h 60"/>
                  <a:gd name="T14" fmla="*/ 100 w 103"/>
                  <a:gd name="T15" fmla="*/ 37 h 60"/>
                  <a:gd name="T16" fmla="*/ 98 w 103"/>
                  <a:gd name="T17" fmla="*/ 20 h 60"/>
                  <a:gd name="T18" fmla="*/ 95 w 103"/>
                  <a:gd name="T19" fmla="*/ 8 h 60"/>
                  <a:gd name="T20" fmla="*/ 94 w 103"/>
                  <a:gd name="T21" fmla="*/ 5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60"/>
                  <a:gd name="T35" fmla="*/ 103 w 103"/>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60">
                    <a:moveTo>
                      <a:pt x="94" y="5"/>
                    </a:moveTo>
                    <a:lnTo>
                      <a:pt x="0" y="0"/>
                    </a:lnTo>
                    <a:lnTo>
                      <a:pt x="1" y="11"/>
                    </a:lnTo>
                    <a:lnTo>
                      <a:pt x="1" y="20"/>
                    </a:lnTo>
                    <a:lnTo>
                      <a:pt x="1" y="29"/>
                    </a:lnTo>
                    <a:lnTo>
                      <a:pt x="1" y="38"/>
                    </a:lnTo>
                    <a:lnTo>
                      <a:pt x="103" y="60"/>
                    </a:lnTo>
                    <a:lnTo>
                      <a:pt x="100" y="37"/>
                    </a:lnTo>
                    <a:lnTo>
                      <a:pt x="98" y="20"/>
                    </a:lnTo>
                    <a:lnTo>
                      <a:pt x="95" y="8"/>
                    </a:lnTo>
                    <a:lnTo>
                      <a:pt x="94" y="5"/>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05" name="Freeform 194"/>
              <p:cNvSpPr>
                <a:spLocks/>
              </p:cNvSpPr>
              <p:nvPr/>
            </p:nvSpPr>
            <p:spPr bwMode="auto">
              <a:xfrm>
                <a:off x="4870" y="3373"/>
                <a:ext cx="67" cy="65"/>
              </a:xfrm>
              <a:custGeom>
                <a:avLst/>
                <a:gdLst>
                  <a:gd name="T0" fmla="*/ 30 w 134"/>
                  <a:gd name="T1" fmla="*/ 0 h 129"/>
                  <a:gd name="T2" fmla="*/ 24 w 134"/>
                  <a:gd name="T3" fmla="*/ 43 h 129"/>
                  <a:gd name="T4" fmla="*/ 14 w 134"/>
                  <a:gd name="T5" fmla="*/ 73 h 129"/>
                  <a:gd name="T6" fmla="*/ 5 w 134"/>
                  <a:gd name="T7" fmla="*/ 91 h 129"/>
                  <a:gd name="T8" fmla="*/ 0 w 134"/>
                  <a:gd name="T9" fmla="*/ 97 h 129"/>
                  <a:gd name="T10" fmla="*/ 130 w 134"/>
                  <a:gd name="T11" fmla="*/ 129 h 129"/>
                  <a:gd name="T12" fmla="*/ 132 w 134"/>
                  <a:gd name="T13" fmla="*/ 98 h 129"/>
                  <a:gd name="T14" fmla="*/ 134 w 134"/>
                  <a:gd name="T15" fmla="*/ 71 h 129"/>
                  <a:gd name="T16" fmla="*/ 134 w 134"/>
                  <a:gd name="T17" fmla="*/ 44 h 129"/>
                  <a:gd name="T18" fmla="*/ 132 w 134"/>
                  <a:gd name="T19" fmla="*/ 22 h 129"/>
                  <a:gd name="T20" fmla="*/ 30 w 134"/>
                  <a:gd name="T21" fmla="*/ 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129"/>
                  <a:gd name="T35" fmla="*/ 134 w 134"/>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129">
                    <a:moveTo>
                      <a:pt x="30" y="0"/>
                    </a:moveTo>
                    <a:lnTo>
                      <a:pt x="24" y="43"/>
                    </a:lnTo>
                    <a:lnTo>
                      <a:pt x="14" y="73"/>
                    </a:lnTo>
                    <a:lnTo>
                      <a:pt x="5" y="91"/>
                    </a:lnTo>
                    <a:lnTo>
                      <a:pt x="0" y="97"/>
                    </a:lnTo>
                    <a:lnTo>
                      <a:pt x="130" y="129"/>
                    </a:lnTo>
                    <a:lnTo>
                      <a:pt x="132" y="98"/>
                    </a:lnTo>
                    <a:lnTo>
                      <a:pt x="134" y="71"/>
                    </a:lnTo>
                    <a:lnTo>
                      <a:pt x="134" y="44"/>
                    </a:lnTo>
                    <a:lnTo>
                      <a:pt x="132" y="22"/>
                    </a:lnTo>
                    <a:lnTo>
                      <a:pt x="30" y="0"/>
                    </a:lnTo>
                    <a:close/>
                  </a:path>
                </a:pathLst>
              </a:custGeom>
              <a:solidFill>
                <a:srgbClr val="DDD8A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06" name="Freeform 195"/>
              <p:cNvSpPr>
                <a:spLocks/>
              </p:cNvSpPr>
              <p:nvPr/>
            </p:nvSpPr>
            <p:spPr bwMode="auto">
              <a:xfrm>
                <a:off x="4945" y="3358"/>
                <a:ext cx="30" cy="79"/>
              </a:xfrm>
              <a:custGeom>
                <a:avLst/>
                <a:gdLst>
                  <a:gd name="T0" fmla="*/ 0 w 60"/>
                  <a:gd name="T1" fmla="*/ 0 h 159"/>
                  <a:gd name="T2" fmla="*/ 2 w 60"/>
                  <a:gd name="T3" fmla="*/ 4 h 159"/>
                  <a:gd name="T4" fmla="*/ 7 w 60"/>
                  <a:gd name="T5" fmla="*/ 14 h 159"/>
                  <a:gd name="T6" fmla="*/ 15 w 60"/>
                  <a:gd name="T7" fmla="*/ 28 h 159"/>
                  <a:gd name="T8" fmla="*/ 24 w 60"/>
                  <a:gd name="T9" fmla="*/ 46 h 159"/>
                  <a:gd name="T10" fmla="*/ 33 w 60"/>
                  <a:gd name="T11" fmla="*/ 68 h 159"/>
                  <a:gd name="T12" fmla="*/ 44 w 60"/>
                  <a:gd name="T13" fmla="*/ 90 h 159"/>
                  <a:gd name="T14" fmla="*/ 53 w 60"/>
                  <a:gd name="T15" fmla="*/ 113 h 159"/>
                  <a:gd name="T16" fmla="*/ 60 w 60"/>
                  <a:gd name="T17" fmla="*/ 135 h 159"/>
                  <a:gd name="T18" fmla="*/ 59 w 60"/>
                  <a:gd name="T19" fmla="*/ 136 h 159"/>
                  <a:gd name="T20" fmla="*/ 54 w 60"/>
                  <a:gd name="T21" fmla="*/ 138 h 159"/>
                  <a:gd name="T22" fmla="*/ 48 w 60"/>
                  <a:gd name="T23" fmla="*/ 142 h 159"/>
                  <a:gd name="T24" fmla="*/ 40 w 60"/>
                  <a:gd name="T25" fmla="*/ 145 h 159"/>
                  <a:gd name="T26" fmla="*/ 32 w 60"/>
                  <a:gd name="T27" fmla="*/ 150 h 159"/>
                  <a:gd name="T28" fmla="*/ 23 w 60"/>
                  <a:gd name="T29" fmla="*/ 153 h 159"/>
                  <a:gd name="T30" fmla="*/ 15 w 60"/>
                  <a:gd name="T31" fmla="*/ 157 h 159"/>
                  <a:gd name="T32" fmla="*/ 7 w 60"/>
                  <a:gd name="T33" fmla="*/ 159 h 159"/>
                  <a:gd name="T34" fmla="*/ 8 w 60"/>
                  <a:gd name="T35" fmla="*/ 144 h 159"/>
                  <a:gd name="T36" fmla="*/ 10 w 60"/>
                  <a:gd name="T37" fmla="*/ 105 h 159"/>
                  <a:gd name="T38" fmla="*/ 9 w 60"/>
                  <a:gd name="T39" fmla="*/ 53 h 159"/>
                  <a:gd name="T40" fmla="*/ 0 w 60"/>
                  <a:gd name="T41" fmla="*/ 0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159"/>
                  <a:gd name="T65" fmla="*/ 60 w 60"/>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159">
                    <a:moveTo>
                      <a:pt x="0" y="0"/>
                    </a:moveTo>
                    <a:lnTo>
                      <a:pt x="2" y="4"/>
                    </a:lnTo>
                    <a:lnTo>
                      <a:pt x="7" y="14"/>
                    </a:lnTo>
                    <a:lnTo>
                      <a:pt x="15" y="28"/>
                    </a:lnTo>
                    <a:lnTo>
                      <a:pt x="24" y="46"/>
                    </a:lnTo>
                    <a:lnTo>
                      <a:pt x="33" y="68"/>
                    </a:lnTo>
                    <a:lnTo>
                      <a:pt x="44" y="90"/>
                    </a:lnTo>
                    <a:lnTo>
                      <a:pt x="53" y="113"/>
                    </a:lnTo>
                    <a:lnTo>
                      <a:pt x="60" y="135"/>
                    </a:lnTo>
                    <a:lnTo>
                      <a:pt x="59" y="136"/>
                    </a:lnTo>
                    <a:lnTo>
                      <a:pt x="54" y="138"/>
                    </a:lnTo>
                    <a:lnTo>
                      <a:pt x="48" y="142"/>
                    </a:lnTo>
                    <a:lnTo>
                      <a:pt x="40" y="145"/>
                    </a:lnTo>
                    <a:lnTo>
                      <a:pt x="32" y="150"/>
                    </a:lnTo>
                    <a:lnTo>
                      <a:pt x="23" y="153"/>
                    </a:lnTo>
                    <a:lnTo>
                      <a:pt x="15" y="157"/>
                    </a:lnTo>
                    <a:lnTo>
                      <a:pt x="7" y="159"/>
                    </a:lnTo>
                    <a:lnTo>
                      <a:pt x="8" y="144"/>
                    </a:lnTo>
                    <a:lnTo>
                      <a:pt x="10" y="105"/>
                    </a:lnTo>
                    <a:lnTo>
                      <a:pt x="9" y="53"/>
                    </a:lnTo>
                    <a:lnTo>
                      <a:pt x="0" y="0"/>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07" name="Freeform 196"/>
              <p:cNvSpPr>
                <a:spLocks/>
              </p:cNvSpPr>
              <p:nvPr/>
            </p:nvSpPr>
            <p:spPr bwMode="auto">
              <a:xfrm>
                <a:off x="4745" y="3425"/>
                <a:ext cx="149" cy="51"/>
              </a:xfrm>
              <a:custGeom>
                <a:avLst/>
                <a:gdLst>
                  <a:gd name="T0" fmla="*/ 199 w 297"/>
                  <a:gd name="T1" fmla="*/ 7 h 101"/>
                  <a:gd name="T2" fmla="*/ 169 w 297"/>
                  <a:gd name="T3" fmla="*/ 0 h 101"/>
                  <a:gd name="T4" fmla="*/ 162 w 297"/>
                  <a:gd name="T5" fmla="*/ 1 h 101"/>
                  <a:gd name="T6" fmla="*/ 143 w 297"/>
                  <a:gd name="T7" fmla="*/ 3 h 101"/>
                  <a:gd name="T8" fmla="*/ 116 w 297"/>
                  <a:gd name="T9" fmla="*/ 8 h 101"/>
                  <a:gd name="T10" fmla="*/ 85 w 297"/>
                  <a:gd name="T11" fmla="*/ 13 h 101"/>
                  <a:gd name="T12" fmla="*/ 54 w 297"/>
                  <a:gd name="T13" fmla="*/ 18 h 101"/>
                  <a:gd name="T14" fmla="*/ 26 w 297"/>
                  <a:gd name="T15" fmla="*/ 24 h 101"/>
                  <a:gd name="T16" fmla="*/ 8 w 297"/>
                  <a:gd name="T17" fmla="*/ 30 h 101"/>
                  <a:gd name="T18" fmla="*/ 0 w 297"/>
                  <a:gd name="T19" fmla="*/ 35 h 101"/>
                  <a:gd name="T20" fmla="*/ 2 w 297"/>
                  <a:gd name="T21" fmla="*/ 38 h 101"/>
                  <a:gd name="T22" fmla="*/ 9 w 297"/>
                  <a:gd name="T23" fmla="*/ 41 h 101"/>
                  <a:gd name="T24" fmla="*/ 21 w 297"/>
                  <a:gd name="T25" fmla="*/ 46 h 101"/>
                  <a:gd name="T26" fmla="*/ 36 w 297"/>
                  <a:gd name="T27" fmla="*/ 51 h 101"/>
                  <a:gd name="T28" fmla="*/ 53 w 297"/>
                  <a:gd name="T29" fmla="*/ 56 h 101"/>
                  <a:gd name="T30" fmla="*/ 74 w 297"/>
                  <a:gd name="T31" fmla="*/ 61 h 101"/>
                  <a:gd name="T32" fmla="*/ 97 w 297"/>
                  <a:gd name="T33" fmla="*/ 67 h 101"/>
                  <a:gd name="T34" fmla="*/ 121 w 297"/>
                  <a:gd name="T35" fmla="*/ 73 h 101"/>
                  <a:gd name="T36" fmla="*/ 146 w 297"/>
                  <a:gd name="T37" fmla="*/ 77 h 101"/>
                  <a:gd name="T38" fmla="*/ 172 w 297"/>
                  <a:gd name="T39" fmla="*/ 83 h 101"/>
                  <a:gd name="T40" fmla="*/ 196 w 297"/>
                  <a:gd name="T41" fmla="*/ 88 h 101"/>
                  <a:gd name="T42" fmla="*/ 220 w 297"/>
                  <a:gd name="T43" fmla="*/ 91 h 101"/>
                  <a:gd name="T44" fmla="*/ 243 w 297"/>
                  <a:gd name="T45" fmla="*/ 96 h 101"/>
                  <a:gd name="T46" fmla="*/ 264 w 297"/>
                  <a:gd name="T47" fmla="*/ 98 h 101"/>
                  <a:gd name="T48" fmla="*/ 282 w 297"/>
                  <a:gd name="T49" fmla="*/ 100 h 101"/>
                  <a:gd name="T50" fmla="*/ 297 w 297"/>
                  <a:gd name="T51" fmla="*/ 101 h 101"/>
                  <a:gd name="T52" fmla="*/ 177 w 297"/>
                  <a:gd name="T53" fmla="*/ 37 h 101"/>
                  <a:gd name="T54" fmla="*/ 199 w 297"/>
                  <a:gd name="T55" fmla="*/ 7 h 10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7"/>
                  <a:gd name="T85" fmla="*/ 0 h 101"/>
                  <a:gd name="T86" fmla="*/ 297 w 297"/>
                  <a:gd name="T87" fmla="*/ 101 h 10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7" h="101">
                    <a:moveTo>
                      <a:pt x="199" y="7"/>
                    </a:moveTo>
                    <a:lnTo>
                      <a:pt x="169" y="0"/>
                    </a:lnTo>
                    <a:lnTo>
                      <a:pt x="162" y="1"/>
                    </a:lnTo>
                    <a:lnTo>
                      <a:pt x="143" y="3"/>
                    </a:lnTo>
                    <a:lnTo>
                      <a:pt x="116" y="8"/>
                    </a:lnTo>
                    <a:lnTo>
                      <a:pt x="85" y="13"/>
                    </a:lnTo>
                    <a:lnTo>
                      <a:pt x="54" y="18"/>
                    </a:lnTo>
                    <a:lnTo>
                      <a:pt x="26" y="24"/>
                    </a:lnTo>
                    <a:lnTo>
                      <a:pt x="8" y="30"/>
                    </a:lnTo>
                    <a:lnTo>
                      <a:pt x="0" y="35"/>
                    </a:lnTo>
                    <a:lnTo>
                      <a:pt x="2" y="38"/>
                    </a:lnTo>
                    <a:lnTo>
                      <a:pt x="9" y="41"/>
                    </a:lnTo>
                    <a:lnTo>
                      <a:pt x="21" y="46"/>
                    </a:lnTo>
                    <a:lnTo>
                      <a:pt x="36" y="51"/>
                    </a:lnTo>
                    <a:lnTo>
                      <a:pt x="53" y="56"/>
                    </a:lnTo>
                    <a:lnTo>
                      <a:pt x="74" y="61"/>
                    </a:lnTo>
                    <a:lnTo>
                      <a:pt x="97" y="67"/>
                    </a:lnTo>
                    <a:lnTo>
                      <a:pt x="121" y="73"/>
                    </a:lnTo>
                    <a:lnTo>
                      <a:pt x="146" y="77"/>
                    </a:lnTo>
                    <a:lnTo>
                      <a:pt x="172" y="83"/>
                    </a:lnTo>
                    <a:lnTo>
                      <a:pt x="196" y="88"/>
                    </a:lnTo>
                    <a:lnTo>
                      <a:pt x="220" y="91"/>
                    </a:lnTo>
                    <a:lnTo>
                      <a:pt x="243" y="96"/>
                    </a:lnTo>
                    <a:lnTo>
                      <a:pt x="264" y="98"/>
                    </a:lnTo>
                    <a:lnTo>
                      <a:pt x="282" y="100"/>
                    </a:lnTo>
                    <a:lnTo>
                      <a:pt x="297" y="101"/>
                    </a:lnTo>
                    <a:lnTo>
                      <a:pt x="177" y="37"/>
                    </a:lnTo>
                    <a:lnTo>
                      <a:pt x="199" y="7"/>
                    </a:lnTo>
                    <a:close/>
                  </a:path>
                </a:pathLst>
              </a:custGeom>
              <a:solidFill>
                <a:srgbClr val="E5E0BA"/>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08" name="Freeform 197"/>
              <p:cNvSpPr>
                <a:spLocks/>
              </p:cNvSpPr>
              <p:nvPr/>
            </p:nvSpPr>
            <p:spPr bwMode="auto">
              <a:xfrm>
                <a:off x="4834" y="3428"/>
                <a:ext cx="167" cy="48"/>
              </a:xfrm>
              <a:custGeom>
                <a:avLst/>
                <a:gdLst>
                  <a:gd name="T0" fmla="*/ 129 w 335"/>
                  <a:gd name="T1" fmla="*/ 94 h 94"/>
                  <a:gd name="T2" fmla="*/ 142 w 335"/>
                  <a:gd name="T3" fmla="*/ 93 h 94"/>
                  <a:gd name="T4" fmla="*/ 157 w 335"/>
                  <a:gd name="T5" fmla="*/ 91 h 94"/>
                  <a:gd name="T6" fmla="*/ 172 w 335"/>
                  <a:gd name="T7" fmla="*/ 86 h 94"/>
                  <a:gd name="T8" fmla="*/ 188 w 335"/>
                  <a:gd name="T9" fmla="*/ 82 h 94"/>
                  <a:gd name="T10" fmla="*/ 205 w 335"/>
                  <a:gd name="T11" fmla="*/ 76 h 94"/>
                  <a:gd name="T12" fmla="*/ 223 w 335"/>
                  <a:gd name="T13" fmla="*/ 70 h 94"/>
                  <a:gd name="T14" fmla="*/ 240 w 335"/>
                  <a:gd name="T15" fmla="*/ 63 h 94"/>
                  <a:gd name="T16" fmla="*/ 256 w 335"/>
                  <a:gd name="T17" fmla="*/ 56 h 94"/>
                  <a:gd name="T18" fmla="*/ 272 w 335"/>
                  <a:gd name="T19" fmla="*/ 49 h 94"/>
                  <a:gd name="T20" fmla="*/ 286 w 335"/>
                  <a:gd name="T21" fmla="*/ 44 h 94"/>
                  <a:gd name="T22" fmla="*/ 300 w 335"/>
                  <a:gd name="T23" fmla="*/ 37 h 94"/>
                  <a:gd name="T24" fmla="*/ 311 w 335"/>
                  <a:gd name="T25" fmla="*/ 32 h 94"/>
                  <a:gd name="T26" fmla="*/ 321 w 335"/>
                  <a:gd name="T27" fmla="*/ 28 h 94"/>
                  <a:gd name="T28" fmla="*/ 329 w 335"/>
                  <a:gd name="T29" fmla="*/ 24 h 94"/>
                  <a:gd name="T30" fmla="*/ 333 w 335"/>
                  <a:gd name="T31" fmla="*/ 22 h 94"/>
                  <a:gd name="T32" fmla="*/ 335 w 335"/>
                  <a:gd name="T33" fmla="*/ 21 h 94"/>
                  <a:gd name="T34" fmla="*/ 267 w 335"/>
                  <a:gd name="T35" fmla="*/ 25 h 94"/>
                  <a:gd name="T36" fmla="*/ 210 w 335"/>
                  <a:gd name="T37" fmla="*/ 46 h 94"/>
                  <a:gd name="T38" fmla="*/ 22 w 335"/>
                  <a:gd name="T39" fmla="*/ 0 h 94"/>
                  <a:gd name="T40" fmla="*/ 0 w 335"/>
                  <a:gd name="T41" fmla="*/ 30 h 94"/>
                  <a:gd name="T42" fmla="*/ 120 w 335"/>
                  <a:gd name="T43" fmla="*/ 94 h 94"/>
                  <a:gd name="T44" fmla="*/ 123 w 335"/>
                  <a:gd name="T45" fmla="*/ 94 h 94"/>
                  <a:gd name="T46" fmla="*/ 125 w 335"/>
                  <a:gd name="T47" fmla="*/ 94 h 94"/>
                  <a:gd name="T48" fmla="*/ 127 w 335"/>
                  <a:gd name="T49" fmla="*/ 94 h 94"/>
                  <a:gd name="T50" fmla="*/ 129 w 335"/>
                  <a:gd name="T51" fmla="*/ 94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5"/>
                  <a:gd name="T79" fmla="*/ 0 h 94"/>
                  <a:gd name="T80" fmla="*/ 335 w 335"/>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5" h="94">
                    <a:moveTo>
                      <a:pt x="129" y="94"/>
                    </a:moveTo>
                    <a:lnTo>
                      <a:pt x="142" y="93"/>
                    </a:lnTo>
                    <a:lnTo>
                      <a:pt x="157" y="91"/>
                    </a:lnTo>
                    <a:lnTo>
                      <a:pt x="172" y="86"/>
                    </a:lnTo>
                    <a:lnTo>
                      <a:pt x="188" y="82"/>
                    </a:lnTo>
                    <a:lnTo>
                      <a:pt x="205" y="76"/>
                    </a:lnTo>
                    <a:lnTo>
                      <a:pt x="223" y="70"/>
                    </a:lnTo>
                    <a:lnTo>
                      <a:pt x="240" y="63"/>
                    </a:lnTo>
                    <a:lnTo>
                      <a:pt x="256" y="56"/>
                    </a:lnTo>
                    <a:lnTo>
                      <a:pt x="272" y="49"/>
                    </a:lnTo>
                    <a:lnTo>
                      <a:pt x="286" y="44"/>
                    </a:lnTo>
                    <a:lnTo>
                      <a:pt x="300" y="37"/>
                    </a:lnTo>
                    <a:lnTo>
                      <a:pt x="311" y="32"/>
                    </a:lnTo>
                    <a:lnTo>
                      <a:pt x="321" y="28"/>
                    </a:lnTo>
                    <a:lnTo>
                      <a:pt x="329" y="24"/>
                    </a:lnTo>
                    <a:lnTo>
                      <a:pt x="333" y="22"/>
                    </a:lnTo>
                    <a:lnTo>
                      <a:pt x="335" y="21"/>
                    </a:lnTo>
                    <a:lnTo>
                      <a:pt x="267" y="25"/>
                    </a:lnTo>
                    <a:lnTo>
                      <a:pt x="210" y="46"/>
                    </a:lnTo>
                    <a:lnTo>
                      <a:pt x="22" y="0"/>
                    </a:lnTo>
                    <a:lnTo>
                      <a:pt x="0" y="30"/>
                    </a:lnTo>
                    <a:lnTo>
                      <a:pt x="120" y="94"/>
                    </a:lnTo>
                    <a:lnTo>
                      <a:pt x="123" y="94"/>
                    </a:lnTo>
                    <a:lnTo>
                      <a:pt x="125" y="94"/>
                    </a:lnTo>
                    <a:lnTo>
                      <a:pt x="127" y="94"/>
                    </a:lnTo>
                    <a:lnTo>
                      <a:pt x="129" y="94"/>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09" name="Freeform 198"/>
              <p:cNvSpPr>
                <a:spLocks/>
              </p:cNvSpPr>
              <p:nvPr/>
            </p:nvSpPr>
            <p:spPr bwMode="auto">
              <a:xfrm>
                <a:off x="4731" y="3445"/>
                <a:ext cx="139" cy="41"/>
              </a:xfrm>
              <a:custGeom>
                <a:avLst/>
                <a:gdLst>
                  <a:gd name="T0" fmla="*/ 2 w 279"/>
                  <a:gd name="T1" fmla="*/ 0 h 83"/>
                  <a:gd name="T2" fmla="*/ 1 w 279"/>
                  <a:gd name="T3" fmla="*/ 1 h 83"/>
                  <a:gd name="T4" fmla="*/ 0 w 279"/>
                  <a:gd name="T5" fmla="*/ 6 h 83"/>
                  <a:gd name="T6" fmla="*/ 1 w 279"/>
                  <a:gd name="T7" fmla="*/ 11 h 83"/>
                  <a:gd name="T8" fmla="*/ 7 w 279"/>
                  <a:gd name="T9" fmla="*/ 15 h 83"/>
                  <a:gd name="T10" fmla="*/ 22 w 279"/>
                  <a:gd name="T11" fmla="*/ 22 h 83"/>
                  <a:gd name="T12" fmla="*/ 38 w 279"/>
                  <a:gd name="T13" fmla="*/ 29 h 83"/>
                  <a:gd name="T14" fmla="*/ 55 w 279"/>
                  <a:gd name="T15" fmla="*/ 36 h 83"/>
                  <a:gd name="T16" fmla="*/ 74 w 279"/>
                  <a:gd name="T17" fmla="*/ 43 h 83"/>
                  <a:gd name="T18" fmla="*/ 92 w 279"/>
                  <a:gd name="T19" fmla="*/ 50 h 83"/>
                  <a:gd name="T20" fmla="*/ 112 w 279"/>
                  <a:gd name="T21" fmla="*/ 55 h 83"/>
                  <a:gd name="T22" fmla="*/ 130 w 279"/>
                  <a:gd name="T23" fmla="*/ 61 h 83"/>
                  <a:gd name="T24" fmla="*/ 150 w 279"/>
                  <a:gd name="T25" fmla="*/ 67 h 83"/>
                  <a:gd name="T26" fmla="*/ 168 w 279"/>
                  <a:gd name="T27" fmla="*/ 72 h 83"/>
                  <a:gd name="T28" fmla="*/ 187 w 279"/>
                  <a:gd name="T29" fmla="*/ 75 h 83"/>
                  <a:gd name="T30" fmla="*/ 204 w 279"/>
                  <a:gd name="T31" fmla="*/ 79 h 83"/>
                  <a:gd name="T32" fmla="*/ 221 w 279"/>
                  <a:gd name="T33" fmla="*/ 81 h 83"/>
                  <a:gd name="T34" fmla="*/ 238 w 279"/>
                  <a:gd name="T35" fmla="*/ 83 h 83"/>
                  <a:gd name="T36" fmla="*/ 252 w 279"/>
                  <a:gd name="T37" fmla="*/ 83 h 83"/>
                  <a:gd name="T38" fmla="*/ 266 w 279"/>
                  <a:gd name="T39" fmla="*/ 83 h 83"/>
                  <a:gd name="T40" fmla="*/ 279 w 279"/>
                  <a:gd name="T41" fmla="*/ 82 h 83"/>
                  <a:gd name="T42" fmla="*/ 276 w 279"/>
                  <a:gd name="T43" fmla="*/ 81 h 83"/>
                  <a:gd name="T44" fmla="*/ 267 w 279"/>
                  <a:gd name="T45" fmla="*/ 80 h 83"/>
                  <a:gd name="T46" fmla="*/ 255 w 279"/>
                  <a:gd name="T47" fmla="*/ 77 h 83"/>
                  <a:gd name="T48" fmla="*/ 238 w 279"/>
                  <a:gd name="T49" fmla="*/ 73 h 83"/>
                  <a:gd name="T50" fmla="*/ 218 w 279"/>
                  <a:gd name="T51" fmla="*/ 69 h 83"/>
                  <a:gd name="T52" fmla="*/ 195 w 279"/>
                  <a:gd name="T53" fmla="*/ 64 h 83"/>
                  <a:gd name="T54" fmla="*/ 172 w 279"/>
                  <a:gd name="T55" fmla="*/ 58 h 83"/>
                  <a:gd name="T56" fmla="*/ 147 w 279"/>
                  <a:gd name="T57" fmla="*/ 52 h 83"/>
                  <a:gd name="T58" fmla="*/ 121 w 279"/>
                  <a:gd name="T59" fmla="*/ 45 h 83"/>
                  <a:gd name="T60" fmla="*/ 97 w 279"/>
                  <a:gd name="T61" fmla="*/ 38 h 83"/>
                  <a:gd name="T62" fmla="*/ 73 w 279"/>
                  <a:gd name="T63" fmla="*/ 32 h 83"/>
                  <a:gd name="T64" fmla="*/ 52 w 279"/>
                  <a:gd name="T65" fmla="*/ 26 h 83"/>
                  <a:gd name="T66" fmla="*/ 34 w 279"/>
                  <a:gd name="T67" fmla="*/ 19 h 83"/>
                  <a:gd name="T68" fmla="*/ 19 w 279"/>
                  <a:gd name="T69" fmla="*/ 12 h 83"/>
                  <a:gd name="T70" fmla="*/ 8 w 279"/>
                  <a:gd name="T71" fmla="*/ 6 h 83"/>
                  <a:gd name="T72" fmla="*/ 2 w 279"/>
                  <a:gd name="T73" fmla="*/ 0 h 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9"/>
                  <a:gd name="T112" fmla="*/ 0 h 83"/>
                  <a:gd name="T113" fmla="*/ 279 w 279"/>
                  <a:gd name="T114" fmla="*/ 83 h 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9" h="83">
                    <a:moveTo>
                      <a:pt x="2" y="0"/>
                    </a:moveTo>
                    <a:lnTo>
                      <a:pt x="1" y="1"/>
                    </a:lnTo>
                    <a:lnTo>
                      <a:pt x="0" y="6"/>
                    </a:lnTo>
                    <a:lnTo>
                      <a:pt x="1" y="11"/>
                    </a:lnTo>
                    <a:lnTo>
                      <a:pt x="7" y="15"/>
                    </a:lnTo>
                    <a:lnTo>
                      <a:pt x="22" y="22"/>
                    </a:lnTo>
                    <a:lnTo>
                      <a:pt x="38" y="29"/>
                    </a:lnTo>
                    <a:lnTo>
                      <a:pt x="55" y="36"/>
                    </a:lnTo>
                    <a:lnTo>
                      <a:pt x="74" y="43"/>
                    </a:lnTo>
                    <a:lnTo>
                      <a:pt x="92" y="50"/>
                    </a:lnTo>
                    <a:lnTo>
                      <a:pt x="112" y="55"/>
                    </a:lnTo>
                    <a:lnTo>
                      <a:pt x="130" y="61"/>
                    </a:lnTo>
                    <a:lnTo>
                      <a:pt x="150" y="67"/>
                    </a:lnTo>
                    <a:lnTo>
                      <a:pt x="168" y="72"/>
                    </a:lnTo>
                    <a:lnTo>
                      <a:pt x="187" y="75"/>
                    </a:lnTo>
                    <a:lnTo>
                      <a:pt x="204" y="79"/>
                    </a:lnTo>
                    <a:lnTo>
                      <a:pt x="221" y="81"/>
                    </a:lnTo>
                    <a:lnTo>
                      <a:pt x="238" y="83"/>
                    </a:lnTo>
                    <a:lnTo>
                      <a:pt x="252" y="83"/>
                    </a:lnTo>
                    <a:lnTo>
                      <a:pt x="266" y="83"/>
                    </a:lnTo>
                    <a:lnTo>
                      <a:pt x="279" y="82"/>
                    </a:lnTo>
                    <a:lnTo>
                      <a:pt x="276" y="81"/>
                    </a:lnTo>
                    <a:lnTo>
                      <a:pt x="267" y="80"/>
                    </a:lnTo>
                    <a:lnTo>
                      <a:pt x="255" y="77"/>
                    </a:lnTo>
                    <a:lnTo>
                      <a:pt x="238" y="73"/>
                    </a:lnTo>
                    <a:lnTo>
                      <a:pt x="218" y="69"/>
                    </a:lnTo>
                    <a:lnTo>
                      <a:pt x="195" y="64"/>
                    </a:lnTo>
                    <a:lnTo>
                      <a:pt x="172" y="58"/>
                    </a:lnTo>
                    <a:lnTo>
                      <a:pt x="147" y="52"/>
                    </a:lnTo>
                    <a:lnTo>
                      <a:pt x="121" y="45"/>
                    </a:lnTo>
                    <a:lnTo>
                      <a:pt x="97" y="38"/>
                    </a:lnTo>
                    <a:lnTo>
                      <a:pt x="73" y="32"/>
                    </a:lnTo>
                    <a:lnTo>
                      <a:pt x="52" y="26"/>
                    </a:lnTo>
                    <a:lnTo>
                      <a:pt x="34" y="19"/>
                    </a:lnTo>
                    <a:lnTo>
                      <a:pt x="19" y="12"/>
                    </a:lnTo>
                    <a:lnTo>
                      <a:pt x="8" y="6"/>
                    </a:lnTo>
                    <a:lnTo>
                      <a:pt x="2" y="0"/>
                    </a:lnTo>
                    <a:close/>
                  </a:path>
                </a:pathLst>
              </a:custGeom>
              <a:solidFill>
                <a:srgbClr val="E5E0BA"/>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310" name="Freeform 199"/>
              <p:cNvSpPr>
                <a:spLocks/>
              </p:cNvSpPr>
              <p:nvPr/>
            </p:nvSpPr>
            <p:spPr bwMode="auto">
              <a:xfrm>
                <a:off x="4898" y="3055"/>
                <a:ext cx="19" cy="17"/>
              </a:xfrm>
              <a:custGeom>
                <a:avLst/>
                <a:gdLst>
                  <a:gd name="T0" fmla="*/ 20 w 39"/>
                  <a:gd name="T1" fmla="*/ 36 h 36"/>
                  <a:gd name="T2" fmla="*/ 27 w 39"/>
                  <a:gd name="T3" fmla="*/ 35 h 36"/>
                  <a:gd name="T4" fmla="*/ 34 w 39"/>
                  <a:gd name="T5" fmla="*/ 30 h 36"/>
                  <a:gd name="T6" fmla="*/ 38 w 39"/>
                  <a:gd name="T7" fmla="*/ 26 h 36"/>
                  <a:gd name="T8" fmla="*/ 39 w 39"/>
                  <a:gd name="T9" fmla="*/ 19 h 36"/>
                  <a:gd name="T10" fmla="*/ 38 w 39"/>
                  <a:gd name="T11" fmla="*/ 12 h 36"/>
                  <a:gd name="T12" fmla="*/ 34 w 39"/>
                  <a:gd name="T13" fmla="*/ 6 h 36"/>
                  <a:gd name="T14" fmla="*/ 27 w 39"/>
                  <a:gd name="T15" fmla="*/ 1 h 36"/>
                  <a:gd name="T16" fmla="*/ 20 w 39"/>
                  <a:gd name="T17" fmla="*/ 0 h 36"/>
                  <a:gd name="T18" fmla="*/ 12 w 39"/>
                  <a:gd name="T19" fmla="*/ 1 h 36"/>
                  <a:gd name="T20" fmla="*/ 6 w 39"/>
                  <a:gd name="T21" fmla="*/ 6 h 36"/>
                  <a:gd name="T22" fmla="*/ 1 w 39"/>
                  <a:gd name="T23" fmla="*/ 12 h 36"/>
                  <a:gd name="T24" fmla="*/ 0 w 39"/>
                  <a:gd name="T25" fmla="*/ 19 h 36"/>
                  <a:gd name="T26" fmla="*/ 1 w 39"/>
                  <a:gd name="T27" fmla="*/ 26 h 36"/>
                  <a:gd name="T28" fmla="*/ 6 w 39"/>
                  <a:gd name="T29" fmla="*/ 30 h 36"/>
                  <a:gd name="T30" fmla="*/ 12 w 39"/>
                  <a:gd name="T31" fmla="*/ 35 h 36"/>
                  <a:gd name="T32" fmla="*/ 20 w 39"/>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6"/>
                  <a:gd name="T53" fmla="*/ 39 w 3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6">
                    <a:moveTo>
                      <a:pt x="20" y="36"/>
                    </a:moveTo>
                    <a:lnTo>
                      <a:pt x="27" y="35"/>
                    </a:lnTo>
                    <a:lnTo>
                      <a:pt x="34" y="30"/>
                    </a:lnTo>
                    <a:lnTo>
                      <a:pt x="38" y="26"/>
                    </a:lnTo>
                    <a:lnTo>
                      <a:pt x="39" y="19"/>
                    </a:lnTo>
                    <a:lnTo>
                      <a:pt x="38" y="12"/>
                    </a:lnTo>
                    <a:lnTo>
                      <a:pt x="34" y="6"/>
                    </a:lnTo>
                    <a:lnTo>
                      <a:pt x="27" y="1"/>
                    </a:lnTo>
                    <a:lnTo>
                      <a:pt x="20" y="0"/>
                    </a:lnTo>
                    <a:lnTo>
                      <a:pt x="12" y="1"/>
                    </a:lnTo>
                    <a:lnTo>
                      <a:pt x="6" y="6"/>
                    </a:lnTo>
                    <a:lnTo>
                      <a:pt x="1" y="12"/>
                    </a:lnTo>
                    <a:lnTo>
                      <a:pt x="0" y="19"/>
                    </a:lnTo>
                    <a:lnTo>
                      <a:pt x="1" y="26"/>
                    </a:lnTo>
                    <a:lnTo>
                      <a:pt x="6" y="30"/>
                    </a:lnTo>
                    <a:lnTo>
                      <a:pt x="12" y="35"/>
                    </a:lnTo>
                    <a:lnTo>
                      <a:pt x="20" y="36"/>
                    </a:lnTo>
                    <a:close/>
                  </a:path>
                </a:pathLst>
              </a:custGeom>
              <a:solidFill>
                <a:srgbClr val="FFFF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grpSp>
          <p:nvGrpSpPr>
            <p:cNvPr id="24142" name="Group 200"/>
            <p:cNvGrpSpPr>
              <a:grpSpLocks/>
            </p:cNvGrpSpPr>
            <p:nvPr/>
          </p:nvGrpSpPr>
          <p:grpSpPr bwMode="auto">
            <a:xfrm>
              <a:off x="4978" y="3067"/>
              <a:ext cx="199" cy="226"/>
              <a:chOff x="5449" y="1789"/>
              <a:chExt cx="159" cy="175"/>
            </a:xfrm>
          </p:grpSpPr>
          <p:sp>
            <p:nvSpPr>
              <p:cNvPr id="24143" name="Freeform 201"/>
              <p:cNvSpPr>
                <a:spLocks/>
              </p:cNvSpPr>
              <p:nvPr/>
            </p:nvSpPr>
            <p:spPr bwMode="auto">
              <a:xfrm>
                <a:off x="5524" y="1872"/>
                <a:ext cx="14" cy="3"/>
              </a:xfrm>
              <a:custGeom>
                <a:avLst/>
                <a:gdLst>
                  <a:gd name="T0" fmla="*/ 14 w 14"/>
                  <a:gd name="T1" fmla="*/ 0 h 3"/>
                  <a:gd name="T2" fmla="*/ 11 w 14"/>
                  <a:gd name="T3" fmla="*/ 0 h 3"/>
                  <a:gd name="T4" fmla="*/ 0 w 14"/>
                  <a:gd name="T5" fmla="*/ 0 h 3"/>
                  <a:gd name="T6" fmla="*/ 0 w 14"/>
                  <a:gd name="T7" fmla="*/ 3 h 3"/>
                  <a:gd name="T8" fmla="*/ 11 w 14"/>
                  <a:gd name="T9" fmla="*/ 3 h 3"/>
                  <a:gd name="T10" fmla="*/ 14 w 14"/>
                  <a:gd name="T11" fmla="*/ 0 h 3"/>
                  <a:gd name="T12" fmla="*/ 11 w 14"/>
                  <a:gd name="T13" fmla="*/ 3 h 3"/>
                  <a:gd name="T14" fmla="*/ 14 w 14"/>
                  <a:gd name="T15" fmla="*/ 3 h 3"/>
                  <a:gd name="T16" fmla="*/ 14 w 1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3"/>
                  <a:gd name="T29" fmla="*/ 14 w 1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3">
                    <a:moveTo>
                      <a:pt x="14" y="0"/>
                    </a:moveTo>
                    <a:lnTo>
                      <a:pt x="11" y="0"/>
                    </a:lnTo>
                    <a:lnTo>
                      <a:pt x="0" y="0"/>
                    </a:lnTo>
                    <a:lnTo>
                      <a:pt x="0" y="3"/>
                    </a:lnTo>
                    <a:lnTo>
                      <a:pt x="11" y="3"/>
                    </a:lnTo>
                    <a:lnTo>
                      <a:pt x="14" y="0"/>
                    </a:lnTo>
                    <a:lnTo>
                      <a:pt x="11" y="3"/>
                    </a:lnTo>
                    <a:lnTo>
                      <a:pt x="14" y="3"/>
                    </a:lnTo>
                    <a:lnTo>
                      <a:pt x="14"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44" name="Freeform 202"/>
              <p:cNvSpPr>
                <a:spLocks/>
              </p:cNvSpPr>
              <p:nvPr/>
            </p:nvSpPr>
            <p:spPr bwMode="auto">
              <a:xfrm>
                <a:off x="5558" y="1911"/>
                <a:ext cx="50" cy="27"/>
              </a:xfrm>
              <a:custGeom>
                <a:avLst/>
                <a:gdLst>
                  <a:gd name="T0" fmla="*/ 0 w 50"/>
                  <a:gd name="T1" fmla="*/ 6 h 27"/>
                  <a:gd name="T2" fmla="*/ 3 w 50"/>
                  <a:gd name="T3" fmla="*/ 11 h 27"/>
                  <a:gd name="T4" fmla="*/ 8 w 50"/>
                  <a:gd name="T5" fmla="*/ 16 h 27"/>
                  <a:gd name="T6" fmla="*/ 21 w 50"/>
                  <a:gd name="T7" fmla="*/ 19 h 27"/>
                  <a:gd name="T8" fmla="*/ 32 w 50"/>
                  <a:gd name="T9" fmla="*/ 21 h 27"/>
                  <a:gd name="T10" fmla="*/ 34 w 50"/>
                  <a:gd name="T11" fmla="*/ 24 h 27"/>
                  <a:gd name="T12" fmla="*/ 37 w 50"/>
                  <a:gd name="T13" fmla="*/ 27 h 27"/>
                  <a:gd name="T14" fmla="*/ 40 w 50"/>
                  <a:gd name="T15" fmla="*/ 21 h 27"/>
                  <a:gd name="T16" fmla="*/ 50 w 50"/>
                  <a:gd name="T17" fmla="*/ 19 h 27"/>
                  <a:gd name="T18" fmla="*/ 50 w 50"/>
                  <a:gd name="T19" fmla="*/ 19 h 27"/>
                  <a:gd name="T20" fmla="*/ 37 w 50"/>
                  <a:gd name="T21" fmla="*/ 16 h 27"/>
                  <a:gd name="T22" fmla="*/ 24 w 50"/>
                  <a:gd name="T23" fmla="*/ 13 h 27"/>
                  <a:gd name="T24" fmla="*/ 19 w 50"/>
                  <a:gd name="T25" fmla="*/ 11 h 27"/>
                  <a:gd name="T26" fmla="*/ 11 w 50"/>
                  <a:gd name="T27" fmla="*/ 3 h 27"/>
                  <a:gd name="T28" fmla="*/ 6 w 50"/>
                  <a:gd name="T29" fmla="*/ 0 h 27"/>
                  <a:gd name="T30" fmla="*/ 0 w 50"/>
                  <a:gd name="T31" fmla="*/ 6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27"/>
                  <a:gd name="T50" fmla="*/ 50 w 50"/>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27">
                    <a:moveTo>
                      <a:pt x="0" y="6"/>
                    </a:moveTo>
                    <a:lnTo>
                      <a:pt x="3" y="11"/>
                    </a:lnTo>
                    <a:lnTo>
                      <a:pt x="8" y="16"/>
                    </a:lnTo>
                    <a:lnTo>
                      <a:pt x="21" y="19"/>
                    </a:lnTo>
                    <a:lnTo>
                      <a:pt x="32" y="21"/>
                    </a:lnTo>
                    <a:lnTo>
                      <a:pt x="34" y="24"/>
                    </a:lnTo>
                    <a:lnTo>
                      <a:pt x="37" y="27"/>
                    </a:lnTo>
                    <a:lnTo>
                      <a:pt x="40" y="21"/>
                    </a:lnTo>
                    <a:lnTo>
                      <a:pt x="50" y="19"/>
                    </a:lnTo>
                    <a:lnTo>
                      <a:pt x="37" y="16"/>
                    </a:lnTo>
                    <a:lnTo>
                      <a:pt x="24" y="13"/>
                    </a:lnTo>
                    <a:lnTo>
                      <a:pt x="19" y="11"/>
                    </a:lnTo>
                    <a:lnTo>
                      <a:pt x="11" y="3"/>
                    </a:lnTo>
                    <a:lnTo>
                      <a:pt x="6" y="0"/>
                    </a:lnTo>
                    <a:lnTo>
                      <a:pt x="0" y="6"/>
                    </a:lnTo>
                    <a:close/>
                  </a:path>
                </a:pathLst>
              </a:custGeom>
              <a:solidFill>
                <a:srgbClr val="EC9168"/>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45" name="Freeform 203"/>
              <p:cNvSpPr>
                <a:spLocks/>
              </p:cNvSpPr>
              <p:nvPr/>
            </p:nvSpPr>
            <p:spPr bwMode="auto">
              <a:xfrm>
                <a:off x="5558" y="1917"/>
                <a:ext cx="8" cy="13"/>
              </a:xfrm>
              <a:custGeom>
                <a:avLst/>
                <a:gdLst>
                  <a:gd name="T0" fmla="*/ 8 w 8"/>
                  <a:gd name="T1" fmla="*/ 7 h 13"/>
                  <a:gd name="T2" fmla="*/ 8 w 8"/>
                  <a:gd name="T3" fmla="*/ 7 h 13"/>
                  <a:gd name="T4" fmla="*/ 6 w 8"/>
                  <a:gd name="T5" fmla="*/ 2 h 13"/>
                  <a:gd name="T6" fmla="*/ 3 w 8"/>
                  <a:gd name="T7" fmla="*/ 0 h 13"/>
                  <a:gd name="T8" fmla="*/ 0 w 8"/>
                  <a:gd name="T9" fmla="*/ 0 h 13"/>
                  <a:gd name="T10" fmla="*/ 0 w 8"/>
                  <a:gd name="T11" fmla="*/ 5 h 13"/>
                  <a:gd name="T12" fmla="*/ 8 w 8"/>
                  <a:gd name="T13" fmla="*/ 13 h 13"/>
                  <a:gd name="T14" fmla="*/ 8 w 8"/>
                  <a:gd name="T15" fmla="*/ 13 h 13"/>
                  <a:gd name="T16" fmla="*/ 8 w 8"/>
                  <a:gd name="T17" fmla="*/ 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3"/>
                  <a:gd name="T29" fmla="*/ 8 w 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3">
                    <a:moveTo>
                      <a:pt x="8" y="7"/>
                    </a:moveTo>
                    <a:lnTo>
                      <a:pt x="8" y="7"/>
                    </a:lnTo>
                    <a:lnTo>
                      <a:pt x="6" y="2"/>
                    </a:lnTo>
                    <a:lnTo>
                      <a:pt x="3" y="0"/>
                    </a:lnTo>
                    <a:lnTo>
                      <a:pt x="0" y="0"/>
                    </a:lnTo>
                    <a:lnTo>
                      <a:pt x="0" y="5"/>
                    </a:lnTo>
                    <a:lnTo>
                      <a:pt x="8" y="13"/>
                    </a:lnTo>
                    <a:lnTo>
                      <a:pt x="8" y="7"/>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46" name="Freeform 204"/>
              <p:cNvSpPr>
                <a:spLocks/>
              </p:cNvSpPr>
              <p:nvPr/>
            </p:nvSpPr>
            <p:spPr bwMode="auto">
              <a:xfrm>
                <a:off x="5566" y="1924"/>
                <a:ext cx="26" cy="8"/>
              </a:xfrm>
              <a:custGeom>
                <a:avLst/>
                <a:gdLst>
                  <a:gd name="T0" fmla="*/ 26 w 26"/>
                  <a:gd name="T1" fmla="*/ 6 h 8"/>
                  <a:gd name="T2" fmla="*/ 26 w 26"/>
                  <a:gd name="T3" fmla="*/ 6 h 8"/>
                  <a:gd name="T4" fmla="*/ 13 w 26"/>
                  <a:gd name="T5" fmla="*/ 3 h 8"/>
                  <a:gd name="T6" fmla="*/ 0 w 26"/>
                  <a:gd name="T7" fmla="*/ 0 h 8"/>
                  <a:gd name="T8" fmla="*/ 0 w 26"/>
                  <a:gd name="T9" fmla="*/ 6 h 8"/>
                  <a:gd name="T10" fmla="*/ 13 w 26"/>
                  <a:gd name="T11" fmla="*/ 8 h 8"/>
                  <a:gd name="T12" fmla="*/ 24 w 26"/>
                  <a:gd name="T13" fmla="*/ 8 h 8"/>
                  <a:gd name="T14" fmla="*/ 24 w 26"/>
                  <a:gd name="T15" fmla="*/ 8 h 8"/>
                  <a:gd name="T16" fmla="*/ 26 w 26"/>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8"/>
                  <a:gd name="T29" fmla="*/ 26 w 2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8">
                    <a:moveTo>
                      <a:pt x="26" y="6"/>
                    </a:moveTo>
                    <a:lnTo>
                      <a:pt x="26" y="6"/>
                    </a:lnTo>
                    <a:lnTo>
                      <a:pt x="13" y="3"/>
                    </a:lnTo>
                    <a:lnTo>
                      <a:pt x="0" y="0"/>
                    </a:lnTo>
                    <a:lnTo>
                      <a:pt x="0" y="6"/>
                    </a:lnTo>
                    <a:lnTo>
                      <a:pt x="13" y="8"/>
                    </a:lnTo>
                    <a:lnTo>
                      <a:pt x="24" y="8"/>
                    </a:lnTo>
                    <a:lnTo>
                      <a:pt x="26"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47" name="Freeform 205"/>
              <p:cNvSpPr>
                <a:spLocks/>
              </p:cNvSpPr>
              <p:nvPr/>
            </p:nvSpPr>
            <p:spPr bwMode="auto">
              <a:xfrm>
                <a:off x="5590" y="1930"/>
                <a:ext cx="8" cy="10"/>
              </a:xfrm>
              <a:custGeom>
                <a:avLst/>
                <a:gdLst>
                  <a:gd name="T0" fmla="*/ 2 w 8"/>
                  <a:gd name="T1" fmla="*/ 8 h 10"/>
                  <a:gd name="T2" fmla="*/ 5 w 8"/>
                  <a:gd name="T3" fmla="*/ 5 h 10"/>
                  <a:gd name="T4" fmla="*/ 5 w 8"/>
                  <a:gd name="T5" fmla="*/ 5 h 10"/>
                  <a:gd name="T6" fmla="*/ 2 w 8"/>
                  <a:gd name="T7" fmla="*/ 0 h 10"/>
                  <a:gd name="T8" fmla="*/ 0 w 8"/>
                  <a:gd name="T9" fmla="*/ 2 h 10"/>
                  <a:gd name="T10" fmla="*/ 2 w 8"/>
                  <a:gd name="T11" fmla="*/ 8 h 10"/>
                  <a:gd name="T12" fmla="*/ 2 w 8"/>
                  <a:gd name="T13" fmla="*/ 8 h 10"/>
                  <a:gd name="T14" fmla="*/ 8 w 8"/>
                  <a:gd name="T15" fmla="*/ 8 h 10"/>
                  <a:gd name="T16" fmla="*/ 2 w 8"/>
                  <a:gd name="T17" fmla="*/ 8 h 10"/>
                  <a:gd name="T18" fmla="*/ 5 w 8"/>
                  <a:gd name="T19" fmla="*/ 10 h 10"/>
                  <a:gd name="T20" fmla="*/ 8 w 8"/>
                  <a:gd name="T21" fmla="*/ 8 h 10"/>
                  <a:gd name="T22" fmla="*/ 2 w 8"/>
                  <a:gd name="T23" fmla="*/ 8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
                  <a:gd name="T38" fmla="*/ 8 w 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
                    <a:moveTo>
                      <a:pt x="2" y="8"/>
                    </a:moveTo>
                    <a:lnTo>
                      <a:pt x="5" y="5"/>
                    </a:lnTo>
                    <a:lnTo>
                      <a:pt x="2" y="0"/>
                    </a:lnTo>
                    <a:lnTo>
                      <a:pt x="0" y="2"/>
                    </a:lnTo>
                    <a:lnTo>
                      <a:pt x="2" y="8"/>
                    </a:lnTo>
                    <a:lnTo>
                      <a:pt x="8" y="8"/>
                    </a:lnTo>
                    <a:lnTo>
                      <a:pt x="2" y="8"/>
                    </a:lnTo>
                    <a:lnTo>
                      <a:pt x="5" y="10"/>
                    </a:lnTo>
                    <a:lnTo>
                      <a:pt x="8" y="8"/>
                    </a:lnTo>
                    <a:lnTo>
                      <a:pt x="2"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48" name="Freeform 206"/>
              <p:cNvSpPr>
                <a:spLocks/>
              </p:cNvSpPr>
              <p:nvPr/>
            </p:nvSpPr>
            <p:spPr bwMode="auto">
              <a:xfrm>
                <a:off x="5592" y="1930"/>
                <a:ext cx="16" cy="8"/>
              </a:xfrm>
              <a:custGeom>
                <a:avLst/>
                <a:gdLst>
                  <a:gd name="T0" fmla="*/ 16 w 16"/>
                  <a:gd name="T1" fmla="*/ 0 h 8"/>
                  <a:gd name="T2" fmla="*/ 16 w 16"/>
                  <a:gd name="T3" fmla="*/ 0 h 8"/>
                  <a:gd name="T4" fmla="*/ 6 w 16"/>
                  <a:gd name="T5" fmla="*/ 2 h 8"/>
                  <a:gd name="T6" fmla="*/ 0 w 16"/>
                  <a:gd name="T7" fmla="*/ 8 h 8"/>
                  <a:gd name="T8" fmla="*/ 6 w 16"/>
                  <a:gd name="T9" fmla="*/ 8 h 8"/>
                  <a:gd name="T10" fmla="*/ 6 w 16"/>
                  <a:gd name="T11" fmla="*/ 5 h 8"/>
                  <a:gd name="T12" fmla="*/ 16 w 16"/>
                  <a:gd name="T13" fmla="*/ 2 h 8"/>
                  <a:gd name="T14" fmla="*/ 16 w 16"/>
                  <a:gd name="T15" fmla="*/ 2 h 8"/>
                  <a:gd name="T16" fmla="*/ 16 w 16"/>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
                  <a:gd name="T29" fmla="*/ 16 w 1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
                    <a:moveTo>
                      <a:pt x="16" y="0"/>
                    </a:moveTo>
                    <a:lnTo>
                      <a:pt x="16" y="0"/>
                    </a:lnTo>
                    <a:lnTo>
                      <a:pt x="6" y="2"/>
                    </a:lnTo>
                    <a:lnTo>
                      <a:pt x="0" y="8"/>
                    </a:lnTo>
                    <a:lnTo>
                      <a:pt x="6" y="8"/>
                    </a:lnTo>
                    <a:lnTo>
                      <a:pt x="6" y="5"/>
                    </a:lnTo>
                    <a:lnTo>
                      <a:pt x="16" y="2"/>
                    </a:lnTo>
                    <a:lnTo>
                      <a:pt x="16"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49" name="Freeform 207"/>
              <p:cNvSpPr>
                <a:spLocks/>
              </p:cNvSpPr>
              <p:nvPr/>
            </p:nvSpPr>
            <p:spPr bwMode="auto">
              <a:xfrm>
                <a:off x="5595" y="1924"/>
                <a:ext cx="13" cy="8"/>
              </a:xfrm>
              <a:custGeom>
                <a:avLst/>
                <a:gdLst>
                  <a:gd name="T0" fmla="*/ 0 w 13"/>
                  <a:gd name="T1" fmla="*/ 6 h 8"/>
                  <a:gd name="T2" fmla="*/ 0 w 13"/>
                  <a:gd name="T3" fmla="*/ 6 h 8"/>
                  <a:gd name="T4" fmla="*/ 13 w 13"/>
                  <a:gd name="T5" fmla="*/ 8 h 8"/>
                  <a:gd name="T6" fmla="*/ 13 w 13"/>
                  <a:gd name="T7" fmla="*/ 6 h 8"/>
                  <a:gd name="T8" fmla="*/ 13 w 13"/>
                  <a:gd name="T9" fmla="*/ 8 h 8"/>
                  <a:gd name="T10" fmla="*/ 13 w 13"/>
                  <a:gd name="T11" fmla="*/ 6 h 8"/>
                  <a:gd name="T12" fmla="*/ 0 w 13"/>
                  <a:gd name="T13" fmla="*/ 0 h 8"/>
                  <a:gd name="T14" fmla="*/ 0 w 13"/>
                  <a:gd name="T15" fmla="*/ 0 h 8"/>
                  <a:gd name="T16" fmla="*/ 0 w 13"/>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0" y="6"/>
                    </a:moveTo>
                    <a:lnTo>
                      <a:pt x="0" y="6"/>
                    </a:lnTo>
                    <a:lnTo>
                      <a:pt x="13" y="8"/>
                    </a:lnTo>
                    <a:lnTo>
                      <a:pt x="13" y="6"/>
                    </a:lnTo>
                    <a:lnTo>
                      <a:pt x="13" y="8"/>
                    </a:lnTo>
                    <a:lnTo>
                      <a:pt x="13" y="6"/>
                    </a:lnTo>
                    <a:lnTo>
                      <a:pt x="0" y="0"/>
                    </a:lnTo>
                    <a:lnTo>
                      <a:pt x="0"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50" name="Freeform 208"/>
              <p:cNvSpPr>
                <a:spLocks/>
              </p:cNvSpPr>
              <p:nvPr/>
            </p:nvSpPr>
            <p:spPr bwMode="auto">
              <a:xfrm>
                <a:off x="5574" y="1919"/>
                <a:ext cx="21" cy="11"/>
              </a:xfrm>
              <a:custGeom>
                <a:avLst/>
                <a:gdLst>
                  <a:gd name="T0" fmla="*/ 0 w 21"/>
                  <a:gd name="T1" fmla="*/ 3 h 11"/>
                  <a:gd name="T2" fmla="*/ 0 w 21"/>
                  <a:gd name="T3" fmla="*/ 3 h 11"/>
                  <a:gd name="T4" fmla="*/ 8 w 21"/>
                  <a:gd name="T5" fmla="*/ 8 h 11"/>
                  <a:gd name="T6" fmla="*/ 21 w 21"/>
                  <a:gd name="T7" fmla="*/ 11 h 11"/>
                  <a:gd name="T8" fmla="*/ 21 w 21"/>
                  <a:gd name="T9" fmla="*/ 5 h 11"/>
                  <a:gd name="T10" fmla="*/ 11 w 21"/>
                  <a:gd name="T11" fmla="*/ 3 h 11"/>
                  <a:gd name="T12" fmla="*/ 3 w 21"/>
                  <a:gd name="T13" fmla="*/ 0 h 11"/>
                  <a:gd name="T14" fmla="*/ 3 w 21"/>
                  <a:gd name="T15" fmla="*/ 0 h 11"/>
                  <a:gd name="T16" fmla="*/ 0 w 21"/>
                  <a:gd name="T17" fmla="*/ 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
                  <a:gd name="T29" fmla="*/ 21 w 2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
                    <a:moveTo>
                      <a:pt x="0" y="3"/>
                    </a:moveTo>
                    <a:lnTo>
                      <a:pt x="0" y="3"/>
                    </a:lnTo>
                    <a:lnTo>
                      <a:pt x="8" y="8"/>
                    </a:lnTo>
                    <a:lnTo>
                      <a:pt x="21" y="11"/>
                    </a:lnTo>
                    <a:lnTo>
                      <a:pt x="21" y="5"/>
                    </a:lnTo>
                    <a:lnTo>
                      <a:pt x="11" y="3"/>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51" name="Freeform 209"/>
              <p:cNvSpPr>
                <a:spLocks/>
              </p:cNvSpPr>
              <p:nvPr/>
            </p:nvSpPr>
            <p:spPr bwMode="auto">
              <a:xfrm>
                <a:off x="5564" y="1909"/>
                <a:ext cx="13" cy="13"/>
              </a:xfrm>
              <a:custGeom>
                <a:avLst/>
                <a:gdLst>
                  <a:gd name="T0" fmla="*/ 2 w 13"/>
                  <a:gd name="T1" fmla="*/ 2 h 13"/>
                  <a:gd name="T2" fmla="*/ 0 w 13"/>
                  <a:gd name="T3" fmla="*/ 2 h 13"/>
                  <a:gd name="T4" fmla="*/ 5 w 13"/>
                  <a:gd name="T5" fmla="*/ 8 h 13"/>
                  <a:gd name="T6" fmla="*/ 10 w 13"/>
                  <a:gd name="T7" fmla="*/ 13 h 13"/>
                  <a:gd name="T8" fmla="*/ 13 w 13"/>
                  <a:gd name="T9" fmla="*/ 10 h 13"/>
                  <a:gd name="T10" fmla="*/ 7 w 13"/>
                  <a:gd name="T11" fmla="*/ 5 h 13"/>
                  <a:gd name="T12" fmla="*/ 2 w 13"/>
                  <a:gd name="T13" fmla="*/ 0 h 13"/>
                  <a:gd name="T14" fmla="*/ 0 w 13"/>
                  <a:gd name="T15" fmla="*/ 0 h 13"/>
                  <a:gd name="T16" fmla="*/ 2 w 13"/>
                  <a:gd name="T17" fmla="*/ 0 h 13"/>
                  <a:gd name="T18" fmla="*/ 0 w 13"/>
                  <a:gd name="T19" fmla="*/ 0 h 13"/>
                  <a:gd name="T20" fmla="*/ 0 w 13"/>
                  <a:gd name="T21" fmla="*/ 0 h 13"/>
                  <a:gd name="T22" fmla="*/ 2 w 13"/>
                  <a:gd name="T23" fmla="*/ 2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3"/>
                  <a:gd name="T38" fmla="*/ 13 w 13"/>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3">
                    <a:moveTo>
                      <a:pt x="2" y="2"/>
                    </a:moveTo>
                    <a:lnTo>
                      <a:pt x="0" y="2"/>
                    </a:lnTo>
                    <a:lnTo>
                      <a:pt x="5" y="8"/>
                    </a:lnTo>
                    <a:lnTo>
                      <a:pt x="10" y="13"/>
                    </a:lnTo>
                    <a:lnTo>
                      <a:pt x="13" y="10"/>
                    </a:lnTo>
                    <a:lnTo>
                      <a:pt x="7" y="5"/>
                    </a:lnTo>
                    <a:lnTo>
                      <a:pt x="2" y="0"/>
                    </a:lnTo>
                    <a:lnTo>
                      <a:pt x="0" y="0"/>
                    </a:lnTo>
                    <a:lnTo>
                      <a:pt x="2" y="0"/>
                    </a:lnTo>
                    <a:lnTo>
                      <a:pt x="0" y="0"/>
                    </a:lnTo>
                    <a:lnTo>
                      <a:pt x="2"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52" name="Freeform 210"/>
              <p:cNvSpPr>
                <a:spLocks/>
              </p:cNvSpPr>
              <p:nvPr/>
            </p:nvSpPr>
            <p:spPr bwMode="auto">
              <a:xfrm>
                <a:off x="5556" y="1909"/>
                <a:ext cx="10" cy="8"/>
              </a:xfrm>
              <a:custGeom>
                <a:avLst/>
                <a:gdLst>
                  <a:gd name="T0" fmla="*/ 2 w 10"/>
                  <a:gd name="T1" fmla="*/ 8 h 8"/>
                  <a:gd name="T2" fmla="*/ 5 w 10"/>
                  <a:gd name="T3" fmla="*/ 8 h 8"/>
                  <a:gd name="T4" fmla="*/ 10 w 10"/>
                  <a:gd name="T5" fmla="*/ 2 h 8"/>
                  <a:gd name="T6" fmla="*/ 8 w 10"/>
                  <a:gd name="T7" fmla="*/ 0 h 8"/>
                  <a:gd name="T8" fmla="*/ 2 w 10"/>
                  <a:gd name="T9" fmla="*/ 5 h 8"/>
                  <a:gd name="T10" fmla="*/ 2 w 10"/>
                  <a:gd name="T11" fmla="*/ 8 h 8"/>
                  <a:gd name="T12" fmla="*/ 2 w 10"/>
                  <a:gd name="T13" fmla="*/ 5 h 8"/>
                  <a:gd name="T14" fmla="*/ 0 w 10"/>
                  <a:gd name="T15" fmla="*/ 8 h 8"/>
                  <a:gd name="T16" fmla="*/ 2 w 10"/>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2" y="8"/>
                    </a:moveTo>
                    <a:lnTo>
                      <a:pt x="5" y="8"/>
                    </a:lnTo>
                    <a:lnTo>
                      <a:pt x="10" y="2"/>
                    </a:lnTo>
                    <a:lnTo>
                      <a:pt x="8" y="0"/>
                    </a:lnTo>
                    <a:lnTo>
                      <a:pt x="2" y="5"/>
                    </a:lnTo>
                    <a:lnTo>
                      <a:pt x="2" y="8"/>
                    </a:lnTo>
                    <a:lnTo>
                      <a:pt x="2" y="5"/>
                    </a:lnTo>
                    <a:lnTo>
                      <a:pt x="0" y="8"/>
                    </a:lnTo>
                    <a:lnTo>
                      <a:pt x="2"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53" name="Freeform 211"/>
              <p:cNvSpPr>
                <a:spLocks/>
              </p:cNvSpPr>
              <p:nvPr/>
            </p:nvSpPr>
            <p:spPr bwMode="auto">
              <a:xfrm>
                <a:off x="5488" y="1885"/>
                <a:ext cx="21" cy="34"/>
              </a:xfrm>
              <a:custGeom>
                <a:avLst/>
                <a:gdLst>
                  <a:gd name="T0" fmla="*/ 5 w 21"/>
                  <a:gd name="T1" fmla="*/ 34 h 34"/>
                  <a:gd name="T2" fmla="*/ 3 w 21"/>
                  <a:gd name="T3" fmla="*/ 26 h 34"/>
                  <a:gd name="T4" fmla="*/ 0 w 21"/>
                  <a:gd name="T5" fmla="*/ 19 h 34"/>
                  <a:gd name="T6" fmla="*/ 0 w 21"/>
                  <a:gd name="T7" fmla="*/ 16 h 34"/>
                  <a:gd name="T8" fmla="*/ 0 w 21"/>
                  <a:gd name="T9" fmla="*/ 11 h 34"/>
                  <a:gd name="T10" fmla="*/ 5 w 21"/>
                  <a:gd name="T11" fmla="*/ 8 h 34"/>
                  <a:gd name="T12" fmla="*/ 8 w 21"/>
                  <a:gd name="T13" fmla="*/ 8 h 34"/>
                  <a:gd name="T14" fmla="*/ 8 w 21"/>
                  <a:gd name="T15" fmla="*/ 6 h 34"/>
                  <a:gd name="T16" fmla="*/ 3 w 21"/>
                  <a:gd name="T17" fmla="*/ 3 h 34"/>
                  <a:gd name="T18" fmla="*/ 5 w 21"/>
                  <a:gd name="T19" fmla="*/ 0 h 34"/>
                  <a:gd name="T20" fmla="*/ 13 w 21"/>
                  <a:gd name="T21" fmla="*/ 0 h 34"/>
                  <a:gd name="T22" fmla="*/ 18 w 21"/>
                  <a:gd name="T23" fmla="*/ 3 h 34"/>
                  <a:gd name="T24" fmla="*/ 18 w 21"/>
                  <a:gd name="T25" fmla="*/ 3 h 34"/>
                  <a:gd name="T26" fmla="*/ 21 w 21"/>
                  <a:gd name="T27" fmla="*/ 13 h 34"/>
                  <a:gd name="T28" fmla="*/ 18 w 21"/>
                  <a:gd name="T29" fmla="*/ 32 h 34"/>
                  <a:gd name="T30" fmla="*/ 10 w 21"/>
                  <a:gd name="T31" fmla="*/ 34 h 34"/>
                  <a:gd name="T32" fmla="*/ 5 w 21"/>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4"/>
                  <a:gd name="T53" fmla="*/ 21 w 21"/>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4">
                    <a:moveTo>
                      <a:pt x="5" y="34"/>
                    </a:moveTo>
                    <a:lnTo>
                      <a:pt x="3" y="26"/>
                    </a:lnTo>
                    <a:lnTo>
                      <a:pt x="0" y="19"/>
                    </a:lnTo>
                    <a:lnTo>
                      <a:pt x="0" y="16"/>
                    </a:lnTo>
                    <a:lnTo>
                      <a:pt x="0" y="11"/>
                    </a:lnTo>
                    <a:lnTo>
                      <a:pt x="5" y="8"/>
                    </a:lnTo>
                    <a:lnTo>
                      <a:pt x="8" y="8"/>
                    </a:lnTo>
                    <a:lnTo>
                      <a:pt x="8" y="6"/>
                    </a:lnTo>
                    <a:lnTo>
                      <a:pt x="3" y="3"/>
                    </a:lnTo>
                    <a:lnTo>
                      <a:pt x="5" y="0"/>
                    </a:lnTo>
                    <a:lnTo>
                      <a:pt x="13" y="0"/>
                    </a:lnTo>
                    <a:lnTo>
                      <a:pt x="18" y="3"/>
                    </a:lnTo>
                    <a:lnTo>
                      <a:pt x="21" y="13"/>
                    </a:lnTo>
                    <a:lnTo>
                      <a:pt x="18" y="32"/>
                    </a:lnTo>
                    <a:lnTo>
                      <a:pt x="10" y="34"/>
                    </a:lnTo>
                    <a:lnTo>
                      <a:pt x="5" y="34"/>
                    </a:lnTo>
                    <a:close/>
                  </a:path>
                </a:pathLst>
              </a:custGeom>
              <a:solidFill>
                <a:srgbClr val="00924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54" name="Freeform 212"/>
              <p:cNvSpPr>
                <a:spLocks/>
              </p:cNvSpPr>
              <p:nvPr/>
            </p:nvSpPr>
            <p:spPr bwMode="auto">
              <a:xfrm>
                <a:off x="5485" y="1904"/>
                <a:ext cx="11" cy="15"/>
              </a:xfrm>
              <a:custGeom>
                <a:avLst/>
                <a:gdLst>
                  <a:gd name="T0" fmla="*/ 0 w 11"/>
                  <a:gd name="T1" fmla="*/ 2 h 15"/>
                  <a:gd name="T2" fmla="*/ 0 w 11"/>
                  <a:gd name="T3" fmla="*/ 2 h 15"/>
                  <a:gd name="T4" fmla="*/ 6 w 11"/>
                  <a:gd name="T5" fmla="*/ 10 h 15"/>
                  <a:gd name="T6" fmla="*/ 6 w 11"/>
                  <a:gd name="T7" fmla="*/ 15 h 15"/>
                  <a:gd name="T8" fmla="*/ 11 w 11"/>
                  <a:gd name="T9" fmla="*/ 15 h 15"/>
                  <a:gd name="T10" fmla="*/ 8 w 11"/>
                  <a:gd name="T11" fmla="*/ 7 h 15"/>
                  <a:gd name="T12" fmla="*/ 6 w 11"/>
                  <a:gd name="T13" fmla="*/ 0 h 15"/>
                  <a:gd name="T14" fmla="*/ 6 w 11"/>
                  <a:gd name="T15" fmla="*/ 0 h 15"/>
                  <a:gd name="T16" fmla="*/ 0 w 11"/>
                  <a:gd name="T17" fmla="*/ 2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5"/>
                  <a:gd name="T29" fmla="*/ 11 w 1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5">
                    <a:moveTo>
                      <a:pt x="0" y="2"/>
                    </a:moveTo>
                    <a:lnTo>
                      <a:pt x="0" y="2"/>
                    </a:lnTo>
                    <a:lnTo>
                      <a:pt x="6" y="10"/>
                    </a:lnTo>
                    <a:lnTo>
                      <a:pt x="6" y="15"/>
                    </a:lnTo>
                    <a:lnTo>
                      <a:pt x="11" y="15"/>
                    </a:lnTo>
                    <a:lnTo>
                      <a:pt x="8" y="7"/>
                    </a:lnTo>
                    <a:lnTo>
                      <a:pt x="6"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55" name="Freeform 213"/>
              <p:cNvSpPr>
                <a:spLocks/>
              </p:cNvSpPr>
              <p:nvPr/>
            </p:nvSpPr>
            <p:spPr bwMode="auto">
              <a:xfrm>
                <a:off x="5485" y="1891"/>
                <a:ext cx="11" cy="15"/>
              </a:xfrm>
              <a:custGeom>
                <a:avLst/>
                <a:gdLst>
                  <a:gd name="T0" fmla="*/ 11 w 11"/>
                  <a:gd name="T1" fmla="*/ 0 h 15"/>
                  <a:gd name="T2" fmla="*/ 11 w 11"/>
                  <a:gd name="T3" fmla="*/ 0 h 15"/>
                  <a:gd name="T4" fmla="*/ 6 w 11"/>
                  <a:gd name="T5" fmla="*/ 2 h 15"/>
                  <a:gd name="T6" fmla="*/ 3 w 11"/>
                  <a:gd name="T7" fmla="*/ 5 h 15"/>
                  <a:gd name="T8" fmla="*/ 0 w 11"/>
                  <a:gd name="T9" fmla="*/ 10 h 15"/>
                  <a:gd name="T10" fmla="*/ 0 w 11"/>
                  <a:gd name="T11" fmla="*/ 15 h 15"/>
                  <a:gd name="T12" fmla="*/ 6 w 11"/>
                  <a:gd name="T13" fmla="*/ 13 h 15"/>
                  <a:gd name="T14" fmla="*/ 6 w 11"/>
                  <a:gd name="T15" fmla="*/ 10 h 15"/>
                  <a:gd name="T16" fmla="*/ 6 w 11"/>
                  <a:gd name="T17" fmla="*/ 7 h 15"/>
                  <a:gd name="T18" fmla="*/ 8 w 11"/>
                  <a:gd name="T19" fmla="*/ 5 h 15"/>
                  <a:gd name="T20" fmla="*/ 11 w 11"/>
                  <a:gd name="T21" fmla="*/ 2 h 15"/>
                  <a:gd name="T22" fmla="*/ 11 w 11"/>
                  <a:gd name="T23" fmla="*/ 2 h 15"/>
                  <a:gd name="T24" fmla="*/ 11 w 11"/>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5"/>
                  <a:gd name="T41" fmla="*/ 11 w 11"/>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5">
                    <a:moveTo>
                      <a:pt x="11" y="0"/>
                    </a:moveTo>
                    <a:lnTo>
                      <a:pt x="11" y="0"/>
                    </a:lnTo>
                    <a:lnTo>
                      <a:pt x="6" y="2"/>
                    </a:lnTo>
                    <a:lnTo>
                      <a:pt x="3" y="5"/>
                    </a:lnTo>
                    <a:lnTo>
                      <a:pt x="0" y="10"/>
                    </a:lnTo>
                    <a:lnTo>
                      <a:pt x="0" y="15"/>
                    </a:lnTo>
                    <a:lnTo>
                      <a:pt x="6" y="13"/>
                    </a:lnTo>
                    <a:lnTo>
                      <a:pt x="6" y="10"/>
                    </a:lnTo>
                    <a:lnTo>
                      <a:pt x="6" y="7"/>
                    </a:lnTo>
                    <a:lnTo>
                      <a:pt x="8" y="5"/>
                    </a:lnTo>
                    <a:lnTo>
                      <a:pt x="11" y="2"/>
                    </a:lnTo>
                    <a:lnTo>
                      <a:pt x="1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56" name="Freeform 214"/>
              <p:cNvSpPr>
                <a:spLocks/>
              </p:cNvSpPr>
              <p:nvPr/>
            </p:nvSpPr>
            <p:spPr bwMode="auto">
              <a:xfrm>
                <a:off x="5488" y="1885"/>
                <a:ext cx="8" cy="8"/>
              </a:xfrm>
              <a:custGeom>
                <a:avLst/>
                <a:gdLst>
                  <a:gd name="T0" fmla="*/ 0 w 8"/>
                  <a:gd name="T1" fmla="*/ 0 h 8"/>
                  <a:gd name="T2" fmla="*/ 3 w 8"/>
                  <a:gd name="T3" fmla="*/ 3 h 8"/>
                  <a:gd name="T4" fmla="*/ 5 w 8"/>
                  <a:gd name="T5" fmla="*/ 6 h 8"/>
                  <a:gd name="T6" fmla="*/ 8 w 8"/>
                  <a:gd name="T7" fmla="*/ 6 h 8"/>
                  <a:gd name="T8" fmla="*/ 8 w 8"/>
                  <a:gd name="T9" fmla="*/ 8 h 8"/>
                  <a:gd name="T10" fmla="*/ 8 w 8"/>
                  <a:gd name="T11" fmla="*/ 3 h 8"/>
                  <a:gd name="T12" fmla="*/ 3 w 8"/>
                  <a:gd name="T13" fmla="*/ 0 h 8"/>
                  <a:gd name="T14" fmla="*/ 5 w 8"/>
                  <a:gd name="T15" fmla="*/ 3 h 8"/>
                  <a:gd name="T16" fmla="*/ 0 w 8"/>
                  <a:gd name="T17" fmla="*/ 0 h 8"/>
                  <a:gd name="T18" fmla="*/ 0 w 8"/>
                  <a:gd name="T19" fmla="*/ 3 h 8"/>
                  <a:gd name="T20" fmla="*/ 3 w 8"/>
                  <a:gd name="T21" fmla="*/ 3 h 8"/>
                  <a:gd name="T22" fmla="*/ 0 w 8"/>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0" y="0"/>
                    </a:moveTo>
                    <a:lnTo>
                      <a:pt x="3" y="3"/>
                    </a:lnTo>
                    <a:lnTo>
                      <a:pt x="5" y="6"/>
                    </a:lnTo>
                    <a:lnTo>
                      <a:pt x="8" y="6"/>
                    </a:lnTo>
                    <a:lnTo>
                      <a:pt x="8" y="8"/>
                    </a:lnTo>
                    <a:lnTo>
                      <a:pt x="8" y="3"/>
                    </a:lnTo>
                    <a:lnTo>
                      <a:pt x="3" y="0"/>
                    </a:lnTo>
                    <a:lnTo>
                      <a:pt x="5" y="3"/>
                    </a:lnTo>
                    <a:lnTo>
                      <a:pt x="0" y="0"/>
                    </a:lnTo>
                    <a:lnTo>
                      <a:pt x="0" y="3"/>
                    </a:lnTo>
                    <a:lnTo>
                      <a:pt x="3" y="3"/>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57" name="Freeform 215"/>
              <p:cNvSpPr>
                <a:spLocks/>
              </p:cNvSpPr>
              <p:nvPr/>
            </p:nvSpPr>
            <p:spPr bwMode="auto">
              <a:xfrm>
                <a:off x="5488" y="1883"/>
                <a:ext cx="13" cy="5"/>
              </a:xfrm>
              <a:custGeom>
                <a:avLst/>
                <a:gdLst>
                  <a:gd name="T0" fmla="*/ 13 w 13"/>
                  <a:gd name="T1" fmla="*/ 0 h 5"/>
                  <a:gd name="T2" fmla="*/ 13 w 13"/>
                  <a:gd name="T3" fmla="*/ 0 h 5"/>
                  <a:gd name="T4" fmla="*/ 5 w 13"/>
                  <a:gd name="T5" fmla="*/ 0 h 5"/>
                  <a:gd name="T6" fmla="*/ 0 w 13"/>
                  <a:gd name="T7" fmla="*/ 2 h 5"/>
                  <a:gd name="T8" fmla="*/ 5 w 13"/>
                  <a:gd name="T9" fmla="*/ 5 h 5"/>
                  <a:gd name="T10" fmla="*/ 5 w 13"/>
                  <a:gd name="T11" fmla="*/ 5 h 5"/>
                  <a:gd name="T12" fmla="*/ 13 w 13"/>
                  <a:gd name="T13" fmla="*/ 2 h 5"/>
                  <a:gd name="T14" fmla="*/ 13 w 13"/>
                  <a:gd name="T15" fmla="*/ 2 h 5"/>
                  <a:gd name="T16" fmla="*/ 13 w 13"/>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
                  <a:gd name="T29" fmla="*/ 13 w 1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
                    <a:moveTo>
                      <a:pt x="13" y="0"/>
                    </a:moveTo>
                    <a:lnTo>
                      <a:pt x="13" y="0"/>
                    </a:lnTo>
                    <a:lnTo>
                      <a:pt x="5" y="0"/>
                    </a:lnTo>
                    <a:lnTo>
                      <a:pt x="0" y="2"/>
                    </a:lnTo>
                    <a:lnTo>
                      <a:pt x="5" y="5"/>
                    </a:lnTo>
                    <a:lnTo>
                      <a:pt x="13" y="2"/>
                    </a:lnTo>
                    <a:lnTo>
                      <a:pt x="1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58" name="Freeform 216"/>
              <p:cNvSpPr>
                <a:spLocks/>
              </p:cNvSpPr>
              <p:nvPr/>
            </p:nvSpPr>
            <p:spPr bwMode="auto">
              <a:xfrm>
                <a:off x="5501" y="1883"/>
                <a:ext cx="8" cy="8"/>
              </a:xfrm>
              <a:custGeom>
                <a:avLst/>
                <a:gdLst>
                  <a:gd name="T0" fmla="*/ 8 w 8"/>
                  <a:gd name="T1" fmla="*/ 5 h 8"/>
                  <a:gd name="T2" fmla="*/ 8 w 8"/>
                  <a:gd name="T3" fmla="*/ 8 h 8"/>
                  <a:gd name="T4" fmla="*/ 8 w 8"/>
                  <a:gd name="T5" fmla="*/ 2 h 8"/>
                  <a:gd name="T6" fmla="*/ 0 w 8"/>
                  <a:gd name="T7" fmla="*/ 0 h 8"/>
                  <a:gd name="T8" fmla="*/ 0 w 8"/>
                  <a:gd name="T9" fmla="*/ 2 h 8"/>
                  <a:gd name="T10" fmla="*/ 5 w 8"/>
                  <a:gd name="T11" fmla="*/ 8 h 8"/>
                  <a:gd name="T12" fmla="*/ 5 w 8"/>
                  <a:gd name="T13" fmla="*/ 5 h 8"/>
                  <a:gd name="T14" fmla="*/ 5 w 8"/>
                  <a:gd name="T15" fmla="*/ 8 h 8"/>
                  <a:gd name="T16" fmla="*/ 8 w 8"/>
                  <a:gd name="T17" fmla="*/ 5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8" y="5"/>
                    </a:moveTo>
                    <a:lnTo>
                      <a:pt x="8" y="8"/>
                    </a:lnTo>
                    <a:lnTo>
                      <a:pt x="8" y="2"/>
                    </a:lnTo>
                    <a:lnTo>
                      <a:pt x="0" y="0"/>
                    </a:lnTo>
                    <a:lnTo>
                      <a:pt x="0" y="2"/>
                    </a:lnTo>
                    <a:lnTo>
                      <a:pt x="5" y="8"/>
                    </a:lnTo>
                    <a:lnTo>
                      <a:pt x="5" y="5"/>
                    </a:lnTo>
                    <a:lnTo>
                      <a:pt x="5" y="8"/>
                    </a:lnTo>
                    <a:lnTo>
                      <a:pt x="8"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59" name="Freeform 217"/>
              <p:cNvSpPr>
                <a:spLocks/>
              </p:cNvSpPr>
              <p:nvPr/>
            </p:nvSpPr>
            <p:spPr bwMode="auto">
              <a:xfrm>
                <a:off x="5504" y="1888"/>
                <a:ext cx="7" cy="29"/>
              </a:xfrm>
              <a:custGeom>
                <a:avLst/>
                <a:gdLst>
                  <a:gd name="T0" fmla="*/ 5 w 7"/>
                  <a:gd name="T1" fmla="*/ 29 h 29"/>
                  <a:gd name="T2" fmla="*/ 5 w 7"/>
                  <a:gd name="T3" fmla="*/ 29 h 29"/>
                  <a:gd name="T4" fmla="*/ 7 w 7"/>
                  <a:gd name="T5" fmla="*/ 10 h 29"/>
                  <a:gd name="T6" fmla="*/ 5 w 7"/>
                  <a:gd name="T7" fmla="*/ 0 h 29"/>
                  <a:gd name="T8" fmla="*/ 2 w 7"/>
                  <a:gd name="T9" fmla="*/ 3 h 29"/>
                  <a:gd name="T10" fmla="*/ 2 w 7"/>
                  <a:gd name="T11" fmla="*/ 10 h 29"/>
                  <a:gd name="T12" fmla="*/ 0 w 7"/>
                  <a:gd name="T13" fmla="*/ 29 h 29"/>
                  <a:gd name="T14" fmla="*/ 0 w 7"/>
                  <a:gd name="T15" fmla="*/ 29 h 29"/>
                  <a:gd name="T16" fmla="*/ 5 w 7"/>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5" y="29"/>
                    </a:moveTo>
                    <a:lnTo>
                      <a:pt x="5" y="29"/>
                    </a:lnTo>
                    <a:lnTo>
                      <a:pt x="7" y="10"/>
                    </a:lnTo>
                    <a:lnTo>
                      <a:pt x="5" y="0"/>
                    </a:lnTo>
                    <a:lnTo>
                      <a:pt x="2" y="3"/>
                    </a:lnTo>
                    <a:lnTo>
                      <a:pt x="2" y="10"/>
                    </a:lnTo>
                    <a:lnTo>
                      <a:pt x="0" y="29"/>
                    </a:lnTo>
                    <a:lnTo>
                      <a:pt x="5" y="2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60" name="Freeform 218"/>
              <p:cNvSpPr>
                <a:spLocks/>
              </p:cNvSpPr>
              <p:nvPr/>
            </p:nvSpPr>
            <p:spPr bwMode="auto">
              <a:xfrm>
                <a:off x="5491" y="1917"/>
                <a:ext cx="18" cy="5"/>
              </a:xfrm>
              <a:custGeom>
                <a:avLst/>
                <a:gdLst>
                  <a:gd name="T0" fmla="*/ 0 w 18"/>
                  <a:gd name="T1" fmla="*/ 2 h 5"/>
                  <a:gd name="T2" fmla="*/ 2 w 18"/>
                  <a:gd name="T3" fmla="*/ 5 h 5"/>
                  <a:gd name="T4" fmla="*/ 7 w 18"/>
                  <a:gd name="T5" fmla="*/ 5 h 5"/>
                  <a:gd name="T6" fmla="*/ 18 w 18"/>
                  <a:gd name="T7" fmla="*/ 0 h 5"/>
                  <a:gd name="T8" fmla="*/ 13 w 18"/>
                  <a:gd name="T9" fmla="*/ 0 h 5"/>
                  <a:gd name="T10" fmla="*/ 7 w 18"/>
                  <a:gd name="T11" fmla="*/ 0 h 5"/>
                  <a:gd name="T12" fmla="*/ 2 w 18"/>
                  <a:gd name="T13" fmla="*/ 0 h 5"/>
                  <a:gd name="T14" fmla="*/ 5 w 18"/>
                  <a:gd name="T15" fmla="*/ 2 h 5"/>
                  <a:gd name="T16" fmla="*/ 0 w 18"/>
                  <a:gd name="T17" fmla="*/ 2 h 5"/>
                  <a:gd name="T18" fmla="*/ 0 w 18"/>
                  <a:gd name="T19" fmla="*/ 5 h 5"/>
                  <a:gd name="T20" fmla="*/ 2 w 18"/>
                  <a:gd name="T21" fmla="*/ 5 h 5"/>
                  <a:gd name="T22" fmla="*/ 0 w 18"/>
                  <a:gd name="T23" fmla="*/ 2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5"/>
                  <a:gd name="T38" fmla="*/ 18 w 1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5">
                    <a:moveTo>
                      <a:pt x="0" y="2"/>
                    </a:moveTo>
                    <a:lnTo>
                      <a:pt x="2" y="5"/>
                    </a:lnTo>
                    <a:lnTo>
                      <a:pt x="7" y="5"/>
                    </a:lnTo>
                    <a:lnTo>
                      <a:pt x="18" y="0"/>
                    </a:lnTo>
                    <a:lnTo>
                      <a:pt x="13" y="0"/>
                    </a:lnTo>
                    <a:lnTo>
                      <a:pt x="7" y="0"/>
                    </a:lnTo>
                    <a:lnTo>
                      <a:pt x="2" y="0"/>
                    </a:lnTo>
                    <a:lnTo>
                      <a:pt x="5" y="2"/>
                    </a:lnTo>
                    <a:lnTo>
                      <a:pt x="0" y="2"/>
                    </a:lnTo>
                    <a:lnTo>
                      <a:pt x="0" y="5"/>
                    </a:lnTo>
                    <a:lnTo>
                      <a:pt x="2" y="5"/>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61" name="Freeform 219"/>
              <p:cNvSpPr>
                <a:spLocks/>
              </p:cNvSpPr>
              <p:nvPr/>
            </p:nvSpPr>
            <p:spPr bwMode="auto">
              <a:xfrm>
                <a:off x="5457" y="1898"/>
                <a:ext cx="28" cy="24"/>
              </a:xfrm>
              <a:custGeom>
                <a:avLst/>
                <a:gdLst>
                  <a:gd name="T0" fmla="*/ 23 w 28"/>
                  <a:gd name="T1" fmla="*/ 0 h 24"/>
                  <a:gd name="T2" fmla="*/ 23 w 28"/>
                  <a:gd name="T3" fmla="*/ 8 h 24"/>
                  <a:gd name="T4" fmla="*/ 28 w 28"/>
                  <a:gd name="T5" fmla="*/ 16 h 24"/>
                  <a:gd name="T6" fmla="*/ 23 w 28"/>
                  <a:gd name="T7" fmla="*/ 16 h 24"/>
                  <a:gd name="T8" fmla="*/ 13 w 28"/>
                  <a:gd name="T9" fmla="*/ 19 h 24"/>
                  <a:gd name="T10" fmla="*/ 13 w 28"/>
                  <a:gd name="T11" fmla="*/ 21 h 24"/>
                  <a:gd name="T12" fmla="*/ 13 w 28"/>
                  <a:gd name="T13" fmla="*/ 21 h 24"/>
                  <a:gd name="T14" fmla="*/ 10 w 28"/>
                  <a:gd name="T15" fmla="*/ 21 h 24"/>
                  <a:gd name="T16" fmla="*/ 7 w 28"/>
                  <a:gd name="T17" fmla="*/ 24 h 24"/>
                  <a:gd name="T18" fmla="*/ 2 w 28"/>
                  <a:gd name="T19" fmla="*/ 21 h 24"/>
                  <a:gd name="T20" fmla="*/ 0 w 28"/>
                  <a:gd name="T21" fmla="*/ 16 h 24"/>
                  <a:gd name="T22" fmla="*/ 0 w 28"/>
                  <a:gd name="T23" fmla="*/ 8 h 24"/>
                  <a:gd name="T24" fmla="*/ 0 w 28"/>
                  <a:gd name="T25" fmla="*/ 3 h 24"/>
                  <a:gd name="T26" fmla="*/ 13 w 28"/>
                  <a:gd name="T27" fmla="*/ 0 h 24"/>
                  <a:gd name="T28" fmla="*/ 23 w 28"/>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4"/>
                  <a:gd name="T47" fmla="*/ 28 w 28"/>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4">
                    <a:moveTo>
                      <a:pt x="23" y="0"/>
                    </a:moveTo>
                    <a:lnTo>
                      <a:pt x="23" y="8"/>
                    </a:lnTo>
                    <a:lnTo>
                      <a:pt x="28" y="16"/>
                    </a:lnTo>
                    <a:lnTo>
                      <a:pt x="23" y="16"/>
                    </a:lnTo>
                    <a:lnTo>
                      <a:pt x="13" y="19"/>
                    </a:lnTo>
                    <a:lnTo>
                      <a:pt x="13" y="21"/>
                    </a:lnTo>
                    <a:lnTo>
                      <a:pt x="10" y="21"/>
                    </a:lnTo>
                    <a:lnTo>
                      <a:pt x="7" y="24"/>
                    </a:lnTo>
                    <a:lnTo>
                      <a:pt x="2" y="21"/>
                    </a:lnTo>
                    <a:lnTo>
                      <a:pt x="0" y="16"/>
                    </a:lnTo>
                    <a:lnTo>
                      <a:pt x="0" y="8"/>
                    </a:lnTo>
                    <a:lnTo>
                      <a:pt x="0" y="3"/>
                    </a:lnTo>
                    <a:lnTo>
                      <a:pt x="13" y="0"/>
                    </a:lnTo>
                    <a:lnTo>
                      <a:pt x="23" y="0"/>
                    </a:lnTo>
                    <a:close/>
                  </a:path>
                </a:pathLst>
              </a:custGeom>
              <a:solidFill>
                <a:srgbClr val="EC9168"/>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62" name="Freeform 220"/>
              <p:cNvSpPr>
                <a:spLocks/>
              </p:cNvSpPr>
              <p:nvPr/>
            </p:nvSpPr>
            <p:spPr bwMode="auto">
              <a:xfrm>
                <a:off x="5477" y="1898"/>
                <a:ext cx="11" cy="19"/>
              </a:xfrm>
              <a:custGeom>
                <a:avLst/>
                <a:gdLst>
                  <a:gd name="T0" fmla="*/ 11 w 11"/>
                  <a:gd name="T1" fmla="*/ 13 h 19"/>
                  <a:gd name="T2" fmla="*/ 11 w 11"/>
                  <a:gd name="T3" fmla="*/ 13 h 19"/>
                  <a:gd name="T4" fmla="*/ 6 w 11"/>
                  <a:gd name="T5" fmla="*/ 6 h 19"/>
                  <a:gd name="T6" fmla="*/ 3 w 11"/>
                  <a:gd name="T7" fmla="*/ 0 h 19"/>
                  <a:gd name="T8" fmla="*/ 0 w 11"/>
                  <a:gd name="T9" fmla="*/ 0 h 19"/>
                  <a:gd name="T10" fmla="*/ 3 w 11"/>
                  <a:gd name="T11" fmla="*/ 8 h 19"/>
                  <a:gd name="T12" fmla="*/ 8 w 11"/>
                  <a:gd name="T13" fmla="*/ 19 h 19"/>
                  <a:gd name="T14" fmla="*/ 8 w 11"/>
                  <a:gd name="T15" fmla="*/ 19 h 19"/>
                  <a:gd name="T16" fmla="*/ 11 w 11"/>
                  <a:gd name="T17" fmla="*/ 13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9"/>
                  <a:gd name="T29" fmla="*/ 11 w 1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9">
                    <a:moveTo>
                      <a:pt x="11" y="13"/>
                    </a:moveTo>
                    <a:lnTo>
                      <a:pt x="11" y="13"/>
                    </a:lnTo>
                    <a:lnTo>
                      <a:pt x="6" y="6"/>
                    </a:lnTo>
                    <a:lnTo>
                      <a:pt x="3" y="0"/>
                    </a:lnTo>
                    <a:lnTo>
                      <a:pt x="0" y="0"/>
                    </a:lnTo>
                    <a:lnTo>
                      <a:pt x="3" y="8"/>
                    </a:lnTo>
                    <a:lnTo>
                      <a:pt x="8" y="19"/>
                    </a:lnTo>
                    <a:lnTo>
                      <a:pt x="11"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63" name="Freeform 221"/>
              <p:cNvSpPr>
                <a:spLocks/>
              </p:cNvSpPr>
              <p:nvPr/>
            </p:nvSpPr>
            <p:spPr bwMode="auto">
              <a:xfrm>
                <a:off x="5470" y="1911"/>
                <a:ext cx="18" cy="6"/>
              </a:xfrm>
              <a:custGeom>
                <a:avLst/>
                <a:gdLst>
                  <a:gd name="T0" fmla="*/ 2 w 18"/>
                  <a:gd name="T1" fmla="*/ 6 h 6"/>
                  <a:gd name="T2" fmla="*/ 2 w 18"/>
                  <a:gd name="T3" fmla="*/ 6 h 6"/>
                  <a:gd name="T4" fmla="*/ 10 w 18"/>
                  <a:gd name="T5" fmla="*/ 3 h 6"/>
                  <a:gd name="T6" fmla="*/ 18 w 18"/>
                  <a:gd name="T7" fmla="*/ 0 h 6"/>
                  <a:gd name="T8" fmla="*/ 15 w 18"/>
                  <a:gd name="T9" fmla="*/ 6 h 6"/>
                  <a:gd name="T10" fmla="*/ 10 w 18"/>
                  <a:gd name="T11" fmla="*/ 0 h 6"/>
                  <a:gd name="T12" fmla="*/ 0 w 18"/>
                  <a:gd name="T13" fmla="*/ 6 h 6"/>
                  <a:gd name="T14" fmla="*/ 0 w 18"/>
                  <a:gd name="T15" fmla="*/ 6 h 6"/>
                  <a:gd name="T16" fmla="*/ 2 w 18"/>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
                  <a:gd name="T29" fmla="*/ 18 w 1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
                    <a:moveTo>
                      <a:pt x="2" y="6"/>
                    </a:moveTo>
                    <a:lnTo>
                      <a:pt x="2" y="6"/>
                    </a:lnTo>
                    <a:lnTo>
                      <a:pt x="10" y="3"/>
                    </a:lnTo>
                    <a:lnTo>
                      <a:pt x="18" y="0"/>
                    </a:lnTo>
                    <a:lnTo>
                      <a:pt x="15" y="6"/>
                    </a:lnTo>
                    <a:lnTo>
                      <a:pt x="10" y="0"/>
                    </a:lnTo>
                    <a:lnTo>
                      <a:pt x="0" y="6"/>
                    </a:lnTo>
                    <a:lnTo>
                      <a:pt x="2"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64" name="Freeform 222"/>
              <p:cNvSpPr>
                <a:spLocks/>
              </p:cNvSpPr>
              <p:nvPr/>
            </p:nvSpPr>
            <p:spPr bwMode="auto">
              <a:xfrm>
                <a:off x="5467" y="1917"/>
                <a:ext cx="5" cy="5"/>
              </a:xfrm>
              <a:custGeom>
                <a:avLst/>
                <a:gdLst>
                  <a:gd name="T0" fmla="*/ 3 w 5"/>
                  <a:gd name="T1" fmla="*/ 5 h 5"/>
                  <a:gd name="T2" fmla="*/ 0 w 5"/>
                  <a:gd name="T3" fmla="*/ 2 h 5"/>
                  <a:gd name="T4" fmla="*/ 5 w 5"/>
                  <a:gd name="T5" fmla="*/ 5 h 5"/>
                  <a:gd name="T6" fmla="*/ 5 w 5"/>
                  <a:gd name="T7" fmla="*/ 0 h 5"/>
                  <a:gd name="T8" fmla="*/ 3 w 5"/>
                  <a:gd name="T9" fmla="*/ 0 h 5"/>
                  <a:gd name="T10" fmla="*/ 0 w 5"/>
                  <a:gd name="T11" fmla="*/ 2 h 5"/>
                  <a:gd name="T12" fmla="*/ 5 w 5"/>
                  <a:gd name="T13" fmla="*/ 2 h 5"/>
                  <a:gd name="T14" fmla="*/ 3 w 5"/>
                  <a:gd name="T15" fmla="*/ 0 h 5"/>
                  <a:gd name="T16" fmla="*/ 5 w 5"/>
                  <a:gd name="T17" fmla="*/ 2 h 5"/>
                  <a:gd name="T18" fmla="*/ 5 w 5"/>
                  <a:gd name="T19" fmla="*/ 0 h 5"/>
                  <a:gd name="T20" fmla="*/ 3 w 5"/>
                  <a:gd name="T21" fmla="*/ 0 h 5"/>
                  <a:gd name="T22" fmla="*/ 3 w 5"/>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5"/>
                  <a:gd name="T38" fmla="*/ 5 w 5"/>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5">
                    <a:moveTo>
                      <a:pt x="3" y="5"/>
                    </a:moveTo>
                    <a:lnTo>
                      <a:pt x="0" y="2"/>
                    </a:lnTo>
                    <a:lnTo>
                      <a:pt x="5" y="5"/>
                    </a:lnTo>
                    <a:lnTo>
                      <a:pt x="5" y="0"/>
                    </a:lnTo>
                    <a:lnTo>
                      <a:pt x="3" y="0"/>
                    </a:lnTo>
                    <a:lnTo>
                      <a:pt x="0" y="2"/>
                    </a:lnTo>
                    <a:lnTo>
                      <a:pt x="5" y="2"/>
                    </a:lnTo>
                    <a:lnTo>
                      <a:pt x="3" y="0"/>
                    </a:lnTo>
                    <a:lnTo>
                      <a:pt x="5" y="2"/>
                    </a:lnTo>
                    <a:lnTo>
                      <a:pt x="5" y="0"/>
                    </a:lnTo>
                    <a:lnTo>
                      <a:pt x="3" y="0"/>
                    </a:lnTo>
                    <a:lnTo>
                      <a:pt x="3"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65" name="Freeform 223"/>
              <p:cNvSpPr>
                <a:spLocks/>
              </p:cNvSpPr>
              <p:nvPr/>
            </p:nvSpPr>
            <p:spPr bwMode="auto">
              <a:xfrm>
                <a:off x="5462" y="1917"/>
                <a:ext cx="8" cy="7"/>
              </a:xfrm>
              <a:custGeom>
                <a:avLst/>
                <a:gdLst>
                  <a:gd name="T0" fmla="*/ 2 w 8"/>
                  <a:gd name="T1" fmla="*/ 7 h 7"/>
                  <a:gd name="T2" fmla="*/ 2 w 8"/>
                  <a:gd name="T3" fmla="*/ 7 h 7"/>
                  <a:gd name="T4" fmla="*/ 8 w 8"/>
                  <a:gd name="T5" fmla="*/ 5 h 7"/>
                  <a:gd name="T6" fmla="*/ 8 w 8"/>
                  <a:gd name="T7" fmla="*/ 5 h 7"/>
                  <a:gd name="T8" fmla="*/ 8 w 8"/>
                  <a:gd name="T9" fmla="*/ 0 h 7"/>
                  <a:gd name="T10" fmla="*/ 5 w 8"/>
                  <a:gd name="T11" fmla="*/ 2 h 7"/>
                  <a:gd name="T12" fmla="*/ 0 w 8"/>
                  <a:gd name="T13" fmla="*/ 5 h 7"/>
                  <a:gd name="T14" fmla="*/ 0 w 8"/>
                  <a:gd name="T15" fmla="*/ 5 h 7"/>
                  <a:gd name="T16" fmla="*/ 2 w 8"/>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7"/>
                  <a:gd name="T29" fmla="*/ 8 w 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7">
                    <a:moveTo>
                      <a:pt x="2" y="7"/>
                    </a:moveTo>
                    <a:lnTo>
                      <a:pt x="2" y="7"/>
                    </a:lnTo>
                    <a:lnTo>
                      <a:pt x="8" y="5"/>
                    </a:lnTo>
                    <a:lnTo>
                      <a:pt x="8" y="0"/>
                    </a:lnTo>
                    <a:lnTo>
                      <a:pt x="5" y="2"/>
                    </a:lnTo>
                    <a:lnTo>
                      <a:pt x="0" y="5"/>
                    </a:lnTo>
                    <a:lnTo>
                      <a:pt x="2" y="7"/>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66" name="Freeform 224"/>
              <p:cNvSpPr>
                <a:spLocks/>
              </p:cNvSpPr>
              <p:nvPr/>
            </p:nvSpPr>
            <p:spPr bwMode="auto">
              <a:xfrm>
                <a:off x="5454" y="1898"/>
                <a:ext cx="10" cy="26"/>
              </a:xfrm>
              <a:custGeom>
                <a:avLst/>
                <a:gdLst>
                  <a:gd name="T0" fmla="*/ 3 w 10"/>
                  <a:gd name="T1" fmla="*/ 0 h 26"/>
                  <a:gd name="T2" fmla="*/ 3 w 10"/>
                  <a:gd name="T3" fmla="*/ 0 h 26"/>
                  <a:gd name="T4" fmla="*/ 0 w 10"/>
                  <a:gd name="T5" fmla="*/ 8 h 26"/>
                  <a:gd name="T6" fmla="*/ 3 w 10"/>
                  <a:gd name="T7" fmla="*/ 16 h 26"/>
                  <a:gd name="T8" fmla="*/ 5 w 10"/>
                  <a:gd name="T9" fmla="*/ 24 h 26"/>
                  <a:gd name="T10" fmla="*/ 10 w 10"/>
                  <a:gd name="T11" fmla="*/ 26 h 26"/>
                  <a:gd name="T12" fmla="*/ 8 w 10"/>
                  <a:gd name="T13" fmla="*/ 24 h 26"/>
                  <a:gd name="T14" fmla="*/ 8 w 10"/>
                  <a:gd name="T15" fmla="*/ 21 h 26"/>
                  <a:gd name="T16" fmla="*/ 5 w 10"/>
                  <a:gd name="T17" fmla="*/ 13 h 26"/>
                  <a:gd name="T18" fmla="*/ 5 w 10"/>
                  <a:gd name="T19" fmla="*/ 8 h 26"/>
                  <a:gd name="T20" fmla="*/ 5 w 10"/>
                  <a:gd name="T21" fmla="*/ 6 h 26"/>
                  <a:gd name="T22" fmla="*/ 5 w 10"/>
                  <a:gd name="T23" fmla="*/ 6 h 26"/>
                  <a:gd name="T24" fmla="*/ 3 w 10"/>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26"/>
                  <a:gd name="T41" fmla="*/ 10 w 10"/>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26">
                    <a:moveTo>
                      <a:pt x="3" y="0"/>
                    </a:moveTo>
                    <a:lnTo>
                      <a:pt x="3" y="0"/>
                    </a:lnTo>
                    <a:lnTo>
                      <a:pt x="0" y="8"/>
                    </a:lnTo>
                    <a:lnTo>
                      <a:pt x="3" y="16"/>
                    </a:lnTo>
                    <a:lnTo>
                      <a:pt x="5" y="24"/>
                    </a:lnTo>
                    <a:lnTo>
                      <a:pt x="10" y="26"/>
                    </a:lnTo>
                    <a:lnTo>
                      <a:pt x="8" y="24"/>
                    </a:lnTo>
                    <a:lnTo>
                      <a:pt x="8" y="21"/>
                    </a:lnTo>
                    <a:lnTo>
                      <a:pt x="5" y="13"/>
                    </a:lnTo>
                    <a:lnTo>
                      <a:pt x="5" y="8"/>
                    </a:lnTo>
                    <a:lnTo>
                      <a:pt x="5" y="6"/>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67" name="Freeform 225"/>
              <p:cNvSpPr>
                <a:spLocks/>
              </p:cNvSpPr>
              <p:nvPr/>
            </p:nvSpPr>
            <p:spPr bwMode="auto">
              <a:xfrm>
                <a:off x="5457" y="1896"/>
                <a:ext cx="23" cy="8"/>
              </a:xfrm>
              <a:custGeom>
                <a:avLst/>
                <a:gdLst>
                  <a:gd name="T0" fmla="*/ 23 w 23"/>
                  <a:gd name="T1" fmla="*/ 2 h 8"/>
                  <a:gd name="T2" fmla="*/ 23 w 23"/>
                  <a:gd name="T3" fmla="*/ 0 h 8"/>
                  <a:gd name="T4" fmla="*/ 13 w 23"/>
                  <a:gd name="T5" fmla="*/ 2 h 8"/>
                  <a:gd name="T6" fmla="*/ 0 w 23"/>
                  <a:gd name="T7" fmla="*/ 2 h 8"/>
                  <a:gd name="T8" fmla="*/ 2 w 23"/>
                  <a:gd name="T9" fmla="*/ 8 h 8"/>
                  <a:gd name="T10" fmla="*/ 13 w 23"/>
                  <a:gd name="T11" fmla="*/ 5 h 8"/>
                  <a:gd name="T12" fmla="*/ 23 w 23"/>
                  <a:gd name="T13" fmla="*/ 2 h 8"/>
                  <a:gd name="T14" fmla="*/ 20 w 23"/>
                  <a:gd name="T15" fmla="*/ 2 h 8"/>
                  <a:gd name="T16" fmla="*/ 23 w 23"/>
                  <a:gd name="T17" fmla="*/ 2 h 8"/>
                  <a:gd name="T18" fmla="*/ 23 w 23"/>
                  <a:gd name="T19" fmla="*/ 0 h 8"/>
                  <a:gd name="T20" fmla="*/ 23 w 23"/>
                  <a:gd name="T21" fmla="*/ 0 h 8"/>
                  <a:gd name="T22" fmla="*/ 23 w 23"/>
                  <a:gd name="T23" fmla="*/ 2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8"/>
                  <a:gd name="T38" fmla="*/ 23 w 23"/>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8">
                    <a:moveTo>
                      <a:pt x="23" y="2"/>
                    </a:moveTo>
                    <a:lnTo>
                      <a:pt x="23" y="0"/>
                    </a:lnTo>
                    <a:lnTo>
                      <a:pt x="13" y="2"/>
                    </a:lnTo>
                    <a:lnTo>
                      <a:pt x="0" y="2"/>
                    </a:lnTo>
                    <a:lnTo>
                      <a:pt x="2" y="8"/>
                    </a:lnTo>
                    <a:lnTo>
                      <a:pt x="13" y="5"/>
                    </a:lnTo>
                    <a:lnTo>
                      <a:pt x="23" y="2"/>
                    </a:lnTo>
                    <a:lnTo>
                      <a:pt x="20" y="2"/>
                    </a:lnTo>
                    <a:lnTo>
                      <a:pt x="23" y="2"/>
                    </a:lnTo>
                    <a:lnTo>
                      <a:pt x="23" y="0"/>
                    </a:lnTo>
                    <a:lnTo>
                      <a:pt x="23"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68" name="Freeform 226"/>
              <p:cNvSpPr>
                <a:spLocks/>
              </p:cNvSpPr>
              <p:nvPr/>
            </p:nvSpPr>
            <p:spPr bwMode="auto">
              <a:xfrm>
                <a:off x="5451" y="1938"/>
                <a:ext cx="24" cy="23"/>
              </a:xfrm>
              <a:custGeom>
                <a:avLst/>
                <a:gdLst>
                  <a:gd name="T0" fmla="*/ 21 w 24"/>
                  <a:gd name="T1" fmla="*/ 0 h 23"/>
                  <a:gd name="T2" fmla="*/ 24 w 24"/>
                  <a:gd name="T3" fmla="*/ 2 h 23"/>
                  <a:gd name="T4" fmla="*/ 24 w 24"/>
                  <a:gd name="T5" fmla="*/ 7 h 23"/>
                  <a:gd name="T6" fmla="*/ 8 w 24"/>
                  <a:gd name="T7" fmla="*/ 18 h 23"/>
                  <a:gd name="T8" fmla="*/ 0 w 24"/>
                  <a:gd name="T9" fmla="*/ 23 h 23"/>
                  <a:gd name="T10" fmla="*/ 0 w 24"/>
                  <a:gd name="T11" fmla="*/ 20 h 23"/>
                  <a:gd name="T12" fmla="*/ 3 w 24"/>
                  <a:gd name="T13" fmla="*/ 13 h 23"/>
                  <a:gd name="T14" fmla="*/ 6 w 24"/>
                  <a:gd name="T15" fmla="*/ 7 h 23"/>
                  <a:gd name="T16" fmla="*/ 11 w 24"/>
                  <a:gd name="T17" fmla="*/ 5 h 23"/>
                  <a:gd name="T18" fmla="*/ 16 w 24"/>
                  <a:gd name="T19" fmla="*/ 2 h 23"/>
                  <a:gd name="T20" fmla="*/ 21 w 24"/>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3"/>
                  <a:gd name="T35" fmla="*/ 24 w 24"/>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3">
                    <a:moveTo>
                      <a:pt x="21" y="0"/>
                    </a:moveTo>
                    <a:lnTo>
                      <a:pt x="24" y="2"/>
                    </a:lnTo>
                    <a:lnTo>
                      <a:pt x="24" y="7"/>
                    </a:lnTo>
                    <a:lnTo>
                      <a:pt x="8" y="18"/>
                    </a:lnTo>
                    <a:lnTo>
                      <a:pt x="0" y="23"/>
                    </a:lnTo>
                    <a:lnTo>
                      <a:pt x="0" y="20"/>
                    </a:lnTo>
                    <a:lnTo>
                      <a:pt x="3" y="13"/>
                    </a:lnTo>
                    <a:lnTo>
                      <a:pt x="6" y="7"/>
                    </a:lnTo>
                    <a:lnTo>
                      <a:pt x="11" y="5"/>
                    </a:lnTo>
                    <a:lnTo>
                      <a:pt x="16" y="2"/>
                    </a:lnTo>
                    <a:lnTo>
                      <a:pt x="21" y="0"/>
                    </a:lnTo>
                    <a:close/>
                  </a:path>
                </a:pathLst>
              </a:custGeom>
              <a:solidFill>
                <a:srgbClr val="848282"/>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69" name="Freeform 227"/>
              <p:cNvSpPr>
                <a:spLocks/>
              </p:cNvSpPr>
              <p:nvPr/>
            </p:nvSpPr>
            <p:spPr bwMode="auto">
              <a:xfrm>
                <a:off x="5470" y="1935"/>
                <a:ext cx="7" cy="13"/>
              </a:xfrm>
              <a:custGeom>
                <a:avLst/>
                <a:gdLst>
                  <a:gd name="T0" fmla="*/ 5 w 7"/>
                  <a:gd name="T1" fmla="*/ 13 h 13"/>
                  <a:gd name="T2" fmla="*/ 5 w 7"/>
                  <a:gd name="T3" fmla="*/ 13 h 13"/>
                  <a:gd name="T4" fmla="*/ 7 w 7"/>
                  <a:gd name="T5" fmla="*/ 5 h 13"/>
                  <a:gd name="T6" fmla="*/ 5 w 7"/>
                  <a:gd name="T7" fmla="*/ 0 h 13"/>
                  <a:gd name="T8" fmla="*/ 0 w 7"/>
                  <a:gd name="T9" fmla="*/ 3 h 13"/>
                  <a:gd name="T10" fmla="*/ 2 w 7"/>
                  <a:gd name="T11" fmla="*/ 5 h 13"/>
                  <a:gd name="T12" fmla="*/ 2 w 7"/>
                  <a:gd name="T13" fmla="*/ 8 h 13"/>
                  <a:gd name="T14" fmla="*/ 2 w 7"/>
                  <a:gd name="T15" fmla="*/ 8 h 13"/>
                  <a:gd name="T16" fmla="*/ 5 w 7"/>
                  <a:gd name="T17" fmla="*/ 1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3"/>
                  <a:gd name="T29" fmla="*/ 7 w 7"/>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3">
                    <a:moveTo>
                      <a:pt x="5" y="13"/>
                    </a:moveTo>
                    <a:lnTo>
                      <a:pt x="5" y="13"/>
                    </a:lnTo>
                    <a:lnTo>
                      <a:pt x="7" y="5"/>
                    </a:lnTo>
                    <a:lnTo>
                      <a:pt x="5" y="0"/>
                    </a:lnTo>
                    <a:lnTo>
                      <a:pt x="0" y="3"/>
                    </a:lnTo>
                    <a:lnTo>
                      <a:pt x="2" y="5"/>
                    </a:lnTo>
                    <a:lnTo>
                      <a:pt x="2" y="8"/>
                    </a:lnTo>
                    <a:lnTo>
                      <a:pt x="5"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70" name="Freeform 228"/>
              <p:cNvSpPr>
                <a:spLocks/>
              </p:cNvSpPr>
              <p:nvPr/>
            </p:nvSpPr>
            <p:spPr bwMode="auto">
              <a:xfrm>
                <a:off x="5449" y="1943"/>
                <a:ext cx="26" cy="21"/>
              </a:xfrm>
              <a:custGeom>
                <a:avLst/>
                <a:gdLst>
                  <a:gd name="T0" fmla="*/ 2 w 26"/>
                  <a:gd name="T1" fmla="*/ 21 h 21"/>
                  <a:gd name="T2" fmla="*/ 0 w 26"/>
                  <a:gd name="T3" fmla="*/ 21 h 21"/>
                  <a:gd name="T4" fmla="*/ 13 w 26"/>
                  <a:gd name="T5" fmla="*/ 15 h 21"/>
                  <a:gd name="T6" fmla="*/ 26 w 26"/>
                  <a:gd name="T7" fmla="*/ 5 h 21"/>
                  <a:gd name="T8" fmla="*/ 23 w 26"/>
                  <a:gd name="T9" fmla="*/ 0 h 21"/>
                  <a:gd name="T10" fmla="*/ 10 w 26"/>
                  <a:gd name="T11" fmla="*/ 10 h 21"/>
                  <a:gd name="T12" fmla="*/ 2 w 26"/>
                  <a:gd name="T13" fmla="*/ 15 h 21"/>
                  <a:gd name="T14" fmla="*/ 2 w 26"/>
                  <a:gd name="T15" fmla="*/ 15 h 21"/>
                  <a:gd name="T16" fmla="*/ 2 w 26"/>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1"/>
                  <a:gd name="T29" fmla="*/ 26 w 2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1">
                    <a:moveTo>
                      <a:pt x="2" y="21"/>
                    </a:moveTo>
                    <a:lnTo>
                      <a:pt x="0" y="21"/>
                    </a:lnTo>
                    <a:lnTo>
                      <a:pt x="13" y="15"/>
                    </a:lnTo>
                    <a:lnTo>
                      <a:pt x="26" y="5"/>
                    </a:lnTo>
                    <a:lnTo>
                      <a:pt x="23" y="0"/>
                    </a:lnTo>
                    <a:lnTo>
                      <a:pt x="10" y="10"/>
                    </a:lnTo>
                    <a:lnTo>
                      <a:pt x="2" y="15"/>
                    </a:lnTo>
                    <a:lnTo>
                      <a:pt x="2" y="2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71" name="Freeform 229"/>
              <p:cNvSpPr>
                <a:spLocks/>
              </p:cNvSpPr>
              <p:nvPr/>
            </p:nvSpPr>
            <p:spPr bwMode="auto">
              <a:xfrm>
                <a:off x="5449" y="1940"/>
                <a:ext cx="13" cy="24"/>
              </a:xfrm>
              <a:custGeom>
                <a:avLst/>
                <a:gdLst>
                  <a:gd name="T0" fmla="*/ 13 w 13"/>
                  <a:gd name="T1" fmla="*/ 0 h 24"/>
                  <a:gd name="T2" fmla="*/ 13 w 13"/>
                  <a:gd name="T3" fmla="*/ 0 h 24"/>
                  <a:gd name="T4" fmla="*/ 5 w 13"/>
                  <a:gd name="T5" fmla="*/ 5 h 24"/>
                  <a:gd name="T6" fmla="*/ 2 w 13"/>
                  <a:gd name="T7" fmla="*/ 11 h 24"/>
                  <a:gd name="T8" fmla="*/ 0 w 13"/>
                  <a:gd name="T9" fmla="*/ 18 h 24"/>
                  <a:gd name="T10" fmla="*/ 2 w 13"/>
                  <a:gd name="T11" fmla="*/ 24 h 24"/>
                  <a:gd name="T12" fmla="*/ 2 w 13"/>
                  <a:gd name="T13" fmla="*/ 18 h 24"/>
                  <a:gd name="T14" fmla="*/ 5 w 13"/>
                  <a:gd name="T15" fmla="*/ 18 h 24"/>
                  <a:gd name="T16" fmla="*/ 5 w 13"/>
                  <a:gd name="T17" fmla="*/ 13 h 24"/>
                  <a:gd name="T18" fmla="*/ 10 w 13"/>
                  <a:gd name="T19" fmla="*/ 8 h 24"/>
                  <a:gd name="T20" fmla="*/ 13 w 13"/>
                  <a:gd name="T21" fmla="*/ 5 h 24"/>
                  <a:gd name="T22" fmla="*/ 13 w 13"/>
                  <a:gd name="T23" fmla="*/ 5 h 24"/>
                  <a:gd name="T24" fmla="*/ 13 w 13"/>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24"/>
                  <a:gd name="T41" fmla="*/ 13 w 1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24">
                    <a:moveTo>
                      <a:pt x="13" y="0"/>
                    </a:moveTo>
                    <a:lnTo>
                      <a:pt x="13" y="0"/>
                    </a:lnTo>
                    <a:lnTo>
                      <a:pt x="5" y="5"/>
                    </a:lnTo>
                    <a:lnTo>
                      <a:pt x="2" y="11"/>
                    </a:lnTo>
                    <a:lnTo>
                      <a:pt x="0" y="18"/>
                    </a:lnTo>
                    <a:lnTo>
                      <a:pt x="2" y="24"/>
                    </a:lnTo>
                    <a:lnTo>
                      <a:pt x="2" y="18"/>
                    </a:lnTo>
                    <a:lnTo>
                      <a:pt x="5" y="18"/>
                    </a:lnTo>
                    <a:lnTo>
                      <a:pt x="5" y="13"/>
                    </a:lnTo>
                    <a:lnTo>
                      <a:pt x="10" y="8"/>
                    </a:lnTo>
                    <a:lnTo>
                      <a:pt x="13" y="5"/>
                    </a:lnTo>
                    <a:lnTo>
                      <a:pt x="1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72" name="Freeform 230"/>
              <p:cNvSpPr>
                <a:spLocks/>
              </p:cNvSpPr>
              <p:nvPr/>
            </p:nvSpPr>
            <p:spPr bwMode="auto">
              <a:xfrm>
                <a:off x="5462" y="1935"/>
                <a:ext cx="13" cy="10"/>
              </a:xfrm>
              <a:custGeom>
                <a:avLst/>
                <a:gdLst>
                  <a:gd name="T0" fmla="*/ 13 w 13"/>
                  <a:gd name="T1" fmla="*/ 0 h 10"/>
                  <a:gd name="T2" fmla="*/ 8 w 13"/>
                  <a:gd name="T3" fmla="*/ 3 h 10"/>
                  <a:gd name="T4" fmla="*/ 5 w 13"/>
                  <a:gd name="T5" fmla="*/ 5 h 10"/>
                  <a:gd name="T6" fmla="*/ 0 w 13"/>
                  <a:gd name="T7" fmla="*/ 5 h 10"/>
                  <a:gd name="T8" fmla="*/ 0 w 13"/>
                  <a:gd name="T9" fmla="*/ 10 h 10"/>
                  <a:gd name="T10" fmla="*/ 5 w 13"/>
                  <a:gd name="T11" fmla="*/ 8 h 10"/>
                  <a:gd name="T12" fmla="*/ 13 w 13"/>
                  <a:gd name="T13" fmla="*/ 3 h 10"/>
                  <a:gd name="T14" fmla="*/ 8 w 13"/>
                  <a:gd name="T15" fmla="*/ 3 h 10"/>
                  <a:gd name="T16" fmla="*/ 13 w 13"/>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0"/>
                  <a:gd name="T29" fmla="*/ 13 w 13"/>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0">
                    <a:moveTo>
                      <a:pt x="13" y="0"/>
                    </a:moveTo>
                    <a:lnTo>
                      <a:pt x="8" y="3"/>
                    </a:lnTo>
                    <a:lnTo>
                      <a:pt x="5" y="5"/>
                    </a:lnTo>
                    <a:lnTo>
                      <a:pt x="0" y="5"/>
                    </a:lnTo>
                    <a:lnTo>
                      <a:pt x="0" y="10"/>
                    </a:lnTo>
                    <a:lnTo>
                      <a:pt x="5" y="8"/>
                    </a:lnTo>
                    <a:lnTo>
                      <a:pt x="13" y="3"/>
                    </a:lnTo>
                    <a:lnTo>
                      <a:pt x="8" y="3"/>
                    </a:lnTo>
                    <a:lnTo>
                      <a:pt x="1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73" name="Freeform 231"/>
              <p:cNvSpPr>
                <a:spLocks/>
              </p:cNvSpPr>
              <p:nvPr/>
            </p:nvSpPr>
            <p:spPr bwMode="auto">
              <a:xfrm>
                <a:off x="5477" y="1791"/>
                <a:ext cx="14" cy="21"/>
              </a:xfrm>
              <a:custGeom>
                <a:avLst/>
                <a:gdLst>
                  <a:gd name="T0" fmla="*/ 11 w 14"/>
                  <a:gd name="T1" fmla="*/ 21 h 21"/>
                  <a:gd name="T2" fmla="*/ 6 w 14"/>
                  <a:gd name="T3" fmla="*/ 21 h 21"/>
                  <a:gd name="T4" fmla="*/ 0 w 14"/>
                  <a:gd name="T5" fmla="*/ 16 h 21"/>
                  <a:gd name="T6" fmla="*/ 6 w 14"/>
                  <a:gd name="T7" fmla="*/ 8 h 21"/>
                  <a:gd name="T8" fmla="*/ 14 w 14"/>
                  <a:gd name="T9" fmla="*/ 3 h 21"/>
                  <a:gd name="T10" fmla="*/ 14 w 14"/>
                  <a:gd name="T11" fmla="*/ 0 h 21"/>
                  <a:gd name="T12" fmla="*/ 14 w 14"/>
                  <a:gd name="T13" fmla="*/ 5 h 21"/>
                  <a:gd name="T14" fmla="*/ 11 w 14"/>
                  <a:gd name="T15" fmla="*/ 13 h 21"/>
                  <a:gd name="T16" fmla="*/ 11 w 14"/>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1"/>
                  <a:gd name="T29" fmla="*/ 14 w 14"/>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1">
                    <a:moveTo>
                      <a:pt x="11" y="21"/>
                    </a:moveTo>
                    <a:lnTo>
                      <a:pt x="6" y="21"/>
                    </a:lnTo>
                    <a:lnTo>
                      <a:pt x="0" y="16"/>
                    </a:lnTo>
                    <a:lnTo>
                      <a:pt x="6" y="8"/>
                    </a:lnTo>
                    <a:lnTo>
                      <a:pt x="14" y="3"/>
                    </a:lnTo>
                    <a:lnTo>
                      <a:pt x="14" y="0"/>
                    </a:lnTo>
                    <a:lnTo>
                      <a:pt x="14" y="5"/>
                    </a:lnTo>
                    <a:lnTo>
                      <a:pt x="11" y="13"/>
                    </a:lnTo>
                    <a:lnTo>
                      <a:pt x="11" y="21"/>
                    </a:lnTo>
                    <a:close/>
                  </a:path>
                </a:pathLst>
              </a:custGeom>
              <a:solidFill>
                <a:srgbClr val="848282"/>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74" name="Freeform 232"/>
              <p:cNvSpPr>
                <a:spLocks/>
              </p:cNvSpPr>
              <p:nvPr/>
            </p:nvSpPr>
            <p:spPr bwMode="auto">
              <a:xfrm>
                <a:off x="5477" y="1807"/>
                <a:ext cx="11" cy="8"/>
              </a:xfrm>
              <a:custGeom>
                <a:avLst/>
                <a:gdLst>
                  <a:gd name="T0" fmla="*/ 0 w 11"/>
                  <a:gd name="T1" fmla="*/ 0 h 8"/>
                  <a:gd name="T2" fmla="*/ 0 w 11"/>
                  <a:gd name="T3" fmla="*/ 0 h 8"/>
                  <a:gd name="T4" fmla="*/ 6 w 11"/>
                  <a:gd name="T5" fmla="*/ 5 h 8"/>
                  <a:gd name="T6" fmla="*/ 11 w 11"/>
                  <a:gd name="T7" fmla="*/ 8 h 8"/>
                  <a:gd name="T8" fmla="*/ 11 w 11"/>
                  <a:gd name="T9" fmla="*/ 3 h 8"/>
                  <a:gd name="T10" fmla="*/ 8 w 11"/>
                  <a:gd name="T11" fmla="*/ 3 h 8"/>
                  <a:gd name="T12" fmla="*/ 3 w 11"/>
                  <a:gd name="T13" fmla="*/ 0 h 8"/>
                  <a:gd name="T14" fmla="*/ 3 w 11"/>
                  <a:gd name="T15" fmla="*/ 0 h 8"/>
                  <a:gd name="T16" fmla="*/ 0 w 11"/>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8"/>
                  <a:gd name="T29" fmla="*/ 11 w 11"/>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8">
                    <a:moveTo>
                      <a:pt x="0" y="0"/>
                    </a:moveTo>
                    <a:lnTo>
                      <a:pt x="0" y="0"/>
                    </a:lnTo>
                    <a:lnTo>
                      <a:pt x="6" y="5"/>
                    </a:lnTo>
                    <a:lnTo>
                      <a:pt x="11" y="8"/>
                    </a:lnTo>
                    <a:lnTo>
                      <a:pt x="11" y="3"/>
                    </a:lnTo>
                    <a:lnTo>
                      <a:pt x="8" y="3"/>
                    </a:lnTo>
                    <a:lnTo>
                      <a:pt x="3" y="0"/>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75" name="Freeform 233"/>
              <p:cNvSpPr>
                <a:spLocks/>
              </p:cNvSpPr>
              <p:nvPr/>
            </p:nvSpPr>
            <p:spPr bwMode="auto">
              <a:xfrm>
                <a:off x="5477" y="1794"/>
                <a:ext cx="14" cy="13"/>
              </a:xfrm>
              <a:custGeom>
                <a:avLst/>
                <a:gdLst>
                  <a:gd name="T0" fmla="*/ 11 w 14"/>
                  <a:gd name="T1" fmla="*/ 0 h 13"/>
                  <a:gd name="T2" fmla="*/ 11 w 14"/>
                  <a:gd name="T3" fmla="*/ 0 h 13"/>
                  <a:gd name="T4" fmla="*/ 6 w 14"/>
                  <a:gd name="T5" fmla="*/ 5 h 13"/>
                  <a:gd name="T6" fmla="*/ 0 w 14"/>
                  <a:gd name="T7" fmla="*/ 13 h 13"/>
                  <a:gd name="T8" fmla="*/ 3 w 14"/>
                  <a:gd name="T9" fmla="*/ 13 h 13"/>
                  <a:gd name="T10" fmla="*/ 8 w 14"/>
                  <a:gd name="T11" fmla="*/ 8 h 13"/>
                  <a:gd name="T12" fmla="*/ 14 w 14"/>
                  <a:gd name="T13" fmla="*/ 0 h 13"/>
                  <a:gd name="T14" fmla="*/ 14 w 14"/>
                  <a:gd name="T15" fmla="*/ 0 h 13"/>
                  <a:gd name="T16" fmla="*/ 11 w 1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3"/>
                  <a:gd name="T29" fmla="*/ 14 w 14"/>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3">
                    <a:moveTo>
                      <a:pt x="11" y="0"/>
                    </a:moveTo>
                    <a:lnTo>
                      <a:pt x="11" y="0"/>
                    </a:lnTo>
                    <a:lnTo>
                      <a:pt x="6" y="5"/>
                    </a:lnTo>
                    <a:lnTo>
                      <a:pt x="0" y="13"/>
                    </a:lnTo>
                    <a:lnTo>
                      <a:pt x="3" y="13"/>
                    </a:lnTo>
                    <a:lnTo>
                      <a:pt x="8" y="8"/>
                    </a:lnTo>
                    <a:lnTo>
                      <a:pt x="14" y="0"/>
                    </a:lnTo>
                    <a:lnTo>
                      <a:pt x="1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76" name="Freeform 234"/>
              <p:cNvSpPr>
                <a:spLocks/>
              </p:cNvSpPr>
              <p:nvPr/>
            </p:nvSpPr>
            <p:spPr bwMode="auto">
              <a:xfrm>
                <a:off x="5488" y="1791"/>
                <a:ext cx="5" cy="8"/>
              </a:xfrm>
              <a:custGeom>
                <a:avLst/>
                <a:gdLst>
                  <a:gd name="T0" fmla="*/ 5 w 5"/>
                  <a:gd name="T1" fmla="*/ 8 h 8"/>
                  <a:gd name="T2" fmla="*/ 5 w 5"/>
                  <a:gd name="T3" fmla="*/ 8 h 8"/>
                  <a:gd name="T4" fmla="*/ 5 w 5"/>
                  <a:gd name="T5" fmla="*/ 0 h 8"/>
                  <a:gd name="T6" fmla="*/ 0 w 5"/>
                  <a:gd name="T7" fmla="*/ 3 h 8"/>
                  <a:gd name="T8" fmla="*/ 3 w 5"/>
                  <a:gd name="T9" fmla="*/ 3 h 8"/>
                  <a:gd name="T10" fmla="*/ 3 w 5"/>
                  <a:gd name="T11" fmla="*/ 3 h 8"/>
                  <a:gd name="T12" fmla="*/ 3 w 5"/>
                  <a:gd name="T13" fmla="*/ 5 h 8"/>
                  <a:gd name="T14" fmla="*/ 3 w 5"/>
                  <a:gd name="T15" fmla="*/ 5 h 8"/>
                  <a:gd name="T16" fmla="*/ 5 w 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5" y="8"/>
                    </a:moveTo>
                    <a:lnTo>
                      <a:pt x="5" y="8"/>
                    </a:lnTo>
                    <a:lnTo>
                      <a:pt x="5" y="0"/>
                    </a:lnTo>
                    <a:lnTo>
                      <a:pt x="0" y="3"/>
                    </a:lnTo>
                    <a:lnTo>
                      <a:pt x="3" y="3"/>
                    </a:lnTo>
                    <a:lnTo>
                      <a:pt x="3" y="5"/>
                    </a:lnTo>
                    <a:lnTo>
                      <a:pt x="5"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77" name="Freeform 235"/>
              <p:cNvSpPr>
                <a:spLocks/>
              </p:cNvSpPr>
              <p:nvPr/>
            </p:nvSpPr>
            <p:spPr bwMode="auto">
              <a:xfrm>
                <a:off x="5485" y="1796"/>
                <a:ext cx="8" cy="19"/>
              </a:xfrm>
              <a:custGeom>
                <a:avLst/>
                <a:gdLst>
                  <a:gd name="T0" fmla="*/ 3 w 8"/>
                  <a:gd name="T1" fmla="*/ 19 h 19"/>
                  <a:gd name="T2" fmla="*/ 6 w 8"/>
                  <a:gd name="T3" fmla="*/ 14 h 19"/>
                  <a:gd name="T4" fmla="*/ 6 w 8"/>
                  <a:gd name="T5" fmla="*/ 8 h 19"/>
                  <a:gd name="T6" fmla="*/ 8 w 8"/>
                  <a:gd name="T7" fmla="*/ 3 h 19"/>
                  <a:gd name="T8" fmla="*/ 6 w 8"/>
                  <a:gd name="T9" fmla="*/ 0 h 19"/>
                  <a:gd name="T10" fmla="*/ 0 w 8"/>
                  <a:gd name="T11" fmla="*/ 8 h 19"/>
                  <a:gd name="T12" fmla="*/ 0 w 8"/>
                  <a:gd name="T13" fmla="*/ 16 h 19"/>
                  <a:gd name="T14" fmla="*/ 3 w 8"/>
                  <a:gd name="T15" fmla="*/ 14 h 19"/>
                  <a:gd name="T16" fmla="*/ 3 w 8"/>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3" y="19"/>
                    </a:moveTo>
                    <a:lnTo>
                      <a:pt x="6" y="14"/>
                    </a:lnTo>
                    <a:lnTo>
                      <a:pt x="6" y="8"/>
                    </a:lnTo>
                    <a:lnTo>
                      <a:pt x="8" y="3"/>
                    </a:lnTo>
                    <a:lnTo>
                      <a:pt x="6" y="0"/>
                    </a:lnTo>
                    <a:lnTo>
                      <a:pt x="0" y="8"/>
                    </a:lnTo>
                    <a:lnTo>
                      <a:pt x="0" y="16"/>
                    </a:lnTo>
                    <a:lnTo>
                      <a:pt x="3" y="14"/>
                    </a:lnTo>
                    <a:lnTo>
                      <a:pt x="3"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78" name="Freeform 236"/>
              <p:cNvSpPr>
                <a:spLocks/>
              </p:cNvSpPr>
              <p:nvPr/>
            </p:nvSpPr>
            <p:spPr bwMode="auto">
              <a:xfrm>
                <a:off x="5480" y="1841"/>
                <a:ext cx="16" cy="3"/>
              </a:xfrm>
              <a:custGeom>
                <a:avLst/>
                <a:gdLst>
                  <a:gd name="T0" fmla="*/ 13 w 16"/>
                  <a:gd name="T1" fmla="*/ 3 h 3"/>
                  <a:gd name="T2" fmla="*/ 5 w 16"/>
                  <a:gd name="T3" fmla="*/ 3 h 3"/>
                  <a:gd name="T4" fmla="*/ 0 w 16"/>
                  <a:gd name="T5" fmla="*/ 3 h 3"/>
                  <a:gd name="T6" fmla="*/ 0 w 16"/>
                  <a:gd name="T7" fmla="*/ 0 h 3"/>
                  <a:gd name="T8" fmla="*/ 0 w 16"/>
                  <a:gd name="T9" fmla="*/ 0 h 3"/>
                  <a:gd name="T10" fmla="*/ 3 w 16"/>
                  <a:gd name="T11" fmla="*/ 0 h 3"/>
                  <a:gd name="T12" fmla="*/ 11 w 16"/>
                  <a:gd name="T13" fmla="*/ 0 h 3"/>
                  <a:gd name="T14" fmla="*/ 16 w 16"/>
                  <a:gd name="T15" fmla="*/ 0 h 3"/>
                  <a:gd name="T16" fmla="*/ 13 w 16"/>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
                  <a:gd name="T29" fmla="*/ 16 w 1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
                    <a:moveTo>
                      <a:pt x="13" y="3"/>
                    </a:moveTo>
                    <a:lnTo>
                      <a:pt x="5" y="3"/>
                    </a:lnTo>
                    <a:lnTo>
                      <a:pt x="0" y="3"/>
                    </a:lnTo>
                    <a:lnTo>
                      <a:pt x="0" y="0"/>
                    </a:lnTo>
                    <a:lnTo>
                      <a:pt x="3" y="0"/>
                    </a:lnTo>
                    <a:lnTo>
                      <a:pt x="11" y="0"/>
                    </a:lnTo>
                    <a:lnTo>
                      <a:pt x="16" y="0"/>
                    </a:lnTo>
                    <a:lnTo>
                      <a:pt x="13" y="3"/>
                    </a:lnTo>
                    <a:close/>
                  </a:path>
                </a:pathLst>
              </a:custGeom>
              <a:solidFill>
                <a:srgbClr val="DA251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79" name="Freeform 237"/>
              <p:cNvSpPr>
                <a:spLocks/>
              </p:cNvSpPr>
              <p:nvPr/>
            </p:nvSpPr>
            <p:spPr bwMode="auto">
              <a:xfrm>
                <a:off x="5477" y="1841"/>
                <a:ext cx="16" cy="5"/>
              </a:xfrm>
              <a:custGeom>
                <a:avLst/>
                <a:gdLst>
                  <a:gd name="T0" fmla="*/ 0 w 16"/>
                  <a:gd name="T1" fmla="*/ 3 h 5"/>
                  <a:gd name="T2" fmla="*/ 0 w 16"/>
                  <a:gd name="T3" fmla="*/ 3 h 5"/>
                  <a:gd name="T4" fmla="*/ 8 w 16"/>
                  <a:gd name="T5" fmla="*/ 5 h 5"/>
                  <a:gd name="T6" fmla="*/ 16 w 16"/>
                  <a:gd name="T7" fmla="*/ 5 h 5"/>
                  <a:gd name="T8" fmla="*/ 16 w 16"/>
                  <a:gd name="T9" fmla="*/ 0 h 5"/>
                  <a:gd name="T10" fmla="*/ 8 w 16"/>
                  <a:gd name="T11" fmla="*/ 3 h 5"/>
                  <a:gd name="T12" fmla="*/ 3 w 16"/>
                  <a:gd name="T13" fmla="*/ 3 h 5"/>
                  <a:gd name="T14" fmla="*/ 3 w 16"/>
                  <a:gd name="T15" fmla="*/ 3 h 5"/>
                  <a:gd name="T16" fmla="*/ 0 w 16"/>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
                  <a:gd name="T29" fmla="*/ 16 w 1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
                    <a:moveTo>
                      <a:pt x="0" y="3"/>
                    </a:moveTo>
                    <a:lnTo>
                      <a:pt x="0" y="3"/>
                    </a:lnTo>
                    <a:lnTo>
                      <a:pt x="8" y="5"/>
                    </a:lnTo>
                    <a:lnTo>
                      <a:pt x="16" y="5"/>
                    </a:lnTo>
                    <a:lnTo>
                      <a:pt x="16" y="0"/>
                    </a:lnTo>
                    <a:lnTo>
                      <a:pt x="8" y="3"/>
                    </a:lnTo>
                    <a:lnTo>
                      <a:pt x="3" y="3"/>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80" name="Freeform 238"/>
              <p:cNvSpPr>
                <a:spLocks/>
              </p:cNvSpPr>
              <p:nvPr/>
            </p:nvSpPr>
            <p:spPr bwMode="auto">
              <a:xfrm>
                <a:off x="5477" y="1838"/>
                <a:ext cx="6" cy="6"/>
              </a:xfrm>
              <a:custGeom>
                <a:avLst/>
                <a:gdLst>
                  <a:gd name="T0" fmla="*/ 3 w 6"/>
                  <a:gd name="T1" fmla="*/ 0 h 6"/>
                  <a:gd name="T2" fmla="*/ 3 w 6"/>
                  <a:gd name="T3" fmla="*/ 0 h 6"/>
                  <a:gd name="T4" fmla="*/ 0 w 6"/>
                  <a:gd name="T5" fmla="*/ 3 h 6"/>
                  <a:gd name="T6" fmla="*/ 0 w 6"/>
                  <a:gd name="T7" fmla="*/ 6 h 6"/>
                  <a:gd name="T8" fmla="*/ 3 w 6"/>
                  <a:gd name="T9" fmla="*/ 6 h 6"/>
                  <a:gd name="T10" fmla="*/ 6 w 6"/>
                  <a:gd name="T11" fmla="*/ 6 h 6"/>
                  <a:gd name="T12" fmla="*/ 6 w 6"/>
                  <a:gd name="T13" fmla="*/ 6 h 6"/>
                  <a:gd name="T14" fmla="*/ 3 w 6"/>
                  <a:gd name="T15" fmla="*/ 6 h 6"/>
                  <a:gd name="T16" fmla="*/ 3 w 6"/>
                  <a:gd name="T17" fmla="*/ 0 h 6"/>
                  <a:gd name="T18" fmla="*/ 3 w 6"/>
                  <a:gd name="T19" fmla="*/ 0 h 6"/>
                  <a:gd name="T20" fmla="*/ 3 w 6"/>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3" y="0"/>
                    </a:moveTo>
                    <a:lnTo>
                      <a:pt x="3" y="0"/>
                    </a:lnTo>
                    <a:lnTo>
                      <a:pt x="0" y="3"/>
                    </a:lnTo>
                    <a:lnTo>
                      <a:pt x="0" y="6"/>
                    </a:lnTo>
                    <a:lnTo>
                      <a:pt x="3" y="6"/>
                    </a:lnTo>
                    <a:lnTo>
                      <a:pt x="6" y="6"/>
                    </a:lnTo>
                    <a:lnTo>
                      <a:pt x="3" y="6"/>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81" name="Freeform 239"/>
              <p:cNvSpPr>
                <a:spLocks/>
              </p:cNvSpPr>
              <p:nvPr/>
            </p:nvSpPr>
            <p:spPr bwMode="auto">
              <a:xfrm>
                <a:off x="5480" y="1838"/>
                <a:ext cx="13" cy="6"/>
              </a:xfrm>
              <a:custGeom>
                <a:avLst/>
                <a:gdLst>
                  <a:gd name="T0" fmla="*/ 11 w 13"/>
                  <a:gd name="T1" fmla="*/ 0 h 6"/>
                  <a:gd name="T2" fmla="*/ 11 w 13"/>
                  <a:gd name="T3" fmla="*/ 0 h 6"/>
                  <a:gd name="T4" fmla="*/ 3 w 13"/>
                  <a:gd name="T5" fmla="*/ 3 h 6"/>
                  <a:gd name="T6" fmla="*/ 0 w 13"/>
                  <a:gd name="T7" fmla="*/ 0 h 6"/>
                  <a:gd name="T8" fmla="*/ 0 w 13"/>
                  <a:gd name="T9" fmla="*/ 6 h 6"/>
                  <a:gd name="T10" fmla="*/ 3 w 13"/>
                  <a:gd name="T11" fmla="*/ 6 h 6"/>
                  <a:gd name="T12" fmla="*/ 13 w 13"/>
                  <a:gd name="T13" fmla="*/ 6 h 6"/>
                  <a:gd name="T14" fmla="*/ 13 w 13"/>
                  <a:gd name="T15" fmla="*/ 6 h 6"/>
                  <a:gd name="T16" fmla="*/ 11 w 1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
                  <a:gd name="T29" fmla="*/ 13 w 1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
                    <a:moveTo>
                      <a:pt x="11" y="0"/>
                    </a:moveTo>
                    <a:lnTo>
                      <a:pt x="11" y="0"/>
                    </a:lnTo>
                    <a:lnTo>
                      <a:pt x="3" y="3"/>
                    </a:lnTo>
                    <a:lnTo>
                      <a:pt x="0" y="0"/>
                    </a:lnTo>
                    <a:lnTo>
                      <a:pt x="0" y="6"/>
                    </a:lnTo>
                    <a:lnTo>
                      <a:pt x="3" y="6"/>
                    </a:lnTo>
                    <a:lnTo>
                      <a:pt x="13" y="6"/>
                    </a:lnTo>
                    <a:lnTo>
                      <a:pt x="1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82" name="Freeform 240"/>
              <p:cNvSpPr>
                <a:spLocks/>
              </p:cNvSpPr>
              <p:nvPr/>
            </p:nvSpPr>
            <p:spPr bwMode="auto">
              <a:xfrm>
                <a:off x="5491" y="1838"/>
                <a:ext cx="5" cy="8"/>
              </a:xfrm>
              <a:custGeom>
                <a:avLst/>
                <a:gdLst>
                  <a:gd name="T0" fmla="*/ 2 w 5"/>
                  <a:gd name="T1" fmla="*/ 8 h 8"/>
                  <a:gd name="T2" fmla="*/ 2 w 5"/>
                  <a:gd name="T3" fmla="*/ 8 h 8"/>
                  <a:gd name="T4" fmla="*/ 5 w 5"/>
                  <a:gd name="T5" fmla="*/ 3 h 8"/>
                  <a:gd name="T6" fmla="*/ 0 w 5"/>
                  <a:gd name="T7" fmla="*/ 0 h 8"/>
                  <a:gd name="T8" fmla="*/ 2 w 5"/>
                  <a:gd name="T9" fmla="*/ 6 h 8"/>
                  <a:gd name="T10" fmla="*/ 2 w 5"/>
                  <a:gd name="T11" fmla="*/ 6 h 8"/>
                  <a:gd name="T12" fmla="*/ 0 w 5"/>
                  <a:gd name="T13" fmla="*/ 3 h 8"/>
                  <a:gd name="T14" fmla="*/ 2 w 5"/>
                  <a:gd name="T15" fmla="*/ 3 h 8"/>
                  <a:gd name="T16" fmla="*/ 2 w 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2" y="8"/>
                    </a:moveTo>
                    <a:lnTo>
                      <a:pt x="2" y="8"/>
                    </a:lnTo>
                    <a:lnTo>
                      <a:pt x="5" y="3"/>
                    </a:lnTo>
                    <a:lnTo>
                      <a:pt x="0" y="0"/>
                    </a:lnTo>
                    <a:lnTo>
                      <a:pt x="2" y="6"/>
                    </a:lnTo>
                    <a:lnTo>
                      <a:pt x="0" y="3"/>
                    </a:lnTo>
                    <a:lnTo>
                      <a:pt x="2" y="3"/>
                    </a:lnTo>
                    <a:lnTo>
                      <a:pt x="2"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83" name="Freeform 241"/>
              <p:cNvSpPr>
                <a:spLocks/>
              </p:cNvSpPr>
              <p:nvPr/>
            </p:nvSpPr>
            <p:spPr bwMode="auto">
              <a:xfrm>
                <a:off x="5543" y="1867"/>
                <a:ext cx="15" cy="16"/>
              </a:xfrm>
              <a:custGeom>
                <a:avLst/>
                <a:gdLst>
                  <a:gd name="T0" fmla="*/ 2 w 15"/>
                  <a:gd name="T1" fmla="*/ 3 h 16"/>
                  <a:gd name="T2" fmla="*/ 0 w 15"/>
                  <a:gd name="T3" fmla="*/ 5 h 16"/>
                  <a:gd name="T4" fmla="*/ 0 w 15"/>
                  <a:gd name="T5" fmla="*/ 10 h 16"/>
                  <a:gd name="T6" fmla="*/ 2 w 15"/>
                  <a:gd name="T7" fmla="*/ 13 h 16"/>
                  <a:gd name="T8" fmla="*/ 2 w 15"/>
                  <a:gd name="T9" fmla="*/ 13 h 16"/>
                  <a:gd name="T10" fmla="*/ 5 w 15"/>
                  <a:gd name="T11" fmla="*/ 16 h 16"/>
                  <a:gd name="T12" fmla="*/ 10 w 15"/>
                  <a:gd name="T13" fmla="*/ 13 h 16"/>
                  <a:gd name="T14" fmla="*/ 15 w 15"/>
                  <a:gd name="T15" fmla="*/ 8 h 16"/>
                  <a:gd name="T16" fmla="*/ 13 w 15"/>
                  <a:gd name="T17" fmla="*/ 0 h 16"/>
                  <a:gd name="T18" fmla="*/ 8 w 15"/>
                  <a:gd name="T19" fmla="*/ 0 h 16"/>
                  <a:gd name="T20" fmla="*/ 2 w 15"/>
                  <a:gd name="T21" fmla="*/ 3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6"/>
                  <a:gd name="T35" fmla="*/ 15 w 15"/>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6">
                    <a:moveTo>
                      <a:pt x="2" y="3"/>
                    </a:moveTo>
                    <a:lnTo>
                      <a:pt x="0" y="5"/>
                    </a:lnTo>
                    <a:lnTo>
                      <a:pt x="0" y="10"/>
                    </a:lnTo>
                    <a:lnTo>
                      <a:pt x="2" y="13"/>
                    </a:lnTo>
                    <a:lnTo>
                      <a:pt x="5" y="16"/>
                    </a:lnTo>
                    <a:lnTo>
                      <a:pt x="10" y="13"/>
                    </a:lnTo>
                    <a:lnTo>
                      <a:pt x="15" y="8"/>
                    </a:lnTo>
                    <a:lnTo>
                      <a:pt x="13" y="0"/>
                    </a:lnTo>
                    <a:lnTo>
                      <a:pt x="8" y="0"/>
                    </a:lnTo>
                    <a:lnTo>
                      <a:pt x="2" y="3"/>
                    </a:lnTo>
                    <a:close/>
                  </a:path>
                </a:pathLst>
              </a:custGeom>
              <a:solidFill>
                <a:srgbClr val="EC9168"/>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84" name="Freeform 242"/>
              <p:cNvSpPr>
                <a:spLocks/>
              </p:cNvSpPr>
              <p:nvPr/>
            </p:nvSpPr>
            <p:spPr bwMode="auto">
              <a:xfrm>
                <a:off x="5543" y="1870"/>
                <a:ext cx="5" cy="7"/>
              </a:xfrm>
              <a:custGeom>
                <a:avLst/>
                <a:gdLst>
                  <a:gd name="T0" fmla="*/ 2 w 5"/>
                  <a:gd name="T1" fmla="*/ 5 h 7"/>
                  <a:gd name="T2" fmla="*/ 2 w 5"/>
                  <a:gd name="T3" fmla="*/ 5 h 7"/>
                  <a:gd name="T4" fmla="*/ 2 w 5"/>
                  <a:gd name="T5" fmla="*/ 5 h 7"/>
                  <a:gd name="T6" fmla="*/ 5 w 5"/>
                  <a:gd name="T7" fmla="*/ 2 h 7"/>
                  <a:gd name="T8" fmla="*/ 2 w 5"/>
                  <a:gd name="T9" fmla="*/ 0 h 7"/>
                  <a:gd name="T10" fmla="*/ 0 w 5"/>
                  <a:gd name="T11" fmla="*/ 2 h 7"/>
                  <a:gd name="T12" fmla="*/ 0 w 5"/>
                  <a:gd name="T13" fmla="*/ 7 h 7"/>
                  <a:gd name="T14" fmla="*/ 0 w 5"/>
                  <a:gd name="T15" fmla="*/ 7 h 7"/>
                  <a:gd name="T16" fmla="*/ 2 w 5"/>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7"/>
                  <a:gd name="T29" fmla="*/ 5 w 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7">
                    <a:moveTo>
                      <a:pt x="2" y="5"/>
                    </a:moveTo>
                    <a:lnTo>
                      <a:pt x="2" y="5"/>
                    </a:lnTo>
                    <a:lnTo>
                      <a:pt x="5" y="2"/>
                    </a:lnTo>
                    <a:lnTo>
                      <a:pt x="2" y="0"/>
                    </a:lnTo>
                    <a:lnTo>
                      <a:pt x="0" y="2"/>
                    </a:lnTo>
                    <a:lnTo>
                      <a:pt x="0" y="7"/>
                    </a:lnTo>
                    <a:lnTo>
                      <a:pt x="2"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85" name="Freeform 243"/>
              <p:cNvSpPr>
                <a:spLocks/>
              </p:cNvSpPr>
              <p:nvPr/>
            </p:nvSpPr>
            <p:spPr bwMode="auto">
              <a:xfrm>
                <a:off x="5543" y="1875"/>
                <a:ext cx="5" cy="8"/>
              </a:xfrm>
              <a:custGeom>
                <a:avLst/>
                <a:gdLst>
                  <a:gd name="T0" fmla="*/ 2 w 5"/>
                  <a:gd name="T1" fmla="*/ 5 h 8"/>
                  <a:gd name="T2" fmla="*/ 5 w 5"/>
                  <a:gd name="T3" fmla="*/ 5 h 8"/>
                  <a:gd name="T4" fmla="*/ 5 w 5"/>
                  <a:gd name="T5" fmla="*/ 5 h 8"/>
                  <a:gd name="T6" fmla="*/ 2 w 5"/>
                  <a:gd name="T7" fmla="*/ 0 h 8"/>
                  <a:gd name="T8" fmla="*/ 0 w 5"/>
                  <a:gd name="T9" fmla="*/ 2 h 8"/>
                  <a:gd name="T10" fmla="*/ 0 w 5"/>
                  <a:gd name="T11" fmla="*/ 8 h 8"/>
                  <a:gd name="T12" fmla="*/ 0 w 5"/>
                  <a:gd name="T13" fmla="*/ 5 h 8"/>
                  <a:gd name="T14" fmla="*/ 2 w 5"/>
                  <a:gd name="T15" fmla="*/ 8 h 8"/>
                  <a:gd name="T16" fmla="*/ 0 w 5"/>
                  <a:gd name="T17" fmla="*/ 5 h 8"/>
                  <a:gd name="T18" fmla="*/ 0 w 5"/>
                  <a:gd name="T19" fmla="*/ 8 h 8"/>
                  <a:gd name="T20" fmla="*/ 2 w 5"/>
                  <a:gd name="T21" fmla="*/ 8 h 8"/>
                  <a:gd name="T22" fmla="*/ 2 w 5"/>
                  <a:gd name="T23" fmla="*/ 5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8"/>
                  <a:gd name="T38" fmla="*/ 5 w 5"/>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8">
                    <a:moveTo>
                      <a:pt x="2" y="5"/>
                    </a:moveTo>
                    <a:lnTo>
                      <a:pt x="5" y="5"/>
                    </a:lnTo>
                    <a:lnTo>
                      <a:pt x="2" y="0"/>
                    </a:lnTo>
                    <a:lnTo>
                      <a:pt x="0" y="2"/>
                    </a:lnTo>
                    <a:lnTo>
                      <a:pt x="0" y="8"/>
                    </a:lnTo>
                    <a:lnTo>
                      <a:pt x="0" y="5"/>
                    </a:lnTo>
                    <a:lnTo>
                      <a:pt x="2" y="8"/>
                    </a:lnTo>
                    <a:lnTo>
                      <a:pt x="0" y="5"/>
                    </a:lnTo>
                    <a:lnTo>
                      <a:pt x="0" y="8"/>
                    </a:lnTo>
                    <a:lnTo>
                      <a:pt x="2" y="8"/>
                    </a:lnTo>
                    <a:lnTo>
                      <a:pt x="2"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86" name="Freeform 244"/>
              <p:cNvSpPr>
                <a:spLocks/>
              </p:cNvSpPr>
              <p:nvPr/>
            </p:nvSpPr>
            <p:spPr bwMode="auto">
              <a:xfrm>
                <a:off x="5545" y="1880"/>
                <a:ext cx="11" cy="3"/>
              </a:xfrm>
              <a:custGeom>
                <a:avLst/>
                <a:gdLst>
                  <a:gd name="T0" fmla="*/ 8 w 11"/>
                  <a:gd name="T1" fmla="*/ 0 h 3"/>
                  <a:gd name="T2" fmla="*/ 8 w 11"/>
                  <a:gd name="T3" fmla="*/ 0 h 3"/>
                  <a:gd name="T4" fmla="*/ 3 w 11"/>
                  <a:gd name="T5" fmla="*/ 0 h 3"/>
                  <a:gd name="T6" fmla="*/ 0 w 11"/>
                  <a:gd name="T7" fmla="*/ 0 h 3"/>
                  <a:gd name="T8" fmla="*/ 0 w 11"/>
                  <a:gd name="T9" fmla="*/ 3 h 3"/>
                  <a:gd name="T10" fmla="*/ 3 w 11"/>
                  <a:gd name="T11" fmla="*/ 3 h 3"/>
                  <a:gd name="T12" fmla="*/ 11 w 11"/>
                  <a:gd name="T13" fmla="*/ 3 h 3"/>
                  <a:gd name="T14" fmla="*/ 11 w 11"/>
                  <a:gd name="T15" fmla="*/ 3 h 3"/>
                  <a:gd name="T16" fmla="*/ 8 w 11"/>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
                  <a:gd name="T29" fmla="*/ 11 w 1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
                    <a:moveTo>
                      <a:pt x="8" y="0"/>
                    </a:moveTo>
                    <a:lnTo>
                      <a:pt x="8" y="0"/>
                    </a:lnTo>
                    <a:lnTo>
                      <a:pt x="3" y="0"/>
                    </a:lnTo>
                    <a:lnTo>
                      <a:pt x="0" y="0"/>
                    </a:lnTo>
                    <a:lnTo>
                      <a:pt x="0" y="3"/>
                    </a:lnTo>
                    <a:lnTo>
                      <a:pt x="3" y="3"/>
                    </a:lnTo>
                    <a:lnTo>
                      <a:pt x="11" y="3"/>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87" name="Freeform 245"/>
              <p:cNvSpPr>
                <a:spLocks/>
              </p:cNvSpPr>
              <p:nvPr/>
            </p:nvSpPr>
            <p:spPr bwMode="auto">
              <a:xfrm>
                <a:off x="5553" y="1864"/>
                <a:ext cx="5" cy="19"/>
              </a:xfrm>
              <a:custGeom>
                <a:avLst/>
                <a:gdLst>
                  <a:gd name="T0" fmla="*/ 3 w 5"/>
                  <a:gd name="T1" fmla="*/ 3 h 19"/>
                  <a:gd name="T2" fmla="*/ 3 w 5"/>
                  <a:gd name="T3" fmla="*/ 3 h 19"/>
                  <a:gd name="T4" fmla="*/ 3 w 5"/>
                  <a:gd name="T5" fmla="*/ 11 h 19"/>
                  <a:gd name="T6" fmla="*/ 0 w 5"/>
                  <a:gd name="T7" fmla="*/ 16 h 19"/>
                  <a:gd name="T8" fmla="*/ 3 w 5"/>
                  <a:gd name="T9" fmla="*/ 19 h 19"/>
                  <a:gd name="T10" fmla="*/ 5 w 5"/>
                  <a:gd name="T11" fmla="*/ 11 h 19"/>
                  <a:gd name="T12" fmla="*/ 5 w 5"/>
                  <a:gd name="T13" fmla="*/ 0 h 19"/>
                  <a:gd name="T14" fmla="*/ 5 w 5"/>
                  <a:gd name="T15" fmla="*/ 0 h 19"/>
                  <a:gd name="T16" fmla="*/ 3 w 5"/>
                  <a:gd name="T17" fmla="*/ 3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9"/>
                  <a:gd name="T29" fmla="*/ 5 w 5"/>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9">
                    <a:moveTo>
                      <a:pt x="3" y="3"/>
                    </a:moveTo>
                    <a:lnTo>
                      <a:pt x="3" y="3"/>
                    </a:lnTo>
                    <a:lnTo>
                      <a:pt x="3" y="11"/>
                    </a:lnTo>
                    <a:lnTo>
                      <a:pt x="0" y="16"/>
                    </a:lnTo>
                    <a:lnTo>
                      <a:pt x="3" y="19"/>
                    </a:lnTo>
                    <a:lnTo>
                      <a:pt x="5" y="11"/>
                    </a:lnTo>
                    <a:lnTo>
                      <a:pt x="5" y="0"/>
                    </a:lnTo>
                    <a:lnTo>
                      <a:pt x="3"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88" name="Freeform 246"/>
              <p:cNvSpPr>
                <a:spLocks/>
              </p:cNvSpPr>
              <p:nvPr/>
            </p:nvSpPr>
            <p:spPr bwMode="auto">
              <a:xfrm>
                <a:off x="5545" y="1864"/>
                <a:ext cx="13" cy="8"/>
              </a:xfrm>
              <a:custGeom>
                <a:avLst/>
                <a:gdLst>
                  <a:gd name="T0" fmla="*/ 3 w 13"/>
                  <a:gd name="T1" fmla="*/ 8 h 8"/>
                  <a:gd name="T2" fmla="*/ 3 w 13"/>
                  <a:gd name="T3" fmla="*/ 8 h 8"/>
                  <a:gd name="T4" fmla="*/ 6 w 13"/>
                  <a:gd name="T5" fmla="*/ 6 h 8"/>
                  <a:gd name="T6" fmla="*/ 11 w 13"/>
                  <a:gd name="T7" fmla="*/ 3 h 8"/>
                  <a:gd name="T8" fmla="*/ 13 w 13"/>
                  <a:gd name="T9" fmla="*/ 0 h 8"/>
                  <a:gd name="T10" fmla="*/ 6 w 13"/>
                  <a:gd name="T11" fmla="*/ 0 h 8"/>
                  <a:gd name="T12" fmla="*/ 0 w 13"/>
                  <a:gd name="T13" fmla="*/ 6 h 8"/>
                  <a:gd name="T14" fmla="*/ 0 w 13"/>
                  <a:gd name="T15" fmla="*/ 6 h 8"/>
                  <a:gd name="T16" fmla="*/ 3 w 13"/>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3" y="8"/>
                    </a:moveTo>
                    <a:lnTo>
                      <a:pt x="3" y="8"/>
                    </a:lnTo>
                    <a:lnTo>
                      <a:pt x="6" y="6"/>
                    </a:lnTo>
                    <a:lnTo>
                      <a:pt x="11" y="3"/>
                    </a:lnTo>
                    <a:lnTo>
                      <a:pt x="13" y="0"/>
                    </a:lnTo>
                    <a:lnTo>
                      <a:pt x="6" y="0"/>
                    </a:lnTo>
                    <a:lnTo>
                      <a:pt x="0" y="6"/>
                    </a:lnTo>
                    <a:lnTo>
                      <a:pt x="3"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89" name="Freeform 247"/>
              <p:cNvSpPr>
                <a:spLocks/>
              </p:cNvSpPr>
              <p:nvPr/>
            </p:nvSpPr>
            <p:spPr bwMode="auto">
              <a:xfrm>
                <a:off x="5483" y="1846"/>
                <a:ext cx="23" cy="34"/>
              </a:xfrm>
              <a:custGeom>
                <a:avLst/>
                <a:gdLst>
                  <a:gd name="T0" fmla="*/ 23 w 23"/>
                  <a:gd name="T1" fmla="*/ 34 h 34"/>
                  <a:gd name="T2" fmla="*/ 15 w 23"/>
                  <a:gd name="T3" fmla="*/ 34 h 34"/>
                  <a:gd name="T4" fmla="*/ 0 w 23"/>
                  <a:gd name="T5" fmla="*/ 34 h 34"/>
                  <a:gd name="T6" fmla="*/ 0 w 23"/>
                  <a:gd name="T7" fmla="*/ 18 h 34"/>
                  <a:gd name="T8" fmla="*/ 5 w 23"/>
                  <a:gd name="T9" fmla="*/ 3 h 34"/>
                  <a:gd name="T10" fmla="*/ 5 w 23"/>
                  <a:gd name="T11" fmla="*/ 3 h 34"/>
                  <a:gd name="T12" fmla="*/ 10 w 23"/>
                  <a:gd name="T13" fmla="*/ 0 h 34"/>
                  <a:gd name="T14" fmla="*/ 18 w 23"/>
                  <a:gd name="T15" fmla="*/ 16 h 34"/>
                  <a:gd name="T16" fmla="*/ 23 w 23"/>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34"/>
                  <a:gd name="T29" fmla="*/ 23 w 2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34">
                    <a:moveTo>
                      <a:pt x="23" y="34"/>
                    </a:moveTo>
                    <a:lnTo>
                      <a:pt x="15" y="34"/>
                    </a:lnTo>
                    <a:lnTo>
                      <a:pt x="0" y="34"/>
                    </a:lnTo>
                    <a:lnTo>
                      <a:pt x="0" y="18"/>
                    </a:lnTo>
                    <a:lnTo>
                      <a:pt x="5" y="3"/>
                    </a:lnTo>
                    <a:lnTo>
                      <a:pt x="10" y="0"/>
                    </a:lnTo>
                    <a:lnTo>
                      <a:pt x="18" y="16"/>
                    </a:lnTo>
                    <a:lnTo>
                      <a:pt x="23" y="34"/>
                    </a:lnTo>
                    <a:close/>
                  </a:path>
                </a:pathLst>
              </a:custGeom>
              <a:solidFill>
                <a:srgbClr val="EC9168"/>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90" name="Freeform 248"/>
              <p:cNvSpPr>
                <a:spLocks/>
              </p:cNvSpPr>
              <p:nvPr/>
            </p:nvSpPr>
            <p:spPr bwMode="auto">
              <a:xfrm>
                <a:off x="5483" y="1877"/>
                <a:ext cx="26" cy="6"/>
              </a:xfrm>
              <a:custGeom>
                <a:avLst/>
                <a:gdLst>
                  <a:gd name="T0" fmla="*/ 0 w 26"/>
                  <a:gd name="T1" fmla="*/ 6 h 6"/>
                  <a:gd name="T2" fmla="*/ 0 w 26"/>
                  <a:gd name="T3" fmla="*/ 6 h 6"/>
                  <a:gd name="T4" fmla="*/ 15 w 26"/>
                  <a:gd name="T5" fmla="*/ 6 h 6"/>
                  <a:gd name="T6" fmla="*/ 26 w 26"/>
                  <a:gd name="T7" fmla="*/ 3 h 6"/>
                  <a:gd name="T8" fmla="*/ 23 w 26"/>
                  <a:gd name="T9" fmla="*/ 0 h 6"/>
                  <a:gd name="T10" fmla="*/ 15 w 26"/>
                  <a:gd name="T11" fmla="*/ 3 h 6"/>
                  <a:gd name="T12" fmla="*/ 2 w 26"/>
                  <a:gd name="T13" fmla="*/ 3 h 6"/>
                  <a:gd name="T14" fmla="*/ 2 w 26"/>
                  <a:gd name="T15" fmla="*/ 3 h 6"/>
                  <a:gd name="T16" fmla="*/ 0 w 26"/>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6"/>
                  <a:gd name="T29" fmla="*/ 26 w 2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6">
                    <a:moveTo>
                      <a:pt x="0" y="6"/>
                    </a:moveTo>
                    <a:lnTo>
                      <a:pt x="0" y="6"/>
                    </a:lnTo>
                    <a:lnTo>
                      <a:pt x="15" y="6"/>
                    </a:lnTo>
                    <a:lnTo>
                      <a:pt x="26" y="3"/>
                    </a:lnTo>
                    <a:lnTo>
                      <a:pt x="23" y="0"/>
                    </a:lnTo>
                    <a:lnTo>
                      <a:pt x="15" y="3"/>
                    </a:lnTo>
                    <a:lnTo>
                      <a:pt x="2" y="3"/>
                    </a:lnTo>
                    <a:lnTo>
                      <a:pt x="0"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91" name="Freeform 249"/>
              <p:cNvSpPr>
                <a:spLocks/>
              </p:cNvSpPr>
              <p:nvPr/>
            </p:nvSpPr>
            <p:spPr bwMode="auto">
              <a:xfrm>
                <a:off x="5480" y="1846"/>
                <a:ext cx="8" cy="37"/>
              </a:xfrm>
              <a:custGeom>
                <a:avLst/>
                <a:gdLst>
                  <a:gd name="T0" fmla="*/ 5 w 8"/>
                  <a:gd name="T1" fmla="*/ 0 h 37"/>
                  <a:gd name="T2" fmla="*/ 5 w 8"/>
                  <a:gd name="T3" fmla="*/ 3 h 37"/>
                  <a:gd name="T4" fmla="*/ 0 w 8"/>
                  <a:gd name="T5" fmla="*/ 18 h 37"/>
                  <a:gd name="T6" fmla="*/ 3 w 8"/>
                  <a:gd name="T7" fmla="*/ 37 h 37"/>
                  <a:gd name="T8" fmla="*/ 5 w 8"/>
                  <a:gd name="T9" fmla="*/ 34 h 37"/>
                  <a:gd name="T10" fmla="*/ 5 w 8"/>
                  <a:gd name="T11" fmla="*/ 18 h 37"/>
                  <a:gd name="T12" fmla="*/ 8 w 8"/>
                  <a:gd name="T13" fmla="*/ 3 h 37"/>
                  <a:gd name="T14" fmla="*/ 8 w 8"/>
                  <a:gd name="T15" fmla="*/ 5 h 37"/>
                  <a:gd name="T16" fmla="*/ 5 w 8"/>
                  <a:gd name="T17" fmla="*/ 0 h 37"/>
                  <a:gd name="T18" fmla="*/ 5 w 8"/>
                  <a:gd name="T19" fmla="*/ 0 h 37"/>
                  <a:gd name="T20" fmla="*/ 5 w 8"/>
                  <a:gd name="T21" fmla="*/ 3 h 37"/>
                  <a:gd name="T22" fmla="*/ 5 w 8"/>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37"/>
                  <a:gd name="T38" fmla="*/ 8 w 8"/>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37">
                    <a:moveTo>
                      <a:pt x="5" y="0"/>
                    </a:moveTo>
                    <a:lnTo>
                      <a:pt x="5" y="3"/>
                    </a:lnTo>
                    <a:lnTo>
                      <a:pt x="0" y="18"/>
                    </a:lnTo>
                    <a:lnTo>
                      <a:pt x="3" y="37"/>
                    </a:lnTo>
                    <a:lnTo>
                      <a:pt x="5" y="34"/>
                    </a:lnTo>
                    <a:lnTo>
                      <a:pt x="5" y="18"/>
                    </a:lnTo>
                    <a:lnTo>
                      <a:pt x="8" y="3"/>
                    </a:lnTo>
                    <a:lnTo>
                      <a:pt x="8" y="5"/>
                    </a:lnTo>
                    <a:lnTo>
                      <a:pt x="5" y="0"/>
                    </a:lnTo>
                    <a:lnTo>
                      <a:pt x="5" y="3"/>
                    </a:lnTo>
                    <a:lnTo>
                      <a:pt x="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92" name="Freeform 250"/>
              <p:cNvSpPr>
                <a:spLocks/>
              </p:cNvSpPr>
              <p:nvPr/>
            </p:nvSpPr>
            <p:spPr bwMode="auto">
              <a:xfrm>
                <a:off x="5485" y="1844"/>
                <a:ext cx="8" cy="7"/>
              </a:xfrm>
              <a:custGeom>
                <a:avLst/>
                <a:gdLst>
                  <a:gd name="T0" fmla="*/ 6 w 8"/>
                  <a:gd name="T1" fmla="*/ 0 h 7"/>
                  <a:gd name="T2" fmla="*/ 6 w 8"/>
                  <a:gd name="T3" fmla="*/ 0 h 7"/>
                  <a:gd name="T4" fmla="*/ 3 w 8"/>
                  <a:gd name="T5" fmla="*/ 2 h 7"/>
                  <a:gd name="T6" fmla="*/ 0 w 8"/>
                  <a:gd name="T7" fmla="*/ 2 h 7"/>
                  <a:gd name="T8" fmla="*/ 3 w 8"/>
                  <a:gd name="T9" fmla="*/ 7 h 7"/>
                  <a:gd name="T10" fmla="*/ 6 w 8"/>
                  <a:gd name="T11" fmla="*/ 5 h 7"/>
                  <a:gd name="T12" fmla="*/ 8 w 8"/>
                  <a:gd name="T13" fmla="*/ 5 h 7"/>
                  <a:gd name="T14" fmla="*/ 8 w 8"/>
                  <a:gd name="T15" fmla="*/ 5 h 7"/>
                  <a:gd name="T16" fmla="*/ 6 w 8"/>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7"/>
                  <a:gd name="T29" fmla="*/ 8 w 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7">
                    <a:moveTo>
                      <a:pt x="6" y="0"/>
                    </a:moveTo>
                    <a:lnTo>
                      <a:pt x="6" y="0"/>
                    </a:lnTo>
                    <a:lnTo>
                      <a:pt x="3" y="2"/>
                    </a:lnTo>
                    <a:lnTo>
                      <a:pt x="0" y="2"/>
                    </a:lnTo>
                    <a:lnTo>
                      <a:pt x="3" y="7"/>
                    </a:lnTo>
                    <a:lnTo>
                      <a:pt x="6" y="5"/>
                    </a:lnTo>
                    <a:lnTo>
                      <a:pt x="8" y="5"/>
                    </a:lnTo>
                    <a:lnTo>
                      <a:pt x="6"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93" name="Freeform 251"/>
              <p:cNvSpPr>
                <a:spLocks/>
              </p:cNvSpPr>
              <p:nvPr/>
            </p:nvSpPr>
            <p:spPr bwMode="auto">
              <a:xfrm>
                <a:off x="5491" y="1844"/>
                <a:ext cx="18" cy="36"/>
              </a:xfrm>
              <a:custGeom>
                <a:avLst/>
                <a:gdLst>
                  <a:gd name="T0" fmla="*/ 18 w 18"/>
                  <a:gd name="T1" fmla="*/ 36 h 36"/>
                  <a:gd name="T2" fmla="*/ 18 w 18"/>
                  <a:gd name="T3" fmla="*/ 33 h 36"/>
                  <a:gd name="T4" fmla="*/ 13 w 18"/>
                  <a:gd name="T5" fmla="*/ 18 h 36"/>
                  <a:gd name="T6" fmla="*/ 0 w 18"/>
                  <a:gd name="T7" fmla="*/ 0 h 36"/>
                  <a:gd name="T8" fmla="*/ 2 w 18"/>
                  <a:gd name="T9" fmla="*/ 5 h 36"/>
                  <a:gd name="T10" fmla="*/ 7 w 18"/>
                  <a:gd name="T11" fmla="*/ 18 h 36"/>
                  <a:gd name="T12" fmla="*/ 15 w 18"/>
                  <a:gd name="T13" fmla="*/ 36 h 36"/>
                  <a:gd name="T14" fmla="*/ 15 w 18"/>
                  <a:gd name="T15" fmla="*/ 33 h 36"/>
                  <a:gd name="T16" fmla="*/ 18 w 18"/>
                  <a:gd name="T17" fmla="*/ 36 h 36"/>
                  <a:gd name="T18" fmla="*/ 18 w 18"/>
                  <a:gd name="T19" fmla="*/ 36 h 36"/>
                  <a:gd name="T20" fmla="*/ 18 w 18"/>
                  <a:gd name="T21" fmla="*/ 33 h 36"/>
                  <a:gd name="T22" fmla="*/ 18 w 18"/>
                  <a:gd name="T23" fmla="*/ 36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36"/>
                  <a:gd name="T38" fmla="*/ 18 w 1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36">
                    <a:moveTo>
                      <a:pt x="18" y="36"/>
                    </a:moveTo>
                    <a:lnTo>
                      <a:pt x="18" y="33"/>
                    </a:lnTo>
                    <a:lnTo>
                      <a:pt x="13" y="18"/>
                    </a:lnTo>
                    <a:lnTo>
                      <a:pt x="0" y="0"/>
                    </a:lnTo>
                    <a:lnTo>
                      <a:pt x="2" y="5"/>
                    </a:lnTo>
                    <a:lnTo>
                      <a:pt x="7" y="18"/>
                    </a:lnTo>
                    <a:lnTo>
                      <a:pt x="15" y="36"/>
                    </a:lnTo>
                    <a:lnTo>
                      <a:pt x="15" y="33"/>
                    </a:lnTo>
                    <a:lnTo>
                      <a:pt x="18" y="36"/>
                    </a:lnTo>
                    <a:lnTo>
                      <a:pt x="18" y="33"/>
                    </a:lnTo>
                    <a:lnTo>
                      <a:pt x="18" y="3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94" name="Freeform 252"/>
              <p:cNvSpPr>
                <a:spLocks/>
              </p:cNvSpPr>
              <p:nvPr/>
            </p:nvSpPr>
            <p:spPr bwMode="auto">
              <a:xfrm>
                <a:off x="5506" y="1877"/>
                <a:ext cx="55" cy="40"/>
              </a:xfrm>
              <a:custGeom>
                <a:avLst/>
                <a:gdLst>
                  <a:gd name="T0" fmla="*/ 8 w 55"/>
                  <a:gd name="T1" fmla="*/ 40 h 40"/>
                  <a:gd name="T2" fmla="*/ 5 w 55"/>
                  <a:gd name="T3" fmla="*/ 24 h 40"/>
                  <a:gd name="T4" fmla="*/ 0 w 55"/>
                  <a:gd name="T5" fmla="*/ 6 h 40"/>
                  <a:gd name="T6" fmla="*/ 11 w 55"/>
                  <a:gd name="T7" fmla="*/ 8 h 40"/>
                  <a:gd name="T8" fmla="*/ 16 w 55"/>
                  <a:gd name="T9" fmla="*/ 6 h 40"/>
                  <a:gd name="T10" fmla="*/ 21 w 55"/>
                  <a:gd name="T11" fmla="*/ 3 h 40"/>
                  <a:gd name="T12" fmla="*/ 26 w 55"/>
                  <a:gd name="T13" fmla="*/ 0 h 40"/>
                  <a:gd name="T14" fmla="*/ 29 w 55"/>
                  <a:gd name="T15" fmla="*/ 0 h 40"/>
                  <a:gd name="T16" fmla="*/ 32 w 55"/>
                  <a:gd name="T17" fmla="*/ 0 h 40"/>
                  <a:gd name="T18" fmla="*/ 39 w 55"/>
                  <a:gd name="T19" fmla="*/ 3 h 40"/>
                  <a:gd name="T20" fmla="*/ 47 w 55"/>
                  <a:gd name="T21" fmla="*/ 11 h 40"/>
                  <a:gd name="T22" fmla="*/ 55 w 55"/>
                  <a:gd name="T23" fmla="*/ 27 h 40"/>
                  <a:gd name="T24" fmla="*/ 55 w 55"/>
                  <a:gd name="T25" fmla="*/ 34 h 40"/>
                  <a:gd name="T26" fmla="*/ 47 w 55"/>
                  <a:gd name="T27" fmla="*/ 34 h 40"/>
                  <a:gd name="T28" fmla="*/ 32 w 55"/>
                  <a:gd name="T29" fmla="*/ 32 h 40"/>
                  <a:gd name="T30" fmla="*/ 24 w 55"/>
                  <a:gd name="T31" fmla="*/ 32 h 40"/>
                  <a:gd name="T32" fmla="*/ 16 w 55"/>
                  <a:gd name="T33" fmla="*/ 32 h 40"/>
                  <a:gd name="T34" fmla="*/ 11 w 55"/>
                  <a:gd name="T35" fmla="*/ 34 h 40"/>
                  <a:gd name="T36" fmla="*/ 8 w 55"/>
                  <a:gd name="T37" fmla="*/ 4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40"/>
                  <a:gd name="T59" fmla="*/ 55 w 55"/>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40">
                    <a:moveTo>
                      <a:pt x="8" y="40"/>
                    </a:moveTo>
                    <a:lnTo>
                      <a:pt x="5" y="24"/>
                    </a:lnTo>
                    <a:lnTo>
                      <a:pt x="0" y="6"/>
                    </a:lnTo>
                    <a:lnTo>
                      <a:pt x="11" y="8"/>
                    </a:lnTo>
                    <a:lnTo>
                      <a:pt x="16" y="6"/>
                    </a:lnTo>
                    <a:lnTo>
                      <a:pt x="21" y="3"/>
                    </a:lnTo>
                    <a:lnTo>
                      <a:pt x="26" y="0"/>
                    </a:lnTo>
                    <a:lnTo>
                      <a:pt x="29" y="0"/>
                    </a:lnTo>
                    <a:lnTo>
                      <a:pt x="32" y="0"/>
                    </a:lnTo>
                    <a:lnTo>
                      <a:pt x="39" y="3"/>
                    </a:lnTo>
                    <a:lnTo>
                      <a:pt x="47" y="11"/>
                    </a:lnTo>
                    <a:lnTo>
                      <a:pt x="55" y="27"/>
                    </a:lnTo>
                    <a:lnTo>
                      <a:pt x="55" y="34"/>
                    </a:lnTo>
                    <a:lnTo>
                      <a:pt x="47" y="34"/>
                    </a:lnTo>
                    <a:lnTo>
                      <a:pt x="32" y="32"/>
                    </a:lnTo>
                    <a:lnTo>
                      <a:pt x="24" y="32"/>
                    </a:lnTo>
                    <a:lnTo>
                      <a:pt x="16" y="32"/>
                    </a:lnTo>
                    <a:lnTo>
                      <a:pt x="11" y="34"/>
                    </a:lnTo>
                    <a:lnTo>
                      <a:pt x="8" y="40"/>
                    </a:lnTo>
                    <a:close/>
                  </a:path>
                </a:pathLst>
              </a:custGeom>
              <a:solidFill>
                <a:srgbClr val="4176B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95" name="Freeform 253"/>
              <p:cNvSpPr>
                <a:spLocks/>
              </p:cNvSpPr>
              <p:nvPr/>
            </p:nvSpPr>
            <p:spPr bwMode="auto">
              <a:xfrm>
                <a:off x="5506" y="1883"/>
                <a:ext cx="8" cy="34"/>
              </a:xfrm>
              <a:custGeom>
                <a:avLst/>
                <a:gdLst>
                  <a:gd name="T0" fmla="*/ 0 w 8"/>
                  <a:gd name="T1" fmla="*/ 0 h 34"/>
                  <a:gd name="T2" fmla="*/ 0 w 8"/>
                  <a:gd name="T3" fmla="*/ 2 h 34"/>
                  <a:gd name="T4" fmla="*/ 5 w 8"/>
                  <a:gd name="T5" fmla="*/ 18 h 34"/>
                  <a:gd name="T6" fmla="*/ 5 w 8"/>
                  <a:gd name="T7" fmla="*/ 34 h 34"/>
                  <a:gd name="T8" fmla="*/ 8 w 8"/>
                  <a:gd name="T9" fmla="*/ 34 h 34"/>
                  <a:gd name="T10" fmla="*/ 8 w 8"/>
                  <a:gd name="T11" fmla="*/ 18 h 34"/>
                  <a:gd name="T12" fmla="*/ 0 w 8"/>
                  <a:gd name="T13" fmla="*/ 0 h 34"/>
                  <a:gd name="T14" fmla="*/ 0 w 8"/>
                  <a:gd name="T15" fmla="*/ 2 h 34"/>
                  <a:gd name="T16" fmla="*/ 0 w 8"/>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4"/>
                  <a:gd name="T29" fmla="*/ 8 w 8"/>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4">
                    <a:moveTo>
                      <a:pt x="0" y="0"/>
                    </a:moveTo>
                    <a:lnTo>
                      <a:pt x="0" y="2"/>
                    </a:lnTo>
                    <a:lnTo>
                      <a:pt x="5" y="18"/>
                    </a:lnTo>
                    <a:lnTo>
                      <a:pt x="5" y="34"/>
                    </a:lnTo>
                    <a:lnTo>
                      <a:pt x="8" y="34"/>
                    </a:lnTo>
                    <a:lnTo>
                      <a:pt x="8" y="18"/>
                    </a:lnTo>
                    <a:lnTo>
                      <a:pt x="0" y="0"/>
                    </a:lnTo>
                    <a:lnTo>
                      <a:pt x="0" y="2"/>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96" name="Freeform 254"/>
              <p:cNvSpPr>
                <a:spLocks/>
              </p:cNvSpPr>
              <p:nvPr/>
            </p:nvSpPr>
            <p:spPr bwMode="auto">
              <a:xfrm>
                <a:off x="5506" y="1875"/>
                <a:ext cx="47" cy="16"/>
              </a:xfrm>
              <a:custGeom>
                <a:avLst/>
                <a:gdLst>
                  <a:gd name="T0" fmla="*/ 47 w 47"/>
                  <a:gd name="T1" fmla="*/ 13 h 16"/>
                  <a:gd name="T2" fmla="*/ 47 w 47"/>
                  <a:gd name="T3" fmla="*/ 13 h 16"/>
                  <a:gd name="T4" fmla="*/ 39 w 47"/>
                  <a:gd name="T5" fmla="*/ 5 h 16"/>
                  <a:gd name="T6" fmla="*/ 34 w 47"/>
                  <a:gd name="T7" fmla="*/ 0 h 16"/>
                  <a:gd name="T8" fmla="*/ 29 w 47"/>
                  <a:gd name="T9" fmla="*/ 0 h 16"/>
                  <a:gd name="T10" fmla="*/ 24 w 47"/>
                  <a:gd name="T11" fmla="*/ 2 h 16"/>
                  <a:gd name="T12" fmla="*/ 21 w 47"/>
                  <a:gd name="T13" fmla="*/ 5 h 16"/>
                  <a:gd name="T14" fmla="*/ 16 w 47"/>
                  <a:gd name="T15" fmla="*/ 8 h 16"/>
                  <a:gd name="T16" fmla="*/ 11 w 47"/>
                  <a:gd name="T17" fmla="*/ 8 h 16"/>
                  <a:gd name="T18" fmla="*/ 0 w 47"/>
                  <a:gd name="T19" fmla="*/ 8 h 16"/>
                  <a:gd name="T20" fmla="*/ 0 w 47"/>
                  <a:gd name="T21" fmla="*/ 10 h 16"/>
                  <a:gd name="T22" fmla="*/ 11 w 47"/>
                  <a:gd name="T23" fmla="*/ 13 h 16"/>
                  <a:gd name="T24" fmla="*/ 18 w 47"/>
                  <a:gd name="T25" fmla="*/ 10 h 16"/>
                  <a:gd name="T26" fmla="*/ 24 w 47"/>
                  <a:gd name="T27" fmla="*/ 8 h 16"/>
                  <a:gd name="T28" fmla="*/ 26 w 47"/>
                  <a:gd name="T29" fmla="*/ 5 h 16"/>
                  <a:gd name="T30" fmla="*/ 29 w 47"/>
                  <a:gd name="T31" fmla="*/ 5 h 16"/>
                  <a:gd name="T32" fmla="*/ 32 w 47"/>
                  <a:gd name="T33" fmla="*/ 5 h 16"/>
                  <a:gd name="T34" fmla="*/ 37 w 47"/>
                  <a:gd name="T35" fmla="*/ 8 h 16"/>
                  <a:gd name="T36" fmla="*/ 45 w 47"/>
                  <a:gd name="T37" fmla="*/ 16 h 16"/>
                  <a:gd name="T38" fmla="*/ 45 w 47"/>
                  <a:gd name="T39" fmla="*/ 16 h 16"/>
                  <a:gd name="T40" fmla="*/ 47 w 47"/>
                  <a:gd name="T41" fmla="*/ 13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16"/>
                  <a:gd name="T65" fmla="*/ 47 w 47"/>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16">
                    <a:moveTo>
                      <a:pt x="47" y="13"/>
                    </a:moveTo>
                    <a:lnTo>
                      <a:pt x="47" y="13"/>
                    </a:lnTo>
                    <a:lnTo>
                      <a:pt x="39" y="5"/>
                    </a:lnTo>
                    <a:lnTo>
                      <a:pt x="34" y="0"/>
                    </a:lnTo>
                    <a:lnTo>
                      <a:pt x="29" y="0"/>
                    </a:lnTo>
                    <a:lnTo>
                      <a:pt x="24" y="2"/>
                    </a:lnTo>
                    <a:lnTo>
                      <a:pt x="21" y="5"/>
                    </a:lnTo>
                    <a:lnTo>
                      <a:pt x="16" y="8"/>
                    </a:lnTo>
                    <a:lnTo>
                      <a:pt x="11" y="8"/>
                    </a:lnTo>
                    <a:lnTo>
                      <a:pt x="0" y="8"/>
                    </a:lnTo>
                    <a:lnTo>
                      <a:pt x="0" y="10"/>
                    </a:lnTo>
                    <a:lnTo>
                      <a:pt x="11" y="13"/>
                    </a:lnTo>
                    <a:lnTo>
                      <a:pt x="18" y="10"/>
                    </a:lnTo>
                    <a:lnTo>
                      <a:pt x="24" y="8"/>
                    </a:lnTo>
                    <a:lnTo>
                      <a:pt x="26" y="5"/>
                    </a:lnTo>
                    <a:lnTo>
                      <a:pt x="29" y="5"/>
                    </a:lnTo>
                    <a:lnTo>
                      <a:pt x="32" y="5"/>
                    </a:lnTo>
                    <a:lnTo>
                      <a:pt x="37" y="8"/>
                    </a:lnTo>
                    <a:lnTo>
                      <a:pt x="45" y="16"/>
                    </a:lnTo>
                    <a:lnTo>
                      <a:pt x="47"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97" name="Freeform 255"/>
              <p:cNvSpPr>
                <a:spLocks/>
              </p:cNvSpPr>
              <p:nvPr/>
            </p:nvSpPr>
            <p:spPr bwMode="auto">
              <a:xfrm>
                <a:off x="5551" y="1888"/>
                <a:ext cx="13" cy="26"/>
              </a:xfrm>
              <a:custGeom>
                <a:avLst/>
                <a:gdLst>
                  <a:gd name="T0" fmla="*/ 10 w 13"/>
                  <a:gd name="T1" fmla="*/ 26 h 26"/>
                  <a:gd name="T2" fmla="*/ 13 w 13"/>
                  <a:gd name="T3" fmla="*/ 23 h 26"/>
                  <a:gd name="T4" fmla="*/ 10 w 13"/>
                  <a:gd name="T5" fmla="*/ 16 h 26"/>
                  <a:gd name="T6" fmla="*/ 2 w 13"/>
                  <a:gd name="T7" fmla="*/ 0 h 26"/>
                  <a:gd name="T8" fmla="*/ 0 w 13"/>
                  <a:gd name="T9" fmla="*/ 3 h 26"/>
                  <a:gd name="T10" fmla="*/ 7 w 13"/>
                  <a:gd name="T11" fmla="*/ 16 h 26"/>
                  <a:gd name="T12" fmla="*/ 7 w 13"/>
                  <a:gd name="T13" fmla="*/ 23 h 26"/>
                  <a:gd name="T14" fmla="*/ 10 w 13"/>
                  <a:gd name="T15" fmla="*/ 21 h 26"/>
                  <a:gd name="T16" fmla="*/ 10 w 13"/>
                  <a:gd name="T17" fmla="*/ 26 h 26"/>
                  <a:gd name="T18" fmla="*/ 10 w 13"/>
                  <a:gd name="T19" fmla="*/ 26 h 26"/>
                  <a:gd name="T20" fmla="*/ 13 w 13"/>
                  <a:gd name="T21" fmla="*/ 23 h 26"/>
                  <a:gd name="T22" fmla="*/ 10 w 13"/>
                  <a:gd name="T23" fmla="*/ 2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26"/>
                  <a:gd name="T38" fmla="*/ 13 w 1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26">
                    <a:moveTo>
                      <a:pt x="10" y="26"/>
                    </a:moveTo>
                    <a:lnTo>
                      <a:pt x="13" y="23"/>
                    </a:lnTo>
                    <a:lnTo>
                      <a:pt x="10" y="16"/>
                    </a:lnTo>
                    <a:lnTo>
                      <a:pt x="2" y="0"/>
                    </a:lnTo>
                    <a:lnTo>
                      <a:pt x="0" y="3"/>
                    </a:lnTo>
                    <a:lnTo>
                      <a:pt x="7" y="16"/>
                    </a:lnTo>
                    <a:lnTo>
                      <a:pt x="7" y="23"/>
                    </a:lnTo>
                    <a:lnTo>
                      <a:pt x="10" y="21"/>
                    </a:lnTo>
                    <a:lnTo>
                      <a:pt x="10" y="26"/>
                    </a:lnTo>
                    <a:lnTo>
                      <a:pt x="13" y="23"/>
                    </a:lnTo>
                    <a:lnTo>
                      <a:pt x="10" y="2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98" name="Freeform 256"/>
              <p:cNvSpPr>
                <a:spLocks/>
              </p:cNvSpPr>
              <p:nvPr/>
            </p:nvSpPr>
            <p:spPr bwMode="auto">
              <a:xfrm>
                <a:off x="5511" y="1906"/>
                <a:ext cx="50" cy="11"/>
              </a:xfrm>
              <a:custGeom>
                <a:avLst/>
                <a:gdLst>
                  <a:gd name="T0" fmla="*/ 0 w 50"/>
                  <a:gd name="T1" fmla="*/ 11 h 11"/>
                  <a:gd name="T2" fmla="*/ 3 w 50"/>
                  <a:gd name="T3" fmla="*/ 11 h 11"/>
                  <a:gd name="T4" fmla="*/ 6 w 50"/>
                  <a:gd name="T5" fmla="*/ 8 h 11"/>
                  <a:gd name="T6" fmla="*/ 11 w 50"/>
                  <a:gd name="T7" fmla="*/ 5 h 11"/>
                  <a:gd name="T8" fmla="*/ 19 w 50"/>
                  <a:gd name="T9" fmla="*/ 5 h 11"/>
                  <a:gd name="T10" fmla="*/ 27 w 50"/>
                  <a:gd name="T11" fmla="*/ 5 h 11"/>
                  <a:gd name="T12" fmla="*/ 42 w 50"/>
                  <a:gd name="T13" fmla="*/ 5 h 11"/>
                  <a:gd name="T14" fmla="*/ 50 w 50"/>
                  <a:gd name="T15" fmla="*/ 8 h 11"/>
                  <a:gd name="T16" fmla="*/ 50 w 50"/>
                  <a:gd name="T17" fmla="*/ 3 h 11"/>
                  <a:gd name="T18" fmla="*/ 42 w 50"/>
                  <a:gd name="T19" fmla="*/ 3 h 11"/>
                  <a:gd name="T20" fmla="*/ 27 w 50"/>
                  <a:gd name="T21" fmla="*/ 0 h 11"/>
                  <a:gd name="T22" fmla="*/ 16 w 50"/>
                  <a:gd name="T23" fmla="*/ 0 h 11"/>
                  <a:gd name="T24" fmla="*/ 8 w 50"/>
                  <a:gd name="T25" fmla="*/ 3 h 11"/>
                  <a:gd name="T26" fmla="*/ 3 w 50"/>
                  <a:gd name="T27" fmla="*/ 5 h 11"/>
                  <a:gd name="T28" fmla="*/ 0 w 50"/>
                  <a:gd name="T29" fmla="*/ 11 h 11"/>
                  <a:gd name="T30" fmla="*/ 3 w 50"/>
                  <a:gd name="T31" fmla="*/ 11 h 11"/>
                  <a:gd name="T32" fmla="*/ 0 w 50"/>
                  <a:gd name="T33" fmla="*/ 1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1"/>
                  <a:gd name="T53" fmla="*/ 50 w 50"/>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1">
                    <a:moveTo>
                      <a:pt x="0" y="11"/>
                    </a:moveTo>
                    <a:lnTo>
                      <a:pt x="3" y="11"/>
                    </a:lnTo>
                    <a:lnTo>
                      <a:pt x="6" y="8"/>
                    </a:lnTo>
                    <a:lnTo>
                      <a:pt x="11" y="5"/>
                    </a:lnTo>
                    <a:lnTo>
                      <a:pt x="19" y="5"/>
                    </a:lnTo>
                    <a:lnTo>
                      <a:pt x="27" y="5"/>
                    </a:lnTo>
                    <a:lnTo>
                      <a:pt x="42" y="5"/>
                    </a:lnTo>
                    <a:lnTo>
                      <a:pt x="50" y="8"/>
                    </a:lnTo>
                    <a:lnTo>
                      <a:pt x="50" y="3"/>
                    </a:lnTo>
                    <a:lnTo>
                      <a:pt x="42" y="3"/>
                    </a:lnTo>
                    <a:lnTo>
                      <a:pt x="27" y="0"/>
                    </a:lnTo>
                    <a:lnTo>
                      <a:pt x="16" y="0"/>
                    </a:lnTo>
                    <a:lnTo>
                      <a:pt x="8" y="3"/>
                    </a:lnTo>
                    <a:lnTo>
                      <a:pt x="3" y="5"/>
                    </a:lnTo>
                    <a:lnTo>
                      <a:pt x="0" y="11"/>
                    </a:lnTo>
                    <a:lnTo>
                      <a:pt x="3" y="11"/>
                    </a:lnTo>
                    <a:lnTo>
                      <a:pt x="0" y="1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99" name="Freeform 257"/>
              <p:cNvSpPr>
                <a:spLocks/>
              </p:cNvSpPr>
              <p:nvPr/>
            </p:nvSpPr>
            <p:spPr bwMode="auto">
              <a:xfrm>
                <a:off x="5472" y="1919"/>
                <a:ext cx="5" cy="19"/>
              </a:xfrm>
              <a:custGeom>
                <a:avLst/>
                <a:gdLst>
                  <a:gd name="T0" fmla="*/ 0 w 5"/>
                  <a:gd name="T1" fmla="*/ 19 h 19"/>
                  <a:gd name="T2" fmla="*/ 3 w 5"/>
                  <a:gd name="T3" fmla="*/ 13 h 19"/>
                  <a:gd name="T4" fmla="*/ 5 w 5"/>
                  <a:gd name="T5" fmla="*/ 0 h 19"/>
                  <a:gd name="T6" fmla="*/ 3 w 5"/>
                  <a:gd name="T7" fmla="*/ 5 h 19"/>
                  <a:gd name="T8" fmla="*/ 0 w 5"/>
                  <a:gd name="T9" fmla="*/ 19 h 19"/>
                  <a:gd name="T10" fmla="*/ 0 60000 65536"/>
                  <a:gd name="T11" fmla="*/ 0 60000 65536"/>
                  <a:gd name="T12" fmla="*/ 0 60000 65536"/>
                  <a:gd name="T13" fmla="*/ 0 60000 65536"/>
                  <a:gd name="T14" fmla="*/ 0 60000 65536"/>
                  <a:gd name="T15" fmla="*/ 0 w 5"/>
                  <a:gd name="T16" fmla="*/ 0 h 19"/>
                  <a:gd name="T17" fmla="*/ 5 w 5"/>
                  <a:gd name="T18" fmla="*/ 19 h 19"/>
                </a:gdLst>
                <a:ahLst/>
                <a:cxnLst>
                  <a:cxn ang="T10">
                    <a:pos x="T0" y="T1"/>
                  </a:cxn>
                  <a:cxn ang="T11">
                    <a:pos x="T2" y="T3"/>
                  </a:cxn>
                  <a:cxn ang="T12">
                    <a:pos x="T4" y="T5"/>
                  </a:cxn>
                  <a:cxn ang="T13">
                    <a:pos x="T6" y="T7"/>
                  </a:cxn>
                  <a:cxn ang="T14">
                    <a:pos x="T8" y="T9"/>
                  </a:cxn>
                </a:cxnLst>
                <a:rect l="T15" t="T16" r="T17" b="T18"/>
                <a:pathLst>
                  <a:path w="5" h="19">
                    <a:moveTo>
                      <a:pt x="0" y="19"/>
                    </a:moveTo>
                    <a:lnTo>
                      <a:pt x="3" y="13"/>
                    </a:lnTo>
                    <a:lnTo>
                      <a:pt x="5" y="0"/>
                    </a:lnTo>
                    <a:lnTo>
                      <a:pt x="3" y="5"/>
                    </a:lnTo>
                    <a:lnTo>
                      <a:pt x="0"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00" name="Freeform 258"/>
              <p:cNvSpPr>
                <a:spLocks/>
              </p:cNvSpPr>
              <p:nvPr/>
            </p:nvSpPr>
            <p:spPr bwMode="auto">
              <a:xfrm>
                <a:off x="5470" y="1919"/>
                <a:ext cx="10" cy="19"/>
              </a:xfrm>
              <a:custGeom>
                <a:avLst/>
                <a:gdLst>
                  <a:gd name="T0" fmla="*/ 5 w 10"/>
                  <a:gd name="T1" fmla="*/ 0 h 19"/>
                  <a:gd name="T2" fmla="*/ 5 w 10"/>
                  <a:gd name="T3" fmla="*/ 0 h 19"/>
                  <a:gd name="T4" fmla="*/ 2 w 10"/>
                  <a:gd name="T5" fmla="*/ 11 h 19"/>
                  <a:gd name="T6" fmla="*/ 0 w 10"/>
                  <a:gd name="T7" fmla="*/ 19 h 19"/>
                  <a:gd name="T8" fmla="*/ 2 w 10"/>
                  <a:gd name="T9" fmla="*/ 19 h 19"/>
                  <a:gd name="T10" fmla="*/ 7 w 10"/>
                  <a:gd name="T11" fmla="*/ 13 h 19"/>
                  <a:gd name="T12" fmla="*/ 10 w 10"/>
                  <a:gd name="T13" fmla="*/ 0 h 19"/>
                  <a:gd name="T14" fmla="*/ 10 w 10"/>
                  <a:gd name="T15" fmla="*/ 0 h 19"/>
                  <a:gd name="T16" fmla="*/ 5 w 1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9"/>
                  <a:gd name="T29" fmla="*/ 10 w 1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9">
                    <a:moveTo>
                      <a:pt x="5" y="0"/>
                    </a:moveTo>
                    <a:lnTo>
                      <a:pt x="5" y="0"/>
                    </a:lnTo>
                    <a:lnTo>
                      <a:pt x="2" y="11"/>
                    </a:lnTo>
                    <a:lnTo>
                      <a:pt x="0" y="19"/>
                    </a:lnTo>
                    <a:lnTo>
                      <a:pt x="2" y="19"/>
                    </a:lnTo>
                    <a:lnTo>
                      <a:pt x="7" y="13"/>
                    </a:lnTo>
                    <a:lnTo>
                      <a:pt x="10" y="0"/>
                    </a:lnTo>
                    <a:lnTo>
                      <a:pt x="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01" name="Freeform 259"/>
              <p:cNvSpPr>
                <a:spLocks/>
              </p:cNvSpPr>
              <p:nvPr/>
            </p:nvSpPr>
            <p:spPr bwMode="auto">
              <a:xfrm>
                <a:off x="5470" y="1919"/>
                <a:ext cx="10" cy="21"/>
              </a:xfrm>
              <a:custGeom>
                <a:avLst/>
                <a:gdLst>
                  <a:gd name="T0" fmla="*/ 0 w 10"/>
                  <a:gd name="T1" fmla="*/ 19 h 21"/>
                  <a:gd name="T2" fmla="*/ 2 w 10"/>
                  <a:gd name="T3" fmla="*/ 21 h 21"/>
                  <a:gd name="T4" fmla="*/ 7 w 10"/>
                  <a:gd name="T5" fmla="*/ 5 h 21"/>
                  <a:gd name="T6" fmla="*/ 5 w 10"/>
                  <a:gd name="T7" fmla="*/ 0 h 21"/>
                  <a:gd name="T8" fmla="*/ 10 w 10"/>
                  <a:gd name="T9" fmla="*/ 0 h 21"/>
                  <a:gd name="T10" fmla="*/ 2 w 10"/>
                  <a:gd name="T11" fmla="*/ 5 h 21"/>
                  <a:gd name="T12" fmla="*/ 0 w 10"/>
                  <a:gd name="T13" fmla="*/ 16 h 21"/>
                  <a:gd name="T14" fmla="*/ 2 w 10"/>
                  <a:gd name="T15" fmla="*/ 19 h 21"/>
                  <a:gd name="T16" fmla="*/ 0 w 10"/>
                  <a:gd name="T17" fmla="*/ 19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1"/>
                  <a:gd name="T29" fmla="*/ 10 w 1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1">
                    <a:moveTo>
                      <a:pt x="0" y="19"/>
                    </a:moveTo>
                    <a:lnTo>
                      <a:pt x="2" y="21"/>
                    </a:lnTo>
                    <a:lnTo>
                      <a:pt x="7" y="5"/>
                    </a:lnTo>
                    <a:lnTo>
                      <a:pt x="5" y="0"/>
                    </a:lnTo>
                    <a:lnTo>
                      <a:pt x="10" y="0"/>
                    </a:lnTo>
                    <a:lnTo>
                      <a:pt x="2" y="5"/>
                    </a:lnTo>
                    <a:lnTo>
                      <a:pt x="0" y="16"/>
                    </a:lnTo>
                    <a:lnTo>
                      <a:pt x="2" y="19"/>
                    </a:lnTo>
                    <a:lnTo>
                      <a:pt x="0"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02" name="Freeform 260"/>
              <p:cNvSpPr>
                <a:spLocks/>
              </p:cNvSpPr>
              <p:nvPr/>
            </p:nvSpPr>
            <p:spPr bwMode="auto">
              <a:xfrm>
                <a:off x="5527" y="1906"/>
                <a:ext cx="34" cy="11"/>
              </a:xfrm>
              <a:custGeom>
                <a:avLst/>
                <a:gdLst>
                  <a:gd name="T0" fmla="*/ 0 w 34"/>
                  <a:gd name="T1" fmla="*/ 3 h 11"/>
                  <a:gd name="T2" fmla="*/ 8 w 34"/>
                  <a:gd name="T3" fmla="*/ 0 h 11"/>
                  <a:gd name="T4" fmla="*/ 18 w 34"/>
                  <a:gd name="T5" fmla="*/ 0 h 11"/>
                  <a:gd name="T6" fmla="*/ 24 w 34"/>
                  <a:gd name="T7" fmla="*/ 5 h 11"/>
                  <a:gd name="T8" fmla="*/ 29 w 34"/>
                  <a:gd name="T9" fmla="*/ 11 h 11"/>
                  <a:gd name="T10" fmla="*/ 31 w 34"/>
                  <a:gd name="T11" fmla="*/ 8 h 11"/>
                  <a:gd name="T12" fmla="*/ 34 w 34"/>
                  <a:gd name="T13" fmla="*/ 5 h 11"/>
                  <a:gd name="T14" fmla="*/ 31 w 34"/>
                  <a:gd name="T15" fmla="*/ 5 h 11"/>
                  <a:gd name="T16" fmla="*/ 26 w 34"/>
                  <a:gd name="T17" fmla="*/ 3 h 11"/>
                  <a:gd name="T18" fmla="*/ 21 w 34"/>
                  <a:gd name="T19" fmla="*/ 0 h 11"/>
                  <a:gd name="T20" fmla="*/ 16 w 34"/>
                  <a:gd name="T21" fmla="*/ 0 h 11"/>
                  <a:gd name="T22" fmla="*/ 8 w 34"/>
                  <a:gd name="T23" fmla="*/ 0 h 11"/>
                  <a:gd name="T24" fmla="*/ 3 w 34"/>
                  <a:gd name="T25" fmla="*/ 3 h 11"/>
                  <a:gd name="T26" fmla="*/ 0 w 34"/>
                  <a:gd name="T27" fmla="*/ 3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11"/>
                  <a:gd name="T44" fmla="*/ 34 w 34"/>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11">
                    <a:moveTo>
                      <a:pt x="0" y="3"/>
                    </a:moveTo>
                    <a:lnTo>
                      <a:pt x="8" y="0"/>
                    </a:lnTo>
                    <a:lnTo>
                      <a:pt x="18" y="0"/>
                    </a:lnTo>
                    <a:lnTo>
                      <a:pt x="24" y="5"/>
                    </a:lnTo>
                    <a:lnTo>
                      <a:pt x="29" y="11"/>
                    </a:lnTo>
                    <a:lnTo>
                      <a:pt x="31" y="8"/>
                    </a:lnTo>
                    <a:lnTo>
                      <a:pt x="34" y="5"/>
                    </a:lnTo>
                    <a:lnTo>
                      <a:pt x="31" y="5"/>
                    </a:lnTo>
                    <a:lnTo>
                      <a:pt x="26" y="3"/>
                    </a:lnTo>
                    <a:lnTo>
                      <a:pt x="21" y="0"/>
                    </a:lnTo>
                    <a:lnTo>
                      <a:pt x="16" y="0"/>
                    </a:lnTo>
                    <a:lnTo>
                      <a:pt x="8" y="0"/>
                    </a:lnTo>
                    <a:lnTo>
                      <a:pt x="3" y="3"/>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03" name="Freeform 261"/>
              <p:cNvSpPr>
                <a:spLocks/>
              </p:cNvSpPr>
              <p:nvPr/>
            </p:nvSpPr>
            <p:spPr bwMode="auto">
              <a:xfrm>
                <a:off x="5527" y="1904"/>
                <a:ext cx="18" cy="7"/>
              </a:xfrm>
              <a:custGeom>
                <a:avLst/>
                <a:gdLst>
                  <a:gd name="T0" fmla="*/ 18 w 18"/>
                  <a:gd name="T1" fmla="*/ 0 h 7"/>
                  <a:gd name="T2" fmla="*/ 18 w 18"/>
                  <a:gd name="T3" fmla="*/ 0 h 7"/>
                  <a:gd name="T4" fmla="*/ 8 w 18"/>
                  <a:gd name="T5" fmla="*/ 2 h 7"/>
                  <a:gd name="T6" fmla="*/ 0 w 18"/>
                  <a:gd name="T7" fmla="*/ 5 h 7"/>
                  <a:gd name="T8" fmla="*/ 3 w 18"/>
                  <a:gd name="T9" fmla="*/ 7 h 7"/>
                  <a:gd name="T10" fmla="*/ 8 w 18"/>
                  <a:gd name="T11" fmla="*/ 5 h 7"/>
                  <a:gd name="T12" fmla="*/ 18 w 18"/>
                  <a:gd name="T13" fmla="*/ 5 h 7"/>
                  <a:gd name="T14" fmla="*/ 18 w 18"/>
                  <a:gd name="T15" fmla="*/ 5 h 7"/>
                  <a:gd name="T16" fmla="*/ 18 w 18"/>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
                  <a:gd name="T29" fmla="*/ 18 w 1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
                    <a:moveTo>
                      <a:pt x="18" y="0"/>
                    </a:moveTo>
                    <a:lnTo>
                      <a:pt x="18" y="0"/>
                    </a:lnTo>
                    <a:lnTo>
                      <a:pt x="8" y="2"/>
                    </a:lnTo>
                    <a:lnTo>
                      <a:pt x="0" y="5"/>
                    </a:lnTo>
                    <a:lnTo>
                      <a:pt x="3" y="7"/>
                    </a:lnTo>
                    <a:lnTo>
                      <a:pt x="8" y="5"/>
                    </a:lnTo>
                    <a:lnTo>
                      <a:pt x="18" y="5"/>
                    </a:lnTo>
                    <a:lnTo>
                      <a:pt x="1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04" name="Freeform 262"/>
              <p:cNvSpPr>
                <a:spLocks/>
              </p:cNvSpPr>
              <p:nvPr/>
            </p:nvSpPr>
            <p:spPr bwMode="auto">
              <a:xfrm>
                <a:off x="5545" y="1904"/>
                <a:ext cx="11" cy="13"/>
              </a:xfrm>
              <a:custGeom>
                <a:avLst/>
                <a:gdLst>
                  <a:gd name="T0" fmla="*/ 11 w 11"/>
                  <a:gd name="T1" fmla="*/ 10 h 13"/>
                  <a:gd name="T2" fmla="*/ 11 w 11"/>
                  <a:gd name="T3" fmla="*/ 10 h 13"/>
                  <a:gd name="T4" fmla="*/ 8 w 11"/>
                  <a:gd name="T5" fmla="*/ 5 h 13"/>
                  <a:gd name="T6" fmla="*/ 0 w 11"/>
                  <a:gd name="T7" fmla="*/ 0 h 13"/>
                  <a:gd name="T8" fmla="*/ 0 w 11"/>
                  <a:gd name="T9" fmla="*/ 5 h 13"/>
                  <a:gd name="T10" fmla="*/ 6 w 11"/>
                  <a:gd name="T11" fmla="*/ 7 h 13"/>
                  <a:gd name="T12" fmla="*/ 8 w 11"/>
                  <a:gd name="T13" fmla="*/ 13 h 13"/>
                  <a:gd name="T14" fmla="*/ 8 w 11"/>
                  <a:gd name="T15" fmla="*/ 13 h 13"/>
                  <a:gd name="T16" fmla="*/ 11 w 11"/>
                  <a:gd name="T17" fmla="*/ 1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0"/>
                    </a:moveTo>
                    <a:lnTo>
                      <a:pt x="11" y="10"/>
                    </a:lnTo>
                    <a:lnTo>
                      <a:pt x="8" y="5"/>
                    </a:lnTo>
                    <a:lnTo>
                      <a:pt x="0" y="0"/>
                    </a:lnTo>
                    <a:lnTo>
                      <a:pt x="0" y="5"/>
                    </a:lnTo>
                    <a:lnTo>
                      <a:pt x="6" y="7"/>
                    </a:lnTo>
                    <a:lnTo>
                      <a:pt x="8" y="13"/>
                    </a:lnTo>
                    <a:lnTo>
                      <a:pt x="11" y="1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05" name="Freeform 263"/>
              <p:cNvSpPr>
                <a:spLocks/>
              </p:cNvSpPr>
              <p:nvPr/>
            </p:nvSpPr>
            <p:spPr bwMode="auto">
              <a:xfrm>
                <a:off x="5553" y="1909"/>
                <a:ext cx="8" cy="8"/>
              </a:xfrm>
              <a:custGeom>
                <a:avLst/>
                <a:gdLst>
                  <a:gd name="T0" fmla="*/ 8 w 8"/>
                  <a:gd name="T1" fmla="*/ 0 h 8"/>
                  <a:gd name="T2" fmla="*/ 8 w 8"/>
                  <a:gd name="T3" fmla="*/ 0 h 8"/>
                  <a:gd name="T4" fmla="*/ 3 w 8"/>
                  <a:gd name="T5" fmla="*/ 5 h 8"/>
                  <a:gd name="T6" fmla="*/ 3 w 8"/>
                  <a:gd name="T7" fmla="*/ 5 h 8"/>
                  <a:gd name="T8" fmla="*/ 0 w 8"/>
                  <a:gd name="T9" fmla="*/ 8 h 8"/>
                  <a:gd name="T10" fmla="*/ 5 w 8"/>
                  <a:gd name="T11" fmla="*/ 8 h 8"/>
                  <a:gd name="T12" fmla="*/ 8 w 8"/>
                  <a:gd name="T13" fmla="*/ 5 h 8"/>
                  <a:gd name="T14" fmla="*/ 8 w 8"/>
                  <a:gd name="T15" fmla="*/ 5 h 8"/>
                  <a:gd name="T16" fmla="*/ 8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8" y="0"/>
                    </a:moveTo>
                    <a:lnTo>
                      <a:pt x="8" y="0"/>
                    </a:lnTo>
                    <a:lnTo>
                      <a:pt x="3" y="5"/>
                    </a:lnTo>
                    <a:lnTo>
                      <a:pt x="0" y="8"/>
                    </a:lnTo>
                    <a:lnTo>
                      <a:pt x="5" y="8"/>
                    </a:lnTo>
                    <a:lnTo>
                      <a:pt x="8" y="5"/>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06" name="Freeform 264"/>
              <p:cNvSpPr>
                <a:spLocks/>
              </p:cNvSpPr>
              <p:nvPr/>
            </p:nvSpPr>
            <p:spPr bwMode="auto">
              <a:xfrm>
                <a:off x="5551" y="1909"/>
                <a:ext cx="10" cy="5"/>
              </a:xfrm>
              <a:custGeom>
                <a:avLst/>
                <a:gdLst>
                  <a:gd name="T0" fmla="*/ 0 w 10"/>
                  <a:gd name="T1" fmla="*/ 2 h 5"/>
                  <a:gd name="T2" fmla="*/ 0 w 10"/>
                  <a:gd name="T3" fmla="*/ 2 h 5"/>
                  <a:gd name="T4" fmla="*/ 7 w 10"/>
                  <a:gd name="T5" fmla="*/ 5 h 5"/>
                  <a:gd name="T6" fmla="*/ 10 w 10"/>
                  <a:gd name="T7" fmla="*/ 0 h 5"/>
                  <a:gd name="T8" fmla="*/ 10 w 10"/>
                  <a:gd name="T9" fmla="*/ 5 h 5"/>
                  <a:gd name="T10" fmla="*/ 10 w 10"/>
                  <a:gd name="T11" fmla="*/ 0 h 5"/>
                  <a:gd name="T12" fmla="*/ 2 w 10"/>
                  <a:gd name="T13" fmla="*/ 0 h 5"/>
                  <a:gd name="T14" fmla="*/ 2 w 10"/>
                  <a:gd name="T15" fmla="*/ 0 h 5"/>
                  <a:gd name="T16" fmla="*/ 0 w 10"/>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0" y="2"/>
                    </a:moveTo>
                    <a:lnTo>
                      <a:pt x="0" y="2"/>
                    </a:lnTo>
                    <a:lnTo>
                      <a:pt x="7" y="5"/>
                    </a:lnTo>
                    <a:lnTo>
                      <a:pt x="10" y="0"/>
                    </a:lnTo>
                    <a:lnTo>
                      <a:pt x="10" y="5"/>
                    </a:lnTo>
                    <a:lnTo>
                      <a:pt x="10" y="0"/>
                    </a:lnTo>
                    <a:lnTo>
                      <a:pt x="2"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07" name="Freeform 265"/>
              <p:cNvSpPr>
                <a:spLocks/>
              </p:cNvSpPr>
              <p:nvPr/>
            </p:nvSpPr>
            <p:spPr bwMode="auto">
              <a:xfrm>
                <a:off x="5543" y="1904"/>
                <a:ext cx="10" cy="7"/>
              </a:xfrm>
              <a:custGeom>
                <a:avLst/>
                <a:gdLst>
                  <a:gd name="T0" fmla="*/ 0 w 10"/>
                  <a:gd name="T1" fmla="*/ 2 h 7"/>
                  <a:gd name="T2" fmla="*/ 0 w 10"/>
                  <a:gd name="T3" fmla="*/ 2 h 7"/>
                  <a:gd name="T4" fmla="*/ 5 w 10"/>
                  <a:gd name="T5" fmla="*/ 2 h 7"/>
                  <a:gd name="T6" fmla="*/ 8 w 10"/>
                  <a:gd name="T7" fmla="*/ 7 h 7"/>
                  <a:gd name="T8" fmla="*/ 10 w 10"/>
                  <a:gd name="T9" fmla="*/ 5 h 7"/>
                  <a:gd name="T10" fmla="*/ 5 w 10"/>
                  <a:gd name="T11" fmla="*/ 0 h 7"/>
                  <a:gd name="T12" fmla="*/ 0 w 10"/>
                  <a:gd name="T13" fmla="*/ 0 h 7"/>
                  <a:gd name="T14" fmla="*/ 0 w 10"/>
                  <a:gd name="T15" fmla="*/ 0 h 7"/>
                  <a:gd name="T16" fmla="*/ 0 w 10"/>
                  <a:gd name="T17" fmla="*/ 2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7"/>
                  <a:gd name="T29" fmla="*/ 10 w 10"/>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7">
                    <a:moveTo>
                      <a:pt x="0" y="2"/>
                    </a:moveTo>
                    <a:lnTo>
                      <a:pt x="0" y="2"/>
                    </a:lnTo>
                    <a:lnTo>
                      <a:pt x="5" y="2"/>
                    </a:lnTo>
                    <a:lnTo>
                      <a:pt x="8" y="7"/>
                    </a:lnTo>
                    <a:lnTo>
                      <a:pt x="10" y="5"/>
                    </a:lnTo>
                    <a:lnTo>
                      <a:pt x="5" y="0"/>
                    </a:lnTo>
                    <a:lnTo>
                      <a:pt x="0"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08" name="Freeform 266"/>
              <p:cNvSpPr>
                <a:spLocks/>
              </p:cNvSpPr>
              <p:nvPr/>
            </p:nvSpPr>
            <p:spPr bwMode="auto">
              <a:xfrm>
                <a:off x="5530" y="1904"/>
                <a:ext cx="13" cy="7"/>
              </a:xfrm>
              <a:custGeom>
                <a:avLst/>
                <a:gdLst>
                  <a:gd name="T0" fmla="*/ 0 w 13"/>
                  <a:gd name="T1" fmla="*/ 7 h 7"/>
                  <a:gd name="T2" fmla="*/ 0 w 13"/>
                  <a:gd name="T3" fmla="*/ 7 h 7"/>
                  <a:gd name="T4" fmla="*/ 5 w 13"/>
                  <a:gd name="T5" fmla="*/ 5 h 7"/>
                  <a:gd name="T6" fmla="*/ 13 w 13"/>
                  <a:gd name="T7" fmla="*/ 2 h 7"/>
                  <a:gd name="T8" fmla="*/ 13 w 13"/>
                  <a:gd name="T9" fmla="*/ 0 h 7"/>
                  <a:gd name="T10" fmla="*/ 5 w 13"/>
                  <a:gd name="T11" fmla="*/ 2 h 7"/>
                  <a:gd name="T12" fmla="*/ 0 w 13"/>
                  <a:gd name="T13" fmla="*/ 2 h 7"/>
                  <a:gd name="T14" fmla="*/ 0 w 13"/>
                  <a:gd name="T15" fmla="*/ 2 h 7"/>
                  <a:gd name="T16" fmla="*/ 0 w 13"/>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7"/>
                  <a:gd name="T29" fmla="*/ 13 w 13"/>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7">
                    <a:moveTo>
                      <a:pt x="0" y="7"/>
                    </a:moveTo>
                    <a:lnTo>
                      <a:pt x="0" y="7"/>
                    </a:lnTo>
                    <a:lnTo>
                      <a:pt x="5" y="5"/>
                    </a:lnTo>
                    <a:lnTo>
                      <a:pt x="13" y="2"/>
                    </a:lnTo>
                    <a:lnTo>
                      <a:pt x="13" y="0"/>
                    </a:lnTo>
                    <a:lnTo>
                      <a:pt x="5" y="2"/>
                    </a:lnTo>
                    <a:lnTo>
                      <a:pt x="0" y="2"/>
                    </a:lnTo>
                    <a:lnTo>
                      <a:pt x="0" y="7"/>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09" name="Freeform 267"/>
              <p:cNvSpPr>
                <a:spLocks/>
              </p:cNvSpPr>
              <p:nvPr/>
            </p:nvSpPr>
            <p:spPr bwMode="auto">
              <a:xfrm>
                <a:off x="5527" y="1906"/>
                <a:ext cx="3" cy="5"/>
              </a:xfrm>
              <a:custGeom>
                <a:avLst/>
                <a:gdLst>
                  <a:gd name="T0" fmla="*/ 0 w 3"/>
                  <a:gd name="T1" fmla="*/ 3 h 5"/>
                  <a:gd name="T2" fmla="*/ 0 w 3"/>
                  <a:gd name="T3" fmla="*/ 5 h 5"/>
                  <a:gd name="T4" fmla="*/ 3 w 3"/>
                  <a:gd name="T5" fmla="*/ 5 h 5"/>
                  <a:gd name="T6" fmla="*/ 3 w 3"/>
                  <a:gd name="T7" fmla="*/ 0 h 5"/>
                  <a:gd name="T8" fmla="*/ 0 w 3"/>
                  <a:gd name="T9" fmla="*/ 3 h 5"/>
                  <a:gd name="T10" fmla="*/ 0 w 3"/>
                  <a:gd name="T11" fmla="*/ 3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3"/>
                    </a:moveTo>
                    <a:lnTo>
                      <a:pt x="0" y="5"/>
                    </a:lnTo>
                    <a:lnTo>
                      <a:pt x="3" y="5"/>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10" name="Freeform 268"/>
              <p:cNvSpPr>
                <a:spLocks/>
              </p:cNvSpPr>
              <p:nvPr/>
            </p:nvSpPr>
            <p:spPr bwMode="auto">
              <a:xfrm>
                <a:off x="5561" y="1917"/>
                <a:ext cx="24" cy="13"/>
              </a:xfrm>
              <a:custGeom>
                <a:avLst/>
                <a:gdLst>
                  <a:gd name="T0" fmla="*/ 0 w 24"/>
                  <a:gd name="T1" fmla="*/ 0 h 13"/>
                  <a:gd name="T2" fmla="*/ 0 w 24"/>
                  <a:gd name="T3" fmla="*/ 2 h 13"/>
                  <a:gd name="T4" fmla="*/ 5 w 24"/>
                  <a:gd name="T5" fmla="*/ 5 h 13"/>
                  <a:gd name="T6" fmla="*/ 16 w 24"/>
                  <a:gd name="T7" fmla="*/ 10 h 13"/>
                  <a:gd name="T8" fmla="*/ 24 w 24"/>
                  <a:gd name="T9" fmla="*/ 13 h 13"/>
                  <a:gd name="T10" fmla="*/ 13 w 24"/>
                  <a:gd name="T11" fmla="*/ 7 h 13"/>
                  <a:gd name="T12" fmla="*/ 0 w 24"/>
                  <a:gd name="T13" fmla="*/ 0 h 13"/>
                  <a:gd name="T14" fmla="*/ 0 60000 65536"/>
                  <a:gd name="T15" fmla="*/ 0 60000 65536"/>
                  <a:gd name="T16" fmla="*/ 0 60000 65536"/>
                  <a:gd name="T17" fmla="*/ 0 60000 65536"/>
                  <a:gd name="T18" fmla="*/ 0 60000 65536"/>
                  <a:gd name="T19" fmla="*/ 0 60000 65536"/>
                  <a:gd name="T20" fmla="*/ 0 60000 65536"/>
                  <a:gd name="T21" fmla="*/ 0 w 24"/>
                  <a:gd name="T22" fmla="*/ 0 h 13"/>
                  <a:gd name="T23" fmla="*/ 24 w 2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3">
                    <a:moveTo>
                      <a:pt x="0" y="0"/>
                    </a:moveTo>
                    <a:lnTo>
                      <a:pt x="0" y="2"/>
                    </a:lnTo>
                    <a:lnTo>
                      <a:pt x="5" y="5"/>
                    </a:lnTo>
                    <a:lnTo>
                      <a:pt x="16" y="10"/>
                    </a:lnTo>
                    <a:lnTo>
                      <a:pt x="24" y="13"/>
                    </a:lnTo>
                    <a:lnTo>
                      <a:pt x="13" y="7"/>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11" name="Freeform 269"/>
              <p:cNvSpPr>
                <a:spLocks/>
              </p:cNvSpPr>
              <p:nvPr/>
            </p:nvSpPr>
            <p:spPr bwMode="auto">
              <a:xfrm>
                <a:off x="5558" y="1917"/>
                <a:ext cx="8" cy="7"/>
              </a:xfrm>
              <a:custGeom>
                <a:avLst/>
                <a:gdLst>
                  <a:gd name="T0" fmla="*/ 8 w 8"/>
                  <a:gd name="T1" fmla="*/ 5 h 7"/>
                  <a:gd name="T2" fmla="*/ 8 w 8"/>
                  <a:gd name="T3" fmla="*/ 5 h 7"/>
                  <a:gd name="T4" fmla="*/ 6 w 8"/>
                  <a:gd name="T5" fmla="*/ 2 h 7"/>
                  <a:gd name="T6" fmla="*/ 6 w 8"/>
                  <a:gd name="T7" fmla="*/ 0 h 7"/>
                  <a:gd name="T8" fmla="*/ 0 w 8"/>
                  <a:gd name="T9" fmla="*/ 0 h 7"/>
                  <a:gd name="T10" fmla="*/ 3 w 8"/>
                  <a:gd name="T11" fmla="*/ 5 h 7"/>
                  <a:gd name="T12" fmla="*/ 6 w 8"/>
                  <a:gd name="T13" fmla="*/ 7 h 7"/>
                  <a:gd name="T14" fmla="*/ 6 w 8"/>
                  <a:gd name="T15" fmla="*/ 7 h 7"/>
                  <a:gd name="T16" fmla="*/ 8 w 8"/>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7"/>
                  <a:gd name="T29" fmla="*/ 8 w 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7">
                    <a:moveTo>
                      <a:pt x="8" y="5"/>
                    </a:moveTo>
                    <a:lnTo>
                      <a:pt x="8" y="5"/>
                    </a:lnTo>
                    <a:lnTo>
                      <a:pt x="6" y="2"/>
                    </a:lnTo>
                    <a:lnTo>
                      <a:pt x="6" y="0"/>
                    </a:lnTo>
                    <a:lnTo>
                      <a:pt x="0" y="0"/>
                    </a:lnTo>
                    <a:lnTo>
                      <a:pt x="3" y="5"/>
                    </a:lnTo>
                    <a:lnTo>
                      <a:pt x="6" y="7"/>
                    </a:lnTo>
                    <a:lnTo>
                      <a:pt x="8"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12" name="Freeform 270"/>
              <p:cNvSpPr>
                <a:spLocks/>
              </p:cNvSpPr>
              <p:nvPr/>
            </p:nvSpPr>
            <p:spPr bwMode="auto">
              <a:xfrm>
                <a:off x="5564" y="1922"/>
                <a:ext cx="21" cy="10"/>
              </a:xfrm>
              <a:custGeom>
                <a:avLst/>
                <a:gdLst>
                  <a:gd name="T0" fmla="*/ 21 w 21"/>
                  <a:gd name="T1" fmla="*/ 5 h 10"/>
                  <a:gd name="T2" fmla="*/ 21 w 21"/>
                  <a:gd name="T3" fmla="*/ 5 h 10"/>
                  <a:gd name="T4" fmla="*/ 13 w 21"/>
                  <a:gd name="T5" fmla="*/ 2 h 10"/>
                  <a:gd name="T6" fmla="*/ 2 w 21"/>
                  <a:gd name="T7" fmla="*/ 0 h 10"/>
                  <a:gd name="T8" fmla="*/ 0 w 21"/>
                  <a:gd name="T9" fmla="*/ 2 h 10"/>
                  <a:gd name="T10" fmla="*/ 10 w 21"/>
                  <a:gd name="T11" fmla="*/ 8 h 10"/>
                  <a:gd name="T12" fmla="*/ 21 w 21"/>
                  <a:gd name="T13" fmla="*/ 10 h 10"/>
                  <a:gd name="T14" fmla="*/ 21 w 21"/>
                  <a:gd name="T15" fmla="*/ 10 h 10"/>
                  <a:gd name="T16" fmla="*/ 21 w 21"/>
                  <a:gd name="T17" fmla="*/ 5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0"/>
                  <a:gd name="T29" fmla="*/ 21 w 2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0">
                    <a:moveTo>
                      <a:pt x="21" y="5"/>
                    </a:moveTo>
                    <a:lnTo>
                      <a:pt x="21" y="5"/>
                    </a:lnTo>
                    <a:lnTo>
                      <a:pt x="13" y="2"/>
                    </a:lnTo>
                    <a:lnTo>
                      <a:pt x="2" y="0"/>
                    </a:lnTo>
                    <a:lnTo>
                      <a:pt x="0" y="2"/>
                    </a:lnTo>
                    <a:lnTo>
                      <a:pt x="10" y="8"/>
                    </a:lnTo>
                    <a:lnTo>
                      <a:pt x="21" y="10"/>
                    </a:lnTo>
                    <a:lnTo>
                      <a:pt x="21"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13" name="Freeform 271"/>
              <p:cNvSpPr>
                <a:spLocks/>
              </p:cNvSpPr>
              <p:nvPr/>
            </p:nvSpPr>
            <p:spPr bwMode="auto">
              <a:xfrm>
                <a:off x="5558" y="1917"/>
                <a:ext cx="27" cy="15"/>
              </a:xfrm>
              <a:custGeom>
                <a:avLst/>
                <a:gdLst>
                  <a:gd name="T0" fmla="*/ 6 w 27"/>
                  <a:gd name="T1" fmla="*/ 0 h 15"/>
                  <a:gd name="T2" fmla="*/ 0 w 27"/>
                  <a:gd name="T3" fmla="*/ 0 h 15"/>
                  <a:gd name="T4" fmla="*/ 16 w 27"/>
                  <a:gd name="T5" fmla="*/ 10 h 15"/>
                  <a:gd name="T6" fmla="*/ 27 w 27"/>
                  <a:gd name="T7" fmla="*/ 10 h 15"/>
                  <a:gd name="T8" fmla="*/ 27 w 27"/>
                  <a:gd name="T9" fmla="*/ 15 h 15"/>
                  <a:gd name="T10" fmla="*/ 19 w 27"/>
                  <a:gd name="T11" fmla="*/ 7 h 15"/>
                  <a:gd name="T12" fmla="*/ 6 w 27"/>
                  <a:gd name="T13" fmla="*/ 0 h 15"/>
                  <a:gd name="T14" fmla="*/ 0 w 27"/>
                  <a:gd name="T15" fmla="*/ 0 h 15"/>
                  <a:gd name="T16" fmla="*/ 6 w 27"/>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5"/>
                  <a:gd name="T29" fmla="*/ 27 w 27"/>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5">
                    <a:moveTo>
                      <a:pt x="6" y="0"/>
                    </a:moveTo>
                    <a:lnTo>
                      <a:pt x="0" y="0"/>
                    </a:lnTo>
                    <a:lnTo>
                      <a:pt x="16" y="10"/>
                    </a:lnTo>
                    <a:lnTo>
                      <a:pt x="27" y="10"/>
                    </a:lnTo>
                    <a:lnTo>
                      <a:pt x="27" y="15"/>
                    </a:lnTo>
                    <a:lnTo>
                      <a:pt x="19" y="7"/>
                    </a:lnTo>
                    <a:lnTo>
                      <a:pt x="6" y="0"/>
                    </a:lnTo>
                    <a:lnTo>
                      <a:pt x="0" y="0"/>
                    </a:lnTo>
                    <a:lnTo>
                      <a:pt x="6"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14" name="Freeform 272"/>
              <p:cNvSpPr>
                <a:spLocks/>
              </p:cNvSpPr>
              <p:nvPr/>
            </p:nvSpPr>
            <p:spPr bwMode="auto">
              <a:xfrm>
                <a:off x="5548" y="1888"/>
                <a:ext cx="8" cy="16"/>
              </a:xfrm>
              <a:custGeom>
                <a:avLst/>
                <a:gdLst>
                  <a:gd name="T0" fmla="*/ 8 w 8"/>
                  <a:gd name="T1" fmla="*/ 16 h 16"/>
                  <a:gd name="T2" fmla="*/ 8 w 8"/>
                  <a:gd name="T3" fmla="*/ 10 h 16"/>
                  <a:gd name="T4" fmla="*/ 5 w 8"/>
                  <a:gd name="T5" fmla="*/ 5 h 16"/>
                  <a:gd name="T6" fmla="*/ 0 w 8"/>
                  <a:gd name="T7" fmla="*/ 0 h 16"/>
                  <a:gd name="T8" fmla="*/ 0 w 8"/>
                  <a:gd name="T9" fmla="*/ 0 h 16"/>
                  <a:gd name="T10" fmla="*/ 3 w 8"/>
                  <a:gd name="T11" fmla="*/ 5 h 16"/>
                  <a:gd name="T12" fmla="*/ 8 w 8"/>
                  <a:gd name="T13" fmla="*/ 16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8" y="16"/>
                    </a:moveTo>
                    <a:lnTo>
                      <a:pt x="8" y="10"/>
                    </a:lnTo>
                    <a:lnTo>
                      <a:pt x="5" y="5"/>
                    </a:lnTo>
                    <a:lnTo>
                      <a:pt x="0" y="0"/>
                    </a:lnTo>
                    <a:lnTo>
                      <a:pt x="3" y="5"/>
                    </a:lnTo>
                    <a:lnTo>
                      <a:pt x="8" y="1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15" name="Freeform 273"/>
              <p:cNvSpPr>
                <a:spLocks/>
              </p:cNvSpPr>
              <p:nvPr/>
            </p:nvSpPr>
            <p:spPr bwMode="auto">
              <a:xfrm>
                <a:off x="5553" y="1891"/>
                <a:ext cx="5" cy="13"/>
              </a:xfrm>
              <a:custGeom>
                <a:avLst/>
                <a:gdLst>
                  <a:gd name="T0" fmla="*/ 0 w 5"/>
                  <a:gd name="T1" fmla="*/ 2 h 13"/>
                  <a:gd name="T2" fmla="*/ 0 w 5"/>
                  <a:gd name="T3" fmla="*/ 2 h 13"/>
                  <a:gd name="T4" fmla="*/ 3 w 5"/>
                  <a:gd name="T5" fmla="*/ 7 h 13"/>
                  <a:gd name="T6" fmla="*/ 3 w 5"/>
                  <a:gd name="T7" fmla="*/ 13 h 13"/>
                  <a:gd name="T8" fmla="*/ 5 w 5"/>
                  <a:gd name="T9" fmla="*/ 13 h 13"/>
                  <a:gd name="T10" fmla="*/ 5 w 5"/>
                  <a:gd name="T11" fmla="*/ 7 h 13"/>
                  <a:gd name="T12" fmla="*/ 3 w 5"/>
                  <a:gd name="T13" fmla="*/ 0 h 13"/>
                  <a:gd name="T14" fmla="*/ 3 w 5"/>
                  <a:gd name="T15" fmla="*/ 0 h 13"/>
                  <a:gd name="T16" fmla="*/ 0 w 5"/>
                  <a:gd name="T17" fmla="*/ 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3"/>
                  <a:gd name="T29" fmla="*/ 5 w 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3">
                    <a:moveTo>
                      <a:pt x="0" y="2"/>
                    </a:moveTo>
                    <a:lnTo>
                      <a:pt x="0" y="2"/>
                    </a:lnTo>
                    <a:lnTo>
                      <a:pt x="3" y="7"/>
                    </a:lnTo>
                    <a:lnTo>
                      <a:pt x="3" y="13"/>
                    </a:lnTo>
                    <a:lnTo>
                      <a:pt x="5" y="13"/>
                    </a:lnTo>
                    <a:lnTo>
                      <a:pt x="5" y="7"/>
                    </a:lnTo>
                    <a:lnTo>
                      <a:pt x="3"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16" name="Freeform 274"/>
              <p:cNvSpPr>
                <a:spLocks/>
              </p:cNvSpPr>
              <p:nvPr/>
            </p:nvSpPr>
            <p:spPr bwMode="auto">
              <a:xfrm>
                <a:off x="5545" y="1885"/>
                <a:ext cx="11" cy="8"/>
              </a:xfrm>
              <a:custGeom>
                <a:avLst/>
                <a:gdLst>
                  <a:gd name="T0" fmla="*/ 3 w 11"/>
                  <a:gd name="T1" fmla="*/ 0 h 8"/>
                  <a:gd name="T2" fmla="*/ 0 w 11"/>
                  <a:gd name="T3" fmla="*/ 6 h 8"/>
                  <a:gd name="T4" fmla="*/ 3 w 11"/>
                  <a:gd name="T5" fmla="*/ 6 h 8"/>
                  <a:gd name="T6" fmla="*/ 8 w 11"/>
                  <a:gd name="T7" fmla="*/ 8 h 8"/>
                  <a:gd name="T8" fmla="*/ 11 w 11"/>
                  <a:gd name="T9" fmla="*/ 6 h 8"/>
                  <a:gd name="T10" fmla="*/ 6 w 11"/>
                  <a:gd name="T11" fmla="*/ 3 h 8"/>
                  <a:gd name="T12" fmla="*/ 3 w 11"/>
                  <a:gd name="T13" fmla="*/ 0 h 8"/>
                  <a:gd name="T14" fmla="*/ 0 w 11"/>
                  <a:gd name="T15" fmla="*/ 3 h 8"/>
                  <a:gd name="T16" fmla="*/ 3 w 11"/>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8"/>
                  <a:gd name="T29" fmla="*/ 11 w 11"/>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8">
                    <a:moveTo>
                      <a:pt x="3" y="0"/>
                    </a:moveTo>
                    <a:lnTo>
                      <a:pt x="0" y="6"/>
                    </a:lnTo>
                    <a:lnTo>
                      <a:pt x="3" y="6"/>
                    </a:lnTo>
                    <a:lnTo>
                      <a:pt x="8" y="8"/>
                    </a:lnTo>
                    <a:lnTo>
                      <a:pt x="11" y="6"/>
                    </a:lnTo>
                    <a:lnTo>
                      <a:pt x="6" y="3"/>
                    </a:lnTo>
                    <a:lnTo>
                      <a:pt x="3" y="0"/>
                    </a:lnTo>
                    <a:lnTo>
                      <a:pt x="0" y="3"/>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17" name="Freeform 275"/>
              <p:cNvSpPr>
                <a:spLocks/>
              </p:cNvSpPr>
              <p:nvPr/>
            </p:nvSpPr>
            <p:spPr bwMode="auto">
              <a:xfrm>
                <a:off x="5545" y="1885"/>
                <a:ext cx="13" cy="19"/>
              </a:xfrm>
              <a:custGeom>
                <a:avLst/>
                <a:gdLst>
                  <a:gd name="T0" fmla="*/ 11 w 13"/>
                  <a:gd name="T1" fmla="*/ 19 h 19"/>
                  <a:gd name="T2" fmla="*/ 13 w 13"/>
                  <a:gd name="T3" fmla="*/ 19 h 19"/>
                  <a:gd name="T4" fmla="*/ 8 w 13"/>
                  <a:gd name="T5" fmla="*/ 6 h 19"/>
                  <a:gd name="T6" fmla="*/ 3 w 13"/>
                  <a:gd name="T7" fmla="*/ 0 h 19"/>
                  <a:gd name="T8" fmla="*/ 0 w 13"/>
                  <a:gd name="T9" fmla="*/ 3 h 19"/>
                  <a:gd name="T10" fmla="*/ 6 w 13"/>
                  <a:gd name="T11" fmla="*/ 8 h 19"/>
                  <a:gd name="T12" fmla="*/ 11 w 13"/>
                  <a:gd name="T13" fmla="*/ 19 h 19"/>
                  <a:gd name="T14" fmla="*/ 13 w 13"/>
                  <a:gd name="T15" fmla="*/ 19 h 19"/>
                  <a:gd name="T16" fmla="*/ 11 w 13"/>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9"/>
                  <a:gd name="T29" fmla="*/ 13 w 1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9">
                    <a:moveTo>
                      <a:pt x="11" y="19"/>
                    </a:moveTo>
                    <a:lnTo>
                      <a:pt x="13" y="19"/>
                    </a:lnTo>
                    <a:lnTo>
                      <a:pt x="8" y="6"/>
                    </a:lnTo>
                    <a:lnTo>
                      <a:pt x="3" y="0"/>
                    </a:lnTo>
                    <a:lnTo>
                      <a:pt x="0" y="3"/>
                    </a:lnTo>
                    <a:lnTo>
                      <a:pt x="6" y="8"/>
                    </a:lnTo>
                    <a:lnTo>
                      <a:pt x="11" y="19"/>
                    </a:lnTo>
                    <a:lnTo>
                      <a:pt x="13" y="19"/>
                    </a:lnTo>
                    <a:lnTo>
                      <a:pt x="11"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18" name="Freeform 276"/>
              <p:cNvSpPr>
                <a:spLocks/>
              </p:cNvSpPr>
              <p:nvPr/>
            </p:nvSpPr>
            <p:spPr bwMode="auto">
              <a:xfrm>
                <a:off x="5556" y="1864"/>
                <a:ext cx="10" cy="21"/>
              </a:xfrm>
              <a:custGeom>
                <a:avLst/>
                <a:gdLst>
                  <a:gd name="T0" fmla="*/ 0 w 10"/>
                  <a:gd name="T1" fmla="*/ 21 h 21"/>
                  <a:gd name="T2" fmla="*/ 0 w 10"/>
                  <a:gd name="T3" fmla="*/ 21 h 21"/>
                  <a:gd name="T4" fmla="*/ 5 w 10"/>
                  <a:gd name="T5" fmla="*/ 19 h 21"/>
                  <a:gd name="T6" fmla="*/ 8 w 10"/>
                  <a:gd name="T7" fmla="*/ 19 h 21"/>
                  <a:gd name="T8" fmla="*/ 10 w 10"/>
                  <a:gd name="T9" fmla="*/ 13 h 21"/>
                  <a:gd name="T10" fmla="*/ 10 w 10"/>
                  <a:gd name="T11" fmla="*/ 11 h 21"/>
                  <a:gd name="T12" fmla="*/ 10 w 10"/>
                  <a:gd name="T13" fmla="*/ 6 h 21"/>
                  <a:gd name="T14" fmla="*/ 5 w 10"/>
                  <a:gd name="T15" fmla="*/ 3 h 21"/>
                  <a:gd name="T16" fmla="*/ 2 w 10"/>
                  <a:gd name="T17" fmla="*/ 0 h 21"/>
                  <a:gd name="T18" fmla="*/ 2 w 10"/>
                  <a:gd name="T19" fmla="*/ 3 h 21"/>
                  <a:gd name="T20" fmla="*/ 2 w 10"/>
                  <a:gd name="T21" fmla="*/ 16 h 21"/>
                  <a:gd name="T22" fmla="*/ 0 w 10"/>
                  <a:gd name="T23" fmla="*/ 21 h 21"/>
                  <a:gd name="T24" fmla="*/ 0 w 10"/>
                  <a:gd name="T25" fmla="*/ 2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21"/>
                  <a:gd name="T41" fmla="*/ 10 w 1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21">
                    <a:moveTo>
                      <a:pt x="0" y="21"/>
                    </a:moveTo>
                    <a:lnTo>
                      <a:pt x="0" y="21"/>
                    </a:lnTo>
                    <a:lnTo>
                      <a:pt x="5" y="19"/>
                    </a:lnTo>
                    <a:lnTo>
                      <a:pt x="8" y="19"/>
                    </a:lnTo>
                    <a:lnTo>
                      <a:pt x="10" y="13"/>
                    </a:lnTo>
                    <a:lnTo>
                      <a:pt x="10" y="11"/>
                    </a:lnTo>
                    <a:lnTo>
                      <a:pt x="10" y="6"/>
                    </a:lnTo>
                    <a:lnTo>
                      <a:pt x="5" y="3"/>
                    </a:lnTo>
                    <a:lnTo>
                      <a:pt x="2" y="0"/>
                    </a:lnTo>
                    <a:lnTo>
                      <a:pt x="2" y="3"/>
                    </a:lnTo>
                    <a:lnTo>
                      <a:pt x="2" y="16"/>
                    </a:lnTo>
                    <a:lnTo>
                      <a:pt x="0" y="2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19" name="Freeform 277"/>
              <p:cNvSpPr>
                <a:spLocks/>
              </p:cNvSpPr>
              <p:nvPr/>
            </p:nvSpPr>
            <p:spPr bwMode="auto">
              <a:xfrm>
                <a:off x="5553" y="1880"/>
                <a:ext cx="8" cy="5"/>
              </a:xfrm>
              <a:custGeom>
                <a:avLst/>
                <a:gdLst>
                  <a:gd name="T0" fmla="*/ 8 w 8"/>
                  <a:gd name="T1" fmla="*/ 0 h 5"/>
                  <a:gd name="T2" fmla="*/ 8 w 8"/>
                  <a:gd name="T3" fmla="*/ 0 h 5"/>
                  <a:gd name="T4" fmla="*/ 3 w 8"/>
                  <a:gd name="T5" fmla="*/ 3 h 5"/>
                  <a:gd name="T6" fmla="*/ 0 w 8"/>
                  <a:gd name="T7" fmla="*/ 5 h 5"/>
                  <a:gd name="T8" fmla="*/ 5 w 8"/>
                  <a:gd name="T9" fmla="*/ 5 h 5"/>
                  <a:gd name="T10" fmla="*/ 5 w 8"/>
                  <a:gd name="T11" fmla="*/ 5 h 5"/>
                  <a:gd name="T12" fmla="*/ 8 w 8"/>
                  <a:gd name="T13" fmla="*/ 5 h 5"/>
                  <a:gd name="T14" fmla="*/ 8 w 8"/>
                  <a:gd name="T15" fmla="*/ 5 h 5"/>
                  <a:gd name="T16" fmla="*/ 8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8" y="0"/>
                    </a:moveTo>
                    <a:lnTo>
                      <a:pt x="8" y="0"/>
                    </a:lnTo>
                    <a:lnTo>
                      <a:pt x="3" y="3"/>
                    </a:lnTo>
                    <a:lnTo>
                      <a:pt x="0" y="5"/>
                    </a:lnTo>
                    <a:lnTo>
                      <a:pt x="5" y="5"/>
                    </a:lnTo>
                    <a:lnTo>
                      <a:pt x="8" y="5"/>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20" name="Freeform 278"/>
              <p:cNvSpPr>
                <a:spLocks/>
              </p:cNvSpPr>
              <p:nvPr/>
            </p:nvSpPr>
            <p:spPr bwMode="auto">
              <a:xfrm>
                <a:off x="5561" y="1870"/>
                <a:ext cx="8" cy="15"/>
              </a:xfrm>
              <a:custGeom>
                <a:avLst/>
                <a:gdLst>
                  <a:gd name="T0" fmla="*/ 3 w 8"/>
                  <a:gd name="T1" fmla="*/ 2 h 15"/>
                  <a:gd name="T2" fmla="*/ 3 w 8"/>
                  <a:gd name="T3" fmla="*/ 2 h 15"/>
                  <a:gd name="T4" fmla="*/ 3 w 8"/>
                  <a:gd name="T5" fmla="*/ 5 h 15"/>
                  <a:gd name="T6" fmla="*/ 3 w 8"/>
                  <a:gd name="T7" fmla="*/ 7 h 15"/>
                  <a:gd name="T8" fmla="*/ 0 w 8"/>
                  <a:gd name="T9" fmla="*/ 10 h 15"/>
                  <a:gd name="T10" fmla="*/ 0 w 8"/>
                  <a:gd name="T11" fmla="*/ 10 h 15"/>
                  <a:gd name="T12" fmla="*/ 0 w 8"/>
                  <a:gd name="T13" fmla="*/ 15 h 15"/>
                  <a:gd name="T14" fmla="*/ 5 w 8"/>
                  <a:gd name="T15" fmla="*/ 13 h 15"/>
                  <a:gd name="T16" fmla="*/ 5 w 8"/>
                  <a:gd name="T17" fmla="*/ 7 h 15"/>
                  <a:gd name="T18" fmla="*/ 8 w 8"/>
                  <a:gd name="T19" fmla="*/ 5 h 15"/>
                  <a:gd name="T20" fmla="*/ 5 w 8"/>
                  <a:gd name="T21" fmla="*/ 0 h 15"/>
                  <a:gd name="T22" fmla="*/ 5 w 8"/>
                  <a:gd name="T23" fmla="*/ 0 h 15"/>
                  <a:gd name="T24" fmla="*/ 3 w 8"/>
                  <a:gd name="T25" fmla="*/ 2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5"/>
                  <a:gd name="T41" fmla="*/ 8 w 8"/>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5">
                    <a:moveTo>
                      <a:pt x="3" y="2"/>
                    </a:moveTo>
                    <a:lnTo>
                      <a:pt x="3" y="2"/>
                    </a:lnTo>
                    <a:lnTo>
                      <a:pt x="3" y="5"/>
                    </a:lnTo>
                    <a:lnTo>
                      <a:pt x="3" y="7"/>
                    </a:lnTo>
                    <a:lnTo>
                      <a:pt x="0" y="10"/>
                    </a:lnTo>
                    <a:lnTo>
                      <a:pt x="0" y="15"/>
                    </a:lnTo>
                    <a:lnTo>
                      <a:pt x="5" y="13"/>
                    </a:lnTo>
                    <a:lnTo>
                      <a:pt x="5" y="7"/>
                    </a:lnTo>
                    <a:lnTo>
                      <a:pt x="8" y="5"/>
                    </a:lnTo>
                    <a:lnTo>
                      <a:pt x="5" y="0"/>
                    </a:lnTo>
                    <a:lnTo>
                      <a:pt x="3"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21" name="Freeform 279"/>
              <p:cNvSpPr>
                <a:spLocks/>
              </p:cNvSpPr>
              <p:nvPr/>
            </p:nvSpPr>
            <p:spPr bwMode="auto">
              <a:xfrm>
                <a:off x="5556" y="1862"/>
                <a:ext cx="10" cy="10"/>
              </a:xfrm>
              <a:custGeom>
                <a:avLst/>
                <a:gdLst>
                  <a:gd name="T0" fmla="*/ 0 w 10"/>
                  <a:gd name="T1" fmla="*/ 2 h 10"/>
                  <a:gd name="T2" fmla="*/ 0 w 10"/>
                  <a:gd name="T3" fmla="*/ 2 h 10"/>
                  <a:gd name="T4" fmla="*/ 5 w 10"/>
                  <a:gd name="T5" fmla="*/ 5 h 10"/>
                  <a:gd name="T6" fmla="*/ 8 w 10"/>
                  <a:gd name="T7" fmla="*/ 10 h 10"/>
                  <a:gd name="T8" fmla="*/ 10 w 10"/>
                  <a:gd name="T9" fmla="*/ 8 h 10"/>
                  <a:gd name="T10" fmla="*/ 8 w 10"/>
                  <a:gd name="T11" fmla="*/ 2 h 10"/>
                  <a:gd name="T12" fmla="*/ 2 w 10"/>
                  <a:gd name="T13" fmla="*/ 0 h 10"/>
                  <a:gd name="T14" fmla="*/ 2 w 10"/>
                  <a:gd name="T15" fmla="*/ 0 h 10"/>
                  <a:gd name="T16" fmla="*/ 0 w 10"/>
                  <a:gd name="T17" fmla="*/ 2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0" y="2"/>
                    </a:moveTo>
                    <a:lnTo>
                      <a:pt x="0" y="2"/>
                    </a:lnTo>
                    <a:lnTo>
                      <a:pt x="5" y="5"/>
                    </a:lnTo>
                    <a:lnTo>
                      <a:pt x="8" y="10"/>
                    </a:lnTo>
                    <a:lnTo>
                      <a:pt x="10" y="8"/>
                    </a:lnTo>
                    <a:lnTo>
                      <a:pt x="8" y="2"/>
                    </a:lnTo>
                    <a:lnTo>
                      <a:pt x="2"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22" name="Freeform 280"/>
              <p:cNvSpPr>
                <a:spLocks/>
              </p:cNvSpPr>
              <p:nvPr/>
            </p:nvSpPr>
            <p:spPr bwMode="auto">
              <a:xfrm>
                <a:off x="5556" y="1862"/>
                <a:ext cx="5" cy="18"/>
              </a:xfrm>
              <a:custGeom>
                <a:avLst/>
                <a:gdLst>
                  <a:gd name="T0" fmla="*/ 5 w 5"/>
                  <a:gd name="T1" fmla="*/ 18 h 18"/>
                  <a:gd name="T2" fmla="*/ 5 w 5"/>
                  <a:gd name="T3" fmla="*/ 18 h 18"/>
                  <a:gd name="T4" fmla="*/ 5 w 5"/>
                  <a:gd name="T5" fmla="*/ 5 h 18"/>
                  <a:gd name="T6" fmla="*/ 0 w 5"/>
                  <a:gd name="T7" fmla="*/ 2 h 18"/>
                  <a:gd name="T8" fmla="*/ 2 w 5"/>
                  <a:gd name="T9" fmla="*/ 0 h 18"/>
                  <a:gd name="T10" fmla="*/ 2 w 5"/>
                  <a:gd name="T11" fmla="*/ 5 h 18"/>
                  <a:gd name="T12" fmla="*/ 2 w 5"/>
                  <a:gd name="T13" fmla="*/ 15 h 18"/>
                  <a:gd name="T14" fmla="*/ 2 w 5"/>
                  <a:gd name="T15" fmla="*/ 15 h 18"/>
                  <a:gd name="T16" fmla="*/ 5 w 5"/>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8"/>
                  <a:gd name="T29" fmla="*/ 5 w 5"/>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8">
                    <a:moveTo>
                      <a:pt x="5" y="18"/>
                    </a:moveTo>
                    <a:lnTo>
                      <a:pt x="5" y="18"/>
                    </a:lnTo>
                    <a:lnTo>
                      <a:pt x="5" y="5"/>
                    </a:lnTo>
                    <a:lnTo>
                      <a:pt x="0" y="2"/>
                    </a:lnTo>
                    <a:lnTo>
                      <a:pt x="2" y="0"/>
                    </a:lnTo>
                    <a:lnTo>
                      <a:pt x="2" y="5"/>
                    </a:lnTo>
                    <a:lnTo>
                      <a:pt x="2" y="15"/>
                    </a:lnTo>
                    <a:lnTo>
                      <a:pt x="5" y="1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23" name="Freeform 281"/>
              <p:cNvSpPr>
                <a:spLocks/>
              </p:cNvSpPr>
              <p:nvPr/>
            </p:nvSpPr>
            <p:spPr bwMode="auto">
              <a:xfrm>
                <a:off x="5553" y="1877"/>
                <a:ext cx="8" cy="11"/>
              </a:xfrm>
              <a:custGeom>
                <a:avLst/>
                <a:gdLst>
                  <a:gd name="T0" fmla="*/ 0 w 8"/>
                  <a:gd name="T1" fmla="*/ 8 h 11"/>
                  <a:gd name="T2" fmla="*/ 3 w 8"/>
                  <a:gd name="T3" fmla="*/ 8 h 11"/>
                  <a:gd name="T4" fmla="*/ 5 w 8"/>
                  <a:gd name="T5" fmla="*/ 11 h 11"/>
                  <a:gd name="T6" fmla="*/ 8 w 8"/>
                  <a:gd name="T7" fmla="*/ 3 h 11"/>
                  <a:gd name="T8" fmla="*/ 5 w 8"/>
                  <a:gd name="T9" fmla="*/ 0 h 11"/>
                  <a:gd name="T10" fmla="*/ 0 w 8"/>
                  <a:gd name="T11" fmla="*/ 8 h 11"/>
                  <a:gd name="T12" fmla="*/ 5 w 8"/>
                  <a:gd name="T13" fmla="*/ 11 h 11"/>
                  <a:gd name="T14" fmla="*/ 5 w 8"/>
                  <a:gd name="T15" fmla="*/ 8 h 11"/>
                  <a:gd name="T16" fmla="*/ 5 w 8"/>
                  <a:gd name="T17" fmla="*/ 11 h 11"/>
                  <a:gd name="T18" fmla="*/ 5 w 8"/>
                  <a:gd name="T19" fmla="*/ 11 h 11"/>
                  <a:gd name="T20" fmla="*/ 5 w 8"/>
                  <a:gd name="T21" fmla="*/ 8 h 11"/>
                  <a:gd name="T22" fmla="*/ 0 w 8"/>
                  <a:gd name="T23" fmla="*/ 8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1"/>
                  <a:gd name="T38" fmla="*/ 8 w 8"/>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1">
                    <a:moveTo>
                      <a:pt x="0" y="8"/>
                    </a:moveTo>
                    <a:lnTo>
                      <a:pt x="3" y="8"/>
                    </a:lnTo>
                    <a:lnTo>
                      <a:pt x="5" y="11"/>
                    </a:lnTo>
                    <a:lnTo>
                      <a:pt x="8" y="3"/>
                    </a:lnTo>
                    <a:lnTo>
                      <a:pt x="5" y="0"/>
                    </a:lnTo>
                    <a:lnTo>
                      <a:pt x="0" y="8"/>
                    </a:lnTo>
                    <a:lnTo>
                      <a:pt x="5" y="11"/>
                    </a:lnTo>
                    <a:lnTo>
                      <a:pt x="5" y="8"/>
                    </a:lnTo>
                    <a:lnTo>
                      <a:pt x="5" y="11"/>
                    </a:lnTo>
                    <a:lnTo>
                      <a:pt x="5" y="8"/>
                    </a:lnTo>
                    <a:lnTo>
                      <a:pt x="0"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24" name="Freeform 282"/>
              <p:cNvSpPr>
                <a:spLocks/>
              </p:cNvSpPr>
              <p:nvPr/>
            </p:nvSpPr>
            <p:spPr bwMode="auto">
              <a:xfrm>
                <a:off x="5459" y="1943"/>
                <a:ext cx="16" cy="13"/>
              </a:xfrm>
              <a:custGeom>
                <a:avLst/>
                <a:gdLst>
                  <a:gd name="T0" fmla="*/ 11 w 16"/>
                  <a:gd name="T1" fmla="*/ 0 h 13"/>
                  <a:gd name="T2" fmla="*/ 13 w 16"/>
                  <a:gd name="T3" fmla="*/ 0 h 13"/>
                  <a:gd name="T4" fmla="*/ 16 w 16"/>
                  <a:gd name="T5" fmla="*/ 2 h 13"/>
                  <a:gd name="T6" fmla="*/ 3 w 16"/>
                  <a:gd name="T7" fmla="*/ 10 h 13"/>
                  <a:gd name="T8" fmla="*/ 0 w 16"/>
                  <a:gd name="T9" fmla="*/ 13 h 13"/>
                  <a:gd name="T10" fmla="*/ 3 w 16"/>
                  <a:gd name="T11" fmla="*/ 8 h 13"/>
                  <a:gd name="T12" fmla="*/ 11 w 16"/>
                  <a:gd name="T13" fmla="*/ 0 h 13"/>
                  <a:gd name="T14" fmla="*/ 0 60000 65536"/>
                  <a:gd name="T15" fmla="*/ 0 60000 65536"/>
                  <a:gd name="T16" fmla="*/ 0 60000 65536"/>
                  <a:gd name="T17" fmla="*/ 0 60000 65536"/>
                  <a:gd name="T18" fmla="*/ 0 60000 65536"/>
                  <a:gd name="T19" fmla="*/ 0 60000 65536"/>
                  <a:gd name="T20" fmla="*/ 0 60000 65536"/>
                  <a:gd name="T21" fmla="*/ 0 w 16"/>
                  <a:gd name="T22" fmla="*/ 0 h 13"/>
                  <a:gd name="T23" fmla="*/ 16 w 1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3">
                    <a:moveTo>
                      <a:pt x="11" y="0"/>
                    </a:moveTo>
                    <a:lnTo>
                      <a:pt x="13" y="0"/>
                    </a:lnTo>
                    <a:lnTo>
                      <a:pt x="16" y="2"/>
                    </a:lnTo>
                    <a:lnTo>
                      <a:pt x="3" y="10"/>
                    </a:lnTo>
                    <a:lnTo>
                      <a:pt x="0" y="13"/>
                    </a:lnTo>
                    <a:lnTo>
                      <a:pt x="3" y="8"/>
                    </a:lnTo>
                    <a:lnTo>
                      <a:pt x="1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25" name="Freeform 283"/>
              <p:cNvSpPr>
                <a:spLocks/>
              </p:cNvSpPr>
              <p:nvPr/>
            </p:nvSpPr>
            <p:spPr bwMode="auto">
              <a:xfrm>
                <a:off x="5470" y="1940"/>
                <a:ext cx="5" cy="8"/>
              </a:xfrm>
              <a:custGeom>
                <a:avLst/>
                <a:gdLst>
                  <a:gd name="T0" fmla="*/ 2 w 5"/>
                  <a:gd name="T1" fmla="*/ 8 h 8"/>
                  <a:gd name="T2" fmla="*/ 2 w 5"/>
                  <a:gd name="T3" fmla="*/ 8 h 8"/>
                  <a:gd name="T4" fmla="*/ 5 w 5"/>
                  <a:gd name="T5" fmla="*/ 3 h 8"/>
                  <a:gd name="T6" fmla="*/ 2 w 5"/>
                  <a:gd name="T7" fmla="*/ 0 h 8"/>
                  <a:gd name="T8" fmla="*/ 0 w 5"/>
                  <a:gd name="T9" fmla="*/ 3 h 8"/>
                  <a:gd name="T10" fmla="*/ 2 w 5"/>
                  <a:gd name="T11" fmla="*/ 5 h 8"/>
                  <a:gd name="T12" fmla="*/ 5 w 5"/>
                  <a:gd name="T13" fmla="*/ 3 h 8"/>
                  <a:gd name="T14" fmla="*/ 5 w 5"/>
                  <a:gd name="T15" fmla="*/ 3 h 8"/>
                  <a:gd name="T16" fmla="*/ 2 w 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2" y="8"/>
                    </a:moveTo>
                    <a:lnTo>
                      <a:pt x="2" y="8"/>
                    </a:lnTo>
                    <a:lnTo>
                      <a:pt x="5" y="3"/>
                    </a:lnTo>
                    <a:lnTo>
                      <a:pt x="2" y="0"/>
                    </a:lnTo>
                    <a:lnTo>
                      <a:pt x="0" y="3"/>
                    </a:lnTo>
                    <a:lnTo>
                      <a:pt x="2" y="5"/>
                    </a:lnTo>
                    <a:lnTo>
                      <a:pt x="5" y="3"/>
                    </a:lnTo>
                    <a:lnTo>
                      <a:pt x="2"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26" name="Freeform 284"/>
              <p:cNvSpPr>
                <a:spLocks/>
              </p:cNvSpPr>
              <p:nvPr/>
            </p:nvSpPr>
            <p:spPr bwMode="auto">
              <a:xfrm>
                <a:off x="5457" y="1943"/>
                <a:ext cx="18" cy="15"/>
              </a:xfrm>
              <a:custGeom>
                <a:avLst/>
                <a:gdLst>
                  <a:gd name="T0" fmla="*/ 0 w 18"/>
                  <a:gd name="T1" fmla="*/ 15 h 15"/>
                  <a:gd name="T2" fmla="*/ 0 w 18"/>
                  <a:gd name="T3" fmla="*/ 15 h 15"/>
                  <a:gd name="T4" fmla="*/ 7 w 18"/>
                  <a:gd name="T5" fmla="*/ 13 h 15"/>
                  <a:gd name="T6" fmla="*/ 15 w 18"/>
                  <a:gd name="T7" fmla="*/ 5 h 15"/>
                  <a:gd name="T8" fmla="*/ 18 w 18"/>
                  <a:gd name="T9" fmla="*/ 0 h 15"/>
                  <a:gd name="T10" fmla="*/ 5 w 18"/>
                  <a:gd name="T11" fmla="*/ 8 h 15"/>
                  <a:gd name="T12" fmla="*/ 5 w 18"/>
                  <a:gd name="T13" fmla="*/ 13 h 15"/>
                  <a:gd name="T14" fmla="*/ 5 w 18"/>
                  <a:gd name="T15" fmla="*/ 13 h 15"/>
                  <a:gd name="T16" fmla="*/ 0 w 18"/>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5"/>
                  <a:gd name="T29" fmla="*/ 18 w 18"/>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5">
                    <a:moveTo>
                      <a:pt x="0" y="15"/>
                    </a:moveTo>
                    <a:lnTo>
                      <a:pt x="0" y="15"/>
                    </a:lnTo>
                    <a:lnTo>
                      <a:pt x="7" y="13"/>
                    </a:lnTo>
                    <a:lnTo>
                      <a:pt x="15" y="5"/>
                    </a:lnTo>
                    <a:lnTo>
                      <a:pt x="18" y="0"/>
                    </a:lnTo>
                    <a:lnTo>
                      <a:pt x="5" y="8"/>
                    </a:lnTo>
                    <a:lnTo>
                      <a:pt x="5" y="13"/>
                    </a:lnTo>
                    <a:lnTo>
                      <a:pt x="0" y="1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27" name="Freeform 285"/>
              <p:cNvSpPr>
                <a:spLocks/>
              </p:cNvSpPr>
              <p:nvPr/>
            </p:nvSpPr>
            <p:spPr bwMode="auto">
              <a:xfrm>
                <a:off x="5457" y="1940"/>
                <a:ext cx="15" cy="18"/>
              </a:xfrm>
              <a:custGeom>
                <a:avLst/>
                <a:gdLst>
                  <a:gd name="T0" fmla="*/ 15 w 15"/>
                  <a:gd name="T1" fmla="*/ 0 h 18"/>
                  <a:gd name="T2" fmla="*/ 13 w 15"/>
                  <a:gd name="T3" fmla="*/ 0 h 18"/>
                  <a:gd name="T4" fmla="*/ 5 w 15"/>
                  <a:gd name="T5" fmla="*/ 8 h 18"/>
                  <a:gd name="T6" fmla="*/ 0 w 15"/>
                  <a:gd name="T7" fmla="*/ 18 h 18"/>
                  <a:gd name="T8" fmla="*/ 5 w 15"/>
                  <a:gd name="T9" fmla="*/ 16 h 18"/>
                  <a:gd name="T10" fmla="*/ 7 w 15"/>
                  <a:gd name="T11" fmla="*/ 11 h 18"/>
                  <a:gd name="T12" fmla="*/ 15 w 15"/>
                  <a:gd name="T13" fmla="*/ 3 h 18"/>
                  <a:gd name="T14" fmla="*/ 13 w 15"/>
                  <a:gd name="T15" fmla="*/ 3 h 18"/>
                  <a:gd name="T16" fmla="*/ 15 w 15"/>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8"/>
                  <a:gd name="T29" fmla="*/ 15 w 15"/>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8">
                    <a:moveTo>
                      <a:pt x="15" y="0"/>
                    </a:moveTo>
                    <a:lnTo>
                      <a:pt x="13" y="0"/>
                    </a:lnTo>
                    <a:lnTo>
                      <a:pt x="5" y="8"/>
                    </a:lnTo>
                    <a:lnTo>
                      <a:pt x="0" y="18"/>
                    </a:lnTo>
                    <a:lnTo>
                      <a:pt x="5" y="16"/>
                    </a:lnTo>
                    <a:lnTo>
                      <a:pt x="7" y="11"/>
                    </a:lnTo>
                    <a:lnTo>
                      <a:pt x="15" y="3"/>
                    </a:lnTo>
                    <a:lnTo>
                      <a:pt x="13" y="3"/>
                    </a:lnTo>
                    <a:lnTo>
                      <a:pt x="1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28" name="Freeform 286"/>
              <p:cNvSpPr>
                <a:spLocks/>
              </p:cNvSpPr>
              <p:nvPr/>
            </p:nvSpPr>
            <p:spPr bwMode="auto">
              <a:xfrm>
                <a:off x="5462" y="1901"/>
                <a:ext cx="18" cy="31"/>
              </a:xfrm>
              <a:custGeom>
                <a:avLst/>
                <a:gdLst>
                  <a:gd name="T0" fmla="*/ 2 w 18"/>
                  <a:gd name="T1" fmla="*/ 31 h 31"/>
                  <a:gd name="T2" fmla="*/ 2 w 18"/>
                  <a:gd name="T3" fmla="*/ 23 h 31"/>
                  <a:gd name="T4" fmla="*/ 0 w 18"/>
                  <a:gd name="T5" fmla="*/ 8 h 31"/>
                  <a:gd name="T6" fmla="*/ 0 w 18"/>
                  <a:gd name="T7" fmla="*/ 3 h 31"/>
                  <a:gd name="T8" fmla="*/ 5 w 18"/>
                  <a:gd name="T9" fmla="*/ 0 h 31"/>
                  <a:gd name="T10" fmla="*/ 13 w 18"/>
                  <a:gd name="T11" fmla="*/ 0 h 31"/>
                  <a:gd name="T12" fmla="*/ 18 w 18"/>
                  <a:gd name="T13" fmla="*/ 0 h 31"/>
                  <a:gd name="T14" fmla="*/ 10 w 18"/>
                  <a:gd name="T15" fmla="*/ 3 h 31"/>
                  <a:gd name="T16" fmla="*/ 0 w 18"/>
                  <a:gd name="T17" fmla="*/ 10 h 31"/>
                  <a:gd name="T18" fmla="*/ 2 w 18"/>
                  <a:gd name="T19" fmla="*/ 23 h 31"/>
                  <a:gd name="T20" fmla="*/ 2 w 18"/>
                  <a:gd name="T21" fmla="*/ 3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1"/>
                  <a:gd name="T35" fmla="*/ 18 w 18"/>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1">
                    <a:moveTo>
                      <a:pt x="2" y="31"/>
                    </a:moveTo>
                    <a:lnTo>
                      <a:pt x="2" y="23"/>
                    </a:lnTo>
                    <a:lnTo>
                      <a:pt x="0" y="8"/>
                    </a:lnTo>
                    <a:lnTo>
                      <a:pt x="0" y="3"/>
                    </a:lnTo>
                    <a:lnTo>
                      <a:pt x="5" y="0"/>
                    </a:lnTo>
                    <a:lnTo>
                      <a:pt x="13" y="0"/>
                    </a:lnTo>
                    <a:lnTo>
                      <a:pt x="18" y="0"/>
                    </a:lnTo>
                    <a:lnTo>
                      <a:pt x="10" y="3"/>
                    </a:lnTo>
                    <a:lnTo>
                      <a:pt x="0" y="10"/>
                    </a:lnTo>
                    <a:lnTo>
                      <a:pt x="2" y="23"/>
                    </a:lnTo>
                    <a:lnTo>
                      <a:pt x="2" y="3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29" name="Freeform 287"/>
              <p:cNvSpPr>
                <a:spLocks/>
              </p:cNvSpPr>
              <p:nvPr/>
            </p:nvSpPr>
            <p:spPr bwMode="auto">
              <a:xfrm>
                <a:off x="5459" y="1909"/>
                <a:ext cx="8" cy="23"/>
              </a:xfrm>
              <a:custGeom>
                <a:avLst/>
                <a:gdLst>
                  <a:gd name="T0" fmla="*/ 0 w 8"/>
                  <a:gd name="T1" fmla="*/ 2 h 23"/>
                  <a:gd name="T2" fmla="*/ 0 w 8"/>
                  <a:gd name="T3" fmla="*/ 2 h 23"/>
                  <a:gd name="T4" fmla="*/ 3 w 8"/>
                  <a:gd name="T5" fmla="*/ 15 h 23"/>
                  <a:gd name="T6" fmla="*/ 3 w 8"/>
                  <a:gd name="T7" fmla="*/ 23 h 23"/>
                  <a:gd name="T8" fmla="*/ 8 w 8"/>
                  <a:gd name="T9" fmla="*/ 23 h 23"/>
                  <a:gd name="T10" fmla="*/ 5 w 8"/>
                  <a:gd name="T11" fmla="*/ 15 h 23"/>
                  <a:gd name="T12" fmla="*/ 3 w 8"/>
                  <a:gd name="T13" fmla="*/ 0 h 23"/>
                  <a:gd name="T14" fmla="*/ 3 w 8"/>
                  <a:gd name="T15" fmla="*/ 0 h 23"/>
                  <a:gd name="T16" fmla="*/ 0 w 8"/>
                  <a:gd name="T17" fmla="*/ 2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3"/>
                  <a:gd name="T29" fmla="*/ 8 w 8"/>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3">
                    <a:moveTo>
                      <a:pt x="0" y="2"/>
                    </a:moveTo>
                    <a:lnTo>
                      <a:pt x="0" y="2"/>
                    </a:lnTo>
                    <a:lnTo>
                      <a:pt x="3" y="15"/>
                    </a:lnTo>
                    <a:lnTo>
                      <a:pt x="3" y="23"/>
                    </a:lnTo>
                    <a:lnTo>
                      <a:pt x="8" y="23"/>
                    </a:lnTo>
                    <a:lnTo>
                      <a:pt x="5" y="15"/>
                    </a:lnTo>
                    <a:lnTo>
                      <a:pt x="3"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30" name="Freeform 288"/>
              <p:cNvSpPr>
                <a:spLocks/>
              </p:cNvSpPr>
              <p:nvPr/>
            </p:nvSpPr>
            <p:spPr bwMode="auto">
              <a:xfrm>
                <a:off x="5459" y="1898"/>
                <a:ext cx="21" cy="13"/>
              </a:xfrm>
              <a:custGeom>
                <a:avLst/>
                <a:gdLst>
                  <a:gd name="T0" fmla="*/ 21 w 21"/>
                  <a:gd name="T1" fmla="*/ 0 h 13"/>
                  <a:gd name="T2" fmla="*/ 21 w 21"/>
                  <a:gd name="T3" fmla="*/ 0 h 13"/>
                  <a:gd name="T4" fmla="*/ 16 w 21"/>
                  <a:gd name="T5" fmla="*/ 0 h 13"/>
                  <a:gd name="T6" fmla="*/ 8 w 21"/>
                  <a:gd name="T7" fmla="*/ 0 h 13"/>
                  <a:gd name="T8" fmla="*/ 0 w 21"/>
                  <a:gd name="T9" fmla="*/ 6 h 13"/>
                  <a:gd name="T10" fmla="*/ 0 w 21"/>
                  <a:gd name="T11" fmla="*/ 13 h 13"/>
                  <a:gd name="T12" fmla="*/ 3 w 21"/>
                  <a:gd name="T13" fmla="*/ 11 h 13"/>
                  <a:gd name="T14" fmla="*/ 3 w 21"/>
                  <a:gd name="T15" fmla="*/ 8 h 13"/>
                  <a:gd name="T16" fmla="*/ 8 w 21"/>
                  <a:gd name="T17" fmla="*/ 6 h 13"/>
                  <a:gd name="T18" fmla="*/ 16 w 21"/>
                  <a:gd name="T19" fmla="*/ 3 h 13"/>
                  <a:gd name="T20" fmla="*/ 18 w 21"/>
                  <a:gd name="T21" fmla="*/ 3 h 13"/>
                  <a:gd name="T22" fmla="*/ 18 w 21"/>
                  <a:gd name="T23" fmla="*/ 3 h 13"/>
                  <a:gd name="T24" fmla="*/ 21 w 21"/>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3"/>
                  <a:gd name="T41" fmla="*/ 21 w 21"/>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3">
                    <a:moveTo>
                      <a:pt x="21" y="0"/>
                    </a:moveTo>
                    <a:lnTo>
                      <a:pt x="21" y="0"/>
                    </a:lnTo>
                    <a:lnTo>
                      <a:pt x="16" y="0"/>
                    </a:lnTo>
                    <a:lnTo>
                      <a:pt x="8" y="0"/>
                    </a:lnTo>
                    <a:lnTo>
                      <a:pt x="0" y="6"/>
                    </a:lnTo>
                    <a:lnTo>
                      <a:pt x="0" y="13"/>
                    </a:lnTo>
                    <a:lnTo>
                      <a:pt x="3" y="11"/>
                    </a:lnTo>
                    <a:lnTo>
                      <a:pt x="3" y="8"/>
                    </a:lnTo>
                    <a:lnTo>
                      <a:pt x="8" y="6"/>
                    </a:lnTo>
                    <a:lnTo>
                      <a:pt x="16" y="3"/>
                    </a:lnTo>
                    <a:lnTo>
                      <a:pt x="18" y="3"/>
                    </a:lnTo>
                    <a:lnTo>
                      <a:pt x="2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31" name="Freeform 289"/>
              <p:cNvSpPr>
                <a:spLocks/>
              </p:cNvSpPr>
              <p:nvPr/>
            </p:nvSpPr>
            <p:spPr bwMode="auto">
              <a:xfrm>
                <a:off x="5462" y="1898"/>
                <a:ext cx="18" cy="13"/>
              </a:xfrm>
              <a:custGeom>
                <a:avLst/>
                <a:gdLst>
                  <a:gd name="T0" fmla="*/ 2 w 18"/>
                  <a:gd name="T1" fmla="*/ 13 h 13"/>
                  <a:gd name="T2" fmla="*/ 2 w 18"/>
                  <a:gd name="T3" fmla="*/ 13 h 13"/>
                  <a:gd name="T4" fmla="*/ 13 w 18"/>
                  <a:gd name="T5" fmla="*/ 6 h 13"/>
                  <a:gd name="T6" fmla="*/ 18 w 18"/>
                  <a:gd name="T7" fmla="*/ 0 h 13"/>
                  <a:gd name="T8" fmla="*/ 15 w 18"/>
                  <a:gd name="T9" fmla="*/ 3 h 13"/>
                  <a:gd name="T10" fmla="*/ 10 w 18"/>
                  <a:gd name="T11" fmla="*/ 3 h 13"/>
                  <a:gd name="T12" fmla="*/ 0 w 18"/>
                  <a:gd name="T13" fmla="*/ 13 h 13"/>
                  <a:gd name="T14" fmla="*/ 0 w 18"/>
                  <a:gd name="T15" fmla="*/ 13 h 13"/>
                  <a:gd name="T16" fmla="*/ 2 w 18"/>
                  <a:gd name="T17" fmla="*/ 1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3"/>
                  <a:gd name="T29" fmla="*/ 18 w 1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3">
                    <a:moveTo>
                      <a:pt x="2" y="13"/>
                    </a:moveTo>
                    <a:lnTo>
                      <a:pt x="2" y="13"/>
                    </a:lnTo>
                    <a:lnTo>
                      <a:pt x="13" y="6"/>
                    </a:lnTo>
                    <a:lnTo>
                      <a:pt x="18" y="0"/>
                    </a:lnTo>
                    <a:lnTo>
                      <a:pt x="15" y="3"/>
                    </a:lnTo>
                    <a:lnTo>
                      <a:pt x="10" y="3"/>
                    </a:lnTo>
                    <a:lnTo>
                      <a:pt x="0" y="13"/>
                    </a:lnTo>
                    <a:lnTo>
                      <a:pt x="2"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32" name="Freeform 290"/>
              <p:cNvSpPr>
                <a:spLocks/>
              </p:cNvSpPr>
              <p:nvPr/>
            </p:nvSpPr>
            <p:spPr bwMode="auto">
              <a:xfrm>
                <a:off x="5462" y="1911"/>
                <a:ext cx="5" cy="21"/>
              </a:xfrm>
              <a:custGeom>
                <a:avLst/>
                <a:gdLst>
                  <a:gd name="T0" fmla="*/ 0 w 5"/>
                  <a:gd name="T1" fmla="*/ 21 h 21"/>
                  <a:gd name="T2" fmla="*/ 5 w 5"/>
                  <a:gd name="T3" fmla="*/ 21 h 21"/>
                  <a:gd name="T4" fmla="*/ 2 w 5"/>
                  <a:gd name="T5" fmla="*/ 13 h 21"/>
                  <a:gd name="T6" fmla="*/ 2 w 5"/>
                  <a:gd name="T7" fmla="*/ 0 h 21"/>
                  <a:gd name="T8" fmla="*/ 0 w 5"/>
                  <a:gd name="T9" fmla="*/ 0 h 21"/>
                  <a:gd name="T10" fmla="*/ 0 w 5"/>
                  <a:gd name="T11" fmla="*/ 13 h 21"/>
                  <a:gd name="T12" fmla="*/ 0 w 5"/>
                  <a:gd name="T13" fmla="*/ 21 h 21"/>
                  <a:gd name="T14" fmla="*/ 5 w 5"/>
                  <a:gd name="T15" fmla="*/ 21 h 21"/>
                  <a:gd name="T16" fmla="*/ 0 w 5"/>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21"/>
                  <a:gd name="T29" fmla="*/ 5 w 5"/>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21">
                    <a:moveTo>
                      <a:pt x="0" y="21"/>
                    </a:moveTo>
                    <a:lnTo>
                      <a:pt x="5" y="21"/>
                    </a:lnTo>
                    <a:lnTo>
                      <a:pt x="2" y="13"/>
                    </a:lnTo>
                    <a:lnTo>
                      <a:pt x="2" y="0"/>
                    </a:lnTo>
                    <a:lnTo>
                      <a:pt x="0" y="0"/>
                    </a:lnTo>
                    <a:lnTo>
                      <a:pt x="0" y="13"/>
                    </a:lnTo>
                    <a:lnTo>
                      <a:pt x="0" y="21"/>
                    </a:lnTo>
                    <a:lnTo>
                      <a:pt x="5" y="21"/>
                    </a:lnTo>
                    <a:lnTo>
                      <a:pt x="0" y="2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33" name="Freeform 291"/>
              <p:cNvSpPr>
                <a:spLocks/>
              </p:cNvSpPr>
              <p:nvPr/>
            </p:nvSpPr>
            <p:spPr bwMode="auto">
              <a:xfrm>
                <a:off x="5514" y="1870"/>
                <a:ext cx="13" cy="15"/>
              </a:xfrm>
              <a:custGeom>
                <a:avLst/>
                <a:gdLst>
                  <a:gd name="T0" fmla="*/ 0 w 13"/>
                  <a:gd name="T1" fmla="*/ 15 h 15"/>
                  <a:gd name="T2" fmla="*/ 5 w 13"/>
                  <a:gd name="T3" fmla="*/ 15 h 15"/>
                  <a:gd name="T4" fmla="*/ 13 w 13"/>
                  <a:gd name="T5" fmla="*/ 13 h 15"/>
                  <a:gd name="T6" fmla="*/ 10 w 13"/>
                  <a:gd name="T7" fmla="*/ 5 h 15"/>
                  <a:gd name="T8" fmla="*/ 5 w 13"/>
                  <a:gd name="T9" fmla="*/ 0 h 15"/>
                  <a:gd name="T10" fmla="*/ 8 w 13"/>
                  <a:gd name="T11" fmla="*/ 2 h 15"/>
                  <a:gd name="T12" fmla="*/ 10 w 13"/>
                  <a:gd name="T13" fmla="*/ 7 h 15"/>
                  <a:gd name="T14" fmla="*/ 10 w 13"/>
                  <a:gd name="T15" fmla="*/ 10 h 15"/>
                  <a:gd name="T16" fmla="*/ 8 w 13"/>
                  <a:gd name="T17" fmla="*/ 13 h 15"/>
                  <a:gd name="T18" fmla="*/ 5 w 13"/>
                  <a:gd name="T19" fmla="*/ 13 h 15"/>
                  <a:gd name="T20" fmla="*/ 0 w 13"/>
                  <a:gd name="T21" fmla="*/ 15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5"/>
                  <a:gd name="T35" fmla="*/ 13 w 13"/>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5">
                    <a:moveTo>
                      <a:pt x="0" y="15"/>
                    </a:moveTo>
                    <a:lnTo>
                      <a:pt x="5" y="15"/>
                    </a:lnTo>
                    <a:lnTo>
                      <a:pt x="13" y="13"/>
                    </a:lnTo>
                    <a:lnTo>
                      <a:pt x="10" y="5"/>
                    </a:lnTo>
                    <a:lnTo>
                      <a:pt x="5" y="0"/>
                    </a:lnTo>
                    <a:lnTo>
                      <a:pt x="8" y="2"/>
                    </a:lnTo>
                    <a:lnTo>
                      <a:pt x="10" y="7"/>
                    </a:lnTo>
                    <a:lnTo>
                      <a:pt x="10" y="10"/>
                    </a:lnTo>
                    <a:lnTo>
                      <a:pt x="8" y="13"/>
                    </a:lnTo>
                    <a:lnTo>
                      <a:pt x="5" y="13"/>
                    </a:lnTo>
                    <a:lnTo>
                      <a:pt x="0" y="1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34" name="Freeform 292"/>
              <p:cNvSpPr>
                <a:spLocks/>
              </p:cNvSpPr>
              <p:nvPr/>
            </p:nvSpPr>
            <p:spPr bwMode="auto">
              <a:xfrm>
                <a:off x="5514" y="1880"/>
                <a:ext cx="16" cy="8"/>
              </a:xfrm>
              <a:custGeom>
                <a:avLst/>
                <a:gdLst>
                  <a:gd name="T0" fmla="*/ 10 w 16"/>
                  <a:gd name="T1" fmla="*/ 0 h 8"/>
                  <a:gd name="T2" fmla="*/ 10 w 16"/>
                  <a:gd name="T3" fmla="*/ 0 h 8"/>
                  <a:gd name="T4" fmla="*/ 5 w 16"/>
                  <a:gd name="T5" fmla="*/ 3 h 8"/>
                  <a:gd name="T6" fmla="*/ 0 w 16"/>
                  <a:gd name="T7" fmla="*/ 3 h 8"/>
                  <a:gd name="T8" fmla="*/ 0 w 16"/>
                  <a:gd name="T9" fmla="*/ 8 h 8"/>
                  <a:gd name="T10" fmla="*/ 5 w 16"/>
                  <a:gd name="T11" fmla="*/ 8 h 8"/>
                  <a:gd name="T12" fmla="*/ 16 w 16"/>
                  <a:gd name="T13" fmla="*/ 3 h 8"/>
                  <a:gd name="T14" fmla="*/ 16 w 16"/>
                  <a:gd name="T15" fmla="*/ 3 h 8"/>
                  <a:gd name="T16" fmla="*/ 10 w 16"/>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
                  <a:gd name="T29" fmla="*/ 16 w 1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
                    <a:moveTo>
                      <a:pt x="10" y="0"/>
                    </a:moveTo>
                    <a:lnTo>
                      <a:pt x="10" y="0"/>
                    </a:lnTo>
                    <a:lnTo>
                      <a:pt x="5" y="3"/>
                    </a:lnTo>
                    <a:lnTo>
                      <a:pt x="0" y="3"/>
                    </a:lnTo>
                    <a:lnTo>
                      <a:pt x="0" y="8"/>
                    </a:lnTo>
                    <a:lnTo>
                      <a:pt x="5" y="8"/>
                    </a:lnTo>
                    <a:lnTo>
                      <a:pt x="16" y="3"/>
                    </a:lnTo>
                    <a:lnTo>
                      <a:pt x="1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35" name="Freeform 293"/>
              <p:cNvSpPr>
                <a:spLocks/>
              </p:cNvSpPr>
              <p:nvPr/>
            </p:nvSpPr>
            <p:spPr bwMode="auto">
              <a:xfrm>
                <a:off x="5519" y="1870"/>
                <a:ext cx="11" cy="13"/>
              </a:xfrm>
              <a:custGeom>
                <a:avLst/>
                <a:gdLst>
                  <a:gd name="T0" fmla="*/ 3 w 11"/>
                  <a:gd name="T1" fmla="*/ 0 h 13"/>
                  <a:gd name="T2" fmla="*/ 0 w 11"/>
                  <a:gd name="T3" fmla="*/ 2 h 13"/>
                  <a:gd name="T4" fmla="*/ 3 w 11"/>
                  <a:gd name="T5" fmla="*/ 5 h 13"/>
                  <a:gd name="T6" fmla="*/ 5 w 11"/>
                  <a:gd name="T7" fmla="*/ 10 h 13"/>
                  <a:gd name="T8" fmla="*/ 11 w 11"/>
                  <a:gd name="T9" fmla="*/ 13 h 13"/>
                  <a:gd name="T10" fmla="*/ 8 w 11"/>
                  <a:gd name="T11" fmla="*/ 5 h 13"/>
                  <a:gd name="T12" fmla="*/ 3 w 11"/>
                  <a:gd name="T13" fmla="*/ 0 h 13"/>
                  <a:gd name="T14" fmla="*/ 0 w 11"/>
                  <a:gd name="T15" fmla="*/ 2 h 13"/>
                  <a:gd name="T16" fmla="*/ 3 w 11"/>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3" y="0"/>
                    </a:moveTo>
                    <a:lnTo>
                      <a:pt x="0" y="2"/>
                    </a:lnTo>
                    <a:lnTo>
                      <a:pt x="3" y="5"/>
                    </a:lnTo>
                    <a:lnTo>
                      <a:pt x="5" y="10"/>
                    </a:lnTo>
                    <a:lnTo>
                      <a:pt x="11" y="13"/>
                    </a:lnTo>
                    <a:lnTo>
                      <a:pt x="8" y="5"/>
                    </a:lnTo>
                    <a:lnTo>
                      <a:pt x="3" y="0"/>
                    </a:lnTo>
                    <a:lnTo>
                      <a:pt x="0" y="2"/>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36" name="Freeform 294"/>
              <p:cNvSpPr>
                <a:spLocks/>
              </p:cNvSpPr>
              <p:nvPr/>
            </p:nvSpPr>
            <p:spPr bwMode="auto">
              <a:xfrm>
                <a:off x="5514" y="1870"/>
                <a:ext cx="10" cy="18"/>
              </a:xfrm>
              <a:custGeom>
                <a:avLst/>
                <a:gdLst>
                  <a:gd name="T0" fmla="*/ 0 w 10"/>
                  <a:gd name="T1" fmla="*/ 13 h 18"/>
                  <a:gd name="T2" fmla="*/ 0 w 10"/>
                  <a:gd name="T3" fmla="*/ 18 h 18"/>
                  <a:gd name="T4" fmla="*/ 5 w 10"/>
                  <a:gd name="T5" fmla="*/ 15 h 18"/>
                  <a:gd name="T6" fmla="*/ 10 w 10"/>
                  <a:gd name="T7" fmla="*/ 13 h 18"/>
                  <a:gd name="T8" fmla="*/ 10 w 10"/>
                  <a:gd name="T9" fmla="*/ 10 h 18"/>
                  <a:gd name="T10" fmla="*/ 10 w 10"/>
                  <a:gd name="T11" fmla="*/ 7 h 18"/>
                  <a:gd name="T12" fmla="*/ 10 w 10"/>
                  <a:gd name="T13" fmla="*/ 2 h 18"/>
                  <a:gd name="T14" fmla="*/ 8 w 10"/>
                  <a:gd name="T15" fmla="*/ 0 h 18"/>
                  <a:gd name="T16" fmla="*/ 5 w 10"/>
                  <a:gd name="T17" fmla="*/ 2 h 18"/>
                  <a:gd name="T18" fmla="*/ 5 w 10"/>
                  <a:gd name="T19" fmla="*/ 5 h 18"/>
                  <a:gd name="T20" fmla="*/ 8 w 10"/>
                  <a:gd name="T21" fmla="*/ 7 h 18"/>
                  <a:gd name="T22" fmla="*/ 8 w 10"/>
                  <a:gd name="T23" fmla="*/ 10 h 18"/>
                  <a:gd name="T24" fmla="*/ 8 w 10"/>
                  <a:gd name="T25" fmla="*/ 10 h 18"/>
                  <a:gd name="T26" fmla="*/ 5 w 10"/>
                  <a:gd name="T27" fmla="*/ 13 h 18"/>
                  <a:gd name="T28" fmla="*/ 0 w 10"/>
                  <a:gd name="T29" fmla="*/ 13 h 18"/>
                  <a:gd name="T30" fmla="*/ 0 w 10"/>
                  <a:gd name="T31" fmla="*/ 18 h 18"/>
                  <a:gd name="T32" fmla="*/ 0 w 10"/>
                  <a:gd name="T33" fmla="*/ 1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8"/>
                  <a:gd name="T53" fmla="*/ 10 w 1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8">
                    <a:moveTo>
                      <a:pt x="0" y="13"/>
                    </a:moveTo>
                    <a:lnTo>
                      <a:pt x="0" y="18"/>
                    </a:lnTo>
                    <a:lnTo>
                      <a:pt x="5" y="15"/>
                    </a:lnTo>
                    <a:lnTo>
                      <a:pt x="10" y="13"/>
                    </a:lnTo>
                    <a:lnTo>
                      <a:pt x="10" y="10"/>
                    </a:lnTo>
                    <a:lnTo>
                      <a:pt x="10" y="7"/>
                    </a:lnTo>
                    <a:lnTo>
                      <a:pt x="10" y="2"/>
                    </a:lnTo>
                    <a:lnTo>
                      <a:pt x="8" y="0"/>
                    </a:lnTo>
                    <a:lnTo>
                      <a:pt x="5" y="2"/>
                    </a:lnTo>
                    <a:lnTo>
                      <a:pt x="5" y="5"/>
                    </a:lnTo>
                    <a:lnTo>
                      <a:pt x="8" y="7"/>
                    </a:lnTo>
                    <a:lnTo>
                      <a:pt x="8" y="10"/>
                    </a:lnTo>
                    <a:lnTo>
                      <a:pt x="5" y="13"/>
                    </a:lnTo>
                    <a:lnTo>
                      <a:pt x="0" y="13"/>
                    </a:lnTo>
                    <a:lnTo>
                      <a:pt x="0" y="18"/>
                    </a:lnTo>
                    <a:lnTo>
                      <a:pt x="0"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37" name="Freeform 295"/>
              <p:cNvSpPr>
                <a:spLocks/>
              </p:cNvSpPr>
              <p:nvPr/>
            </p:nvSpPr>
            <p:spPr bwMode="auto">
              <a:xfrm>
                <a:off x="5491" y="1849"/>
                <a:ext cx="13" cy="36"/>
              </a:xfrm>
              <a:custGeom>
                <a:avLst/>
                <a:gdLst>
                  <a:gd name="T0" fmla="*/ 13 w 13"/>
                  <a:gd name="T1" fmla="*/ 34 h 36"/>
                  <a:gd name="T2" fmla="*/ 7 w 13"/>
                  <a:gd name="T3" fmla="*/ 34 h 36"/>
                  <a:gd name="T4" fmla="*/ 0 w 13"/>
                  <a:gd name="T5" fmla="*/ 36 h 36"/>
                  <a:gd name="T6" fmla="*/ 2 w 13"/>
                  <a:gd name="T7" fmla="*/ 34 h 36"/>
                  <a:gd name="T8" fmla="*/ 10 w 13"/>
                  <a:gd name="T9" fmla="*/ 31 h 36"/>
                  <a:gd name="T10" fmla="*/ 7 w 13"/>
                  <a:gd name="T11" fmla="*/ 15 h 36"/>
                  <a:gd name="T12" fmla="*/ 5 w 13"/>
                  <a:gd name="T13" fmla="*/ 0 h 36"/>
                  <a:gd name="T14" fmla="*/ 10 w 13"/>
                  <a:gd name="T15" fmla="*/ 13 h 36"/>
                  <a:gd name="T16" fmla="*/ 13 w 13"/>
                  <a:gd name="T17" fmla="*/ 34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36"/>
                  <a:gd name="T29" fmla="*/ 13 w 13"/>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36">
                    <a:moveTo>
                      <a:pt x="13" y="34"/>
                    </a:moveTo>
                    <a:lnTo>
                      <a:pt x="7" y="34"/>
                    </a:lnTo>
                    <a:lnTo>
                      <a:pt x="0" y="36"/>
                    </a:lnTo>
                    <a:lnTo>
                      <a:pt x="2" y="34"/>
                    </a:lnTo>
                    <a:lnTo>
                      <a:pt x="10" y="31"/>
                    </a:lnTo>
                    <a:lnTo>
                      <a:pt x="7" y="15"/>
                    </a:lnTo>
                    <a:lnTo>
                      <a:pt x="5" y="0"/>
                    </a:lnTo>
                    <a:lnTo>
                      <a:pt x="10" y="13"/>
                    </a:lnTo>
                    <a:lnTo>
                      <a:pt x="13" y="34"/>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38" name="Freeform 296"/>
              <p:cNvSpPr>
                <a:spLocks/>
              </p:cNvSpPr>
              <p:nvPr/>
            </p:nvSpPr>
            <p:spPr bwMode="auto">
              <a:xfrm>
                <a:off x="5491" y="1880"/>
                <a:ext cx="13" cy="5"/>
              </a:xfrm>
              <a:custGeom>
                <a:avLst/>
                <a:gdLst>
                  <a:gd name="T0" fmla="*/ 0 w 13"/>
                  <a:gd name="T1" fmla="*/ 5 h 5"/>
                  <a:gd name="T2" fmla="*/ 0 w 13"/>
                  <a:gd name="T3" fmla="*/ 5 h 5"/>
                  <a:gd name="T4" fmla="*/ 7 w 13"/>
                  <a:gd name="T5" fmla="*/ 5 h 5"/>
                  <a:gd name="T6" fmla="*/ 13 w 13"/>
                  <a:gd name="T7" fmla="*/ 3 h 5"/>
                  <a:gd name="T8" fmla="*/ 10 w 13"/>
                  <a:gd name="T9" fmla="*/ 0 h 5"/>
                  <a:gd name="T10" fmla="*/ 7 w 13"/>
                  <a:gd name="T11" fmla="*/ 3 h 5"/>
                  <a:gd name="T12" fmla="*/ 2 w 13"/>
                  <a:gd name="T13" fmla="*/ 3 h 5"/>
                  <a:gd name="T14" fmla="*/ 2 w 13"/>
                  <a:gd name="T15" fmla="*/ 3 h 5"/>
                  <a:gd name="T16" fmla="*/ 0 w 13"/>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
                  <a:gd name="T29" fmla="*/ 13 w 1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
                    <a:moveTo>
                      <a:pt x="0" y="5"/>
                    </a:moveTo>
                    <a:lnTo>
                      <a:pt x="0" y="5"/>
                    </a:lnTo>
                    <a:lnTo>
                      <a:pt x="7" y="5"/>
                    </a:lnTo>
                    <a:lnTo>
                      <a:pt x="13" y="3"/>
                    </a:lnTo>
                    <a:lnTo>
                      <a:pt x="10" y="0"/>
                    </a:lnTo>
                    <a:lnTo>
                      <a:pt x="7" y="3"/>
                    </a:lnTo>
                    <a:lnTo>
                      <a:pt x="2" y="3"/>
                    </a:lnTo>
                    <a:lnTo>
                      <a:pt x="0"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39" name="Freeform 297"/>
              <p:cNvSpPr>
                <a:spLocks/>
              </p:cNvSpPr>
              <p:nvPr/>
            </p:nvSpPr>
            <p:spPr bwMode="auto">
              <a:xfrm>
                <a:off x="5491" y="1880"/>
                <a:ext cx="13" cy="5"/>
              </a:xfrm>
              <a:custGeom>
                <a:avLst/>
                <a:gdLst>
                  <a:gd name="T0" fmla="*/ 7 w 13"/>
                  <a:gd name="T1" fmla="*/ 0 h 5"/>
                  <a:gd name="T2" fmla="*/ 7 w 13"/>
                  <a:gd name="T3" fmla="*/ 0 h 5"/>
                  <a:gd name="T4" fmla="*/ 2 w 13"/>
                  <a:gd name="T5" fmla="*/ 0 h 5"/>
                  <a:gd name="T6" fmla="*/ 0 w 13"/>
                  <a:gd name="T7" fmla="*/ 5 h 5"/>
                  <a:gd name="T8" fmla="*/ 2 w 13"/>
                  <a:gd name="T9" fmla="*/ 3 h 5"/>
                  <a:gd name="T10" fmla="*/ 5 w 13"/>
                  <a:gd name="T11" fmla="*/ 5 h 5"/>
                  <a:gd name="T12" fmla="*/ 13 w 13"/>
                  <a:gd name="T13" fmla="*/ 0 h 5"/>
                  <a:gd name="T14" fmla="*/ 13 w 13"/>
                  <a:gd name="T15" fmla="*/ 0 h 5"/>
                  <a:gd name="T16" fmla="*/ 7 w 13"/>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
                  <a:gd name="T29" fmla="*/ 13 w 1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
                    <a:moveTo>
                      <a:pt x="7" y="0"/>
                    </a:moveTo>
                    <a:lnTo>
                      <a:pt x="7" y="0"/>
                    </a:lnTo>
                    <a:lnTo>
                      <a:pt x="2" y="0"/>
                    </a:lnTo>
                    <a:lnTo>
                      <a:pt x="0" y="5"/>
                    </a:lnTo>
                    <a:lnTo>
                      <a:pt x="2" y="3"/>
                    </a:lnTo>
                    <a:lnTo>
                      <a:pt x="5" y="5"/>
                    </a:lnTo>
                    <a:lnTo>
                      <a:pt x="13" y="0"/>
                    </a:lnTo>
                    <a:lnTo>
                      <a:pt x="7"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40" name="Freeform 298"/>
              <p:cNvSpPr>
                <a:spLocks/>
              </p:cNvSpPr>
              <p:nvPr/>
            </p:nvSpPr>
            <p:spPr bwMode="auto">
              <a:xfrm>
                <a:off x="5493" y="1846"/>
                <a:ext cx="11" cy="34"/>
              </a:xfrm>
              <a:custGeom>
                <a:avLst/>
                <a:gdLst>
                  <a:gd name="T0" fmla="*/ 0 w 11"/>
                  <a:gd name="T1" fmla="*/ 3 h 34"/>
                  <a:gd name="T2" fmla="*/ 0 w 11"/>
                  <a:gd name="T3" fmla="*/ 3 h 34"/>
                  <a:gd name="T4" fmla="*/ 5 w 11"/>
                  <a:gd name="T5" fmla="*/ 18 h 34"/>
                  <a:gd name="T6" fmla="*/ 5 w 11"/>
                  <a:gd name="T7" fmla="*/ 34 h 34"/>
                  <a:gd name="T8" fmla="*/ 11 w 11"/>
                  <a:gd name="T9" fmla="*/ 34 h 34"/>
                  <a:gd name="T10" fmla="*/ 8 w 11"/>
                  <a:gd name="T11" fmla="*/ 16 h 34"/>
                  <a:gd name="T12" fmla="*/ 3 w 11"/>
                  <a:gd name="T13" fmla="*/ 0 h 34"/>
                  <a:gd name="T14" fmla="*/ 3 w 11"/>
                  <a:gd name="T15" fmla="*/ 0 h 34"/>
                  <a:gd name="T16" fmla="*/ 0 w 11"/>
                  <a:gd name="T17" fmla="*/ 3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4"/>
                  <a:gd name="T29" fmla="*/ 11 w 11"/>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4">
                    <a:moveTo>
                      <a:pt x="0" y="3"/>
                    </a:moveTo>
                    <a:lnTo>
                      <a:pt x="0" y="3"/>
                    </a:lnTo>
                    <a:lnTo>
                      <a:pt x="5" y="18"/>
                    </a:lnTo>
                    <a:lnTo>
                      <a:pt x="5" y="34"/>
                    </a:lnTo>
                    <a:lnTo>
                      <a:pt x="11" y="34"/>
                    </a:lnTo>
                    <a:lnTo>
                      <a:pt x="8" y="16"/>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41" name="Freeform 299"/>
              <p:cNvSpPr>
                <a:spLocks/>
              </p:cNvSpPr>
              <p:nvPr/>
            </p:nvSpPr>
            <p:spPr bwMode="auto">
              <a:xfrm>
                <a:off x="5493" y="1846"/>
                <a:ext cx="11" cy="37"/>
              </a:xfrm>
              <a:custGeom>
                <a:avLst/>
                <a:gdLst>
                  <a:gd name="T0" fmla="*/ 11 w 11"/>
                  <a:gd name="T1" fmla="*/ 37 h 37"/>
                  <a:gd name="T2" fmla="*/ 11 w 11"/>
                  <a:gd name="T3" fmla="*/ 37 h 37"/>
                  <a:gd name="T4" fmla="*/ 8 w 11"/>
                  <a:gd name="T5" fmla="*/ 16 h 37"/>
                  <a:gd name="T6" fmla="*/ 0 w 11"/>
                  <a:gd name="T7" fmla="*/ 3 h 37"/>
                  <a:gd name="T8" fmla="*/ 3 w 11"/>
                  <a:gd name="T9" fmla="*/ 0 h 37"/>
                  <a:gd name="T10" fmla="*/ 5 w 11"/>
                  <a:gd name="T11" fmla="*/ 18 h 37"/>
                  <a:gd name="T12" fmla="*/ 8 w 11"/>
                  <a:gd name="T13" fmla="*/ 34 h 37"/>
                  <a:gd name="T14" fmla="*/ 8 w 11"/>
                  <a:gd name="T15" fmla="*/ 34 h 37"/>
                  <a:gd name="T16" fmla="*/ 11 w 11"/>
                  <a:gd name="T17" fmla="*/ 3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7"/>
                  <a:gd name="T29" fmla="*/ 11 w 11"/>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7">
                    <a:moveTo>
                      <a:pt x="11" y="37"/>
                    </a:moveTo>
                    <a:lnTo>
                      <a:pt x="11" y="37"/>
                    </a:lnTo>
                    <a:lnTo>
                      <a:pt x="8" y="16"/>
                    </a:lnTo>
                    <a:lnTo>
                      <a:pt x="0" y="3"/>
                    </a:lnTo>
                    <a:lnTo>
                      <a:pt x="3" y="0"/>
                    </a:lnTo>
                    <a:lnTo>
                      <a:pt x="5" y="18"/>
                    </a:lnTo>
                    <a:lnTo>
                      <a:pt x="8" y="34"/>
                    </a:lnTo>
                    <a:lnTo>
                      <a:pt x="11" y="37"/>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42" name="Freeform 300"/>
              <p:cNvSpPr>
                <a:spLocks/>
              </p:cNvSpPr>
              <p:nvPr/>
            </p:nvSpPr>
            <p:spPr bwMode="auto">
              <a:xfrm>
                <a:off x="5483" y="1828"/>
                <a:ext cx="8" cy="21"/>
              </a:xfrm>
              <a:custGeom>
                <a:avLst/>
                <a:gdLst>
                  <a:gd name="T0" fmla="*/ 8 w 8"/>
                  <a:gd name="T1" fmla="*/ 21 h 21"/>
                  <a:gd name="T2" fmla="*/ 5 w 8"/>
                  <a:gd name="T3" fmla="*/ 21 h 21"/>
                  <a:gd name="T4" fmla="*/ 0 w 8"/>
                  <a:gd name="T5" fmla="*/ 21 h 21"/>
                  <a:gd name="T6" fmla="*/ 0 w 8"/>
                  <a:gd name="T7" fmla="*/ 10 h 21"/>
                  <a:gd name="T8" fmla="*/ 0 w 8"/>
                  <a:gd name="T9" fmla="*/ 0 h 21"/>
                  <a:gd name="T10" fmla="*/ 0 w 8"/>
                  <a:gd name="T11" fmla="*/ 0 h 21"/>
                  <a:gd name="T12" fmla="*/ 0 w 8"/>
                  <a:gd name="T13" fmla="*/ 8 h 21"/>
                  <a:gd name="T14" fmla="*/ 0 w 8"/>
                  <a:gd name="T15" fmla="*/ 13 h 21"/>
                  <a:gd name="T16" fmla="*/ 2 w 8"/>
                  <a:gd name="T17" fmla="*/ 16 h 21"/>
                  <a:gd name="T18" fmla="*/ 5 w 8"/>
                  <a:gd name="T19" fmla="*/ 21 h 21"/>
                  <a:gd name="T20" fmla="*/ 8 w 8"/>
                  <a:gd name="T21" fmla="*/ 2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21"/>
                  <a:gd name="T35" fmla="*/ 8 w 8"/>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21">
                    <a:moveTo>
                      <a:pt x="8" y="21"/>
                    </a:moveTo>
                    <a:lnTo>
                      <a:pt x="5" y="21"/>
                    </a:lnTo>
                    <a:lnTo>
                      <a:pt x="0" y="21"/>
                    </a:lnTo>
                    <a:lnTo>
                      <a:pt x="0" y="10"/>
                    </a:lnTo>
                    <a:lnTo>
                      <a:pt x="0" y="0"/>
                    </a:lnTo>
                    <a:lnTo>
                      <a:pt x="0" y="8"/>
                    </a:lnTo>
                    <a:lnTo>
                      <a:pt x="0" y="13"/>
                    </a:lnTo>
                    <a:lnTo>
                      <a:pt x="2" y="16"/>
                    </a:lnTo>
                    <a:lnTo>
                      <a:pt x="5" y="21"/>
                    </a:lnTo>
                    <a:lnTo>
                      <a:pt x="8" y="2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43" name="Freeform 301"/>
              <p:cNvSpPr>
                <a:spLocks/>
              </p:cNvSpPr>
              <p:nvPr/>
            </p:nvSpPr>
            <p:spPr bwMode="auto">
              <a:xfrm>
                <a:off x="5480" y="1846"/>
                <a:ext cx="11" cy="5"/>
              </a:xfrm>
              <a:custGeom>
                <a:avLst/>
                <a:gdLst>
                  <a:gd name="T0" fmla="*/ 0 w 11"/>
                  <a:gd name="T1" fmla="*/ 3 h 5"/>
                  <a:gd name="T2" fmla="*/ 0 w 11"/>
                  <a:gd name="T3" fmla="*/ 3 h 5"/>
                  <a:gd name="T4" fmla="*/ 8 w 11"/>
                  <a:gd name="T5" fmla="*/ 5 h 5"/>
                  <a:gd name="T6" fmla="*/ 11 w 11"/>
                  <a:gd name="T7" fmla="*/ 5 h 5"/>
                  <a:gd name="T8" fmla="*/ 11 w 11"/>
                  <a:gd name="T9" fmla="*/ 0 h 5"/>
                  <a:gd name="T10" fmla="*/ 8 w 11"/>
                  <a:gd name="T11" fmla="*/ 0 h 5"/>
                  <a:gd name="T12" fmla="*/ 3 w 11"/>
                  <a:gd name="T13" fmla="*/ 0 h 5"/>
                  <a:gd name="T14" fmla="*/ 3 w 11"/>
                  <a:gd name="T15" fmla="*/ 0 h 5"/>
                  <a:gd name="T16" fmla="*/ 0 w 11"/>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
                  <a:gd name="T29" fmla="*/ 11 w 11"/>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
                    <a:moveTo>
                      <a:pt x="0" y="3"/>
                    </a:moveTo>
                    <a:lnTo>
                      <a:pt x="0" y="3"/>
                    </a:lnTo>
                    <a:lnTo>
                      <a:pt x="8" y="5"/>
                    </a:lnTo>
                    <a:lnTo>
                      <a:pt x="11" y="5"/>
                    </a:lnTo>
                    <a:lnTo>
                      <a:pt x="11" y="0"/>
                    </a:lnTo>
                    <a:lnTo>
                      <a:pt x="8" y="0"/>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44" name="Freeform 302"/>
              <p:cNvSpPr>
                <a:spLocks/>
              </p:cNvSpPr>
              <p:nvPr/>
            </p:nvSpPr>
            <p:spPr bwMode="auto">
              <a:xfrm>
                <a:off x="5480" y="1828"/>
                <a:ext cx="5" cy="21"/>
              </a:xfrm>
              <a:custGeom>
                <a:avLst/>
                <a:gdLst>
                  <a:gd name="T0" fmla="*/ 0 w 5"/>
                  <a:gd name="T1" fmla="*/ 0 h 21"/>
                  <a:gd name="T2" fmla="*/ 0 w 5"/>
                  <a:gd name="T3" fmla="*/ 0 h 21"/>
                  <a:gd name="T4" fmla="*/ 0 w 5"/>
                  <a:gd name="T5" fmla="*/ 10 h 21"/>
                  <a:gd name="T6" fmla="*/ 0 w 5"/>
                  <a:gd name="T7" fmla="*/ 21 h 21"/>
                  <a:gd name="T8" fmla="*/ 3 w 5"/>
                  <a:gd name="T9" fmla="*/ 18 h 21"/>
                  <a:gd name="T10" fmla="*/ 3 w 5"/>
                  <a:gd name="T11" fmla="*/ 10 h 21"/>
                  <a:gd name="T12" fmla="*/ 5 w 5"/>
                  <a:gd name="T13" fmla="*/ 0 h 21"/>
                  <a:gd name="T14" fmla="*/ 5 w 5"/>
                  <a:gd name="T15" fmla="*/ 0 h 21"/>
                  <a:gd name="T16" fmla="*/ 0 w 5"/>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21"/>
                  <a:gd name="T29" fmla="*/ 5 w 5"/>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21">
                    <a:moveTo>
                      <a:pt x="0" y="0"/>
                    </a:moveTo>
                    <a:lnTo>
                      <a:pt x="0" y="0"/>
                    </a:lnTo>
                    <a:lnTo>
                      <a:pt x="0" y="10"/>
                    </a:lnTo>
                    <a:lnTo>
                      <a:pt x="0" y="21"/>
                    </a:lnTo>
                    <a:lnTo>
                      <a:pt x="3" y="18"/>
                    </a:lnTo>
                    <a:lnTo>
                      <a:pt x="3" y="10"/>
                    </a:lnTo>
                    <a:lnTo>
                      <a:pt x="5" y="0"/>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45" name="Freeform 303"/>
              <p:cNvSpPr>
                <a:spLocks/>
              </p:cNvSpPr>
              <p:nvPr/>
            </p:nvSpPr>
            <p:spPr bwMode="auto">
              <a:xfrm>
                <a:off x="5480" y="1828"/>
                <a:ext cx="11" cy="23"/>
              </a:xfrm>
              <a:custGeom>
                <a:avLst/>
                <a:gdLst>
                  <a:gd name="T0" fmla="*/ 11 w 11"/>
                  <a:gd name="T1" fmla="*/ 23 h 23"/>
                  <a:gd name="T2" fmla="*/ 11 w 11"/>
                  <a:gd name="T3" fmla="*/ 18 h 23"/>
                  <a:gd name="T4" fmla="*/ 8 w 11"/>
                  <a:gd name="T5" fmla="*/ 18 h 23"/>
                  <a:gd name="T6" fmla="*/ 5 w 11"/>
                  <a:gd name="T7" fmla="*/ 16 h 23"/>
                  <a:gd name="T8" fmla="*/ 5 w 11"/>
                  <a:gd name="T9" fmla="*/ 13 h 23"/>
                  <a:gd name="T10" fmla="*/ 5 w 11"/>
                  <a:gd name="T11" fmla="*/ 8 h 23"/>
                  <a:gd name="T12" fmla="*/ 5 w 11"/>
                  <a:gd name="T13" fmla="*/ 0 h 23"/>
                  <a:gd name="T14" fmla="*/ 0 w 11"/>
                  <a:gd name="T15" fmla="*/ 0 h 23"/>
                  <a:gd name="T16" fmla="*/ 5 w 11"/>
                  <a:gd name="T17" fmla="*/ 0 h 23"/>
                  <a:gd name="T18" fmla="*/ 0 w 11"/>
                  <a:gd name="T19" fmla="*/ 0 h 23"/>
                  <a:gd name="T20" fmla="*/ 0 w 11"/>
                  <a:gd name="T21" fmla="*/ 8 h 23"/>
                  <a:gd name="T22" fmla="*/ 0 w 11"/>
                  <a:gd name="T23" fmla="*/ 13 h 23"/>
                  <a:gd name="T24" fmla="*/ 3 w 11"/>
                  <a:gd name="T25" fmla="*/ 18 h 23"/>
                  <a:gd name="T26" fmla="*/ 5 w 11"/>
                  <a:gd name="T27" fmla="*/ 21 h 23"/>
                  <a:gd name="T28" fmla="*/ 11 w 11"/>
                  <a:gd name="T29" fmla="*/ 23 h 23"/>
                  <a:gd name="T30" fmla="*/ 11 w 11"/>
                  <a:gd name="T31" fmla="*/ 18 h 23"/>
                  <a:gd name="T32" fmla="*/ 11 w 11"/>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23"/>
                  <a:gd name="T53" fmla="*/ 11 w 11"/>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23">
                    <a:moveTo>
                      <a:pt x="11" y="23"/>
                    </a:moveTo>
                    <a:lnTo>
                      <a:pt x="11" y="18"/>
                    </a:lnTo>
                    <a:lnTo>
                      <a:pt x="8" y="18"/>
                    </a:lnTo>
                    <a:lnTo>
                      <a:pt x="5" y="16"/>
                    </a:lnTo>
                    <a:lnTo>
                      <a:pt x="5" y="13"/>
                    </a:lnTo>
                    <a:lnTo>
                      <a:pt x="5" y="8"/>
                    </a:lnTo>
                    <a:lnTo>
                      <a:pt x="5" y="0"/>
                    </a:lnTo>
                    <a:lnTo>
                      <a:pt x="0" y="0"/>
                    </a:lnTo>
                    <a:lnTo>
                      <a:pt x="5" y="0"/>
                    </a:lnTo>
                    <a:lnTo>
                      <a:pt x="0" y="0"/>
                    </a:lnTo>
                    <a:lnTo>
                      <a:pt x="0" y="8"/>
                    </a:lnTo>
                    <a:lnTo>
                      <a:pt x="0" y="13"/>
                    </a:lnTo>
                    <a:lnTo>
                      <a:pt x="3" y="18"/>
                    </a:lnTo>
                    <a:lnTo>
                      <a:pt x="5" y="21"/>
                    </a:lnTo>
                    <a:lnTo>
                      <a:pt x="11" y="23"/>
                    </a:lnTo>
                    <a:lnTo>
                      <a:pt x="11" y="18"/>
                    </a:lnTo>
                    <a:lnTo>
                      <a:pt x="11" y="2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46" name="Freeform 304"/>
              <p:cNvSpPr>
                <a:spLocks/>
              </p:cNvSpPr>
              <p:nvPr/>
            </p:nvSpPr>
            <p:spPr bwMode="auto">
              <a:xfrm>
                <a:off x="5491" y="1904"/>
                <a:ext cx="18" cy="13"/>
              </a:xfrm>
              <a:custGeom>
                <a:avLst/>
                <a:gdLst>
                  <a:gd name="T0" fmla="*/ 0 w 18"/>
                  <a:gd name="T1" fmla="*/ 13 h 13"/>
                  <a:gd name="T2" fmla="*/ 7 w 18"/>
                  <a:gd name="T3" fmla="*/ 13 h 13"/>
                  <a:gd name="T4" fmla="*/ 18 w 18"/>
                  <a:gd name="T5" fmla="*/ 13 h 13"/>
                  <a:gd name="T6" fmla="*/ 18 w 18"/>
                  <a:gd name="T7" fmla="*/ 7 h 13"/>
                  <a:gd name="T8" fmla="*/ 18 w 18"/>
                  <a:gd name="T9" fmla="*/ 0 h 13"/>
                  <a:gd name="T10" fmla="*/ 18 w 18"/>
                  <a:gd name="T11" fmla="*/ 0 h 13"/>
                  <a:gd name="T12" fmla="*/ 15 w 18"/>
                  <a:gd name="T13" fmla="*/ 5 h 13"/>
                  <a:gd name="T14" fmla="*/ 10 w 18"/>
                  <a:gd name="T15" fmla="*/ 10 h 13"/>
                  <a:gd name="T16" fmla="*/ 0 w 18"/>
                  <a:gd name="T17" fmla="*/ 1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3"/>
                  <a:gd name="T29" fmla="*/ 18 w 1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3">
                    <a:moveTo>
                      <a:pt x="0" y="13"/>
                    </a:moveTo>
                    <a:lnTo>
                      <a:pt x="7" y="13"/>
                    </a:lnTo>
                    <a:lnTo>
                      <a:pt x="18" y="13"/>
                    </a:lnTo>
                    <a:lnTo>
                      <a:pt x="18" y="7"/>
                    </a:lnTo>
                    <a:lnTo>
                      <a:pt x="18" y="0"/>
                    </a:lnTo>
                    <a:lnTo>
                      <a:pt x="15" y="5"/>
                    </a:lnTo>
                    <a:lnTo>
                      <a:pt x="10" y="10"/>
                    </a:lnTo>
                    <a:lnTo>
                      <a:pt x="0"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47" name="Freeform 305"/>
              <p:cNvSpPr>
                <a:spLocks/>
              </p:cNvSpPr>
              <p:nvPr/>
            </p:nvSpPr>
            <p:spPr bwMode="auto">
              <a:xfrm>
                <a:off x="5491" y="1914"/>
                <a:ext cx="20" cy="5"/>
              </a:xfrm>
              <a:custGeom>
                <a:avLst/>
                <a:gdLst>
                  <a:gd name="T0" fmla="*/ 20 w 20"/>
                  <a:gd name="T1" fmla="*/ 0 h 5"/>
                  <a:gd name="T2" fmla="*/ 20 w 20"/>
                  <a:gd name="T3" fmla="*/ 0 h 5"/>
                  <a:gd name="T4" fmla="*/ 7 w 20"/>
                  <a:gd name="T5" fmla="*/ 0 h 5"/>
                  <a:gd name="T6" fmla="*/ 0 w 20"/>
                  <a:gd name="T7" fmla="*/ 0 h 5"/>
                  <a:gd name="T8" fmla="*/ 0 w 20"/>
                  <a:gd name="T9" fmla="*/ 5 h 5"/>
                  <a:gd name="T10" fmla="*/ 7 w 20"/>
                  <a:gd name="T11" fmla="*/ 5 h 5"/>
                  <a:gd name="T12" fmla="*/ 18 w 20"/>
                  <a:gd name="T13" fmla="*/ 5 h 5"/>
                  <a:gd name="T14" fmla="*/ 18 w 20"/>
                  <a:gd name="T15" fmla="*/ 5 h 5"/>
                  <a:gd name="T16" fmla="*/ 20 w 20"/>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5"/>
                  <a:gd name="T29" fmla="*/ 20 w 2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5">
                    <a:moveTo>
                      <a:pt x="20" y="0"/>
                    </a:moveTo>
                    <a:lnTo>
                      <a:pt x="20" y="0"/>
                    </a:lnTo>
                    <a:lnTo>
                      <a:pt x="7" y="0"/>
                    </a:lnTo>
                    <a:lnTo>
                      <a:pt x="0" y="0"/>
                    </a:lnTo>
                    <a:lnTo>
                      <a:pt x="0" y="5"/>
                    </a:lnTo>
                    <a:lnTo>
                      <a:pt x="7" y="5"/>
                    </a:lnTo>
                    <a:lnTo>
                      <a:pt x="18" y="5"/>
                    </a:lnTo>
                    <a:lnTo>
                      <a:pt x="2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48" name="Freeform 306"/>
              <p:cNvSpPr>
                <a:spLocks/>
              </p:cNvSpPr>
              <p:nvPr/>
            </p:nvSpPr>
            <p:spPr bwMode="auto">
              <a:xfrm>
                <a:off x="5506" y="1901"/>
                <a:ext cx="5" cy="18"/>
              </a:xfrm>
              <a:custGeom>
                <a:avLst/>
                <a:gdLst>
                  <a:gd name="T0" fmla="*/ 0 w 5"/>
                  <a:gd name="T1" fmla="*/ 0 h 18"/>
                  <a:gd name="T2" fmla="*/ 0 w 5"/>
                  <a:gd name="T3" fmla="*/ 0 h 18"/>
                  <a:gd name="T4" fmla="*/ 3 w 5"/>
                  <a:gd name="T5" fmla="*/ 10 h 18"/>
                  <a:gd name="T6" fmla="*/ 5 w 5"/>
                  <a:gd name="T7" fmla="*/ 13 h 18"/>
                  <a:gd name="T8" fmla="*/ 3 w 5"/>
                  <a:gd name="T9" fmla="*/ 18 h 18"/>
                  <a:gd name="T10" fmla="*/ 5 w 5"/>
                  <a:gd name="T11" fmla="*/ 10 h 18"/>
                  <a:gd name="T12" fmla="*/ 5 w 5"/>
                  <a:gd name="T13" fmla="*/ 3 h 18"/>
                  <a:gd name="T14" fmla="*/ 5 w 5"/>
                  <a:gd name="T15" fmla="*/ 3 h 18"/>
                  <a:gd name="T16" fmla="*/ 0 w 5"/>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8"/>
                  <a:gd name="T29" fmla="*/ 5 w 5"/>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8">
                    <a:moveTo>
                      <a:pt x="0" y="0"/>
                    </a:moveTo>
                    <a:lnTo>
                      <a:pt x="0" y="0"/>
                    </a:lnTo>
                    <a:lnTo>
                      <a:pt x="3" y="10"/>
                    </a:lnTo>
                    <a:lnTo>
                      <a:pt x="5" y="13"/>
                    </a:lnTo>
                    <a:lnTo>
                      <a:pt x="3" y="18"/>
                    </a:lnTo>
                    <a:lnTo>
                      <a:pt x="5" y="10"/>
                    </a:lnTo>
                    <a:lnTo>
                      <a:pt x="5" y="3"/>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49" name="Freeform 307"/>
              <p:cNvSpPr>
                <a:spLocks/>
              </p:cNvSpPr>
              <p:nvPr/>
            </p:nvSpPr>
            <p:spPr bwMode="auto">
              <a:xfrm>
                <a:off x="5491" y="1901"/>
                <a:ext cx="20" cy="18"/>
              </a:xfrm>
              <a:custGeom>
                <a:avLst/>
                <a:gdLst>
                  <a:gd name="T0" fmla="*/ 0 w 20"/>
                  <a:gd name="T1" fmla="*/ 13 h 18"/>
                  <a:gd name="T2" fmla="*/ 0 w 20"/>
                  <a:gd name="T3" fmla="*/ 18 h 18"/>
                  <a:gd name="T4" fmla="*/ 13 w 20"/>
                  <a:gd name="T5" fmla="*/ 16 h 18"/>
                  <a:gd name="T6" fmla="*/ 18 w 20"/>
                  <a:gd name="T7" fmla="*/ 8 h 18"/>
                  <a:gd name="T8" fmla="*/ 20 w 20"/>
                  <a:gd name="T9" fmla="*/ 3 h 18"/>
                  <a:gd name="T10" fmla="*/ 15 w 20"/>
                  <a:gd name="T11" fmla="*/ 0 h 18"/>
                  <a:gd name="T12" fmla="*/ 20 w 20"/>
                  <a:gd name="T13" fmla="*/ 3 h 18"/>
                  <a:gd name="T14" fmla="*/ 15 w 20"/>
                  <a:gd name="T15" fmla="*/ 3 h 18"/>
                  <a:gd name="T16" fmla="*/ 15 w 20"/>
                  <a:gd name="T17" fmla="*/ 8 h 18"/>
                  <a:gd name="T18" fmla="*/ 10 w 20"/>
                  <a:gd name="T19" fmla="*/ 10 h 18"/>
                  <a:gd name="T20" fmla="*/ 0 w 20"/>
                  <a:gd name="T21" fmla="*/ 13 h 18"/>
                  <a:gd name="T22" fmla="*/ 0 w 20"/>
                  <a:gd name="T23" fmla="*/ 18 h 18"/>
                  <a:gd name="T24" fmla="*/ 0 w 20"/>
                  <a:gd name="T25" fmla="*/ 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0" y="13"/>
                    </a:moveTo>
                    <a:lnTo>
                      <a:pt x="0" y="18"/>
                    </a:lnTo>
                    <a:lnTo>
                      <a:pt x="13" y="16"/>
                    </a:lnTo>
                    <a:lnTo>
                      <a:pt x="18" y="8"/>
                    </a:lnTo>
                    <a:lnTo>
                      <a:pt x="20" y="3"/>
                    </a:lnTo>
                    <a:lnTo>
                      <a:pt x="15" y="0"/>
                    </a:lnTo>
                    <a:lnTo>
                      <a:pt x="20" y="3"/>
                    </a:lnTo>
                    <a:lnTo>
                      <a:pt x="15" y="3"/>
                    </a:lnTo>
                    <a:lnTo>
                      <a:pt x="15" y="8"/>
                    </a:lnTo>
                    <a:lnTo>
                      <a:pt x="10" y="10"/>
                    </a:lnTo>
                    <a:lnTo>
                      <a:pt x="0" y="13"/>
                    </a:lnTo>
                    <a:lnTo>
                      <a:pt x="0" y="18"/>
                    </a:lnTo>
                    <a:lnTo>
                      <a:pt x="0"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50" name="Freeform 308"/>
              <p:cNvSpPr>
                <a:spLocks/>
              </p:cNvSpPr>
              <p:nvPr/>
            </p:nvSpPr>
            <p:spPr bwMode="auto">
              <a:xfrm>
                <a:off x="5483" y="1896"/>
                <a:ext cx="5" cy="5"/>
              </a:xfrm>
              <a:custGeom>
                <a:avLst/>
                <a:gdLst>
                  <a:gd name="T0" fmla="*/ 2 w 5"/>
                  <a:gd name="T1" fmla="*/ 5 h 5"/>
                  <a:gd name="T2" fmla="*/ 2 w 5"/>
                  <a:gd name="T3" fmla="*/ 2 h 5"/>
                  <a:gd name="T4" fmla="*/ 0 w 5"/>
                  <a:gd name="T5" fmla="*/ 2 h 5"/>
                  <a:gd name="T6" fmla="*/ 2 w 5"/>
                  <a:gd name="T7" fmla="*/ 0 h 5"/>
                  <a:gd name="T8" fmla="*/ 5 w 5"/>
                  <a:gd name="T9" fmla="*/ 0 h 5"/>
                  <a:gd name="T10" fmla="*/ 2 w 5"/>
                  <a:gd name="T11" fmla="*/ 0 h 5"/>
                  <a:gd name="T12" fmla="*/ 2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2" y="5"/>
                    </a:moveTo>
                    <a:lnTo>
                      <a:pt x="2" y="2"/>
                    </a:lnTo>
                    <a:lnTo>
                      <a:pt x="0" y="2"/>
                    </a:lnTo>
                    <a:lnTo>
                      <a:pt x="2" y="0"/>
                    </a:lnTo>
                    <a:lnTo>
                      <a:pt x="5" y="0"/>
                    </a:lnTo>
                    <a:lnTo>
                      <a:pt x="2" y="0"/>
                    </a:lnTo>
                    <a:lnTo>
                      <a:pt x="2"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51" name="Freeform 309"/>
              <p:cNvSpPr>
                <a:spLocks/>
              </p:cNvSpPr>
              <p:nvPr/>
            </p:nvSpPr>
            <p:spPr bwMode="auto">
              <a:xfrm>
                <a:off x="5483" y="1896"/>
                <a:ext cx="5" cy="5"/>
              </a:xfrm>
              <a:custGeom>
                <a:avLst/>
                <a:gdLst>
                  <a:gd name="T0" fmla="*/ 0 w 5"/>
                  <a:gd name="T1" fmla="*/ 2 h 5"/>
                  <a:gd name="T2" fmla="*/ 0 w 5"/>
                  <a:gd name="T3" fmla="*/ 2 h 5"/>
                  <a:gd name="T4" fmla="*/ 0 w 5"/>
                  <a:gd name="T5" fmla="*/ 5 h 5"/>
                  <a:gd name="T6" fmla="*/ 0 w 5"/>
                  <a:gd name="T7" fmla="*/ 5 h 5"/>
                  <a:gd name="T8" fmla="*/ 5 w 5"/>
                  <a:gd name="T9" fmla="*/ 5 h 5"/>
                  <a:gd name="T10" fmla="*/ 2 w 5"/>
                  <a:gd name="T11" fmla="*/ 2 h 5"/>
                  <a:gd name="T12" fmla="*/ 0 w 5"/>
                  <a:gd name="T13" fmla="*/ 0 h 5"/>
                  <a:gd name="T14" fmla="*/ 0 w 5"/>
                  <a:gd name="T15" fmla="*/ 0 h 5"/>
                  <a:gd name="T16" fmla="*/ 0 w 5"/>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0" y="2"/>
                    </a:moveTo>
                    <a:lnTo>
                      <a:pt x="0" y="2"/>
                    </a:lnTo>
                    <a:lnTo>
                      <a:pt x="0" y="5"/>
                    </a:lnTo>
                    <a:lnTo>
                      <a:pt x="5" y="5"/>
                    </a:lnTo>
                    <a:lnTo>
                      <a:pt x="2" y="2"/>
                    </a:lnTo>
                    <a:lnTo>
                      <a:pt x="0"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52" name="Freeform 310"/>
              <p:cNvSpPr>
                <a:spLocks/>
              </p:cNvSpPr>
              <p:nvPr/>
            </p:nvSpPr>
            <p:spPr bwMode="auto">
              <a:xfrm>
                <a:off x="5483" y="1893"/>
                <a:ext cx="8" cy="5"/>
              </a:xfrm>
              <a:custGeom>
                <a:avLst/>
                <a:gdLst>
                  <a:gd name="T0" fmla="*/ 8 w 8"/>
                  <a:gd name="T1" fmla="*/ 3 h 5"/>
                  <a:gd name="T2" fmla="*/ 5 w 8"/>
                  <a:gd name="T3" fmla="*/ 0 h 5"/>
                  <a:gd name="T4" fmla="*/ 2 w 8"/>
                  <a:gd name="T5" fmla="*/ 0 h 5"/>
                  <a:gd name="T6" fmla="*/ 0 w 8"/>
                  <a:gd name="T7" fmla="*/ 5 h 5"/>
                  <a:gd name="T8" fmla="*/ 0 w 8"/>
                  <a:gd name="T9" fmla="*/ 3 h 5"/>
                  <a:gd name="T10" fmla="*/ 2 w 8"/>
                  <a:gd name="T11" fmla="*/ 5 h 5"/>
                  <a:gd name="T12" fmla="*/ 8 w 8"/>
                  <a:gd name="T13" fmla="*/ 3 h 5"/>
                  <a:gd name="T14" fmla="*/ 5 w 8"/>
                  <a:gd name="T15" fmla="*/ 0 h 5"/>
                  <a:gd name="T16" fmla="*/ 8 w 8"/>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8" y="3"/>
                    </a:moveTo>
                    <a:lnTo>
                      <a:pt x="5" y="0"/>
                    </a:lnTo>
                    <a:lnTo>
                      <a:pt x="2" y="0"/>
                    </a:lnTo>
                    <a:lnTo>
                      <a:pt x="0" y="5"/>
                    </a:lnTo>
                    <a:lnTo>
                      <a:pt x="0" y="3"/>
                    </a:lnTo>
                    <a:lnTo>
                      <a:pt x="2" y="5"/>
                    </a:lnTo>
                    <a:lnTo>
                      <a:pt x="8" y="3"/>
                    </a:lnTo>
                    <a:lnTo>
                      <a:pt x="5" y="0"/>
                    </a:lnTo>
                    <a:lnTo>
                      <a:pt x="8"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53" name="Freeform 311"/>
              <p:cNvSpPr>
                <a:spLocks/>
              </p:cNvSpPr>
              <p:nvPr/>
            </p:nvSpPr>
            <p:spPr bwMode="auto">
              <a:xfrm>
                <a:off x="5483" y="1893"/>
                <a:ext cx="8" cy="8"/>
              </a:xfrm>
              <a:custGeom>
                <a:avLst/>
                <a:gdLst>
                  <a:gd name="T0" fmla="*/ 0 w 8"/>
                  <a:gd name="T1" fmla="*/ 8 h 8"/>
                  <a:gd name="T2" fmla="*/ 5 w 8"/>
                  <a:gd name="T3" fmla="*/ 8 h 8"/>
                  <a:gd name="T4" fmla="*/ 5 w 8"/>
                  <a:gd name="T5" fmla="*/ 5 h 8"/>
                  <a:gd name="T6" fmla="*/ 8 w 8"/>
                  <a:gd name="T7" fmla="*/ 3 h 8"/>
                  <a:gd name="T8" fmla="*/ 5 w 8"/>
                  <a:gd name="T9" fmla="*/ 0 h 8"/>
                  <a:gd name="T10" fmla="*/ 2 w 8"/>
                  <a:gd name="T11" fmla="*/ 3 h 8"/>
                  <a:gd name="T12" fmla="*/ 0 w 8"/>
                  <a:gd name="T13" fmla="*/ 8 h 8"/>
                  <a:gd name="T14" fmla="*/ 5 w 8"/>
                  <a:gd name="T15" fmla="*/ 8 h 8"/>
                  <a:gd name="T16" fmla="*/ 0 w 8"/>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0" y="8"/>
                    </a:moveTo>
                    <a:lnTo>
                      <a:pt x="5" y="8"/>
                    </a:lnTo>
                    <a:lnTo>
                      <a:pt x="5" y="5"/>
                    </a:lnTo>
                    <a:lnTo>
                      <a:pt x="8" y="3"/>
                    </a:lnTo>
                    <a:lnTo>
                      <a:pt x="5" y="0"/>
                    </a:lnTo>
                    <a:lnTo>
                      <a:pt x="2" y="3"/>
                    </a:lnTo>
                    <a:lnTo>
                      <a:pt x="0" y="8"/>
                    </a:lnTo>
                    <a:lnTo>
                      <a:pt x="5" y="8"/>
                    </a:lnTo>
                    <a:lnTo>
                      <a:pt x="0"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54" name="Freeform 312"/>
              <p:cNvSpPr>
                <a:spLocks/>
              </p:cNvSpPr>
              <p:nvPr/>
            </p:nvSpPr>
            <p:spPr bwMode="auto">
              <a:xfrm>
                <a:off x="5477" y="1799"/>
                <a:ext cx="8" cy="13"/>
              </a:xfrm>
              <a:custGeom>
                <a:avLst/>
                <a:gdLst>
                  <a:gd name="T0" fmla="*/ 6 w 8"/>
                  <a:gd name="T1" fmla="*/ 13 h 13"/>
                  <a:gd name="T2" fmla="*/ 0 w 8"/>
                  <a:gd name="T3" fmla="*/ 11 h 13"/>
                  <a:gd name="T4" fmla="*/ 0 w 8"/>
                  <a:gd name="T5" fmla="*/ 5 h 13"/>
                  <a:gd name="T6" fmla="*/ 6 w 8"/>
                  <a:gd name="T7" fmla="*/ 3 h 13"/>
                  <a:gd name="T8" fmla="*/ 8 w 8"/>
                  <a:gd name="T9" fmla="*/ 0 h 13"/>
                  <a:gd name="T10" fmla="*/ 6 w 8"/>
                  <a:gd name="T11" fmla="*/ 3 h 13"/>
                  <a:gd name="T12" fmla="*/ 6 w 8"/>
                  <a:gd name="T13" fmla="*/ 13 h 13"/>
                  <a:gd name="T14" fmla="*/ 0 60000 65536"/>
                  <a:gd name="T15" fmla="*/ 0 60000 65536"/>
                  <a:gd name="T16" fmla="*/ 0 60000 65536"/>
                  <a:gd name="T17" fmla="*/ 0 60000 65536"/>
                  <a:gd name="T18" fmla="*/ 0 60000 65536"/>
                  <a:gd name="T19" fmla="*/ 0 60000 65536"/>
                  <a:gd name="T20" fmla="*/ 0 60000 65536"/>
                  <a:gd name="T21" fmla="*/ 0 w 8"/>
                  <a:gd name="T22" fmla="*/ 0 h 13"/>
                  <a:gd name="T23" fmla="*/ 8 w 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3">
                    <a:moveTo>
                      <a:pt x="6" y="13"/>
                    </a:moveTo>
                    <a:lnTo>
                      <a:pt x="0" y="11"/>
                    </a:lnTo>
                    <a:lnTo>
                      <a:pt x="0" y="5"/>
                    </a:lnTo>
                    <a:lnTo>
                      <a:pt x="6" y="3"/>
                    </a:lnTo>
                    <a:lnTo>
                      <a:pt x="8" y="0"/>
                    </a:lnTo>
                    <a:lnTo>
                      <a:pt x="6" y="3"/>
                    </a:lnTo>
                    <a:lnTo>
                      <a:pt x="6"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55" name="Freeform 313"/>
              <p:cNvSpPr>
                <a:spLocks/>
              </p:cNvSpPr>
              <p:nvPr/>
            </p:nvSpPr>
            <p:spPr bwMode="auto">
              <a:xfrm>
                <a:off x="5477" y="1804"/>
                <a:ext cx="6" cy="11"/>
              </a:xfrm>
              <a:custGeom>
                <a:avLst/>
                <a:gdLst>
                  <a:gd name="T0" fmla="*/ 0 w 6"/>
                  <a:gd name="T1" fmla="*/ 0 h 11"/>
                  <a:gd name="T2" fmla="*/ 0 w 6"/>
                  <a:gd name="T3" fmla="*/ 0 h 11"/>
                  <a:gd name="T4" fmla="*/ 0 w 6"/>
                  <a:gd name="T5" fmla="*/ 8 h 11"/>
                  <a:gd name="T6" fmla="*/ 3 w 6"/>
                  <a:gd name="T7" fmla="*/ 11 h 11"/>
                  <a:gd name="T8" fmla="*/ 6 w 6"/>
                  <a:gd name="T9" fmla="*/ 8 h 11"/>
                  <a:gd name="T10" fmla="*/ 3 w 6"/>
                  <a:gd name="T11" fmla="*/ 6 h 11"/>
                  <a:gd name="T12" fmla="*/ 3 w 6"/>
                  <a:gd name="T13" fmla="*/ 3 h 11"/>
                  <a:gd name="T14" fmla="*/ 3 w 6"/>
                  <a:gd name="T15" fmla="*/ 3 h 11"/>
                  <a:gd name="T16" fmla="*/ 0 w 6"/>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0" y="0"/>
                    </a:moveTo>
                    <a:lnTo>
                      <a:pt x="0" y="0"/>
                    </a:lnTo>
                    <a:lnTo>
                      <a:pt x="0" y="8"/>
                    </a:lnTo>
                    <a:lnTo>
                      <a:pt x="3" y="11"/>
                    </a:lnTo>
                    <a:lnTo>
                      <a:pt x="6" y="8"/>
                    </a:lnTo>
                    <a:lnTo>
                      <a:pt x="3" y="6"/>
                    </a:lnTo>
                    <a:lnTo>
                      <a:pt x="3" y="3"/>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56" name="Freeform 314"/>
              <p:cNvSpPr>
                <a:spLocks/>
              </p:cNvSpPr>
              <p:nvPr/>
            </p:nvSpPr>
            <p:spPr bwMode="auto">
              <a:xfrm>
                <a:off x="5477" y="1796"/>
                <a:ext cx="11" cy="11"/>
              </a:xfrm>
              <a:custGeom>
                <a:avLst/>
                <a:gdLst>
                  <a:gd name="T0" fmla="*/ 8 w 11"/>
                  <a:gd name="T1" fmla="*/ 0 h 11"/>
                  <a:gd name="T2" fmla="*/ 8 w 11"/>
                  <a:gd name="T3" fmla="*/ 0 h 11"/>
                  <a:gd name="T4" fmla="*/ 3 w 11"/>
                  <a:gd name="T5" fmla="*/ 3 h 11"/>
                  <a:gd name="T6" fmla="*/ 0 w 11"/>
                  <a:gd name="T7" fmla="*/ 8 h 11"/>
                  <a:gd name="T8" fmla="*/ 3 w 11"/>
                  <a:gd name="T9" fmla="*/ 11 h 11"/>
                  <a:gd name="T10" fmla="*/ 6 w 11"/>
                  <a:gd name="T11" fmla="*/ 8 h 11"/>
                  <a:gd name="T12" fmla="*/ 11 w 11"/>
                  <a:gd name="T13" fmla="*/ 3 h 11"/>
                  <a:gd name="T14" fmla="*/ 11 w 11"/>
                  <a:gd name="T15" fmla="*/ 3 h 11"/>
                  <a:gd name="T16" fmla="*/ 8 w 1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1"/>
                  <a:gd name="T29" fmla="*/ 11 w 1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1">
                    <a:moveTo>
                      <a:pt x="8" y="0"/>
                    </a:moveTo>
                    <a:lnTo>
                      <a:pt x="8" y="0"/>
                    </a:lnTo>
                    <a:lnTo>
                      <a:pt x="3" y="3"/>
                    </a:lnTo>
                    <a:lnTo>
                      <a:pt x="0" y="8"/>
                    </a:lnTo>
                    <a:lnTo>
                      <a:pt x="3" y="11"/>
                    </a:lnTo>
                    <a:lnTo>
                      <a:pt x="6" y="8"/>
                    </a:lnTo>
                    <a:lnTo>
                      <a:pt x="11" y="3"/>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57" name="Freeform 315"/>
              <p:cNvSpPr>
                <a:spLocks/>
              </p:cNvSpPr>
              <p:nvPr/>
            </p:nvSpPr>
            <p:spPr bwMode="auto">
              <a:xfrm>
                <a:off x="5480" y="1796"/>
                <a:ext cx="8" cy="19"/>
              </a:xfrm>
              <a:custGeom>
                <a:avLst/>
                <a:gdLst>
                  <a:gd name="T0" fmla="*/ 0 w 8"/>
                  <a:gd name="T1" fmla="*/ 19 h 19"/>
                  <a:gd name="T2" fmla="*/ 3 w 8"/>
                  <a:gd name="T3" fmla="*/ 16 h 19"/>
                  <a:gd name="T4" fmla="*/ 3 w 8"/>
                  <a:gd name="T5" fmla="*/ 8 h 19"/>
                  <a:gd name="T6" fmla="*/ 5 w 8"/>
                  <a:gd name="T7" fmla="*/ 0 h 19"/>
                  <a:gd name="T8" fmla="*/ 8 w 8"/>
                  <a:gd name="T9" fmla="*/ 3 h 19"/>
                  <a:gd name="T10" fmla="*/ 0 w 8"/>
                  <a:gd name="T11" fmla="*/ 6 h 19"/>
                  <a:gd name="T12" fmla="*/ 0 w 8"/>
                  <a:gd name="T13" fmla="*/ 19 h 19"/>
                  <a:gd name="T14" fmla="*/ 3 w 8"/>
                  <a:gd name="T15" fmla="*/ 16 h 19"/>
                  <a:gd name="T16" fmla="*/ 0 w 8"/>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0" y="19"/>
                    </a:moveTo>
                    <a:lnTo>
                      <a:pt x="3" y="16"/>
                    </a:lnTo>
                    <a:lnTo>
                      <a:pt x="3" y="8"/>
                    </a:lnTo>
                    <a:lnTo>
                      <a:pt x="5" y="0"/>
                    </a:lnTo>
                    <a:lnTo>
                      <a:pt x="8" y="3"/>
                    </a:lnTo>
                    <a:lnTo>
                      <a:pt x="0" y="6"/>
                    </a:lnTo>
                    <a:lnTo>
                      <a:pt x="0" y="19"/>
                    </a:lnTo>
                    <a:lnTo>
                      <a:pt x="3" y="16"/>
                    </a:lnTo>
                    <a:lnTo>
                      <a:pt x="0"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58" name="Freeform 316"/>
              <p:cNvSpPr>
                <a:spLocks/>
              </p:cNvSpPr>
              <p:nvPr/>
            </p:nvSpPr>
            <p:spPr bwMode="auto">
              <a:xfrm>
                <a:off x="5598" y="1930"/>
                <a:ext cx="10" cy="2"/>
              </a:xfrm>
              <a:custGeom>
                <a:avLst/>
                <a:gdLst>
                  <a:gd name="T0" fmla="*/ 10 w 10"/>
                  <a:gd name="T1" fmla="*/ 0 h 2"/>
                  <a:gd name="T2" fmla="*/ 5 w 10"/>
                  <a:gd name="T3" fmla="*/ 2 h 2"/>
                  <a:gd name="T4" fmla="*/ 0 w 10"/>
                  <a:gd name="T5" fmla="*/ 2 h 2"/>
                  <a:gd name="T6" fmla="*/ 0 w 10"/>
                  <a:gd name="T7" fmla="*/ 0 h 2"/>
                  <a:gd name="T8" fmla="*/ 10 w 10"/>
                  <a:gd name="T9" fmla="*/ 0 h 2"/>
                  <a:gd name="T10" fmla="*/ 0 60000 65536"/>
                  <a:gd name="T11" fmla="*/ 0 60000 65536"/>
                  <a:gd name="T12" fmla="*/ 0 60000 65536"/>
                  <a:gd name="T13" fmla="*/ 0 60000 65536"/>
                  <a:gd name="T14" fmla="*/ 0 60000 65536"/>
                  <a:gd name="T15" fmla="*/ 0 w 10"/>
                  <a:gd name="T16" fmla="*/ 0 h 2"/>
                  <a:gd name="T17" fmla="*/ 10 w 10"/>
                  <a:gd name="T18" fmla="*/ 2 h 2"/>
                </a:gdLst>
                <a:ahLst/>
                <a:cxnLst>
                  <a:cxn ang="T10">
                    <a:pos x="T0" y="T1"/>
                  </a:cxn>
                  <a:cxn ang="T11">
                    <a:pos x="T2" y="T3"/>
                  </a:cxn>
                  <a:cxn ang="T12">
                    <a:pos x="T4" y="T5"/>
                  </a:cxn>
                  <a:cxn ang="T13">
                    <a:pos x="T6" y="T7"/>
                  </a:cxn>
                  <a:cxn ang="T14">
                    <a:pos x="T8" y="T9"/>
                  </a:cxn>
                </a:cxnLst>
                <a:rect l="T15" t="T16" r="T17" b="T18"/>
                <a:pathLst>
                  <a:path w="10" h="2">
                    <a:moveTo>
                      <a:pt x="10" y="0"/>
                    </a:moveTo>
                    <a:lnTo>
                      <a:pt x="5" y="2"/>
                    </a:lnTo>
                    <a:lnTo>
                      <a:pt x="0" y="2"/>
                    </a:lnTo>
                    <a:lnTo>
                      <a:pt x="0" y="0"/>
                    </a:lnTo>
                    <a:lnTo>
                      <a:pt x="1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59" name="Freeform 317"/>
              <p:cNvSpPr>
                <a:spLocks/>
              </p:cNvSpPr>
              <p:nvPr/>
            </p:nvSpPr>
            <p:spPr bwMode="auto">
              <a:xfrm>
                <a:off x="5598" y="1930"/>
                <a:ext cx="10" cy="5"/>
              </a:xfrm>
              <a:custGeom>
                <a:avLst/>
                <a:gdLst>
                  <a:gd name="T0" fmla="*/ 2 w 10"/>
                  <a:gd name="T1" fmla="*/ 5 h 5"/>
                  <a:gd name="T2" fmla="*/ 2 w 10"/>
                  <a:gd name="T3" fmla="*/ 5 h 5"/>
                  <a:gd name="T4" fmla="*/ 7 w 10"/>
                  <a:gd name="T5" fmla="*/ 2 h 5"/>
                  <a:gd name="T6" fmla="*/ 10 w 10"/>
                  <a:gd name="T7" fmla="*/ 2 h 5"/>
                  <a:gd name="T8" fmla="*/ 10 w 10"/>
                  <a:gd name="T9" fmla="*/ 0 h 5"/>
                  <a:gd name="T10" fmla="*/ 5 w 10"/>
                  <a:gd name="T11" fmla="*/ 0 h 5"/>
                  <a:gd name="T12" fmla="*/ 0 w 10"/>
                  <a:gd name="T13" fmla="*/ 2 h 5"/>
                  <a:gd name="T14" fmla="*/ 0 w 10"/>
                  <a:gd name="T15" fmla="*/ 2 h 5"/>
                  <a:gd name="T16" fmla="*/ 2 w 10"/>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2" y="5"/>
                    </a:moveTo>
                    <a:lnTo>
                      <a:pt x="2" y="5"/>
                    </a:lnTo>
                    <a:lnTo>
                      <a:pt x="7" y="2"/>
                    </a:lnTo>
                    <a:lnTo>
                      <a:pt x="10" y="2"/>
                    </a:lnTo>
                    <a:lnTo>
                      <a:pt x="10" y="0"/>
                    </a:lnTo>
                    <a:lnTo>
                      <a:pt x="5" y="0"/>
                    </a:lnTo>
                    <a:lnTo>
                      <a:pt x="0" y="2"/>
                    </a:lnTo>
                    <a:lnTo>
                      <a:pt x="2"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60" name="Freeform 318"/>
              <p:cNvSpPr>
                <a:spLocks/>
              </p:cNvSpPr>
              <p:nvPr/>
            </p:nvSpPr>
            <p:spPr bwMode="auto">
              <a:xfrm>
                <a:off x="5598" y="1930"/>
                <a:ext cx="10" cy="5"/>
              </a:xfrm>
              <a:custGeom>
                <a:avLst/>
                <a:gdLst>
                  <a:gd name="T0" fmla="*/ 10 w 10"/>
                  <a:gd name="T1" fmla="*/ 2 h 5"/>
                  <a:gd name="T2" fmla="*/ 10 w 10"/>
                  <a:gd name="T3" fmla="*/ 0 h 5"/>
                  <a:gd name="T4" fmla="*/ 0 w 10"/>
                  <a:gd name="T5" fmla="*/ 0 h 5"/>
                  <a:gd name="T6" fmla="*/ 2 w 10"/>
                  <a:gd name="T7" fmla="*/ 5 h 5"/>
                  <a:gd name="T8" fmla="*/ 0 w 10"/>
                  <a:gd name="T9" fmla="*/ 2 h 5"/>
                  <a:gd name="T10" fmla="*/ 2 w 10"/>
                  <a:gd name="T11" fmla="*/ 2 h 5"/>
                  <a:gd name="T12" fmla="*/ 7 w 10"/>
                  <a:gd name="T13" fmla="*/ 2 h 5"/>
                  <a:gd name="T14" fmla="*/ 10 w 10"/>
                  <a:gd name="T15" fmla="*/ 0 h 5"/>
                  <a:gd name="T16" fmla="*/ 10 w 10"/>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10" y="2"/>
                    </a:moveTo>
                    <a:lnTo>
                      <a:pt x="10" y="0"/>
                    </a:lnTo>
                    <a:lnTo>
                      <a:pt x="0" y="0"/>
                    </a:lnTo>
                    <a:lnTo>
                      <a:pt x="2" y="5"/>
                    </a:lnTo>
                    <a:lnTo>
                      <a:pt x="0" y="2"/>
                    </a:lnTo>
                    <a:lnTo>
                      <a:pt x="2" y="2"/>
                    </a:lnTo>
                    <a:lnTo>
                      <a:pt x="7" y="2"/>
                    </a:lnTo>
                    <a:lnTo>
                      <a:pt x="10" y="0"/>
                    </a:lnTo>
                    <a:lnTo>
                      <a:pt x="1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61" name="Freeform 319"/>
              <p:cNvSpPr>
                <a:spLocks/>
              </p:cNvSpPr>
              <p:nvPr/>
            </p:nvSpPr>
            <p:spPr bwMode="auto">
              <a:xfrm>
                <a:off x="5524" y="1841"/>
                <a:ext cx="27" cy="26"/>
              </a:xfrm>
              <a:custGeom>
                <a:avLst/>
                <a:gdLst>
                  <a:gd name="T0" fmla="*/ 8 w 27"/>
                  <a:gd name="T1" fmla="*/ 26 h 26"/>
                  <a:gd name="T2" fmla="*/ 6 w 27"/>
                  <a:gd name="T3" fmla="*/ 23 h 26"/>
                  <a:gd name="T4" fmla="*/ 6 w 27"/>
                  <a:gd name="T5" fmla="*/ 16 h 26"/>
                  <a:gd name="T6" fmla="*/ 14 w 27"/>
                  <a:gd name="T7" fmla="*/ 8 h 26"/>
                  <a:gd name="T8" fmla="*/ 19 w 27"/>
                  <a:gd name="T9" fmla="*/ 3 h 26"/>
                  <a:gd name="T10" fmla="*/ 21 w 27"/>
                  <a:gd name="T11" fmla="*/ 3 h 26"/>
                  <a:gd name="T12" fmla="*/ 27 w 27"/>
                  <a:gd name="T13" fmla="*/ 0 h 26"/>
                  <a:gd name="T14" fmla="*/ 24 w 27"/>
                  <a:gd name="T15" fmla="*/ 0 h 26"/>
                  <a:gd name="T16" fmla="*/ 19 w 27"/>
                  <a:gd name="T17" fmla="*/ 0 h 26"/>
                  <a:gd name="T18" fmla="*/ 14 w 27"/>
                  <a:gd name="T19" fmla="*/ 5 h 26"/>
                  <a:gd name="T20" fmla="*/ 3 w 27"/>
                  <a:gd name="T21" fmla="*/ 16 h 26"/>
                  <a:gd name="T22" fmla="*/ 0 w 27"/>
                  <a:gd name="T23" fmla="*/ 18 h 26"/>
                  <a:gd name="T24" fmla="*/ 3 w 27"/>
                  <a:gd name="T25" fmla="*/ 21 h 26"/>
                  <a:gd name="T26" fmla="*/ 6 w 27"/>
                  <a:gd name="T27" fmla="*/ 23 h 26"/>
                  <a:gd name="T28" fmla="*/ 8 w 27"/>
                  <a:gd name="T29" fmla="*/ 26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26"/>
                  <a:gd name="T47" fmla="*/ 27 w 27"/>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26">
                    <a:moveTo>
                      <a:pt x="8" y="26"/>
                    </a:moveTo>
                    <a:lnTo>
                      <a:pt x="6" y="23"/>
                    </a:lnTo>
                    <a:lnTo>
                      <a:pt x="6" y="16"/>
                    </a:lnTo>
                    <a:lnTo>
                      <a:pt x="14" y="8"/>
                    </a:lnTo>
                    <a:lnTo>
                      <a:pt x="19" y="3"/>
                    </a:lnTo>
                    <a:lnTo>
                      <a:pt x="21" y="3"/>
                    </a:lnTo>
                    <a:lnTo>
                      <a:pt x="27" y="0"/>
                    </a:lnTo>
                    <a:lnTo>
                      <a:pt x="24" y="0"/>
                    </a:lnTo>
                    <a:lnTo>
                      <a:pt x="19" y="0"/>
                    </a:lnTo>
                    <a:lnTo>
                      <a:pt x="14" y="5"/>
                    </a:lnTo>
                    <a:lnTo>
                      <a:pt x="3" y="16"/>
                    </a:lnTo>
                    <a:lnTo>
                      <a:pt x="0" y="18"/>
                    </a:lnTo>
                    <a:lnTo>
                      <a:pt x="3" y="21"/>
                    </a:lnTo>
                    <a:lnTo>
                      <a:pt x="6" y="23"/>
                    </a:lnTo>
                    <a:lnTo>
                      <a:pt x="8" y="2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62" name="Freeform 320"/>
              <p:cNvSpPr>
                <a:spLocks/>
              </p:cNvSpPr>
              <p:nvPr/>
            </p:nvSpPr>
            <p:spPr bwMode="auto">
              <a:xfrm>
                <a:off x="5527" y="1854"/>
                <a:ext cx="8" cy="16"/>
              </a:xfrm>
              <a:custGeom>
                <a:avLst/>
                <a:gdLst>
                  <a:gd name="T0" fmla="*/ 3 w 8"/>
                  <a:gd name="T1" fmla="*/ 0 h 16"/>
                  <a:gd name="T2" fmla="*/ 3 w 8"/>
                  <a:gd name="T3" fmla="*/ 0 h 16"/>
                  <a:gd name="T4" fmla="*/ 0 w 8"/>
                  <a:gd name="T5" fmla="*/ 10 h 16"/>
                  <a:gd name="T6" fmla="*/ 5 w 8"/>
                  <a:gd name="T7" fmla="*/ 16 h 16"/>
                  <a:gd name="T8" fmla="*/ 8 w 8"/>
                  <a:gd name="T9" fmla="*/ 13 h 16"/>
                  <a:gd name="T10" fmla="*/ 5 w 8"/>
                  <a:gd name="T11" fmla="*/ 8 h 16"/>
                  <a:gd name="T12" fmla="*/ 3 w 8"/>
                  <a:gd name="T13" fmla="*/ 5 h 16"/>
                  <a:gd name="T14" fmla="*/ 3 w 8"/>
                  <a:gd name="T15" fmla="*/ 5 h 16"/>
                  <a:gd name="T16" fmla="*/ 3 w 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6"/>
                  <a:gd name="T29" fmla="*/ 8 w 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6">
                    <a:moveTo>
                      <a:pt x="3" y="0"/>
                    </a:moveTo>
                    <a:lnTo>
                      <a:pt x="3" y="0"/>
                    </a:lnTo>
                    <a:lnTo>
                      <a:pt x="0" y="10"/>
                    </a:lnTo>
                    <a:lnTo>
                      <a:pt x="5" y="16"/>
                    </a:lnTo>
                    <a:lnTo>
                      <a:pt x="8" y="13"/>
                    </a:lnTo>
                    <a:lnTo>
                      <a:pt x="5" y="8"/>
                    </a:lnTo>
                    <a:lnTo>
                      <a:pt x="3" y="5"/>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63" name="Freeform 321"/>
              <p:cNvSpPr>
                <a:spLocks/>
              </p:cNvSpPr>
              <p:nvPr/>
            </p:nvSpPr>
            <p:spPr bwMode="auto">
              <a:xfrm>
                <a:off x="5530" y="1841"/>
                <a:ext cx="13" cy="18"/>
              </a:xfrm>
              <a:custGeom>
                <a:avLst/>
                <a:gdLst>
                  <a:gd name="T0" fmla="*/ 13 w 13"/>
                  <a:gd name="T1" fmla="*/ 0 h 18"/>
                  <a:gd name="T2" fmla="*/ 10 w 13"/>
                  <a:gd name="T3" fmla="*/ 0 h 18"/>
                  <a:gd name="T4" fmla="*/ 5 w 13"/>
                  <a:gd name="T5" fmla="*/ 8 h 18"/>
                  <a:gd name="T6" fmla="*/ 0 w 13"/>
                  <a:gd name="T7" fmla="*/ 13 h 18"/>
                  <a:gd name="T8" fmla="*/ 0 w 13"/>
                  <a:gd name="T9" fmla="*/ 18 h 18"/>
                  <a:gd name="T10" fmla="*/ 8 w 13"/>
                  <a:gd name="T11" fmla="*/ 10 h 18"/>
                  <a:gd name="T12" fmla="*/ 13 w 13"/>
                  <a:gd name="T13" fmla="*/ 3 h 18"/>
                  <a:gd name="T14" fmla="*/ 13 w 13"/>
                  <a:gd name="T15" fmla="*/ 5 h 18"/>
                  <a:gd name="T16" fmla="*/ 13 w 13"/>
                  <a:gd name="T17" fmla="*/ 0 h 18"/>
                  <a:gd name="T18" fmla="*/ 10 w 13"/>
                  <a:gd name="T19" fmla="*/ 0 h 18"/>
                  <a:gd name="T20" fmla="*/ 10 w 13"/>
                  <a:gd name="T21" fmla="*/ 0 h 18"/>
                  <a:gd name="T22" fmla="*/ 13 w 13"/>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8"/>
                  <a:gd name="T38" fmla="*/ 13 w 13"/>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8">
                    <a:moveTo>
                      <a:pt x="13" y="0"/>
                    </a:moveTo>
                    <a:lnTo>
                      <a:pt x="10" y="0"/>
                    </a:lnTo>
                    <a:lnTo>
                      <a:pt x="5" y="8"/>
                    </a:lnTo>
                    <a:lnTo>
                      <a:pt x="0" y="13"/>
                    </a:lnTo>
                    <a:lnTo>
                      <a:pt x="0" y="18"/>
                    </a:lnTo>
                    <a:lnTo>
                      <a:pt x="8" y="10"/>
                    </a:lnTo>
                    <a:lnTo>
                      <a:pt x="13" y="3"/>
                    </a:lnTo>
                    <a:lnTo>
                      <a:pt x="13" y="5"/>
                    </a:lnTo>
                    <a:lnTo>
                      <a:pt x="13" y="0"/>
                    </a:lnTo>
                    <a:lnTo>
                      <a:pt x="10" y="0"/>
                    </a:lnTo>
                    <a:lnTo>
                      <a:pt x="1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64" name="Freeform 322"/>
              <p:cNvSpPr>
                <a:spLocks/>
              </p:cNvSpPr>
              <p:nvPr/>
            </p:nvSpPr>
            <p:spPr bwMode="auto">
              <a:xfrm>
                <a:off x="5543" y="1841"/>
                <a:ext cx="10" cy="5"/>
              </a:xfrm>
              <a:custGeom>
                <a:avLst/>
                <a:gdLst>
                  <a:gd name="T0" fmla="*/ 8 w 10"/>
                  <a:gd name="T1" fmla="*/ 0 h 5"/>
                  <a:gd name="T2" fmla="*/ 8 w 10"/>
                  <a:gd name="T3" fmla="*/ 0 h 5"/>
                  <a:gd name="T4" fmla="*/ 2 w 10"/>
                  <a:gd name="T5" fmla="*/ 0 h 5"/>
                  <a:gd name="T6" fmla="*/ 0 w 10"/>
                  <a:gd name="T7" fmla="*/ 0 h 5"/>
                  <a:gd name="T8" fmla="*/ 0 w 10"/>
                  <a:gd name="T9" fmla="*/ 5 h 5"/>
                  <a:gd name="T10" fmla="*/ 2 w 10"/>
                  <a:gd name="T11" fmla="*/ 5 h 5"/>
                  <a:gd name="T12" fmla="*/ 10 w 10"/>
                  <a:gd name="T13" fmla="*/ 3 h 5"/>
                  <a:gd name="T14" fmla="*/ 10 w 10"/>
                  <a:gd name="T15" fmla="*/ 3 h 5"/>
                  <a:gd name="T16" fmla="*/ 8 w 10"/>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8" y="0"/>
                    </a:moveTo>
                    <a:lnTo>
                      <a:pt x="8" y="0"/>
                    </a:lnTo>
                    <a:lnTo>
                      <a:pt x="2" y="0"/>
                    </a:lnTo>
                    <a:lnTo>
                      <a:pt x="0" y="0"/>
                    </a:lnTo>
                    <a:lnTo>
                      <a:pt x="0" y="5"/>
                    </a:lnTo>
                    <a:lnTo>
                      <a:pt x="2" y="5"/>
                    </a:lnTo>
                    <a:lnTo>
                      <a:pt x="10" y="3"/>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65" name="Freeform 323"/>
              <p:cNvSpPr>
                <a:spLocks/>
              </p:cNvSpPr>
              <p:nvPr/>
            </p:nvSpPr>
            <p:spPr bwMode="auto">
              <a:xfrm>
                <a:off x="5540" y="1841"/>
                <a:ext cx="13" cy="3"/>
              </a:xfrm>
              <a:custGeom>
                <a:avLst/>
                <a:gdLst>
                  <a:gd name="T0" fmla="*/ 0 w 13"/>
                  <a:gd name="T1" fmla="*/ 3 h 3"/>
                  <a:gd name="T2" fmla="*/ 0 w 13"/>
                  <a:gd name="T3" fmla="*/ 3 h 3"/>
                  <a:gd name="T4" fmla="*/ 8 w 13"/>
                  <a:gd name="T5" fmla="*/ 3 h 3"/>
                  <a:gd name="T6" fmla="*/ 11 w 13"/>
                  <a:gd name="T7" fmla="*/ 0 h 3"/>
                  <a:gd name="T8" fmla="*/ 13 w 13"/>
                  <a:gd name="T9" fmla="*/ 3 h 3"/>
                  <a:gd name="T10" fmla="*/ 8 w 13"/>
                  <a:gd name="T11" fmla="*/ 0 h 3"/>
                  <a:gd name="T12" fmla="*/ 3 w 13"/>
                  <a:gd name="T13" fmla="*/ 0 h 3"/>
                  <a:gd name="T14" fmla="*/ 3 w 13"/>
                  <a:gd name="T15" fmla="*/ 0 h 3"/>
                  <a:gd name="T16" fmla="*/ 0 w 13"/>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3"/>
                  <a:gd name="T29" fmla="*/ 13 w 1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3">
                    <a:moveTo>
                      <a:pt x="0" y="3"/>
                    </a:moveTo>
                    <a:lnTo>
                      <a:pt x="0" y="3"/>
                    </a:lnTo>
                    <a:lnTo>
                      <a:pt x="8" y="3"/>
                    </a:lnTo>
                    <a:lnTo>
                      <a:pt x="11" y="0"/>
                    </a:lnTo>
                    <a:lnTo>
                      <a:pt x="13" y="3"/>
                    </a:lnTo>
                    <a:lnTo>
                      <a:pt x="8" y="0"/>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66" name="Freeform 324"/>
              <p:cNvSpPr>
                <a:spLocks/>
              </p:cNvSpPr>
              <p:nvPr/>
            </p:nvSpPr>
            <p:spPr bwMode="auto">
              <a:xfrm>
                <a:off x="5527" y="1841"/>
                <a:ext cx="16" cy="16"/>
              </a:xfrm>
              <a:custGeom>
                <a:avLst/>
                <a:gdLst>
                  <a:gd name="T0" fmla="*/ 3 w 16"/>
                  <a:gd name="T1" fmla="*/ 16 h 16"/>
                  <a:gd name="T2" fmla="*/ 3 w 16"/>
                  <a:gd name="T3" fmla="*/ 16 h 16"/>
                  <a:gd name="T4" fmla="*/ 11 w 16"/>
                  <a:gd name="T5" fmla="*/ 8 h 16"/>
                  <a:gd name="T6" fmla="*/ 13 w 16"/>
                  <a:gd name="T7" fmla="*/ 3 h 16"/>
                  <a:gd name="T8" fmla="*/ 16 w 16"/>
                  <a:gd name="T9" fmla="*/ 0 h 16"/>
                  <a:gd name="T10" fmla="*/ 8 w 16"/>
                  <a:gd name="T11" fmla="*/ 5 h 16"/>
                  <a:gd name="T12" fmla="*/ 0 w 16"/>
                  <a:gd name="T13" fmla="*/ 13 h 16"/>
                  <a:gd name="T14" fmla="*/ 0 w 16"/>
                  <a:gd name="T15" fmla="*/ 13 h 16"/>
                  <a:gd name="T16" fmla="*/ 3 w 16"/>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3" y="16"/>
                    </a:moveTo>
                    <a:lnTo>
                      <a:pt x="3" y="16"/>
                    </a:lnTo>
                    <a:lnTo>
                      <a:pt x="11" y="8"/>
                    </a:lnTo>
                    <a:lnTo>
                      <a:pt x="13" y="3"/>
                    </a:lnTo>
                    <a:lnTo>
                      <a:pt x="16" y="0"/>
                    </a:lnTo>
                    <a:lnTo>
                      <a:pt x="8" y="5"/>
                    </a:lnTo>
                    <a:lnTo>
                      <a:pt x="0" y="13"/>
                    </a:lnTo>
                    <a:lnTo>
                      <a:pt x="3" y="1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67" name="Freeform 325"/>
              <p:cNvSpPr>
                <a:spLocks/>
              </p:cNvSpPr>
              <p:nvPr/>
            </p:nvSpPr>
            <p:spPr bwMode="auto">
              <a:xfrm>
                <a:off x="5524" y="1854"/>
                <a:ext cx="11" cy="16"/>
              </a:xfrm>
              <a:custGeom>
                <a:avLst/>
                <a:gdLst>
                  <a:gd name="T0" fmla="*/ 8 w 11"/>
                  <a:gd name="T1" fmla="*/ 16 h 16"/>
                  <a:gd name="T2" fmla="*/ 11 w 11"/>
                  <a:gd name="T3" fmla="*/ 13 h 16"/>
                  <a:gd name="T4" fmla="*/ 8 w 11"/>
                  <a:gd name="T5" fmla="*/ 10 h 16"/>
                  <a:gd name="T6" fmla="*/ 6 w 11"/>
                  <a:gd name="T7" fmla="*/ 8 h 16"/>
                  <a:gd name="T8" fmla="*/ 3 w 11"/>
                  <a:gd name="T9" fmla="*/ 5 h 16"/>
                  <a:gd name="T10" fmla="*/ 6 w 11"/>
                  <a:gd name="T11" fmla="*/ 3 h 16"/>
                  <a:gd name="T12" fmla="*/ 3 w 11"/>
                  <a:gd name="T13" fmla="*/ 0 h 16"/>
                  <a:gd name="T14" fmla="*/ 0 w 11"/>
                  <a:gd name="T15" fmla="*/ 5 h 16"/>
                  <a:gd name="T16" fmla="*/ 0 w 11"/>
                  <a:gd name="T17" fmla="*/ 8 h 16"/>
                  <a:gd name="T18" fmla="*/ 6 w 11"/>
                  <a:gd name="T19" fmla="*/ 13 h 16"/>
                  <a:gd name="T20" fmla="*/ 8 w 11"/>
                  <a:gd name="T21" fmla="*/ 16 h 16"/>
                  <a:gd name="T22" fmla="*/ 11 w 11"/>
                  <a:gd name="T23" fmla="*/ 13 h 16"/>
                  <a:gd name="T24" fmla="*/ 8 w 11"/>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6"/>
                  <a:gd name="T41" fmla="*/ 11 w 1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6">
                    <a:moveTo>
                      <a:pt x="8" y="16"/>
                    </a:moveTo>
                    <a:lnTo>
                      <a:pt x="11" y="13"/>
                    </a:lnTo>
                    <a:lnTo>
                      <a:pt x="8" y="10"/>
                    </a:lnTo>
                    <a:lnTo>
                      <a:pt x="6" y="8"/>
                    </a:lnTo>
                    <a:lnTo>
                      <a:pt x="3" y="5"/>
                    </a:lnTo>
                    <a:lnTo>
                      <a:pt x="6" y="3"/>
                    </a:lnTo>
                    <a:lnTo>
                      <a:pt x="3" y="0"/>
                    </a:lnTo>
                    <a:lnTo>
                      <a:pt x="0" y="5"/>
                    </a:lnTo>
                    <a:lnTo>
                      <a:pt x="0" y="8"/>
                    </a:lnTo>
                    <a:lnTo>
                      <a:pt x="6" y="13"/>
                    </a:lnTo>
                    <a:lnTo>
                      <a:pt x="8" y="16"/>
                    </a:lnTo>
                    <a:lnTo>
                      <a:pt x="11" y="13"/>
                    </a:lnTo>
                    <a:lnTo>
                      <a:pt x="8" y="1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68" name="Freeform 326"/>
              <p:cNvSpPr>
                <a:spLocks/>
              </p:cNvSpPr>
              <p:nvPr/>
            </p:nvSpPr>
            <p:spPr bwMode="auto">
              <a:xfrm>
                <a:off x="5535" y="1789"/>
                <a:ext cx="5" cy="5"/>
              </a:xfrm>
              <a:custGeom>
                <a:avLst/>
                <a:gdLst>
                  <a:gd name="T0" fmla="*/ 3 w 5"/>
                  <a:gd name="T1" fmla="*/ 0 h 5"/>
                  <a:gd name="T2" fmla="*/ 3 w 5"/>
                  <a:gd name="T3" fmla="*/ 2 h 5"/>
                  <a:gd name="T4" fmla="*/ 5 w 5"/>
                  <a:gd name="T5" fmla="*/ 5 h 5"/>
                  <a:gd name="T6" fmla="*/ 5 w 5"/>
                  <a:gd name="T7" fmla="*/ 5 h 5"/>
                  <a:gd name="T8" fmla="*/ 0 w 5"/>
                  <a:gd name="T9" fmla="*/ 5 h 5"/>
                  <a:gd name="T10" fmla="*/ 3 w 5"/>
                  <a:gd name="T11" fmla="*/ 5 h 5"/>
                  <a:gd name="T12" fmla="*/ 3 w 5"/>
                  <a:gd name="T13" fmla="*/ 0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3" y="0"/>
                    </a:moveTo>
                    <a:lnTo>
                      <a:pt x="3" y="2"/>
                    </a:lnTo>
                    <a:lnTo>
                      <a:pt x="5" y="5"/>
                    </a:lnTo>
                    <a:lnTo>
                      <a:pt x="0" y="5"/>
                    </a:lnTo>
                    <a:lnTo>
                      <a:pt x="3" y="5"/>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69" name="Freeform 327"/>
              <p:cNvSpPr>
                <a:spLocks/>
              </p:cNvSpPr>
              <p:nvPr/>
            </p:nvSpPr>
            <p:spPr bwMode="auto">
              <a:xfrm>
                <a:off x="5535" y="1789"/>
                <a:ext cx="5" cy="5"/>
              </a:xfrm>
              <a:custGeom>
                <a:avLst/>
                <a:gdLst>
                  <a:gd name="T0" fmla="*/ 5 w 5"/>
                  <a:gd name="T1" fmla="*/ 2 h 5"/>
                  <a:gd name="T2" fmla="*/ 5 w 5"/>
                  <a:gd name="T3" fmla="*/ 2 h 5"/>
                  <a:gd name="T4" fmla="*/ 5 w 5"/>
                  <a:gd name="T5" fmla="*/ 0 h 5"/>
                  <a:gd name="T6" fmla="*/ 3 w 5"/>
                  <a:gd name="T7" fmla="*/ 0 h 5"/>
                  <a:gd name="T8" fmla="*/ 0 w 5"/>
                  <a:gd name="T9" fmla="*/ 2 h 5"/>
                  <a:gd name="T10" fmla="*/ 3 w 5"/>
                  <a:gd name="T11" fmla="*/ 5 h 5"/>
                  <a:gd name="T12" fmla="*/ 5 w 5"/>
                  <a:gd name="T13" fmla="*/ 5 h 5"/>
                  <a:gd name="T14" fmla="*/ 5 w 5"/>
                  <a:gd name="T15" fmla="*/ 5 h 5"/>
                  <a:gd name="T16" fmla="*/ 5 w 5"/>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5" y="2"/>
                    </a:moveTo>
                    <a:lnTo>
                      <a:pt x="5" y="2"/>
                    </a:lnTo>
                    <a:lnTo>
                      <a:pt x="5" y="0"/>
                    </a:lnTo>
                    <a:lnTo>
                      <a:pt x="3" y="0"/>
                    </a:lnTo>
                    <a:lnTo>
                      <a:pt x="0" y="2"/>
                    </a:lnTo>
                    <a:lnTo>
                      <a:pt x="3" y="5"/>
                    </a:lnTo>
                    <a:lnTo>
                      <a:pt x="5" y="5"/>
                    </a:lnTo>
                    <a:lnTo>
                      <a:pt x="5"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70" name="Freeform 328"/>
              <p:cNvSpPr>
                <a:spLocks/>
              </p:cNvSpPr>
              <p:nvPr/>
            </p:nvSpPr>
            <p:spPr bwMode="auto">
              <a:xfrm>
                <a:off x="5535" y="1791"/>
                <a:ext cx="5" cy="5"/>
              </a:xfrm>
              <a:custGeom>
                <a:avLst/>
                <a:gdLst>
                  <a:gd name="T0" fmla="*/ 3 w 5"/>
                  <a:gd name="T1" fmla="*/ 5 h 5"/>
                  <a:gd name="T2" fmla="*/ 3 w 5"/>
                  <a:gd name="T3" fmla="*/ 5 h 5"/>
                  <a:gd name="T4" fmla="*/ 5 w 5"/>
                  <a:gd name="T5" fmla="*/ 3 h 5"/>
                  <a:gd name="T6" fmla="*/ 5 w 5"/>
                  <a:gd name="T7" fmla="*/ 0 h 5"/>
                  <a:gd name="T8" fmla="*/ 5 w 5"/>
                  <a:gd name="T9" fmla="*/ 3 h 5"/>
                  <a:gd name="T10" fmla="*/ 5 w 5"/>
                  <a:gd name="T11" fmla="*/ 0 h 5"/>
                  <a:gd name="T12" fmla="*/ 0 w 5"/>
                  <a:gd name="T13" fmla="*/ 3 h 5"/>
                  <a:gd name="T14" fmla="*/ 0 w 5"/>
                  <a:gd name="T15" fmla="*/ 3 h 5"/>
                  <a:gd name="T16" fmla="*/ 3 w 5"/>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3" y="5"/>
                    </a:moveTo>
                    <a:lnTo>
                      <a:pt x="3" y="5"/>
                    </a:lnTo>
                    <a:lnTo>
                      <a:pt x="5" y="3"/>
                    </a:lnTo>
                    <a:lnTo>
                      <a:pt x="5" y="0"/>
                    </a:lnTo>
                    <a:lnTo>
                      <a:pt x="5" y="3"/>
                    </a:lnTo>
                    <a:lnTo>
                      <a:pt x="5" y="0"/>
                    </a:lnTo>
                    <a:lnTo>
                      <a:pt x="0" y="3"/>
                    </a:lnTo>
                    <a:lnTo>
                      <a:pt x="3"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71" name="Freeform 329"/>
              <p:cNvSpPr>
                <a:spLocks/>
              </p:cNvSpPr>
              <p:nvPr/>
            </p:nvSpPr>
            <p:spPr bwMode="auto">
              <a:xfrm>
                <a:off x="5535" y="1789"/>
                <a:ext cx="3" cy="7"/>
              </a:xfrm>
              <a:custGeom>
                <a:avLst/>
                <a:gdLst>
                  <a:gd name="T0" fmla="*/ 3 w 3"/>
                  <a:gd name="T1" fmla="*/ 0 h 7"/>
                  <a:gd name="T2" fmla="*/ 0 w 3"/>
                  <a:gd name="T3" fmla="*/ 2 h 7"/>
                  <a:gd name="T4" fmla="*/ 0 w 3"/>
                  <a:gd name="T5" fmla="*/ 5 h 7"/>
                  <a:gd name="T6" fmla="*/ 3 w 3"/>
                  <a:gd name="T7" fmla="*/ 7 h 7"/>
                  <a:gd name="T8" fmla="*/ 0 w 3"/>
                  <a:gd name="T9" fmla="*/ 5 h 7"/>
                  <a:gd name="T10" fmla="*/ 3 w 3"/>
                  <a:gd name="T11" fmla="*/ 5 h 7"/>
                  <a:gd name="T12" fmla="*/ 3 w 3"/>
                  <a:gd name="T13" fmla="*/ 0 h 7"/>
                  <a:gd name="T14" fmla="*/ 0 w 3"/>
                  <a:gd name="T15" fmla="*/ 2 h 7"/>
                  <a:gd name="T16" fmla="*/ 3 w 3"/>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7"/>
                  <a:gd name="T29" fmla="*/ 3 w 3"/>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7">
                    <a:moveTo>
                      <a:pt x="3" y="0"/>
                    </a:moveTo>
                    <a:lnTo>
                      <a:pt x="0" y="2"/>
                    </a:lnTo>
                    <a:lnTo>
                      <a:pt x="0" y="5"/>
                    </a:lnTo>
                    <a:lnTo>
                      <a:pt x="3" y="7"/>
                    </a:lnTo>
                    <a:lnTo>
                      <a:pt x="0" y="5"/>
                    </a:lnTo>
                    <a:lnTo>
                      <a:pt x="3" y="5"/>
                    </a:lnTo>
                    <a:lnTo>
                      <a:pt x="3" y="0"/>
                    </a:lnTo>
                    <a:lnTo>
                      <a:pt x="0" y="2"/>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72" name="Freeform 330"/>
              <p:cNvSpPr>
                <a:spLocks/>
              </p:cNvSpPr>
              <p:nvPr/>
            </p:nvSpPr>
            <p:spPr bwMode="auto">
              <a:xfrm>
                <a:off x="5530" y="1799"/>
                <a:ext cx="23" cy="8"/>
              </a:xfrm>
              <a:custGeom>
                <a:avLst/>
                <a:gdLst>
                  <a:gd name="T0" fmla="*/ 23 w 23"/>
                  <a:gd name="T1" fmla="*/ 0 h 8"/>
                  <a:gd name="T2" fmla="*/ 21 w 23"/>
                  <a:gd name="T3" fmla="*/ 3 h 8"/>
                  <a:gd name="T4" fmla="*/ 13 w 23"/>
                  <a:gd name="T5" fmla="*/ 8 h 8"/>
                  <a:gd name="T6" fmla="*/ 5 w 23"/>
                  <a:gd name="T7" fmla="*/ 5 h 8"/>
                  <a:gd name="T8" fmla="*/ 0 w 23"/>
                  <a:gd name="T9" fmla="*/ 3 h 8"/>
                  <a:gd name="T10" fmla="*/ 2 w 23"/>
                  <a:gd name="T11" fmla="*/ 5 h 8"/>
                  <a:gd name="T12" fmla="*/ 8 w 23"/>
                  <a:gd name="T13" fmla="*/ 8 h 8"/>
                  <a:gd name="T14" fmla="*/ 10 w 23"/>
                  <a:gd name="T15" fmla="*/ 8 h 8"/>
                  <a:gd name="T16" fmla="*/ 13 w 23"/>
                  <a:gd name="T17" fmla="*/ 8 h 8"/>
                  <a:gd name="T18" fmla="*/ 18 w 23"/>
                  <a:gd name="T19" fmla="*/ 5 h 8"/>
                  <a:gd name="T20" fmla="*/ 23 w 23"/>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8"/>
                  <a:gd name="T35" fmla="*/ 23 w 23"/>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8">
                    <a:moveTo>
                      <a:pt x="23" y="0"/>
                    </a:moveTo>
                    <a:lnTo>
                      <a:pt x="21" y="3"/>
                    </a:lnTo>
                    <a:lnTo>
                      <a:pt x="13" y="8"/>
                    </a:lnTo>
                    <a:lnTo>
                      <a:pt x="5" y="5"/>
                    </a:lnTo>
                    <a:lnTo>
                      <a:pt x="0" y="3"/>
                    </a:lnTo>
                    <a:lnTo>
                      <a:pt x="2" y="5"/>
                    </a:lnTo>
                    <a:lnTo>
                      <a:pt x="8" y="8"/>
                    </a:lnTo>
                    <a:lnTo>
                      <a:pt x="10" y="8"/>
                    </a:lnTo>
                    <a:lnTo>
                      <a:pt x="13" y="8"/>
                    </a:lnTo>
                    <a:lnTo>
                      <a:pt x="18" y="5"/>
                    </a:lnTo>
                    <a:lnTo>
                      <a:pt x="2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73" name="Freeform 331"/>
              <p:cNvSpPr>
                <a:spLocks/>
              </p:cNvSpPr>
              <p:nvPr/>
            </p:nvSpPr>
            <p:spPr bwMode="auto">
              <a:xfrm>
                <a:off x="5543" y="1799"/>
                <a:ext cx="13" cy="11"/>
              </a:xfrm>
              <a:custGeom>
                <a:avLst/>
                <a:gdLst>
                  <a:gd name="T0" fmla="*/ 0 w 13"/>
                  <a:gd name="T1" fmla="*/ 11 h 11"/>
                  <a:gd name="T2" fmla="*/ 0 w 13"/>
                  <a:gd name="T3" fmla="*/ 11 h 11"/>
                  <a:gd name="T4" fmla="*/ 8 w 13"/>
                  <a:gd name="T5" fmla="*/ 5 h 11"/>
                  <a:gd name="T6" fmla="*/ 13 w 13"/>
                  <a:gd name="T7" fmla="*/ 0 h 11"/>
                  <a:gd name="T8" fmla="*/ 8 w 13"/>
                  <a:gd name="T9" fmla="*/ 0 h 11"/>
                  <a:gd name="T10" fmla="*/ 5 w 13"/>
                  <a:gd name="T11" fmla="*/ 3 h 11"/>
                  <a:gd name="T12" fmla="*/ 0 w 13"/>
                  <a:gd name="T13" fmla="*/ 8 h 11"/>
                  <a:gd name="T14" fmla="*/ 0 w 13"/>
                  <a:gd name="T15" fmla="*/ 8 h 11"/>
                  <a:gd name="T16" fmla="*/ 0 w 13"/>
                  <a:gd name="T17" fmla="*/ 1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
                  <a:gd name="T29" fmla="*/ 13 w 13"/>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
                    <a:moveTo>
                      <a:pt x="0" y="11"/>
                    </a:moveTo>
                    <a:lnTo>
                      <a:pt x="0" y="11"/>
                    </a:lnTo>
                    <a:lnTo>
                      <a:pt x="8" y="5"/>
                    </a:lnTo>
                    <a:lnTo>
                      <a:pt x="13" y="0"/>
                    </a:lnTo>
                    <a:lnTo>
                      <a:pt x="8" y="0"/>
                    </a:lnTo>
                    <a:lnTo>
                      <a:pt x="5" y="3"/>
                    </a:lnTo>
                    <a:lnTo>
                      <a:pt x="0" y="8"/>
                    </a:lnTo>
                    <a:lnTo>
                      <a:pt x="0" y="1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74" name="Freeform 332"/>
              <p:cNvSpPr>
                <a:spLocks/>
              </p:cNvSpPr>
              <p:nvPr/>
            </p:nvSpPr>
            <p:spPr bwMode="auto">
              <a:xfrm>
                <a:off x="5527" y="1799"/>
                <a:ext cx="16" cy="11"/>
              </a:xfrm>
              <a:custGeom>
                <a:avLst/>
                <a:gdLst>
                  <a:gd name="T0" fmla="*/ 5 w 16"/>
                  <a:gd name="T1" fmla="*/ 3 h 11"/>
                  <a:gd name="T2" fmla="*/ 0 w 16"/>
                  <a:gd name="T3" fmla="*/ 3 h 11"/>
                  <a:gd name="T4" fmla="*/ 5 w 16"/>
                  <a:gd name="T5" fmla="*/ 8 h 11"/>
                  <a:gd name="T6" fmla="*/ 16 w 16"/>
                  <a:gd name="T7" fmla="*/ 11 h 11"/>
                  <a:gd name="T8" fmla="*/ 16 w 16"/>
                  <a:gd name="T9" fmla="*/ 8 h 11"/>
                  <a:gd name="T10" fmla="*/ 8 w 16"/>
                  <a:gd name="T11" fmla="*/ 5 h 11"/>
                  <a:gd name="T12" fmla="*/ 5 w 16"/>
                  <a:gd name="T13" fmla="*/ 0 h 11"/>
                  <a:gd name="T14" fmla="*/ 0 w 16"/>
                  <a:gd name="T15" fmla="*/ 3 h 11"/>
                  <a:gd name="T16" fmla="*/ 5 w 16"/>
                  <a:gd name="T17" fmla="*/ 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1"/>
                  <a:gd name="T29" fmla="*/ 16 w 1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1">
                    <a:moveTo>
                      <a:pt x="5" y="3"/>
                    </a:moveTo>
                    <a:lnTo>
                      <a:pt x="0" y="3"/>
                    </a:lnTo>
                    <a:lnTo>
                      <a:pt x="5" y="8"/>
                    </a:lnTo>
                    <a:lnTo>
                      <a:pt x="16" y="11"/>
                    </a:lnTo>
                    <a:lnTo>
                      <a:pt x="16" y="8"/>
                    </a:lnTo>
                    <a:lnTo>
                      <a:pt x="8" y="5"/>
                    </a:lnTo>
                    <a:lnTo>
                      <a:pt x="5" y="0"/>
                    </a:lnTo>
                    <a:lnTo>
                      <a:pt x="0" y="3"/>
                    </a:lnTo>
                    <a:lnTo>
                      <a:pt x="5"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75" name="Freeform 333"/>
              <p:cNvSpPr>
                <a:spLocks/>
              </p:cNvSpPr>
              <p:nvPr/>
            </p:nvSpPr>
            <p:spPr bwMode="auto">
              <a:xfrm>
                <a:off x="5527" y="1796"/>
                <a:ext cx="29" cy="14"/>
              </a:xfrm>
              <a:custGeom>
                <a:avLst/>
                <a:gdLst>
                  <a:gd name="T0" fmla="*/ 29 w 29"/>
                  <a:gd name="T1" fmla="*/ 3 h 14"/>
                  <a:gd name="T2" fmla="*/ 24 w 29"/>
                  <a:gd name="T3" fmla="*/ 0 h 14"/>
                  <a:gd name="T4" fmla="*/ 21 w 29"/>
                  <a:gd name="T5" fmla="*/ 6 h 14"/>
                  <a:gd name="T6" fmla="*/ 16 w 29"/>
                  <a:gd name="T7" fmla="*/ 8 h 14"/>
                  <a:gd name="T8" fmla="*/ 13 w 29"/>
                  <a:gd name="T9" fmla="*/ 11 h 14"/>
                  <a:gd name="T10" fmla="*/ 11 w 29"/>
                  <a:gd name="T11" fmla="*/ 8 h 14"/>
                  <a:gd name="T12" fmla="*/ 5 w 29"/>
                  <a:gd name="T13" fmla="*/ 6 h 14"/>
                  <a:gd name="T14" fmla="*/ 5 w 29"/>
                  <a:gd name="T15" fmla="*/ 6 h 14"/>
                  <a:gd name="T16" fmla="*/ 0 w 29"/>
                  <a:gd name="T17" fmla="*/ 6 h 14"/>
                  <a:gd name="T18" fmla="*/ 3 w 29"/>
                  <a:gd name="T19" fmla="*/ 8 h 14"/>
                  <a:gd name="T20" fmla="*/ 8 w 29"/>
                  <a:gd name="T21" fmla="*/ 14 h 14"/>
                  <a:gd name="T22" fmla="*/ 13 w 29"/>
                  <a:gd name="T23" fmla="*/ 14 h 14"/>
                  <a:gd name="T24" fmla="*/ 18 w 29"/>
                  <a:gd name="T25" fmla="*/ 14 h 14"/>
                  <a:gd name="T26" fmla="*/ 24 w 29"/>
                  <a:gd name="T27" fmla="*/ 8 h 14"/>
                  <a:gd name="T28" fmla="*/ 29 w 29"/>
                  <a:gd name="T29" fmla="*/ 3 h 14"/>
                  <a:gd name="T30" fmla="*/ 24 w 29"/>
                  <a:gd name="T31" fmla="*/ 3 h 14"/>
                  <a:gd name="T32" fmla="*/ 29 w 29"/>
                  <a:gd name="T33" fmla="*/ 3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4"/>
                  <a:gd name="T53" fmla="*/ 29 w 29"/>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4">
                    <a:moveTo>
                      <a:pt x="29" y="3"/>
                    </a:moveTo>
                    <a:lnTo>
                      <a:pt x="24" y="0"/>
                    </a:lnTo>
                    <a:lnTo>
                      <a:pt x="21" y="6"/>
                    </a:lnTo>
                    <a:lnTo>
                      <a:pt x="16" y="8"/>
                    </a:lnTo>
                    <a:lnTo>
                      <a:pt x="13" y="11"/>
                    </a:lnTo>
                    <a:lnTo>
                      <a:pt x="11" y="8"/>
                    </a:lnTo>
                    <a:lnTo>
                      <a:pt x="5" y="6"/>
                    </a:lnTo>
                    <a:lnTo>
                      <a:pt x="0" y="6"/>
                    </a:lnTo>
                    <a:lnTo>
                      <a:pt x="3" y="8"/>
                    </a:lnTo>
                    <a:lnTo>
                      <a:pt x="8" y="14"/>
                    </a:lnTo>
                    <a:lnTo>
                      <a:pt x="13" y="14"/>
                    </a:lnTo>
                    <a:lnTo>
                      <a:pt x="18" y="14"/>
                    </a:lnTo>
                    <a:lnTo>
                      <a:pt x="24" y="8"/>
                    </a:lnTo>
                    <a:lnTo>
                      <a:pt x="29" y="3"/>
                    </a:lnTo>
                    <a:lnTo>
                      <a:pt x="24" y="3"/>
                    </a:lnTo>
                    <a:lnTo>
                      <a:pt x="29"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76" name="Freeform 334"/>
              <p:cNvSpPr>
                <a:spLocks/>
              </p:cNvSpPr>
              <p:nvPr/>
            </p:nvSpPr>
            <p:spPr bwMode="auto">
              <a:xfrm>
                <a:off x="5543" y="1791"/>
                <a:ext cx="5" cy="5"/>
              </a:xfrm>
              <a:custGeom>
                <a:avLst/>
                <a:gdLst>
                  <a:gd name="T0" fmla="*/ 0 w 5"/>
                  <a:gd name="T1" fmla="*/ 3 h 5"/>
                  <a:gd name="T2" fmla="*/ 2 w 5"/>
                  <a:gd name="T3" fmla="*/ 0 h 5"/>
                  <a:gd name="T4" fmla="*/ 5 w 5"/>
                  <a:gd name="T5" fmla="*/ 0 h 5"/>
                  <a:gd name="T6" fmla="*/ 5 w 5"/>
                  <a:gd name="T7" fmla="*/ 0 h 5"/>
                  <a:gd name="T8" fmla="*/ 5 w 5"/>
                  <a:gd name="T9" fmla="*/ 5 h 5"/>
                  <a:gd name="T10" fmla="*/ 5 w 5"/>
                  <a:gd name="T11" fmla="*/ 3 h 5"/>
                  <a:gd name="T12" fmla="*/ 0 w 5"/>
                  <a:gd name="T13" fmla="*/ 3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3"/>
                    </a:moveTo>
                    <a:lnTo>
                      <a:pt x="2" y="0"/>
                    </a:lnTo>
                    <a:lnTo>
                      <a:pt x="5" y="0"/>
                    </a:lnTo>
                    <a:lnTo>
                      <a:pt x="5" y="5"/>
                    </a:lnTo>
                    <a:lnTo>
                      <a:pt x="5" y="3"/>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77" name="Freeform 335"/>
              <p:cNvSpPr>
                <a:spLocks/>
              </p:cNvSpPr>
              <p:nvPr/>
            </p:nvSpPr>
            <p:spPr bwMode="auto">
              <a:xfrm>
                <a:off x="5543" y="1789"/>
                <a:ext cx="8" cy="5"/>
              </a:xfrm>
              <a:custGeom>
                <a:avLst/>
                <a:gdLst>
                  <a:gd name="T0" fmla="*/ 2 w 8"/>
                  <a:gd name="T1" fmla="*/ 2 h 5"/>
                  <a:gd name="T2" fmla="*/ 2 w 8"/>
                  <a:gd name="T3" fmla="*/ 0 h 5"/>
                  <a:gd name="T4" fmla="*/ 0 w 8"/>
                  <a:gd name="T5" fmla="*/ 2 h 5"/>
                  <a:gd name="T6" fmla="*/ 0 w 8"/>
                  <a:gd name="T7" fmla="*/ 2 h 5"/>
                  <a:gd name="T8" fmla="*/ 0 w 8"/>
                  <a:gd name="T9" fmla="*/ 5 h 5"/>
                  <a:gd name="T10" fmla="*/ 2 w 8"/>
                  <a:gd name="T11" fmla="*/ 5 h 5"/>
                  <a:gd name="T12" fmla="*/ 8 w 8"/>
                  <a:gd name="T13" fmla="*/ 2 h 5"/>
                  <a:gd name="T14" fmla="*/ 8 w 8"/>
                  <a:gd name="T15" fmla="*/ 2 h 5"/>
                  <a:gd name="T16" fmla="*/ 2 w 8"/>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2" y="2"/>
                    </a:moveTo>
                    <a:lnTo>
                      <a:pt x="2" y="0"/>
                    </a:lnTo>
                    <a:lnTo>
                      <a:pt x="0" y="2"/>
                    </a:lnTo>
                    <a:lnTo>
                      <a:pt x="0" y="5"/>
                    </a:lnTo>
                    <a:lnTo>
                      <a:pt x="2" y="5"/>
                    </a:lnTo>
                    <a:lnTo>
                      <a:pt x="8" y="2"/>
                    </a:lnTo>
                    <a:lnTo>
                      <a:pt x="2"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78" name="Freeform 336"/>
              <p:cNvSpPr>
                <a:spLocks/>
              </p:cNvSpPr>
              <p:nvPr/>
            </p:nvSpPr>
            <p:spPr bwMode="auto">
              <a:xfrm>
                <a:off x="5545" y="1791"/>
                <a:ext cx="6" cy="5"/>
              </a:xfrm>
              <a:custGeom>
                <a:avLst/>
                <a:gdLst>
                  <a:gd name="T0" fmla="*/ 6 w 6"/>
                  <a:gd name="T1" fmla="*/ 3 h 5"/>
                  <a:gd name="T2" fmla="*/ 6 w 6"/>
                  <a:gd name="T3" fmla="*/ 3 h 5"/>
                  <a:gd name="T4" fmla="*/ 3 w 6"/>
                  <a:gd name="T5" fmla="*/ 0 h 5"/>
                  <a:gd name="T6" fmla="*/ 0 w 6"/>
                  <a:gd name="T7" fmla="*/ 0 h 5"/>
                  <a:gd name="T8" fmla="*/ 6 w 6"/>
                  <a:gd name="T9" fmla="*/ 0 h 5"/>
                  <a:gd name="T10" fmla="*/ 0 w 6"/>
                  <a:gd name="T11" fmla="*/ 0 h 5"/>
                  <a:gd name="T12" fmla="*/ 3 w 6"/>
                  <a:gd name="T13" fmla="*/ 5 h 5"/>
                  <a:gd name="T14" fmla="*/ 3 w 6"/>
                  <a:gd name="T15" fmla="*/ 5 h 5"/>
                  <a:gd name="T16" fmla="*/ 6 w 6"/>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6" y="3"/>
                    </a:moveTo>
                    <a:lnTo>
                      <a:pt x="6" y="3"/>
                    </a:lnTo>
                    <a:lnTo>
                      <a:pt x="3" y="0"/>
                    </a:lnTo>
                    <a:lnTo>
                      <a:pt x="0" y="0"/>
                    </a:lnTo>
                    <a:lnTo>
                      <a:pt x="6" y="0"/>
                    </a:lnTo>
                    <a:lnTo>
                      <a:pt x="0" y="0"/>
                    </a:lnTo>
                    <a:lnTo>
                      <a:pt x="3" y="5"/>
                    </a:lnTo>
                    <a:lnTo>
                      <a:pt x="6"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79" name="Freeform 337"/>
              <p:cNvSpPr>
                <a:spLocks/>
              </p:cNvSpPr>
              <p:nvPr/>
            </p:nvSpPr>
            <p:spPr bwMode="auto">
              <a:xfrm>
                <a:off x="5543" y="1791"/>
                <a:ext cx="8" cy="5"/>
              </a:xfrm>
              <a:custGeom>
                <a:avLst/>
                <a:gdLst>
                  <a:gd name="T0" fmla="*/ 0 w 8"/>
                  <a:gd name="T1" fmla="*/ 0 h 5"/>
                  <a:gd name="T2" fmla="*/ 0 w 8"/>
                  <a:gd name="T3" fmla="*/ 3 h 5"/>
                  <a:gd name="T4" fmla="*/ 5 w 8"/>
                  <a:gd name="T5" fmla="*/ 5 h 5"/>
                  <a:gd name="T6" fmla="*/ 8 w 8"/>
                  <a:gd name="T7" fmla="*/ 3 h 5"/>
                  <a:gd name="T8" fmla="*/ 5 w 8"/>
                  <a:gd name="T9" fmla="*/ 5 h 5"/>
                  <a:gd name="T10" fmla="*/ 5 w 8"/>
                  <a:gd name="T11" fmla="*/ 0 h 5"/>
                  <a:gd name="T12" fmla="*/ 0 w 8"/>
                  <a:gd name="T13" fmla="*/ 0 h 5"/>
                  <a:gd name="T14" fmla="*/ 0 w 8"/>
                  <a:gd name="T15" fmla="*/ 3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0" y="3"/>
                    </a:lnTo>
                    <a:lnTo>
                      <a:pt x="5" y="5"/>
                    </a:lnTo>
                    <a:lnTo>
                      <a:pt x="8" y="3"/>
                    </a:lnTo>
                    <a:lnTo>
                      <a:pt x="5" y="5"/>
                    </a:lnTo>
                    <a:lnTo>
                      <a:pt x="5" y="0"/>
                    </a:lnTo>
                    <a:lnTo>
                      <a:pt x="0" y="0"/>
                    </a:lnTo>
                    <a:lnTo>
                      <a:pt x="0" y="3"/>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80" name="Freeform 338"/>
              <p:cNvSpPr>
                <a:spLocks/>
              </p:cNvSpPr>
              <p:nvPr/>
            </p:nvSpPr>
            <p:spPr bwMode="auto">
              <a:xfrm>
                <a:off x="5530" y="1796"/>
                <a:ext cx="5" cy="6"/>
              </a:xfrm>
              <a:custGeom>
                <a:avLst/>
                <a:gdLst>
                  <a:gd name="T0" fmla="*/ 5 w 5"/>
                  <a:gd name="T1" fmla="*/ 0 h 6"/>
                  <a:gd name="T2" fmla="*/ 2 w 5"/>
                  <a:gd name="T3" fmla="*/ 3 h 6"/>
                  <a:gd name="T4" fmla="*/ 0 w 5"/>
                  <a:gd name="T5" fmla="*/ 3 h 6"/>
                  <a:gd name="T6" fmla="*/ 2 w 5"/>
                  <a:gd name="T7" fmla="*/ 3 h 6"/>
                  <a:gd name="T8" fmla="*/ 5 w 5"/>
                  <a:gd name="T9" fmla="*/ 6 h 6"/>
                  <a:gd name="T10" fmla="*/ 5 w 5"/>
                  <a:gd name="T11" fmla="*/ 3 h 6"/>
                  <a:gd name="T12" fmla="*/ 5 w 5"/>
                  <a:gd name="T13" fmla="*/ 0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5" y="0"/>
                    </a:moveTo>
                    <a:lnTo>
                      <a:pt x="2" y="3"/>
                    </a:lnTo>
                    <a:lnTo>
                      <a:pt x="0" y="3"/>
                    </a:lnTo>
                    <a:lnTo>
                      <a:pt x="2" y="3"/>
                    </a:lnTo>
                    <a:lnTo>
                      <a:pt x="5" y="6"/>
                    </a:lnTo>
                    <a:lnTo>
                      <a:pt x="5" y="3"/>
                    </a:lnTo>
                    <a:lnTo>
                      <a:pt x="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81" name="Freeform 339"/>
              <p:cNvSpPr>
                <a:spLocks/>
              </p:cNvSpPr>
              <p:nvPr/>
            </p:nvSpPr>
            <p:spPr bwMode="auto">
              <a:xfrm>
                <a:off x="5530" y="1796"/>
                <a:ext cx="5" cy="6"/>
              </a:xfrm>
              <a:custGeom>
                <a:avLst/>
                <a:gdLst>
                  <a:gd name="T0" fmla="*/ 0 w 5"/>
                  <a:gd name="T1" fmla="*/ 6 h 6"/>
                  <a:gd name="T2" fmla="*/ 0 w 5"/>
                  <a:gd name="T3" fmla="*/ 6 h 6"/>
                  <a:gd name="T4" fmla="*/ 5 w 5"/>
                  <a:gd name="T5" fmla="*/ 3 h 6"/>
                  <a:gd name="T6" fmla="*/ 5 w 5"/>
                  <a:gd name="T7" fmla="*/ 0 h 6"/>
                  <a:gd name="T8" fmla="*/ 2 w 5"/>
                  <a:gd name="T9" fmla="*/ 0 h 6"/>
                  <a:gd name="T10" fmla="*/ 2 w 5"/>
                  <a:gd name="T11" fmla="*/ 0 h 6"/>
                  <a:gd name="T12" fmla="*/ 0 w 5"/>
                  <a:gd name="T13" fmla="*/ 0 h 6"/>
                  <a:gd name="T14" fmla="*/ 0 w 5"/>
                  <a:gd name="T15" fmla="*/ 0 h 6"/>
                  <a:gd name="T16" fmla="*/ 0 w 5"/>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6"/>
                  <a:gd name="T29" fmla="*/ 5 w 5"/>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6">
                    <a:moveTo>
                      <a:pt x="0" y="6"/>
                    </a:moveTo>
                    <a:lnTo>
                      <a:pt x="0" y="6"/>
                    </a:lnTo>
                    <a:lnTo>
                      <a:pt x="5" y="3"/>
                    </a:lnTo>
                    <a:lnTo>
                      <a:pt x="5" y="0"/>
                    </a:lnTo>
                    <a:lnTo>
                      <a:pt x="2" y="0"/>
                    </a:lnTo>
                    <a:lnTo>
                      <a:pt x="0" y="0"/>
                    </a:lnTo>
                    <a:lnTo>
                      <a:pt x="0"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82" name="Freeform 340"/>
              <p:cNvSpPr>
                <a:spLocks/>
              </p:cNvSpPr>
              <p:nvPr/>
            </p:nvSpPr>
            <p:spPr bwMode="auto">
              <a:xfrm>
                <a:off x="5530" y="1796"/>
                <a:ext cx="8" cy="6"/>
              </a:xfrm>
              <a:custGeom>
                <a:avLst/>
                <a:gdLst>
                  <a:gd name="T0" fmla="*/ 8 w 8"/>
                  <a:gd name="T1" fmla="*/ 6 h 6"/>
                  <a:gd name="T2" fmla="*/ 8 w 8"/>
                  <a:gd name="T3" fmla="*/ 6 h 6"/>
                  <a:gd name="T4" fmla="*/ 2 w 8"/>
                  <a:gd name="T5" fmla="*/ 3 h 6"/>
                  <a:gd name="T6" fmla="*/ 0 w 8"/>
                  <a:gd name="T7" fmla="*/ 6 h 6"/>
                  <a:gd name="T8" fmla="*/ 0 w 8"/>
                  <a:gd name="T9" fmla="*/ 0 h 6"/>
                  <a:gd name="T10" fmla="*/ 2 w 8"/>
                  <a:gd name="T11" fmla="*/ 6 h 6"/>
                  <a:gd name="T12" fmla="*/ 5 w 8"/>
                  <a:gd name="T13" fmla="*/ 6 h 6"/>
                  <a:gd name="T14" fmla="*/ 5 w 8"/>
                  <a:gd name="T15" fmla="*/ 6 h 6"/>
                  <a:gd name="T16" fmla="*/ 8 w 8"/>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6"/>
                  <a:gd name="T29" fmla="*/ 8 w 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6">
                    <a:moveTo>
                      <a:pt x="8" y="6"/>
                    </a:moveTo>
                    <a:lnTo>
                      <a:pt x="8" y="6"/>
                    </a:lnTo>
                    <a:lnTo>
                      <a:pt x="2" y="3"/>
                    </a:lnTo>
                    <a:lnTo>
                      <a:pt x="0" y="6"/>
                    </a:lnTo>
                    <a:lnTo>
                      <a:pt x="0" y="0"/>
                    </a:lnTo>
                    <a:lnTo>
                      <a:pt x="2" y="6"/>
                    </a:lnTo>
                    <a:lnTo>
                      <a:pt x="5" y="6"/>
                    </a:lnTo>
                    <a:lnTo>
                      <a:pt x="8"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83" name="Freeform 341"/>
              <p:cNvSpPr>
                <a:spLocks/>
              </p:cNvSpPr>
              <p:nvPr/>
            </p:nvSpPr>
            <p:spPr bwMode="auto">
              <a:xfrm>
                <a:off x="5532" y="1796"/>
                <a:ext cx="6" cy="6"/>
              </a:xfrm>
              <a:custGeom>
                <a:avLst/>
                <a:gdLst>
                  <a:gd name="T0" fmla="*/ 3 w 6"/>
                  <a:gd name="T1" fmla="*/ 0 h 6"/>
                  <a:gd name="T2" fmla="*/ 3 w 6"/>
                  <a:gd name="T3" fmla="*/ 0 h 6"/>
                  <a:gd name="T4" fmla="*/ 0 w 6"/>
                  <a:gd name="T5" fmla="*/ 6 h 6"/>
                  <a:gd name="T6" fmla="*/ 6 w 6"/>
                  <a:gd name="T7" fmla="*/ 6 h 6"/>
                  <a:gd name="T8" fmla="*/ 3 w 6"/>
                  <a:gd name="T9" fmla="*/ 6 h 6"/>
                  <a:gd name="T10" fmla="*/ 6 w 6"/>
                  <a:gd name="T11" fmla="*/ 3 h 6"/>
                  <a:gd name="T12" fmla="*/ 0 w 6"/>
                  <a:gd name="T13" fmla="*/ 0 h 6"/>
                  <a:gd name="T14" fmla="*/ 0 w 6"/>
                  <a:gd name="T15" fmla="*/ 0 h 6"/>
                  <a:gd name="T16" fmla="*/ 3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3" y="0"/>
                    </a:moveTo>
                    <a:lnTo>
                      <a:pt x="3" y="0"/>
                    </a:lnTo>
                    <a:lnTo>
                      <a:pt x="0" y="6"/>
                    </a:lnTo>
                    <a:lnTo>
                      <a:pt x="6" y="6"/>
                    </a:lnTo>
                    <a:lnTo>
                      <a:pt x="3" y="6"/>
                    </a:lnTo>
                    <a:lnTo>
                      <a:pt x="6" y="3"/>
                    </a:lnTo>
                    <a:lnTo>
                      <a:pt x="0" y="0"/>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84" name="Freeform 342"/>
              <p:cNvSpPr>
                <a:spLocks/>
              </p:cNvSpPr>
              <p:nvPr/>
            </p:nvSpPr>
            <p:spPr bwMode="auto">
              <a:xfrm>
                <a:off x="5530" y="1789"/>
                <a:ext cx="2" cy="5"/>
              </a:xfrm>
              <a:custGeom>
                <a:avLst/>
                <a:gdLst>
                  <a:gd name="T0" fmla="*/ 2 w 2"/>
                  <a:gd name="T1" fmla="*/ 0 h 5"/>
                  <a:gd name="T2" fmla="*/ 2 w 2"/>
                  <a:gd name="T3" fmla="*/ 2 h 5"/>
                  <a:gd name="T4" fmla="*/ 2 w 2"/>
                  <a:gd name="T5" fmla="*/ 5 h 5"/>
                  <a:gd name="T6" fmla="*/ 2 w 2"/>
                  <a:gd name="T7" fmla="*/ 5 h 5"/>
                  <a:gd name="T8" fmla="*/ 0 w 2"/>
                  <a:gd name="T9" fmla="*/ 5 h 5"/>
                  <a:gd name="T10" fmla="*/ 0 w 2"/>
                  <a:gd name="T11" fmla="*/ 2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2"/>
                    </a:lnTo>
                    <a:lnTo>
                      <a:pt x="2" y="5"/>
                    </a:lnTo>
                    <a:lnTo>
                      <a:pt x="0" y="5"/>
                    </a:lnTo>
                    <a:lnTo>
                      <a:pt x="0" y="2"/>
                    </a:lnTo>
                    <a:lnTo>
                      <a:pt x="2"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85" name="Freeform 343"/>
              <p:cNvSpPr>
                <a:spLocks/>
              </p:cNvSpPr>
              <p:nvPr/>
            </p:nvSpPr>
            <p:spPr bwMode="auto">
              <a:xfrm>
                <a:off x="5530" y="1789"/>
                <a:ext cx="5" cy="7"/>
              </a:xfrm>
              <a:custGeom>
                <a:avLst/>
                <a:gdLst>
                  <a:gd name="T0" fmla="*/ 5 w 5"/>
                  <a:gd name="T1" fmla="*/ 2 h 7"/>
                  <a:gd name="T2" fmla="*/ 2 w 5"/>
                  <a:gd name="T3" fmla="*/ 2 h 7"/>
                  <a:gd name="T4" fmla="*/ 5 w 5"/>
                  <a:gd name="T5" fmla="*/ 2 h 7"/>
                  <a:gd name="T6" fmla="*/ 5 w 5"/>
                  <a:gd name="T7" fmla="*/ 0 h 7"/>
                  <a:gd name="T8" fmla="*/ 0 w 5"/>
                  <a:gd name="T9" fmla="*/ 0 h 7"/>
                  <a:gd name="T10" fmla="*/ 0 w 5"/>
                  <a:gd name="T11" fmla="*/ 2 h 7"/>
                  <a:gd name="T12" fmla="*/ 2 w 5"/>
                  <a:gd name="T13" fmla="*/ 7 h 7"/>
                  <a:gd name="T14" fmla="*/ 2 w 5"/>
                  <a:gd name="T15" fmla="*/ 7 h 7"/>
                  <a:gd name="T16" fmla="*/ 5 w 5"/>
                  <a:gd name="T17" fmla="*/ 2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7"/>
                  <a:gd name="T29" fmla="*/ 5 w 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7">
                    <a:moveTo>
                      <a:pt x="5" y="2"/>
                    </a:moveTo>
                    <a:lnTo>
                      <a:pt x="2" y="2"/>
                    </a:lnTo>
                    <a:lnTo>
                      <a:pt x="5" y="2"/>
                    </a:lnTo>
                    <a:lnTo>
                      <a:pt x="5" y="0"/>
                    </a:lnTo>
                    <a:lnTo>
                      <a:pt x="0" y="0"/>
                    </a:lnTo>
                    <a:lnTo>
                      <a:pt x="0" y="2"/>
                    </a:lnTo>
                    <a:lnTo>
                      <a:pt x="2" y="7"/>
                    </a:lnTo>
                    <a:lnTo>
                      <a:pt x="5"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86" name="Freeform 344"/>
              <p:cNvSpPr>
                <a:spLocks/>
              </p:cNvSpPr>
              <p:nvPr/>
            </p:nvSpPr>
            <p:spPr bwMode="auto">
              <a:xfrm>
                <a:off x="5530" y="1791"/>
                <a:ext cx="5" cy="5"/>
              </a:xfrm>
              <a:custGeom>
                <a:avLst/>
                <a:gdLst>
                  <a:gd name="T0" fmla="*/ 0 w 5"/>
                  <a:gd name="T1" fmla="*/ 3 h 5"/>
                  <a:gd name="T2" fmla="*/ 0 w 5"/>
                  <a:gd name="T3" fmla="*/ 3 h 5"/>
                  <a:gd name="T4" fmla="*/ 2 w 5"/>
                  <a:gd name="T5" fmla="*/ 5 h 5"/>
                  <a:gd name="T6" fmla="*/ 5 w 5"/>
                  <a:gd name="T7" fmla="*/ 0 h 5"/>
                  <a:gd name="T8" fmla="*/ 2 w 5"/>
                  <a:gd name="T9" fmla="*/ 5 h 5"/>
                  <a:gd name="T10" fmla="*/ 2 w 5"/>
                  <a:gd name="T11" fmla="*/ 0 h 5"/>
                  <a:gd name="T12" fmla="*/ 0 w 5"/>
                  <a:gd name="T13" fmla="*/ 0 h 5"/>
                  <a:gd name="T14" fmla="*/ 0 w 5"/>
                  <a:gd name="T15" fmla="*/ 0 h 5"/>
                  <a:gd name="T16" fmla="*/ 0 w 5"/>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0" y="3"/>
                    </a:moveTo>
                    <a:lnTo>
                      <a:pt x="0" y="3"/>
                    </a:lnTo>
                    <a:lnTo>
                      <a:pt x="2" y="5"/>
                    </a:lnTo>
                    <a:lnTo>
                      <a:pt x="5" y="0"/>
                    </a:lnTo>
                    <a:lnTo>
                      <a:pt x="2" y="5"/>
                    </a:lnTo>
                    <a:lnTo>
                      <a:pt x="2" y="0"/>
                    </a:lnTo>
                    <a:lnTo>
                      <a:pt x="0"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87" name="Freeform 345"/>
              <p:cNvSpPr>
                <a:spLocks/>
              </p:cNvSpPr>
              <p:nvPr/>
            </p:nvSpPr>
            <p:spPr bwMode="auto">
              <a:xfrm>
                <a:off x="5530" y="1789"/>
                <a:ext cx="5" cy="5"/>
              </a:xfrm>
              <a:custGeom>
                <a:avLst/>
                <a:gdLst>
                  <a:gd name="T0" fmla="*/ 5 w 5"/>
                  <a:gd name="T1" fmla="*/ 0 h 5"/>
                  <a:gd name="T2" fmla="*/ 0 w 5"/>
                  <a:gd name="T3" fmla="*/ 0 h 5"/>
                  <a:gd name="T4" fmla="*/ 0 w 5"/>
                  <a:gd name="T5" fmla="*/ 2 h 5"/>
                  <a:gd name="T6" fmla="*/ 0 w 5"/>
                  <a:gd name="T7" fmla="*/ 5 h 5"/>
                  <a:gd name="T8" fmla="*/ 0 w 5"/>
                  <a:gd name="T9" fmla="*/ 2 h 5"/>
                  <a:gd name="T10" fmla="*/ 2 w 5"/>
                  <a:gd name="T11" fmla="*/ 5 h 5"/>
                  <a:gd name="T12" fmla="*/ 5 w 5"/>
                  <a:gd name="T13" fmla="*/ 0 h 5"/>
                  <a:gd name="T14" fmla="*/ 0 w 5"/>
                  <a:gd name="T15" fmla="*/ 0 h 5"/>
                  <a:gd name="T16" fmla="*/ 5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5" y="0"/>
                    </a:moveTo>
                    <a:lnTo>
                      <a:pt x="0" y="0"/>
                    </a:lnTo>
                    <a:lnTo>
                      <a:pt x="0" y="2"/>
                    </a:lnTo>
                    <a:lnTo>
                      <a:pt x="0" y="5"/>
                    </a:lnTo>
                    <a:lnTo>
                      <a:pt x="0" y="2"/>
                    </a:lnTo>
                    <a:lnTo>
                      <a:pt x="2" y="5"/>
                    </a:lnTo>
                    <a:lnTo>
                      <a:pt x="5" y="0"/>
                    </a:lnTo>
                    <a:lnTo>
                      <a:pt x="0" y="0"/>
                    </a:lnTo>
                    <a:lnTo>
                      <a:pt x="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88" name="Freeform 346"/>
              <p:cNvSpPr>
                <a:spLocks/>
              </p:cNvSpPr>
              <p:nvPr/>
            </p:nvSpPr>
            <p:spPr bwMode="auto">
              <a:xfrm>
                <a:off x="5511" y="1893"/>
                <a:ext cx="16" cy="11"/>
              </a:xfrm>
              <a:custGeom>
                <a:avLst/>
                <a:gdLst>
                  <a:gd name="T0" fmla="*/ 8 w 16"/>
                  <a:gd name="T1" fmla="*/ 11 h 11"/>
                  <a:gd name="T2" fmla="*/ 6 w 16"/>
                  <a:gd name="T3" fmla="*/ 8 h 11"/>
                  <a:gd name="T4" fmla="*/ 0 w 16"/>
                  <a:gd name="T5" fmla="*/ 0 h 11"/>
                  <a:gd name="T6" fmla="*/ 3 w 16"/>
                  <a:gd name="T7" fmla="*/ 5 h 11"/>
                  <a:gd name="T8" fmla="*/ 13 w 16"/>
                  <a:gd name="T9" fmla="*/ 11 h 11"/>
                  <a:gd name="T10" fmla="*/ 16 w 16"/>
                  <a:gd name="T11" fmla="*/ 11 h 11"/>
                  <a:gd name="T12" fmla="*/ 8 w 16"/>
                  <a:gd name="T13" fmla="*/ 11 h 11"/>
                  <a:gd name="T14" fmla="*/ 0 60000 65536"/>
                  <a:gd name="T15" fmla="*/ 0 60000 65536"/>
                  <a:gd name="T16" fmla="*/ 0 60000 65536"/>
                  <a:gd name="T17" fmla="*/ 0 60000 65536"/>
                  <a:gd name="T18" fmla="*/ 0 60000 65536"/>
                  <a:gd name="T19" fmla="*/ 0 60000 65536"/>
                  <a:gd name="T20" fmla="*/ 0 60000 65536"/>
                  <a:gd name="T21" fmla="*/ 0 w 16"/>
                  <a:gd name="T22" fmla="*/ 0 h 11"/>
                  <a:gd name="T23" fmla="*/ 16 w 16"/>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1">
                    <a:moveTo>
                      <a:pt x="8" y="11"/>
                    </a:moveTo>
                    <a:lnTo>
                      <a:pt x="6" y="8"/>
                    </a:lnTo>
                    <a:lnTo>
                      <a:pt x="0" y="0"/>
                    </a:lnTo>
                    <a:lnTo>
                      <a:pt x="3" y="5"/>
                    </a:lnTo>
                    <a:lnTo>
                      <a:pt x="13" y="11"/>
                    </a:lnTo>
                    <a:lnTo>
                      <a:pt x="16" y="11"/>
                    </a:lnTo>
                    <a:lnTo>
                      <a:pt x="8" y="1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89" name="Freeform 347"/>
              <p:cNvSpPr>
                <a:spLocks/>
              </p:cNvSpPr>
              <p:nvPr/>
            </p:nvSpPr>
            <p:spPr bwMode="auto">
              <a:xfrm>
                <a:off x="5511" y="1893"/>
                <a:ext cx="11" cy="13"/>
              </a:xfrm>
              <a:custGeom>
                <a:avLst/>
                <a:gdLst>
                  <a:gd name="T0" fmla="*/ 0 w 11"/>
                  <a:gd name="T1" fmla="*/ 3 h 13"/>
                  <a:gd name="T2" fmla="*/ 0 w 11"/>
                  <a:gd name="T3" fmla="*/ 3 h 13"/>
                  <a:gd name="T4" fmla="*/ 6 w 11"/>
                  <a:gd name="T5" fmla="*/ 8 h 13"/>
                  <a:gd name="T6" fmla="*/ 8 w 11"/>
                  <a:gd name="T7" fmla="*/ 13 h 13"/>
                  <a:gd name="T8" fmla="*/ 11 w 11"/>
                  <a:gd name="T9" fmla="*/ 11 h 13"/>
                  <a:gd name="T10" fmla="*/ 8 w 11"/>
                  <a:gd name="T11" fmla="*/ 5 h 13"/>
                  <a:gd name="T12" fmla="*/ 3 w 11"/>
                  <a:gd name="T13" fmla="*/ 0 h 13"/>
                  <a:gd name="T14" fmla="*/ 3 w 11"/>
                  <a:gd name="T15" fmla="*/ 0 h 13"/>
                  <a:gd name="T16" fmla="*/ 0 w 11"/>
                  <a:gd name="T17" fmla="*/ 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0" y="3"/>
                    </a:moveTo>
                    <a:lnTo>
                      <a:pt x="0" y="3"/>
                    </a:lnTo>
                    <a:lnTo>
                      <a:pt x="6" y="8"/>
                    </a:lnTo>
                    <a:lnTo>
                      <a:pt x="8" y="13"/>
                    </a:lnTo>
                    <a:lnTo>
                      <a:pt x="11" y="11"/>
                    </a:lnTo>
                    <a:lnTo>
                      <a:pt x="8" y="5"/>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90" name="Freeform 348"/>
              <p:cNvSpPr>
                <a:spLocks/>
              </p:cNvSpPr>
              <p:nvPr/>
            </p:nvSpPr>
            <p:spPr bwMode="auto">
              <a:xfrm>
                <a:off x="5511" y="1893"/>
                <a:ext cx="13" cy="13"/>
              </a:xfrm>
              <a:custGeom>
                <a:avLst/>
                <a:gdLst>
                  <a:gd name="T0" fmla="*/ 13 w 13"/>
                  <a:gd name="T1" fmla="*/ 11 h 13"/>
                  <a:gd name="T2" fmla="*/ 13 w 13"/>
                  <a:gd name="T3" fmla="*/ 11 h 13"/>
                  <a:gd name="T4" fmla="*/ 6 w 13"/>
                  <a:gd name="T5" fmla="*/ 3 h 13"/>
                  <a:gd name="T6" fmla="*/ 0 w 13"/>
                  <a:gd name="T7" fmla="*/ 3 h 13"/>
                  <a:gd name="T8" fmla="*/ 3 w 13"/>
                  <a:gd name="T9" fmla="*/ 0 h 13"/>
                  <a:gd name="T10" fmla="*/ 3 w 13"/>
                  <a:gd name="T11" fmla="*/ 5 h 13"/>
                  <a:gd name="T12" fmla="*/ 13 w 13"/>
                  <a:gd name="T13" fmla="*/ 13 h 13"/>
                  <a:gd name="T14" fmla="*/ 13 w 13"/>
                  <a:gd name="T15" fmla="*/ 13 h 13"/>
                  <a:gd name="T16" fmla="*/ 13 w 13"/>
                  <a:gd name="T17" fmla="*/ 11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3"/>
                  <a:gd name="T29" fmla="*/ 13 w 1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3">
                    <a:moveTo>
                      <a:pt x="13" y="11"/>
                    </a:moveTo>
                    <a:lnTo>
                      <a:pt x="13" y="11"/>
                    </a:lnTo>
                    <a:lnTo>
                      <a:pt x="6" y="3"/>
                    </a:lnTo>
                    <a:lnTo>
                      <a:pt x="0" y="3"/>
                    </a:lnTo>
                    <a:lnTo>
                      <a:pt x="3" y="0"/>
                    </a:lnTo>
                    <a:lnTo>
                      <a:pt x="3" y="5"/>
                    </a:lnTo>
                    <a:lnTo>
                      <a:pt x="13" y="13"/>
                    </a:lnTo>
                    <a:lnTo>
                      <a:pt x="13" y="1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291" name="Freeform 349"/>
              <p:cNvSpPr>
                <a:spLocks/>
              </p:cNvSpPr>
              <p:nvPr/>
            </p:nvSpPr>
            <p:spPr bwMode="auto">
              <a:xfrm>
                <a:off x="5519" y="1904"/>
                <a:ext cx="8" cy="2"/>
              </a:xfrm>
              <a:custGeom>
                <a:avLst/>
                <a:gdLst>
                  <a:gd name="T0" fmla="*/ 0 w 8"/>
                  <a:gd name="T1" fmla="*/ 2 h 2"/>
                  <a:gd name="T2" fmla="*/ 3 w 8"/>
                  <a:gd name="T3" fmla="*/ 2 h 2"/>
                  <a:gd name="T4" fmla="*/ 8 w 8"/>
                  <a:gd name="T5" fmla="*/ 2 h 2"/>
                  <a:gd name="T6" fmla="*/ 5 w 8"/>
                  <a:gd name="T7" fmla="*/ 0 h 2"/>
                  <a:gd name="T8" fmla="*/ 5 w 8"/>
                  <a:gd name="T9" fmla="*/ 2 h 2"/>
                  <a:gd name="T10" fmla="*/ 8 w 8"/>
                  <a:gd name="T11" fmla="*/ 0 h 2"/>
                  <a:gd name="T12" fmla="*/ 0 w 8"/>
                  <a:gd name="T13" fmla="*/ 0 h 2"/>
                  <a:gd name="T14" fmla="*/ 3 w 8"/>
                  <a:gd name="T15" fmla="*/ 0 h 2"/>
                  <a:gd name="T16" fmla="*/ 0 w 8"/>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
                  <a:gd name="T29" fmla="*/ 8 w 8"/>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
                    <a:moveTo>
                      <a:pt x="0" y="2"/>
                    </a:moveTo>
                    <a:lnTo>
                      <a:pt x="3" y="2"/>
                    </a:lnTo>
                    <a:lnTo>
                      <a:pt x="8" y="2"/>
                    </a:lnTo>
                    <a:lnTo>
                      <a:pt x="5" y="0"/>
                    </a:lnTo>
                    <a:lnTo>
                      <a:pt x="5" y="2"/>
                    </a:lnTo>
                    <a:lnTo>
                      <a:pt x="8" y="0"/>
                    </a:lnTo>
                    <a:lnTo>
                      <a:pt x="0" y="0"/>
                    </a:lnTo>
                    <a:lnTo>
                      <a:pt x="3"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grpSp>
      <p:grpSp>
        <p:nvGrpSpPr>
          <p:cNvPr id="8" name="Group 350"/>
          <p:cNvGrpSpPr>
            <a:grpSpLocks/>
          </p:cNvGrpSpPr>
          <p:nvPr/>
        </p:nvGrpSpPr>
        <p:grpSpPr bwMode="auto">
          <a:xfrm>
            <a:off x="6119813" y="2374900"/>
            <a:ext cx="990600" cy="1125538"/>
            <a:chOff x="4666" y="2982"/>
            <a:chExt cx="624" cy="709"/>
          </a:xfrm>
        </p:grpSpPr>
        <p:grpSp>
          <p:nvGrpSpPr>
            <p:cNvPr id="23971" name="Group 351"/>
            <p:cNvGrpSpPr>
              <a:grpSpLocks/>
            </p:cNvGrpSpPr>
            <p:nvPr/>
          </p:nvGrpSpPr>
          <p:grpSpPr bwMode="auto">
            <a:xfrm flipH="1">
              <a:off x="4666" y="2982"/>
              <a:ext cx="624" cy="709"/>
              <a:chOff x="4666" y="2982"/>
              <a:chExt cx="481" cy="568"/>
            </a:xfrm>
          </p:grpSpPr>
          <p:sp>
            <p:nvSpPr>
              <p:cNvPr id="24122" name="AutoShape 352"/>
              <p:cNvSpPr>
                <a:spLocks noChangeAspect="1" noChangeArrowheads="1" noTextEdit="1"/>
              </p:cNvSpPr>
              <p:nvPr/>
            </p:nvSpPr>
            <p:spPr bwMode="auto">
              <a:xfrm>
                <a:off x="4666" y="2982"/>
                <a:ext cx="481" cy="56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nb-NO"/>
              </a:p>
            </p:txBody>
          </p:sp>
          <p:sp>
            <p:nvSpPr>
              <p:cNvPr id="24123" name="Freeform 353"/>
              <p:cNvSpPr>
                <a:spLocks/>
              </p:cNvSpPr>
              <p:nvPr/>
            </p:nvSpPr>
            <p:spPr bwMode="auto">
              <a:xfrm>
                <a:off x="4666" y="2982"/>
                <a:ext cx="362" cy="517"/>
              </a:xfrm>
              <a:custGeom>
                <a:avLst/>
                <a:gdLst>
                  <a:gd name="T0" fmla="*/ 152 w 724"/>
                  <a:gd name="T1" fmla="*/ 56 h 1033"/>
                  <a:gd name="T2" fmla="*/ 31 w 724"/>
                  <a:gd name="T3" fmla="*/ 642 h 1033"/>
                  <a:gd name="T4" fmla="*/ 132 w 724"/>
                  <a:gd name="T5" fmla="*/ 719 h 1033"/>
                  <a:gd name="T6" fmla="*/ 143 w 724"/>
                  <a:gd name="T7" fmla="*/ 720 h 1033"/>
                  <a:gd name="T8" fmla="*/ 169 w 724"/>
                  <a:gd name="T9" fmla="*/ 721 h 1033"/>
                  <a:gd name="T10" fmla="*/ 209 w 724"/>
                  <a:gd name="T11" fmla="*/ 725 h 1033"/>
                  <a:gd name="T12" fmla="*/ 255 w 724"/>
                  <a:gd name="T13" fmla="*/ 728 h 1033"/>
                  <a:gd name="T14" fmla="*/ 302 w 724"/>
                  <a:gd name="T15" fmla="*/ 733 h 1033"/>
                  <a:gd name="T16" fmla="*/ 348 w 724"/>
                  <a:gd name="T17" fmla="*/ 736 h 1033"/>
                  <a:gd name="T18" fmla="*/ 387 w 724"/>
                  <a:gd name="T19" fmla="*/ 740 h 1033"/>
                  <a:gd name="T20" fmla="*/ 414 w 724"/>
                  <a:gd name="T21" fmla="*/ 743 h 1033"/>
                  <a:gd name="T22" fmla="*/ 415 w 724"/>
                  <a:gd name="T23" fmla="*/ 752 h 1033"/>
                  <a:gd name="T24" fmla="*/ 414 w 724"/>
                  <a:gd name="T25" fmla="*/ 777 h 1033"/>
                  <a:gd name="T26" fmla="*/ 407 w 724"/>
                  <a:gd name="T27" fmla="*/ 811 h 1033"/>
                  <a:gd name="T28" fmla="*/ 387 w 724"/>
                  <a:gd name="T29" fmla="*/ 853 h 1033"/>
                  <a:gd name="T30" fmla="*/ 377 w 724"/>
                  <a:gd name="T31" fmla="*/ 854 h 1033"/>
                  <a:gd name="T32" fmla="*/ 350 w 724"/>
                  <a:gd name="T33" fmla="*/ 857 h 1033"/>
                  <a:gd name="T34" fmla="*/ 313 w 724"/>
                  <a:gd name="T35" fmla="*/ 862 h 1033"/>
                  <a:gd name="T36" fmla="*/ 268 w 724"/>
                  <a:gd name="T37" fmla="*/ 869 h 1033"/>
                  <a:gd name="T38" fmla="*/ 222 w 724"/>
                  <a:gd name="T39" fmla="*/ 876 h 1033"/>
                  <a:gd name="T40" fmla="*/ 181 w 724"/>
                  <a:gd name="T41" fmla="*/ 884 h 1033"/>
                  <a:gd name="T42" fmla="*/ 146 w 724"/>
                  <a:gd name="T43" fmla="*/ 891 h 1033"/>
                  <a:gd name="T44" fmla="*/ 127 w 724"/>
                  <a:gd name="T45" fmla="*/ 899 h 1033"/>
                  <a:gd name="T46" fmla="*/ 113 w 724"/>
                  <a:gd name="T47" fmla="*/ 914 h 1033"/>
                  <a:gd name="T48" fmla="*/ 109 w 724"/>
                  <a:gd name="T49" fmla="*/ 930 h 1033"/>
                  <a:gd name="T50" fmla="*/ 118 w 724"/>
                  <a:gd name="T51" fmla="*/ 951 h 1033"/>
                  <a:gd name="T52" fmla="*/ 136 w 724"/>
                  <a:gd name="T53" fmla="*/ 963 h 1033"/>
                  <a:gd name="T54" fmla="*/ 156 w 724"/>
                  <a:gd name="T55" fmla="*/ 969 h 1033"/>
                  <a:gd name="T56" fmla="*/ 190 w 724"/>
                  <a:gd name="T57" fmla="*/ 978 h 1033"/>
                  <a:gd name="T58" fmla="*/ 235 w 724"/>
                  <a:gd name="T59" fmla="*/ 990 h 1033"/>
                  <a:gd name="T60" fmla="*/ 285 w 724"/>
                  <a:gd name="T61" fmla="*/ 1001 h 1033"/>
                  <a:gd name="T62" fmla="*/ 335 w 724"/>
                  <a:gd name="T63" fmla="*/ 1014 h 1033"/>
                  <a:gd name="T64" fmla="*/ 384 w 724"/>
                  <a:gd name="T65" fmla="*/ 1024 h 1033"/>
                  <a:gd name="T66" fmla="*/ 425 w 724"/>
                  <a:gd name="T67" fmla="*/ 1031 h 1033"/>
                  <a:gd name="T68" fmla="*/ 455 w 724"/>
                  <a:gd name="T69" fmla="*/ 1033 h 1033"/>
                  <a:gd name="T70" fmla="*/ 483 w 724"/>
                  <a:gd name="T71" fmla="*/ 1030 h 1033"/>
                  <a:gd name="T72" fmla="*/ 517 w 724"/>
                  <a:gd name="T73" fmla="*/ 1020 h 1033"/>
                  <a:gd name="T74" fmla="*/ 555 w 724"/>
                  <a:gd name="T75" fmla="*/ 1005 h 1033"/>
                  <a:gd name="T76" fmla="*/ 594 w 724"/>
                  <a:gd name="T77" fmla="*/ 987 h 1033"/>
                  <a:gd name="T78" fmla="*/ 631 w 724"/>
                  <a:gd name="T79" fmla="*/ 969 h 1033"/>
                  <a:gd name="T80" fmla="*/ 664 w 724"/>
                  <a:gd name="T81" fmla="*/ 952 h 1033"/>
                  <a:gd name="T82" fmla="*/ 687 w 724"/>
                  <a:gd name="T83" fmla="*/ 936 h 1033"/>
                  <a:gd name="T84" fmla="*/ 699 w 724"/>
                  <a:gd name="T85" fmla="*/ 925 h 1033"/>
                  <a:gd name="T86" fmla="*/ 699 w 724"/>
                  <a:gd name="T87" fmla="*/ 910 h 1033"/>
                  <a:gd name="T88" fmla="*/ 682 w 724"/>
                  <a:gd name="T89" fmla="*/ 900 h 1033"/>
                  <a:gd name="T90" fmla="*/ 657 w 724"/>
                  <a:gd name="T91" fmla="*/ 892 h 1033"/>
                  <a:gd name="T92" fmla="*/ 634 w 724"/>
                  <a:gd name="T93" fmla="*/ 886 h 1033"/>
                  <a:gd name="T94" fmla="*/ 631 w 724"/>
                  <a:gd name="T95" fmla="*/ 861 h 1033"/>
                  <a:gd name="T96" fmla="*/ 623 w 724"/>
                  <a:gd name="T97" fmla="*/ 798 h 1033"/>
                  <a:gd name="T98" fmla="*/ 611 w 724"/>
                  <a:gd name="T99" fmla="*/ 720 h 1033"/>
                  <a:gd name="T100" fmla="*/ 592 w 724"/>
                  <a:gd name="T101" fmla="*/ 647 h 1033"/>
                  <a:gd name="T102" fmla="*/ 697 w 724"/>
                  <a:gd name="T103" fmla="*/ 86 h 1033"/>
                  <a:gd name="T104" fmla="*/ 643 w 724"/>
                  <a:gd name="T105" fmla="*/ 0 h 1033"/>
                  <a:gd name="T106" fmla="*/ 179 w 724"/>
                  <a:gd name="T107" fmla="*/ 62 h 10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4"/>
                  <a:gd name="T163" fmla="*/ 0 h 1033"/>
                  <a:gd name="T164" fmla="*/ 724 w 724"/>
                  <a:gd name="T165" fmla="*/ 1033 h 10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4" h="1033">
                    <a:moveTo>
                      <a:pt x="179" y="62"/>
                    </a:moveTo>
                    <a:lnTo>
                      <a:pt x="152" y="56"/>
                    </a:lnTo>
                    <a:lnTo>
                      <a:pt x="0" y="623"/>
                    </a:lnTo>
                    <a:lnTo>
                      <a:pt x="31" y="642"/>
                    </a:lnTo>
                    <a:lnTo>
                      <a:pt x="31" y="671"/>
                    </a:lnTo>
                    <a:lnTo>
                      <a:pt x="132" y="719"/>
                    </a:lnTo>
                    <a:lnTo>
                      <a:pt x="135" y="719"/>
                    </a:lnTo>
                    <a:lnTo>
                      <a:pt x="143" y="720"/>
                    </a:lnTo>
                    <a:lnTo>
                      <a:pt x="154" y="720"/>
                    </a:lnTo>
                    <a:lnTo>
                      <a:pt x="169" y="721"/>
                    </a:lnTo>
                    <a:lnTo>
                      <a:pt x="188" y="724"/>
                    </a:lnTo>
                    <a:lnTo>
                      <a:pt x="209" y="725"/>
                    </a:lnTo>
                    <a:lnTo>
                      <a:pt x="230" y="727"/>
                    </a:lnTo>
                    <a:lnTo>
                      <a:pt x="255" y="728"/>
                    </a:lnTo>
                    <a:lnTo>
                      <a:pt x="278" y="730"/>
                    </a:lnTo>
                    <a:lnTo>
                      <a:pt x="302" y="733"/>
                    </a:lnTo>
                    <a:lnTo>
                      <a:pt x="326" y="734"/>
                    </a:lnTo>
                    <a:lnTo>
                      <a:pt x="348" y="736"/>
                    </a:lnTo>
                    <a:lnTo>
                      <a:pt x="369" y="739"/>
                    </a:lnTo>
                    <a:lnTo>
                      <a:pt x="387" y="740"/>
                    </a:lnTo>
                    <a:lnTo>
                      <a:pt x="402" y="742"/>
                    </a:lnTo>
                    <a:lnTo>
                      <a:pt x="414" y="743"/>
                    </a:lnTo>
                    <a:lnTo>
                      <a:pt x="414" y="745"/>
                    </a:lnTo>
                    <a:lnTo>
                      <a:pt x="415" y="752"/>
                    </a:lnTo>
                    <a:lnTo>
                      <a:pt x="415" y="763"/>
                    </a:lnTo>
                    <a:lnTo>
                      <a:pt x="414" y="777"/>
                    </a:lnTo>
                    <a:lnTo>
                      <a:pt x="411" y="793"/>
                    </a:lnTo>
                    <a:lnTo>
                      <a:pt x="407" y="811"/>
                    </a:lnTo>
                    <a:lnTo>
                      <a:pt x="399" y="832"/>
                    </a:lnTo>
                    <a:lnTo>
                      <a:pt x="387" y="853"/>
                    </a:lnTo>
                    <a:lnTo>
                      <a:pt x="385" y="853"/>
                    </a:lnTo>
                    <a:lnTo>
                      <a:pt x="377" y="854"/>
                    </a:lnTo>
                    <a:lnTo>
                      <a:pt x="365" y="855"/>
                    </a:lnTo>
                    <a:lnTo>
                      <a:pt x="350" y="857"/>
                    </a:lnTo>
                    <a:lnTo>
                      <a:pt x="333" y="859"/>
                    </a:lnTo>
                    <a:lnTo>
                      <a:pt x="313" y="862"/>
                    </a:lnTo>
                    <a:lnTo>
                      <a:pt x="291" y="865"/>
                    </a:lnTo>
                    <a:lnTo>
                      <a:pt x="268" y="869"/>
                    </a:lnTo>
                    <a:lnTo>
                      <a:pt x="245" y="872"/>
                    </a:lnTo>
                    <a:lnTo>
                      <a:pt x="222" y="876"/>
                    </a:lnTo>
                    <a:lnTo>
                      <a:pt x="200" y="879"/>
                    </a:lnTo>
                    <a:lnTo>
                      <a:pt x="181" y="884"/>
                    </a:lnTo>
                    <a:lnTo>
                      <a:pt x="162" y="887"/>
                    </a:lnTo>
                    <a:lnTo>
                      <a:pt x="146" y="891"/>
                    </a:lnTo>
                    <a:lnTo>
                      <a:pt x="135" y="895"/>
                    </a:lnTo>
                    <a:lnTo>
                      <a:pt x="127" y="899"/>
                    </a:lnTo>
                    <a:lnTo>
                      <a:pt x="119" y="906"/>
                    </a:lnTo>
                    <a:lnTo>
                      <a:pt x="113" y="914"/>
                    </a:lnTo>
                    <a:lnTo>
                      <a:pt x="111" y="922"/>
                    </a:lnTo>
                    <a:lnTo>
                      <a:pt x="109" y="930"/>
                    </a:lnTo>
                    <a:lnTo>
                      <a:pt x="112" y="940"/>
                    </a:lnTo>
                    <a:lnTo>
                      <a:pt x="118" y="951"/>
                    </a:lnTo>
                    <a:lnTo>
                      <a:pt x="126" y="959"/>
                    </a:lnTo>
                    <a:lnTo>
                      <a:pt x="136" y="963"/>
                    </a:lnTo>
                    <a:lnTo>
                      <a:pt x="144" y="965"/>
                    </a:lnTo>
                    <a:lnTo>
                      <a:pt x="156" y="969"/>
                    </a:lnTo>
                    <a:lnTo>
                      <a:pt x="172" y="974"/>
                    </a:lnTo>
                    <a:lnTo>
                      <a:pt x="190" y="978"/>
                    </a:lnTo>
                    <a:lnTo>
                      <a:pt x="212" y="984"/>
                    </a:lnTo>
                    <a:lnTo>
                      <a:pt x="235" y="990"/>
                    </a:lnTo>
                    <a:lnTo>
                      <a:pt x="259" y="995"/>
                    </a:lnTo>
                    <a:lnTo>
                      <a:pt x="285" y="1001"/>
                    </a:lnTo>
                    <a:lnTo>
                      <a:pt x="310" y="1008"/>
                    </a:lnTo>
                    <a:lnTo>
                      <a:pt x="335" y="1014"/>
                    </a:lnTo>
                    <a:lnTo>
                      <a:pt x="361" y="1018"/>
                    </a:lnTo>
                    <a:lnTo>
                      <a:pt x="384" y="1024"/>
                    </a:lnTo>
                    <a:lnTo>
                      <a:pt x="406" y="1028"/>
                    </a:lnTo>
                    <a:lnTo>
                      <a:pt x="425" y="1031"/>
                    </a:lnTo>
                    <a:lnTo>
                      <a:pt x="441" y="1032"/>
                    </a:lnTo>
                    <a:lnTo>
                      <a:pt x="455" y="1033"/>
                    </a:lnTo>
                    <a:lnTo>
                      <a:pt x="468" y="1032"/>
                    </a:lnTo>
                    <a:lnTo>
                      <a:pt x="483" y="1030"/>
                    </a:lnTo>
                    <a:lnTo>
                      <a:pt x="500" y="1025"/>
                    </a:lnTo>
                    <a:lnTo>
                      <a:pt x="517" y="1020"/>
                    </a:lnTo>
                    <a:lnTo>
                      <a:pt x="536" y="1013"/>
                    </a:lnTo>
                    <a:lnTo>
                      <a:pt x="555" y="1005"/>
                    </a:lnTo>
                    <a:lnTo>
                      <a:pt x="575" y="997"/>
                    </a:lnTo>
                    <a:lnTo>
                      <a:pt x="594" y="987"/>
                    </a:lnTo>
                    <a:lnTo>
                      <a:pt x="614" y="978"/>
                    </a:lnTo>
                    <a:lnTo>
                      <a:pt x="631" y="969"/>
                    </a:lnTo>
                    <a:lnTo>
                      <a:pt x="649" y="960"/>
                    </a:lnTo>
                    <a:lnTo>
                      <a:pt x="664" y="952"/>
                    </a:lnTo>
                    <a:lnTo>
                      <a:pt x="676" y="944"/>
                    </a:lnTo>
                    <a:lnTo>
                      <a:pt x="687" y="936"/>
                    </a:lnTo>
                    <a:lnTo>
                      <a:pt x="695" y="930"/>
                    </a:lnTo>
                    <a:lnTo>
                      <a:pt x="699" y="925"/>
                    </a:lnTo>
                    <a:lnTo>
                      <a:pt x="702" y="917"/>
                    </a:lnTo>
                    <a:lnTo>
                      <a:pt x="699" y="910"/>
                    </a:lnTo>
                    <a:lnTo>
                      <a:pt x="692" y="904"/>
                    </a:lnTo>
                    <a:lnTo>
                      <a:pt x="682" y="900"/>
                    </a:lnTo>
                    <a:lnTo>
                      <a:pt x="669" y="895"/>
                    </a:lnTo>
                    <a:lnTo>
                      <a:pt x="657" y="892"/>
                    </a:lnTo>
                    <a:lnTo>
                      <a:pt x="644" y="888"/>
                    </a:lnTo>
                    <a:lnTo>
                      <a:pt x="634" y="886"/>
                    </a:lnTo>
                    <a:lnTo>
                      <a:pt x="633" y="879"/>
                    </a:lnTo>
                    <a:lnTo>
                      <a:pt x="631" y="861"/>
                    </a:lnTo>
                    <a:lnTo>
                      <a:pt x="628" y="833"/>
                    </a:lnTo>
                    <a:lnTo>
                      <a:pt x="623" y="798"/>
                    </a:lnTo>
                    <a:lnTo>
                      <a:pt x="618" y="760"/>
                    </a:lnTo>
                    <a:lnTo>
                      <a:pt x="611" y="720"/>
                    </a:lnTo>
                    <a:lnTo>
                      <a:pt x="603" y="682"/>
                    </a:lnTo>
                    <a:lnTo>
                      <a:pt x="592" y="647"/>
                    </a:lnTo>
                    <a:lnTo>
                      <a:pt x="724" y="137"/>
                    </a:lnTo>
                    <a:lnTo>
                      <a:pt x="697" y="86"/>
                    </a:lnTo>
                    <a:lnTo>
                      <a:pt x="712" y="52"/>
                    </a:lnTo>
                    <a:lnTo>
                      <a:pt x="643" y="0"/>
                    </a:lnTo>
                    <a:lnTo>
                      <a:pt x="627" y="9"/>
                    </a:lnTo>
                    <a:lnTo>
                      <a:pt x="179" y="62"/>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24" name="Freeform 354"/>
              <p:cNvSpPr>
                <a:spLocks/>
              </p:cNvSpPr>
              <p:nvPr/>
            </p:nvSpPr>
            <p:spPr bwMode="auto">
              <a:xfrm>
                <a:off x="4685" y="2998"/>
                <a:ext cx="299" cy="300"/>
              </a:xfrm>
              <a:custGeom>
                <a:avLst/>
                <a:gdLst>
                  <a:gd name="T0" fmla="*/ 0 w 598"/>
                  <a:gd name="T1" fmla="*/ 573 h 602"/>
                  <a:gd name="T2" fmla="*/ 436 w 598"/>
                  <a:gd name="T3" fmla="*/ 602 h 602"/>
                  <a:gd name="T4" fmla="*/ 598 w 598"/>
                  <a:gd name="T5" fmla="*/ 0 h 602"/>
                  <a:gd name="T6" fmla="*/ 578 w 598"/>
                  <a:gd name="T7" fmla="*/ 9 h 602"/>
                  <a:gd name="T8" fmla="*/ 147 w 598"/>
                  <a:gd name="T9" fmla="*/ 54 h 602"/>
                  <a:gd name="T10" fmla="*/ 131 w 598"/>
                  <a:gd name="T11" fmla="*/ 51 h 602"/>
                  <a:gd name="T12" fmla="*/ 0 w 598"/>
                  <a:gd name="T13" fmla="*/ 573 h 602"/>
                  <a:gd name="T14" fmla="*/ 0 60000 65536"/>
                  <a:gd name="T15" fmla="*/ 0 60000 65536"/>
                  <a:gd name="T16" fmla="*/ 0 60000 65536"/>
                  <a:gd name="T17" fmla="*/ 0 60000 65536"/>
                  <a:gd name="T18" fmla="*/ 0 60000 65536"/>
                  <a:gd name="T19" fmla="*/ 0 60000 65536"/>
                  <a:gd name="T20" fmla="*/ 0 60000 65536"/>
                  <a:gd name="T21" fmla="*/ 0 w 598"/>
                  <a:gd name="T22" fmla="*/ 0 h 602"/>
                  <a:gd name="T23" fmla="*/ 598 w 598"/>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8" h="602">
                    <a:moveTo>
                      <a:pt x="0" y="573"/>
                    </a:moveTo>
                    <a:lnTo>
                      <a:pt x="436" y="602"/>
                    </a:lnTo>
                    <a:lnTo>
                      <a:pt x="598" y="0"/>
                    </a:lnTo>
                    <a:lnTo>
                      <a:pt x="578" y="9"/>
                    </a:lnTo>
                    <a:lnTo>
                      <a:pt x="147" y="54"/>
                    </a:lnTo>
                    <a:lnTo>
                      <a:pt x="131" y="51"/>
                    </a:lnTo>
                    <a:lnTo>
                      <a:pt x="0" y="573"/>
                    </a:lnTo>
                    <a:close/>
                  </a:path>
                </a:pathLst>
              </a:custGeom>
              <a:solidFill>
                <a:srgbClr val="E5E0BA"/>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25" name="Freeform 355"/>
              <p:cNvSpPr>
                <a:spLocks/>
              </p:cNvSpPr>
              <p:nvPr/>
            </p:nvSpPr>
            <p:spPr bwMode="auto">
              <a:xfrm>
                <a:off x="4910" y="2999"/>
                <a:ext cx="88" cy="308"/>
              </a:xfrm>
              <a:custGeom>
                <a:avLst/>
                <a:gdLst>
                  <a:gd name="T0" fmla="*/ 165 w 177"/>
                  <a:gd name="T1" fmla="*/ 0 h 617"/>
                  <a:gd name="T2" fmla="*/ 177 w 177"/>
                  <a:gd name="T3" fmla="*/ 5 h 617"/>
                  <a:gd name="T4" fmla="*/ 10 w 177"/>
                  <a:gd name="T5" fmla="*/ 617 h 617"/>
                  <a:gd name="T6" fmla="*/ 0 w 177"/>
                  <a:gd name="T7" fmla="*/ 609 h 617"/>
                  <a:gd name="T8" fmla="*/ 165 w 177"/>
                  <a:gd name="T9" fmla="*/ 0 h 617"/>
                  <a:gd name="T10" fmla="*/ 0 60000 65536"/>
                  <a:gd name="T11" fmla="*/ 0 60000 65536"/>
                  <a:gd name="T12" fmla="*/ 0 60000 65536"/>
                  <a:gd name="T13" fmla="*/ 0 60000 65536"/>
                  <a:gd name="T14" fmla="*/ 0 60000 65536"/>
                  <a:gd name="T15" fmla="*/ 0 w 177"/>
                  <a:gd name="T16" fmla="*/ 0 h 617"/>
                  <a:gd name="T17" fmla="*/ 177 w 177"/>
                  <a:gd name="T18" fmla="*/ 617 h 617"/>
                </a:gdLst>
                <a:ahLst/>
                <a:cxnLst>
                  <a:cxn ang="T10">
                    <a:pos x="T0" y="T1"/>
                  </a:cxn>
                  <a:cxn ang="T11">
                    <a:pos x="T2" y="T3"/>
                  </a:cxn>
                  <a:cxn ang="T12">
                    <a:pos x="T4" y="T5"/>
                  </a:cxn>
                  <a:cxn ang="T13">
                    <a:pos x="T6" y="T7"/>
                  </a:cxn>
                  <a:cxn ang="T14">
                    <a:pos x="T8" y="T9"/>
                  </a:cxn>
                </a:cxnLst>
                <a:rect l="T15" t="T16" r="T17" b="T18"/>
                <a:pathLst>
                  <a:path w="177" h="617">
                    <a:moveTo>
                      <a:pt x="165" y="0"/>
                    </a:moveTo>
                    <a:lnTo>
                      <a:pt x="177" y="5"/>
                    </a:lnTo>
                    <a:lnTo>
                      <a:pt x="10" y="617"/>
                    </a:lnTo>
                    <a:lnTo>
                      <a:pt x="0" y="609"/>
                    </a:lnTo>
                    <a:lnTo>
                      <a:pt x="165" y="0"/>
                    </a:lnTo>
                    <a:close/>
                  </a:path>
                </a:pathLst>
              </a:custGeom>
              <a:solidFill>
                <a:srgbClr val="F2EDD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26" name="Freeform 356"/>
              <p:cNvSpPr>
                <a:spLocks/>
              </p:cNvSpPr>
              <p:nvPr/>
            </p:nvSpPr>
            <p:spPr bwMode="auto">
              <a:xfrm>
                <a:off x="4921" y="3005"/>
                <a:ext cx="88" cy="311"/>
              </a:xfrm>
              <a:custGeom>
                <a:avLst/>
                <a:gdLst>
                  <a:gd name="T0" fmla="*/ 167 w 178"/>
                  <a:gd name="T1" fmla="*/ 0 h 621"/>
                  <a:gd name="T2" fmla="*/ 178 w 178"/>
                  <a:gd name="T3" fmla="*/ 12 h 621"/>
                  <a:gd name="T4" fmla="*/ 9 w 178"/>
                  <a:gd name="T5" fmla="*/ 621 h 621"/>
                  <a:gd name="T6" fmla="*/ 0 w 178"/>
                  <a:gd name="T7" fmla="*/ 612 h 621"/>
                  <a:gd name="T8" fmla="*/ 167 w 178"/>
                  <a:gd name="T9" fmla="*/ 0 h 621"/>
                  <a:gd name="T10" fmla="*/ 0 60000 65536"/>
                  <a:gd name="T11" fmla="*/ 0 60000 65536"/>
                  <a:gd name="T12" fmla="*/ 0 60000 65536"/>
                  <a:gd name="T13" fmla="*/ 0 60000 65536"/>
                  <a:gd name="T14" fmla="*/ 0 60000 65536"/>
                  <a:gd name="T15" fmla="*/ 0 w 178"/>
                  <a:gd name="T16" fmla="*/ 0 h 621"/>
                  <a:gd name="T17" fmla="*/ 178 w 178"/>
                  <a:gd name="T18" fmla="*/ 621 h 621"/>
                </a:gdLst>
                <a:ahLst/>
                <a:cxnLst>
                  <a:cxn ang="T10">
                    <a:pos x="T0" y="T1"/>
                  </a:cxn>
                  <a:cxn ang="T11">
                    <a:pos x="T2" y="T3"/>
                  </a:cxn>
                  <a:cxn ang="T12">
                    <a:pos x="T4" y="T5"/>
                  </a:cxn>
                  <a:cxn ang="T13">
                    <a:pos x="T6" y="T7"/>
                  </a:cxn>
                  <a:cxn ang="T14">
                    <a:pos x="T8" y="T9"/>
                  </a:cxn>
                </a:cxnLst>
                <a:rect l="T15" t="T16" r="T17" b="T18"/>
                <a:pathLst>
                  <a:path w="178" h="621">
                    <a:moveTo>
                      <a:pt x="167" y="0"/>
                    </a:moveTo>
                    <a:lnTo>
                      <a:pt x="178" y="12"/>
                    </a:lnTo>
                    <a:lnTo>
                      <a:pt x="9" y="621"/>
                    </a:lnTo>
                    <a:lnTo>
                      <a:pt x="0" y="612"/>
                    </a:lnTo>
                    <a:lnTo>
                      <a:pt x="167" y="0"/>
                    </a:lnTo>
                    <a:close/>
                  </a:path>
                </a:pathLst>
              </a:custGeom>
              <a:solidFill>
                <a:srgbClr val="F2EDD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27" name="Freeform 357"/>
              <p:cNvSpPr>
                <a:spLocks/>
              </p:cNvSpPr>
              <p:nvPr/>
            </p:nvSpPr>
            <p:spPr bwMode="auto">
              <a:xfrm>
                <a:off x="4896" y="3307"/>
                <a:ext cx="14" cy="11"/>
              </a:xfrm>
              <a:custGeom>
                <a:avLst/>
                <a:gdLst>
                  <a:gd name="T0" fmla="*/ 18 w 27"/>
                  <a:gd name="T1" fmla="*/ 0 h 22"/>
                  <a:gd name="T2" fmla="*/ 0 w 27"/>
                  <a:gd name="T3" fmla="*/ 12 h 22"/>
                  <a:gd name="T4" fmla="*/ 8 w 27"/>
                  <a:gd name="T5" fmla="*/ 22 h 22"/>
                  <a:gd name="T6" fmla="*/ 27 w 27"/>
                  <a:gd name="T7" fmla="*/ 9 h 22"/>
                  <a:gd name="T8" fmla="*/ 18 w 27"/>
                  <a:gd name="T9" fmla="*/ 0 h 22"/>
                  <a:gd name="T10" fmla="*/ 0 60000 65536"/>
                  <a:gd name="T11" fmla="*/ 0 60000 65536"/>
                  <a:gd name="T12" fmla="*/ 0 60000 65536"/>
                  <a:gd name="T13" fmla="*/ 0 60000 65536"/>
                  <a:gd name="T14" fmla="*/ 0 60000 65536"/>
                  <a:gd name="T15" fmla="*/ 0 w 27"/>
                  <a:gd name="T16" fmla="*/ 0 h 22"/>
                  <a:gd name="T17" fmla="*/ 27 w 27"/>
                  <a:gd name="T18" fmla="*/ 22 h 22"/>
                </a:gdLst>
                <a:ahLst/>
                <a:cxnLst>
                  <a:cxn ang="T10">
                    <a:pos x="T0" y="T1"/>
                  </a:cxn>
                  <a:cxn ang="T11">
                    <a:pos x="T2" y="T3"/>
                  </a:cxn>
                  <a:cxn ang="T12">
                    <a:pos x="T4" y="T5"/>
                  </a:cxn>
                  <a:cxn ang="T13">
                    <a:pos x="T6" y="T7"/>
                  </a:cxn>
                  <a:cxn ang="T14">
                    <a:pos x="T8" y="T9"/>
                  </a:cxn>
                </a:cxnLst>
                <a:rect l="T15" t="T16" r="T17" b="T18"/>
                <a:pathLst>
                  <a:path w="27" h="22">
                    <a:moveTo>
                      <a:pt x="18" y="0"/>
                    </a:moveTo>
                    <a:lnTo>
                      <a:pt x="0" y="12"/>
                    </a:lnTo>
                    <a:lnTo>
                      <a:pt x="8" y="22"/>
                    </a:lnTo>
                    <a:lnTo>
                      <a:pt x="27" y="9"/>
                    </a:lnTo>
                    <a:lnTo>
                      <a:pt x="18" y="0"/>
                    </a:lnTo>
                    <a:close/>
                  </a:path>
                </a:pathLst>
              </a:custGeom>
              <a:solidFill>
                <a:srgbClr val="F2EDD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28" name="Freeform 358"/>
              <p:cNvSpPr>
                <a:spLocks/>
              </p:cNvSpPr>
              <p:nvPr/>
            </p:nvSpPr>
            <p:spPr bwMode="auto">
              <a:xfrm>
                <a:off x="4905" y="3315"/>
                <a:ext cx="14" cy="11"/>
              </a:xfrm>
              <a:custGeom>
                <a:avLst/>
                <a:gdLst>
                  <a:gd name="T0" fmla="*/ 19 w 28"/>
                  <a:gd name="T1" fmla="*/ 0 h 22"/>
                  <a:gd name="T2" fmla="*/ 0 w 28"/>
                  <a:gd name="T3" fmla="*/ 13 h 22"/>
                  <a:gd name="T4" fmla="*/ 8 w 28"/>
                  <a:gd name="T5" fmla="*/ 22 h 22"/>
                  <a:gd name="T6" fmla="*/ 28 w 28"/>
                  <a:gd name="T7" fmla="*/ 8 h 22"/>
                  <a:gd name="T8" fmla="*/ 19 w 28"/>
                  <a:gd name="T9" fmla="*/ 0 h 22"/>
                  <a:gd name="T10" fmla="*/ 0 60000 65536"/>
                  <a:gd name="T11" fmla="*/ 0 60000 65536"/>
                  <a:gd name="T12" fmla="*/ 0 60000 65536"/>
                  <a:gd name="T13" fmla="*/ 0 60000 65536"/>
                  <a:gd name="T14" fmla="*/ 0 60000 65536"/>
                  <a:gd name="T15" fmla="*/ 0 w 28"/>
                  <a:gd name="T16" fmla="*/ 0 h 22"/>
                  <a:gd name="T17" fmla="*/ 28 w 28"/>
                  <a:gd name="T18" fmla="*/ 22 h 22"/>
                </a:gdLst>
                <a:ahLst/>
                <a:cxnLst>
                  <a:cxn ang="T10">
                    <a:pos x="T0" y="T1"/>
                  </a:cxn>
                  <a:cxn ang="T11">
                    <a:pos x="T2" y="T3"/>
                  </a:cxn>
                  <a:cxn ang="T12">
                    <a:pos x="T4" y="T5"/>
                  </a:cxn>
                  <a:cxn ang="T13">
                    <a:pos x="T6" y="T7"/>
                  </a:cxn>
                  <a:cxn ang="T14">
                    <a:pos x="T8" y="T9"/>
                  </a:cxn>
                </a:cxnLst>
                <a:rect l="T15" t="T16" r="T17" b="T18"/>
                <a:pathLst>
                  <a:path w="28" h="22">
                    <a:moveTo>
                      <a:pt x="19" y="0"/>
                    </a:moveTo>
                    <a:lnTo>
                      <a:pt x="0" y="13"/>
                    </a:lnTo>
                    <a:lnTo>
                      <a:pt x="8" y="22"/>
                    </a:lnTo>
                    <a:lnTo>
                      <a:pt x="28" y="8"/>
                    </a:lnTo>
                    <a:lnTo>
                      <a:pt x="19" y="0"/>
                    </a:lnTo>
                    <a:close/>
                  </a:path>
                </a:pathLst>
              </a:custGeom>
              <a:solidFill>
                <a:srgbClr val="F2EDD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29" name="Freeform 359"/>
              <p:cNvSpPr>
                <a:spLocks/>
              </p:cNvSpPr>
              <p:nvPr/>
            </p:nvSpPr>
            <p:spPr bwMode="auto">
              <a:xfrm>
                <a:off x="4700" y="3302"/>
                <a:ext cx="183" cy="22"/>
              </a:xfrm>
              <a:custGeom>
                <a:avLst/>
                <a:gdLst>
                  <a:gd name="T0" fmla="*/ 366 w 366"/>
                  <a:gd name="T1" fmla="*/ 23 h 45"/>
                  <a:gd name="T2" fmla="*/ 364 w 366"/>
                  <a:gd name="T3" fmla="*/ 45 h 45"/>
                  <a:gd name="T4" fmla="*/ 362 w 366"/>
                  <a:gd name="T5" fmla="*/ 45 h 45"/>
                  <a:gd name="T6" fmla="*/ 356 w 366"/>
                  <a:gd name="T7" fmla="*/ 44 h 45"/>
                  <a:gd name="T8" fmla="*/ 346 w 366"/>
                  <a:gd name="T9" fmla="*/ 42 h 45"/>
                  <a:gd name="T10" fmla="*/ 332 w 366"/>
                  <a:gd name="T11" fmla="*/ 41 h 45"/>
                  <a:gd name="T12" fmla="*/ 316 w 366"/>
                  <a:gd name="T13" fmla="*/ 38 h 45"/>
                  <a:gd name="T14" fmla="*/ 295 w 366"/>
                  <a:gd name="T15" fmla="*/ 36 h 45"/>
                  <a:gd name="T16" fmla="*/ 273 w 366"/>
                  <a:gd name="T17" fmla="*/ 33 h 45"/>
                  <a:gd name="T18" fmla="*/ 248 w 366"/>
                  <a:gd name="T19" fmla="*/ 30 h 45"/>
                  <a:gd name="T20" fmla="*/ 221 w 366"/>
                  <a:gd name="T21" fmla="*/ 28 h 45"/>
                  <a:gd name="T22" fmla="*/ 192 w 366"/>
                  <a:gd name="T23" fmla="*/ 26 h 45"/>
                  <a:gd name="T24" fmla="*/ 162 w 366"/>
                  <a:gd name="T25" fmla="*/ 23 h 45"/>
                  <a:gd name="T26" fmla="*/ 131 w 366"/>
                  <a:gd name="T27" fmla="*/ 22 h 45"/>
                  <a:gd name="T28" fmla="*/ 99 w 366"/>
                  <a:gd name="T29" fmla="*/ 21 h 45"/>
                  <a:gd name="T30" fmla="*/ 67 w 366"/>
                  <a:gd name="T31" fmla="*/ 21 h 45"/>
                  <a:gd name="T32" fmla="*/ 33 w 366"/>
                  <a:gd name="T33" fmla="*/ 21 h 45"/>
                  <a:gd name="T34" fmla="*/ 0 w 366"/>
                  <a:gd name="T35" fmla="*/ 22 h 45"/>
                  <a:gd name="T36" fmla="*/ 5 w 366"/>
                  <a:gd name="T37" fmla="*/ 5 h 45"/>
                  <a:gd name="T38" fmla="*/ 6 w 366"/>
                  <a:gd name="T39" fmla="*/ 5 h 45"/>
                  <a:gd name="T40" fmla="*/ 9 w 366"/>
                  <a:gd name="T41" fmla="*/ 4 h 45"/>
                  <a:gd name="T42" fmla="*/ 15 w 366"/>
                  <a:gd name="T43" fmla="*/ 4 h 45"/>
                  <a:gd name="T44" fmla="*/ 23 w 366"/>
                  <a:gd name="T45" fmla="*/ 3 h 45"/>
                  <a:gd name="T46" fmla="*/ 35 w 366"/>
                  <a:gd name="T47" fmla="*/ 2 h 45"/>
                  <a:gd name="T48" fmla="*/ 48 w 366"/>
                  <a:gd name="T49" fmla="*/ 2 h 45"/>
                  <a:gd name="T50" fmla="*/ 64 w 366"/>
                  <a:gd name="T51" fmla="*/ 0 h 45"/>
                  <a:gd name="T52" fmla="*/ 84 w 366"/>
                  <a:gd name="T53" fmla="*/ 0 h 45"/>
                  <a:gd name="T54" fmla="*/ 107 w 366"/>
                  <a:gd name="T55" fmla="*/ 0 h 45"/>
                  <a:gd name="T56" fmla="*/ 134 w 366"/>
                  <a:gd name="T57" fmla="*/ 2 h 45"/>
                  <a:gd name="T58" fmla="*/ 162 w 366"/>
                  <a:gd name="T59" fmla="*/ 3 h 45"/>
                  <a:gd name="T60" fmla="*/ 196 w 366"/>
                  <a:gd name="T61" fmla="*/ 5 h 45"/>
                  <a:gd name="T62" fmla="*/ 233 w 366"/>
                  <a:gd name="T63" fmla="*/ 8 h 45"/>
                  <a:gd name="T64" fmla="*/ 273 w 366"/>
                  <a:gd name="T65" fmla="*/ 12 h 45"/>
                  <a:gd name="T66" fmla="*/ 318 w 366"/>
                  <a:gd name="T67" fmla="*/ 18 h 45"/>
                  <a:gd name="T68" fmla="*/ 366 w 366"/>
                  <a:gd name="T69" fmla="*/ 23 h 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45"/>
                  <a:gd name="T107" fmla="*/ 366 w 366"/>
                  <a:gd name="T108" fmla="*/ 45 h 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45">
                    <a:moveTo>
                      <a:pt x="366" y="23"/>
                    </a:moveTo>
                    <a:lnTo>
                      <a:pt x="364" y="45"/>
                    </a:lnTo>
                    <a:lnTo>
                      <a:pt x="362" y="45"/>
                    </a:lnTo>
                    <a:lnTo>
                      <a:pt x="356" y="44"/>
                    </a:lnTo>
                    <a:lnTo>
                      <a:pt x="346" y="42"/>
                    </a:lnTo>
                    <a:lnTo>
                      <a:pt x="332" y="41"/>
                    </a:lnTo>
                    <a:lnTo>
                      <a:pt x="316" y="38"/>
                    </a:lnTo>
                    <a:lnTo>
                      <a:pt x="295" y="36"/>
                    </a:lnTo>
                    <a:lnTo>
                      <a:pt x="273" y="33"/>
                    </a:lnTo>
                    <a:lnTo>
                      <a:pt x="248" y="30"/>
                    </a:lnTo>
                    <a:lnTo>
                      <a:pt x="221" y="28"/>
                    </a:lnTo>
                    <a:lnTo>
                      <a:pt x="192" y="26"/>
                    </a:lnTo>
                    <a:lnTo>
                      <a:pt x="162" y="23"/>
                    </a:lnTo>
                    <a:lnTo>
                      <a:pt x="131" y="22"/>
                    </a:lnTo>
                    <a:lnTo>
                      <a:pt x="99" y="21"/>
                    </a:lnTo>
                    <a:lnTo>
                      <a:pt x="67" y="21"/>
                    </a:lnTo>
                    <a:lnTo>
                      <a:pt x="33" y="21"/>
                    </a:lnTo>
                    <a:lnTo>
                      <a:pt x="0" y="22"/>
                    </a:lnTo>
                    <a:lnTo>
                      <a:pt x="5" y="5"/>
                    </a:lnTo>
                    <a:lnTo>
                      <a:pt x="6" y="5"/>
                    </a:lnTo>
                    <a:lnTo>
                      <a:pt x="9" y="4"/>
                    </a:lnTo>
                    <a:lnTo>
                      <a:pt x="15" y="4"/>
                    </a:lnTo>
                    <a:lnTo>
                      <a:pt x="23" y="3"/>
                    </a:lnTo>
                    <a:lnTo>
                      <a:pt x="35" y="2"/>
                    </a:lnTo>
                    <a:lnTo>
                      <a:pt x="48" y="2"/>
                    </a:lnTo>
                    <a:lnTo>
                      <a:pt x="64" y="0"/>
                    </a:lnTo>
                    <a:lnTo>
                      <a:pt x="84" y="0"/>
                    </a:lnTo>
                    <a:lnTo>
                      <a:pt x="107" y="0"/>
                    </a:lnTo>
                    <a:lnTo>
                      <a:pt x="134" y="2"/>
                    </a:lnTo>
                    <a:lnTo>
                      <a:pt x="162" y="3"/>
                    </a:lnTo>
                    <a:lnTo>
                      <a:pt x="196" y="5"/>
                    </a:lnTo>
                    <a:lnTo>
                      <a:pt x="233" y="8"/>
                    </a:lnTo>
                    <a:lnTo>
                      <a:pt x="273" y="12"/>
                    </a:lnTo>
                    <a:lnTo>
                      <a:pt x="318" y="18"/>
                    </a:lnTo>
                    <a:lnTo>
                      <a:pt x="366" y="23"/>
                    </a:lnTo>
                    <a:close/>
                  </a:path>
                </a:pathLst>
              </a:custGeom>
              <a:solidFill>
                <a:srgbClr val="6BADC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30" name="Freeform 360"/>
              <p:cNvSpPr>
                <a:spLocks/>
              </p:cNvSpPr>
              <p:nvPr/>
            </p:nvSpPr>
            <p:spPr bwMode="auto">
              <a:xfrm>
                <a:off x="4775" y="3263"/>
                <a:ext cx="20" cy="19"/>
              </a:xfrm>
              <a:custGeom>
                <a:avLst/>
                <a:gdLst>
                  <a:gd name="T0" fmla="*/ 30 w 39"/>
                  <a:gd name="T1" fmla="*/ 38 h 38"/>
                  <a:gd name="T2" fmla="*/ 18 w 39"/>
                  <a:gd name="T3" fmla="*/ 31 h 38"/>
                  <a:gd name="T4" fmla="*/ 6 w 39"/>
                  <a:gd name="T5" fmla="*/ 37 h 38"/>
                  <a:gd name="T6" fmla="*/ 9 w 39"/>
                  <a:gd name="T7" fmla="*/ 23 h 38"/>
                  <a:gd name="T8" fmla="*/ 0 w 39"/>
                  <a:gd name="T9" fmla="*/ 13 h 38"/>
                  <a:gd name="T10" fmla="*/ 14 w 39"/>
                  <a:gd name="T11" fmla="*/ 13 h 38"/>
                  <a:gd name="T12" fmla="*/ 21 w 39"/>
                  <a:gd name="T13" fmla="*/ 0 h 38"/>
                  <a:gd name="T14" fmla="*/ 25 w 39"/>
                  <a:gd name="T15" fmla="*/ 13 h 38"/>
                  <a:gd name="T16" fmla="*/ 39 w 39"/>
                  <a:gd name="T17" fmla="*/ 16 h 38"/>
                  <a:gd name="T18" fmla="*/ 29 w 39"/>
                  <a:gd name="T19" fmla="*/ 25 h 38"/>
                  <a:gd name="T20" fmla="*/ 30 w 39"/>
                  <a:gd name="T21" fmla="*/ 38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8"/>
                  <a:gd name="T35" fmla="*/ 39 w 39"/>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8">
                    <a:moveTo>
                      <a:pt x="30" y="38"/>
                    </a:moveTo>
                    <a:lnTo>
                      <a:pt x="18" y="31"/>
                    </a:lnTo>
                    <a:lnTo>
                      <a:pt x="6" y="37"/>
                    </a:lnTo>
                    <a:lnTo>
                      <a:pt x="9" y="23"/>
                    </a:lnTo>
                    <a:lnTo>
                      <a:pt x="0" y="13"/>
                    </a:lnTo>
                    <a:lnTo>
                      <a:pt x="14" y="13"/>
                    </a:lnTo>
                    <a:lnTo>
                      <a:pt x="21" y="0"/>
                    </a:lnTo>
                    <a:lnTo>
                      <a:pt x="25" y="13"/>
                    </a:lnTo>
                    <a:lnTo>
                      <a:pt x="39" y="16"/>
                    </a:lnTo>
                    <a:lnTo>
                      <a:pt x="29" y="25"/>
                    </a:lnTo>
                    <a:lnTo>
                      <a:pt x="30" y="38"/>
                    </a:lnTo>
                    <a:close/>
                  </a:path>
                </a:pathLst>
              </a:custGeom>
              <a:solidFill>
                <a:srgbClr val="FF19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31" name="Freeform 361"/>
              <p:cNvSpPr>
                <a:spLocks/>
              </p:cNvSpPr>
              <p:nvPr/>
            </p:nvSpPr>
            <p:spPr bwMode="auto">
              <a:xfrm>
                <a:off x="4714" y="3028"/>
                <a:ext cx="234" cy="229"/>
              </a:xfrm>
              <a:custGeom>
                <a:avLst/>
                <a:gdLst>
                  <a:gd name="T0" fmla="*/ 464 w 466"/>
                  <a:gd name="T1" fmla="*/ 7 h 459"/>
                  <a:gd name="T2" fmla="*/ 466 w 466"/>
                  <a:gd name="T3" fmla="*/ 0 h 459"/>
                  <a:gd name="T4" fmla="*/ 108 w 466"/>
                  <a:gd name="T5" fmla="*/ 30 h 459"/>
                  <a:gd name="T6" fmla="*/ 0 w 466"/>
                  <a:gd name="T7" fmla="*/ 459 h 459"/>
                  <a:gd name="T8" fmla="*/ 14 w 466"/>
                  <a:gd name="T9" fmla="*/ 457 h 459"/>
                  <a:gd name="T10" fmla="*/ 118 w 466"/>
                  <a:gd name="T11" fmla="*/ 38 h 459"/>
                  <a:gd name="T12" fmla="*/ 464 w 466"/>
                  <a:gd name="T13" fmla="*/ 7 h 459"/>
                  <a:gd name="T14" fmla="*/ 0 60000 65536"/>
                  <a:gd name="T15" fmla="*/ 0 60000 65536"/>
                  <a:gd name="T16" fmla="*/ 0 60000 65536"/>
                  <a:gd name="T17" fmla="*/ 0 60000 65536"/>
                  <a:gd name="T18" fmla="*/ 0 60000 65536"/>
                  <a:gd name="T19" fmla="*/ 0 60000 65536"/>
                  <a:gd name="T20" fmla="*/ 0 60000 65536"/>
                  <a:gd name="T21" fmla="*/ 0 w 466"/>
                  <a:gd name="T22" fmla="*/ 0 h 459"/>
                  <a:gd name="T23" fmla="*/ 466 w 466"/>
                  <a:gd name="T24" fmla="*/ 459 h 4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6" h="459">
                    <a:moveTo>
                      <a:pt x="464" y="7"/>
                    </a:moveTo>
                    <a:lnTo>
                      <a:pt x="466" y="0"/>
                    </a:lnTo>
                    <a:lnTo>
                      <a:pt x="108" y="30"/>
                    </a:lnTo>
                    <a:lnTo>
                      <a:pt x="0" y="459"/>
                    </a:lnTo>
                    <a:lnTo>
                      <a:pt x="14" y="457"/>
                    </a:lnTo>
                    <a:lnTo>
                      <a:pt x="118" y="38"/>
                    </a:lnTo>
                    <a:lnTo>
                      <a:pt x="464" y="7"/>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32" name="Freeform 362"/>
              <p:cNvSpPr>
                <a:spLocks/>
              </p:cNvSpPr>
              <p:nvPr/>
            </p:nvSpPr>
            <p:spPr bwMode="auto">
              <a:xfrm>
                <a:off x="4934" y="3034"/>
                <a:ext cx="79" cy="280"/>
              </a:xfrm>
              <a:custGeom>
                <a:avLst/>
                <a:gdLst>
                  <a:gd name="T0" fmla="*/ 157 w 157"/>
                  <a:gd name="T1" fmla="*/ 15 h 560"/>
                  <a:gd name="T2" fmla="*/ 15 w 157"/>
                  <a:gd name="T3" fmla="*/ 553 h 560"/>
                  <a:gd name="T4" fmla="*/ 0 w 157"/>
                  <a:gd name="T5" fmla="*/ 560 h 560"/>
                  <a:gd name="T6" fmla="*/ 154 w 157"/>
                  <a:gd name="T7" fmla="*/ 0 h 560"/>
                  <a:gd name="T8" fmla="*/ 157 w 157"/>
                  <a:gd name="T9" fmla="*/ 15 h 560"/>
                  <a:gd name="T10" fmla="*/ 0 60000 65536"/>
                  <a:gd name="T11" fmla="*/ 0 60000 65536"/>
                  <a:gd name="T12" fmla="*/ 0 60000 65536"/>
                  <a:gd name="T13" fmla="*/ 0 60000 65536"/>
                  <a:gd name="T14" fmla="*/ 0 60000 65536"/>
                  <a:gd name="T15" fmla="*/ 0 w 157"/>
                  <a:gd name="T16" fmla="*/ 0 h 560"/>
                  <a:gd name="T17" fmla="*/ 157 w 157"/>
                  <a:gd name="T18" fmla="*/ 560 h 560"/>
                </a:gdLst>
                <a:ahLst/>
                <a:cxnLst>
                  <a:cxn ang="T10">
                    <a:pos x="T0" y="T1"/>
                  </a:cxn>
                  <a:cxn ang="T11">
                    <a:pos x="T2" y="T3"/>
                  </a:cxn>
                  <a:cxn ang="T12">
                    <a:pos x="T4" y="T5"/>
                  </a:cxn>
                  <a:cxn ang="T13">
                    <a:pos x="T6" y="T7"/>
                  </a:cxn>
                  <a:cxn ang="T14">
                    <a:pos x="T8" y="T9"/>
                  </a:cxn>
                </a:cxnLst>
                <a:rect l="T15" t="T16" r="T17" b="T18"/>
                <a:pathLst>
                  <a:path w="157" h="560">
                    <a:moveTo>
                      <a:pt x="157" y="15"/>
                    </a:moveTo>
                    <a:lnTo>
                      <a:pt x="15" y="553"/>
                    </a:lnTo>
                    <a:lnTo>
                      <a:pt x="0" y="560"/>
                    </a:lnTo>
                    <a:lnTo>
                      <a:pt x="154" y="0"/>
                    </a:lnTo>
                    <a:lnTo>
                      <a:pt x="157" y="15"/>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33" name="Freeform 363"/>
              <p:cNvSpPr>
                <a:spLocks/>
              </p:cNvSpPr>
              <p:nvPr/>
            </p:nvSpPr>
            <p:spPr bwMode="auto">
              <a:xfrm>
                <a:off x="4733" y="3319"/>
                <a:ext cx="143" cy="21"/>
              </a:xfrm>
              <a:custGeom>
                <a:avLst/>
                <a:gdLst>
                  <a:gd name="T0" fmla="*/ 18 w 287"/>
                  <a:gd name="T1" fmla="*/ 0 h 43"/>
                  <a:gd name="T2" fmla="*/ 17 w 287"/>
                  <a:gd name="T3" fmla="*/ 0 h 43"/>
                  <a:gd name="T4" fmla="*/ 13 w 287"/>
                  <a:gd name="T5" fmla="*/ 1 h 43"/>
                  <a:gd name="T6" fmla="*/ 8 w 287"/>
                  <a:gd name="T7" fmla="*/ 3 h 43"/>
                  <a:gd name="T8" fmla="*/ 3 w 287"/>
                  <a:gd name="T9" fmla="*/ 7 h 43"/>
                  <a:gd name="T10" fmla="*/ 0 w 287"/>
                  <a:gd name="T11" fmla="*/ 10 h 43"/>
                  <a:gd name="T12" fmla="*/ 0 w 287"/>
                  <a:gd name="T13" fmla="*/ 14 h 43"/>
                  <a:gd name="T14" fmla="*/ 2 w 287"/>
                  <a:gd name="T15" fmla="*/ 18 h 43"/>
                  <a:gd name="T16" fmla="*/ 9 w 287"/>
                  <a:gd name="T17" fmla="*/ 24 h 43"/>
                  <a:gd name="T18" fmla="*/ 16 w 287"/>
                  <a:gd name="T19" fmla="*/ 26 h 43"/>
                  <a:gd name="T20" fmla="*/ 28 w 287"/>
                  <a:gd name="T21" fmla="*/ 30 h 43"/>
                  <a:gd name="T22" fmla="*/ 45 w 287"/>
                  <a:gd name="T23" fmla="*/ 32 h 43"/>
                  <a:gd name="T24" fmla="*/ 63 w 287"/>
                  <a:gd name="T25" fmla="*/ 33 h 43"/>
                  <a:gd name="T26" fmla="*/ 85 w 287"/>
                  <a:gd name="T27" fmla="*/ 36 h 43"/>
                  <a:gd name="T28" fmla="*/ 108 w 287"/>
                  <a:gd name="T29" fmla="*/ 37 h 43"/>
                  <a:gd name="T30" fmla="*/ 133 w 287"/>
                  <a:gd name="T31" fmla="*/ 38 h 43"/>
                  <a:gd name="T32" fmla="*/ 157 w 287"/>
                  <a:gd name="T33" fmla="*/ 39 h 43"/>
                  <a:gd name="T34" fmla="*/ 182 w 287"/>
                  <a:gd name="T35" fmla="*/ 40 h 43"/>
                  <a:gd name="T36" fmla="*/ 206 w 287"/>
                  <a:gd name="T37" fmla="*/ 41 h 43"/>
                  <a:gd name="T38" fmla="*/ 228 w 287"/>
                  <a:gd name="T39" fmla="*/ 41 h 43"/>
                  <a:gd name="T40" fmla="*/ 247 w 287"/>
                  <a:gd name="T41" fmla="*/ 41 h 43"/>
                  <a:gd name="T42" fmla="*/ 263 w 287"/>
                  <a:gd name="T43" fmla="*/ 43 h 43"/>
                  <a:gd name="T44" fmla="*/ 276 w 287"/>
                  <a:gd name="T45" fmla="*/ 43 h 43"/>
                  <a:gd name="T46" fmla="*/ 284 w 287"/>
                  <a:gd name="T47" fmla="*/ 43 h 43"/>
                  <a:gd name="T48" fmla="*/ 287 w 287"/>
                  <a:gd name="T49" fmla="*/ 43 h 43"/>
                  <a:gd name="T50" fmla="*/ 284 w 287"/>
                  <a:gd name="T51" fmla="*/ 43 h 43"/>
                  <a:gd name="T52" fmla="*/ 276 w 287"/>
                  <a:gd name="T53" fmla="*/ 41 h 43"/>
                  <a:gd name="T54" fmla="*/ 266 w 287"/>
                  <a:gd name="T55" fmla="*/ 41 h 43"/>
                  <a:gd name="T56" fmla="*/ 251 w 287"/>
                  <a:gd name="T57" fmla="*/ 39 h 43"/>
                  <a:gd name="T58" fmla="*/ 232 w 287"/>
                  <a:gd name="T59" fmla="*/ 38 h 43"/>
                  <a:gd name="T60" fmla="*/ 213 w 287"/>
                  <a:gd name="T61" fmla="*/ 37 h 43"/>
                  <a:gd name="T62" fmla="*/ 192 w 287"/>
                  <a:gd name="T63" fmla="*/ 35 h 43"/>
                  <a:gd name="T64" fmla="*/ 170 w 287"/>
                  <a:gd name="T65" fmla="*/ 33 h 43"/>
                  <a:gd name="T66" fmla="*/ 147 w 287"/>
                  <a:gd name="T67" fmla="*/ 31 h 43"/>
                  <a:gd name="T68" fmla="*/ 125 w 287"/>
                  <a:gd name="T69" fmla="*/ 29 h 43"/>
                  <a:gd name="T70" fmla="*/ 103 w 287"/>
                  <a:gd name="T71" fmla="*/ 28 h 43"/>
                  <a:gd name="T72" fmla="*/ 85 w 287"/>
                  <a:gd name="T73" fmla="*/ 25 h 43"/>
                  <a:gd name="T74" fmla="*/ 68 w 287"/>
                  <a:gd name="T75" fmla="*/ 24 h 43"/>
                  <a:gd name="T76" fmla="*/ 53 w 287"/>
                  <a:gd name="T77" fmla="*/ 23 h 43"/>
                  <a:gd name="T78" fmla="*/ 42 w 287"/>
                  <a:gd name="T79" fmla="*/ 22 h 43"/>
                  <a:gd name="T80" fmla="*/ 35 w 287"/>
                  <a:gd name="T81" fmla="*/ 21 h 43"/>
                  <a:gd name="T82" fmla="*/ 24 w 287"/>
                  <a:gd name="T83" fmla="*/ 15 h 43"/>
                  <a:gd name="T84" fmla="*/ 18 w 287"/>
                  <a:gd name="T85" fmla="*/ 8 h 43"/>
                  <a:gd name="T86" fmla="*/ 18 w 287"/>
                  <a:gd name="T87" fmla="*/ 2 h 43"/>
                  <a:gd name="T88" fmla="*/ 18 w 287"/>
                  <a:gd name="T89" fmla="*/ 0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7"/>
                  <a:gd name="T136" fmla="*/ 0 h 43"/>
                  <a:gd name="T137" fmla="*/ 287 w 287"/>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7" h="43">
                    <a:moveTo>
                      <a:pt x="18" y="0"/>
                    </a:moveTo>
                    <a:lnTo>
                      <a:pt x="17" y="0"/>
                    </a:lnTo>
                    <a:lnTo>
                      <a:pt x="13" y="1"/>
                    </a:lnTo>
                    <a:lnTo>
                      <a:pt x="8" y="3"/>
                    </a:lnTo>
                    <a:lnTo>
                      <a:pt x="3" y="7"/>
                    </a:lnTo>
                    <a:lnTo>
                      <a:pt x="0" y="10"/>
                    </a:lnTo>
                    <a:lnTo>
                      <a:pt x="0" y="14"/>
                    </a:lnTo>
                    <a:lnTo>
                      <a:pt x="2" y="18"/>
                    </a:lnTo>
                    <a:lnTo>
                      <a:pt x="9" y="24"/>
                    </a:lnTo>
                    <a:lnTo>
                      <a:pt x="16" y="26"/>
                    </a:lnTo>
                    <a:lnTo>
                      <a:pt x="28" y="30"/>
                    </a:lnTo>
                    <a:lnTo>
                      <a:pt x="45" y="32"/>
                    </a:lnTo>
                    <a:lnTo>
                      <a:pt x="63" y="33"/>
                    </a:lnTo>
                    <a:lnTo>
                      <a:pt x="85" y="36"/>
                    </a:lnTo>
                    <a:lnTo>
                      <a:pt x="108" y="37"/>
                    </a:lnTo>
                    <a:lnTo>
                      <a:pt x="133" y="38"/>
                    </a:lnTo>
                    <a:lnTo>
                      <a:pt x="157" y="39"/>
                    </a:lnTo>
                    <a:lnTo>
                      <a:pt x="182" y="40"/>
                    </a:lnTo>
                    <a:lnTo>
                      <a:pt x="206" y="41"/>
                    </a:lnTo>
                    <a:lnTo>
                      <a:pt x="228" y="41"/>
                    </a:lnTo>
                    <a:lnTo>
                      <a:pt x="247" y="41"/>
                    </a:lnTo>
                    <a:lnTo>
                      <a:pt x="263" y="43"/>
                    </a:lnTo>
                    <a:lnTo>
                      <a:pt x="276" y="43"/>
                    </a:lnTo>
                    <a:lnTo>
                      <a:pt x="284" y="43"/>
                    </a:lnTo>
                    <a:lnTo>
                      <a:pt x="287" y="43"/>
                    </a:lnTo>
                    <a:lnTo>
                      <a:pt x="284" y="43"/>
                    </a:lnTo>
                    <a:lnTo>
                      <a:pt x="276" y="41"/>
                    </a:lnTo>
                    <a:lnTo>
                      <a:pt x="266" y="41"/>
                    </a:lnTo>
                    <a:lnTo>
                      <a:pt x="251" y="39"/>
                    </a:lnTo>
                    <a:lnTo>
                      <a:pt x="232" y="38"/>
                    </a:lnTo>
                    <a:lnTo>
                      <a:pt x="213" y="37"/>
                    </a:lnTo>
                    <a:lnTo>
                      <a:pt x="192" y="35"/>
                    </a:lnTo>
                    <a:lnTo>
                      <a:pt x="170" y="33"/>
                    </a:lnTo>
                    <a:lnTo>
                      <a:pt x="147" y="31"/>
                    </a:lnTo>
                    <a:lnTo>
                      <a:pt x="125" y="29"/>
                    </a:lnTo>
                    <a:lnTo>
                      <a:pt x="103" y="28"/>
                    </a:lnTo>
                    <a:lnTo>
                      <a:pt x="85" y="25"/>
                    </a:lnTo>
                    <a:lnTo>
                      <a:pt x="68" y="24"/>
                    </a:lnTo>
                    <a:lnTo>
                      <a:pt x="53" y="23"/>
                    </a:lnTo>
                    <a:lnTo>
                      <a:pt x="42" y="22"/>
                    </a:lnTo>
                    <a:lnTo>
                      <a:pt x="35" y="21"/>
                    </a:lnTo>
                    <a:lnTo>
                      <a:pt x="24" y="15"/>
                    </a:lnTo>
                    <a:lnTo>
                      <a:pt x="18" y="8"/>
                    </a:lnTo>
                    <a:lnTo>
                      <a:pt x="18" y="2"/>
                    </a:lnTo>
                    <a:lnTo>
                      <a:pt x="18" y="0"/>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34" name="Freeform 364"/>
              <p:cNvSpPr>
                <a:spLocks/>
              </p:cNvSpPr>
              <p:nvPr/>
            </p:nvSpPr>
            <p:spPr bwMode="auto">
              <a:xfrm>
                <a:off x="4885" y="3354"/>
                <a:ext cx="52" cy="30"/>
              </a:xfrm>
              <a:custGeom>
                <a:avLst/>
                <a:gdLst>
                  <a:gd name="T0" fmla="*/ 94 w 103"/>
                  <a:gd name="T1" fmla="*/ 5 h 60"/>
                  <a:gd name="T2" fmla="*/ 0 w 103"/>
                  <a:gd name="T3" fmla="*/ 0 h 60"/>
                  <a:gd name="T4" fmla="*/ 1 w 103"/>
                  <a:gd name="T5" fmla="*/ 11 h 60"/>
                  <a:gd name="T6" fmla="*/ 1 w 103"/>
                  <a:gd name="T7" fmla="*/ 20 h 60"/>
                  <a:gd name="T8" fmla="*/ 1 w 103"/>
                  <a:gd name="T9" fmla="*/ 29 h 60"/>
                  <a:gd name="T10" fmla="*/ 1 w 103"/>
                  <a:gd name="T11" fmla="*/ 38 h 60"/>
                  <a:gd name="T12" fmla="*/ 103 w 103"/>
                  <a:gd name="T13" fmla="*/ 60 h 60"/>
                  <a:gd name="T14" fmla="*/ 100 w 103"/>
                  <a:gd name="T15" fmla="*/ 37 h 60"/>
                  <a:gd name="T16" fmla="*/ 98 w 103"/>
                  <a:gd name="T17" fmla="*/ 20 h 60"/>
                  <a:gd name="T18" fmla="*/ 95 w 103"/>
                  <a:gd name="T19" fmla="*/ 8 h 60"/>
                  <a:gd name="T20" fmla="*/ 94 w 103"/>
                  <a:gd name="T21" fmla="*/ 5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60"/>
                  <a:gd name="T35" fmla="*/ 103 w 103"/>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60">
                    <a:moveTo>
                      <a:pt x="94" y="5"/>
                    </a:moveTo>
                    <a:lnTo>
                      <a:pt x="0" y="0"/>
                    </a:lnTo>
                    <a:lnTo>
                      <a:pt x="1" y="11"/>
                    </a:lnTo>
                    <a:lnTo>
                      <a:pt x="1" y="20"/>
                    </a:lnTo>
                    <a:lnTo>
                      <a:pt x="1" y="29"/>
                    </a:lnTo>
                    <a:lnTo>
                      <a:pt x="1" y="38"/>
                    </a:lnTo>
                    <a:lnTo>
                      <a:pt x="103" y="60"/>
                    </a:lnTo>
                    <a:lnTo>
                      <a:pt x="100" y="37"/>
                    </a:lnTo>
                    <a:lnTo>
                      <a:pt x="98" y="20"/>
                    </a:lnTo>
                    <a:lnTo>
                      <a:pt x="95" y="8"/>
                    </a:lnTo>
                    <a:lnTo>
                      <a:pt x="94" y="5"/>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35" name="Freeform 365"/>
              <p:cNvSpPr>
                <a:spLocks/>
              </p:cNvSpPr>
              <p:nvPr/>
            </p:nvSpPr>
            <p:spPr bwMode="auto">
              <a:xfrm>
                <a:off x="4870" y="3373"/>
                <a:ext cx="67" cy="65"/>
              </a:xfrm>
              <a:custGeom>
                <a:avLst/>
                <a:gdLst>
                  <a:gd name="T0" fmla="*/ 30 w 134"/>
                  <a:gd name="T1" fmla="*/ 0 h 129"/>
                  <a:gd name="T2" fmla="*/ 24 w 134"/>
                  <a:gd name="T3" fmla="*/ 43 h 129"/>
                  <a:gd name="T4" fmla="*/ 14 w 134"/>
                  <a:gd name="T5" fmla="*/ 73 h 129"/>
                  <a:gd name="T6" fmla="*/ 5 w 134"/>
                  <a:gd name="T7" fmla="*/ 91 h 129"/>
                  <a:gd name="T8" fmla="*/ 0 w 134"/>
                  <a:gd name="T9" fmla="*/ 97 h 129"/>
                  <a:gd name="T10" fmla="*/ 130 w 134"/>
                  <a:gd name="T11" fmla="*/ 129 h 129"/>
                  <a:gd name="T12" fmla="*/ 132 w 134"/>
                  <a:gd name="T13" fmla="*/ 98 h 129"/>
                  <a:gd name="T14" fmla="*/ 134 w 134"/>
                  <a:gd name="T15" fmla="*/ 71 h 129"/>
                  <a:gd name="T16" fmla="*/ 134 w 134"/>
                  <a:gd name="T17" fmla="*/ 44 h 129"/>
                  <a:gd name="T18" fmla="*/ 132 w 134"/>
                  <a:gd name="T19" fmla="*/ 22 h 129"/>
                  <a:gd name="T20" fmla="*/ 30 w 134"/>
                  <a:gd name="T21" fmla="*/ 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129"/>
                  <a:gd name="T35" fmla="*/ 134 w 134"/>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129">
                    <a:moveTo>
                      <a:pt x="30" y="0"/>
                    </a:moveTo>
                    <a:lnTo>
                      <a:pt x="24" y="43"/>
                    </a:lnTo>
                    <a:lnTo>
                      <a:pt x="14" y="73"/>
                    </a:lnTo>
                    <a:lnTo>
                      <a:pt x="5" y="91"/>
                    </a:lnTo>
                    <a:lnTo>
                      <a:pt x="0" y="97"/>
                    </a:lnTo>
                    <a:lnTo>
                      <a:pt x="130" y="129"/>
                    </a:lnTo>
                    <a:lnTo>
                      <a:pt x="132" y="98"/>
                    </a:lnTo>
                    <a:lnTo>
                      <a:pt x="134" y="71"/>
                    </a:lnTo>
                    <a:lnTo>
                      <a:pt x="134" y="44"/>
                    </a:lnTo>
                    <a:lnTo>
                      <a:pt x="132" y="22"/>
                    </a:lnTo>
                    <a:lnTo>
                      <a:pt x="30" y="0"/>
                    </a:lnTo>
                    <a:close/>
                  </a:path>
                </a:pathLst>
              </a:custGeom>
              <a:solidFill>
                <a:srgbClr val="DDD8A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36" name="Freeform 366"/>
              <p:cNvSpPr>
                <a:spLocks/>
              </p:cNvSpPr>
              <p:nvPr/>
            </p:nvSpPr>
            <p:spPr bwMode="auto">
              <a:xfrm>
                <a:off x="4945" y="3358"/>
                <a:ext cx="30" cy="79"/>
              </a:xfrm>
              <a:custGeom>
                <a:avLst/>
                <a:gdLst>
                  <a:gd name="T0" fmla="*/ 0 w 60"/>
                  <a:gd name="T1" fmla="*/ 0 h 159"/>
                  <a:gd name="T2" fmla="*/ 2 w 60"/>
                  <a:gd name="T3" fmla="*/ 4 h 159"/>
                  <a:gd name="T4" fmla="*/ 7 w 60"/>
                  <a:gd name="T5" fmla="*/ 14 h 159"/>
                  <a:gd name="T6" fmla="*/ 15 w 60"/>
                  <a:gd name="T7" fmla="*/ 28 h 159"/>
                  <a:gd name="T8" fmla="*/ 24 w 60"/>
                  <a:gd name="T9" fmla="*/ 46 h 159"/>
                  <a:gd name="T10" fmla="*/ 33 w 60"/>
                  <a:gd name="T11" fmla="*/ 68 h 159"/>
                  <a:gd name="T12" fmla="*/ 44 w 60"/>
                  <a:gd name="T13" fmla="*/ 90 h 159"/>
                  <a:gd name="T14" fmla="*/ 53 w 60"/>
                  <a:gd name="T15" fmla="*/ 113 h 159"/>
                  <a:gd name="T16" fmla="*/ 60 w 60"/>
                  <a:gd name="T17" fmla="*/ 135 h 159"/>
                  <a:gd name="T18" fmla="*/ 59 w 60"/>
                  <a:gd name="T19" fmla="*/ 136 h 159"/>
                  <a:gd name="T20" fmla="*/ 54 w 60"/>
                  <a:gd name="T21" fmla="*/ 138 h 159"/>
                  <a:gd name="T22" fmla="*/ 48 w 60"/>
                  <a:gd name="T23" fmla="*/ 142 h 159"/>
                  <a:gd name="T24" fmla="*/ 40 w 60"/>
                  <a:gd name="T25" fmla="*/ 145 h 159"/>
                  <a:gd name="T26" fmla="*/ 32 w 60"/>
                  <a:gd name="T27" fmla="*/ 150 h 159"/>
                  <a:gd name="T28" fmla="*/ 23 w 60"/>
                  <a:gd name="T29" fmla="*/ 153 h 159"/>
                  <a:gd name="T30" fmla="*/ 15 w 60"/>
                  <a:gd name="T31" fmla="*/ 157 h 159"/>
                  <a:gd name="T32" fmla="*/ 7 w 60"/>
                  <a:gd name="T33" fmla="*/ 159 h 159"/>
                  <a:gd name="T34" fmla="*/ 8 w 60"/>
                  <a:gd name="T35" fmla="*/ 144 h 159"/>
                  <a:gd name="T36" fmla="*/ 10 w 60"/>
                  <a:gd name="T37" fmla="*/ 105 h 159"/>
                  <a:gd name="T38" fmla="*/ 9 w 60"/>
                  <a:gd name="T39" fmla="*/ 53 h 159"/>
                  <a:gd name="T40" fmla="*/ 0 w 60"/>
                  <a:gd name="T41" fmla="*/ 0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159"/>
                  <a:gd name="T65" fmla="*/ 60 w 60"/>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159">
                    <a:moveTo>
                      <a:pt x="0" y="0"/>
                    </a:moveTo>
                    <a:lnTo>
                      <a:pt x="2" y="4"/>
                    </a:lnTo>
                    <a:lnTo>
                      <a:pt x="7" y="14"/>
                    </a:lnTo>
                    <a:lnTo>
                      <a:pt x="15" y="28"/>
                    </a:lnTo>
                    <a:lnTo>
                      <a:pt x="24" y="46"/>
                    </a:lnTo>
                    <a:lnTo>
                      <a:pt x="33" y="68"/>
                    </a:lnTo>
                    <a:lnTo>
                      <a:pt x="44" y="90"/>
                    </a:lnTo>
                    <a:lnTo>
                      <a:pt x="53" y="113"/>
                    </a:lnTo>
                    <a:lnTo>
                      <a:pt x="60" y="135"/>
                    </a:lnTo>
                    <a:lnTo>
                      <a:pt x="59" y="136"/>
                    </a:lnTo>
                    <a:lnTo>
                      <a:pt x="54" y="138"/>
                    </a:lnTo>
                    <a:lnTo>
                      <a:pt x="48" y="142"/>
                    </a:lnTo>
                    <a:lnTo>
                      <a:pt x="40" y="145"/>
                    </a:lnTo>
                    <a:lnTo>
                      <a:pt x="32" y="150"/>
                    </a:lnTo>
                    <a:lnTo>
                      <a:pt x="23" y="153"/>
                    </a:lnTo>
                    <a:lnTo>
                      <a:pt x="15" y="157"/>
                    </a:lnTo>
                    <a:lnTo>
                      <a:pt x="7" y="159"/>
                    </a:lnTo>
                    <a:lnTo>
                      <a:pt x="8" y="144"/>
                    </a:lnTo>
                    <a:lnTo>
                      <a:pt x="10" y="105"/>
                    </a:lnTo>
                    <a:lnTo>
                      <a:pt x="9" y="53"/>
                    </a:lnTo>
                    <a:lnTo>
                      <a:pt x="0" y="0"/>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37" name="Freeform 367"/>
              <p:cNvSpPr>
                <a:spLocks/>
              </p:cNvSpPr>
              <p:nvPr/>
            </p:nvSpPr>
            <p:spPr bwMode="auto">
              <a:xfrm>
                <a:off x="4745" y="3425"/>
                <a:ext cx="149" cy="51"/>
              </a:xfrm>
              <a:custGeom>
                <a:avLst/>
                <a:gdLst>
                  <a:gd name="T0" fmla="*/ 199 w 297"/>
                  <a:gd name="T1" fmla="*/ 7 h 101"/>
                  <a:gd name="T2" fmla="*/ 169 w 297"/>
                  <a:gd name="T3" fmla="*/ 0 h 101"/>
                  <a:gd name="T4" fmla="*/ 162 w 297"/>
                  <a:gd name="T5" fmla="*/ 1 h 101"/>
                  <a:gd name="T6" fmla="*/ 143 w 297"/>
                  <a:gd name="T7" fmla="*/ 3 h 101"/>
                  <a:gd name="T8" fmla="*/ 116 w 297"/>
                  <a:gd name="T9" fmla="*/ 8 h 101"/>
                  <a:gd name="T10" fmla="*/ 85 w 297"/>
                  <a:gd name="T11" fmla="*/ 13 h 101"/>
                  <a:gd name="T12" fmla="*/ 54 w 297"/>
                  <a:gd name="T13" fmla="*/ 18 h 101"/>
                  <a:gd name="T14" fmla="*/ 26 w 297"/>
                  <a:gd name="T15" fmla="*/ 24 h 101"/>
                  <a:gd name="T16" fmla="*/ 8 w 297"/>
                  <a:gd name="T17" fmla="*/ 30 h 101"/>
                  <a:gd name="T18" fmla="*/ 0 w 297"/>
                  <a:gd name="T19" fmla="*/ 35 h 101"/>
                  <a:gd name="T20" fmla="*/ 2 w 297"/>
                  <a:gd name="T21" fmla="*/ 38 h 101"/>
                  <a:gd name="T22" fmla="*/ 9 w 297"/>
                  <a:gd name="T23" fmla="*/ 41 h 101"/>
                  <a:gd name="T24" fmla="*/ 21 w 297"/>
                  <a:gd name="T25" fmla="*/ 46 h 101"/>
                  <a:gd name="T26" fmla="*/ 36 w 297"/>
                  <a:gd name="T27" fmla="*/ 51 h 101"/>
                  <a:gd name="T28" fmla="*/ 53 w 297"/>
                  <a:gd name="T29" fmla="*/ 56 h 101"/>
                  <a:gd name="T30" fmla="*/ 74 w 297"/>
                  <a:gd name="T31" fmla="*/ 61 h 101"/>
                  <a:gd name="T32" fmla="*/ 97 w 297"/>
                  <a:gd name="T33" fmla="*/ 67 h 101"/>
                  <a:gd name="T34" fmla="*/ 121 w 297"/>
                  <a:gd name="T35" fmla="*/ 73 h 101"/>
                  <a:gd name="T36" fmla="*/ 146 w 297"/>
                  <a:gd name="T37" fmla="*/ 77 h 101"/>
                  <a:gd name="T38" fmla="*/ 172 w 297"/>
                  <a:gd name="T39" fmla="*/ 83 h 101"/>
                  <a:gd name="T40" fmla="*/ 196 w 297"/>
                  <a:gd name="T41" fmla="*/ 88 h 101"/>
                  <a:gd name="T42" fmla="*/ 220 w 297"/>
                  <a:gd name="T43" fmla="*/ 91 h 101"/>
                  <a:gd name="T44" fmla="*/ 243 w 297"/>
                  <a:gd name="T45" fmla="*/ 96 h 101"/>
                  <a:gd name="T46" fmla="*/ 264 w 297"/>
                  <a:gd name="T47" fmla="*/ 98 h 101"/>
                  <a:gd name="T48" fmla="*/ 282 w 297"/>
                  <a:gd name="T49" fmla="*/ 100 h 101"/>
                  <a:gd name="T50" fmla="*/ 297 w 297"/>
                  <a:gd name="T51" fmla="*/ 101 h 101"/>
                  <a:gd name="T52" fmla="*/ 177 w 297"/>
                  <a:gd name="T53" fmla="*/ 37 h 101"/>
                  <a:gd name="T54" fmla="*/ 199 w 297"/>
                  <a:gd name="T55" fmla="*/ 7 h 10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7"/>
                  <a:gd name="T85" fmla="*/ 0 h 101"/>
                  <a:gd name="T86" fmla="*/ 297 w 297"/>
                  <a:gd name="T87" fmla="*/ 101 h 10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7" h="101">
                    <a:moveTo>
                      <a:pt x="199" y="7"/>
                    </a:moveTo>
                    <a:lnTo>
                      <a:pt x="169" y="0"/>
                    </a:lnTo>
                    <a:lnTo>
                      <a:pt x="162" y="1"/>
                    </a:lnTo>
                    <a:lnTo>
                      <a:pt x="143" y="3"/>
                    </a:lnTo>
                    <a:lnTo>
                      <a:pt x="116" y="8"/>
                    </a:lnTo>
                    <a:lnTo>
                      <a:pt x="85" y="13"/>
                    </a:lnTo>
                    <a:lnTo>
                      <a:pt x="54" y="18"/>
                    </a:lnTo>
                    <a:lnTo>
                      <a:pt x="26" y="24"/>
                    </a:lnTo>
                    <a:lnTo>
                      <a:pt x="8" y="30"/>
                    </a:lnTo>
                    <a:lnTo>
                      <a:pt x="0" y="35"/>
                    </a:lnTo>
                    <a:lnTo>
                      <a:pt x="2" y="38"/>
                    </a:lnTo>
                    <a:lnTo>
                      <a:pt x="9" y="41"/>
                    </a:lnTo>
                    <a:lnTo>
                      <a:pt x="21" y="46"/>
                    </a:lnTo>
                    <a:lnTo>
                      <a:pt x="36" y="51"/>
                    </a:lnTo>
                    <a:lnTo>
                      <a:pt x="53" y="56"/>
                    </a:lnTo>
                    <a:lnTo>
                      <a:pt x="74" y="61"/>
                    </a:lnTo>
                    <a:lnTo>
                      <a:pt x="97" y="67"/>
                    </a:lnTo>
                    <a:lnTo>
                      <a:pt x="121" y="73"/>
                    </a:lnTo>
                    <a:lnTo>
                      <a:pt x="146" y="77"/>
                    </a:lnTo>
                    <a:lnTo>
                      <a:pt x="172" y="83"/>
                    </a:lnTo>
                    <a:lnTo>
                      <a:pt x="196" y="88"/>
                    </a:lnTo>
                    <a:lnTo>
                      <a:pt x="220" y="91"/>
                    </a:lnTo>
                    <a:lnTo>
                      <a:pt x="243" y="96"/>
                    </a:lnTo>
                    <a:lnTo>
                      <a:pt x="264" y="98"/>
                    </a:lnTo>
                    <a:lnTo>
                      <a:pt x="282" y="100"/>
                    </a:lnTo>
                    <a:lnTo>
                      <a:pt x="297" y="101"/>
                    </a:lnTo>
                    <a:lnTo>
                      <a:pt x="177" y="37"/>
                    </a:lnTo>
                    <a:lnTo>
                      <a:pt x="199" y="7"/>
                    </a:lnTo>
                    <a:close/>
                  </a:path>
                </a:pathLst>
              </a:custGeom>
              <a:solidFill>
                <a:srgbClr val="E5E0BA"/>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38" name="Freeform 368"/>
              <p:cNvSpPr>
                <a:spLocks/>
              </p:cNvSpPr>
              <p:nvPr/>
            </p:nvSpPr>
            <p:spPr bwMode="auto">
              <a:xfrm>
                <a:off x="4834" y="3428"/>
                <a:ext cx="167" cy="48"/>
              </a:xfrm>
              <a:custGeom>
                <a:avLst/>
                <a:gdLst>
                  <a:gd name="T0" fmla="*/ 129 w 335"/>
                  <a:gd name="T1" fmla="*/ 94 h 94"/>
                  <a:gd name="T2" fmla="*/ 142 w 335"/>
                  <a:gd name="T3" fmla="*/ 93 h 94"/>
                  <a:gd name="T4" fmla="*/ 157 w 335"/>
                  <a:gd name="T5" fmla="*/ 91 h 94"/>
                  <a:gd name="T6" fmla="*/ 172 w 335"/>
                  <a:gd name="T7" fmla="*/ 86 h 94"/>
                  <a:gd name="T8" fmla="*/ 188 w 335"/>
                  <a:gd name="T9" fmla="*/ 82 h 94"/>
                  <a:gd name="T10" fmla="*/ 205 w 335"/>
                  <a:gd name="T11" fmla="*/ 76 h 94"/>
                  <a:gd name="T12" fmla="*/ 223 w 335"/>
                  <a:gd name="T13" fmla="*/ 70 h 94"/>
                  <a:gd name="T14" fmla="*/ 240 w 335"/>
                  <a:gd name="T15" fmla="*/ 63 h 94"/>
                  <a:gd name="T16" fmla="*/ 256 w 335"/>
                  <a:gd name="T17" fmla="*/ 56 h 94"/>
                  <a:gd name="T18" fmla="*/ 272 w 335"/>
                  <a:gd name="T19" fmla="*/ 49 h 94"/>
                  <a:gd name="T20" fmla="*/ 286 w 335"/>
                  <a:gd name="T21" fmla="*/ 44 h 94"/>
                  <a:gd name="T22" fmla="*/ 300 w 335"/>
                  <a:gd name="T23" fmla="*/ 37 h 94"/>
                  <a:gd name="T24" fmla="*/ 311 w 335"/>
                  <a:gd name="T25" fmla="*/ 32 h 94"/>
                  <a:gd name="T26" fmla="*/ 321 w 335"/>
                  <a:gd name="T27" fmla="*/ 28 h 94"/>
                  <a:gd name="T28" fmla="*/ 329 w 335"/>
                  <a:gd name="T29" fmla="*/ 24 h 94"/>
                  <a:gd name="T30" fmla="*/ 333 w 335"/>
                  <a:gd name="T31" fmla="*/ 22 h 94"/>
                  <a:gd name="T32" fmla="*/ 335 w 335"/>
                  <a:gd name="T33" fmla="*/ 21 h 94"/>
                  <a:gd name="T34" fmla="*/ 267 w 335"/>
                  <a:gd name="T35" fmla="*/ 25 h 94"/>
                  <a:gd name="T36" fmla="*/ 210 w 335"/>
                  <a:gd name="T37" fmla="*/ 46 h 94"/>
                  <a:gd name="T38" fmla="*/ 22 w 335"/>
                  <a:gd name="T39" fmla="*/ 0 h 94"/>
                  <a:gd name="T40" fmla="*/ 0 w 335"/>
                  <a:gd name="T41" fmla="*/ 30 h 94"/>
                  <a:gd name="T42" fmla="*/ 120 w 335"/>
                  <a:gd name="T43" fmla="*/ 94 h 94"/>
                  <a:gd name="T44" fmla="*/ 123 w 335"/>
                  <a:gd name="T45" fmla="*/ 94 h 94"/>
                  <a:gd name="T46" fmla="*/ 125 w 335"/>
                  <a:gd name="T47" fmla="*/ 94 h 94"/>
                  <a:gd name="T48" fmla="*/ 127 w 335"/>
                  <a:gd name="T49" fmla="*/ 94 h 94"/>
                  <a:gd name="T50" fmla="*/ 129 w 335"/>
                  <a:gd name="T51" fmla="*/ 94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5"/>
                  <a:gd name="T79" fmla="*/ 0 h 94"/>
                  <a:gd name="T80" fmla="*/ 335 w 335"/>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5" h="94">
                    <a:moveTo>
                      <a:pt x="129" y="94"/>
                    </a:moveTo>
                    <a:lnTo>
                      <a:pt x="142" y="93"/>
                    </a:lnTo>
                    <a:lnTo>
                      <a:pt x="157" y="91"/>
                    </a:lnTo>
                    <a:lnTo>
                      <a:pt x="172" y="86"/>
                    </a:lnTo>
                    <a:lnTo>
                      <a:pt x="188" y="82"/>
                    </a:lnTo>
                    <a:lnTo>
                      <a:pt x="205" y="76"/>
                    </a:lnTo>
                    <a:lnTo>
                      <a:pt x="223" y="70"/>
                    </a:lnTo>
                    <a:lnTo>
                      <a:pt x="240" y="63"/>
                    </a:lnTo>
                    <a:lnTo>
                      <a:pt x="256" y="56"/>
                    </a:lnTo>
                    <a:lnTo>
                      <a:pt x="272" y="49"/>
                    </a:lnTo>
                    <a:lnTo>
                      <a:pt x="286" y="44"/>
                    </a:lnTo>
                    <a:lnTo>
                      <a:pt x="300" y="37"/>
                    </a:lnTo>
                    <a:lnTo>
                      <a:pt x="311" y="32"/>
                    </a:lnTo>
                    <a:lnTo>
                      <a:pt x="321" y="28"/>
                    </a:lnTo>
                    <a:lnTo>
                      <a:pt x="329" y="24"/>
                    </a:lnTo>
                    <a:lnTo>
                      <a:pt x="333" y="22"/>
                    </a:lnTo>
                    <a:lnTo>
                      <a:pt x="335" y="21"/>
                    </a:lnTo>
                    <a:lnTo>
                      <a:pt x="267" y="25"/>
                    </a:lnTo>
                    <a:lnTo>
                      <a:pt x="210" y="46"/>
                    </a:lnTo>
                    <a:lnTo>
                      <a:pt x="22" y="0"/>
                    </a:lnTo>
                    <a:lnTo>
                      <a:pt x="0" y="30"/>
                    </a:lnTo>
                    <a:lnTo>
                      <a:pt x="120" y="94"/>
                    </a:lnTo>
                    <a:lnTo>
                      <a:pt x="123" y="94"/>
                    </a:lnTo>
                    <a:lnTo>
                      <a:pt x="125" y="94"/>
                    </a:lnTo>
                    <a:lnTo>
                      <a:pt x="127" y="94"/>
                    </a:lnTo>
                    <a:lnTo>
                      <a:pt x="129" y="94"/>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39" name="Freeform 369"/>
              <p:cNvSpPr>
                <a:spLocks/>
              </p:cNvSpPr>
              <p:nvPr/>
            </p:nvSpPr>
            <p:spPr bwMode="auto">
              <a:xfrm>
                <a:off x="4731" y="3445"/>
                <a:ext cx="139" cy="41"/>
              </a:xfrm>
              <a:custGeom>
                <a:avLst/>
                <a:gdLst>
                  <a:gd name="T0" fmla="*/ 2 w 279"/>
                  <a:gd name="T1" fmla="*/ 0 h 83"/>
                  <a:gd name="T2" fmla="*/ 1 w 279"/>
                  <a:gd name="T3" fmla="*/ 1 h 83"/>
                  <a:gd name="T4" fmla="*/ 0 w 279"/>
                  <a:gd name="T5" fmla="*/ 6 h 83"/>
                  <a:gd name="T6" fmla="*/ 1 w 279"/>
                  <a:gd name="T7" fmla="*/ 11 h 83"/>
                  <a:gd name="T8" fmla="*/ 7 w 279"/>
                  <a:gd name="T9" fmla="*/ 15 h 83"/>
                  <a:gd name="T10" fmla="*/ 22 w 279"/>
                  <a:gd name="T11" fmla="*/ 22 h 83"/>
                  <a:gd name="T12" fmla="*/ 38 w 279"/>
                  <a:gd name="T13" fmla="*/ 29 h 83"/>
                  <a:gd name="T14" fmla="*/ 55 w 279"/>
                  <a:gd name="T15" fmla="*/ 36 h 83"/>
                  <a:gd name="T16" fmla="*/ 74 w 279"/>
                  <a:gd name="T17" fmla="*/ 43 h 83"/>
                  <a:gd name="T18" fmla="*/ 92 w 279"/>
                  <a:gd name="T19" fmla="*/ 50 h 83"/>
                  <a:gd name="T20" fmla="*/ 112 w 279"/>
                  <a:gd name="T21" fmla="*/ 55 h 83"/>
                  <a:gd name="T22" fmla="*/ 130 w 279"/>
                  <a:gd name="T23" fmla="*/ 61 h 83"/>
                  <a:gd name="T24" fmla="*/ 150 w 279"/>
                  <a:gd name="T25" fmla="*/ 67 h 83"/>
                  <a:gd name="T26" fmla="*/ 168 w 279"/>
                  <a:gd name="T27" fmla="*/ 72 h 83"/>
                  <a:gd name="T28" fmla="*/ 187 w 279"/>
                  <a:gd name="T29" fmla="*/ 75 h 83"/>
                  <a:gd name="T30" fmla="*/ 204 w 279"/>
                  <a:gd name="T31" fmla="*/ 79 h 83"/>
                  <a:gd name="T32" fmla="*/ 221 w 279"/>
                  <a:gd name="T33" fmla="*/ 81 h 83"/>
                  <a:gd name="T34" fmla="*/ 238 w 279"/>
                  <a:gd name="T35" fmla="*/ 83 h 83"/>
                  <a:gd name="T36" fmla="*/ 252 w 279"/>
                  <a:gd name="T37" fmla="*/ 83 h 83"/>
                  <a:gd name="T38" fmla="*/ 266 w 279"/>
                  <a:gd name="T39" fmla="*/ 83 h 83"/>
                  <a:gd name="T40" fmla="*/ 279 w 279"/>
                  <a:gd name="T41" fmla="*/ 82 h 83"/>
                  <a:gd name="T42" fmla="*/ 276 w 279"/>
                  <a:gd name="T43" fmla="*/ 81 h 83"/>
                  <a:gd name="T44" fmla="*/ 267 w 279"/>
                  <a:gd name="T45" fmla="*/ 80 h 83"/>
                  <a:gd name="T46" fmla="*/ 255 w 279"/>
                  <a:gd name="T47" fmla="*/ 77 h 83"/>
                  <a:gd name="T48" fmla="*/ 238 w 279"/>
                  <a:gd name="T49" fmla="*/ 73 h 83"/>
                  <a:gd name="T50" fmla="*/ 218 w 279"/>
                  <a:gd name="T51" fmla="*/ 69 h 83"/>
                  <a:gd name="T52" fmla="*/ 195 w 279"/>
                  <a:gd name="T53" fmla="*/ 64 h 83"/>
                  <a:gd name="T54" fmla="*/ 172 w 279"/>
                  <a:gd name="T55" fmla="*/ 58 h 83"/>
                  <a:gd name="T56" fmla="*/ 147 w 279"/>
                  <a:gd name="T57" fmla="*/ 52 h 83"/>
                  <a:gd name="T58" fmla="*/ 121 w 279"/>
                  <a:gd name="T59" fmla="*/ 45 h 83"/>
                  <a:gd name="T60" fmla="*/ 97 w 279"/>
                  <a:gd name="T61" fmla="*/ 38 h 83"/>
                  <a:gd name="T62" fmla="*/ 73 w 279"/>
                  <a:gd name="T63" fmla="*/ 32 h 83"/>
                  <a:gd name="T64" fmla="*/ 52 w 279"/>
                  <a:gd name="T65" fmla="*/ 26 h 83"/>
                  <a:gd name="T66" fmla="*/ 34 w 279"/>
                  <a:gd name="T67" fmla="*/ 19 h 83"/>
                  <a:gd name="T68" fmla="*/ 19 w 279"/>
                  <a:gd name="T69" fmla="*/ 12 h 83"/>
                  <a:gd name="T70" fmla="*/ 8 w 279"/>
                  <a:gd name="T71" fmla="*/ 6 h 83"/>
                  <a:gd name="T72" fmla="*/ 2 w 279"/>
                  <a:gd name="T73" fmla="*/ 0 h 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9"/>
                  <a:gd name="T112" fmla="*/ 0 h 83"/>
                  <a:gd name="T113" fmla="*/ 279 w 279"/>
                  <a:gd name="T114" fmla="*/ 83 h 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9" h="83">
                    <a:moveTo>
                      <a:pt x="2" y="0"/>
                    </a:moveTo>
                    <a:lnTo>
                      <a:pt x="1" y="1"/>
                    </a:lnTo>
                    <a:lnTo>
                      <a:pt x="0" y="6"/>
                    </a:lnTo>
                    <a:lnTo>
                      <a:pt x="1" y="11"/>
                    </a:lnTo>
                    <a:lnTo>
                      <a:pt x="7" y="15"/>
                    </a:lnTo>
                    <a:lnTo>
                      <a:pt x="22" y="22"/>
                    </a:lnTo>
                    <a:lnTo>
                      <a:pt x="38" y="29"/>
                    </a:lnTo>
                    <a:lnTo>
                      <a:pt x="55" y="36"/>
                    </a:lnTo>
                    <a:lnTo>
                      <a:pt x="74" y="43"/>
                    </a:lnTo>
                    <a:lnTo>
                      <a:pt x="92" y="50"/>
                    </a:lnTo>
                    <a:lnTo>
                      <a:pt x="112" y="55"/>
                    </a:lnTo>
                    <a:lnTo>
                      <a:pt x="130" y="61"/>
                    </a:lnTo>
                    <a:lnTo>
                      <a:pt x="150" y="67"/>
                    </a:lnTo>
                    <a:lnTo>
                      <a:pt x="168" y="72"/>
                    </a:lnTo>
                    <a:lnTo>
                      <a:pt x="187" y="75"/>
                    </a:lnTo>
                    <a:lnTo>
                      <a:pt x="204" y="79"/>
                    </a:lnTo>
                    <a:lnTo>
                      <a:pt x="221" y="81"/>
                    </a:lnTo>
                    <a:lnTo>
                      <a:pt x="238" y="83"/>
                    </a:lnTo>
                    <a:lnTo>
                      <a:pt x="252" y="83"/>
                    </a:lnTo>
                    <a:lnTo>
                      <a:pt x="266" y="83"/>
                    </a:lnTo>
                    <a:lnTo>
                      <a:pt x="279" y="82"/>
                    </a:lnTo>
                    <a:lnTo>
                      <a:pt x="276" y="81"/>
                    </a:lnTo>
                    <a:lnTo>
                      <a:pt x="267" y="80"/>
                    </a:lnTo>
                    <a:lnTo>
                      <a:pt x="255" y="77"/>
                    </a:lnTo>
                    <a:lnTo>
                      <a:pt x="238" y="73"/>
                    </a:lnTo>
                    <a:lnTo>
                      <a:pt x="218" y="69"/>
                    </a:lnTo>
                    <a:lnTo>
                      <a:pt x="195" y="64"/>
                    </a:lnTo>
                    <a:lnTo>
                      <a:pt x="172" y="58"/>
                    </a:lnTo>
                    <a:lnTo>
                      <a:pt x="147" y="52"/>
                    </a:lnTo>
                    <a:lnTo>
                      <a:pt x="121" y="45"/>
                    </a:lnTo>
                    <a:lnTo>
                      <a:pt x="97" y="38"/>
                    </a:lnTo>
                    <a:lnTo>
                      <a:pt x="73" y="32"/>
                    </a:lnTo>
                    <a:lnTo>
                      <a:pt x="52" y="26"/>
                    </a:lnTo>
                    <a:lnTo>
                      <a:pt x="34" y="19"/>
                    </a:lnTo>
                    <a:lnTo>
                      <a:pt x="19" y="12"/>
                    </a:lnTo>
                    <a:lnTo>
                      <a:pt x="8" y="6"/>
                    </a:lnTo>
                    <a:lnTo>
                      <a:pt x="2" y="0"/>
                    </a:lnTo>
                    <a:close/>
                  </a:path>
                </a:pathLst>
              </a:custGeom>
              <a:solidFill>
                <a:srgbClr val="E5E0BA"/>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40" name="Freeform 370"/>
              <p:cNvSpPr>
                <a:spLocks/>
              </p:cNvSpPr>
              <p:nvPr/>
            </p:nvSpPr>
            <p:spPr bwMode="auto">
              <a:xfrm>
                <a:off x="4898" y="3055"/>
                <a:ext cx="19" cy="17"/>
              </a:xfrm>
              <a:custGeom>
                <a:avLst/>
                <a:gdLst>
                  <a:gd name="T0" fmla="*/ 20 w 39"/>
                  <a:gd name="T1" fmla="*/ 36 h 36"/>
                  <a:gd name="T2" fmla="*/ 27 w 39"/>
                  <a:gd name="T3" fmla="*/ 35 h 36"/>
                  <a:gd name="T4" fmla="*/ 34 w 39"/>
                  <a:gd name="T5" fmla="*/ 30 h 36"/>
                  <a:gd name="T6" fmla="*/ 38 w 39"/>
                  <a:gd name="T7" fmla="*/ 26 h 36"/>
                  <a:gd name="T8" fmla="*/ 39 w 39"/>
                  <a:gd name="T9" fmla="*/ 19 h 36"/>
                  <a:gd name="T10" fmla="*/ 38 w 39"/>
                  <a:gd name="T11" fmla="*/ 12 h 36"/>
                  <a:gd name="T12" fmla="*/ 34 w 39"/>
                  <a:gd name="T13" fmla="*/ 6 h 36"/>
                  <a:gd name="T14" fmla="*/ 27 w 39"/>
                  <a:gd name="T15" fmla="*/ 1 h 36"/>
                  <a:gd name="T16" fmla="*/ 20 w 39"/>
                  <a:gd name="T17" fmla="*/ 0 h 36"/>
                  <a:gd name="T18" fmla="*/ 12 w 39"/>
                  <a:gd name="T19" fmla="*/ 1 h 36"/>
                  <a:gd name="T20" fmla="*/ 6 w 39"/>
                  <a:gd name="T21" fmla="*/ 6 h 36"/>
                  <a:gd name="T22" fmla="*/ 1 w 39"/>
                  <a:gd name="T23" fmla="*/ 12 h 36"/>
                  <a:gd name="T24" fmla="*/ 0 w 39"/>
                  <a:gd name="T25" fmla="*/ 19 h 36"/>
                  <a:gd name="T26" fmla="*/ 1 w 39"/>
                  <a:gd name="T27" fmla="*/ 26 h 36"/>
                  <a:gd name="T28" fmla="*/ 6 w 39"/>
                  <a:gd name="T29" fmla="*/ 30 h 36"/>
                  <a:gd name="T30" fmla="*/ 12 w 39"/>
                  <a:gd name="T31" fmla="*/ 35 h 36"/>
                  <a:gd name="T32" fmla="*/ 20 w 39"/>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6"/>
                  <a:gd name="T53" fmla="*/ 39 w 3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6">
                    <a:moveTo>
                      <a:pt x="20" y="36"/>
                    </a:moveTo>
                    <a:lnTo>
                      <a:pt x="27" y="35"/>
                    </a:lnTo>
                    <a:lnTo>
                      <a:pt x="34" y="30"/>
                    </a:lnTo>
                    <a:lnTo>
                      <a:pt x="38" y="26"/>
                    </a:lnTo>
                    <a:lnTo>
                      <a:pt x="39" y="19"/>
                    </a:lnTo>
                    <a:lnTo>
                      <a:pt x="38" y="12"/>
                    </a:lnTo>
                    <a:lnTo>
                      <a:pt x="34" y="6"/>
                    </a:lnTo>
                    <a:lnTo>
                      <a:pt x="27" y="1"/>
                    </a:lnTo>
                    <a:lnTo>
                      <a:pt x="20" y="0"/>
                    </a:lnTo>
                    <a:lnTo>
                      <a:pt x="12" y="1"/>
                    </a:lnTo>
                    <a:lnTo>
                      <a:pt x="6" y="6"/>
                    </a:lnTo>
                    <a:lnTo>
                      <a:pt x="1" y="12"/>
                    </a:lnTo>
                    <a:lnTo>
                      <a:pt x="0" y="19"/>
                    </a:lnTo>
                    <a:lnTo>
                      <a:pt x="1" y="26"/>
                    </a:lnTo>
                    <a:lnTo>
                      <a:pt x="6" y="30"/>
                    </a:lnTo>
                    <a:lnTo>
                      <a:pt x="12" y="35"/>
                    </a:lnTo>
                    <a:lnTo>
                      <a:pt x="20" y="36"/>
                    </a:lnTo>
                    <a:close/>
                  </a:path>
                </a:pathLst>
              </a:custGeom>
              <a:solidFill>
                <a:srgbClr val="FFFF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grpSp>
          <p:nvGrpSpPr>
            <p:cNvPr id="23972" name="Group 371"/>
            <p:cNvGrpSpPr>
              <a:grpSpLocks/>
            </p:cNvGrpSpPr>
            <p:nvPr/>
          </p:nvGrpSpPr>
          <p:grpSpPr bwMode="auto">
            <a:xfrm>
              <a:off x="4978" y="3067"/>
              <a:ext cx="199" cy="226"/>
              <a:chOff x="5449" y="1789"/>
              <a:chExt cx="159" cy="175"/>
            </a:xfrm>
          </p:grpSpPr>
          <p:sp>
            <p:nvSpPr>
              <p:cNvPr id="23973" name="Freeform 372"/>
              <p:cNvSpPr>
                <a:spLocks/>
              </p:cNvSpPr>
              <p:nvPr/>
            </p:nvSpPr>
            <p:spPr bwMode="auto">
              <a:xfrm>
                <a:off x="5524" y="1872"/>
                <a:ext cx="14" cy="3"/>
              </a:xfrm>
              <a:custGeom>
                <a:avLst/>
                <a:gdLst>
                  <a:gd name="T0" fmla="*/ 14 w 14"/>
                  <a:gd name="T1" fmla="*/ 0 h 3"/>
                  <a:gd name="T2" fmla="*/ 11 w 14"/>
                  <a:gd name="T3" fmla="*/ 0 h 3"/>
                  <a:gd name="T4" fmla="*/ 0 w 14"/>
                  <a:gd name="T5" fmla="*/ 0 h 3"/>
                  <a:gd name="T6" fmla="*/ 0 w 14"/>
                  <a:gd name="T7" fmla="*/ 3 h 3"/>
                  <a:gd name="T8" fmla="*/ 11 w 14"/>
                  <a:gd name="T9" fmla="*/ 3 h 3"/>
                  <a:gd name="T10" fmla="*/ 14 w 14"/>
                  <a:gd name="T11" fmla="*/ 0 h 3"/>
                  <a:gd name="T12" fmla="*/ 11 w 14"/>
                  <a:gd name="T13" fmla="*/ 3 h 3"/>
                  <a:gd name="T14" fmla="*/ 14 w 14"/>
                  <a:gd name="T15" fmla="*/ 3 h 3"/>
                  <a:gd name="T16" fmla="*/ 14 w 1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3"/>
                  <a:gd name="T29" fmla="*/ 14 w 1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3">
                    <a:moveTo>
                      <a:pt x="14" y="0"/>
                    </a:moveTo>
                    <a:lnTo>
                      <a:pt x="11" y="0"/>
                    </a:lnTo>
                    <a:lnTo>
                      <a:pt x="0" y="0"/>
                    </a:lnTo>
                    <a:lnTo>
                      <a:pt x="0" y="3"/>
                    </a:lnTo>
                    <a:lnTo>
                      <a:pt x="11" y="3"/>
                    </a:lnTo>
                    <a:lnTo>
                      <a:pt x="14" y="0"/>
                    </a:lnTo>
                    <a:lnTo>
                      <a:pt x="11" y="3"/>
                    </a:lnTo>
                    <a:lnTo>
                      <a:pt x="14" y="3"/>
                    </a:lnTo>
                    <a:lnTo>
                      <a:pt x="14"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74" name="Freeform 373"/>
              <p:cNvSpPr>
                <a:spLocks/>
              </p:cNvSpPr>
              <p:nvPr/>
            </p:nvSpPr>
            <p:spPr bwMode="auto">
              <a:xfrm>
                <a:off x="5558" y="1911"/>
                <a:ext cx="50" cy="27"/>
              </a:xfrm>
              <a:custGeom>
                <a:avLst/>
                <a:gdLst>
                  <a:gd name="T0" fmla="*/ 0 w 50"/>
                  <a:gd name="T1" fmla="*/ 6 h 27"/>
                  <a:gd name="T2" fmla="*/ 3 w 50"/>
                  <a:gd name="T3" fmla="*/ 11 h 27"/>
                  <a:gd name="T4" fmla="*/ 8 w 50"/>
                  <a:gd name="T5" fmla="*/ 16 h 27"/>
                  <a:gd name="T6" fmla="*/ 21 w 50"/>
                  <a:gd name="T7" fmla="*/ 19 h 27"/>
                  <a:gd name="T8" fmla="*/ 32 w 50"/>
                  <a:gd name="T9" fmla="*/ 21 h 27"/>
                  <a:gd name="T10" fmla="*/ 34 w 50"/>
                  <a:gd name="T11" fmla="*/ 24 h 27"/>
                  <a:gd name="T12" fmla="*/ 37 w 50"/>
                  <a:gd name="T13" fmla="*/ 27 h 27"/>
                  <a:gd name="T14" fmla="*/ 40 w 50"/>
                  <a:gd name="T15" fmla="*/ 21 h 27"/>
                  <a:gd name="T16" fmla="*/ 50 w 50"/>
                  <a:gd name="T17" fmla="*/ 19 h 27"/>
                  <a:gd name="T18" fmla="*/ 50 w 50"/>
                  <a:gd name="T19" fmla="*/ 19 h 27"/>
                  <a:gd name="T20" fmla="*/ 37 w 50"/>
                  <a:gd name="T21" fmla="*/ 16 h 27"/>
                  <a:gd name="T22" fmla="*/ 24 w 50"/>
                  <a:gd name="T23" fmla="*/ 13 h 27"/>
                  <a:gd name="T24" fmla="*/ 19 w 50"/>
                  <a:gd name="T25" fmla="*/ 11 h 27"/>
                  <a:gd name="T26" fmla="*/ 11 w 50"/>
                  <a:gd name="T27" fmla="*/ 3 h 27"/>
                  <a:gd name="T28" fmla="*/ 6 w 50"/>
                  <a:gd name="T29" fmla="*/ 0 h 27"/>
                  <a:gd name="T30" fmla="*/ 0 w 50"/>
                  <a:gd name="T31" fmla="*/ 6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27"/>
                  <a:gd name="T50" fmla="*/ 50 w 50"/>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27">
                    <a:moveTo>
                      <a:pt x="0" y="6"/>
                    </a:moveTo>
                    <a:lnTo>
                      <a:pt x="3" y="11"/>
                    </a:lnTo>
                    <a:lnTo>
                      <a:pt x="8" y="16"/>
                    </a:lnTo>
                    <a:lnTo>
                      <a:pt x="21" y="19"/>
                    </a:lnTo>
                    <a:lnTo>
                      <a:pt x="32" y="21"/>
                    </a:lnTo>
                    <a:lnTo>
                      <a:pt x="34" y="24"/>
                    </a:lnTo>
                    <a:lnTo>
                      <a:pt x="37" y="27"/>
                    </a:lnTo>
                    <a:lnTo>
                      <a:pt x="40" y="21"/>
                    </a:lnTo>
                    <a:lnTo>
                      <a:pt x="50" y="19"/>
                    </a:lnTo>
                    <a:lnTo>
                      <a:pt x="37" y="16"/>
                    </a:lnTo>
                    <a:lnTo>
                      <a:pt x="24" y="13"/>
                    </a:lnTo>
                    <a:lnTo>
                      <a:pt x="19" y="11"/>
                    </a:lnTo>
                    <a:lnTo>
                      <a:pt x="11" y="3"/>
                    </a:lnTo>
                    <a:lnTo>
                      <a:pt x="6" y="0"/>
                    </a:lnTo>
                    <a:lnTo>
                      <a:pt x="0" y="6"/>
                    </a:lnTo>
                    <a:close/>
                  </a:path>
                </a:pathLst>
              </a:custGeom>
              <a:solidFill>
                <a:srgbClr val="EC9168"/>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75" name="Freeform 374"/>
              <p:cNvSpPr>
                <a:spLocks/>
              </p:cNvSpPr>
              <p:nvPr/>
            </p:nvSpPr>
            <p:spPr bwMode="auto">
              <a:xfrm>
                <a:off x="5558" y="1917"/>
                <a:ext cx="8" cy="13"/>
              </a:xfrm>
              <a:custGeom>
                <a:avLst/>
                <a:gdLst>
                  <a:gd name="T0" fmla="*/ 8 w 8"/>
                  <a:gd name="T1" fmla="*/ 7 h 13"/>
                  <a:gd name="T2" fmla="*/ 8 w 8"/>
                  <a:gd name="T3" fmla="*/ 7 h 13"/>
                  <a:gd name="T4" fmla="*/ 6 w 8"/>
                  <a:gd name="T5" fmla="*/ 2 h 13"/>
                  <a:gd name="T6" fmla="*/ 3 w 8"/>
                  <a:gd name="T7" fmla="*/ 0 h 13"/>
                  <a:gd name="T8" fmla="*/ 0 w 8"/>
                  <a:gd name="T9" fmla="*/ 0 h 13"/>
                  <a:gd name="T10" fmla="*/ 0 w 8"/>
                  <a:gd name="T11" fmla="*/ 5 h 13"/>
                  <a:gd name="T12" fmla="*/ 8 w 8"/>
                  <a:gd name="T13" fmla="*/ 13 h 13"/>
                  <a:gd name="T14" fmla="*/ 8 w 8"/>
                  <a:gd name="T15" fmla="*/ 13 h 13"/>
                  <a:gd name="T16" fmla="*/ 8 w 8"/>
                  <a:gd name="T17" fmla="*/ 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3"/>
                  <a:gd name="T29" fmla="*/ 8 w 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3">
                    <a:moveTo>
                      <a:pt x="8" y="7"/>
                    </a:moveTo>
                    <a:lnTo>
                      <a:pt x="8" y="7"/>
                    </a:lnTo>
                    <a:lnTo>
                      <a:pt x="6" y="2"/>
                    </a:lnTo>
                    <a:lnTo>
                      <a:pt x="3" y="0"/>
                    </a:lnTo>
                    <a:lnTo>
                      <a:pt x="0" y="0"/>
                    </a:lnTo>
                    <a:lnTo>
                      <a:pt x="0" y="5"/>
                    </a:lnTo>
                    <a:lnTo>
                      <a:pt x="8" y="13"/>
                    </a:lnTo>
                    <a:lnTo>
                      <a:pt x="8" y="7"/>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76" name="Freeform 375"/>
              <p:cNvSpPr>
                <a:spLocks/>
              </p:cNvSpPr>
              <p:nvPr/>
            </p:nvSpPr>
            <p:spPr bwMode="auto">
              <a:xfrm>
                <a:off x="5566" y="1924"/>
                <a:ext cx="26" cy="8"/>
              </a:xfrm>
              <a:custGeom>
                <a:avLst/>
                <a:gdLst>
                  <a:gd name="T0" fmla="*/ 26 w 26"/>
                  <a:gd name="T1" fmla="*/ 6 h 8"/>
                  <a:gd name="T2" fmla="*/ 26 w 26"/>
                  <a:gd name="T3" fmla="*/ 6 h 8"/>
                  <a:gd name="T4" fmla="*/ 13 w 26"/>
                  <a:gd name="T5" fmla="*/ 3 h 8"/>
                  <a:gd name="T6" fmla="*/ 0 w 26"/>
                  <a:gd name="T7" fmla="*/ 0 h 8"/>
                  <a:gd name="T8" fmla="*/ 0 w 26"/>
                  <a:gd name="T9" fmla="*/ 6 h 8"/>
                  <a:gd name="T10" fmla="*/ 13 w 26"/>
                  <a:gd name="T11" fmla="*/ 8 h 8"/>
                  <a:gd name="T12" fmla="*/ 24 w 26"/>
                  <a:gd name="T13" fmla="*/ 8 h 8"/>
                  <a:gd name="T14" fmla="*/ 24 w 26"/>
                  <a:gd name="T15" fmla="*/ 8 h 8"/>
                  <a:gd name="T16" fmla="*/ 26 w 26"/>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8"/>
                  <a:gd name="T29" fmla="*/ 26 w 2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8">
                    <a:moveTo>
                      <a:pt x="26" y="6"/>
                    </a:moveTo>
                    <a:lnTo>
                      <a:pt x="26" y="6"/>
                    </a:lnTo>
                    <a:lnTo>
                      <a:pt x="13" y="3"/>
                    </a:lnTo>
                    <a:lnTo>
                      <a:pt x="0" y="0"/>
                    </a:lnTo>
                    <a:lnTo>
                      <a:pt x="0" y="6"/>
                    </a:lnTo>
                    <a:lnTo>
                      <a:pt x="13" y="8"/>
                    </a:lnTo>
                    <a:lnTo>
                      <a:pt x="24" y="8"/>
                    </a:lnTo>
                    <a:lnTo>
                      <a:pt x="26"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77" name="Freeform 376"/>
              <p:cNvSpPr>
                <a:spLocks/>
              </p:cNvSpPr>
              <p:nvPr/>
            </p:nvSpPr>
            <p:spPr bwMode="auto">
              <a:xfrm>
                <a:off x="5590" y="1930"/>
                <a:ext cx="8" cy="10"/>
              </a:xfrm>
              <a:custGeom>
                <a:avLst/>
                <a:gdLst>
                  <a:gd name="T0" fmla="*/ 2 w 8"/>
                  <a:gd name="T1" fmla="*/ 8 h 10"/>
                  <a:gd name="T2" fmla="*/ 5 w 8"/>
                  <a:gd name="T3" fmla="*/ 5 h 10"/>
                  <a:gd name="T4" fmla="*/ 5 w 8"/>
                  <a:gd name="T5" fmla="*/ 5 h 10"/>
                  <a:gd name="T6" fmla="*/ 2 w 8"/>
                  <a:gd name="T7" fmla="*/ 0 h 10"/>
                  <a:gd name="T8" fmla="*/ 0 w 8"/>
                  <a:gd name="T9" fmla="*/ 2 h 10"/>
                  <a:gd name="T10" fmla="*/ 2 w 8"/>
                  <a:gd name="T11" fmla="*/ 8 h 10"/>
                  <a:gd name="T12" fmla="*/ 2 w 8"/>
                  <a:gd name="T13" fmla="*/ 8 h 10"/>
                  <a:gd name="T14" fmla="*/ 8 w 8"/>
                  <a:gd name="T15" fmla="*/ 8 h 10"/>
                  <a:gd name="T16" fmla="*/ 2 w 8"/>
                  <a:gd name="T17" fmla="*/ 8 h 10"/>
                  <a:gd name="T18" fmla="*/ 5 w 8"/>
                  <a:gd name="T19" fmla="*/ 10 h 10"/>
                  <a:gd name="T20" fmla="*/ 8 w 8"/>
                  <a:gd name="T21" fmla="*/ 8 h 10"/>
                  <a:gd name="T22" fmla="*/ 2 w 8"/>
                  <a:gd name="T23" fmla="*/ 8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
                  <a:gd name="T38" fmla="*/ 8 w 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
                    <a:moveTo>
                      <a:pt x="2" y="8"/>
                    </a:moveTo>
                    <a:lnTo>
                      <a:pt x="5" y="5"/>
                    </a:lnTo>
                    <a:lnTo>
                      <a:pt x="2" y="0"/>
                    </a:lnTo>
                    <a:lnTo>
                      <a:pt x="0" y="2"/>
                    </a:lnTo>
                    <a:lnTo>
                      <a:pt x="2" y="8"/>
                    </a:lnTo>
                    <a:lnTo>
                      <a:pt x="8" y="8"/>
                    </a:lnTo>
                    <a:lnTo>
                      <a:pt x="2" y="8"/>
                    </a:lnTo>
                    <a:lnTo>
                      <a:pt x="5" y="10"/>
                    </a:lnTo>
                    <a:lnTo>
                      <a:pt x="8" y="8"/>
                    </a:lnTo>
                    <a:lnTo>
                      <a:pt x="2"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78" name="Freeform 377"/>
              <p:cNvSpPr>
                <a:spLocks/>
              </p:cNvSpPr>
              <p:nvPr/>
            </p:nvSpPr>
            <p:spPr bwMode="auto">
              <a:xfrm>
                <a:off x="5592" y="1930"/>
                <a:ext cx="16" cy="8"/>
              </a:xfrm>
              <a:custGeom>
                <a:avLst/>
                <a:gdLst>
                  <a:gd name="T0" fmla="*/ 16 w 16"/>
                  <a:gd name="T1" fmla="*/ 0 h 8"/>
                  <a:gd name="T2" fmla="*/ 16 w 16"/>
                  <a:gd name="T3" fmla="*/ 0 h 8"/>
                  <a:gd name="T4" fmla="*/ 6 w 16"/>
                  <a:gd name="T5" fmla="*/ 2 h 8"/>
                  <a:gd name="T6" fmla="*/ 0 w 16"/>
                  <a:gd name="T7" fmla="*/ 8 h 8"/>
                  <a:gd name="T8" fmla="*/ 6 w 16"/>
                  <a:gd name="T9" fmla="*/ 8 h 8"/>
                  <a:gd name="T10" fmla="*/ 6 w 16"/>
                  <a:gd name="T11" fmla="*/ 5 h 8"/>
                  <a:gd name="T12" fmla="*/ 16 w 16"/>
                  <a:gd name="T13" fmla="*/ 2 h 8"/>
                  <a:gd name="T14" fmla="*/ 16 w 16"/>
                  <a:gd name="T15" fmla="*/ 2 h 8"/>
                  <a:gd name="T16" fmla="*/ 16 w 16"/>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
                  <a:gd name="T29" fmla="*/ 16 w 1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
                    <a:moveTo>
                      <a:pt x="16" y="0"/>
                    </a:moveTo>
                    <a:lnTo>
                      <a:pt x="16" y="0"/>
                    </a:lnTo>
                    <a:lnTo>
                      <a:pt x="6" y="2"/>
                    </a:lnTo>
                    <a:lnTo>
                      <a:pt x="0" y="8"/>
                    </a:lnTo>
                    <a:lnTo>
                      <a:pt x="6" y="8"/>
                    </a:lnTo>
                    <a:lnTo>
                      <a:pt x="6" y="5"/>
                    </a:lnTo>
                    <a:lnTo>
                      <a:pt x="16" y="2"/>
                    </a:lnTo>
                    <a:lnTo>
                      <a:pt x="16"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79" name="Freeform 378"/>
              <p:cNvSpPr>
                <a:spLocks/>
              </p:cNvSpPr>
              <p:nvPr/>
            </p:nvSpPr>
            <p:spPr bwMode="auto">
              <a:xfrm>
                <a:off x="5595" y="1924"/>
                <a:ext cx="13" cy="8"/>
              </a:xfrm>
              <a:custGeom>
                <a:avLst/>
                <a:gdLst>
                  <a:gd name="T0" fmla="*/ 0 w 13"/>
                  <a:gd name="T1" fmla="*/ 6 h 8"/>
                  <a:gd name="T2" fmla="*/ 0 w 13"/>
                  <a:gd name="T3" fmla="*/ 6 h 8"/>
                  <a:gd name="T4" fmla="*/ 13 w 13"/>
                  <a:gd name="T5" fmla="*/ 8 h 8"/>
                  <a:gd name="T6" fmla="*/ 13 w 13"/>
                  <a:gd name="T7" fmla="*/ 6 h 8"/>
                  <a:gd name="T8" fmla="*/ 13 w 13"/>
                  <a:gd name="T9" fmla="*/ 8 h 8"/>
                  <a:gd name="T10" fmla="*/ 13 w 13"/>
                  <a:gd name="T11" fmla="*/ 6 h 8"/>
                  <a:gd name="T12" fmla="*/ 0 w 13"/>
                  <a:gd name="T13" fmla="*/ 0 h 8"/>
                  <a:gd name="T14" fmla="*/ 0 w 13"/>
                  <a:gd name="T15" fmla="*/ 0 h 8"/>
                  <a:gd name="T16" fmla="*/ 0 w 13"/>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0" y="6"/>
                    </a:moveTo>
                    <a:lnTo>
                      <a:pt x="0" y="6"/>
                    </a:lnTo>
                    <a:lnTo>
                      <a:pt x="13" y="8"/>
                    </a:lnTo>
                    <a:lnTo>
                      <a:pt x="13" y="6"/>
                    </a:lnTo>
                    <a:lnTo>
                      <a:pt x="13" y="8"/>
                    </a:lnTo>
                    <a:lnTo>
                      <a:pt x="13" y="6"/>
                    </a:lnTo>
                    <a:lnTo>
                      <a:pt x="0" y="0"/>
                    </a:lnTo>
                    <a:lnTo>
                      <a:pt x="0"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80" name="Freeform 379"/>
              <p:cNvSpPr>
                <a:spLocks/>
              </p:cNvSpPr>
              <p:nvPr/>
            </p:nvSpPr>
            <p:spPr bwMode="auto">
              <a:xfrm>
                <a:off x="5574" y="1919"/>
                <a:ext cx="21" cy="11"/>
              </a:xfrm>
              <a:custGeom>
                <a:avLst/>
                <a:gdLst>
                  <a:gd name="T0" fmla="*/ 0 w 21"/>
                  <a:gd name="T1" fmla="*/ 3 h 11"/>
                  <a:gd name="T2" fmla="*/ 0 w 21"/>
                  <a:gd name="T3" fmla="*/ 3 h 11"/>
                  <a:gd name="T4" fmla="*/ 8 w 21"/>
                  <a:gd name="T5" fmla="*/ 8 h 11"/>
                  <a:gd name="T6" fmla="*/ 21 w 21"/>
                  <a:gd name="T7" fmla="*/ 11 h 11"/>
                  <a:gd name="T8" fmla="*/ 21 w 21"/>
                  <a:gd name="T9" fmla="*/ 5 h 11"/>
                  <a:gd name="T10" fmla="*/ 11 w 21"/>
                  <a:gd name="T11" fmla="*/ 3 h 11"/>
                  <a:gd name="T12" fmla="*/ 3 w 21"/>
                  <a:gd name="T13" fmla="*/ 0 h 11"/>
                  <a:gd name="T14" fmla="*/ 3 w 21"/>
                  <a:gd name="T15" fmla="*/ 0 h 11"/>
                  <a:gd name="T16" fmla="*/ 0 w 21"/>
                  <a:gd name="T17" fmla="*/ 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
                  <a:gd name="T29" fmla="*/ 21 w 2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
                    <a:moveTo>
                      <a:pt x="0" y="3"/>
                    </a:moveTo>
                    <a:lnTo>
                      <a:pt x="0" y="3"/>
                    </a:lnTo>
                    <a:lnTo>
                      <a:pt x="8" y="8"/>
                    </a:lnTo>
                    <a:lnTo>
                      <a:pt x="21" y="11"/>
                    </a:lnTo>
                    <a:lnTo>
                      <a:pt x="21" y="5"/>
                    </a:lnTo>
                    <a:lnTo>
                      <a:pt x="11" y="3"/>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81" name="Freeform 380"/>
              <p:cNvSpPr>
                <a:spLocks/>
              </p:cNvSpPr>
              <p:nvPr/>
            </p:nvSpPr>
            <p:spPr bwMode="auto">
              <a:xfrm>
                <a:off x="5564" y="1909"/>
                <a:ext cx="13" cy="13"/>
              </a:xfrm>
              <a:custGeom>
                <a:avLst/>
                <a:gdLst>
                  <a:gd name="T0" fmla="*/ 2 w 13"/>
                  <a:gd name="T1" fmla="*/ 2 h 13"/>
                  <a:gd name="T2" fmla="*/ 0 w 13"/>
                  <a:gd name="T3" fmla="*/ 2 h 13"/>
                  <a:gd name="T4" fmla="*/ 5 w 13"/>
                  <a:gd name="T5" fmla="*/ 8 h 13"/>
                  <a:gd name="T6" fmla="*/ 10 w 13"/>
                  <a:gd name="T7" fmla="*/ 13 h 13"/>
                  <a:gd name="T8" fmla="*/ 13 w 13"/>
                  <a:gd name="T9" fmla="*/ 10 h 13"/>
                  <a:gd name="T10" fmla="*/ 7 w 13"/>
                  <a:gd name="T11" fmla="*/ 5 h 13"/>
                  <a:gd name="T12" fmla="*/ 2 w 13"/>
                  <a:gd name="T13" fmla="*/ 0 h 13"/>
                  <a:gd name="T14" fmla="*/ 0 w 13"/>
                  <a:gd name="T15" fmla="*/ 0 h 13"/>
                  <a:gd name="T16" fmla="*/ 2 w 13"/>
                  <a:gd name="T17" fmla="*/ 0 h 13"/>
                  <a:gd name="T18" fmla="*/ 0 w 13"/>
                  <a:gd name="T19" fmla="*/ 0 h 13"/>
                  <a:gd name="T20" fmla="*/ 0 w 13"/>
                  <a:gd name="T21" fmla="*/ 0 h 13"/>
                  <a:gd name="T22" fmla="*/ 2 w 13"/>
                  <a:gd name="T23" fmla="*/ 2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3"/>
                  <a:gd name="T38" fmla="*/ 13 w 13"/>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3">
                    <a:moveTo>
                      <a:pt x="2" y="2"/>
                    </a:moveTo>
                    <a:lnTo>
                      <a:pt x="0" y="2"/>
                    </a:lnTo>
                    <a:lnTo>
                      <a:pt x="5" y="8"/>
                    </a:lnTo>
                    <a:lnTo>
                      <a:pt x="10" y="13"/>
                    </a:lnTo>
                    <a:lnTo>
                      <a:pt x="13" y="10"/>
                    </a:lnTo>
                    <a:lnTo>
                      <a:pt x="7" y="5"/>
                    </a:lnTo>
                    <a:lnTo>
                      <a:pt x="2" y="0"/>
                    </a:lnTo>
                    <a:lnTo>
                      <a:pt x="0" y="0"/>
                    </a:lnTo>
                    <a:lnTo>
                      <a:pt x="2" y="0"/>
                    </a:lnTo>
                    <a:lnTo>
                      <a:pt x="0" y="0"/>
                    </a:lnTo>
                    <a:lnTo>
                      <a:pt x="2"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82" name="Freeform 381"/>
              <p:cNvSpPr>
                <a:spLocks/>
              </p:cNvSpPr>
              <p:nvPr/>
            </p:nvSpPr>
            <p:spPr bwMode="auto">
              <a:xfrm>
                <a:off x="5556" y="1909"/>
                <a:ext cx="10" cy="8"/>
              </a:xfrm>
              <a:custGeom>
                <a:avLst/>
                <a:gdLst>
                  <a:gd name="T0" fmla="*/ 2 w 10"/>
                  <a:gd name="T1" fmla="*/ 8 h 8"/>
                  <a:gd name="T2" fmla="*/ 5 w 10"/>
                  <a:gd name="T3" fmla="*/ 8 h 8"/>
                  <a:gd name="T4" fmla="*/ 10 w 10"/>
                  <a:gd name="T5" fmla="*/ 2 h 8"/>
                  <a:gd name="T6" fmla="*/ 8 w 10"/>
                  <a:gd name="T7" fmla="*/ 0 h 8"/>
                  <a:gd name="T8" fmla="*/ 2 w 10"/>
                  <a:gd name="T9" fmla="*/ 5 h 8"/>
                  <a:gd name="T10" fmla="*/ 2 w 10"/>
                  <a:gd name="T11" fmla="*/ 8 h 8"/>
                  <a:gd name="T12" fmla="*/ 2 w 10"/>
                  <a:gd name="T13" fmla="*/ 5 h 8"/>
                  <a:gd name="T14" fmla="*/ 0 w 10"/>
                  <a:gd name="T15" fmla="*/ 8 h 8"/>
                  <a:gd name="T16" fmla="*/ 2 w 10"/>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2" y="8"/>
                    </a:moveTo>
                    <a:lnTo>
                      <a:pt x="5" y="8"/>
                    </a:lnTo>
                    <a:lnTo>
                      <a:pt x="10" y="2"/>
                    </a:lnTo>
                    <a:lnTo>
                      <a:pt x="8" y="0"/>
                    </a:lnTo>
                    <a:lnTo>
                      <a:pt x="2" y="5"/>
                    </a:lnTo>
                    <a:lnTo>
                      <a:pt x="2" y="8"/>
                    </a:lnTo>
                    <a:lnTo>
                      <a:pt x="2" y="5"/>
                    </a:lnTo>
                    <a:lnTo>
                      <a:pt x="0" y="8"/>
                    </a:lnTo>
                    <a:lnTo>
                      <a:pt x="2"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83" name="Freeform 382"/>
              <p:cNvSpPr>
                <a:spLocks/>
              </p:cNvSpPr>
              <p:nvPr/>
            </p:nvSpPr>
            <p:spPr bwMode="auto">
              <a:xfrm>
                <a:off x="5488" y="1885"/>
                <a:ext cx="21" cy="34"/>
              </a:xfrm>
              <a:custGeom>
                <a:avLst/>
                <a:gdLst>
                  <a:gd name="T0" fmla="*/ 5 w 21"/>
                  <a:gd name="T1" fmla="*/ 34 h 34"/>
                  <a:gd name="T2" fmla="*/ 3 w 21"/>
                  <a:gd name="T3" fmla="*/ 26 h 34"/>
                  <a:gd name="T4" fmla="*/ 0 w 21"/>
                  <a:gd name="T5" fmla="*/ 19 h 34"/>
                  <a:gd name="T6" fmla="*/ 0 w 21"/>
                  <a:gd name="T7" fmla="*/ 16 h 34"/>
                  <a:gd name="T8" fmla="*/ 0 w 21"/>
                  <a:gd name="T9" fmla="*/ 11 h 34"/>
                  <a:gd name="T10" fmla="*/ 5 w 21"/>
                  <a:gd name="T11" fmla="*/ 8 h 34"/>
                  <a:gd name="T12" fmla="*/ 8 w 21"/>
                  <a:gd name="T13" fmla="*/ 8 h 34"/>
                  <a:gd name="T14" fmla="*/ 8 w 21"/>
                  <a:gd name="T15" fmla="*/ 6 h 34"/>
                  <a:gd name="T16" fmla="*/ 3 w 21"/>
                  <a:gd name="T17" fmla="*/ 3 h 34"/>
                  <a:gd name="T18" fmla="*/ 5 w 21"/>
                  <a:gd name="T19" fmla="*/ 0 h 34"/>
                  <a:gd name="T20" fmla="*/ 13 w 21"/>
                  <a:gd name="T21" fmla="*/ 0 h 34"/>
                  <a:gd name="T22" fmla="*/ 18 w 21"/>
                  <a:gd name="T23" fmla="*/ 3 h 34"/>
                  <a:gd name="T24" fmla="*/ 18 w 21"/>
                  <a:gd name="T25" fmla="*/ 3 h 34"/>
                  <a:gd name="T26" fmla="*/ 21 w 21"/>
                  <a:gd name="T27" fmla="*/ 13 h 34"/>
                  <a:gd name="T28" fmla="*/ 18 w 21"/>
                  <a:gd name="T29" fmla="*/ 32 h 34"/>
                  <a:gd name="T30" fmla="*/ 10 w 21"/>
                  <a:gd name="T31" fmla="*/ 34 h 34"/>
                  <a:gd name="T32" fmla="*/ 5 w 21"/>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4"/>
                  <a:gd name="T53" fmla="*/ 21 w 21"/>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4">
                    <a:moveTo>
                      <a:pt x="5" y="34"/>
                    </a:moveTo>
                    <a:lnTo>
                      <a:pt x="3" y="26"/>
                    </a:lnTo>
                    <a:lnTo>
                      <a:pt x="0" y="19"/>
                    </a:lnTo>
                    <a:lnTo>
                      <a:pt x="0" y="16"/>
                    </a:lnTo>
                    <a:lnTo>
                      <a:pt x="0" y="11"/>
                    </a:lnTo>
                    <a:lnTo>
                      <a:pt x="5" y="8"/>
                    </a:lnTo>
                    <a:lnTo>
                      <a:pt x="8" y="8"/>
                    </a:lnTo>
                    <a:lnTo>
                      <a:pt x="8" y="6"/>
                    </a:lnTo>
                    <a:lnTo>
                      <a:pt x="3" y="3"/>
                    </a:lnTo>
                    <a:lnTo>
                      <a:pt x="5" y="0"/>
                    </a:lnTo>
                    <a:lnTo>
                      <a:pt x="13" y="0"/>
                    </a:lnTo>
                    <a:lnTo>
                      <a:pt x="18" y="3"/>
                    </a:lnTo>
                    <a:lnTo>
                      <a:pt x="21" y="13"/>
                    </a:lnTo>
                    <a:lnTo>
                      <a:pt x="18" y="32"/>
                    </a:lnTo>
                    <a:lnTo>
                      <a:pt x="10" y="34"/>
                    </a:lnTo>
                    <a:lnTo>
                      <a:pt x="5" y="34"/>
                    </a:lnTo>
                    <a:close/>
                  </a:path>
                </a:pathLst>
              </a:custGeom>
              <a:solidFill>
                <a:srgbClr val="00924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84" name="Freeform 383"/>
              <p:cNvSpPr>
                <a:spLocks/>
              </p:cNvSpPr>
              <p:nvPr/>
            </p:nvSpPr>
            <p:spPr bwMode="auto">
              <a:xfrm>
                <a:off x="5485" y="1904"/>
                <a:ext cx="11" cy="15"/>
              </a:xfrm>
              <a:custGeom>
                <a:avLst/>
                <a:gdLst>
                  <a:gd name="T0" fmla="*/ 0 w 11"/>
                  <a:gd name="T1" fmla="*/ 2 h 15"/>
                  <a:gd name="T2" fmla="*/ 0 w 11"/>
                  <a:gd name="T3" fmla="*/ 2 h 15"/>
                  <a:gd name="T4" fmla="*/ 6 w 11"/>
                  <a:gd name="T5" fmla="*/ 10 h 15"/>
                  <a:gd name="T6" fmla="*/ 6 w 11"/>
                  <a:gd name="T7" fmla="*/ 15 h 15"/>
                  <a:gd name="T8" fmla="*/ 11 w 11"/>
                  <a:gd name="T9" fmla="*/ 15 h 15"/>
                  <a:gd name="T10" fmla="*/ 8 w 11"/>
                  <a:gd name="T11" fmla="*/ 7 h 15"/>
                  <a:gd name="T12" fmla="*/ 6 w 11"/>
                  <a:gd name="T13" fmla="*/ 0 h 15"/>
                  <a:gd name="T14" fmla="*/ 6 w 11"/>
                  <a:gd name="T15" fmla="*/ 0 h 15"/>
                  <a:gd name="T16" fmla="*/ 0 w 11"/>
                  <a:gd name="T17" fmla="*/ 2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5"/>
                  <a:gd name="T29" fmla="*/ 11 w 1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5">
                    <a:moveTo>
                      <a:pt x="0" y="2"/>
                    </a:moveTo>
                    <a:lnTo>
                      <a:pt x="0" y="2"/>
                    </a:lnTo>
                    <a:lnTo>
                      <a:pt x="6" y="10"/>
                    </a:lnTo>
                    <a:lnTo>
                      <a:pt x="6" y="15"/>
                    </a:lnTo>
                    <a:lnTo>
                      <a:pt x="11" y="15"/>
                    </a:lnTo>
                    <a:lnTo>
                      <a:pt x="8" y="7"/>
                    </a:lnTo>
                    <a:lnTo>
                      <a:pt x="6"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85" name="Freeform 384"/>
              <p:cNvSpPr>
                <a:spLocks/>
              </p:cNvSpPr>
              <p:nvPr/>
            </p:nvSpPr>
            <p:spPr bwMode="auto">
              <a:xfrm>
                <a:off x="5485" y="1891"/>
                <a:ext cx="11" cy="15"/>
              </a:xfrm>
              <a:custGeom>
                <a:avLst/>
                <a:gdLst>
                  <a:gd name="T0" fmla="*/ 11 w 11"/>
                  <a:gd name="T1" fmla="*/ 0 h 15"/>
                  <a:gd name="T2" fmla="*/ 11 w 11"/>
                  <a:gd name="T3" fmla="*/ 0 h 15"/>
                  <a:gd name="T4" fmla="*/ 6 w 11"/>
                  <a:gd name="T5" fmla="*/ 2 h 15"/>
                  <a:gd name="T6" fmla="*/ 3 w 11"/>
                  <a:gd name="T7" fmla="*/ 5 h 15"/>
                  <a:gd name="T8" fmla="*/ 0 w 11"/>
                  <a:gd name="T9" fmla="*/ 10 h 15"/>
                  <a:gd name="T10" fmla="*/ 0 w 11"/>
                  <a:gd name="T11" fmla="*/ 15 h 15"/>
                  <a:gd name="T12" fmla="*/ 6 w 11"/>
                  <a:gd name="T13" fmla="*/ 13 h 15"/>
                  <a:gd name="T14" fmla="*/ 6 w 11"/>
                  <a:gd name="T15" fmla="*/ 10 h 15"/>
                  <a:gd name="T16" fmla="*/ 6 w 11"/>
                  <a:gd name="T17" fmla="*/ 7 h 15"/>
                  <a:gd name="T18" fmla="*/ 8 w 11"/>
                  <a:gd name="T19" fmla="*/ 5 h 15"/>
                  <a:gd name="T20" fmla="*/ 11 w 11"/>
                  <a:gd name="T21" fmla="*/ 2 h 15"/>
                  <a:gd name="T22" fmla="*/ 11 w 11"/>
                  <a:gd name="T23" fmla="*/ 2 h 15"/>
                  <a:gd name="T24" fmla="*/ 11 w 11"/>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5"/>
                  <a:gd name="T41" fmla="*/ 11 w 11"/>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5">
                    <a:moveTo>
                      <a:pt x="11" y="0"/>
                    </a:moveTo>
                    <a:lnTo>
                      <a:pt x="11" y="0"/>
                    </a:lnTo>
                    <a:lnTo>
                      <a:pt x="6" y="2"/>
                    </a:lnTo>
                    <a:lnTo>
                      <a:pt x="3" y="5"/>
                    </a:lnTo>
                    <a:lnTo>
                      <a:pt x="0" y="10"/>
                    </a:lnTo>
                    <a:lnTo>
                      <a:pt x="0" y="15"/>
                    </a:lnTo>
                    <a:lnTo>
                      <a:pt x="6" y="13"/>
                    </a:lnTo>
                    <a:lnTo>
                      <a:pt x="6" y="10"/>
                    </a:lnTo>
                    <a:lnTo>
                      <a:pt x="6" y="7"/>
                    </a:lnTo>
                    <a:lnTo>
                      <a:pt x="8" y="5"/>
                    </a:lnTo>
                    <a:lnTo>
                      <a:pt x="11" y="2"/>
                    </a:lnTo>
                    <a:lnTo>
                      <a:pt x="1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86" name="Freeform 385"/>
              <p:cNvSpPr>
                <a:spLocks/>
              </p:cNvSpPr>
              <p:nvPr/>
            </p:nvSpPr>
            <p:spPr bwMode="auto">
              <a:xfrm>
                <a:off x="5488" y="1885"/>
                <a:ext cx="8" cy="8"/>
              </a:xfrm>
              <a:custGeom>
                <a:avLst/>
                <a:gdLst>
                  <a:gd name="T0" fmla="*/ 0 w 8"/>
                  <a:gd name="T1" fmla="*/ 0 h 8"/>
                  <a:gd name="T2" fmla="*/ 3 w 8"/>
                  <a:gd name="T3" fmla="*/ 3 h 8"/>
                  <a:gd name="T4" fmla="*/ 5 w 8"/>
                  <a:gd name="T5" fmla="*/ 6 h 8"/>
                  <a:gd name="T6" fmla="*/ 8 w 8"/>
                  <a:gd name="T7" fmla="*/ 6 h 8"/>
                  <a:gd name="T8" fmla="*/ 8 w 8"/>
                  <a:gd name="T9" fmla="*/ 8 h 8"/>
                  <a:gd name="T10" fmla="*/ 8 w 8"/>
                  <a:gd name="T11" fmla="*/ 3 h 8"/>
                  <a:gd name="T12" fmla="*/ 3 w 8"/>
                  <a:gd name="T13" fmla="*/ 0 h 8"/>
                  <a:gd name="T14" fmla="*/ 5 w 8"/>
                  <a:gd name="T15" fmla="*/ 3 h 8"/>
                  <a:gd name="T16" fmla="*/ 0 w 8"/>
                  <a:gd name="T17" fmla="*/ 0 h 8"/>
                  <a:gd name="T18" fmla="*/ 0 w 8"/>
                  <a:gd name="T19" fmla="*/ 3 h 8"/>
                  <a:gd name="T20" fmla="*/ 3 w 8"/>
                  <a:gd name="T21" fmla="*/ 3 h 8"/>
                  <a:gd name="T22" fmla="*/ 0 w 8"/>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0" y="0"/>
                    </a:moveTo>
                    <a:lnTo>
                      <a:pt x="3" y="3"/>
                    </a:lnTo>
                    <a:lnTo>
                      <a:pt x="5" y="6"/>
                    </a:lnTo>
                    <a:lnTo>
                      <a:pt x="8" y="6"/>
                    </a:lnTo>
                    <a:lnTo>
                      <a:pt x="8" y="8"/>
                    </a:lnTo>
                    <a:lnTo>
                      <a:pt x="8" y="3"/>
                    </a:lnTo>
                    <a:lnTo>
                      <a:pt x="3" y="0"/>
                    </a:lnTo>
                    <a:lnTo>
                      <a:pt x="5" y="3"/>
                    </a:lnTo>
                    <a:lnTo>
                      <a:pt x="0" y="0"/>
                    </a:lnTo>
                    <a:lnTo>
                      <a:pt x="0" y="3"/>
                    </a:lnTo>
                    <a:lnTo>
                      <a:pt x="3" y="3"/>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87" name="Freeform 386"/>
              <p:cNvSpPr>
                <a:spLocks/>
              </p:cNvSpPr>
              <p:nvPr/>
            </p:nvSpPr>
            <p:spPr bwMode="auto">
              <a:xfrm>
                <a:off x="5488" y="1883"/>
                <a:ext cx="13" cy="5"/>
              </a:xfrm>
              <a:custGeom>
                <a:avLst/>
                <a:gdLst>
                  <a:gd name="T0" fmla="*/ 13 w 13"/>
                  <a:gd name="T1" fmla="*/ 0 h 5"/>
                  <a:gd name="T2" fmla="*/ 13 w 13"/>
                  <a:gd name="T3" fmla="*/ 0 h 5"/>
                  <a:gd name="T4" fmla="*/ 5 w 13"/>
                  <a:gd name="T5" fmla="*/ 0 h 5"/>
                  <a:gd name="T6" fmla="*/ 0 w 13"/>
                  <a:gd name="T7" fmla="*/ 2 h 5"/>
                  <a:gd name="T8" fmla="*/ 5 w 13"/>
                  <a:gd name="T9" fmla="*/ 5 h 5"/>
                  <a:gd name="T10" fmla="*/ 5 w 13"/>
                  <a:gd name="T11" fmla="*/ 5 h 5"/>
                  <a:gd name="T12" fmla="*/ 13 w 13"/>
                  <a:gd name="T13" fmla="*/ 2 h 5"/>
                  <a:gd name="T14" fmla="*/ 13 w 13"/>
                  <a:gd name="T15" fmla="*/ 2 h 5"/>
                  <a:gd name="T16" fmla="*/ 13 w 13"/>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
                  <a:gd name="T29" fmla="*/ 13 w 1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
                    <a:moveTo>
                      <a:pt x="13" y="0"/>
                    </a:moveTo>
                    <a:lnTo>
                      <a:pt x="13" y="0"/>
                    </a:lnTo>
                    <a:lnTo>
                      <a:pt x="5" y="0"/>
                    </a:lnTo>
                    <a:lnTo>
                      <a:pt x="0" y="2"/>
                    </a:lnTo>
                    <a:lnTo>
                      <a:pt x="5" y="5"/>
                    </a:lnTo>
                    <a:lnTo>
                      <a:pt x="13" y="2"/>
                    </a:lnTo>
                    <a:lnTo>
                      <a:pt x="1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88" name="Freeform 387"/>
              <p:cNvSpPr>
                <a:spLocks/>
              </p:cNvSpPr>
              <p:nvPr/>
            </p:nvSpPr>
            <p:spPr bwMode="auto">
              <a:xfrm>
                <a:off x="5501" y="1883"/>
                <a:ext cx="8" cy="8"/>
              </a:xfrm>
              <a:custGeom>
                <a:avLst/>
                <a:gdLst>
                  <a:gd name="T0" fmla="*/ 8 w 8"/>
                  <a:gd name="T1" fmla="*/ 5 h 8"/>
                  <a:gd name="T2" fmla="*/ 8 w 8"/>
                  <a:gd name="T3" fmla="*/ 8 h 8"/>
                  <a:gd name="T4" fmla="*/ 8 w 8"/>
                  <a:gd name="T5" fmla="*/ 2 h 8"/>
                  <a:gd name="T6" fmla="*/ 0 w 8"/>
                  <a:gd name="T7" fmla="*/ 0 h 8"/>
                  <a:gd name="T8" fmla="*/ 0 w 8"/>
                  <a:gd name="T9" fmla="*/ 2 h 8"/>
                  <a:gd name="T10" fmla="*/ 5 w 8"/>
                  <a:gd name="T11" fmla="*/ 8 h 8"/>
                  <a:gd name="T12" fmla="*/ 5 w 8"/>
                  <a:gd name="T13" fmla="*/ 5 h 8"/>
                  <a:gd name="T14" fmla="*/ 5 w 8"/>
                  <a:gd name="T15" fmla="*/ 8 h 8"/>
                  <a:gd name="T16" fmla="*/ 8 w 8"/>
                  <a:gd name="T17" fmla="*/ 5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8" y="5"/>
                    </a:moveTo>
                    <a:lnTo>
                      <a:pt x="8" y="8"/>
                    </a:lnTo>
                    <a:lnTo>
                      <a:pt x="8" y="2"/>
                    </a:lnTo>
                    <a:lnTo>
                      <a:pt x="0" y="0"/>
                    </a:lnTo>
                    <a:lnTo>
                      <a:pt x="0" y="2"/>
                    </a:lnTo>
                    <a:lnTo>
                      <a:pt x="5" y="8"/>
                    </a:lnTo>
                    <a:lnTo>
                      <a:pt x="5" y="5"/>
                    </a:lnTo>
                    <a:lnTo>
                      <a:pt x="5" y="8"/>
                    </a:lnTo>
                    <a:lnTo>
                      <a:pt x="8"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89" name="Freeform 388"/>
              <p:cNvSpPr>
                <a:spLocks/>
              </p:cNvSpPr>
              <p:nvPr/>
            </p:nvSpPr>
            <p:spPr bwMode="auto">
              <a:xfrm>
                <a:off x="5504" y="1888"/>
                <a:ext cx="7" cy="29"/>
              </a:xfrm>
              <a:custGeom>
                <a:avLst/>
                <a:gdLst>
                  <a:gd name="T0" fmla="*/ 5 w 7"/>
                  <a:gd name="T1" fmla="*/ 29 h 29"/>
                  <a:gd name="T2" fmla="*/ 5 w 7"/>
                  <a:gd name="T3" fmla="*/ 29 h 29"/>
                  <a:gd name="T4" fmla="*/ 7 w 7"/>
                  <a:gd name="T5" fmla="*/ 10 h 29"/>
                  <a:gd name="T6" fmla="*/ 5 w 7"/>
                  <a:gd name="T7" fmla="*/ 0 h 29"/>
                  <a:gd name="T8" fmla="*/ 2 w 7"/>
                  <a:gd name="T9" fmla="*/ 3 h 29"/>
                  <a:gd name="T10" fmla="*/ 2 w 7"/>
                  <a:gd name="T11" fmla="*/ 10 h 29"/>
                  <a:gd name="T12" fmla="*/ 0 w 7"/>
                  <a:gd name="T13" fmla="*/ 29 h 29"/>
                  <a:gd name="T14" fmla="*/ 0 w 7"/>
                  <a:gd name="T15" fmla="*/ 29 h 29"/>
                  <a:gd name="T16" fmla="*/ 5 w 7"/>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5" y="29"/>
                    </a:moveTo>
                    <a:lnTo>
                      <a:pt x="5" y="29"/>
                    </a:lnTo>
                    <a:lnTo>
                      <a:pt x="7" y="10"/>
                    </a:lnTo>
                    <a:lnTo>
                      <a:pt x="5" y="0"/>
                    </a:lnTo>
                    <a:lnTo>
                      <a:pt x="2" y="3"/>
                    </a:lnTo>
                    <a:lnTo>
                      <a:pt x="2" y="10"/>
                    </a:lnTo>
                    <a:lnTo>
                      <a:pt x="0" y="29"/>
                    </a:lnTo>
                    <a:lnTo>
                      <a:pt x="5" y="2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90" name="Freeform 389"/>
              <p:cNvSpPr>
                <a:spLocks/>
              </p:cNvSpPr>
              <p:nvPr/>
            </p:nvSpPr>
            <p:spPr bwMode="auto">
              <a:xfrm>
                <a:off x="5491" y="1917"/>
                <a:ext cx="18" cy="5"/>
              </a:xfrm>
              <a:custGeom>
                <a:avLst/>
                <a:gdLst>
                  <a:gd name="T0" fmla="*/ 0 w 18"/>
                  <a:gd name="T1" fmla="*/ 2 h 5"/>
                  <a:gd name="T2" fmla="*/ 2 w 18"/>
                  <a:gd name="T3" fmla="*/ 5 h 5"/>
                  <a:gd name="T4" fmla="*/ 7 w 18"/>
                  <a:gd name="T5" fmla="*/ 5 h 5"/>
                  <a:gd name="T6" fmla="*/ 18 w 18"/>
                  <a:gd name="T7" fmla="*/ 0 h 5"/>
                  <a:gd name="T8" fmla="*/ 13 w 18"/>
                  <a:gd name="T9" fmla="*/ 0 h 5"/>
                  <a:gd name="T10" fmla="*/ 7 w 18"/>
                  <a:gd name="T11" fmla="*/ 0 h 5"/>
                  <a:gd name="T12" fmla="*/ 2 w 18"/>
                  <a:gd name="T13" fmla="*/ 0 h 5"/>
                  <a:gd name="T14" fmla="*/ 5 w 18"/>
                  <a:gd name="T15" fmla="*/ 2 h 5"/>
                  <a:gd name="T16" fmla="*/ 0 w 18"/>
                  <a:gd name="T17" fmla="*/ 2 h 5"/>
                  <a:gd name="T18" fmla="*/ 0 w 18"/>
                  <a:gd name="T19" fmla="*/ 5 h 5"/>
                  <a:gd name="T20" fmla="*/ 2 w 18"/>
                  <a:gd name="T21" fmla="*/ 5 h 5"/>
                  <a:gd name="T22" fmla="*/ 0 w 18"/>
                  <a:gd name="T23" fmla="*/ 2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5"/>
                  <a:gd name="T38" fmla="*/ 18 w 1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5">
                    <a:moveTo>
                      <a:pt x="0" y="2"/>
                    </a:moveTo>
                    <a:lnTo>
                      <a:pt x="2" y="5"/>
                    </a:lnTo>
                    <a:lnTo>
                      <a:pt x="7" y="5"/>
                    </a:lnTo>
                    <a:lnTo>
                      <a:pt x="18" y="0"/>
                    </a:lnTo>
                    <a:lnTo>
                      <a:pt x="13" y="0"/>
                    </a:lnTo>
                    <a:lnTo>
                      <a:pt x="7" y="0"/>
                    </a:lnTo>
                    <a:lnTo>
                      <a:pt x="2" y="0"/>
                    </a:lnTo>
                    <a:lnTo>
                      <a:pt x="5" y="2"/>
                    </a:lnTo>
                    <a:lnTo>
                      <a:pt x="0" y="2"/>
                    </a:lnTo>
                    <a:lnTo>
                      <a:pt x="0" y="5"/>
                    </a:lnTo>
                    <a:lnTo>
                      <a:pt x="2" y="5"/>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91" name="Freeform 390"/>
              <p:cNvSpPr>
                <a:spLocks/>
              </p:cNvSpPr>
              <p:nvPr/>
            </p:nvSpPr>
            <p:spPr bwMode="auto">
              <a:xfrm>
                <a:off x="5457" y="1898"/>
                <a:ext cx="28" cy="24"/>
              </a:xfrm>
              <a:custGeom>
                <a:avLst/>
                <a:gdLst>
                  <a:gd name="T0" fmla="*/ 23 w 28"/>
                  <a:gd name="T1" fmla="*/ 0 h 24"/>
                  <a:gd name="T2" fmla="*/ 23 w 28"/>
                  <a:gd name="T3" fmla="*/ 8 h 24"/>
                  <a:gd name="T4" fmla="*/ 28 w 28"/>
                  <a:gd name="T5" fmla="*/ 16 h 24"/>
                  <a:gd name="T6" fmla="*/ 23 w 28"/>
                  <a:gd name="T7" fmla="*/ 16 h 24"/>
                  <a:gd name="T8" fmla="*/ 13 w 28"/>
                  <a:gd name="T9" fmla="*/ 19 h 24"/>
                  <a:gd name="T10" fmla="*/ 13 w 28"/>
                  <a:gd name="T11" fmla="*/ 21 h 24"/>
                  <a:gd name="T12" fmla="*/ 13 w 28"/>
                  <a:gd name="T13" fmla="*/ 21 h 24"/>
                  <a:gd name="T14" fmla="*/ 10 w 28"/>
                  <a:gd name="T15" fmla="*/ 21 h 24"/>
                  <a:gd name="T16" fmla="*/ 7 w 28"/>
                  <a:gd name="T17" fmla="*/ 24 h 24"/>
                  <a:gd name="T18" fmla="*/ 2 w 28"/>
                  <a:gd name="T19" fmla="*/ 21 h 24"/>
                  <a:gd name="T20" fmla="*/ 0 w 28"/>
                  <a:gd name="T21" fmla="*/ 16 h 24"/>
                  <a:gd name="T22" fmla="*/ 0 w 28"/>
                  <a:gd name="T23" fmla="*/ 8 h 24"/>
                  <a:gd name="T24" fmla="*/ 0 w 28"/>
                  <a:gd name="T25" fmla="*/ 3 h 24"/>
                  <a:gd name="T26" fmla="*/ 13 w 28"/>
                  <a:gd name="T27" fmla="*/ 0 h 24"/>
                  <a:gd name="T28" fmla="*/ 23 w 28"/>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4"/>
                  <a:gd name="T47" fmla="*/ 28 w 28"/>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4">
                    <a:moveTo>
                      <a:pt x="23" y="0"/>
                    </a:moveTo>
                    <a:lnTo>
                      <a:pt x="23" y="8"/>
                    </a:lnTo>
                    <a:lnTo>
                      <a:pt x="28" y="16"/>
                    </a:lnTo>
                    <a:lnTo>
                      <a:pt x="23" y="16"/>
                    </a:lnTo>
                    <a:lnTo>
                      <a:pt x="13" y="19"/>
                    </a:lnTo>
                    <a:lnTo>
                      <a:pt x="13" y="21"/>
                    </a:lnTo>
                    <a:lnTo>
                      <a:pt x="10" y="21"/>
                    </a:lnTo>
                    <a:lnTo>
                      <a:pt x="7" y="24"/>
                    </a:lnTo>
                    <a:lnTo>
                      <a:pt x="2" y="21"/>
                    </a:lnTo>
                    <a:lnTo>
                      <a:pt x="0" y="16"/>
                    </a:lnTo>
                    <a:lnTo>
                      <a:pt x="0" y="8"/>
                    </a:lnTo>
                    <a:lnTo>
                      <a:pt x="0" y="3"/>
                    </a:lnTo>
                    <a:lnTo>
                      <a:pt x="13" y="0"/>
                    </a:lnTo>
                    <a:lnTo>
                      <a:pt x="23" y="0"/>
                    </a:lnTo>
                    <a:close/>
                  </a:path>
                </a:pathLst>
              </a:custGeom>
              <a:solidFill>
                <a:srgbClr val="EC9168"/>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92" name="Freeform 391"/>
              <p:cNvSpPr>
                <a:spLocks/>
              </p:cNvSpPr>
              <p:nvPr/>
            </p:nvSpPr>
            <p:spPr bwMode="auto">
              <a:xfrm>
                <a:off x="5477" y="1898"/>
                <a:ext cx="11" cy="19"/>
              </a:xfrm>
              <a:custGeom>
                <a:avLst/>
                <a:gdLst>
                  <a:gd name="T0" fmla="*/ 11 w 11"/>
                  <a:gd name="T1" fmla="*/ 13 h 19"/>
                  <a:gd name="T2" fmla="*/ 11 w 11"/>
                  <a:gd name="T3" fmla="*/ 13 h 19"/>
                  <a:gd name="T4" fmla="*/ 6 w 11"/>
                  <a:gd name="T5" fmla="*/ 6 h 19"/>
                  <a:gd name="T6" fmla="*/ 3 w 11"/>
                  <a:gd name="T7" fmla="*/ 0 h 19"/>
                  <a:gd name="T8" fmla="*/ 0 w 11"/>
                  <a:gd name="T9" fmla="*/ 0 h 19"/>
                  <a:gd name="T10" fmla="*/ 3 w 11"/>
                  <a:gd name="T11" fmla="*/ 8 h 19"/>
                  <a:gd name="T12" fmla="*/ 8 w 11"/>
                  <a:gd name="T13" fmla="*/ 19 h 19"/>
                  <a:gd name="T14" fmla="*/ 8 w 11"/>
                  <a:gd name="T15" fmla="*/ 19 h 19"/>
                  <a:gd name="T16" fmla="*/ 11 w 11"/>
                  <a:gd name="T17" fmla="*/ 13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9"/>
                  <a:gd name="T29" fmla="*/ 11 w 1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9">
                    <a:moveTo>
                      <a:pt x="11" y="13"/>
                    </a:moveTo>
                    <a:lnTo>
                      <a:pt x="11" y="13"/>
                    </a:lnTo>
                    <a:lnTo>
                      <a:pt x="6" y="6"/>
                    </a:lnTo>
                    <a:lnTo>
                      <a:pt x="3" y="0"/>
                    </a:lnTo>
                    <a:lnTo>
                      <a:pt x="0" y="0"/>
                    </a:lnTo>
                    <a:lnTo>
                      <a:pt x="3" y="8"/>
                    </a:lnTo>
                    <a:lnTo>
                      <a:pt x="8" y="19"/>
                    </a:lnTo>
                    <a:lnTo>
                      <a:pt x="11"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93" name="Freeform 392"/>
              <p:cNvSpPr>
                <a:spLocks/>
              </p:cNvSpPr>
              <p:nvPr/>
            </p:nvSpPr>
            <p:spPr bwMode="auto">
              <a:xfrm>
                <a:off x="5470" y="1911"/>
                <a:ext cx="18" cy="6"/>
              </a:xfrm>
              <a:custGeom>
                <a:avLst/>
                <a:gdLst>
                  <a:gd name="T0" fmla="*/ 2 w 18"/>
                  <a:gd name="T1" fmla="*/ 6 h 6"/>
                  <a:gd name="T2" fmla="*/ 2 w 18"/>
                  <a:gd name="T3" fmla="*/ 6 h 6"/>
                  <a:gd name="T4" fmla="*/ 10 w 18"/>
                  <a:gd name="T5" fmla="*/ 3 h 6"/>
                  <a:gd name="T6" fmla="*/ 18 w 18"/>
                  <a:gd name="T7" fmla="*/ 0 h 6"/>
                  <a:gd name="T8" fmla="*/ 15 w 18"/>
                  <a:gd name="T9" fmla="*/ 6 h 6"/>
                  <a:gd name="T10" fmla="*/ 10 w 18"/>
                  <a:gd name="T11" fmla="*/ 0 h 6"/>
                  <a:gd name="T12" fmla="*/ 0 w 18"/>
                  <a:gd name="T13" fmla="*/ 6 h 6"/>
                  <a:gd name="T14" fmla="*/ 0 w 18"/>
                  <a:gd name="T15" fmla="*/ 6 h 6"/>
                  <a:gd name="T16" fmla="*/ 2 w 18"/>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
                  <a:gd name="T29" fmla="*/ 18 w 1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
                    <a:moveTo>
                      <a:pt x="2" y="6"/>
                    </a:moveTo>
                    <a:lnTo>
                      <a:pt x="2" y="6"/>
                    </a:lnTo>
                    <a:lnTo>
                      <a:pt x="10" y="3"/>
                    </a:lnTo>
                    <a:lnTo>
                      <a:pt x="18" y="0"/>
                    </a:lnTo>
                    <a:lnTo>
                      <a:pt x="15" y="6"/>
                    </a:lnTo>
                    <a:lnTo>
                      <a:pt x="10" y="0"/>
                    </a:lnTo>
                    <a:lnTo>
                      <a:pt x="0" y="6"/>
                    </a:lnTo>
                    <a:lnTo>
                      <a:pt x="2"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94" name="Freeform 393"/>
              <p:cNvSpPr>
                <a:spLocks/>
              </p:cNvSpPr>
              <p:nvPr/>
            </p:nvSpPr>
            <p:spPr bwMode="auto">
              <a:xfrm>
                <a:off x="5467" y="1917"/>
                <a:ext cx="5" cy="5"/>
              </a:xfrm>
              <a:custGeom>
                <a:avLst/>
                <a:gdLst>
                  <a:gd name="T0" fmla="*/ 3 w 5"/>
                  <a:gd name="T1" fmla="*/ 5 h 5"/>
                  <a:gd name="T2" fmla="*/ 0 w 5"/>
                  <a:gd name="T3" fmla="*/ 2 h 5"/>
                  <a:gd name="T4" fmla="*/ 5 w 5"/>
                  <a:gd name="T5" fmla="*/ 5 h 5"/>
                  <a:gd name="T6" fmla="*/ 5 w 5"/>
                  <a:gd name="T7" fmla="*/ 0 h 5"/>
                  <a:gd name="T8" fmla="*/ 3 w 5"/>
                  <a:gd name="T9" fmla="*/ 0 h 5"/>
                  <a:gd name="T10" fmla="*/ 0 w 5"/>
                  <a:gd name="T11" fmla="*/ 2 h 5"/>
                  <a:gd name="T12" fmla="*/ 5 w 5"/>
                  <a:gd name="T13" fmla="*/ 2 h 5"/>
                  <a:gd name="T14" fmla="*/ 3 w 5"/>
                  <a:gd name="T15" fmla="*/ 0 h 5"/>
                  <a:gd name="T16" fmla="*/ 5 w 5"/>
                  <a:gd name="T17" fmla="*/ 2 h 5"/>
                  <a:gd name="T18" fmla="*/ 5 w 5"/>
                  <a:gd name="T19" fmla="*/ 0 h 5"/>
                  <a:gd name="T20" fmla="*/ 3 w 5"/>
                  <a:gd name="T21" fmla="*/ 0 h 5"/>
                  <a:gd name="T22" fmla="*/ 3 w 5"/>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5"/>
                  <a:gd name="T38" fmla="*/ 5 w 5"/>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5">
                    <a:moveTo>
                      <a:pt x="3" y="5"/>
                    </a:moveTo>
                    <a:lnTo>
                      <a:pt x="0" y="2"/>
                    </a:lnTo>
                    <a:lnTo>
                      <a:pt x="5" y="5"/>
                    </a:lnTo>
                    <a:lnTo>
                      <a:pt x="5" y="0"/>
                    </a:lnTo>
                    <a:lnTo>
                      <a:pt x="3" y="0"/>
                    </a:lnTo>
                    <a:lnTo>
                      <a:pt x="0" y="2"/>
                    </a:lnTo>
                    <a:lnTo>
                      <a:pt x="5" y="2"/>
                    </a:lnTo>
                    <a:lnTo>
                      <a:pt x="3" y="0"/>
                    </a:lnTo>
                    <a:lnTo>
                      <a:pt x="5" y="2"/>
                    </a:lnTo>
                    <a:lnTo>
                      <a:pt x="5" y="0"/>
                    </a:lnTo>
                    <a:lnTo>
                      <a:pt x="3" y="0"/>
                    </a:lnTo>
                    <a:lnTo>
                      <a:pt x="3"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95" name="Freeform 394"/>
              <p:cNvSpPr>
                <a:spLocks/>
              </p:cNvSpPr>
              <p:nvPr/>
            </p:nvSpPr>
            <p:spPr bwMode="auto">
              <a:xfrm>
                <a:off x="5462" y="1917"/>
                <a:ext cx="8" cy="7"/>
              </a:xfrm>
              <a:custGeom>
                <a:avLst/>
                <a:gdLst>
                  <a:gd name="T0" fmla="*/ 2 w 8"/>
                  <a:gd name="T1" fmla="*/ 7 h 7"/>
                  <a:gd name="T2" fmla="*/ 2 w 8"/>
                  <a:gd name="T3" fmla="*/ 7 h 7"/>
                  <a:gd name="T4" fmla="*/ 8 w 8"/>
                  <a:gd name="T5" fmla="*/ 5 h 7"/>
                  <a:gd name="T6" fmla="*/ 8 w 8"/>
                  <a:gd name="T7" fmla="*/ 5 h 7"/>
                  <a:gd name="T8" fmla="*/ 8 w 8"/>
                  <a:gd name="T9" fmla="*/ 0 h 7"/>
                  <a:gd name="T10" fmla="*/ 5 w 8"/>
                  <a:gd name="T11" fmla="*/ 2 h 7"/>
                  <a:gd name="T12" fmla="*/ 0 w 8"/>
                  <a:gd name="T13" fmla="*/ 5 h 7"/>
                  <a:gd name="T14" fmla="*/ 0 w 8"/>
                  <a:gd name="T15" fmla="*/ 5 h 7"/>
                  <a:gd name="T16" fmla="*/ 2 w 8"/>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7"/>
                  <a:gd name="T29" fmla="*/ 8 w 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7">
                    <a:moveTo>
                      <a:pt x="2" y="7"/>
                    </a:moveTo>
                    <a:lnTo>
                      <a:pt x="2" y="7"/>
                    </a:lnTo>
                    <a:lnTo>
                      <a:pt x="8" y="5"/>
                    </a:lnTo>
                    <a:lnTo>
                      <a:pt x="8" y="0"/>
                    </a:lnTo>
                    <a:lnTo>
                      <a:pt x="5" y="2"/>
                    </a:lnTo>
                    <a:lnTo>
                      <a:pt x="0" y="5"/>
                    </a:lnTo>
                    <a:lnTo>
                      <a:pt x="2" y="7"/>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96" name="Freeform 395"/>
              <p:cNvSpPr>
                <a:spLocks/>
              </p:cNvSpPr>
              <p:nvPr/>
            </p:nvSpPr>
            <p:spPr bwMode="auto">
              <a:xfrm>
                <a:off x="5454" y="1898"/>
                <a:ext cx="10" cy="26"/>
              </a:xfrm>
              <a:custGeom>
                <a:avLst/>
                <a:gdLst>
                  <a:gd name="T0" fmla="*/ 3 w 10"/>
                  <a:gd name="T1" fmla="*/ 0 h 26"/>
                  <a:gd name="T2" fmla="*/ 3 w 10"/>
                  <a:gd name="T3" fmla="*/ 0 h 26"/>
                  <a:gd name="T4" fmla="*/ 0 w 10"/>
                  <a:gd name="T5" fmla="*/ 8 h 26"/>
                  <a:gd name="T6" fmla="*/ 3 w 10"/>
                  <a:gd name="T7" fmla="*/ 16 h 26"/>
                  <a:gd name="T8" fmla="*/ 5 w 10"/>
                  <a:gd name="T9" fmla="*/ 24 h 26"/>
                  <a:gd name="T10" fmla="*/ 10 w 10"/>
                  <a:gd name="T11" fmla="*/ 26 h 26"/>
                  <a:gd name="T12" fmla="*/ 8 w 10"/>
                  <a:gd name="T13" fmla="*/ 24 h 26"/>
                  <a:gd name="T14" fmla="*/ 8 w 10"/>
                  <a:gd name="T15" fmla="*/ 21 h 26"/>
                  <a:gd name="T16" fmla="*/ 5 w 10"/>
                  <a:gd name="T17" fmla="*/ 13 h 26"/>
                  <a:gd name="T18" fmla="*/ 5 w 10"/>
                  <a:gd name="T19" fmla="*/ 8 h 26"/>
                  <a:gd name="T20" fmla="*/ 5 w 10"/>
                  <a:gd name="T21" fmla="*/ 6 h 26"/>
                  <a:gd name="T22" fmla="*/ 5 w 10"/>
                  <a:gd name="T23" fmla="*/ 6 h 26"/>
                  <a:gd name="T24" fmla="*/ 3 w 10"/>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26"/>
                  <a:gd name="T41" fmla="*/ 10 w 10"/>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26">
                    <a:moveTo>
                      <a:pt x="3" y="0"/>
                    </a:moveTo>
                    <a:lnTo>
                      <a:pt x="3" y="0"/>
                    </a:lnTo>
                    <a:lnTo>
                      <a:pt x="0" y="8"/>
                    </a:lnTo>
                    <a:lnTo>
                      <a:pt x="3" y="16"/>
                    </a:lnTo>
                    <a:lnTo>
                      <a:pt x="5" y="24"/>
                    </a:lnTo>
                    <a:lnTo>
                      <a:pt x="10" y="26"/>
                    </a:lnTo>
                    <a:lnTo>
                      <a:pt x="8" y="24"/>
                    </a:lnTo>
                    <a:lnTo>
                      <a:pt x="8" y="21"/>
                    </a:lnTo>
                    <a:lnTo>
                      <a:pt x="5" y="13"/>
                    </a:lnTo>
                    <a:lnTo>
                      <a:pt x="5" y="8"/>
                    </a:lnTo>
                    <a:lnTo>
                      <a:pt x="5" y="6"/>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97" name="Freeform 396"/>
              <p:cNvSpPr>
                <a:spLocks/>
              </p:cNvSpPr>
              <p:nvPr/>
            </p:nvSpPr>
            <p:spPr bwMode="auto">
              <a:xfrm>
                <a:off x="5457" y="1896"/>
                <a:ext cx="23" cy="8"/>
              </a:xfrm>
              <a:custGeom>
                <a:avLst/>
                <a:gdLst>
                  <a:gd name="T0" fmla="*/ 23 w 23"/>
                  <a:gd name="T1" fmla="*/ 2 h 8"/>
                  <a:gd name="T2" fmla="*/ 23 w 23"/>
                  <a:gd name="T3" fmla="*/ 0 h 8"/>
                  <a:gd name="T4" fmla="*/ 13 w 23"/>
                  <a:gd name="T5" fmla="*/ 2 h 8"/>
                  <a:gd name="T6" fmla="*/ 0 w 23"/>
                  <a:gd name="T7" fmla="*/ 2 h 8"/>
                  <a:gd name="T8" fmla="*/ 2 w 23"/>
                  <a:gd name="T9" fmla="*/ 8 h 8"/>
                  <a:gd name="T10" fmla="*/ 13 w 23"/>
                  <a:gd name="T11" fmla="*/ 5 h 8"/>
                  <a:gd name="T12" fmla="*/ 23 w 23"/>
                  <a:gd name="T13" fmla="*/ 2 h 8"/>
                  <a:gd name="T14" fmla="*/ 20 w 23"/>
                  <a:gd name="T15" fmla="*/ 2 h 8"/>
                  <a:gd name="T16" fmla="*/ 23 w 23"/>
                  <a:gd name="T17" fmla="*/ 2 h 8"/>
                  <a:gd name="T18" fmla="*/ 23 w 23"/>
                  <a:gd name="T19" fmla="*/ 0 h 8"/>
                  <a:gd name="T20" fmla="*/ 23 w 23"/>
                  <a:gd name="T21" fmla="*/ 0 h 8"/>
                  <a:gd name="T22" fmla="*/ 23 w 23"/>
                  <a:gd name="T23" fmla="*/ 2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8"/>
                  <a:gd name="T38" fmla="*/ 23 w 23"/>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8">
                    <a:moveTo>
                      <a:pt x="23" y="2"/>
                    </a:moveTo>
                    <a:lnTo>
                      <a:pt x="23" y="0"/>
                    </a:lnTo>
                    <a:lnTo>
                      <a:pt x="13" y="2"/>
                    </a:lnTo>
                    <a:lnTo>
                      <a:pt x="0" y="2"/>
                    </a:lnTo>
                    <a:lnTo>
                      <a:pt x="2" y="8"/>
                    </a:lnTo>
                    <a:lnTo>
                      <a:pt x="13" y="5"/>
                    </a:lnTo>
                    <a:lnTo>
                      <a:pt x="23" y="2"/>
                    </a:lnTo>
                    <a:lnTo>
                      <a:pt x="20" y="2"/>
                    </a:lnTo>
                    <a:lnTo>
                      <a:pt x="23" y="2"/>
                    </a:lnTo>
                    <a:lnTo>
                      <a:pt x="23" y="0"/>
                    </a:lnTo>
                    <a:lnTo>
                      <a:pt x="23"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98" name="Freeform 397"/>
              <p:cNvSpPr>
                <a:spLocks/>
              </p:cNvSpPr>
              <p:nvPr/>
            </p:nvSpPr>
            <p:spPr bwMode="auto">
              <a:xfrm>
                <a:off x="5451" y="1938"/>
                <a:ext cx="24" cy="23"/>
              </a:xfrm>
              <a:custGeom>
                <a:avLst/>
                <a:gdLst>
                  <a:gd name="T0" fmla="*/ 21 w 24"/>
                  <a:gd name="T1" fmla="*/ 0 h 23"/>
                  <a:gd name="T2" fmla="*/ 24 w 24"/>
                  <a:gd name="T3" fmla="*/ 2 h 23"/>
                  <a:gd name="T4" fmla="*/ 24 w 24"/>
                  <a:gd name="T5" fmla="*/ 7 h 23"/>
                  <a:gd name="T6" fmla="*/ 8 w 24"/>
                  <a:gd name="T7" fmla="*/ 18 h 23"/>
                  <a:gd name="T8" fmla="*/ 0 w 24"/>
                  <a:gd name="T9" fmla="*/ 23 h 23"/>
                  <a:gd name="T10" fmla="*/ 0 w 24"/>
                  <a:gd name="T11" fmla="*/ 20 h 23"/>
                  <a:gd name="T12" fmla="*/ 3 w 24"/>
                  <a:gd name="T13" fmla="*/ 13 h 23"/>
                  <a:gd name="T14" fmla="*/ 6 w 24"/>
                  <a:gd name="T15" fmla="*/ 7 h 23"/>
                  <a:gd name="T16" fmla="*/ 11 w 24"/>
                  <a:gd name="T17" fmla="*/ 5 h 23"/>
                  <a:gd name="T18" fmla="*/ 16 w 24"/>
                  <a:gd name="T19" fmla="*/ 2 h 23"/>
                  <a:gd name="T20" fmla="*/ 21 w 24"/>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3"/>
                  <a:gd name="T35" fmla="*/ 24 w 24"/>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3">
                    <a:moveTo>
                      <a:pt x="21" y="0"/>
                    </a:moveTo>
                    <a:lnTo>
                      <a:pt x="24" y="2"/>
                    </a:lnTo>
                    <a:lnTo>
                      <a:pt x="24" y="7"/>
                    </a:lnTo>
                    <a:lnTo>
                      <a:pt x="8" y="18"/>
                    </a:lnTo>
                    <a:lnTo>
                      <a:pt x="0" y="23"/>
                    </a:lnTo>
                    <a:lnTo>
                      <a:pt x="0" y="20"/>
                    </a:lnTo>
                    <a:lnTo>
                      <a:pt x="3" y="13"/>
                    </a:lnTo>
                    <a:lnTo>
                      <a:pt x="6" y="7"/>
                    </a:lnTo>
                    <a:lnTo>
                      <a:pt x="11" y="5"/>
                    </a:lnTo>
                    <a:lnTo>
                      <a:pt x="16" y="2"/>
                    </a:lnTo>
                    <a:lnTo>
                      <a:pt x="21" y="0"/>
                    </a:lnTo>
                    <a:close/>
                  </a:path>
                </a:pathLst>
              </a:custGeom>
              <a:solidFill>
                <a:srgbClr val="848282"/>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99" name="Freeform 398"/>
              <p:cNvSpPr>
                <a:spLocks/>
              </p:cNvSpPr>
              <p:nvPr/>
            </p:nvSpPr>
            <p:spPr bwMode="auto">
              <a:xfrm>
                <a:off x="5470" y="1935"/>
                <a:ext cx="7" cy="13"/>
              </a:xfrm>
              <a:custGeom>
                <a:avLst/>
                <a:gdLst>
                  <a:gd name="T0" fmla="*/ 5 w 7"/>
                  <a:gd name="T1" fmla="*/ 13 h 13"/>
                  <a:gd name="T2" fmla="*/ 5 w 7"/>
                  <a:gd name="T3" fmla="*/ 13 h 13"/>
                  <a:gd name="T4" fmla="*/ 7 w 7"/>
                  <a:gd name="T5" fmla="*/ 5 h 13"/>
                  <a:gd name="T6" fmla="*/ 5 w 7"/>
                  <a:gd name="T7" fmla="*/ 0 h 13"/>
                  <a:gd name="T8" fmla="*/ 0 w 7"/>
                  <a:gd name="T9" fmla="*/ 3 h 13"/>
                  <a:gd name="T10" fmla="*/ 2 w 7"/>
                  <a:gd name="T11" fmla="*/ 5 h 13"/>
                  <a:gd name="T12" fmla="*/ 2 w 7"/>
                  <a:gd name="T13" fmla="*/ 8 h 13"/>
                  <a:gd name="T14" fmla="*/ 2 w 7"/>
                  <a:gd name="T15" fmla="*/ 8 h 13"/>
                  <a:gd name="T16" fmla="*/ 5 w 7"/>
                  <a:gd name="T17" fmla="*/ 1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3"/>
                  <a:gd name="T29" fmla="*/ 7 w 7"/>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3">
                    <a:moveTo>
                      <a:pt x="5" y="13"/>
                    </a:moveTo>
                    <a:lnTo>
                      <a:pt x="5" y="13"/>
                    </a:lnTo>
                    <a:lnTo>
                      <a:pt x="7" y="5"/>
                    </a:lnTo>
                    <a:lnTo>
                      <a:pt x="5" y="0"/>
                    </a:lnTo>
                    <a:lnTo>
                      <a:pt x="0" y="3"/>
                    </a:lnTo>
                    <a:lnTo>
                      <a:pt x="2" y="5"/>
                    </a:lnTo>
                    <a:lnTo>
                      <a:pt x="2" y="8"/>
                    </a:lnTo>
                    <a:lnTo>
                      <a:pt x="5"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00" name="Freeform 399"/>
              <p:cNvSpPr>
                <a:spLocks/>
              </p:cNvSpPr>
              <p:nvPr/>
            </p:nvSpPr>
            <p:spPr bwMode="auto">
              <a:xfrm>
                <a:off x="5449" y="1943"/>
                <a:ext cx="26" cy="21"/>
              </a:xfrm>
              <a:custGeom>
                <a:avLst/>
                <a:gdLst>
                  <a:gd name="T0" fmla="*/ 2 w 26"/>
                  <a:gd name="T1" fmla="*/ 21 h 21"/>
                  <a:gd name="T2" fmla="*/ 0 w 26"/>
                  <a:gd name="T3" fmla="*/ 21 h 21"/>
                  <a:gd name="T4" fmla="*/ 13 w 26"/>
                  <a:gd name="T5" fmla="*/ 15 h 21"/>
                  <a:gd name="T6" fmla="*/ 26 w 26"/>
                  <a:gd name="T7" fmla="*/ 5 h 21"/>
                  <a:gd name="T8" fmla="*/ 23 w 26"/>
                  <a:gd name="T9" fmla="*/ 0 h 21"/>
                  <a:gd name="T10" fmla="*/ 10 w 26"/>
                  <a:gd name="T11" fmla="*/ 10 h 21"/>
                  <a:gd name="T12" fmla="*/ 2 w 26"/>
                  <a:gd name="T13" fmla="*/ 15 h 21"/>
                  <a:gd name="T14" fmla="*/ 2 w 26"/>
                  <a:gd name="T15" fmla="*/ 15 h 21"/>
                  <a:gd name="T16" fmla="*/ 2 w 26"/>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1"/>
                  <a:gd name="T29" fmla="*/ 26 w 2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1">
                    <a:moveTo>
                      <a:pt x="2" y="21"/>
                    </a:moveTo>
                    <a:lnTo>
                      <a:pt x="0" y="21"/>
                    </a:lnTo>
                    <a:lnTo>
                      <a:pt x="13" y="15"/>
                    </a:lnTo>
                    <a:lnTo>
                      <a:pt x="26" y="5"/>
                    </a:lnTo>
                    <a:lnTo>
                      <a:pt x="23" y="0"/>
                    </a:lnTo>
                    <a:lnTo>
                      <a:pt x="10" y="10"/>
                    </a:lnTo>
                    <a:lnTo>
                      <a:pt x="2" y="15"/>
                    </a:lnTo>
                    <a:lnTo>
                      <a:pt x="2" y="2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01" name="Freeform 400"/>
              <p:cNvSpPr>
                <a:spLocks/>
              </p:cNvSpPr>
              <p:nvPr/>
            </p:nvSpPr>
            <p:spPr bwMode="auto">
              <a:xfrm>
                <a:off x="5449" y="1940"/>
                <a:ext cx="13" cy="24"/>
              </a:xfrm>
              <a:custGeom>
                <a:avLst/>
                <a:gdLst>
                  <a:gd name="T0" fmla="*/ 13 w 13"/>
                  <a:gd name="T1" fmla="*/ 0 h 24"/>
                  <a:gd name="T2" fmla="*/ 13 w 13"/>
                  <a:gd name="T3" fmla="*/ 0 h 24"/>
                  <a:gd name="T4" fmla="*/ 5 w 13"/>
                  <a:gd name="T5" fmla="*/ 5 h 24"/>
                  <a:gd name="T6" fmla="*/ 2 w 13"/>
                  <a:gd name="T7" fmla="*/ 11 h 24"/>
                  <a:gd name="T8" fmla="*/ 0 w 13"/>
                  <a:gd name="T9" fmla="*/ 18 h 24"/>
                  <a:gd name="T10" fmla="*/ 2 w 13"/>
                  <a:gd name="T11" fmla="*/ 24 h 24"/>
                  <a:gd name="T12" fmla="*/ 2 w 13"/>
                  <a:gd name="T13" fmla="*/ 18 h 24"/>
                  <a:gd name="T14" fmla="*/ 5 w 13"/>
                  <a:gd name="T15" fmla="*/ 18 h 24"/>
                  <a:gd name="T16" fmla="*/ 5 w 13"/>
                  <a:gd name="T17" fmla="*/ 13 h 24"/>
                  <a:gd name="T18" fmla="*/ 10 w 13"/>
                  <a:gd name="T19" fmla="*/ 8 h 24"/>
                  <a:gd name="T20" fmla="*/ 13 w 13"/>
                  <a:gd name="T21" fmla="*/ 5 h 24"/>
                  <a:gd name="T22" fmla="*/ 13 w 13"/>
                  <a:gd name="T23" fmla="*/ 5 h 24"/>
                  <a:gd name="T24" fmla="*/ 13 w 13"/>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24"/>
                  <a:gd name="T41" fmla="*/ 13 w 1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24">
                    <a:moveTo>
                      <a:pt x="13" y="0"/>
                    </a:moveTo>
                    <a:lnTo>
                      <a:pt x="13" y="0"/>
                    </a:lnTo>
                    <a:lnTo>
                      <a:pt x="5" y="5"/>
                    </a:lnTo>
                    <a:lnTo>
                      <a:pt x="2" y="11"/>
                    </a:lnTo>
                    <a:lnTo>
                      <a:pt x="0" y="18"/>
                    </a:lnTo>
                    <a:lnTo>
                      <a:pt x="2" y="24"/>
                    </a:lnTo>
                    <a:lnTo>
                      <a:pt x="2" y="18"/>
                    </a:lnTo>
                    <a:lnTo>
                      <a:pt x="5" y="18"/>
                    </a:lnTo>
                    <a:lnTo>
                      <a:pt x="5" y="13"/>
                    </a:lnTo>
                    <a:lnTo>
                      <a:pt x="10" y="8"/>
                    </a:lnTo>
                    <a:lnTo>
                      <a:pt x="13" y="5"/>
                    </a:lnTo>
                    <a:lnTo>
                      <a:pt x="1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02" name="Freeform 401"/>
              <p:cNvSpPr>
                <a:spLocks/>
              </p:cNvSpPr>
              <p:nvPr/>
            </p:nvSpPr>
            <p:spPr bwMode="auto">
              <a:xfrm>
                <a:off x="5462" y="1935"/>
                <a:ext cx="13" cy="10"/>
              </a:xfrm>
              <a:custGeom>
                <a:avLst/>
                <a:gdLst>
                  <a:gd name="T0" fmla="*/ 13 w 13"/>
                  <a:gd name="T1" fmla="*/ 0 h 10"/>
                  <a:gd name="T2" fmla="*/ 8 w 13"/>
                  <a:gd name="T3" fmla="*/ 3 h 10"/>
                  <a:gd name="T4" fmla="*/ 5 w 13"/>
                  <a:gd name="T5" fmla="*/ 5 h 10"/>
                  <a:gd name="T6" fmla="*/ 0 w 13"/>
                  <a:gd name="T7" fmla="*/ 5 h 10"/>
                  <a:gd name="T8" fmla="*/ 0 w 13"/>
                  <a:gd name="T9" fmla="*/ 10 h 10"/>
                  <a:gd name="T10" fmla="*/ 5 w 13"/>
                  <a:gd name="T11" fmla="*/ 8 h 10"/>
                  <a:gd name="T12" fmla="*/ 13 w 13"/>
                  <a:gd name="T13" fmla="*/ 3 h 10"/>
                  <a:gd name="T14" fmla="*/ 8 w 13"/>
                  <a:gd name="T15" fmla="*/ 3 h 10"/>
                  <a:gd name="T16" fmla="*/ 13 w 13"/>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0"/>
                  <a:gd name="T29" fmla="*/ 13 w 13"/>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0">
                    <a:moveTo>
                      <a:pt x="13" y="0"/>
                    </a:moveTo>
                    <a:lnTo>
                      <a:pt x="8" y="3"/>
                    </a:lnTo>
                    <a:lnTo>
                      <a:pt x="5" y="5"/>
                    </a:lnTo>
                    <a:lnTo>
                      <a:pt x="0" y="5"/>
                    </a:lnTo>
                    <a:lnTo>
                      <a:pt x="0" y="10"/>
                    </a:lnTo>
                    <a:lnTo>
                      <a:pt x="5" y="8"/>
                    </a:lnTo>
                    <a:lnTo>
                      <a:pt x="13" y="3"/>
                    </a:lnTo>
                    <a:lnTo>
                      <a:pt x="8" y="3"/>
                    </a:lnTo>
                    <a:lnTo>
                      <a:pt x="1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03" name="Freeform 402"/>
              <p:cNvSpPr>
                <a:spLocks/>
              </p:cNvSpPr>
              <p:nvPr/>
            </p:nvSpPr>
            <p:spPr bwMode="auto">
              <a:xfrm>
                <a:off x="5477" y="1791"/>
                <a:ext cx="14" cy="21"/>
              </a:xfrm>
              <a:custGeom>
                <a:avLst/>
                <a:gdLst>
                  <a:gd name="T0" fmla="*/ 11 w 14"/>
                  <a:gd name="T1" fmla="*/ 21 h 21"/>
                  <a:gd name="T2" fmla="*/ 6 w 14"/>
                  <a:gd name="T3" fmla="*/ 21 h 21"/>
                  <a:gd name="T4" fmla="*/ 0 w 14"/>
                  <a:gd name="T5" fmla="*/ 16 h 21"/>
                  <a:gd name="T6" fmla="*/ 6 w 14"/>
                  <a:gd name="T7" fmla="*/ 8 h 21"/>
                  <a:gd name="T8" fmla="*/ 14 w 14"/>
                  <a:gd name="T9" fmla="*/ 3 h 21"/>
                  <a:gd name="T10" fmla="*/ 14 w 14"/>
                  <a:gd name="T11" fmla="*/ 0 h 21"/>
                  <a:gd name="T12" fmla="*/ 14 w 14"/>
                  <a:gd name="T13" fmla="*/ 5 h 21"/>
                  <a:gd name="T14" fmla="*/ 11 w 14"/>
                  <a:gd name="T15" fmla="*/ 13 h 21"/>
                  <a:gd name="T16" fmla="*/ 11 w 14"/>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1"/>
                  <a:gd name="T29" fmla="*/ 14 w 14"/>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1">
                    <a:moveTo>
                      <a:pt x="11" y="21"/>
                    </a:moveTo>
                    <a:lnTo>
                      <a:pt x="6" y="21"/>
                    </a:lnTo>
                    <a:lnTo>
                      <a:pt x="0" y="16"/>
                    </a:lnTo>
                    <a:lnTo>
                      <a:pt x="6" y="8"/>
                    </a:lnTo>
                    <a:lnTo>
                      <a:pt x="14" y="3"/>
                    </a:lnTo>
                    <a:lnTo>
                      <a:pt x="14" y="0"/>
                    </a:lnTo>
                    <a:lnTo>
                      <a:pt x="14" y="5"/>
                    </a:lnTo>
                    <a:lnTo>
                      <a:pt x="11" y="13"/>
                    </a:lnTo>
                    <a:lnTo>
                      <a:pt x="11" y="21"/>
                    </a:lnTo>
                    <a:close/>
                  </a:path>
                </a:pathLst>
              </a:custGeom>
              <a:solidFill>
                <a:srgbClr val="848282"/>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04" name="Freeform 403"/>
              <p:cNvSpPr>
                <a:spLocks/>
              </p:cNvSpPr>
              <p:nvPr/>
            </p:nvSpPr>
            <p:spPr bwMode="auto">
              <a:xfrm>
                <a:off x="5477" y="1807"/>
                <a:ext cx="11" cy="8"/>
              </a:xfrm>
              <a:custGeom>
                <a:avLst/>
                <a:gdLst>
                  <a:gd name="T0" fmla="*/ 0 w 11"/>
                  <a:gd name="T1" fmla="*/ 0 h 8"/>
                  <a:gd name="T2" fmla="*/ 0 w 11"/>
                  <a:gd name="T3" fmla="*/ 0 h 8"/>
                  <a:gd name="T4" fmla="*/ 6 w 11"/>
                  <a:gd name="T5" fmla="*/ 5 h 8"/>
                  <a:gd name="T6" fmla="*/ 11 w 11"/>
                  <a:gd name="T7" fmla="*/ 8 h 8"/>
                  <a:gd name="T8" fmla="*/ 11 w 11"/>
                  <a:gd name="T9" fmla="*/ 3 h 8"/>
                  <a:gd name="T10" fmla="*/ 8 w 11"/>
                  <a:gd name="T11" fmla="*/ 3 h 8"/>
                  <a:gd name="T12" fmla="*/ 3 w 11"/>
                  <a:gd name="T13" fmla="*/ 0 h 8"/>
                  <a:gd name="T14" fmla="*/ 3 w 11"/>
                  <a:gd name="T15" fmla="*/ 0 h 8"/>
                  <a:gd name="T16" fmla="*/ 0 w 11"/>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8"/>
                  <a:gd name="T29" fmla="*/ 11 w 11"/>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8">
                    <a:moveTo>
                      <a:pt x="0" y="0"/>
                    </a:moveTo>
                    <a:lnTo>
                      <a:pt x="0" y="0"/>
                    </a:lnTo>
                    <a:lnTo>
                      <a:pt x="6" y="5"/>
                    </a:lnTo>
                    <a:lnTo>
                      <a:pt x="11" y="8"/>
                    </a:lnTo>
                    <a:lnTo>
                      <a:pt x="11" y="3"/>
                    </a:lnTo>
                    <a:lnTo>
                      <a:pt x="8" y="3"/>
                    </a:lnTo>
                    <a:lnTo>
                      <a:pt x="3" y="0"/>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05" name="Freeform 404"/>
              <p:cNvSpPr>
                <a:spLocks/>
              </p:cNvSpPr>
              <p:nvPr/>
            </p:nvSpPr>
            <p:spPr bwMode="auto">
              <a:xfrm>
                <a:off x="5477" y="1794"/>
                <a:ext cx="14" cy="13"/>
              </a:xfrm>
              <a:custGeom>
                <a:avLst/>
                <a:gdLst>
                  <a:gd name="T0" fmla="*/ 11 w 14"/>
                  <a:gd name="T1" fmla="*/ 0 h 13"/>
                  <a:gd name="T2" fmla="*/ 11 w 14"/>
                  <a:gd name="T3" fmla="*/ 0 h 13"/>
                  <a:gd name="T4" fmla="*/ 6 w 14"/>
                  <a:gd name="T5" fmla="*/ 5 h 13"/>
                  <a:gd name="T6" fmla="*/ 0 w 14"/>
                  <a:gd name="T7" fmla="*/ 13 h 13"/>
                  <a:gd name="T8" fmla="*/ 3 w 14"/>
                  <a:gd name="T9" fmla="*/ 13 h 13"/>
                  <a:gd name="T10" fmla="*/ 8 w 14"/>
                  <a:gd name="T11" fmla="*/ 8 h 13"/>
                  <a:gd name="T12" fmla="*/ 14 w 14"/>
                  <a:gd name="T13" fmla="*/ 0 h 13"/>
                  <a:gd name="T14" fmla="*/ 14 w 14"/>
                  <a:gd name="T15" fmla="*/ 0 h 13"/>
                  <a:gd name="T16" fmla="*/ 11 w 1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3"/>
                  <a:gd name="T29" fmla="*/ 14 w 14"/>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3">
                    <a:moveTo>
                      <a:pt x="11" y="0"/>
                    </a:moveTo>
                    <a:lnTo>
                      <a:pt x="11" y="0"/>
                    </a:lnTo>
                    <a:lnTo>
                      <a:pt x="6" y="5"/>
                    </a:lnTo>
                    <a:lnTo>
                      <a:pt x="0" y="13"/>
                    </a:lnTo>
                    <a:lnTo>
                      <a:pt x="3" y="13"/>
                    </a:lnTo>
                    <a:lnTo>
                      <a:pt x="8" y="8"/>
                    </a:lnTo>
                    <a:lnTo>
                      <a:pt x="14" y="0"/>
                    </a:lnTo>
                    <a:lnTo>
                      <a:pt x="1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06" name="Freeform 405"/>
              <p:cNvSpPr>
                <a:spLocks/>
              </p:cNvSpPr>
              <p:nvPr/>
            </p:nvSpPr>
            <p:spPr bwMode="auto">
              <a:xfrm>
                <a:off x="5488" y="1791"/>
                <a:ext cx="5" cy="8"/>
              </a:xfrm>
              <a:custGeom>
                <a:avLst/>
                <a:gdLst>
                  <a:gd name="T0" fmla="*/ 5 w 5"/>
                  <a:gd name="T1" fmla="*/ 8 h 8"/>
                  <a:gd name="T2" fmla="*/ 5 w 5"/>
                  <a:gd name="T3" fmla="*/ 8 h 8"/>
                  <a:gd name="T4" fmla="*/ 5 w 5"/>
                  <a:gd name="T5" fmla="*/ 0 h 8"/>
                  <a:gd name="T6" fmla="*/ 0 w 5"/>
                  <a:gd name="T7" fmla="*/ 3 h 8"/>
                  <a:gd name="T8" fmla="*/ 3 w 5"/>
                  <a:gd name="T9" fmla="*/ 3 h 8"/>
                  <a:gd name="T10" fmla="*/ 3 w 5"/>
                  <a:gd name="T11" fmla="*/ 3 h 8"/>
                  <a:gd name="T12" fmla="*/ 3 w 5"/>
                  <a:gd name="T13" fmla="*/ 5 h 8"/>
                  <a:gd name="T14" fmla="*/ 3 w 5"/>
                  <a:gd name="T15" fmla="*/ 5 h 8"/>
                  <a:gd name="T16" fmla="*/ 5 w 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5" y="8"/>
                    </a:moveTo>
                    <a:lnTo>
                      <a:pt x="5" y="8"/>
                    </a:lnTo>
                    <a:lnTo>
                      <a:pt x="5" y="0"/>
                    </a:lnTo>
                    <a:lnTo>
                      <a:pt x="0" y="3"/>
                    </a:lnTo>
                    <a:lnTo>
                      <a:pt x="3" y="3"/>
                    </a:lnTo>
                    <a:lnTo>
                      <a:pt x="3" y="5"/>
                    </a:lnTo>
                    <a:lnTo>
                      <a:pt x="5"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07" name="Freeform 406"/>
              <p:cNvSpPr>
                <a:spLocks/>
              </p:cNvSpPr>
              <p:nvPr/>
            </p:nvSpPr>
            <p:spPr bwMode="auto">
              <a:xfrm>
                <a:off x="5485" y="1796"/>
                <a:ext cx="8" cy="19"/>
              </a:xfrm>
              <a:custGeom>
                <a:avLst/>
                <a:gdLst>
                  <a:gd name="T0" fmla="*/ 3 w 8"/>
                  <a:gd name="T1" fmla="*/ 19 h 19"/>
                  <a:gd name="T2" fmla="*/ 6 w 8"/>
                  <a:gd name="T3" fmla="*/ 14 h 19"/>
                  <a:gd name="T4" fmla="*/ 6 w 8"/>
                  <a:gd name="T5" fmla="*/ 8 h 19"/>
                  <a:gd name="T6" fmla="*/ 8 w 8"/>
                  <a:gd name="T7" fmla="*/ 3 h 19"/>
                  <a:gd name="T8" fmla="*/ 6 w 8"/>
                  <a:gd name="T9" fmla="*/ 0 h 19"/>
                  <a:gd name="T10" fmla="*/ 0 w 8"/>
                  <a:gd name="T11" fmla="*/ 8 h 19"/>
                  <a:gd name="T12" fmla="*/ 0 w 8"/>
                  <a:gd name="T13" fmla="*/ 16 h 19"/>
                  <a:gd name="T14" fmla="*/ 3 w 8"/>
                  <a:gd name="T15" fmla="*/ 14 h 19"/>
                  <a:gd name="T16" fmla="*/ 3 w 8"/>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3" y="19"/>
                    </a:moveTo>
                    <a:lnTo>
                      <a:pt x="6" y="14"/>
                    </a:lnTo>
                    <a:lnTo>
                      <a:pt x="6" y="8"/>
                    </a:lnTo>
                    <a:lnTo>
                      <a:pt x="8" y="3"/>
                    </a:lnTo>
                    <a:lnTo>
                      <a:pt x="6" y="0"/>
                    </a:lnTo>
                    <a:lnTo>
                      <a:pt x="0" y="8"/>
                    </a:lnTo>
                    <a:lnTo>
                      <a:pt x="0" y="16"/>
                    </a:lnTo>
                    <a:lnTo>
                      <a:pt x="3" y="14"/>
                    </a:lnTo>
                    <a:lnTo>
                      <a:pt x="3"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08" name="Freeform 407"/>
              <p:cNvSpPr>
                <a:spLocks/>
              </p:cNvSpPr>
              <p:nvPr/>
            </p:nvSpPr>
            <p:spPr bwMode="auto">
              <a:xfrm>
                <a:off x="5480" y="1841"/>
                <a:ext cx="16" cy="3"/>
              </a:xfrm>
              <a:custGeom>
                <a:avLst/>
                <a:gdLst>
                  <a:gd name="T0" fmla="*/ 13 w 16"/>
                  <a:gd name="T1" fmla="*/ 3 h 3"/>
                  <a:gd name="T2" fmla="*/ 5 w 16"/>
                  <a:gd name="T3" fmla="*/ 3 h 3"/>
                  <a:gd name="T4" fmla="*/ 0 w 16"/>
                  <a:gd name="T5" fmla="*/ 3 h 3"/>
                  <a:gd name="T6" fmla="*/ 0 w 16"/>
                  <a:gd name="T7" fmla="*/ 0 h 3"/>
                  <a:gd name="T8" fmla="*/ 0 w 16"/>
                  <a:gd name="T9" fmla="*/ 0 h 3"/>
                  <a:gd name="T10" fmla="*/ 3 w 16"/>
                  <a:gd name="T11" fmla="*/ 0 h 3"/>
                  <a:gd name="T12" fmla="*/ 11 w 16"/>
                  <a:gd name="T13" fmla="*/ 0 h 3"/>
                  <a:gd name="T14" fmla="*/ 16 w 16"/>
                  <a:gd name="T15" fmla="*/ 0 h 3"/>
                  <a:gd name="T16" fmla="*/ 13 w 16"/>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
                  <a:gd name="T29" fmla="*/ 16 w 1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
                    <a:moveTo>
                      <a:pt x="13" y="3"/>
                    </a:moveTo>
                    <a:lnTo>
                      <a:pt x="5" y="3"/>
                    </a:lnTo>
                    <a:lnTo>
                      <a:pt x="0" y="3"/>
                    </a:lnTo>
                    <a:lnTo>
                      <a:pt x="0" y="0"/>
                    </a:lnTo>
                    <a:lnTo>
                      <a:pt x="3" y="0"/>
                    </a:lnTo>
                    <a:lnTo>
                      <a:pt x="11" y="0"/>
                    </a:lnTo>
                    <a:lnTo>
                      <a:pt x="16" y="0"/>
                    </a:lnTo>
                    <a:lnTo>
                      <a:pt x="13" y="3"/>
                    </a:lnTo>
                    <a:close/>
                  </a:path>
                </a:pathLst>
              </a:custGeom>
              <a:solidFill>
                <a:srgbClr val="DA251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09" name="Freeform 408"/>
              <p:cNvSpPr>
                <a:spLocks/>
              </p:cNvSpPr>
              <p:nvPr/>
            </p:nvSpPr>
            <p:spPr bwMode="auto">
              <a:xfrm>
                <a:off x="5477" y="1841"/>
                <a:ext cx="16" cy="5"/>
              </a:xfrm>
              <a:custGeom>
                <a:avLst/>
                <a:gdLst>
                  <a:gd name="T0" fmla="*/ 0 w 16"/>
                  <a:gd name="T1" fmla="*/ 3 h 5"/>
                  <a:gd name="T2" fmla="*/ 0 w 16"/>
                  <a:gd name="T3" fmla="*/ 3 h 5"/>
                  <a:gd name="T4" fmla="*/ 8 w 16"/>
                  <a:gd name="T5" fmla="*/ 5 h 5"/>
                  <a:gd name="T6" fmla="*/ 16 w 16"/>
                  <a:gd name="T7" fmla="*/ 5 h 5"/>
                  <a:gd name="T8" fmla="*/ 16 w 16"/>
                  <a:gd name="T9" fmla="*/ 0 h 5"/>
                  <a:gd name="T10" fmla="*/ 8 w 16"/>
                  <a:gd name="T11" fmla="*/ 3 h 5"/>
                  <a:gd name="T12" fmla="*/ 3 w 16"/>
                  <a:gd name="T13" fmla="*/ 3 h 5"/>
                  <a:gd name="T14" fmla="*/ 3 w 16"/>
                  <a:gd name="T15" fmla="*/ 3 h 5"/>
                  <a:gd name="T16" fmla="*/ 0 w 16"/>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
                  <a:gd name="T29" fmla="*/ 16 w 1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
                    <a:moveTo>
                      <a:pt x="0" y="3"/>
                    </a:moveTo>
                    <a:lnTo>
                      <a:pt x="0" y="3"/>
                    </a:lnTo>
                    <a:lnTo>
                      <a:pt x="8" y="5"/>
                    </a:lnTo>
                    <a:lnTo>
                      <a:pt x="16" y="5"/>
                    </a:lnTo>
                    <a:lnTo>
                      <a:pt x="16" y="0"/>
                    </a:lnTo>
                    <a:lnTo>
                      <a:pt x="8" y="3"/>
                    </a:lnTo>
                    <a:lnTo>
                      <a:pt x="3" y="3"/>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10" name="Freeform 409"/>
              <p:cNvSpPr>
                <a:spLocks/>
              </p:cNvSpPr>
              <p:nvPr/>
            </p:nvSpPr>
            <p:spPr bwMode="auto">
              <a:xfrm>
                <a:off x="5477" y="1838"/>
                <a:ext cx="6" cy="6"/>
              </a:xfrm>
              <a:custGeom>
                <a:avLst/>
                <a:gdLst>
                  <a:gd name="T0" fmla="*/ 3 w 6"/>
                  <a:gd name="T1" fmla="*/ 0 h 6"/>
                  <a:gd name="T2" fmla="*/ 3 w 6"/>
                  <a:gd name="T3" fmla="*/ 0 h 6"/>
                  <a:gd name="T4" fmla="*/ 0 w 6"/>
                  <a:gd name="T5" fmla="*/ 3 h 6"/>
                  <a:gd name="T6" fmla="*/ 0 w 6"/>
                  <a:gd name="T7" fmla="*/ 6 h 6"/>
                  <a:gd name="T8" fmla="*/ 3 w 6"/>
                  <a:gd name="T9" fmla="*/ 6 h 6"/>
                  <a:gd name="T10" fmla="*/ 6 w 6"/>
                  <a:gd name="T11" fmla="*/ 6 h 6"/>
                  <a:gd name="T12" fmla="*/ 6 w 6"/>
                  <a:gd name="T13" fmla="*/ 6 h 6"/>
                  <a:gd name="T14" fmla="*/ 3 w 6"/>
                  <a:gd name="T15" fmla="*/ 6 h 6"/>
                  <a:gd name="T16" fmla="*/ 3 w 6"/>
                  <a:gd name="T17" fmla="*/ 0 h 6"/>
                  <a:gd name="T18" fmla="*/ 3 w 6"/>
                  <a:gd name="T19" fmla="*/ 0 h 6"/>
                  <a:gd name="T20" fmla="*/ 3 w 6"/>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3" y="0"/>
                    </a:moveTo>
                    <a:lnTo>
                      <a:pt x="3" y="0"/>
                    </a:lnTo>
                    <a:lnTo>
                      <a:pt x="0" y="3"/>
                    </a:lnTo>
                    <a:lnTo>
                      <a:pt x="0" y="6"/>
                    </a:lnTo>
                    <a:lnTo>
                      <a:pt x="3" y="6"/>
                    </a:lnTo>
                    <a:lnTo>
                      <a:pt x="6" y="6"/>
                    </a:lnTo>
                    <a:lnTo>
                      <a:pt x="3" y="6"/>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11" name="Freeform 410"/>
              <p:cNvSpPr>
                <a:spLocks/>
              </p:cNvSpPr>
              <p:nvPr/>
            </p:nvSpPr>
            <p:spPr bwMode="auto">
              <a:xfrm>
                <a:off x="5480" y="1838"/>
                <a:ext cx="13" cy="6"/>
              </a:xfrm>
              <a:custGeom>
                <a:avLst/>
                <a:gdLst>
                  <a:gd name="T0" fmla="*/ 11 w 13"/>
                  <a:gd name="T1" fmla="*/ 0 h 6"/>
                  <a:gd name="T2" fmla="*/ 11 w 13"/>
                  <a:gd name="T3" fmla="*/ 0 h 6"/>
                  <a:gd name="T4" fmla="*/ 3 w 13"/>
                  <a:gd name="T5" fmla="*/ 3 h 6"/>
                  <a:gd name="T6" fmla="*/ 0 w 13"/>
                  <a:gd name="T7" fmla="*/ 0 h 6"/>
                  <a:gd name="T8" fmla="*/ 0 w 13"/>
                  <a:gd name="T9" fmla="*/ 6 h 6"/>
                  <a:gd name="T10" fmla="*/ 3 w 13"/>
                  <a:gd name="T11" fmla="*/ 6 h 6"/>
                  <a:gd name="T12" fmla="*/ 13 w 13"/>
                  <a:gd name="T13" fmla="*/ 6 h 6"/>
                  <a:gd name="T14" fmla="*/ 13 w 13"/>
                  <a:gd name="T15" fmla="*/ 6 h 6"/>
                  <a:gd name="T16" fmla="*/ 11 w 1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
                  <a:gd name="T29" fmla="*/ 13 w 1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
                    <a:moveTo>
                      <a:pt x="11" y="0"/>
                    </a:moveTo>
                    <a:lnTo>
                      <a:pt x="11" y="0"/>
                    </a:lnTo>
                    <a:lnTo>
                      <a:pt x="3" y="3"/>
                    </a:lnTo>
                    <a:lnTo>
                      <a:pt x="0" y="0"/>
                    </a:lnTo>
                    <a:lnTo>
                      <a:pt x="0" y="6"/>
                    </a:lnTo>
                    <a:lnTo>
                      <a:pt x="3" y="6"/>
                    </a:lnTo>
                    <a:lnTo>
                      <a:pt x="13" y="6"/>
                    </a:lnTo>
                    <a:lnTo>
                      <a:pt x="1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12" name="Freeform 411"/>
              <p:cNvSpPr>
                <a:spLocks/>
              </p:cNvSpPr>
              <p:nvPr/>
            </p:nvSpPr>
            <p:spPr bwMode="auto">
              <a:xfrm>
                <a:off x="5491" y="1838"/>
                <a:ext cx="5" cy="8"/>
              </a:xfrm>
              <a:custGeom>
                <a:avLst/>
                <a:gdLst>
                  <a:gd name="T0" fmla="*/ 2 w 5"/>
                  <a:gd name="T1" fmla="*/ 8 h 8"/>
                  <a:gd name="T2" fmla="*/ 2 w 5"/>
                  <a:gd name="T3" fmla="*/ 8 h 8"/>
                  <a:gd name="T4" fmla="*/ 5 w 5"/>
                  <a:gd name="T5" fmla="*/ 3 h 8"/>
                  <a:gd name="T6" fmla="*/ 0 w 5"/>
                  <a:gd name="T7" fmla="*/ 0 h 8"/>
                  <a:gd name="T8" fmla="*/ 2 w 5"/>
                  <a:gd name="T9" fmla="*/ 6 h 8"/>
                  <a:gd name="T10" fmla="*/ 2 w 5"/>
                  <a:gd name="T11" fmla="*/ 6 h 8"/>
                  <a:gd name="T12" fmla="*/ 0 w 5"/>
                  <a:gd name="T13" fmla="*/ 3 h 8"/>
                  <a:gd name="T14" fmla="*/ 2 w 5"/>
                  <a:gd name="T15" fmla="*/ 3 h 8"/>
                  <a:gd name="T16" fmla="*/ 2 w 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2" y="8"/>
                    </a:moveTo>
                    <a:lnTo>
                      <a:pt x="2" y="8"/>
                    </a:lnTo>
                    <a:lnTo>
                      <a:pt x="5" y="3"/>
                    </a:lnTo>
                    <a:lnTo>
                      <a:pt x="0" y="0"/>
                    </a:lnTo>
                    <a:lnTo>
                      <a:pt x="2" y="6"/>
                    </a:lnTo>
                    <a:lnTo>
                      <a:pt x="0" y="3"/>
                    </a:lnTo>
                    <a:lnTo>
                      <a:pt x="2" y="3"/>
                    </a:lnTo>
                    <a:lnTo>
                      <a:pt x="2"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13" name="Freeform 412"/>
              <p:cNvSpPr>
                <a:spLocks/>
              </p:cNvSpPr>
              <p:nvPr/>
            </p:nvSpPr>
            <p:spPr bwMode="auto">
              <a:xfrm>
                <a:off x="5543" y="1867"/>
                <a:ext cx="15" cy="16"/>
              </a:xfrm>
              <a:custGeom>
                <a:avLst/>
                <a:gdLst>
                  <a:gd name="T0" fmla="*/ 2 w 15"/>
                  <a:gd name="T1" fmla="*/ 3 h 16"/>
                  <a:gd name="T2" fmla="*/ 0 w 15"/>
                  <a:gd name="T3" fmla="*/ 5 h 16"/>
                  <a:gd name="T4" fmla="*/ 0 w 15"/>
                  <a:gd name="T5" fmla="*/ 10 h 16"/>
                  <a:gd name="T6" fmla="*/ 2 w 15"/>
                  <a:gd name="T7" fmla="*/ 13 h 16"/>
                  <a:gd name="T8" fmla="*/ 2 w 15"/>
                  <a:gd name="T9" fmla="*/ 13 h 16"/>
                  <a:gd name="T10" fmla="*/ 5 w 15"/>
                  <a:gd name="T11" fmla="*/ 16 h 16"/>
                  <a:gd name="T12" fmla="*/ 10 w 15"/>
                  <a:gd name="T13" fmla="*/ 13 h 16"/>
                  <a:gd name="T14" fmla="*/ 15 w 15"/>
                  <a:gd name="T15" fmla="*/ 8 h 16"/>
                  <a:gd name="T16" fmla="*/ 13 w 15"/>
                  <a:gd name="T17" fmla="*/ 0 h 16"/>
                  <a:gd name="T18" fmla="*/ 8 w 15"/>
                  <a:gd name="T19" fmla="*/ 0 h 16"/>
                  <a:gd name="T20" fmla="*/ 2 w 15"/>
                  <a:gd name="T21" fmla="*/ 3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6"/>
                  <a:gd name="T35" fmla="*/ 15 w 15"/>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6">
                    <a:moveTo>
                      <a:pt x="2" y="3"/>
                    </a:moveTo>
                    <a:lnTo>
                      <a:pt x="0" y="5"/>
                    </a:lnTo>
                    <a:lnTo>
                      <a:pt x="0" y="10"/>
                    </a:lnTo>
                    <a:lnTo>
                      <a:pt x="2" y="13"/>
                    </a:lnTo>
                    <a:lnTo>
                      <a:pt x="5" y="16"/>
                    </a:lnTo>
                    <a:lnTo>
                      <a:pt x="10" y="13"/>
                    </a:lnTo>
                    <a:lnTo>
                      <a:pt x="15" y="8"/>
                    </a:lnTo>
                    <a:lnTo>
                      <a:pt x="13" y="0"/>
                    </a:lnTo>
                    <a:lnTo>
                      <a:pt x="8" y="0"/>
                    </a:lnTo>
                    <a:lnTo>
                      <a:pt x="2" y="3"/>
                    </a:lnTo>
                    <a:close/>
                  </a:path>
                </a:pathLst>
              </a:custGeom>
              <a:solidFill>
                <a:srgbClr val="EC9168"/>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14" name="Freeform 413"/>
              <p:cNvSpPr>
                <a:spLocks/>
              </p:cNvSpPr>
              <p:nvPr/>
            </p:nvSpPr>
            <p:spPr bwMode="auto">
              <a:xfrm>
                <a:off x="5543" y="1870"/>
                <a:ext cx="5" cy="7"/>
              </a:xfrm>
              <a:custGeom>
                <a:avLst/>
                <a:gdLst>
                  <a:gd name="T0" fmla="*/ 2 w 5"/>
                  <a:gd name="T1" fmla="*/ 5 h 7"/>
                  <a:gd name="T2" fmla="*/ 2 w 5"/>
                  <a:gd name="T3" fmla="*/ 5 h 7"/>
                  <a:gd name="T4" fmla="*/ 2 w 5"/>
                  <a:gd name="T5" fmla="*/ 5 h 7"/>
                  <a:gd name="T6" fmla="*/ 5 w 5"/>
                  <a:gd name="T7" fmla="*/ 2 h 7"/>
                  <a:gd name="T8" fmla="*/ 2 w 5"/>
                  <a:gd name="T9" fmla="*/ 0 h 7"/>
                  <a:gd name="T10" fmla="*/ 0 w 5"/>
                  <a:gd name="T11" fmla="*/ 2 h 7"/>
                  <a:gd name="T12" fmla="*/ 0 w 5"/>
                  <a:gd name="T13" fmla="*/ 7 h 7"/>
                  <a:gd name="T14" fmla="*/ 0 w 5"/>
                  <a:gd name="T15" fmla="*/ 7 h 7"/>
                  <a:gd name="T16" fmla="*/ 2 w 5"/>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7"/>
                  <a:gd name="T29" fmla="*/ 5 w 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7">
                    <a:moveTo>
                      <a:pt x="2" y="5"/>
                    </a:moveTo>
                    <a:lnTo>
                      <a:pt x="2" y="5"/>
                    </a:lnTo>
                    <a:lnTo>
                      <a:pt x="5" y="2"/>
                    </a:lnTo>
                    <a:lnTo>
                      <a:pt x="2" y="0"/>
                    </a:lnTo>
                    <a:lnTo>
                      <a:pt x="0" y="2"/>
                    </a:lnTo>
                    <a:lnTo>
                      <a:pt x="0" y="7"/>
                    </a:lnTo>
                    <a:lnTo>
                      <a:pt x="2"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15" name="Freeform 414"/>
              <p:cNvSpPr>
                <a:spLocks/>
              </p:cNvSpPr>
              <p:nvPr/>
            </p:nvSpPr>
            <p:spPr bwMode="auto">
              <a:xfrm>
                <a:off x="5543" y="1875"/>
                <a:ext cx="5" cy="8"/>
              </a:xfrm>
              <a:custGeom>
                <a:avLst/>
                <a:gdLst>
                  <a:gd name="T0" fmla="*/ 2 w 5"/>
                  <a:gd name="T1" fmla="*/ 5 h 8"/>
                  <a:gd name="T2" fmla="*/ 5 w 5"/>
                  <a:gd name="T3" fmla="*/ 5 h 8"/>
                  <a:gd name="T4" fmla="*/ 5 w 5"/>
                  <a:gd name="T5" fmla="*/ 5 h 8"/>
                  <a:gd name="T6" fmla="*/ 2 w 5"/>
                  <a:gd name="T7" fmla="*/ 0 h 8"/>
                  <a:gd name="T8" fmla="*/ 0 w 5"/>
                  <a:gd name="T9" fmla="*/ 2 h 8"/>
                  <a:gd name="T10" fmla="*/ 0 w 5"/>
                  <a:gd name="T11" fmla="*/ 8 h 8"/>
                  <a:gd name="T12" fmla="*/ 0 w 5"/>
                  <a:gd name="T13" fmla="*/ 5 h 8"/>
                  <a:gd name="T14" fmla="*/ 2 w 5"/>
                  <a:gd name="T15" fmla="*/ 8 h 8"/>
                  <a:gd name="T16" fmla="*/ 0 w 5"/>
                  <a:gd name="T17" fmla="*/ 5 h 8"/>
                  <a:gd name="T18" fmla="*/ 0 w 5"/>
                  <a:gd name="T19" fmla="*/ 8 h 8"/>
                  <a:gd name="T20" fmla="*/ 2 w 5"/>
                  <a:gd name="T21" fmla="*/ 8 h 8"/>
                  <a:gd name="T22" fmla="*/ 2 w 5"/>
                  <a:gd name="T23" fmla="*/ 5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8"/>
                  <a:gd name="T38" fmla="*/ 5 w 5"/>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8">
                    <a:moveTo>
                      <a:pt x="2" y="5"/>
                    </a:moveTo>
                    <a:lnTo>
                      <a:pt x="5" y="5"/>
                    </a:lnTo>
                    <a:lnTo>
                      <a:pt x="2" y="0"/>
                    </a:lnTo>
                    <a:lnTo>
                      <a:pt x="0" y="2"/>
                    </a:lnTo>
                    <a:lnTo>
                      <a:pt x="0" y="8"/>
                    </a:lnTo>
                    <a:lnTo>
                      <a:pt x="0" y="5"/>
                    </a:lnTo>
                    <a:lnTo>
                      <a:pt x="2" y="8"/>
                    </a:lnTo>
                    <a:lnTo>
                      <a:pt x="0" y="5"/>
                    </a:lnTo>
                    <a:lnTo>
                      <a:pt x="0" y="8"/>
                    </a:lnTo>
                    <a:lnTo>
                      <a:pt x="2" y="8"/>
                    </a:lnTo>
                    <a:lnTo>
                      <a:pt x="2"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16" name="Freeform 415"/>
              <p:cNvSpPr>
                <a:spLocks/>
              </p:cNvSpPr>
              <p:nvPr/>
            </p:nvSpPr>
            <p:spPr bwMode="auto">
              <a:xfrm>
                <a:off x="5545" y="1880"/>
                <a:ext cx="11" cy="3"/>
              </a:xfrm>
              <a:custGeom>
                <a:avLst/>
                <a:gdLst>
                  <a:gd name="T0" fmla="*/ 8 w 11"/>
                  <a:gd name="T1" fmla="*/ 0 h 3"/>
                  <a:gd name="T2" fmla="*/ 8 w 11"/>
                  <a:gd name="T3" fmla="*/ 0 h 3"/>
                  <a:gd name="T4" fmla="*/ 3 w 11"/>
                  <a:gd name="T5" fmla="*/ 0 h 3"/>
                  <a:gd name="T6" fmla="*/ 0 w 11"/>
                  <a:gd name="T7" fmla="*/ 0 h 3"/>
                  <a:gd name="T8" fmla="*/ 0 w 11"/>
                  <a:gd name="T9" fmla="*/ 3 h 3"/>
                  <a:gd name="T10" fmla="*/ 3 w 11"/>
                  <a:gd name="T11" fmla="*/ 3 h 3"/>
                  <a:gd name="T12" fmla="*/ 11 w 11"/>
                  <a:gd name="T13" fmla="*/ 3 h 3"/>
                  <a:gd name="T14" fmla="*/ 11 w 11"/>
                  <a:gd name="T15" fmla="*/ 3 h 3"/>
                  <a:gd name="T16" fmla="*/ 8 w 11"/>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
                  <a:gd name="T29" fmla="*/ 11 w 1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
                    <a:moveTo>
                      <a:pt x="8" y="0"/>
                    </a:moveTo>
                    <a:lnTo>
                      <a:pt x="8" y="0"/>
                    </a:lnTo>
                    <a:lnTo>
                      <a:pt x="3" y="0"/>
                    </a:lnTo>
                    <a:lnTo>
                      <a:pt x="0" y="0"/>
                    </a:lnTo>
                    <a:lnTo>
                      <a:pt x="0" y="3"/>
                    </a:lnTo>
                    <a:lnTo>
                      <a:pt x="3" y="3"/>
                    </a:lnTo>
                    <a:lnTo>
                      <a:pt x="11" y="3"/>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17" name="Freeform 416"/>
              <p:cNvSpPr>
                <a:spLocks/>
              </p:cNvSpPr>
              <p:nvPr/>
            </p:nvSpPr>
            <p:spPr bwMode="auto">
              <a:xfrm>
                <a:off x="5553" y="1864"/>
                <a:ext cx="5" cy="19"/>
              </a:xfrm>
              <a:custGeom>
                <a:avLst/>
                <a:gdLst>
                  <a:gd name="T0" fmla="*/ 3 w 5"/>
                  <a:gd name="T1" fmla="*/ 3 h 19"/>
                  <a:gd name="T2" fmla="*/ 3 w 5"/>
                  <a:gd name="T3" fmla="*/ 3 h 19"/>
                  <a:gd name="T4" fmla="*/ 3 w 5"/>
                  <a:gd name="T5" fmla="*/ 11 h 19"/>
                  <a:gd name="T6" fmla="*/ 0 w 5"/>
                  <a:gd name="T7" fmla="*/ 16 h 19"/>
                  <a:gd name="T8" fmla="*/ 3 w 5"/>
                  <a:gd name="T9" fmla="*/ 19 h 19"/>
                  <a:gd name="T10" fmla="*/ 5 w 5"/>
                  <a:gd name="T11" fmla="*/ 11 h 19"/>
                  <a:gd name="T12" fmla="*/ 5 w 5"/>
                  <a:gd name="T13" fmla="*/ 0 h 19"/>
                  <a:gd name="T14" fmla="*/ 5 w 5"/>
                  <a:gd name="T15" fmla="*/ 0 h 19"/>
                  <a:gd name="T16" fmla="*/ 3 w 5"/>
                  <a:gd name="T17" fmla="*/ 3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9"/>
                  <a:gd name="T29" fmla="*/ 5 w 5"/>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9">
                    <a:moveTo>
                      <a:pt x="3" y="3"/>
                    </a:moveTo>
                    <a:lnTo>
                      <a:pt x="3" y="3"/>
                    </a:lnTo>
                    <a:lnTo>
                      <a:pt x="3" y="11"/>
                    </a:lnTo>
                    <a:lnTo>
                      <a:pt x="0" y="16"/>
                    </a:lnTo>
                    <a:lnTo>
                      <a:pt x="3" y="19"/>
                    </a:lnTo>
                    <a:lnTo>
                      <a:pt x="5" y="11"/>
                    </a:lnTo>
                    <a:lnTo>
                      <a:pt x="5" y="0"/>
                    </a:lnTo>
                    <a:lnTo>
                      <a:pt x="3"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18" name="Freeform 417"/>
              <p:cNvSpPr>
                <a:spLocks/>
              </p:cNvSpPr>
              <p:nvPr/>
            </p:nvSpPr>
            <p:spPr bwMode="auto">
              <a:xfrm>
                <a:off x="5545" y="1864"/>
                <a:ext cx="13" cy="8"/>
              </a:xfrm>
              <a:custGeom>
                <a:avLst/>
                <a:gdLst>
                  <a:gd name="T0" fmla="*/ 3 w 13"/>
                  <a:gd name="T1" fmla="*/ 8 h 8"/>
                  <a:gd name="T2" fmla="*/ 3 w 13"/>
                  <a:gd name="T3" fmla="*/ 8 h 8"/>
                  <a:gd name="T4" fmla="*/ 6 w 13"/>
                  <a:gd name="T5" fmla="*/ 6 h 8"/>
                  <a:gd name="T6" fmla="*/ 11 w 13"/>
                  <a:gd name="T7" fmla="*/ 3 h 8"/>
                  <a:gd name="T8" fmla="*/ 13 w 13"/>
                  <a:gd name="T9" fmla="*/ 0 h 8"/>
                  <a:gd name="T10" fmla="*/ 6 w 13"/>
                  <a:gd name="T11" fmla="*/ 0 h 8"/>
                  <a:gd name="T12" fmla="*/ 0 w 13"/>
                  <a:gd name="T13" fmla="*/ 6 h 8"/>
                  <a:gd name="T14" fmla="*/ 0 w 13"/>
                  <a:gd name="T15" fmla="*/ 6 h 8"/>
                  <a:gd name="T16" fmla="*/ 3 w 13"/>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3" y="8"/>
                    </a:moveTo>
                    <a:lnTo>
                      <a:pt x="3" y="8"/>
                    </a:lnTo>
                    <a:lnTo>
                      <a:pt x="6" y="6"/>
                    </a:lnTo>
                    <a:lnTo>
                      <a:pt x="11" y="3"/>
                    </a:lnTo>
                    <a:lnTo>
                      <a:pt x="13" y="0"/>
                    </a:lnTo>
                    <a:lnTo>
                      <a:pt x="6" y="0"/>
                    </a:lnTo>
                    <a:lnTo>
                      <a:pt x="0" y="6"/>
                    </a:lnTo>
                    <a:lnTo>
                      <a:pt x="3"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19" name="Freeform 418"/>
              <p:cNvSpPr>
                <a:spLocks/>
              </p:cNvSpPr>
              <p:nvPr/>
            </p:nvSpPr>
            <p:spPr bwMode="auto">
              <a:xfrm>
                <a:off x="5483" y="1846"/>
                <a:ext cx="23" cy="34"/>
              </a:xfrm>
              <a:custGeom>
                <a:avLst/>
                <a:gdLst>
                  <a:gd name="T0" fmla="*/ 23 w 23"/>
                  <a:gd name="T1" fmla="*/ 34 h 34"/>
                  <a:gd name="T2" fmla="*/ 15 w 23"/>
                  <a:gd name="T3" fmla="*/ 34 h 34"/>
                  <a:gd name="T4" fmla="*/ 0 w 23"/>
                  <a:gd name="T5" fmla="*/ 34 h 34"/>
                  <a:gd name="T6" fmla="*/ 0 w 23"/>
                  <a:gd name="T7" fmla="*/ 18 h 34"/>
                  <a:gd name="T8" fmla="*/ 5 w 23"/>
                  <a:gd name="T9" fmla="*/ 3 h 34"/>
                  <a:gd name="T10" fmla="*/ 5 w 23"/>
                  <a:gd name="T11" fmla="*/ 3 h 34"/>
                  <a:gd name="T12" fmla="*/ 10 w 23"/>
                  <a:gd name="T13" fmla="*/ 0 h 34"/>
                  <a:gd name="T14" fmla="*/ 18 w 23"/>
                  <a:gd name="T15" fmla="*/ 16 h 34"/>
                  <a:gd name="T16" fmla="*/ 23 w 23"/>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34"/>
                  <a:gd name="T29" fmla="*/ 23 w 2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34">
                    <a:moveTo>
                      <a:pt x="23" y="34"/>
                    </a:moveTo>
                    <a:lnTo>
                      <a:pt x="15" y="34"/>
                    </a:lnTo>
                    <a:lnTo>
                      <a:pt x="0" y="34"/>
                    </a:lnTo>
                    <a:lnTo>
                      <a:pt x="0" y="18"/>
                    </a:lnTo>
                    <a:lnTo>
                      <a:pt x="5" y="3"/>
                    </a:lnTo>
                    <a:lnTo>
                      <a:pt x="10" y="0"/>
                    </a:lnTo>
                    <a:lnTo>
                      <a:pt x="18" y="16"/>
                    </a:lnTo>
                    <a:lnTo>
                      <a:pt x="23" y="34"/>
                    </a:lnTo>
                    <a:close/>
                  </a:path>
                </a:pathLst>
              </a:custGeom>
              <a:solidFill>
                <a:srgbClr val="EC9168"/>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20" name="Freeform 419"/>
              <p:cNvSpPr>
                <a:spLocks/>
              </p:cNvSpPr>
              <p:nvPr/>
            </p:nvSpPr>
            <p:spPr bwMode="auto">
              <a:xfrm>
                <a:off x="5483" y="1877"/>
                <a:ext cx="26" cy="6"/>
              </a:xfrm>
              <a:custGeom>
                <a:avLst/>
                <a:gdLst>
                  <a:gd name="T0" fmla="*/ 0 w 26"/>
                  <a:gd name="T1" fmla="*/ 6 h 6"/>
                  <a:gd name="T2" fmla="*/ 0 w 26"/>
                  <a:gd name="T3" fmla="*/ 6 h 6"/>
                  <a:gd name="T4" fmla="*/ 15 w 26"/>
                  <a:gd name="T5" fmla="*/ 6 h 6"/>
                  <a:gd name="T6" fmla="*/ 26 w 26"/>
                  <a:gd name="T7" fmla="*/ 3 h 6"/>
                  <a:gd name="T8" fmla="*/ 23 w 26"/>
                  <a:gd name="T9" fmla="*/ 0 h 6"/>
                  <a:gd name="T10" fmla="*/ 15 w 26"/>
                  <a:gd name="T11" fmla="*/ 3 h 6"/>
                  <a:gd name="T12" fmla="*/ 2 w 26"/>
                  <a:gd name="T13" fmla="*/ 3 h 6"/>
                  <a:gd name="T14" fmla="*/ 2 w 26"/>
                  <a:gd name="T15" fmla="*/ 3 h 6"/>
                  <a:gd name="T16" fmla="*/ 0 w 26"/>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6"/>
                  <a:gd name="T29" fmla="*/ 26 w 2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6">
                    <a:moveTo>
                      <a:pt x="0" y="6"/>
                    </a:moveTo>
                    <a:lnTo>
                      <a:pt x="0" y="6"/>
                    </a:lnTo>
                    <a:lnTo>
                      <a:pt x="15" y="6"/>
                    </a:lnTo>
                    <a:lnTo>
                      <a:pt x="26" y="3"/>
                    </a:lnTo>
                    <a:lnTo>
                      <a:pt x="23" y="0"/>
                    </a:lnTo>
                    <a:lnTo>
                      <a:pt x="15" y="3"/>
                    </a:lnTo>
                    <a:lnTo>
                      <a:pt x="2" y="3"/>
                    </a:lnTo>
                    <a:lnTo>
                      <a:pt x="0"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21" name="Freeform 420"/>
              <p:cNvSpPr>
                <a:spLocks/>
              </p:cNvSpPr>
              <p:nvPr/>
            </p:nvSpPr>
            <p:spPr bwMode="auto">
              <a:xfrm>
                <a:off x="5480" y="1846"/>
                <a:ext cx="8" cy="37"/>
              </a:xfrm>
              <a:custGeom>
                <a:avLst/>
                <a:gdLst>
                  <a:gd name="T0" fmla="*/ 5 w 8"/>
                  <a:gd name="T1" fmla="*/ 0 h 37"/>
                  <a:gd name="T2" fmla="*/ 5 w 8"/>
                  <a:gd name="T3" fmla="*/ 3 h 37"/>
                  <a:gd name="T4" fmla="*/ 0 w 8"/>
                  <a:gd name="T5" fmla="*/ 18 h 37"/>
                  <a:gd name="T6" fmla="*/ 3 w 8"/>
                  <a:gd name="T7" fmla="*/ 37 h 37"/>
                  <a:gd name="T8" fmla="*/ 5 w 8"/>
                  <a:gd name="T9" fmla="*/ 34 h 37"/>
                  <a:gd name="T10" fmla="*/ 5 w 8"/>
                  <a:gd name="T11" fmla="*/ 18 h 37"/>
                  <a:gd name="T12" fmla="*/ 8 w 8"/>
                  <a:gd name="T13" fmla="*/ 3 h 37"/>
                  <a:gd name="T14" fmla="*/ 8 w 8"/>
                  <a:gd name="T15" fmla="*/ 5 h 37"/>
                  <a:gd name="T16" fmla="*/ 5 w 8"/>
                  <a:gd name="T17" fmla="*/ 0 h 37"/>
                  <a:gd name="T18" fmla="*/ 5 w 8"/>
                  <a:gd name="T19" fmla="*/ 0 h 37"/>
                  <a:gd name="T20" fmla="*/ 5 w 8"/>
                  <a:gd name="T21" fmla="*/ 3 h 37"/>
                  <a:gd name="T22" fmla="*/ 5 w 8"/>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37"/>
                  <a:gd name="T38" fmla="*/ 8 w 8"/>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37">
                    <a:moveTo>
                      <a:pt x="5" y="0"/>
                    </a:moveTo>
                    <a:lnTo>
                      <a:pt x="5" y="3"/>
                    </a:lnTo>
                    <a:lnTo>
                      <a:pt x="0" y="18"/>
                    </a:lnTo>
                    <a:lnTo>
                      <a:pt x="3" y="37"/>
                    </a:lnTo>
                    <a:lnTo>
                      <a:pt x="5" y="34"/>
                    </a:lnTo>
                    <a:lnTo>
                      <a:pt x="5" y="18"/>
                    </a:lnTo>
                    <a:lnTo>
                      <a:pt x="8" y="3"/>
                    </a:lnTo>
                    <a:lnTo>
                      <a:pt x="8" y="5"/>
                    </a:lnTo>
                    <a:lnTo>
                      <a:pt x="5" y="0"/>
                    </a:lnTo>
                    <a:lnTo>
                      <a:pt x="5" y="3"/>
                    </a:lnTo>
                    <a:lnTo>
                      <a:pt x="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22" name="Freeform 421"/>
              <p:cNvSpPr>
                <a:spLocks/>
              </p:cNvSpPr>
              <p:nvPr/>
            </p:nvSpPr>
            <p:spPr bwMode="auto">
              <a:xfrm>
                <a:off x="5485" y="1844"/>
                <a:ext cx="8" cy="7"/>
              </a:xfrm>
              <a:custGeom>
                <a:avLst/>
                <a:gdLst>
                  <a:gd name="T0" fmla="*/ 6 w 8"/>
                  <a:gd name="T1" fmla="*/ 0 h 7"/>
                  <a:gd name="T2" fmla="*/ 6 w 8"/>
                  <a:gd name="T3" fmla="*/ 0 h 7"/>
                  <a:gd name="T4" fmla="*/ 3 w 8"/>
                  <a:gd name="T5" fmla="*/ 2 h 7"/>
                  <a:gd name="T6" fmla="*/ 0 w 8"/>
                  <a:gd name="T7" fmla="*/ 2 h 7"/>
                  <a:gd name="T8" fmla="*/ 3 w 8"/>
                  <a:gd name="T9" fmla="*/ 7 h 7"/>
                  <a:gd name="T10" fmla="*/ 6 w 8"/>
                  <a:gd name="T11" fmla="*/ 5 h 7"/>
                  <a:gd name="T12" fmla="*/ 8 w 8"/>
                  <a:gd name="T13" fmla="*/ 5 h 7"/>
                  <a:gd name="T14" fmla="*/ 8 w 8"/>
                  <a:gd name="T15" fmla="*/ 5 h 7"/>
                  <a:gd name="T16" fmla="*/ 6 w 8"/>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7"/>
                  <a:gd name="T29" fmla="*/ 8 w 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7">
                    <a:moveTo>
                      <a:pt x="6" y="0"/>
                    </a:moveTo>
                    <a:lnTo>
                      <a:pt x="6" y="0"/>
                    </a:lnTo>
                    <a:lnTo>
                      <a:pt x="3" y="2"/>
                    </a:lnTo>
                    <a:lnTo>
                      <a:pt x="0" y="2"/>
                    </a:lnTo>
                    <a:lnTo>
                      <a:pt x="3" y="7"/>
                    </a:lnTo>
                    <a:lnTo>
                      <a:pt x="6" y="5"/>
                    </a:lnTo>
                    <a:lnTo>
                      <a:pt x="8" y="5"/>
                    </a:lnTo>
                    <a:lnTo>
                      <a:pt x="6"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23" name="Freeform 422"/>
              <p:cNvSpPr>
                <a:spLocks/>
              </p:cNvSpPr>
              <p:nvPr/>
            </p:nvSpPr>
            <p:spPr bwMode="auto">
              <a:xfrm>
                <a:off x="5491" y="1844"/>
                <a:ext cx="18" cy="36"/>
              </a:xfrm>
              <a:custGeom>
                <a:avLst/>
                <a:gdLst>
                  <a:gd name="T0" fmla="*/ 18 w 18"/>
                  <a:gd name="T1" fmla="*/ 36 h 36"/>
                  <a:gd name="T2" fmla="*/ 18 w 18"/>
                  <a:gd name="T3" fmla="*/ 33 h 36"/>
                  <a:gd name="T4" fmla="*/ 13 w 18"/>
                  <a:gd name="T5" fmla="*/ 18 h 36"/>
                  <a:gd name="T6" fmla="*/ 0 w 18"/>
                  <a:gd name="T7" fmla="*/ 0 h 36"/>
                  <a:gd name="T8" fmla="*/ 2 w 18"/>
                  <a:gd name="T9" fmla="*/ 5 h 36"/>
                  <a:gd name="T10" fmla="*/ 7 w 18"/>
                  <a:gd name="T11" fmla="*/ 18 h 36"/>
                  <a:gd name="T12" fmla="*/ 15 w 18"/>
                  <a:gd name="T13" fmla="*/ 36 h 36"/>
                  <a:gd name="T14" fmla="*/ 15 w 18"/>
                  <a:gd name="T15" fmla="*/ 33 h 36"/>
                  <a:gd name="T16" fmla="*/ 18 w 18"/>
                  <a:gd name="T17" fmla="*/ 36 h 36"/>
                  <a:gd name="T18" fmla="*/ 18 w 18"/>
                  <a:gd name="T19" fmla="*/ 36 h 36"/>
                  <a:gd name="T20" fmla="*/ 18 w 18"/>
                  <a:gd name="T21" fmla="*/ 33 h 36"/>
                  <a:gd name="T22" fmla="*/ 18 w 18"/>
                  <a:gd name="T23" fmla="*/ 36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36"/>
                  <a:gd name="T38" fmla="*/ 18 w 1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36">
                    <a:moveTo>
                      <a:pt x="18" y="36"/>
                    </a:moveTo>
                    <a:lnTo>
                      <a:pt x="18" y="33"/>
                    </a:lnTo>
                    <a:lnTo>
                      <a:pt x="13" y="18"/>
                    </a:lnTo>
                    <a:lnTo>
                      <a:pt x="0" y="0"/>
                    </a:lnTo>
                    <a:lnTo>
                      <a:pt x="2" y="5"/>
                    </a:lnTo>
                    <a:lnTo>
                      <a:pt x="7" y="18"/>
                    </a:lnTo>
                    <a:lnTo>
                      <a:pt x="15" y="36"/>
                    </a:lnTo>
                    <a:lnTo>
                      <a:pt x="15" y="33"/>
                    </a:lnTo>
                    <a:lnTo>
                      <a:pt x="18" y="36"/>
                    </a:lnTo>
                    <a:lnTo>
                      <a:pt x="18" y="33"/>
                    </a:lnTo>
                    <a:lnTo>
                      <a:pt x="18" y="3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24" name="Freeform 423"/>
              <p:cNvSpPr>
                <a:spLocks/>
              </p:cNvSpPr>
              <p:nvPr/>
            </p:nvSpPr>
            <p:spPr bwMode="auto">
              <a:xfrm>
                <a:off x="5506" y="1877"/>
                <a:ext cx="55" cy="40"/>
              </a:xfrm>
              <a:custGeom>
                <a:avLst/>
                <a:gdLst>
                  <a:gd name="T0" fmla="*/ 8 w 55"/>
                  <a:gd name="T1" fmla="*/ 40 h 40"/>
                  <a:gd name="T2" fmla="*/ 5 w 55"/>
                  <a:gd name="T3" fmla="*/ 24 h 40"/>
                  <a:gd name="T4" fmla="*/ 0 w 55"/>
                  <a:gd name="T5" fmla="*/ 6 h 40"/>
                  <a:gd name="T6" fmla="*/ 11 w 55"/>
                  <a:gd name="T7" fmla="*/ 8 h 40"/>
                  <a:gd name="T8" fmla="*/ 16 w 55"/>
                  <a:gd name="T9" fmla="*/ 6 h 40"/>
                  <a:gd name="T10" fmla="*/ 21 w 55"/>
                  <a:gd name="T11" fmla="*/ 3 h 40"/>
                  <a:gd name="T12" fmla="*/ 26 w 55"/>
                  <a:gd name="T13" fmla="*/ 0 h 40"/>
                  <a:gd name="T14" fmla="*/ 29 w 55"/>
                  <a:gd name="T15" fmla="*/ 0 h 40"/>
                  <a:gd name="T16" fmla="*/ 32 w 55"/>
                  <a:gd name="T17" fmla="*/ 0 h 40"/>
                  <a:gd name="T18" fmla="*/ 39 w 55"/>
                  <a:gd name="T19" fmla="*/ 3 h 40"/>
                  <a:gd name="T20" fmla="*/ 47 w 55"/>
                  <a:gd name="T21" fmla="*/ 11 h 40"/>
                  <a:gd name="T22" fmla="*/ 55 w 55"/>
                  <a:gd name="T23" fmla="*/ 27 h 40"/>
                  <a:gd name="T24" fmla="*/ 55 w 55"/>
                  <a:gd name="T25" fmla="*/ 34 h 40"/>
                  <a:gd name="T26" fmla="*/ 47 w 55"/>
                  <a:gd name="T27" fmla="*/ 34 h 40"/>
                  <a:gd name="T28" fmla="*/ 32 w 55"/>
                  <a:gd name="T29" fmla="*/ 32 h 40"/>
                  <a:gd name="T30" fmla="*/ 24 w 55"/>
                  <a:gd name="T31" fmla="*/ 32 h 40"/>
                  <a:gd name="T32" fmla="*/ 16 w 55"/>
                  <a:gd name="T33" fmla="*/ 32 h 40"/>
                  <a:gd name="T34" fmla="*/ 11 w 55"/>
                  <a:gd name="T35" fmla="*/ 34 h 40"/>
                  <a:gd name="T36" fmla="*/ 8 w 55"/>
                  <a:gd name="T37" fmla="*/ 4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40"/>
                  <a:gd name="T59" fmla="*/ 55 w 55"/>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40">
                    <a:moveTo>
                      <a:pt x="8" y="40"/>
                    </a:moveTo>
                    <a:lnTo>
                      <a:pt x="5" y="24"/>
                    </a:lnTo>
                    <a:lnTo>
                      <a:pt x="0" y="6"/>
                    </a:lnTo>
                    <a:lnTo>
                      <a:pt x="11" y="8"/>
                    </a:lnTo>
                    <a:lnTo>
                      <a:pt x="16" y="6"/>
                    </a:lnTo>
                    <a:lnTo>
                      <a:pt x="21" y="3"/>
                    </a:lnTo>
                    <a:lnTo>
                      <a:pt x="26" y="0"/>
                    </a:lnTo>
                    <a:lnTo>
                      <a:pt x="29" y="0"/>
                    </a:lnTo>
                    <a:lnTo>
                      <a:pt x="32" y="0"/>
                    </a:lnTo>
                    <a:lnTo>
                      <a:pt x="39" y="3"/>
                    </a:lnTo>
                    <a:lnTo>
                      <a:pt x="47" y="11"/>
                    </a:lnTo>
                    <a:lnTo>
                      <a:pt x="55" y="27"/>
                    </a:lnTo>
                    <a:lnTo>
                      <a:pt x="55" y="34"/>
                    </a:lnTo>
                    <a:lnTo>
                      <a:pt x="47" y="34"/>
                    </a:lnTo>
                    <a:lnTo>
                      <a:pt x="32" y="32"/>
                    </a:lnTo>
                    <a:lnTo>
                      <a:pt x="24" y="32"/>
                    </a:lnTo>
                    <a:lnTo>
                      <a:pt x="16" y="32"/>
                    </a:lnTo>
                    <a:lnTo>
                      <a:pt x="11" y="34"/>
                    </a:lnTo>
                    <a:lnTo>
                      <a:pt x="8" y="40"/>
                    </a:lnTo>
                    <a:close/>
                  </a:path>
                </a:pathLst>
              </a:custGeom>
              <a:solidFill>
                <a:srgbClr val="4176B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25" name="Freeform 424"/>
              <p:cNvSpPr>
                <a:spLocks/>
              </p:cNvSpPr>
              <p:nvPr/>
            </p:nvSpPr>
            <p:spPr bwMode="auto">
              <a:xfrm>
                <a:off x="5506" y="1883"/>
                <a:ext cx="8" cy="34"/>
              </a:xfrm>
              <a:custGeom>
                <a:avLst/>
                <a:gdLst>
                  <a:gd name="T0" fmla="*/ 0 w 8"/>
                  <a:gd name="T1" fmla="*/ 0 h 34"/>
                  <a:gd name="T2" fmla="*/ 0 w 8"/>
                  <a:gd name="T3" fmla="*/ 2 h 34"/>
                  <a:gd name="T4" fmla="*/ 5 w 8"/>
                  <a:gd name="T5" fmla="*/ 18 h 34"/>
                  <a:gd name="T6" fmla="*/ 5 w 8"/>
                  <a:gd name="T7" fmla="*/ 34 h 34"/>
                  <a:gd name="T8" fmla="*/ 8 w 8"/>
                  <a:gd name="T9" fmla="*/ 34 h 34"/>
                  <a:gd name="T10" fmla="*/ 8 w 8"/>
                  <a:gd name="T11" fmla="*/ 18 h 34"/>
                  <a:gd name="T12" fmla="*/ 0 w 8"/>
                  <a:gd name="T13" fmla="*/ 0 h 34"/>
                  <a:gd name="T14" fmla="*/ 0 w 8"/>
                  <a:gd name="T15" fmla="*/ 2 h 34"/>
                  <a:gd name="T16" fmla="*/ 0 w 8"/>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4"/>
                  <a:gd name="T29" fmla="*/ 8 w 8"/>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4">
                    <a:moveTo>
                      <a:pt x="0" y="0"/>
                    </a:moveTo>
                    <a:lnTo>
                      <a:pt x="0" y="2"/>
                    </a:lnTo>
                    <a:lnTo>
                      <a:pt x="5" y="18"/>
                    </a:lnTo>
                    <a:lnTo>
                      <a:pt x="5" y="34"/>
                    </a:lnTo>
                    <a:lnTo>
                      <a:pt x="8" y="34"/>
                    </a:lnTo>
                    <a:lnTo>
                      <a:pt x="8" y="18"/>
                    </a:lnTo>
                    <a:lnTo>
                      <a:pt x="0" y="0"/>
                    </a:lnTo>
                    <a:lnTo>
                      <a:pt x="0" y="2"/>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26" name="Freeform 425"/>
              <p:cNvSpPr>
                <a:spLocks/>
              </p:cNvSpPr>
              <p:nvPr/>
            </p:nvSpPr>
            <p:spPr bwMode="auto">
              <a:xfrm>
                <a:off x="5506" y="1875"/>
                <a:ext cx="47" cy="16"/>
              </a:xfrm>
              <a:custGeom>
                <a:avLst/>
                <a:gdLst>
                  <a:gd name="T0" fmla="*/ 47 w 47"/>
                  <a:gd name="T1" fmla="*/ 13 h 16"/>
                  <a:gd name="T2" fmla="*/ 47 w 47"/>
                  <a:gd name="T3" fmla="*/ 13 h 16"/>
                  <a:gd name="T4" fmla="*/ 39 w 47"/>
                  <a:gd name="T5" fmla="*/ 5 h 16"/>
                  <a:gd name="T6" fmla="*/ 34 w 47"/>
                  <a:gd name="T7" fmla="*/ 0 h 16"/>
                  <a:gd name="T8" fmla="*/ 29 w 47"/>
                  <a:gd name="T9" fmla="*/ 0 h 16"/>
                  <a:gd name="T10" fmla="*/ 24 w 47"/>
                  <a:gd name="T11" fmla="*/ 2 h 16"/>
                  <a:gd name="T12" fmla="*/ 21 w 47"/>
                  <a:gd name="T13" fmla="*/ 5 h 16"/>
                  <a:gd name="T14" fmla="*/ 16 w 47"/>
                  <a:gd name="T15" fmla="*/ 8 h 16"/>
                  <a:gd name="T16" fmla="*/ 11 w 47"/>
                  <a:gd name="T17" fmla="*/ 8 h 16"/>
                  <a:gd name="T18" fmla="*/ 0 w 47"/>
                  <a:gd name="T19" fmla="*/ 8 h 16"/>
                  <a:gd name="T20" fmla="*/ 0 w 47"/>
                  <a:gd name="T21" fmla="*/ 10 h 16"/>
                  <a:gd name="T22" fmla="*/ 11 w 47"/>
                  <a:gd name="T23" fmla="*/ 13 h 16"/>
                  <a:gd name="T24" fmla="*/ 18 w 47"/>
                  <a:gd name="T25" fmla="*/ 10 h 16"/>
                  <a:gd name="T26" fmla="*/ 24 w 47"/>
                  <a:gd name="T27" fmla="*/ 8 h 16"/>
                  <a:gd name="T28" fmla="*/ 26 w 47"/>
                  <a:gd name="T29" fmla="*/ 5 h 16"/>
                  <a:gd name="T30" fmla="*/ 29 w 47"/>
                  <a:gd name="T31" fmla="*/ 5 h 16"/>
                  <a:gd name="T32" fmla="*/ 32 w 47"/>
                  <a:gd name="T33" fmla="*/ 5 h 16"/>
                  <a:gd name="T34" fmla="*/ 37 w 47"/>
                  <a:gd name="T35" fmla="*/ 8 h 16"/>
                  <a:gd name="T36" fmla="*/ 45 w 47"/>
                  <a:gd name="T37" fmla="*/ 16 h 16"/>
                  <a:gd name="T38" fmla="*/ 45 w 47"/>
                  <a:gd name="T39" fmla="*/ 16 h 16"/>
                  <a:gd name="T40" fmla="*/ 47 w 47"/>
                  <a:gd name="T41" fmla="*/ 13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16"/>
                  <a:gd name="T65" fmla="*/ 47 w 47"/>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16">
                    <a:moveTo>
                      <a:pt x="47" y="13"/>
                    </a:moveTo>
                    <a:lnTo>
                      <a:pt x="47" y="13"/>
                    </a:lnTo>
                    <a:lnTo>
                      <a:pt x="39" y="5"/>
                    </a:lnTo>
                    <a:lnTo>
                      <a:pt x="34" y="0"/>
                    </a:lnTo>
                    <a:lnTo>
                      <a:pt x="29" y="0"/>
                    </a:lnTo>
                    <a:lnTo>
                      <a:pt x="24" y="2"/>
                    </a:lnTo>
                    <a:lnTo>
                      <a:pt x="21" y="5"/>
                    </a:lnTo>
                    <a:lnTo>
                      <a:pt x="16" y="8"/>
                    </a:lnTo>
                    <a:lnTo>
                      <a:pt x="11" y="8"/>
                    </a:lnTo>
                    <a:lnTo>
                      <a:pt x="0" y="8"/>
                    </a:lnTo>
                    <a:lnTo>
                      <a:pt x="0" y="10"/>
                    </a:lnTo>
                    <a:lnTo>
                      <a:pt x="11" y="13"/>
                    </a:lnTo>
                    <a:lnTo>
                      <a:pt x="18" y="10"/>
                    </a:lnTo>
                    <a:lnTo>
                      <a:pt x="24" y="8"/>
                    </a:lnTo>
                    <a:lnTo>
                      <a:pt x="26" y="5"/>
                    </a:lnTo>
                    <a:lnTo>
                      <a:pt x="29" y="5"/>
                    </a:lnTo>
                    <a:lnTo>
                      <a:pt x="32" y="5"/>
                    </a:lnTo>
                    <a:lnTo>
                      <a:pt x="37" y="8"/>
                    </a:lnTo>
                    <a:lnTo>
                      <a:pt x="45" y="16"/>
                    </a:lnTo>
                    <a:lnTo>
                      <a:pt x="47"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27" name="Freeform 426"/>
              <p:cNvSpPr>
                <a:spLocks/>
              </p:cNvSpPr>
              <p:nvPr/>
            </p:nvSpPr>
            <p:spPr bwMode="auto">
              <a:xfrm>
                <a:off x="5551" y="1888"/>
                <a:ext cx="13" cy="26"/>
              </a:xfrm>
              <a:custGeom>
                <a:avLst/>
                <a:gdLst>
                  <a:gd name="T0" fmla="*/ 10 w 13"/>
                  <a:gd name="T1" fmla="*/ 26 h 26"/>
                  <a:gd name="T2" fmla="*/ 13 w 13"/>
                  <a:gd name="T3" fmla="*/ 23 h 26"/>
                  <a:gd name="T4" fmla="*/ 10 w 13"/>
                  <a:gd name="T5" fmla="*/ 16 h 26"/>
                  <a:gd name="T6" fmla="*/ 2 w 13"/>
                  <a:gd name="T7" fmla="*/ 0 h 26"/>
                  <a:gd name="T8" fmla="*/ 0 w 13"/>
                  <a:gd name="T9" fmla="*/ 3 h 26"/>
                  <a:gd name="T10" fmla="*/ 7 w 13"/>
                  <a:gd name="T11" fmla="*/ 16 h 26"/>
                  <a:gd name="T12" fmla="*/ 7 w 13"/>
                  <a:gd name="T13" fmla="*/ 23 h 26"/>
                  <a:gd name="T14" fmla="*/ 10 w 13"/>
                  <a:gd name="T15" fmla="*/ 21 h 26"/>
                  <a:gd name="T16" fmla="*/ 10 w 13"/>
                  <a:gd name="T17" fmla="*/ 26 h 26"/>
                  <a:gd name="T18" fmla="*/ 10 w 13"/>
                  <a:gd name="T19" fmla="*/ 26 h 26"/>
                  <a:gd name="T20" fmla="*/ 13 w 13"/>
                  <a:gd name="T21" fmla="*/ 23 h 26"/>
                  <a:gd name="T22" fmla="*/ 10 w 13"/>
                  <a:gd name="T23" fmla="*/ 2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26"/>
                  <a:gd name="T38" fmla="*/ 13 w 1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26">
                    <a:moveTo>
                      <a:pt x="10" y="26"/>
                    </a:moveTo>
                    <a:lnTo>
                      <a:pt x="13" y="23"/>
                    </a:lnTo>
                    <a:lnTo>
                      <a:pt x="10" y="16"/>
                    </a:lnTo>
                    <a:lnTo>
                      <a:pt x="2" y="0"/>
                    </a:lnTo>
                    <a:lnTo>
                      <a:pt x="0" y="3"/>
                    </a:lnTo>
                    <a:lnTo>
                      <a:pt x="7" y="16"/>
                    </a:lnTo>
                    <a:lnTo>
                      <a:pt x="7" y="23"/>
                    </a:lnTo>
                    <a:lnTo>
                      <a:pt x="10" y="21"/>
                    </a:lnTo>
                    <a:lnTo>
                      <a:pt x="10" y="26"/>
                    </a:lnTo>
                    <a:lnTo>
                      <a:pt x="13" y="23"/>
                    </a:lnTo>
                    <a:lnTo>
                      <a:pt x="10" y="2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28" name="Freeform 427"/>
              <p:cNvSpPr>
                <a:spLocks/>
              </p:cNvSpPr>
              <p:nvPr/>
            </p:nvSpPr>
            <p:spPr bwMode="auto">
              <a:xfrm>
                <a:off x="5511" y="1906"/>
                <a:ext cx="50" cy="11"/>
              </a:xfrm>
              <a:custGeom>
                <a:avLst/>
                <a:gdLst>
                  <a:gd name="T0" fmla="*/ 0 w 50"/>
                  <a:gd name="T1" fmla="*/ 11 h 11"/>
                  <a:gd name="T2" fmla="*/ 3 w 50"/>
                  <a:gd name="T3" fmla="*/ 11 h 11"/>
                  <a:gd name="T4" fmla="*/ 6 w 50"/>
                  <a:gd name="T5" fmla="*/ 8 h 11"/>
                  <a:gd name="T6" fmla="*/ 11 w 50"/>
                  <a:gd name="T7" fmla="*/ 5 h 11"/>
                  <a:gd name="T8" fmla="*/ 19 w 50"/>
                  <a:gd name="T9" fmla="*/ 5 h 11"/>
                  <a:gd name="T10" fmla="*/ 27 w 50"/>
                  <a:gd name="T11" fmla="*/ 5 h 11"/>
                  <a:gd name="T12" fmla="*/ 42 w 50"/>
                  <a:gd name="T13" fmla="*/ 5 h 11"/>
                  <a:gd name="T14" fmla="*/ 50 w 50"/>
                  <a:gd name="T15" fmla="*/ 8 h 11"/>
                  <a:gd name="T16" fmla="*/ 50 w 50"/>
                  <a:gd name="T17" fmla="*/ 3 h 11"/>
                  <a:gd name="T18" fmla="*/ 42 w 50"/>
                  <a:gd name="T19" fmla="*/ 3 h 11"/>
                  <a:gd name="T20" fmla="*/ 27 w 50"/>
                  <a:gd name="T21" fmla="*/ 0 h 11"/>
                  <a:gd name="T22" fmla="*/ 16 w 50"/>
                  <a:gd name="T23" fmla="*/ 0 h 11"/>
                  <a:gd name="T24" fmla="*/ 8 w 50"/>
                  <a:gd name="T25" fmla="*/ 3 h 11"/>
                  <a:gd name="T26" fmla="*/ 3 w 50"/>
                  <a:gd name="T27" fmla="*/ 5 h 11"/>
                  <a:gd name="T28" fmla="*/ 0 w 50"/>
                  <a:gd name="T29" fmla="*/ 11 h 11"/>
                  <a:gd name="T30" fmla="*/ 3 w 50"/>
                  <a:gd name="T31" fmla="*/ 11 h 11"/>
                  <a:gd name="T32" fmla="*/ 0 w 50"/>
                  <a:gd name="T33" fmla="*/ 1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1"/>
                  <a:gd name="T53" fmla="*/ 50 w 50"/>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1">
                    <a:moveTo>
                      <a:pt x="0" y="11"/>
                    </a:moveTo>
                    <a:lnTo>
                      <a:pt x="3" y="11"/>
                    </a:lnTo>
                    <a:lnTo>
                      <a:pt x="6" y="8"/>
                    </a:lnTo>
                    <a:lnTo>
                      <a:pt x="11" y="5"/>
                    </a:lnTo>
                    <a:lnTo>
                      <a:pt x="19" y="5"/>
                    </a:lnTo>
                    <a:lnTo>
                      <a:pt x="27" y="5"/>
                    </a:lnTo>
                    <a:lnTo>
                      <a:pt x="42" y="5"/>
                    </a:lnTo>
                    <a:lnTo>
                      <a:pt x="50" y="8"/>
                    </a:lnTo>
                    <a:lnTo>
                      <a:pt x="50" y="3"/>
                    </a:lnTo>
                    <a:lnTo>
                      <a:pt x="42" y="3"/>
                    </a:lnTo>
                    <a:lnTo>
                      <a:pt x="27" y="0"/>
                    </a:lnTo>
                    <a:lnTo>
                      <a:pt x="16" y="0"/>
                    </a:lnTo>
                    <a:lnTo>
                      <a:pt x="8" y="3"/>
                    </a:lnTo>
                    <a:lnTo>
                      <a:pt x="3" y="5"/>
                    </a:lnTo>
                    <a:lnTo>
                      <a:pt x="0" y="11"/>
                    </a:lnTo>
                    <a:lnTo>
                      <a:pt x="3" y="11"/>
                    </a:lnTo>
                    <a:lnTo>
                      <a:pt x="0" y="1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29" name="Freeform 428"/>
              <p:cNvSpPr>
                <a:spLocks/>
              </p:cNvSpPr>
              <p:nvPr/>
            </p:nvSpPr>
            <p:spPr bwMode="auto">
              <a:xfrm>
                <a:off x="5472" y="1919"/>
                <a:ext cx="5" cy="19"/>
              </a:xfrm>
              <a:custGeom>
                <a:avLst/>
                <a:gdLst>
                  <a:gd name="T0" fmla="*/ 0 w 5"/>
                  <a:gd name="T1" fmla="*/ 19 h 19"/>
                  <a:gd name="T2" fmla="*/ 3 w 5"/>
                  <a:gd name="T3" fmla="*/ 13 h 19"/>
                  <a:gd name="T4" fmla="*/ 5 w 5"/>
                  <a:gd name="T5" fmla="*/ 0 h 19"/>
                  <a:gd name="T6" fmla="*/ 3 w 5"/>
                  <a:gd name="T7" fmla="*/ 5 h 19"/>
                  <a:gd name="T8" fmla="*/ 0 w 5"/>
                  <a:gd name="T9" fmla="*/ 19 h 19"/>
                  <a:gd name="T10" fmla="*/ 0 60000 65536"/>
                  <a:gd name="T11" fmla="*/ 0 60000 65536"/>
                  <a:gd name="T12" fmla="*/ 0 60000 65536"/>
                  <a:gd name="T13" fmla="*/ 0 60000 65536"/>
                  <a:gd name="T14" fmla="*/ 0 60000 65536"/>
                  <a:gd name="T15" fmla="*/ 0 w 5"/>
                  <a:gd name="T16" fmla="*/ 0 h 19"/>
                  <a:gd name="T17" fmla="*/ 5 w 5"/>
                  <a:gd name="T18" fmla="*/ 19 h 19"/>
                </a:gdLst>
                <a:ahLst/>
                <a:cxnLst>
                  <a:cxn ang="T10">
                    <a:pos x="T0" y="T1"/>
                  </a:cxn>
                  <a:cxn ang="T11">
                    <a:pos x="T2" y="T3"/>
                  </a:cxn>
                  <a:cxn ang="T12">
                    <a:pos x="T4" y="T5"/>
                  </a:cxn>
                  <a:cxn ang="T13">
                    <a:pos x="T6" y="T7"/>
                  </a:cxn>
                  <a:cxn ang="T14">
                    <a:pos x="T8" y="T9"/>
                  </a:cxn>
                </a:cxnLst>
                <a:rect l="T15" t="T16" r="T17" b="T18"/>
                <a:pathLst>
                  <a:path w="5" h="19">
                    <a:moveTo>
                      <a:pt x="0" y="19"/>
                    </a:moveTo>
                    <a:lnTo>
                      <a:pt x="3" y="13"/>
                    </a:lnTo>
                    <a:lnTo>
                      <a:pt x="5" y="0"/>
                    </a:lnTo>
                    <a:lnTo>
                      <a:pt x="3" y="5"/>
                    </a:lnTo>
                    <a:lnTo>
                      <a:pt x="0"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30" name="Freeform 429"/>
              <p:cNvSpPr>
                <a:spLocks/>
              </p:cNvSpPr>
              <p:nvPr/>
            </p:nvSpPr>
            <p:spPr bwMode="auto">
              <a:xfrm>
                <a:off x="5470" y="1919"/>
                <a:ext cx="10" cy="19"/>
              </a:xfrm>
              <a:custGeom>
                <a:avLst/>
                <a:gdLst>
                  <a:gd name="T0" fmla="*/ 5 w 10"/>
                  <a:gd name="T1" fmla="*/ 0 h 19"/>
                  <a:gd name="T2" fmla="*/ 5 w 10"/>
                  <a:gd name="T3" fmla="*/ 0 h 19"/>
                  <a:gd name="T4" fmla="*/ 2 w 10"/>
                  <a:gd name="T5" fmla="*/ 11 h 19"/>
                  <a:gd name="T6" fmla="*/ 0 w 10"/>
                  <a:gd name="T7" fmla="*/ 19 h 19"/>
                  <a:gd name="T8" fmla="*/ 2 w 10"/>
                  <a:gd name="T9" fmla="*/ 19 h 19"/>
                  <a:gd name="T10" fmla="*/ 7 w 10"/>
                  <a:gd name="T11" fmla="*/ 13 h 19"/>
                  <a:gd name="T12" fmla="*/ 10 w 10"/>
                  <a:gd name="T13" fmla="*/ 0 h 19"/>
                  <a:gd name="T14" fmla="*/ 10 w 10"/>
                  <a:gd name="T15" fmla="*/ 0 h 19"/>
                  <a:gd name="T16" fmla="*/ 5 w 1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9"/>
                  <a:gd name="T29" fmla="*/ 10 w 1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9">
                    <a:moveTo>
                      <a:pt x="5" y="0"/>
                    </a:moveTo>
                    <a:lnTo>
                      <a:pt x="5" y="0"/>
                    </a:lnTo>
                    <a:lnTo>
                      <a:pt x="2" y="11"/>
                    </a:lnTo>
                    <a:lnTo>
                      <a:pt x="0" y="19"/>
                    </a:lnTo>
                    <a:lnTo>
                      <a:pt x="2" y="19"/>
                    </a:lnTo>
                    <a:lnTo>
                      <a:pt x="7" y="13"/>
                    </a:lnTo>
                    <a:lnTo>
                      <a:pt x="10" y="0"/>
                    </a:lnTo>
                    <a:lnTo>
                      <a:pt x="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31" name="Freeform 430"/>
              <p:cNvSpPr>
                <a:spLocks/>
              </p:cNvSpPr>
              <p:nvPr/>
            </p:nvSpPr>
            <p:spPr bwMode="auto">
              <a:xfrm>
                <a:off x="5470" y="1919"/>
                <a:ext cx="10" cy="21"/>
              </a:xfrm>
              <a:custGeom>
                <a:avLst/>
                <a:gdLst>
                  <a:gd name="T0" fmla="*/ 0 w 10"/>
                  <a:gd name="T1" fmla="*/ 19 h 21"/>
                  <a:gd name="T2" fmla="*/ 2 w 10"/>
                  <a:gd name="T3" fmla="*/ 21 h 21"/>
                  <a:gd name="T4" fmla="*/ 7 w 10"/>
                  <a:gd name="T5" fmla="*/ 5 h 21"/>
                  <a:gd name="T6" fmla="*/ 5 w 10"/>
                  <a:gd name="T7" fmla="*/ 0 h 21"/>
                  <a:gd name="T8" fmla="*/ 10 w 10"/>
                  <a:gd name="T9" fmla="*/ 0 h 21"/>
                  <a:gd name="T10" fmla="*/ 2 w 10"/>
                  <a:gd name="T11" fmla="*/ 5 h 21"/>
                  <a:gd name="T12" fmla="*/ 0 w 10"/>
                  <a:gd name="T13" fmla="*/ 16 h 21"/>
                  <a:gd name="T14" fmla="*/ 2 w 10"/>
                  <a:gd name="T15" fmla="*/ 19 h 21"/>
                  <a:gd name="T16" fmla="*/ 0 w 10"/>
                  <a:gd name="T17" fmla="*/ 19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1"/>
                  <a:gd name="T29" fmla="*/ 10 w 1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1">
                    <a:moveTo>
                      <a:pt x="0" y="19"/>
                    </a:moveTo>
                    <a:lnTo>
                      <a:pt x="2" y="21"/>
                    </a:lnTo>
                    <a:lnTo>
                      <a:pt x="7" y="5"/>
                    </a:lnTo>
                    <a:lnTo>
                      <a:pt x="5" y="0"/>
                    </a:lnTo>
                    <a:lnTo>
                      <a:pt x="10" y="0"/>
                    </a:lnTo>
                    <a:lnTo>
                      <a:pt x="2" y="5"/>
                    </a:lnTo>
                    <a:lnTo>
                      <a:pt x="0" y="16"/>
                    </a:lnTo>
                    <a:lnTo>
                      <a:pt x="2" y="19"/>
                    </a:lnTo>
                    <a:lnTo>
                      <a:pt x="0"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32" name="Freeform 431"/>
              <p:cNvSpPr>
                <a:spLocks/>
              </p:cNvSpPr>
              <p:nvPr/>
            </p:nvSpPr>
            <p:spPr bwMode="auto">
              <a:xfrm>
                <a:off x="5527" y="1906"/>
                <a:ext cx="34" cy="11"/>
              </a:xfrm>
              <a:custGeom>
                <a:avLst/>
                <a:gdLst>
                  <a:gd name="T0" fmla="*/ 0 w 34"/>
                  <a:gd name="T1" fmla="*/ 3 h 11"/>
                  <a:gd name="T2" fmla="*/ 8 w 34"/>
                  <a:gd name="T3" fmla="*/ 0 h 11"/>
                  <a:gd name="T4" fmla="*/ 18 w 34"/>
                  <a:gd name="T5" fmla="*/ 0 h 11"/>
                  <a:gd name="T6" fmla="*/ 24 w 34"/>
                  <a:gd name="T7" fmla="*/ 5 h 11"/>
                  <a:gd name="T8" fmla="*/ 29 w 34"/>
                  <a:gd name="T9" fmla="*/ 11 h 11"/>
                  <a:gd name="T10" fmla="*/ 31 w 34"/>
                  <a:gd name="T11" fmla="*/ 8 h 11"/>
                  <a:gd name="T12" fmla="*/ 34 w 34"/>
                  <a:gd name="T13" fmla="*/ 5 h 11"/>
                  <a:gd name="T14" fmla="*/ 31 w 34"/>
                  <a:gd name="T15" fmla="*/ 5 h 11"/>
                  <a:gd name="T16" fmla="*/ 26 w 34"/>
                  <a:gd name="T17" fmla="*/ 3 h 11"/>
                  <a:gd name="T18" fmla="*/ 21 w 34"/>
                  <a:gd name="T19" fmla="*/ 0 h 11"/>
                  <a:gd name="T20" fmla="*/ 16 w 34"/>
                  <a:gd name="T21" fmla="*/ 0 h 11"/>
                  <a:gd name="T22" fmla="*/ 8 w 34"/>
                  <a:gd name="T23" fmla="*/ 0 h 11"/>
                  <a:gd name="T24" fmla="*/ 3 w 34"/>
                  <a:gd name="T25" fmla="*/ 3 h 11"/>
                  <a:gd name="T26" fmla="*/ 0 w 34"/>
                  <a:gd name="T27" fmla="*/ 3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11"/>
                  <a:gd name="T44" fmla="*/ 34 w 34"/>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11">
                    <a:moveTo>
                      <a:pt x="0" y="3"/>
                    </a:moveTo>
                    <a:lnTo>
                      <a:pt x="8" y="0"/>
                    </a:lnTo>
                    <a:lnTo>
                      <a:pt x="18" y="0"/>
                    </a:lnTo>
                    <a:lnTo>
                      <a:pt x="24" y="5"/>
                    </a:lnTo>
                    <a:lnTo>
                      <a:pt x="29" y="11"/>
                    </a:lnTo>
                    <a:lnTo>
                      <a:pt x="31" y="8"/>
                    </a:lnTo>
                    <a:lnTo>
                      <a:pt x="34" y="5"/>
                    </a:lnTo>
                    <a:lnTo>
                      <a:pt x="31" y="5"/>
                    </a:lnTo>
                    <a:lnTo>
                      <a:pt x="26" y="3"/>
                    </a:lnTo>
                    <a:lnTo>
                      <a:pt x="21" y="0"/>
                    </a:lnTo>
                    <a:lnTo>
                      <a:pt x="16" y="0"/>
                    </a:lnTo>
                    <a:lnTo>
                      <a:pt x="8" y="0"/>
                    </a:lnTo>
                    <a:lnTo>
                      <a:pt x="3" y="3"/>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33" name="Freeform 432"/>
              <p:cNvSpPr>
                <a:spLocks/>
              </p:cNvSpPr>
              <p:nvPr/>
            </p:nvSpPr>
            <p:spPr bwMode="auto">
              <a:xfrm>
                <a:off x="5527" y="1904"/>
                <a:ext cx="18" cy="7"/>
              </a:xfrm>
              <a:custGeom>
                <a:avLst/>
                <a:gdLst>
                  <a:gd name="T0" fmla="*/ 18 w 18"/>
                  <a:gd name="T1" fmla="*/ 0 h 7"/>
                  <a:gd name="T2" fmla="*/ 18 w 18"/>
                  <a:gd name="T3" fmla="*/ 0 h 7"/>
                  <a:gd name="T4" fmla="*/ 8 w 18"/>
                  <a:gd name="T5" fmla="*/ 2 h 7"/>
                  <a:gd name="T6" fmla="*/ 0 w 18"/>
                  <a:gd name="T7" fmla="*/ 5 h 7"/>
                  <a:gd name="T8" fmla="*/ 3 w 18"/>
                  <a:gd name="T9" fmla="*/ 7 h 7"/>
                  <a:gd name="T10" fmla="*/ 8 w 18"/>
                  <a:gd name="T11" fmla="*/ 5 h 7"/>
                  <a:gd name="T12" fmla="*/ 18 w 18"/>
                  <a:gd name="T13" fmla="*/ 5 h 7"/>
                  <a:gd name="T14" fmla="*/ 18 w 18"/>
                  <a:gd name="T15" fmla="*/ 5 h 7"/>
                  <a:gd name="T16" fmla="*/ 18 w 18"/>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
                  <a:gd name="T29" fmla="*/ 18 w 1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
                    <a:moveTo>
                      <a:pt x="18" y="0"/>
                    </a:moveTo>
                    <a:lnTo>
                      <a:pt x="18" y="0"/>
                    </a:lnTo>
                    <a:lnTo>
                      <a:pt x="8" y="2"/>
                    </a:lnTo>
                    <a:lnTo>
                      <a:pt x="0" y="5"/>
                    </a:lnTo>
                    <a:lnTo>
                      <a:pt x="3" y="7"/>
                    </a:lnTo>
                    <a:lnTo>
                      <a:pt x="8" y="5"/>
                    </a:lnTo>
                    <a:lnTo>
                      <a:pt x="18" y="5"/>
                    </a:lnTo>
                    <a:lnTo>
                      <a:pt x="1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34" name="Freeform 433"/>
              <p:cNvSpPr>
                <a:spLocks/>
              </p:cNvSpPr>
              <p:nvPr/>
            </p:nvSpPr>
            <p:spPr bwMode="auto">
              <a:xfrm>
                <a:off x="5545" y="1904"/>
                <a:ext cx="11" cy="13"/>
              </a:xfrm>
              <a:custGeom>
                <a:avLst/>
                <a:gdLst>
                  <a:gd name="T0" fmla="*/ 11 w 11"/>
                  <a:gd name="T1" fmla="*/ 10 h 13"/>
                  <a:gd name="T2" fmla="*/ 11 w 11"/>
                  <a:gd name="T3" fmla="*/ 10 h 13"/>
                  <a:gd name="T4" fmla="*/ 8 w 11"/>
                  <a:gd name="T5" fmla="*/ 5 h 13"/>
                  <a:gd name="T6" fmla="*/ 0 w 11"/>
                  <a:gd name="T7" fmla="*/ 0 h 13"/>
                  <a:gd name="T8" fmla="*/ 0 w 11"/>
                  <a:gd name="T9" fmla="*/ 5 h 13"/>
                  <a:gd name="T10" fmla="*/ 6 w 11"/>
                  <a:gd name="T11" fmla="*/ 7 h 13"/>
                  <a:gd name="T12" fmla="*/ 8 w 11"/>
                  <a:gd name="T13" fmla="*/ 13 h 13"/>
                  <a:gd name="T14" fmla="*/ 8 w 11"/>
                  <a:gd name="T15" fmla="*/ 13 h 13"/>
                  <a:gd name="T16" fmla="*/ 11 w 11"/>
                  <a:gd name="T17" fmla="*/ 1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0"/>
                    </a:moveTo>
                    <a:lnTo>
                      <a:pt x="11" y="10"/>
                    </a:lnTo>
                    <a:lnTo>
                      <a:pt x="8" y="5"/>
                    </a:lnTo>
                    <a:lnTo>
                      <a:pt x="0" y="0"/>
                    </a:lnTo>
                    <a:lnTo>
                      <a:pt x="0" y="5"/>
                    </a:lnTo>
                    <a:lnTo>
                      <a:pt x="6" y="7"/>
                    </a:lnTo>
                    <a:lnTo>
                      <a:pt x="8" y="13"/>
                    </a:lnTo>
                    <a:lnTo>
                      <a:pt x="11" y="1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35" name="Freeform 434"/>
              <p:cNvSpPr>
                <a:spLocks/>
              </p:cNvSpPr>
              <p:nvPr/>
            </p:nvSpPr>
            <p:spPr bwMode="auto">
              <a:xfrm>
                <a:off x="5553" y="1909"/>
                <a:ext cx="8" cy="8"/>
              </a:xfrm>
              <a:custGeom>
                <a:avLst/>
                <a:gdLst>
                  <a:gd name="T0" fmla="*/ 8 w 8"/>
                  <a:gd name="T1" fmla="*/ 0 h 8"/>
                  <a:gd name="T2" fmla="*/ 8 w 8"/>
                  <a:gd name="T3" fmla="*/ 0 h 8"/>
                  <a:gd name="T4" fmla="*/ 3 w 8"/>
                  <a:gd name="T5" fmla="*/ 5 h 8"/>
                  <a:gd name="T6" fmla="*/ 3 w 8"/>
                  <a:gd name="T7" fmla="*/ 5 h 8"/>
                  <a:gd name="T8" fmla="*/ 0 w 8"/>
                  <a:gd name="T9" fmla="*/ 8 h 8"/>
                  <a:gd name="T10" fmla="*/ 5 w 8"/>
                  <a:gd name="T11" fmla="*/ 8 h 8"/>
                  <a:gd name="T12" fmla="*/ 8 w 8"/>
                  <a:gd name="T13" fmla="*/ 5 h 8"/>
                  <a:gd name="T14" fmla="*/ 8 w 8"/>
                  <a:gd name="T15" fmla="*/ 5 h 8"/>
                  <a:gd name="T16" fmla="*/ 8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8" y="0"/>
                    </a:moveTo>
                    <a:lnTo>
                      <a:pt x="8" y="0"/>
                    </a:lnTo>
                    <a:lnTo>
                      <a:pt x="3" y="5"/>
                    </a:lnTo>
                    <a:lnTo>
                      <a:pt x="0" y="8"/>
                    </a:lnTo>
                    <a:lnTo>
                      <a:pt x="5" y="8"/>
                    </a:lnTo>
                    <a:lnTo>
                      <a:pt x="8" y="5"/>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36" name="Freeform 435"/>
              <p:cNvSpPr>
                <a:spLocks/>
              </p:cNvSpPr>
              <p:nvPr/>
            </p:nvSpPr>
            <p:spPr bwMode="auto">
              <a:xfrm>
                <a:off x="5551" y="1909"/>
                <a:ext cx="10" cy="5"/>
              </a:xfrm>
              <a:custGeom>
                <a:avLst/>
                <a:gdLst>
                  <a:gd name="T0" fmla="*/ 0 w 10"/>
                  <a:gd name="T1" fmla="*/ 2 h 5"/>
                  <a:gd name="T2" fmla="*/ 0 w 10"/>
                  <a:gd name="T3" fmla="*/ 2 h 5"/>
                  <a:gd name="T4" fmla="*/ 7 w 10"/>
                  <a:gd name="T5" fmla="*/ 5 h 5"/>
                  <a:gd name="T6" fmla="*/ 10 w 10"/>
                  <a:gd name="T7" fmla="*/ 0 h 5"/>
                  <a:gd name="T8" fmla="*/ 10 w 10"/>
                  <a:gd name="T9" fmla="*/ 5 h 5"/>
                  <a:gd name="T10" fmla="*/ 10 w 10"/>
                  <a:gd name="T11" fmla="*/ 0 h 5"/>
                  <a:gd name="T12" fmla="*/ 2 w 10"/>
                  <a:gd name="T13" fmla="*/ 0 h 5"/>
                  <a:gd name="T14" fmla="*/ 2 w 10"/>
                  <a:gd name="T15" fmla="*/ 0 h 5"/>
                  <a:gd name="T16" fmla="*/ 0 w 10"/>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0" y="2"/>
                    </a:moveTo>
                    <a:lnTo>
                      <a:pt x="0" y="2"/>
                    </a:lnTo>
                    <a:lnTo>
                      <a:pt x="7" y="5"/>
                    </a:lnTo>
                    <a:lnTo>
                      <a:pt x="10" y="0"/>
                    </a:lnTo>
                    <a:lnTo>
                      <a:pt x="10" y="5"/>
                    </a:lnTo>
                    <a:lnTo>
                      <a:pt x="10" y="0"/>
                    </a:lnTo>
                    <a:lnTo>
                      <a:pt x="2"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37" name="Freeform 436"/>
              <p:cNvSpPr>
                <a:spLocks/>
              </p:cNvSpPr>
              <p:nvPr/>
            </p:nvSpPr>
            <p:spPr bwMode="auto">
              <a:xfrm>
                <a:off x="5543" y="1904"/>
                <a:ext cx="10" cy="7"/>
              </a:xfrm>
              <a:custGeom>
                <a:avLst/>
                <a:gdLst>
                  <a:gd name="T0" fmla="*/ 0 w 10"/>
                  <a:gd name="T1" fmla="*/ 2 h 7"/>
                  <a:gd name="T2" fmla="*/ 0 w 10"/>
                  <a:gd name="T3" fmla="*/ 2 h 7"/>
                  <a:gd name="T4" fmla="*/ 5 w 10"/>
                  <a:gd name="T5" fmla="*/ 2 h 7"/>
                  <a:gd name="T6" fmla="*/ 8 w 10"/>
                  <a:gd name="T7" fmla="*/ 7 h 7"/>
                  <a:gd name="T8" fmla="*/ 10 w 10"/>
                  <a:gd name="T9" fmla="*/ 5 h 7"/>
                  <a:gd name="T10" fmla="*/ 5 w 10"/>
                  <a:gd name="T11" fmla="*/ 0 h 7"/>
                  <a:gd name="T12" fmla="*/ 0 w 10"/>
                  <a:gd name="T13" fmla="*/ 0 h 7"/>
                  <a:gd name="T14" fmla="*/ 0 w 10"/>
                  <a:gd name="T15" fmla="*/ 0 h 7"/>
                  <a:gd name="T16" fmla="*/ 0 w 10"/>
                  <a:gd name="T17" fmla="*/ 2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7"/>
                  <a:gd name="T29" fmla="*/ 10 w 10"/>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7">
                    <a:moveTo>
                      <a:pt x="0" y="2"/>
                    </a:moveTo>
                    <a:lnTo>
                      <a:pt x="0" y="2"/>
                    </a:lnTo>
                    <a:lnTo>
                      <a:pt x="5" y="2"/>
                    </a:lnTo>
                    <a:lnTo>
                      <a:pt x="8" y="7"/>
                    </a:lnTo>
                    <a:lnTo>
                      <a:pt x="10" y="5"/>
                    </a:lnTo>
                    <a:lnTo>
                      <a:pt x="5" y="0"/>
                    </a:lnTo>
                    <a:lnTo>
                      <a:pt x="0"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38" name="Freeform 437"/>
              <p:cNvSpPr>
                <a:spLocks/>
              </p:cNvSpPr>
              <p:nvPr/>
            </p:nvSpPr>
            <p:spPr bwMode="auto">
              <a:xfrm>
                <a:off x="5530" y="1904"/>
                <a:ext cx="13" cy="7"/>
              </a:xfrm>
              <a:custGeom>
                <a:avLst/>
                <a:gdLst>
                  <a:gd name="T0" fmla="*/ 0 w 13"/>
                  <a:gd name="T1" fmla="*/ 7 h 7"/>
                  <a:gd name="T2" fmla="*/ 0 w 13"/>
                  <a:gd name="T3" fmla="*/ 7 h 7"/>
                  <a:gd name="T4" fmla="*/ 5 w 13"/>
                  <a:gd name="T5" fmla="*/ 5 h 7"/>
                  <a:gd name="T6" fmla="*/ 13 w 13"/>
                  <a:gd name="T7" fmla="*/ 2 h 7"/>
                  <a:gd name="T8" fmla="*/ 13 w 13"/>
                  <a:gd name="T9" fmla="*/ 0 h 7"/>
                  <a:gd name="T10" fmla="*/ 5 w 13"/>
                  <a:gd name="T11" fmla="*/ 2 h 7"/>
                  <a:gd name="T12" fmla="*/ 0 w 13"/>
                  <a:gd name="T13" fmla="*/ 2 h 7"/>
                  <a:gd name="T14" fmla="*/ 0 w 13"/>
                  <a:gd name="T15" fmla="*/ 2 h 7"/>
                  <a:gd name="T16" fmla="*/ 0 w 13"/>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7"/>
                  <a:gd name="T29" fmla="*/ 13 w 13"/>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7">
                    <a:moveTo>
                      <a:pt x="0" y="7"/>
                    </a:moveTo>
                    <a:lnTo>
                      <a:pt x="0" y="7"/>
                    </a:lnTo>
                    <a:lnTo>
                      <a:pt x="5" y="5"/>
                    </a:lnTo>
                    <a:lnTo>
                      <a:pt x="13" y="2"/>
                    </a:lnTo>
                    <a:lnTo>
                      <a:pt x="13" y="0"/>
                    </a:lnTo>
                    <a:lnTo>
                      <a:pt x="5" y="2"/>
                    </a:lnTo>
                    <a:lnTo>
                      <a:pt x="0" y="2"/>
                    </a:lnTo>
                    <a:lnTo>
                      <a:pt x="0" y="7"/>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39" name="Freeform 438"/>
              <p:cNvSpPr>
                <a:spLocks/>
              </p:cNvSpPr>
              <p:nvPr/>
            </p:nvSpPr>
            <p:spPr bwMode="auto">
              <a:xfrm>
                <a:off x="5527" y="1906"/>
                <a:ext cx="3" cy="5"/>
              </a:xfrm>
              <a:custGeom>
                <a:avLst/>
                <a:gdLst>
                  <a:gd name="T0" fmla="*/ 0 w 3"/>
                  <a:gd name="T1" fmla="*/ 3 h 5"/>
                  <a:gd name="T2" fmla="*/ 0 w 3"/>
                  <a:gd name="T3" fmla="*/ 5 h 5"/>
                  <a:gd name="T4" fmla="*/ 3 w 3"/>
                  <a:gd name="T5" fmla="*/ 5 h 5"/>
                  <a:gd name="T6" fmla="*/ 3 w 3"/>
                  <a:gd name="T7" fmla="*/ 0 h 5"/>
                  <a:gd name="T8" fmla="*/ 0 w 3"/>
                  <a:gd name="T9" fmla="*/ 3 h 5"/>
                  <a:gd name="T10" fmla="*/ 0 w 3"/>
                  <a:gd name="T11" fmla="*/ 3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3"/>
                    </a:moveTo>
                    <a:lnTo>
                      <a:pt x="0" y="5"/>
                    </a:lnTo>
                    <a:lnTo>
                      <a:pt x="3" y="5"/>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40" name="Freeform 439"/>
              <p:cNvSpPr>
                <a:spLocks/>
              </p:cNvSpPr>
              <p:nvPr/>
            </p:nvSpPr>
            <p:spPr bwMode="auto">
              <a:xfrm>
                <a:off x="5561" y="1917"/>
                <a:ext cx="24" cy="13"/>
              </a:xfrm>
              <a:custGeom>
                <a:avLst/>
                <a:gdLst>
                  <a:gd name="T0" fmla="*/ 0 w 24"/>
                  <a:gd name="T1" fmla="*/ 0 h 13"/>
                  <a:gd name="T2" fmla="*/ 0 w 24"/>
                  <a:gd name="T3" fmla="*/ 2 h 13"/>
                  <a:gd name="T4" fmla="*/ 5 w 24"/>
                  <a:gd name="T5" fmla="*/ 5 h 13"/>
                  <a:gd name="T6" fmla="*/ 16 w 24"/>
                  <a:gd name="T7" fmla="*/ 10 h 13"/>
                  <a:gd name="T8" fmla="*/ 24 w 24"/>
                  <a:gd name="T9" fmla="*/ 13 h 13"/>
                  <a:gd name="T10" fmla="*/ 13 w 24"/>
                  <a:gd name="T11" fmla="*/ 7 h 13"/>
                  <a:gd name="T12" fmla="*/ 0 w 24"/>
                  <a:gd name="T13" fmla="*/ 0 h 13"/>
                  <a:gd name="T14" fmla="*/ 0 60000 65536"/>
                  <a:gd name="T15" fmla="*/ 0 60000 65536"/>
                  <a:gd name="T16" fmla="*/ 0 60000 65536"/>
                  <a:gd name="T17" fmla="*/ 0 60000 65536"/>
                  <a:gd name="T18" fmla="*/ 0 60000 65536"/>
                  <a:gd name="T19" fmla="*/ 0 60000 65536"/>
                  <a:gd name="T20" fmla="*/ 0 60000 65536"/>
                  <a:gd name="T21" fmla="*/ 0 w 24"/>
                  <a:gd name="T22" fmla="*/ 0 h 13"/>
                  <a:gd name="T23" fmla="*/ 24 w 2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3">
                    <a:moveTo>
                      <a:pt x="0" y="0"/>
                    </a:moveTo>
                    <a:lnTo>
                      <a:pt x="0" y="2"/>
                    </a:lnTo>
                    <a:lnTo>
                      <a:pt x="5" y="5"/>
                    </a:lnTo>
                    <a:lnTo>
                      <a:pt x="16" y="10"/>
                    </a:lnTo>
                    <a:lnTo>
                      <a:pt x="24" y="13"/>
                    </a:lnTo>
                    <a:lnTo>
                      <a:pt x="13" y="7"/>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41" name="Freeform 440"/>
              <p:cNvSpPr>
                <a:spLocks/>
              </p:cNvSpPr>
              <p:nvPr/>
            </p:nvSpPr>
            <p:spPr bwMode="auto">
              <a:xfrm>
                <a:off x="5558" y="1917"/>
                <a:ext cx="8" cy="7"/>
              </a:xfrm>
              <a:custGeom>
                <a:avLst/>
                <a:gdLst>
                  <a:gd name="T0" fmla="*/ 8 w 8"/>
                  <a:gd name="T1" fmla="*/ 5 h 7"/>
                  <a:gd name="T2" fmla="*/ 8 w 8"/>
                  <a:gd name="T3" fmla="*/ 5 h 7"/>
                  <a:gd name="T4" fmla="*/ 6 w 8"/>
                  <a:gd name="T5" fmla="*/ 2 h 7"/>
                  <a:gd name="T6" fmla="*/ 6 w 8"/>
                  <a:gd name="T7" fmla="*/ 0 h 7"/>
                  <a:gd name="T8" fmla="*/ 0 w 8"/>
                  <a:gd name="T9" fmla="*/ 0 h 7"/>
                  <a:gd name="T10" fmla="*/ 3 w 8"/>
                  <a:gd name="T11" fmla="*/ 5 h 7"/>
                  <a:gd name="T12" fmla="*/ 6 w 8"/>
                  <a:gd name="T13" fmla="*/ 7 h 7"/>
                  <a:gd name="T14" fmla="*/ 6 w 8"/>
                  <a:gd name="T15" fmla="*/ 7 h 7"/>
                  <a:gd name="T16" fmla="*/ 8 w 8"/>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7"/>
                  <a:gd name="T29" fmla="*/ 8 w 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7">
                    <a:moveTo>
                      <a:pt x="8" y="5"/>
                    </a:moveTo>
                    <a:lnTo>
                      <a:pt x="8" y="5"/>
                    </a:lnTo>
                    <a:lnTo>
                      <a:pt x="6" y="2"/>
                    </a:lnTo>
                    <a:lnTo>
                      <a:pt x="6" y="0"/>
                    </a:lnTo>
                    <a:lnTo>
                      <a:pt x="0" y="0"/>
                    </a:lnTo>
                    <a:lnTo>
                      <a:pt x="3" y="5"/>
                    </a:lnTo>
                    <a:lnTo>
                      <a:pt x="6" y="7"/>
                    </a:lnTo>
                    <a:lnTo>
                      <a:pt x="8"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42" name="Freeform 441"/>
              <p:cNvSpPr>
                <a:spLocks/>
              </p:cNvSpPr>
              <p:nvPr/>
            </p:nvSpPr>
            <p:spPr bwMode="auto">
              <a:xfrm>
                <a:off x="5564" y="1922"/>
                <a:ext cx="21" cy="10"/>
              </a:xfrm>
              <a:custGeom>
                <a:avLst/>
                <a:gdLst>
                  <a:gd name="T0" fmla="*/ 21 w 21"/>
                  <a:gd name="T1" fmla="*/ 5 h 10"/>
                  <a:gd name="T2" fmla="*/ 21 w 21"/>
                  <a:gd name="T3" fmla="*/ 5 h 10"/>
                  <a:gd name="T4" fmla="*/ 13 w 21"/>
                  <a:gd name="T5" fmla="*/ 2 h 10"/>
                  <a:gd name="T6" fmla="*/ 2 w 21"/>
                  <a:gd name="T7" fmla="*/ 0 h 10"/>
                  <a:gd name="T8" fmla="*/ 0 w 21"/>
                  <a:gd name="T9" fmla="*/ 2 h 10"/>
                  <a:gd name="T10" fmla="*/ 10 w 21"/>
                  <a:gd name="T11" fmla="*/ 8 h 10"/>
                  <a:gd name="T12" fmla="*/ 21 w 21"/>
                  <a:gd name="T13" fmla="*/ 10 h 10"/>
                  <a:gd name="T14" fmla="*/ 21 w 21"/>
                  <a:gd name="T15" fmla="*/ 10 h 10"/>
                  <a:gd name="T16" fmla="*/ 21 w 21"/>
                  <a:gd name="T17" fmla="*/ 5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0"/>
                  <a:gd name="T29" fmla="*/ 21 w 2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0">
                    <a:moveTo>
                      <a:pt x="21" y="5"/>
                    </a:moveTo>
                    <a:lnTo>
                      <a:pt x="21" y="5"/>
                    </a:lnTo>
                    <a:lnTo>
                      <a:pt x="13" y="2"/>
                    </a:lnTo>
                    <a:lnTo>
                      <a:pt x="2" y="0"/>
                    </a:lnTo>
                    <a:lnTo>
                      <a:pt x="0" y="2"/>
                    </a:lnTo>
                    <a:lnTo>
                      <a:pt x="10" y="8"/>
                    </a:lnTo>
                    <a:lnTo>
                      <a:pt x="21" y="10"/>
                    </a:lnTo>
                    <a:lnTo>
                      <a:pt x="21"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43" name="Freeform 442"/>
              <p:cNvSpPr>
                <a:spLocks/>
              </p:cNvSpPr>
              <p:nvPr/>
            </p:nvSpPr>
            <p:spPr bwMode="auto">
              <a:xfrm>
                <a:off x="5558" y="1917"/>
                <a:ext cx="27" cy="15"/>
              </a:xfrm>
              <a:custGeom>
                <a:avLst/>
                <a:gdLst>
                  <a:gd name="T0" fmla="*/ 6 w 27"/>
                  <a:gd name="T1" fmla="*/ 0 h 15"/>
                  <a:gd name="T2" fmla="*/ 0 w 27"/>
                  <a:gd name="T3" fmla="*/ 0 h 15"/>
                  <a:gd name="T4" fmla="*/ 16 w 27"/>
                  <a:gd name="T5" fmla="*/ 10 h 15"/>
                  <a:gd name="T6" fmla="*/ 27 w 27"/>
                  <a:gd name="T7" fmla="*/ 10 h 15"/>
                  <a:gd name="T8" fmla="*/ 27 w 27"/>
                  <a:gd name="T9" fmla="*/ 15 h 15"/>
                  <a:gd name="T10" fmla="*/ 19 w 27"/>
                  <a:gd name="T11" fmla="*/ 7 h 15"/>
                  <a:gd name="T12" fmla="*/ 6 w 27"/>
                  <a:gd name="T13" fmla="*/ 0 h 15"/>
                  <a:gd name="T14" fmla="*/ 0 w 27"/>
                  <a:gd name="T15" fmla="*/ 0 h 15"/>
                  <a:gd name="T16" fmla="*/ 6 w 27"/>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5"/>
                  <a:gd name="T29" fmla="*/ 27 w 27"/>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5">
                    <a:moveTo>
                      <a:pt x="6" y="0"/>
                    </a:moveTo>
                    <a:lnTo>
                      <a:pt x="0" y="0"/>
                    </a:lnTo>
                    <a:lnTo>
                      <a:pt x="16" y="10"/>
                    </a:lnTo>
                    <a:lnTo>
                      <a:pt x="27" y="10"/>
                    </a:lnTo>
                    <a:lnTo>
                      <a:pt x="27" y="15"/>
                    </a:lnTo>
                    <a:lnTo>
                      <a:pt x="19" y="7"/>
                    </a:lnTo>
                    <a:lnTo>
                      <a:pt x="6" y="0"/>
                    </a:lnTo>
                    <a:lnTo>
                      <a:pt x="0" y="0"/>
                    </a:lnTo>
                    <a:lnTo>
                      <a:pt x="6"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44" name="Freeform 443"/>
              <p:cNvSpPr>
                <a:spLocks/>
              </p:cNvSpPr>
              <p:nvPr/>
            </p:nvSpPr>
            <p:spPr bwMode="auto">
              <a:xfrm>
                <a:off x="5548" y="1888"/>
                <a:ext cx="8" cy="16"/>
              </a:xfrm>
              <a:custGeom>
                <a:avLst/>
                <a:gdLst>
                  <a:gd name="T0" fmla="*/ 8 w 8"/>
                  <a:gd name="T1" fmla="*/ 16 h 16"/>
                  <a:gd name="T2" fmla="*/ 8 w 8"/>
                  <a:gd name="T3" fmla="*/ 10 h 16"/>
                  <a:gd name="T4" fmla="*/ 5 w 8"/>
                  <a:gd name="T5" fmla="*/ 5 h 16"/>
                  <a:gd name="T6" fmla="*/ 0 w 8"/>
                  <a:gd name="T7" fmla="*/ 0 h 16"/>
                  <a:gd name="T8" fmla="*/ 0 w 8"/>
                  <a:gd name="T9" fmla="*/ 0 h 16"/>
                  <a:gd name="T10" fmla="*/ 3 w 8"/>
                  <a:gd name="T11" fmla="*/ 5 h 16"/>
                  <a:gd name="T12" fmla="*/ 8 w 8"/>
                  <a:gd name="T13" fmla="*/ 16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8" y="16"/>
                    </a:moveTo>
                    <a:lnTo>
                      <a:pt x="8" y="10"/>
                    </a:lnTo>
                    <a:lnTo>
                      <a:pt x="5" y="5"/>
                    </a:lnTo>
                    <a:lnTo>
                      <a:pt x="0" y="0"/>
                    </a:lnTo>
                    <a:lnTo>
                      <a:pt x="3" y="5"/>
                    </a:lnTo>
                    <a:lnTo>
                      <a:pt x="8" y="1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45" name="Freeform 444"/>
              <p:cNvSpPr>
                <a:spLocks/>
              </p:cNvSpPr>
              <p:nvPr/>
            </p:nvSpPr>
            <p:spPr bwMode="auto">
              <a:xfrm>
                <a:off x="5553" y="1891"/>
                <a:ext cx="5" cy="13"/>
              </a:xfrm>
              <a:custGeom>
                <a:avLst/>
                <a:gdLst>
                  <a:gd name="T0" fmla="*/ 0 w 5"/>
                  <a:gd name="T1" fmla="*/ 2 h 13"/>
                  <a:gd name="T2" fmla="*/ 0 w 5"/>
                  <a:gd name="T3" fmla="*/ 2 h 13"/>
                  <a:gd name="T4" fmla="*/ 3 w 5"/>
                  <a:gd name="T5" fmla="*/ 7 h 13"/>
                  <a:gd name="T6" fmla="*/ 3 w 5"/>
                  <a:gd name="T7" fmla="*/ 13 h 13"/>
                  <a:gd name="T8" fmla="*/ 5 w 5"/>
                  <a:gd name="T9" fmla="*/ 13 h 13"/>
                  <a:gd name="T10" fmla="*/ 5 w 5"/>
                  <a:gd name="T11" fmla="*/ 7 h 13"/>
                  <a:gd name="T12" fmla="*/ 3 w 5"/>
                  <a:gd name="T13" fmla="*/ 0 h 13"/>
                  <a:gd name="T14" fmla="*/ 3 w 5"/>
                  <a:gd name="T15" fmla="*/ 0 h 13"/>
                  <a:gd name="T16" fmla="*/ 0 w 5"/>
                  <a:gd name="T17" fmla="*/ 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3"/>
                  <a:gd name="T29" fmla="*/ 5 w 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3">
                    <a:moveTo>
                      <a:pt x="0" y="2"/>
                    </a:moveTo>
                    <a:lnTo>
                      <a:pt x="0" y="2"/>
                    </a:lnTo>
                    <a:lnTo>
                      <a:pt x="3" y="7"/>
                    </a:lnTo>
                    <a:lnTo>
                      <a:pt x="3" y="13"/>
                    </a:lnTo>
                    <a:lnTo>
                      <a:pt x="5" y="13"/>
                    </a:lnTo>
                    <a:lnTo>
                      <a:pt x="5" y="7"/>
                    </a:lnTo>
                    <a:lnTo>
                      <a:pt x="3"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46" name="Freeform 445"/>
              <p:cNvSpPr>
                <a:spLocks/>
              </p:cNvSpPr>
              <p:nvPr/>
            </p:nvSpPr>
            <p:spPr bwMode="auto">
              <a:xfrm>
                <a:off x="5545" y="1885"/>
                <a:ext cx="11" cy="8"/>
              </a:xfrm>
              <a:custGeom>
                <a:avLst/>
                <a:gdLst>
                  <a:gd name="T0" fmla="*/ 3 w 11"/>
                  <a:gd name="T1" fmla="*/ 0 h 8"/>
                  <a:gd name="T2" fmla="*/ 0 w 11"/>
                  <a:gd name="T3" fmla="*/ 6 h 8"/>
                  <a:gd name="T4" fmla="*/ 3 w 11"/>
                  <a:gd name="T5" fmla="*/ 6 h 8"/>
                  <a:gd name="T6" fmla="*/ 8 w 11"/>
                  <a:gd name="T7" fmla="*/ 8 h 8"/>
                  <a:gd name="T8" fmla="*/ 11 w 11"/>
                  <a:gd name="T9" fmla="*/ 6 h 8"/>
                  <a:gd name="T10" fmla="*/ 6 w 11"/>
                  <a:gd name="T11" fmla="*/ 3 h 8"/>
                  <a:gd name="T12" fmla="*/ 3 w 11"/>
                  <a:gd name="T13" fmla="*/ 0 h 8"/>
                  <a:gd name="T14" fmla="*/ 0 w 11"/>
                  <a:gd name="T15" fmla="*/ 3 h 8"/>
                  <a:gd name="T16" fmla="*/ 3 w 11"/>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8"/>
                  <a:gd name="T29" fmla="*/ 11 w 11"/>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8">
                    <a:moveTo>
                      <a:pt x="3" y="0"/>
                    </a:moveTo>
                    <a:lnTo>
                      <a:pt x="0" y="6"/>
                    </a:lnTo>
                    <a:lnTo>
                      <a:pt x="3" y="6"/>
                    </a:lnTo>
                    <a:lnTo>
                      <a:pt x="8" y="8"/>
                    </a:lnTo>
                    <a:lnTo>
                      <a:pt x="11" y="6"/>
                    </a:lnTo>
                    <a:lnTo>
                      <a:pt x="6" y="3"/>
                    </a:lnTo>
                    <a:lnTo>
                      <a:pt x="3" y="0"/>
                    </a:lnTo>
                    <a:lnTo>
                      <a:pt x="0" y="3"/>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47" name="Freeform 446"/>
              <p:cNvSpPr>
                <a:spLocks/>
              </p:cNvSpPr>
              <p:nvPr/>
            </p:nvSpPr>
            <p:spPr bwMode="auto">
              <a:xfrm>
                <a:off x="5545" y="1885"/>
                <a:ext cx="13" cy="19"/>
              </a:xfrm>
              <a:custGeom>
                <a:avLst/>
                <a:gdLst>
                  <a:gd name="T0" fmla="*/ 11 w 13"/>
                  <a:gd name="T1" fmla="*/ 19 h 19"/>
                  <a:gd name="T2" fmla="*/ 13 w 13"/>
                  <a:gd name="T3" fmla="*/ 19 h 19"/>
                  <a:gd name="T4" fmla="*/ 8 w 13"/>
                  <a:gd name="T5" fmla="*/ 6 h 19"/>
                  <a:gd name="T6" fmla="*/ 3 w 13"/>
                  <a:gd name="T7" fmla="*/ 0 h 19"/>
                  <a:gd name="T8" fmla="*/ 0 w 13"/>
                  <a:gd name="T9" fmla="*/ 3 h 19"/>
                  <a:gd name="T10" fmla="*/ 6 w 13"/>
                  <a:gd name="T11" fmla="*/ 8 h 19"/>
                  <a:gd name="T12" fmla="*/ 11 w 13"/>
                  <a:gd name="T13" fmla="*/ 19 h 19"/>
                  <a:gd name="T14" fmla="*/ 13 w 13"/>
                  <a:gd name="T15" fmla="*/ 19 h 19"/>
                  <a:gd name="T16" fmla="*/ 11 w 13"/>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9"/>
                  <a:gd name="T29" fmla="*/ 13 w 1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9">
                    <a:moveTo>
                      <a:pt x="11" y="19"/>
                    </a:moveTo>
                    <a:lnTo>
                      <a:pt x="13" y="19"/>
                    </a:lnTo>
                    <a:lnTo>
                      <a:pt x="8" y="6"/>
                    </a:lnTo>
                    <a:lnTo>
                      <a:pt x="3" y="0"/>
                    </a:lnTo>
                    <a:lnTo>
                      <a:pt x="0" y="3"/>
                    </a:lnTo>
                    <a:lnTo>
                      <a:pt x="6" y="8"/>
                    </a:lnTo>
                    <a:lnTo>
                      <a:pt x="11" y="19"/>
                    </a:lnTo>
                    <a:lnTo>
                      <a:pt x="13" y="19"/>
                    </a:lnTo>
                    <a:lnTo>
                      <a:pt x="11"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48" name="Freeform 447"/>
              <p:cNvSpPr>
                <a:spLocks/>
              </p:cNvSpPr>
              <p:nvPr/>
            </p:nvSpPr>
            <p:spPr bwMode="auto">
              <a:xfrm>
                <a:off x="5556" y="1864"/>
                <a:ext cx="10" cy="21"/>
              </a:xfrm>
              <a:custGeom>
                <a:avLst/>
                <a:gdLst>
                  <a:gd name="T0" fmla="*/ 0 w 10"/>
                  <a:gd name="T1" fmla="*/ 21 h 21"/>
                  <a:gd name="T2" fmla="*/ 0 w 10"/>
                  <a:gd name="T3" fmla="*/ 21 h 21"/>
                  <a:gd name="T4" fmla="*/ 5 w 10"/>
                  <a:gd name="T5" fmla="*/ 19 h 21"/>
                  <a:gd name="T6" fmla="*/ 8 w 10"/>
                  <a:gd name="T7" fmla="*/ 19 h 21"/>
                  <a:gd name="T8" fmla="*/ 10 w 10"/>
                  <a:gd name="T9" fmla="*/ 13 h 21"/>
                  <a:gd name="T10" fmla="*/ 10 w 10"/>
                  <a:gd name="T11" fmla="*/ 11 h 21"/>
                  <a:gd name="T12" fmla="*/ 10 w 10"/>
                  <a:gd name="T13" fmla="*/ 6 h 21"/>
                  <a:gd name="T14" fmla="*/ 5 w 10"/>
                  <a:gd name="T15" fmla="*/ 3 h 21"/>
                  <a:gd name="T16" fmla="*/ 2 w 10"/>
                  <a:gd name="T17" fmla="*/ 0 h 21"/>
                  <a:gd name="T18" fmla="*/ 2 w 10"/>
                  <a:gd name="T19" fmla="*/ 3 h 21"/>
                  <a:gd name="T20" fmla="*/ 2 w 10"/>
                  <a:gd name="T21" fmla="*/ 16 h 21"/>
                  <a:gd name="T22" fmla="*/ 0 w 10"/>
                  <a:gd name="T23" fmla="*/ 21 h 21"/>
                  <a:gd name="T24" fmla="*/ 0 w 10"/>
                  <a:gd name="T25" fmla="*/ 2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21"/>
                  <a:gd name="T41" fmla="*/ 10 w 1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21">
                    <a:moveTo>
                      <a:pt x="0" y="21"/>
                    </a:moveTo>
                    <a:lnTo>
                      <a:pt x="0" y="21"/>
                    </a:lnTo>
                    <a:lnTo>
                      <a:pt x="5" y="19"/>
                    </a:lnTo>
                    <a:lnTo>
                      <a:pt x="8" y="19"/>
                    </a:lnTo>
                    <a:lnTo>
                      <a:pt x="10" y="13"/>
                    </a:lnTo>
                    <a:lnTo>
                      <a:pt x="10" y="11"/>
                    </a:lnTo>
                    <a:lnTo>
                      <a:pt x="10" y="6"/>
                    </a:lnTo>
                    <a:lnTo>
                      <a:pt x="5" y="3"/>
                    </a:lnTo>
                    <a:lnTo>
                      <a:pt x="2" y="0"/>
                    </a:lnTo>
                    <a:lnTo>
                      <a:pt x="2" y="3"/>
                    </a:lnTo>
                    <a:lnTo>
                      <a:pt x="2" y="16"/>
                    </a:lnTo>
                    <a:lnTo>
                      <a:pt x="0" y="2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49" name="Freeform 448"/>
              <p:cNvSpPr>
                <a:spLocks/>
              </p:cNvSpPr>
              <p:nvPr/>
            </p:nvSpPr>
            <p:spPr bwMode="auto">
              <a:xfrm>
                <a:off x="5553" y="1880"/>
                <a:ext cx="8" cy="5"/>
              </a:xfrm>
              <a:custGeom>
                <a:avLst/>
                <a:gdLst>
                  <a:gd name="T0" fmla="*/ 8 w 8"/>
                  <a:gd name="T1" fmla="*/ 0 h 5"/>
                  <a:gd name="T2" fmla="*/ 8 w 8"/>
                  <a:gd name="T3" fmla="*/ 0 h 5"/>
                  <a:gd name="T4" fmla="*/ 3 w 8"/>
                  <a:gd name="T5" fmla="*/ 3 h 5"/>
                  <a:gd name="T6" fmla="*/ 0 w 8"/>
                  <a:gd name="T7" fmla="*/ 5 h 5"/>
                  <a:gd name="T8" fmla="*/ 5 w 8"/>
                  <a:gd name="T9" fmla="*/ 5 h 5"/>
                  <a:gd name="T10" fmla="*/ 5 w 8"/>
                  <a:gd name="T11" fmla="*/ 5 h 5"/>
                  <a:gd name="T12" fmla="*/ 8 w 8"/>
                  <a:gd name="T13" fmla="*/ 5 h 5"/>
                  <a:gd name="T14" fmla="*/ 8 w 8"/>
                  <a:gd name="T15" fmla="*/ 5 h 5"/>
                  <a:gd name="T16" fmla="*/ 8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8" y="0"/>
                    </a:moveTo>
                    <a:lnTo>
                      <a:pt x="8" y="0"/>
                    </a:lnTo>
                    <a:lnTo>
                      <a:pt x="3" y="3"/>
                    </a:lnTo>
                    <a:lnTo>
                      <a:pt x="0" y="5"/>
                    </a:lnTo>
                    <a:lnTo>
                      <a:pt x="5" y="5"/>
                    </a:lnTo>
                    <a:lnTo>
                      <a:pt x="8" y="5"/>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50" name="Freeform 449"/>
              <p:cNvSpPr>
                <a:spLocks/>
              </p:cNvSpPr>
              <p:nvPr/>
            </p:nvSpPr>
            <p:spPr bwMode="auto">
              <a:xfrm>
                <a:off x="5561" y="1870"/>
                <a:ext cx="8" cy="15"/>
              </a:xfrm>
              <a:custGeom>
                <a:avLst/>
                <a:gdLst>
                  <a:gd name="T0" fmla="*/ 3 w 8"/>
                  <a:gd name="T1" fmla="*/ 2 h 15"/>
                  <a:gd name="T2" fmla="*/ 3 w 8"/>
                  <a:gd name="T3" fmla="*/ 2 h 15"/>
                  <a:gd name="T4" fmla="*/ 3 w 8"/>
                  <a:gd name="T5" fmla="*/ 5 h 15"/>
                  <a:gd name="T6" fmla="*/ 3 w 8"/>
                  <a:gd name="T7" fmla="*/ 7 h 15"/>
                  <a:gd name="T8" fmla="*/ 0 w 8"/>
                  <a:gd name="T9" fmla="*/ 10 h 15"/>
                  <a:gd name="T10" fmla="*/ 0 w 8"/>
                  <a:gd name="T11" fmla="*/ 10 h 15"/>
                  <a:gd name="T12" fmla="*/ 0 w 8"/>
                  <a:gd name="T13" fmla="*/ 15 h 15"/>
                  <a:gd name="T14" fmla="*/ 5 w 8"/>
                  <a:gd name="T15" fmla="*/ 13 h 15"/>
                  <a:gd name="T16" fmla="*/ 5 w 8"/>
                  <a:gd name="T17" fmla="*/ 7 h 15"/>
                  <a:gd name="T18" fmla="*/ 8 w 8"/>
                  <a:gd name="T19" fmla="*/ 5 h 15"/>
                  <a:gd name="T20" fmla="*/ 5 w 8"/>
                  <a:gd name="T21" fmla="*/ 0 h 15"/>
                  <a:gd name="T22" fmla="*/ 5 w 8"/>
                  <a:gd name="T23" fmla="*/ 0 h 15"/>
                  <a:gd name="T24" fmla="*/ 3 w 8"/>
                  <a:gd name="T25" fmla="*/ 2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5"/>
                  <a:gd name="T41" fmla="*/ 8 w 8"/>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5">
                    <a:moveTo>
                      <a:pt x="3" y="2"/>
                    </a:moveTo>
                    <a:lnTo>
                      <a:pt x="3" y="2"/>
                    </a:lnTo>
                    <a:lnTo>
                      <a:pt x="3" y="5"/>
                    </a:lnTo>
                    <a:lnTo>
                      <a:pt x="3" y="7"/>
                    </a:lnTo>
                    <a:lnTo>
                      <a:pt x="0" y="10"/>
                    </a:lnTo>
                    <a:lnTo>
                      <a:pt x="0" y="15"/>
                    </a:lnTo>
                    <a:lnTo>
                      <a:pt x="5" y="13"/>
                    </a:lnTo>
                    <a:lnTo>
                      <a:pt x="5" y="7"/>
                    </a:lnTo>
                    <a:lnTo>
                      <a:pt x="8" y="5"/>
                    </a:lnTo>
                    <a:lnTo>
                      <a:pt x="5" y="0"/>
                    </a:lnTo>
                    <a:lnTo>
                      <a:pt x="3"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51" name="Freeform 450"/>
              <p:cNvSpPr>
                <a:spLocks/>
              </p:cNvSpPr>
              <p:nvPr/>
            </p:nvSpPr>
            <p:spPr bwMode="auto">
              <a:xfrm>
                <a:off x="5556" y="1862"/>
                <a:ext cx="10" cy="10"/>
              </a:xfrm>
              <a:custGeom>
                <a:avLst/>
                <a:gdLst>
                  <a:gd name="T0" fmla="*/ 0 w 10"/>
                  <a:gd name="T1" fmla="*/ 2 h 10"/>
                  <a:gd name="T2" fmla="*/ 0 w 10"/>
                  <a:gd name="T3" fmla="*/ 2 h 10"/>
                  <a:gd name="T4" fmla="*/ 5 w 10"/>
                  <a:gd name="T5" fmla="*/ 5 h 10"/>
                  <a:gd name="T6" fmla="*/ 8 w 10"/>
                  <a:gd name="T7" fmla="*/ 10 h 10"/>
                  <a:gd name="T8" fmla="*/ 10 w 10"/>
                  <a:gd name="T9" fmla="*/ 8 h 10"/>
                  <a:gd name="T10" fmla="*/ 8 w 10"/>
                  <a:gd name="T11" fmla="*/ 2 h 10"/>
                  <a:gd name="T12" fmla="*/ 2 w 10"/>
                  <a:gd name="T13" fmla="*/ 0 h 10"/>
                  <a:gd name="T14" fmla="*/ 2 w 10"/>
                  <a:gd name="T15" fmla="*/ 0 h 10"/>
                  <a:gd name="T16" fmla="*/ 0 w 10"/>
                  <a:gd name="T17" fmla="*/ 2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0" y="2"/>
                    </a:moveTo>
                    <a:lnTo>
                      <a:pt x="0" y="2"/>
                    </a:lnTo>
                    <a:lnTo>
                      <a:pt x="5" y="5"/>
                    </a:lnTo>
                    <a:lnTo>
                      <a:pt x="8" y="10"/>
                    </a:lnTo>
                    <a:lnTo>
                      <a:pt x="10" y="8"/>
                    </a:lnTo>
                    <a:lnTo>
                      <a:pt x="8" y="2"/>
                    </a:lnTo>
                    <a:lnTo>
                      <a:pt x="2"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52" name="Freeform 451"/>
              <p:cNvSpPr>
                <a:spLocks/>
              </p:cNvSpPr>
              <p:nvPr/>
            </p:nvSpPr>
            <p:spPr bwMode="auto">
              <a:xfrm>
                <a:off x="5556" y="1862"/>
                <a:ext cx="5" cy="18"/>
              </a:xfrm>
              <a:custGeom>
                <a:avLst/>
                <a:gdLst>
                  <a:gd name="T0" fmla="*/ 5 w 5"/>
                  <a:gd name="T1" fmla="*/ 18 h 18"/>
                  <a:gd name="T2" fmla="*/ 5 w 5"/>
                  <a:gd name="T3" fmla="*/ 18 h 18"/>
                  <a:gd name="T4" fmla="*/ 5 w 5"/>
                  <a:gd name="T5" fmla="*/ 5 h 18"/>
                  <a:gd name="T6" fmla="*/ 0 w 5"/>
                  <a:gd name="T7" fmla="*/ 2 h 18"/>
                  <a:gd name="T8" fmla="*/ 2 w 5"/>
                  <a:gd name="T9" fmla="*/ 0 h 18"/>
                  <a:gd name="T10" fmla="*/ 2 w 5"/>
                  <a:gd name="T11" fmla="*/ 5 h 18"/>
                  <a:gd name="T12" fmla="*/ 2 w 5"/>
                  <a:gd name="T13" fmla="*/ 15 h 18"/>
                  <a:gd name="T14" fmla="*/ 2 w 5"/>
                  <a:gd name="T15" fmla="*/ 15 h 18"/>
                  <a:gd name="T16" fmla="*/ 5 w 5"/>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8"/>
                  <a:gd name="T29" fmla="*/ 5 w 5"/>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8">
                    <a:moveTo>
                      <a:pt x="5" y="18"/>
                    </a:moveTo>
                    <a:lnTo>
                      <a:pt x="5" y="18"/>
                    </a:lnTo>
                    <a:lnTo>
                      <a:pt x="5" y="5"/>
                    </a:lnTo>
                    <a:lnTo>
                      <a:pt x="0" y="2"/>
                    </a:lnTo>
                    <a:lnTo>
                      <a:pt x="2" y="0"/>
                    </a:lnTo>
                    <a:lnTo>
                      <a:pt x="2" y="5"/>
                    </a:lnTo>
                    <a:lnTo>
                      <a:pt x="2" y="15"/>
                    </a:lnTo>
                    <a:lnTo>
                      <a:pt x="5" y="1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53" name="Freeform 452"/>
              <p:cNvSpPr>
                <a:spLocks/>
              </p:cNvSpPr>
              <p:nvPr/>
            </p:nvSpPr>
            <p:spPr bwMode="auto">
              <a:xfrm>
                <a:off x="5553" y="1877"/>
                <a:ext cx="8" cy="11"/>
              </a:xfrm>
              <a:custGeom>
                <a:avLst/>
                <a:gdLst>
                  <a:gd name="T0" fmla="*/ 0 w 8"/>
                  <a:gd name="T1" fmla="*/ 8 h 11"/>
                  <a:gd name="T2" fmla="*/ 3 w 8"/>
                  <a:gd name="T3" fmla="*/ 8 h 11"/>
                  <a:gd name="T4" fmla="*/ 5 w 8"/>
                  <a:gd name="T5" fmla="*/ 11 h 11"/>
                  <a:gd name="T6" fmla="*/ 8 w 8"/>
                  <a:gd name="T7" fmla="*/ 3 h 11"/>
                  <a:gd name="T8" fmla="*/ 5 w 8"/>
                  <a:gd name="T9" fmla="*/ 0 h 11"/>
                  <a:gd name="T10" fmla="*/ 0 w 8"/>
                  <a:gd name="T11" fmla="*/ 8 h 11"/>
                  <a:gd name="T12" fmla="*/ 5 w 8"/>
                  <a:gd name="T13" fmla="*/ 11 h 11"/>
                  <a:gd name="T14" fmla="*/ 5 w 8"/>
                  <a:gd name="T15" fmla="*/ 8 h 11"/>
                  <a:gd name="T16" fmla="*/ 5 w 8"/>
                  <a:gd name="T17" fmla="*/ 11 h 11"/>
                  <a:gd name="T18" fmla="*/ 5 w 8"/>
                  <a:gd name="T19" fmla="*/ 11 h 11"/>
                  <a:gd name="T20" fmla="*/ 5 w 8"/>
                  <a:gd name="T21" fmla="*/ 8 h 11"/>
                  <a:gd name="T22" fmla="*/ 0 w 8"/>
                  <a:gd name="T23" fmla="*/ 8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1"/>
                  <a:gd name="T38" fmla="*/ 8 w 8"/>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1">
                    <a:moveTo>
                      <a:pt x="0" y="8"/>
                    </a:moveTo>
                    <a:lnTo>
                      <a:pt x="3" y="8"/>
                    </a:lnTo>
                    <a:lnTo>
                      <a:pt x="5" y="11"/>
                    </a:lnTo>
                    <a:lnTo>
                      <a:pt x="8" y="3"/>
                    </a:lnTo>
                    <a:lnTo>
                      <a:pt x="5" y="0"/>
                    </a:lnTo>
                    <a:lnTo>
                      <a:pt x="0" y="8"/>
                    </a:lnTo>
                    <a:lnTo>
                      <a:pt x="5" y="11"/>
                    </a:lnTo>
                    <a:lnTo>
                      <a:pt x="5" y="8"/>
                    </a:lnTo>
                    <a:lnTo>
                      <a:pt x="5" y="11"/>
                    </a:lnTo>
                    <a:lnTo>
                      <a:pt x="5" y="8"/>
                    </a:lnTo>
                    <a:lnTo>
                      <a:pt x="0"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54" name="Freeform 453"/>
              <p:cNvSpPr>
                <a:spLocks/>
              </p:cNvSpPr>
              <p:nvPr/>
            </p:nvSpPr>
            <p:spPr bwMode="auto">
              <a:xfrm>
                <a:off x="5459" y="1943"/>
                <a:ext cx="16" cy="13"/>
              </a:xfrm>
              <a:custGeom>
                <a:avLst/>
                <a:gdLst>
                  <a:gd name="T0" fmla="*/ 11 w 16"/>
                  <a:gd name="T1" fmla="*/ 0 h 13"/>
                  <a:gd name="T2" fmla="*/ 13 w 16"/>
                  <a:gd name="T3" fmla="*/ 0 h 13"/>
                  <a:gd name="T4" fmla="*/ 16 w 16"/>
                  <a:gd name="T5" fmla="*/ 2 h 13"/>
                  <a:gd name="T6" fmla="*/ 3 w 16"/>
                  <a:gd name="T7" fmla="*/ 10 h 13"/>
                  <a:gd name="T8" fmla="*/ 0 w 16"/>
                  <a:gd name="T9" fmla="*/ 13 h 13"/>
                  <a:gd name="T10" fmla="*/ 3 w 16"/>
                  <a:gd name="T11" fmla="*/ 8 h 13"/>
                  <a:gd name="T12" fmla="*/ 11 w 16"/>
                  <a:gd name="T13" fmla="*/ 0 h 13"/>
                  <a:gd name="T14" fmla="*/ 0 60000 65536"/>
                  <a:gd name="T15" fmla="*/ 0 60000 65536"/>
                  <a:gd name="T16" fmla="*/ 0 60000 65536"/>
                  <a:gd name="T17" fmla="*/ 0 60000 65536"/>
                  <a:gd name="T18" fmla="*/ 0 60000 65536"/>
                  <a:gd name="T19" fmla="*/ 0 60000 65536"/>
                  <a:gd name="T20" fmla="*/ 0 60000 65536"/>
                  <a:gd name="T21" fmla="*/ 0 w 16"/>
                  <a:gd name="T22" fmla="*/ 0 h 13"/>
                  <a:gd name="T23" fmla="*/ 16 w 1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3">
                    <a:moveTo>
                      <a:pt x="11" y="0"/>
                    </a:moveTo>
                    <a:lnTo>
                      <a:pt x="13" y="0"/>
                    </a:lnTo>
                    <a:lnTo>
                      <a:pt x="16" y="2"/>
                    </a:lnTo>
                    <a:lnTo>
                      <a:pt x="3" y="10"/>
                    </a:lnTo>
                    <a:lnTo>
                      <a:pt x="0" y="13"/>
                    </a:lnTo>
                    <a:lnTo>
                      <a:pt x="3" y="8"/>
                    </a:lnTo>
                    <a:lnTo>
                      <a:pt x="1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55" name="Freeform 454"/>
              <p:cNvSpPr>
                <a:spLocks/>
              </p:cNvSpPr>
              <p:nvPr/>
            </p:nvSpPr>
            <p:spPr bwMode="auto">
              <a:xfrm>
                <a:off x="5470" y="1940"/>
                <a:ext cx="5" cy="8"/>
              </a:xfrm>
              <a:custGeom>
                <a:avLst/>
                <a:gdLst>
                  <a:gd name="T0" fmla="*/ 2 w 5"/>
                  <a:gd name="T1" fmla="*/ 8 h 8"/>
                  <a:gd name="T2" fmla="*/ 2 w 5"/>
                  <a:gd name="T3" fmla="*/ 8 h 8"/>
                  <a:gd name="T4" fmla="*/ 5 w 5"/>
                  <a:gd name="T5" fmla="*/ 3 h 8"/>
                  <a:gd name="T6" fmla="*/ 2 w 5"/>
                  <a:gd name="T7" fmla="*/ 0 h 8"/>
                  <a:gd name="T8" fmla="*/ 0 w 5"/>
                  <a:gd name="T9" fmla="*/ 3 h 8"/>
                  <a:gd name="T10" fmla="*/ 2 w 5"/>
                  <a:gd name="T11" fmla="*/ 5 h 8"/>
                  <a:gd name="T12" fmla="*/ 5 w 5"/>
                  <a:gd name="T13" fmla="*/ 3 h 8"/>
                  <a:gd name="T14" fmla="*/ 5 w 5"/>
                  <a:gd name="T15" fmla="*/ 3 h 8"/>
                  <a:gd name="T16" fmla="*/ 2 w 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2" y="8"/>
                    </a:moveTo>
                    <a:lnTo>
                      <a:pt x="2" y="8"/>
                    </a:lnTo>
                    <a:lnTo>
                      <a:pt x="5" y="3"/>
                    </a:lnTo>
                    <a:lnTo>
                      <a:pt x="2" y="0"/>
                    </a:lnTo>
                    <a:lnTo>
                      <a:pt x="0" y="3"/>
                    </a:lnTo>
                    <a:lnTo>
                      <a:pt x="2" y="5"/>
                    </a:lnTo>
                    <a:lnTo>
                      <a:pt x="5" y="3"/>
                    </a:lnTo>
                    <a:lnTo>
                      <a:pt x="2"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56" name="Freeform 455"/>
              <p:cNvSpPr>
                <a:spLocks/>
              </p:cNvSpPr>
              <p:nvPr/>
            </p:nvSpPr>
            <p:spPr bwMode="auto">
              <a:xfrm>
                <a:off x="5457" y="1943"/>
                <a:ext cx="18" cy="15"/>
              </a:xfrm>
              <a:custGeom>
                <a:avLst/>
                <a:gdLst>
                  <a:gd name="T0" fmla="*/ 0 w 18"/>
                  <a:gd name="T1" fmla="*/ 15 h 15"/>
                  <a:gd name="T2" fmla="*/ 0 w 18"/>
                  <a:gd name="T3" fmla="*/ 15 h 15"/>
                  <a:gd name="T4" fmla="*/ 7 w 18"/>
                  <a:gd name="T5" fmla="*/ 13 h 15"/>
                  <a:gd name="T6" fmla="*/ 15 w 18"/>
                  <a:gd name="T7" fmla="*/ 5 h 15"/>
                  <a:gd name="T8" fmla="*/ 18 w 18"/>
                  <a:gd name="T9" fmla="*/ 0 h 15"/>
                  <a:gd name="T10" fmla="*/ 5 w 18"/>
                  <a:gd name="T11" fmla="*/ 8 h 15"/>
                  <a:gd name="T12" fmla="*/ 5 w 18"/>
                  <a:gd name="T13" fmla="*/ 13 h 15"/>
                  <a:gd name="T14" fmla="*/ 5 w 18"/>
                  <a:gd name="T15" fmla="*/ 13 h 15"/>
                  <a:gd name="T16" fmla="*/ 0 w 18"/>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5"/>
                  <a:gd name="T29" fmla="*/ 18 w 18"/>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5">
                    <a:moveTo>
                      <a:pt x="0" y="15"/>
                    </a:moveTo>
                    <a:lnTo>
                      <a:pt x="0" y="15"/>
                    </a:lnTo>
                    <a:lnTo>
                      <a:pt x="7" y="13"/>
                    </a:lnTo>
                    <a:lnTo>
                      <a:pt x="15" y="5"/>
                    </a:lnTo>
                    <a:lnTo>
                      <a:pt x="18" y="0"/>
                    </a:lnTo>
                    <a:lnTo>
                      <a:pt x="5" y="8"/>
                    </a:lnTo>
                    <a:lnTo>
                      <a:pt x="5" y="13"/>
                    </a:lnTo>
                    <a:lnTo>
                      <a:pt x="0" y="1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57" name="Freeform 456"/>
              <p:cNvSpPr>
                <a:spLocks/>
              </p:cNvSpPr>
              <p:nvPr/>
            </p:nvSpPr>
            <p:spPr bwMode="auto">
              <a:xfrm>
                <a:off x="5457" y="1940"/>
                <a:ext cx="15" cy="18"/>
              </a:xfrm>
              <a:custGeom>
                <a:avLst/>
                <a:gdLst>
                  <a:gd name="T0" fmla="*/ 15 w 15"/>
                  <a:gd name="T1" fmla="*/ 0 h 18"/>
                  <a:gd name="T2" fmla="*/ 13 w 15"/>
                  <a:gd name="T3" fmla="*/ 0 h 18"/>
                  <a:gd name="T4" fmla="*/ 5 w 15"/>
                  <a:gd name="T5" fmla="*/ 8 h 18"/>
                  <a:gd name="T6" fmla="*/ 0 w 15"/>
                  <a:gd name="T7" fmla="*/ 18 h 18"/>
                  <a:gd name="T8" fmla="*/ 5 w 15"/>
                  <a:gd name="T9" fmla="*/ 16 h 18"/>
                  <a:gd name="T10" fmla="*/ 7 w 15"/>
                  <a:gd name="T11" fmla="*/ 11 h 18"/>
                  <a:gd name="T12" fmla="*/ 15 w 15"/>
                  <a:gd name="T13" fmla="*/ 3 h 18"/>
                  <a:gd name="T14" fmla="*/ 13 w 15"/>
                  <a:gd name="T15" fmla="*/ 3 h 18"/>
                  <a:gd name="T16" fmla="*/ 15 w 15"/>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8"/>
                  <a:gd name="T29" fmla="*/ 15 w 15"/>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8">
                    <a:moveTo>
                      <a:pt x="15" y="0"/>
                    </a:moveTo>
                    <a:lnTo>
                      <a:pt x="13" y="0"/>
                    </a:lnTo>
                    <a:lnTo>
                      <a:pt x="5" y="8"/>
                    </a:lnTo>
                    <a:lnTo>
                      <a:pt x="0" y="18"/>
                    </a:lnTo>
                    <a:lnTo>
                      <a:pt x="5" y="16"/>
                    </a:lnTo>
                    <a:lnTo>
                      <a:pt x="7" y="11"/>
                    </a:lnTo>
                    <a:lnTo>
                      <a:pt x="15" y="3"/>
                    </a:lnTo>
                    <a:lnTo>
                      <a:pt x="13" y="3"/>
                    </a:lnTo>
                    <a:lnTo>
                      <a:pt x="1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58" name="Freeform 457"/>
              <p:cNvSpPr>
                <a:spLocks/>
              </p:cNvSpPr>
              <p:nvPr/>
            </p:nvSpPr>
            <p:spPr bwMode="auto">
              <a:xfrm>
                <a:off x="5462" y="1901"/>
                <a:ext cx="18" cy="31"/>
              </a:xfrm>
              <a:custGeom>
                <a:avLst/>
                <a:gdLst>
                  <a:gd name="T0" fmla="*/ 2 w 18"/>
                  <a:gd name="T1" fmla="*/ 31 h 31"/>
                  <a:gd name="T2" fmla="*/ 2 w 18"/>
                  <a:gd name="T3" fmla="*/ 23 h 31"/>
                  <a:gd name="T4" fmla="*/ 0 w 18"/>
                  <a:gd name="T5" fmla="*/ 8 h 31"/>
                  <a:gd name="T6" fmla="*/ 0 w 18"/>
                  <a:gd name="T7" fmla="*/ 3 h 31"/>
                  <a:gd name="T8" fmla="*/ 5 w 18"/>
                  <a:gd name="T9" fmla="*/ 0 h 31"/>
                  <a:gd name="T10" fmla="*/ 13 w 18"/>
                  <a:gd name="T11" fmla="*/ 0 h 31"/>
                  <a:gd name="T12" fmla="*/ 18 w 18"/>
                  <a:gd name="T13" fmla="*/ 0 h 31"/>
                  <a:gd name="T14" fmla="*/ 10 w 18"/>
                  <a:gd name="T15" fmla="*/ 3 h 31"/>
                  <a:gd name="T16" fmla="*/ 0 w 18"/>
                  <a:gd name="T17" fmla="*/ 10 h 31"/>
                  <a:gd name="T18" fmla="*/ 2 w 18"/>
                  <a:gd name="T19" fmla="*/ 23 h 31"/>
                  <a:gd name="T20" fmla="*/ 2 w 18"/>
                  <a:gd name="T21" fmla="*/ 3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1"/>
                  <a:gd name="T35" fmla="*/ 18 w 18"/>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1">
                    <a:moveTo>
                      <a:pt x="2" y="31"/>
                    </a:moveTo>
                    <a:lnTo>
                      <a:pt x="2" y="23"/>
                    </a:lnTo>
                    <a:lnTo>
                      <a:pt x="0" y="8"/>
                    </a:lnTo>
                    <a:lnTo>
                      <a:pt x="0" y="3"/>
                    </a:lnTo>
                    <a:lnTo>
                      <a:pt x="5" y="0"/>
                    </a:lnTo>
                    <a:lnTo>
                      <a:pt x="13" y="0"/>
                    </a:lnTo>
                    <a:lnTo>
                      <a:pt x="18" y="0"/>
                    </a:lnTo>
                    <a:lnTo>
                      <a:pt x="10" y="3"/>
                    </a:lnTo>
                    <a:lnTo>
                      <a:pt x="0" y="10"/>
                    </a:lnTo>
                    <a:lnTo>
                      <a:pt x="2" y="23"/>
                    </a:lnTo>
                    <a:lnTo>
                      <a:pt x="2" y="3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59" name="Freeform 458"/>
              <p:cNvSpPr>
                <a:spLocks/>
              </p:cNvSpPr>
              <p:nvPr/>
            </p:nvSpPr>
            <p:spPr bwMode="auto">
              <a:xfrm>
                <a:off x="5459" y="1909"/>
                <a:ext cx="8" cy="23"/>
              </a:xfrm>
              <a:custGeom>
                <a:avLst/>
                <a:gdLst>
                  <a:gd name="T0" fmla="*/ 0 w 8"/>
                  <a:gd name="T1" fmla="*/ 2 h 23"/>
                  <a:gd name="T2" fmla="*/ 0 w 8"/>
                  <a:gd name="T3" fmla="*/ 2 h 23"/>
                  <a:gd name="T4" fmla="*/ 3 w 8"/>
                  <a:gd name="T5" fmla="*/ 15 h 23"/>
                  <a:gd name="T6" fmla="*/ 3 w 8"/>
                  <a:gd name="T7" fmla="*/ 23 h 23"/>
                  <a:gd name="T8" fmla="*/ 8 w 8"/>
                  <a:gd name="T9" fmla="*/ 23 h 23"/>
                  <a:gd name="T10" fmla="*/ 5 w 8"/>
                  <a:gd name="T11" fmla="*/ 15 h 23"/>
                  <a:gd name="T12" fmla="*/ 3 w 8"/>
                  <a:gd name="T13" fmla="*/ 0 h 23"/>
                  <a:gd name="T14" fmla="*/ 3 w 8"/>
                  <a:gd name="T15" fmla="*/ 0 h 23"/>
                  <a:gd name="T16" fmla="*/ 0 w 8"/>
                  <a:gd name="T17" fmla="*/ 2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3"/>
                  <a:gd name="T29" fmla="*/ 8 w 8"/>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3">
                    <a:moveTo>
                      <a:pt x="0" y="2"/>
                    </a:moveTo>
                    <a:lnTo>
                      <a:pt x="0" y="2"/>
                    </a:lnTo>
                    <a:lnTo>
                      <a:pt x="3" y="15"/>
                    </a:lnTo>
                    <a:lnTo>
                      <a:pt x="3" y="23"/>
                    </a:lnTo>
                    <a:lnTo>
                      <a:pt x="8" y="23"/>
                    </a:lnTo>
                    <a:lnTo>
                      <a:pt x="5" y="15"/>
                    </a:lnTo>
                    <a:lnTo>
                      <a:pt x="3"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60" name="Freeform 459"/>
              <p:cNvSpPr>
                <a:spLocks/>
              </p:cNvSpPr>
              <p:nvPr/>
            </p:nvSpPr>
            <p:spPr bwMode="auto">
              <a:xfrm>
                <a:off x="5459" y="1898"/>
                <a:ext cx="21" cy="13"/>
              </a:xfrm>
              <a:custGeom>
                <a:avLst/>
                <a:gdLst>
                  <a:gd name="T0" fmla="*/ 21 w 21"/>
                  <a:gd name="T1" fmla="*/ 0 h 13"/>
                  <a:gd name="T2" fmla="*/ 21 w 21"/>
                  <a:gd name="T3" fmla="*/ 0 h 13"/>
                  <a:gd name="T4" fmla="*/ 16 w 21"/>
                  <a:gd name="T5" fmla="*/ 0 h 13"/>
                  <a:gd name="T6" fmla="*/ 8 w 21"/>
                  <a:gd name="T7" fmla="*/ 0 h 13"/>
                  <a:gd name="T8" fmla="*/ 0 w 21"/>
                  <a:gd name="T9" fmla="*/ 6 h 13"/>
                  <a:gd name="T10" fmla="*/ 0 w 21"/>
                  <a:gd name="T11" fmla="*/ 13 h 13"/>
                  <a:gd name="T12" fmla="*/ 3 w 21"/>
                  <a:gd name="T13" fmla="*/ 11 h 13"/>
                  <a:gd name="T14" fmla="*/ 3 w 21"/>
                  <a:gd name="T15" fmla="*/ 8 h 13"/>
                  <a:gd name="T16" fmla="*/ 8 w 21"/>
                  <a:gd name="T17" fmla="*/ 6 h 13"/>
                  <a:gd name="T18" fmla="*/ 16 w 21"/>
                  <a:gd name="T19" fmla="*/ 3 h 13"/>
                  <a:gd name="T20" fmla="*/ 18 w 21"/>
                  <a:gd name="T21" fmla="*/ 3 h 13"/>
                  <a:gd name="T22" fmla="*/ 18 w 21"/>
                  <a:gd name="T23" fmla="*/ 3 h 13"/>
                  <a:gd name="T24" fmla="*/ 21 w 21"/>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3"/>
                  <a:gd name="T41" fmla="*/ 21 w 21"/>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3">
                    <a:moveTo>
                      <a:pt x="21" y="0"/>
                    </a:moveTo>
                    <a:lnTo>
                      <a:pt x="21" y="0"/>
                    </a:lnTo>
                    <a:lnTo>
                      <a:pt x="16" y="0"/>
                    </a:lnTo>
                    <a:lnTo>
                      <a:pt x="8" y="0"/>
                    </a:lnTo>
                    <a:lnTo>
                      <a:pt x="0" y="6"/>
                    </a:lnTo>
                    <a:lnTo>
                      <a:pt x="0" y="13"/>
                    </a:lnTo>
                    <a:lnTo>
                      <a:pt x="3" y="11"/>
                    </a:lnTo>
                    <a:lnTo>
                      <a:pt x="3" y="8"/>
                    </a:lnTo>
                    <a:lnTo>
                      <a:pt x="8" y="6"/>
                    </a:lnTo>
                    <a:lnTo>
                      <a:pt x="16" y="3"/>
                    </a:lnTo>
                    <a:lnTo>
                      <a:pt x="18" y="3"/>
                    </a:lnTo>
                    <a:lnTo>
                      <a:pt x="2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61" name="Freeform 460"/>
              <p:cNvSpPr>
                <a:spLocks/>
              </p:cNvSpPr>
              <p:nvPr/>
            </p:nvSpPr>
            <p:spPr bwMode="auto">
              <a:xfrm>
                <a:off x="5462" y="1898"/>
                <a:ext cx="18" cy="13"/>
              </a:xfrm>
              <a:custGeom>
                <a:avLst/>
                <a:gdLst>
                  <a:gd name="T0" fmla="*/ 2 w 18"/>
                  <a:gd name="T1" fmla="*/ 13 h 13"/>
                  <a:gd name="T2" fmla="*/ 2 w 18"/>
                  <a:gd name="T3" fmla="*/ 13 h 13"/>
                  <a:gd name="T4" fmla="*/ 13 w 18"/>
                  <a:gd name="T5" fmla="*/ 6 h 13"/>
                  <a:gd name="T6" fmla="*/ 18 w 18"/>
                  <a:gd name="T7" fmla="*/ 0 h 13"/>
                  <a:gd name="T8" fmla="*/ 15 w 18"/>
                  <a:gd name="T9" fmla="*/ 3 h 13"/>
                  <a:gd name="T10" fmla="*/ 10 w 18"/>
                  <a:gd name="T11" fmla="*/ 3 h 13"/>
                  <a:gd name="T12" fmla="*/ 0 w 18"/>
                  <a:gd name="T13" fmla="*/ 13 h 13"/>
                  <a:gd name="T14" fmla="*/ 0 w 18"/>
                  <a:gd name="T15" fmla="*/ 13 h 13"/>
                  <a:gd name="T16" fmla="*/ 2 w 18"/>
                  <a:gd name="T17" fmla="*/ 1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3"/>
                  <a:gd name="T29" fmla="*/ 18 w 1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3">
                    <a:moveTo>
                      <a:pt x="2" y="13"/>
                    </a:moveTo>
                    <a:lnTo>
                      <a:pt x="2" y="13"/>
                    </a:lnTo>
                    <a:lnTo>
                      <a:pt x="13" y="6"/>
                    </a:lnTo>
                    <a:lnTo>
                      <a:pt x="18" y="0"/>
                    </a:lnTo>
                    <a:lnTo>
                      <a:pt x="15" y="3"/>
                    </a:lnTo>
                    <a:lnTo>
                      <a:pt x="10" y="3"/>
                    </a:lnTo>
                    <a:lnTo>
                      <a:pt x="0" y="13"/>
                    </a:lnTo>
                    <a:lnTo>
                      <a:pt x="2"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62" name="Freeform 461"/>
              <p:cNvSpPr>
                <a:spLocks/>
              </p:cNvSpPr>
              <p:nvPr/>
            </p:nvSpPr>
            <p:spPr bwMode="auto">
              <a:xfrm>
                <a:off x="5462" y="1911"/>
                <a:ext cx="5" cy="21"/>
              </a:xfrm>
              <a:custGeom>
                <a:avLst/>
                <a:gdLst>
                  <a:gd name="T0" fmla="*/ 0 w 5"/>
                  <a:gd name="T1" fmla="*/ 21 h 21"/>
                  <a:gd name="T2" fmla="*/ 5 w 5"/>
                  <a:gd name="T3" fmla="*/ 21 h 21"/>
                  <a:gd name="T4" fmla="*/ 2 w 5"/>
                  <a:gd name="T5" fmla="*/ 13 h 21"/>
                  <a:gd name="T6" fmla="*/ 2 w 5"/>
                  <a:gd name="T7" fmla="*/ 0 h 21"/>
                  <a:gd name="T8" fmla="*/ 0 w 5"/>
                  <a:gd name="T9" fmla="*/ 0 h 21"/>
                  <a:gd name="T10" fmla="*/ 0 w 5"/>
                  <a:gd name="T11" fmla="*/ 13 h 21"/>
                  <a:gd name="T12" fmla="*/ 0 w 5"/>
                  <a:gd name="T13" fmla="*/ 21 h 21"/>
                  <a:gd name="T14" fmla="*/ 5 w 5"/>
                  <a:gd name="T15" fmla="*/ 21 h 21"/>
                  <a:gd name="T16" fmla="*/ 0 w 5"/>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21"/>
                  <a:gd name="T29" fmla="*/ 5 w 5"/>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21">
                    <a:moveTo>
                      <a:pt x="0" y="21"/>
                    </a:moveTo>
                    <a:lnTo>
                      <a:pt x="5" y="21"/>
                    </a:lnTo>
                    <a:lnTo>
                      <a:pt x="2" y="13"/>
                    </a:lnTo>
                    <a:lnTo>
                      <a:pt x="2" y="0"/>
                    </a:lnTo>
                    <a:lnTo>
                      <a:pt x="0" y="0"/>
                    </a:lnTo>
                    <a:lnTo>
                      <a:pt x="0" y="13"/>
                    </a:lnTo>
                    <a:lnTo>
                      <a:pt x="0" y="21"/>
                    </a:lnTo>
                    <a:lnTo>
                      <a:pt x="5" y="21"/>
                    </a:lnTo>
                    <a:lnTo>
                      <a:pt x="0" y="2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63" name="Freeform 462"/>
              <p:cNvSpPr>
                <a:spLocks/>
              </p:cNvSpPr>
              <p:nvPr/>
            </p:nvSpPr>
            <p:spPr bwMode="auto">
              <a:xfrm>
                <a:off x="5514" y="1870"/>
                <a:ext cx="13" cy="15"/>
              </a:xfrm>
              <a:custGeom>
                <a:avLst/>
                <a:gdLst>
                  <a:gd name="T0" fmla="*/ 0 w 13"/>
                  <a:gd name="T1" fmla="*/ 15 h 15"/>
                  <a:gd name="T2" fmla="*/ 5 w 13"/>
                  <a:gd name="T3" fmla="*/ 15 h 15"/>
                  <a:gd name="T4" fmla="*/ 13 w 13"/>
                  <a:gd name="T5" fmla="*/ 13 h 15"/>
                  <a:gd name="T6" fmla="*/ 10 w 13"/>
                  <a:gd name="T7" fmla="*/ 5 h 15"/>
                  <a:gd name="T8" fmla="*/ 5 w 13"/>
                  <a:gd name="T9" fmla="*/ 0 h 15"/>
                  <a:gd name="T10" fmla="*/ 8 w 13"/>
                  <a:gd name="T11" fmla="*/ 2 h 15"/>
                  <a:gd name="T12" fmla="*/ 10 w 13"/>
                  <a:gd name="T13" fmla="*/ 7 h 15"/>
                  <a:gd name="T14" fmla="*/ 10 w 13"/>
                  <a:gd name="T15" fmla="*/ 10 h 15"/>
                  <a:gd name="T16" fmla="*/ 8 w 13"/>
                  <a:gd name="T17" fmla="*/ 13 h 15"/>
                  <a:gd name="T18" fmla="*/ 5 w 13"/>
                  <a:gd name="T19" fmla="*/ 13 h 15"/>
                  <a:gd name="T20" fmla="*/ 0 w 13"/>
                  <a:gd name="T21" fmla="*/ 15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5"/>
                  <a:gd name="T35" fmla="*/ 13 w 13"/>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5">
                    <a:moveTo>
                      <a:pt x="0" y="15"/>
                    </a:moveTo>
                    <a:lnTo>
                      <a:pt x="5" y="15"/>
                    </a:lnTo>
                    <a:lnTo>
                      <a:pt x="13" y="13"/>
                    </a:lnTo>
                    <a:lnTo>
                      <a:pt x="10" y="5"/>
                    </a:lnTo>
                    <a:lnTo>
                      <a:pt x="5" y="0"/>
                    </a:lnTo>
                    <a:lnTo>
                      <a:pt x="8" y="2"/>
                    </a:lnTo>
                    <a:lnTo>
                      <a:pt x="10" y="7"/>
                    </a:lnTo>
                    <a:lnTo>
                      <a:pt x="10" y="10"/>
                    </a:lnTo>
                    <a:lnTo>
                      <a:pt x="8" y="13"/>
                    </a:lnTo>
                    <a:lnTo>
                      <a:pt x="5" y="13"/>
                    </a:lnTo>
                    <a:lnTo>
                      <a:pt x="0" y="1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64" name="Freeform 463"/>
              <p:cNvSpPr>
                <a:spLocks/>
              </p:cNvSpPr>
              <p:nvPr/>
            </p:nvSpPr>
            <p:spPr bwMode="auto">
              <a:xfrm>
                <a:off x="5514" y="1880"/>
                <a:ext cx="16" cy="8"/>
              </a:xfrm>
              <a:custGeom>
                <a:avLst/>
                <a:gdLst>
                  <a:gd name="T0" fmla="*/ 10 w 16"/>
                  <a:gd name="T1" fmla="*/ 0 h 8"/>
                  <a:gd name="T2" fmla="*/ 10 w 16"/>
                  <a:gd name="T3" fmla="*/ 0 h 8"/>
                  <a:gd name="T4" fmla="*/ 5 w 16"/>
                  <a:gd name="T5" fmla="*/ 3 h 8"/>
                  <a:gd name="T6" fmla="*/ 0 w 16"/>
                  <a:gd name="T7" fmla="*/ 3 h 8"/>
                  <a:gd name="T8" fmla="*/ 0 w 16"/>
                  <a:gd name="T9" fmla="*/ 8 h 8"/>
                  <a:gd name="T10" fmla="*/ 5 w 16"/>
                  <a:gd name="T11" fmla="*/ 8 h 8"/>
                  <a:gd name="T12" fmla="*/ 16 w 16"/>
                  <a:gd name="T13" fmla="*/ 3 h 8"/>
                  <a:gd name="T14" fmla="*/ 16 w 16"/>
                  <a:gd name="T15" fmla="*/ 3 h 8"/>
                  <a:gd name="T16" fmla="*/ 10 w 16"/>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
                  <a:gd name="T29" fmla="*/ 16 w 1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
                    <a:moveTo>
                      <a:pt x="10" y="0"/>
                    </a:moveTo>
                    <a:lnTo>
                      <a:pt x="10" y="0"/>
                    </a:lnTo>
                    <a:lnTo>
                      <a:pt x="5" y="3"/>
                    </a:lnTo>
                    <a:lnTo>
                      <a:pt x="0" y="3"/>
                    </a:lnTo>
                    <a:lnTo>
                      <a:pt x="0" y="8"/>
                    </a:lnTo>
                    <a:lnTo>
                      <a:pt x="5" y="8"/>
                    </a:lnTo>
                    <a:lnTo>
                      <a:pt x="16" y="3"/>
                    </a:lnTo>
                    <a:lnTo>
                      <a:pt x="1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65" name="Freeform 464"/>
              <p:cNvSpPr>
                <a:spLocks/>
              </p:cNvSpPr>
              <p:nvPr/>
            </p:nvSpPr>
            <p:spPr bwMode="auto">
              <a:xfrm>
                <a:off x="5519" y="1870"/>
                <a:ext cx="11" cy="13"/>
              </a:xfrm>
              <a:custGeom>
                <a:avLst/>
                <a:gdLst>
                  <a:gd name="T0" fmla="*/ 3 w 11"/>
                  <a:gd name="T1" fmla="*/ 0 h 13"/>
                  <a:gd name="T2" fmla="*/ 0 w 11"/>
                  <a:gd name="T3" fmla="*/ 2 h 13"/>
                  <a:gd name="T4" fmla="*/ 3 w 11"/>
                  <a:gd name="T5" fmla="*/ 5 h 13"/>
                  <a:gd name="T6" fmla="*/ 5 w 11"/>
                  <a:gd name="T7" fmla="*/ 10 h 13"/>
                  <a:gd name="T8" fmla="*/ 11 w 11"/>
                  <a:gd name="T9" fmla="*/ 13 h 13"/>
                  <a:gd name="T10" fmla="*/ 8 w 11"/>
                  <a:gd name="T11" fmla="*/ 5 h 13"/>
                  <a:gd name="T12" fmla="*/ 3 w 11"/>
                  <a:gd name="T13" fmla="*/ 0 h 13"/>
                  <a:gd name="T14" fmla="*/ 0 w 11"/>
                  <a:gd name="T15" fmla="*/ 2 h 13"/>
                  <a:gd name="T16" fmla="*/ 3 w 11"/>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3" y="0"/>
                    </a:moveTo>
                    <a:lnTo>
                      <a:pt x="0" y="2"/>
                    </a:lnTo>
                    <a:lnTo>
                      <a:pt x="3" y="5"/>
                    </a:lnTo>
                    <a:lnTo>
                      <a:pt x="5" y="10"/>
                    </a:lnTo>
                    <a:lnTo>
                      <a:pt x="11" y="13"/>
                    </a:lnTo>
                    <a:lnTo>
                      <a:pt x="8" y="5"/>
                    </a:lnTo>
                    <a:lnTo>
                      <a:pt x="3" y="0"/>
                    </a:lnTo>
                    <a:lnTo>
                      <a:pt x="0" y="2"/>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66" name="Freeform 465"/>
              <p:cNvSpPr>
                <a:spLocks/>
              </p:cNvSpPr>
              <p:nvPr/>
            </p:nvSpPr>
            <p:spPr bwMode="auto">
              <a:xfrm>
                <a:off x="5514" y="1870"/>
                <a:ext cx="10" cy="18"/>
              </a:xfrm>
              <a:custGeom>
                <a:avLst/>
                <a:gdLst>
                  <a:gd name="T0" fmla="*/ 0 w 10"/>
                  <a:gd name="T1" fmla="*/ 13 h 18"/>
                  <a:gd name="T2" fmla="*/ 0 w 10"/>
                  <a:gd name="T3" fmla="*/ 18 h 18"/>
                  <a:gd name="T4" fmla="*/ 5 w 10"/>
                  <a:gd name="T5" fmla="*/ 15 h 18"/>
                  <a:gd name="T6" fmla="*/ 10 w 10"/>
                  <a:gd name="T7" fmla="*/ 13 h 18"/>
                  <a:gd name="T8" fmla="*/ 10 w 10"/>
                  <a:gd name="T9" fmla="*/ 10 h 18"/>
                  <a:gd name="T10" fmla="*/ 10 w 10"/>
                  <a:gd name="T11" fmla="*/ 7 h 18"/>
                  <a:gd name="T12" fmla="*/ 10 w 10"/>
                  <a:gd name="T13" fmla="*/ 2 h 18"/>
                  <a:gd name="T14" fmla="*/ 8 w 10"/>
                  <a:gd name="T15" fmla="*/ 0 h 18"/>
                  <a:gd name="T16" fmla="*/ 5 w 10"/>
                  <a:gd name="T17" fmla="*/ 2 h 18"/>
                  <a:gd name="T18" fmla="*/ 5 w 10"/>
                  <a:gd name="T19" fmla="*/ 5 h 18"/>
                  <a:gd name="T20" fmla="*/ 8 w 10"/>
                  <a:gd name="T21" fmla="*/ 7 h 18"/>
                  <a:gd name="T22" fmla="*/ 8 w 10"/>
                  <a:gd name="T23" fmla="*/ 10 h 18"/>
                  <a:gd name="T24" fmla="*/ 8 w 10"/>
                  <a:gd name="T25" fmla="*/ 10 h 18"/>
                  <a:gd name="T26" fmla="*/ 5 w 10"/>
                  <a:gd name="T27" fmla="*/ 13 h 18"/>
                  <a:gd name="T28" fmla="*/ 0 w 10"/>
                  <a:gd name="T29" fmla="*/ 13 h 18"/>
                  <a:gd name="T30" fmla="*/ 0 w 10"/>
                  <a:gd name="T31" fmla="*/ 18 h 18"/>
                  <a:gd name="T32" fmla="*/ 0 w 10"/>
                  <a:gd name="T33" fmla="*/ 1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8"/>
                  <a:gd name="T53" fmla="*/ 10 w 1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8">
                    <a:moveTo>
                      <a:pt x="0" y="13"/>
                    </a:moveTo>
                    <a:lnTo>
                      <a:pt x="0" y="18"/>
                    </a:lnTo>
                    <a:lnTo>
                      <a:pt x="5" y="15"/>
                    </a:lnTo>
                    <a:lnTo>
                      <a:pt x="10" y="13"/>
                    </a:lnTo>
                    <a:lnTo>
                      <a:pt x="10" y="10"/>
                    </a:lnTo>
                    <a:lnTo>
                      <a:pt x="10" y="7"/>
                    </a:lnTo>
                    <a:lnTo>
                      <a:pt x="10" y="2"/>
                    </a:lnTo>
                    <a:lnTo>
                      <a:pt x="8" y="0"/>
                    </a:lnTo>
                    <a:lnTo>
                      <a:pt x="5" y="2"/>
                    </a:lnTo>
                    <a:lnTo>
                      <a:pt x="5" y="5"/>
                    </a:lnTo>
                    <a:lnTo>
                      <a:pt x="8" y="7"/>
                    </a:lnTo>
                    <a:lnTo>
                      <a:pt x="8" y="10"/>
                    </a:lnTo>
                    <a:lnTo>
                      <a:pt x="5" y="13"/>
                    </a:lnTo>
                    <a:lnTo>
                      <a:pt x="0" y="13"/>
                    </a:lnTo>
                    <a:lnTo>
                      <a:pt x="0" y="18"/>
                    </a:lnTo>
                    <a:lnTo>
                      <a:pt x="0"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67" name="Freeform 466"/>
              <p:cNvSpPr>
                <a:spLocks/>
              </p:cNvSpPr>
              <p:nvPr/>
            </p:nvSpPr>
            <p:spPr bwMode="auto">
              <a:xfrm>
                <a:off x="5491" y="1849"/>
                <a:ext cx="13" cy="36"/>
              </a:xfrm>
              <a:custGeom>
                <a:avLst/>
                <a:gdLst>
                  <a:gd name="T0" fmla="*/ 13 w 13"/>
                  <a:gd name="T1" fmla="*/ 34 h 36"/>
                  <a:gd name="T2" fmla="*/ 7 w 13"/>
                  <a:gd name="T3" fmla="*/ 34 h 36"/>
                  <a:gd name="T4" fmla="*/ 0 w 13"/>
                  <a:gd name="T5" fmla="*/ 36 h 36"/>
                  <a:gd name="T6" fmla="*/ 2 w 13"/>
                  <a:gd name="T7" fmla="*/ 34 h 36"/>
                  <a:gd name="T8" fmla="*/ 10 w 13"/>
                  <a:gd name="T9" fmla="*/ 31 h 36"/>
                  <a:gd name="T10" fmla="*/ 7 w 13"/>
                  <a:gd name="T11" fmla="*/ 15 h 36"/>
                  <a:gd name="T12" fmla="*/ 5 w 13"/>
                  <a:gd name="T13" fmla="*/ 0 h 36"/>
                  <a:gd name="T14" fmla="*/ 10 w 13"/>
                  <a:gd name="T15" fmla="*/ 13 h 36"/>
                  <a:gd name="T16" fmla="*/ 13 w 13"/>
                  <a:gd name="T17" fmla="*/ 34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36"/>
                  <a:gd name="T29" fmla="*/ 13 w 13"/>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36">
                    <a:moveTo>
                      <a:pt x="13" y="34"/>
                    </a:moveTo>
                    <a:lnTo>
                      <a:pt x="7" y="34"/>
                    </a:lnTo>
                    <a:lnTo>
                      <a:pt x="0" y="36"/>
                    </a:lnTo>
                    <a:lnTo>
                      <a:pt x="2" y="34"/>
                    </a:lnTo>
                    <a:lnTo>
                      <a:pt x="10" y="31"/>
                    </a:lnTo>
                    <a:lnTo>
                      <a:pt x="7" y="15"/>
                    </a:lnTo>
                    <a:lnTo>
                      <a:pt x="5" y="0"/>
                    </a:lnTo>
                    <a:lnTo>
                      <a:pt x="10" y="13"/>
                    </a:lnTo>
                    <a:lnTo>
                      <a:pt x="13" y="34"/>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68" name="Freeform 467"/>
              <p:cNvSpPr>
                <a:spLocks/>
              </p:cNvSpPr>
              <p:nvPr/>
            </p:nvSpPr>
            <p:spPr bwMode="auto">
              <a:xfrm>
                <a:off x="5491" y="1880"/>
                <a:ext cx="13" cy="5"/>
              </a:xfrm>
              <a:custGeom>
                <a:avLst/>
                <a:gdLst>
                  <a:gd name="T0" fmla="*/ 0 w 13"/>
                  <a:gd name="T1" fmla="*/ 5 h 5"/>
                  <a:gd name="T2" fmla="*/ 0 w 13"/>
                  <a:gd name="T3" fmla="*/ 5 h 5"/>
                  <a:gd name="T4" fmla="*/ 7 w 13"/>
                  <a:gd name="T5" fmla="*/ 5 h 5"/>
                  <a:gd name="T6" fmla="*/ 13 w 13"/>
                  <a:gd name="T7" fmla="*/ 3 h 5"/>
                  <a:gd name="T8" fmla="*/ 10 w 13"/>
                  <a:gd name="T9" fmla="*/ 0 h 5"/>
                  <a:gd name="T10" fmla="*/ 7 w 13"/>
                  <a:gd name="T11" fmla="*/ 3 h 5"/>
                  <a:gd name="T12" fmla="*/ 2 w 13"/>
                  <a:gd name="T13" fmla="*/ 3 h 5"/>
                  <a:gd name="T14" fmla="*/ 2 w 13"/>
                  <a:gd name="T15" fmla="*/ 3 h 5"/>
                  <a:gd name="T16" fmla="*/ 0 w 13"/>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
                  <a:gd name="T29" fmla="*/ 13 w 1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
                    <a:moveTo>
                      <a:pt x="0" y="5"/>
                    </a:moveTo>
                    <a:lnTo>
                      <a:pt x="0" y="5"/>
                    </a:lnTo>
                    <a:lnTo>
                      <a:pt x="7" y="5"/>
                    </a:lnTo>
                    <a:lnTo>
                      <a:pt x="13" y="3"/>
                    </a:lnTo>
                    <a:lnTo>
                      <a:pt x="10" y="0"/>
                    </a:lnTo>
                    <a:lnTo>
                      <a:pt x="7" y="3"/>
                    </a:lnTo>
                    <a:lnTo>
                      <a:pt x="2" y="3"/>
                    </a:lnTo>
                    <a:lnTo>
                      <a:pt x="0"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69" name="Freeform 468"/>
              <p:cNvSpPr>
                <a:spLocks/>
              </p:cNvSpPr>
              <p:nvPr/>
            </p:nvSpPr>
            <p:spPr bwMode="auto">
              <a:xfrm>
                <a:off x="5491" y="1880"/>
                <a:ext cx="13" cy="5"/>
              </a:xfrm>
              <a:custGeom>
                <a:avLst/>
                <a:gdLst>
                  <a:gd name="T0" fmla="*/ 7 w 13"/>
                  <a:gd name="T1" fmla="*/ 0 h 5"/>
                  <a:gd name="T2" fmla="*/ 7 w 13"/>
                  <a:gd name="T3" fmla="*/ 0 h 5"/>
                  <a:gd name="T4" fmla="*/ 2 w 13"/>
                  <a:gd name="T5" fmla="*/ 0 h 5"/>
                  <a:gd name="T6" fmla="*/ 0 w 13"/>
                  <a:gd name="T7" fmla="*/ 5 h 5"/>
                  <a:gd name="T8" fmla="*/ 2 w 13"/>
                  <a:gd name="T9" fmla="*/ 3 h 5"/>
                  <a:gd name="T10" fmla="*/ 5 w 13"/>
                  <a:gd name="T11" fmla="*/ 5 h 5"/>
                  <a:gd name="T12" fmla="*/ 13 w 13"/>
                  <a:gd name="T13" fmla="*/ 0 h 5"/>
                  <a:gd name="T14" fmla="*/ 13 w 13"/>
                  <a:gd name="T15" fmla="*/ 0 h 5"/>
                  <a:gd name="T16" fmla="*/ 7 w 13"/>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
                  <a:gd name="T29" fmla="*/ 13 w 1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
                    <a:moveTo>
                      <a:pt x="7" y="0"/>
                    </a:moveTo>
                    <a:lnTo>
                      <a:pt x="7" y="0"/>
                    </a:lnTo>
                    <a:lnTo>
                      <a:pt x="2" y="0"/>
                    </a:lnTo>
                    <a:lnTo>
                      <a:pt x="0" y="5"/>
                    </a:lnTo>
                    <a:lnTo>
                      <a:pt x="2" y="3"/>
                    </a:lnTo>
                    <a:lnTo>
                      <a:pt x="5" y="5"/>
                    </a:lnTo>
                    <a:lnTo>
                      <a:pt x="13" y="0"/>
                    </a:lnTo>
                    <a:lnTo>
                      <a:pt x="7"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70" name="Freeform 469"/>
              <p:cNvSpPr>
                <a:spLocks/>
              </p:cNvSpPr>
              <p:nvPr/>
            </p:nvSpPr>
            <p:spPr bwMode="auto">
              <a:xfrm>
                <a:off x="5493" y="1846"/>
                <a:ext cx="11" cy="34"/>
              </a:xfrm>
              <a:custGeom>
                <a:avLst/>
                <a:gdLst>
                  <a:gd name="T0" fmla="*/ 0 w 11"/>
                  <a:gd name="T1" fmla="*/ 3 h 34"/>
                  <a:gd name="T2" fmla="*/ 0 w 11"/>
                  <a:gd name="T3" fmla="*/ 3 h 34"/>
                  <a:gd name="T4" fmla="*/ 5 w 11"/>
                  <a:gd name="T5" fmla="*/ 18 h 34"/>
                  <a:gd name="T6" fmla="*/ 5 w 11"/>
                  <a:gd name="T7" fmla="*/ 34 h 34"/>
                  <a:gd name="T8" fmla="*/ 11 w 11"/>
                  <a:gd name="T9" fmla="*/ 34 h 34"/>
                  <a:gd name="T10" fmla="*/ 8 w 11"/>
                  <a:gd name="T11" fmla="*/ 16 h 34"/>
                  <a:gd name="T12" fmla="*/ 3 w 11"/>
                  <a:gd name="T13" fmla="*/ 0 h 34"/>
                  <a:gd name="T14" fmla="*/ 3 w 11"/>
                  <a:gd name="T15" fmla="*/ 0 h 34"/>
                  <a:gd name="T16" fmla="*/ 0 w 11"/>
                  <a:gd name="T17" fmla="*/ 3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4"/>
                  <a:gd name="T29" fmla="*/ 11 w 11"/>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4">
                    <a:moveTo>
                      <a:pt x="0" y="3"/>
                    </a:moveTo>
                    <a:lnTo>
                      <a:pt x="0" y="3"/>
                    </a:lnTo>
                    <a:lnTo>
                      <a:pt x="5" y="18"/>
                    </a:lnTo>
                    <a:lnTo>
                      <a:pt x="5" y="34"/>
                    </a:lnTo>
                    <a:lnTo>
                      <a:pt x="11" y="34"/>
                    </a:lnTo>
                    <a:lnTo>
                      <a:pt x="8" y="16"/>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71" name="Freeform 470"/>
              <p:cNvSpPr>
                <a:spLocks/>
              </p:cNvSpPr>
              <p:nvPr/>
            </p:nvSpPr>
            <p:spPr bwMode="auto">
              <a:xfrm>
                <a:off x="5493" y="1846"/>
                <a:ext cx="11" cy="37"/>
              </a:xfrm>
              <a:custGeom>
                <a:avLst/>
                <a:gdLst>
                  <a:gd name="T0" fmla="*/ 11 w 11"/>
                  <a:gd name="T1" fmla="*/ 37 h 37"/>
                  <a:gd name="T2" fmla="*/ 11 w 11"/>
                  <a:gd name="T3" fmla="*/ 37 h 37"/>
                  <a:gd name="T4" fmla="*/ 8 w 11"/>
                  <a:gd name="T5" fmla="*/ 16 h 37"/>
                  <a:gd name="T6" fmla="*/ 0 w 11"/>
                  <a:gd name="T7" fmla="*/ 3 h 37"/>
                  <a:gd name="T8" fmla="*/ 3 w 11"/>
                  <a:gd name="T9" fmla="*/ 0 h 37"/>
                  <a:gd name="T10" fmla="*/ 5 w 11"/>
                  <a:gd name="T11" fmla="*/ 18 h 37"/>
                  <a:gd name="T12" fmla="*/ 8 w 11"/>
                  <a:gd name="T13" fmla="*/ 34 h 37"/>
                  <a:gd name="T14" fmla="*/ 8 w 11"/>
                  <a:gd name="T15" fmla="*/ 34 h 37"/>
                  <a:gd name="T16" fmla="*/ 11 w 11"/>
                  <a:gd name="T17" fmla="*/ 3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7"/>
                  <a:gd name="T29" fmla="*/ 11 w 11"/>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7">
                    <a:moveTo>
                      <a:pt x="11" y="37"/>
                    </a:moveTo>
                    <a:lnTo>
                      <a:pt x="11" y="37"/>
                    </a:lnTo>
                    <a:lnTo>
                      <a:pt x="8" y="16"/>
                    </a:lnTo>
                    <a:lnTo>
                      <a:pt x="0" y="3"/>
                    </a:lnTo>
                    <a:lnTo>
                      <a:pt x="3" y="0"/>
                    </a:lnTo>
                    <a:lnTo>
                      <a:pt x="5" y="18"/>
                    </a:lnTo>
                    <a:lnTo>
                      <a:pt x="8" y="34"/>
                    </a:lnTo>
                    <a:lnTo>
                      <a:pt x="11" y="37"/>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72" name="Freeform 471"/>
              <p:cNvSpPr>
                <a:spLocks/>
              </p:cNvSpPr>
              <p:nvPr/>
            </p:nvSpPr>
            <p:spPr bwMode="auto">
              <a:xfrm>
                <a:off x="5483" y="1828"/>
                <a:ext cx="8" cy="21"/>
              </a:xfrm>
              <a:custGeom>
                <a:avLst/>
                <a:gdLst>
                  <a:gd name="T0" fmla="*/ 8 w 8"/>
                  <a:gd name="T1" fmla="*/ 21 h 21"/>
                  <a:gd name="T2" fmla="*/ 5 w 8"/>
                  <a:gd name="T3" fmla="*/ 21 h 21"/>
                  <a:gd name="T4" fmla="*/ 0 w 8"/>
                  <a:gd name="T5" fmla="*/ 21 h 21"/>
                  <a:gd name="T6" fmla="*/ 0 w 8"/>
                  <a:gd name="T7" fmla="*/ 10 h 21"/>
                  <a:gd name="T8" fmla="*/ 0 w 8"/>
                  <a:gd name="T9" fmla="*/ 0 h 21"/>
                  <a:gd name="T10" fmla="*/ 0 w 8"/>
                  <a:gd name="T11" fmla="*/ 0 h 21"/>
                  <a:gd name="T12" fmla="*/ 0 w 8"/>
                  <a:gd name="T13" fmla="*/ 8 h 21"/>
                  <a:gd name="T14" fmla="*/ 0 w 8"/>
                  <a:gd name="T15" fmla="*/ 13 h 21"/>
                  <a:gd name="T16" fmla="*/ 2 w 8"/>
                  <a:gd name="T17" fmla="*/ 16 h 21"/>
                  <a:gd name="T18" fmla="*/ 5 w 8"/>
                  <a:gd name="T19" fmla="*/ 21 h 21"/>
                  <a:gd name="T20" fmla="*/ 8 w 8"/>
                  <a:gd name="T21" fmla="*/ 2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21"/>
                  <a:gd name="T35" fmla="*/ 8 w 8"/>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21">
                    <a:moveTo>
                      <a:pt x="8" y="21"/>
                    </a:moveTo>
                    <a:lnTo>
                      <a:pt x="5" y="21"/>
                    </a:lnTo>
                    <a:lnTo>
                      <a:pt x="0" y="21"/>
                    </a:lnTo>
                    <a:lnTo>
                      <a:pt x="0" y="10"/>
                    </a:lnTo>
                    <a:lnTo>
                      <a:pt x="0" y="0"/>
                    </a:lnTo>
                    <a:lnTo>
                      <a:pt x="0" y="8"/>
                    </a:lnTo>
                    <a:lnTo>
                      <a:pt x="0" y="13"/>
                    </a:lnTo>
                    <a:lnTo>
                      <a:pt x="2" y="16"/>
                    </a:lnTo>
                    <a:lnTo>
                      <a:pt x="5" y="21"/>
                    </a:lnTo>
                    <a:lnTo>
                      <a:pt x="8" y="2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73" name="Freeform 472"/>
              <p:cNvSpPr>
                <a:spLocks/>
              </p:cNvSpPr>
              <p:nvPr/>
            </p:nvSpPr>
            <p:spPr bwMode="auto">
              <a:xfrm>
                <a:off x="5480" y="1846"/>
                <a:ext cx="11" cy="5"/>
              </a:xfrm>
              <a:custGeom>
                <a:avLst/>
                <a:gdLst>
                  <a:gd name="T0" fmla="*/ 0 w 11"/>
                  <a:gd name="T1" fmla="*/ 3 h 5"/>
                  <a:gd name="T2" fmla="*/ 0 w 11"/>
                  <a:gd name="T3" fmla="*/ 3 h 5"/>
                  <a:gd name="T4" fmla="*/ 8 w 11"/>
                  <a:gd name="T5" fmla="*/ 5 h 5"/>
                  <a:gd name="T6" fmla="*/ 11 w 11"/>
                  <a:gd name="T7" fmla="*/ 5 h 5"/>
                  <a:gd name="T8" fmla="*/ 11 w 11"/>
                  <a:gd name="T9" fmla="*/ 0 h 5"/>
                  <a:gd name="T10" fmla="*/ 8 w 11"/>
                  <a:gd name="T11" fmla="*/ 0 h 5"/>
                  <a:gd name="T12" fmla="*/ 3 w 11"/>
                  <a:gd name="T13" fmla="*/ 0 h 5"/>
                  <a:gd name="T14" fmla="*/ 3 w 11"/>
                  <a:gd name="T15" fmla="*/ 0 h 5"/>
                  <a:gd name="T16" fmla="*/ 0 w 11"/>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
                  <a:gd name="T29" fmla="*/ 11 w 11"/>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
                    <a:moveTo>
                      <a:pt x="0" y="3"/>
                    </a:moveTo>
                    <a:lnTo>
                      <a:pt x="0" y="3"/>
                    </a:lnTo>
                    <a:lnTo>
                      <a:pt x="8" y="5"/>
                    </a:lnTo>
                    <a:lnTo>
                      <a:pt x="11" y="5"/>
                    </a:lnTo>
                    <a:lnTo>
                      <a:pt x="11" y="0"/>
                    </a:lnTo>
                    <a:lnTo>
                      <a:pt x="8" y="0"/>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74" name="Freeform 473"/>
              <p:cNvSpPr>
                <a:spLocks/>
              </p:cNvSpPr>
              <p:nvPr/>
            </p:nvSpPr>
            <p:spPr bwMode="auto">
              <a:xfrm>
                <a:off x="5480" y="1828"/>
                <a:ext cx="5" cy="21"/>
              </a:xfrm>
              <a:custGeom>
                <a:avLst/>
                <a:gdLst>
                  <a:gd name="T0" fmla="*/ 0 w 5"/>
                  <a:gd name="T1" fmla="*/ 0 h 21"/>
                  <a:gd name="T2" fmla="*/ 0 w 5"/>
                  <a:gd name="T3" fmla="*/ 0 h 21"/>
                  <a:gd name="T4" fmla="*/ 0 w 5"/>
                  <a:gd name="T5" fmla="*/ 10 h 21"/>
                  <a:gd name="T6" fmla="*/ 0 w 5"/>
                  <a:gd name="T7" fmla="*/ 21 h 21"/>
                  <a:gd name="T8" fmla="*/ 3 w 5"/>
                  <a:gd name="T9" fmla="*/ 18 h 21"/>
                  <a:gd name="T10" fmla="*/ 3 w 5"/>
                  <a:gd name="T11" fmla="*/ 10 h 21"/>
                  <a:gd name="T12" fmla="*/ 5 w 5"/>
                  <a:gd name="T13" fmla="*/ 0 h 21"/>
                  <a:gd name="T14" fmla="*/ 5 w 5"/>
                  <a:gd name="T15" fmla="*/ 0 h 21"/>
                  <a:gd name="T16" fmla="*/ 0 w 5"/>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21"/>
                  <a:gd name="T29" fmla="*/ 5 w 5"/>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21">
                    <a:moveTo>
                      <a:pt x="0" y="0"/>
                    </a:moveTo>
                    <a:lnTo>
                      <a:pt x="0" y="0"/>
                    </a:lnTo>
                    <a:lnTo>
                      <a:pt x="0" y="10"/>
                    </a:lnTo>
                    <a:lnTo>
                      <a:pt x="0" y="21"/>
                    </a:lnTo>
                    <a:lnTo>
                      <a:pt x="3" y="18"/>
                    </a:lnTo>
                    <a:lnTo>
                      <a:pt x="3" y="10"/>
                    </a:lnTo>
                    <a:lnTo>
                      <a:pt x="5" y="0"/>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75" name="Freeform 474"/>
              <p:cNvSpPr>
                <a:spLocks/>
              </p:cNvSpPr>
              <p:nvPr/>
            </p:nvSpPr>
            <p:spPr bwMode="auto">
              <a:xfrm>
                <a:off x="5480" y="1828"/>
                <a:ext cx="11" cy="23"/>
              </a:xfrm>
              <a:custGeom>
                <a:avLst/>
                <a:gdLst>
                  <a:gd name="T0" fmla="*/ 11 w 11"/>
                  <a:gd name="T1" fmla="*/ 23 h 23"/>
                  <a:gd name="T2" fmla="*/ 11 w 11"/>
                  <a:gd name="T3" fmla="*/ 18 h 23"/>
                  <a:gd name="T4" fmla="*/ 8 w 11"/>
                  <a:gd name="T5" fmla="*/ 18 h 23"/>
                  <a:gd name="T6" fmla="*/ 5 w 11"/>
                  <a:gd name="T7" fmla="*/ 16 h 23"/>
                  <a:gd name="T8" fmla="*/ 5 w 11"/>
                  <a:gd name="T9" fmla="*/ 13 h 23"/>
                  <a:gd name="T10" fmla="*/ 5 w 11"/>
                  <a:gd name="T11" fmla="*/ 8 h 23"/>
                  <a:gd name="T12" fmla="*/ 5 w 11"/>
                  <a:gd name="T13" fmla="*/ 0 h 23"/>
                  <a:gd name="T14" fmla="*/ 0 w 11"/>
                  <a:gd name="T15" fmla="*/ 0 h 23"/>
                  <a:gd name="T16" fmla="*/ 5 w 11"/>
                  <a:gd name="T17" fmla="*/ 0 h 23"/>
                  <a:gd name="T18" fmla="*/ 0 w 11"/>
                  <a:gd name="T19" fmla="*/ 0 h 23"/>
                  <a:gd name="T20" fmla="*/ 0 w 11"/>
                  <a:gd name="T21" fmla="*/ 8 h 23"/>
                  <a:gd name="T22" fmla="*/ 0 w 11"/>
                  <a:gd name="T23" fmla="*/ 13 h 23"/>
                  <a:gd name="T24" fmla="*/ 3 w 11"/>
                  <a:gd name="T25" fmla="*/ 18 h 23"/>
                  <a:gd name="T26" fmla="*/ 5 w 11"/>
                  <a:gd name="T27" fmla="*/ 21 h 23"/>
                  <a:gd name="T28" fmla="*/ 11 w 11"/>
                  <a:gd name="T29" fmla="*/ 23 h 23"/>
                  <a:gd name="T30" fmla="*/ 11 w 11"/>
                  <a:gd name="T31" fmla="*/ 18 h 23"/>
                  <a:gd name="T32" fmla="*/ 11 w 11"/>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23"/>
                  <a:gd name="T53" fmla="*/ 11 w 11"/>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23">
                    <a:moveTo>
                      <a:pt x="11" y="23"/>
                    </a:moveTo>
                    <a:lnTo>
                      <a:pt x="11" y="18"/>
                    </a:lnTo>
                    <a:lnTo>
                      <a:pt x="8" y="18"/>
                    </a:lnTo>
                    <a:lnTo>
                      <a:pt x="5" y="16"/>
                    </a:lnTo>
                    <a:lnTo>
                      <a:pt x="5" y="13"/>
                    </a:lnTo>
                    <a:lnTo>
                      <a:pt x="5" y="8"/>
                    </a:lnTo>
                    <a:lnTo>
                      <a:pt x="5" y="0"/>
                    </a:lnTo>
                    <a:lnTo>
                      <a:pt x="0" y="0"/>
                    </a:lnTo>
                    <a:lnTo>
                      <a:pt x="5" y="0"/>
                    </a:lnTo>
                    <a:lnTo>
                      <a:pt x="0" y="0"/>
                    </a:lnTo>
                    <a:lnTo>
                      <a:pt x="0" y="8"/>
                    </a:lnTo>
                    <a:lnTo>
                      <a:pt x="0" y="13"/>
                    </a:lnTo>
                    <a:lnTo>
                      <a:pt x="3" y="18"/>
                    </a:lnTo>
                    <a:lnTo>
                      <a:pt x="5" y="21"/>
                    </a:lnTo>
                    <a:lnTo>
                      <a:pt x="11" y="23"/>
                    </a:lnTo>
                    <a:lnTo>
                      <a:pt x="11" y="18"/>
                    </a:lnTo>
                    <a:lnTo>
                      <a:pt x="11" y="2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76" name="Freeform 475"/>
              <p:cNvSpPr>
                <a:spLocks/>
              </p:cNvSpPr>
              <p:nvPr/>
            </p:nvSpPr>
            <p:spPr bwMode="auto">
              <a:xfrm>
                <a:off x="5491" y="1904"/>
                <a:ext cx="18" cy="13"/>
              </a:xfrm>
              <a:custGeom>
                <a:avLst/>
                <a:gdLst>
                  <a:gd name="T0" fmla="*/ 0 w 18"/>
                  <a:gd name="T1" fmla="*/ 13 h 13"/>
                  <a:gd name="T2" fmla="*/ 7 w 18"/>
                  <a:gd name="T3" fmla="*/ 13 h 13"/>
                  <a:gd name="T4" fmla="*/ 18 w 18"/>
                  <a:gd name="T5" fmla="*/ 13 h 13"/>
                  <a:gd name="T6" fmla="*/ 18 w 18"/>
                  <a:gd name="T7" fmla="*/ 7 h 13"/>
                  <a:gd name="T8" fmla="*/ 18 w 18"/>
                  <a:gd name="T9" fmla="*/ 0 h 13"/>
                  <a:gd name="T10" fmla="*/ 18 w 18"/>
                  <a:gd name="T11" fmla="*/ 0 h 13"/>
                  <a:gd name="T12" fmla="*/ 15 w 18"/>
                  <a:gd name="T13" fmla="*/ 5 h 13"/>
                  <a:gd name="T14" fmla="*/ 10 w 18"/>
                  <a:gd name="T15" fmla="*/ 10 h 13"/>
                  <a:gd name="T16" fmla="*/ 0 w 18"/>
                  <a:gd name="T17" fmla="*/ 1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3"/>
                  <a:gd name="T29" fmla="*/ 18 w 1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3">
                    <a:moveTo>
                      <a:pt x="0" y="13"/>
                    </a:moveTo>
                    <a:lnTo>
                      <a:pt x="7" y="13"/>
                    </a:lnTo>
                    <a:lnTo>
                      <a:pt x="18" y="13"/>
                    </a:lnTo>
                    <a:lnTo>
                      <a:pt x="18" y="7"/>
                    </a:lnTo>
                    <a:lnTo>
                      <a:pt x="18" y="0"/>
                    </a:lnTo>
                    <a:lnTo>
                      <a:pt x="15" y="5"/>
                    </a:lnTo>
                    <a:lnTo>
                      <a:pt x="10" y="10"/>
                    </a:lnTo>
                    <a:lnTo>
                      <a:pt x="0"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77" name="Freeform 476"/>
              <p:cNvSpPr>
                <a:spLocks/>
              </p:cNvSpPr>
              <p:nvPr/>
            </p:nvSpPr>
            <p:spPr bwMode="auto">
              <a:xfrm>
                <a:off x="5491" y="1914"/>
                <a:ext cx="20" cy="5"/>
              </a:xfrm>
              <a:custGeom>
                <a:avLst/>
                <a:gdLst>
                  <a:gd name="T0" fmla="*/ 20 w 20"/>
                  <a:gd name="T1" fmla="*/ 0 h 5"/>
                  <a:gd name="T2" fmla="*/ 20 w 20"/>
                  <a:gd name="T3" fmla="*/ 0 h 5"/>
                  <a:gd name="T4" fmla="*/ 7 w 20"/>
                  <a:gd name="T5" fmla="*/ 0 h 5"/>
                  <a:gd name="T6" fmla="*/ 0 w 20"/>
                  <a:gd name="T7" fmla="*/ 0 h 5"/>
                  <a:gd name="T8" fmla="*/ 0 w 20"/>
                  <a:gd name="T9" fmla="*/ 5 h 5"/>
                  <a:gd name="T10" fmla="*/ 7 w 20"/>
                  <a:gd name="T11" fmla="*/ 5 h 5"/>
                  <a:gd name="T12" fmla="*/ 18 w 20"/>
                  <a:gd name="T13" fmla="*/ 5 h 5"/>
                  <a:gd name="T14" fmla="*/ 18 w 20"/>
                  <a:gd name="T15" fmla="*/ 5 h 5"/>
                  <a:gd name="T16" fmla="*/ 20 w 20"/>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5"/>
                  <a:gd name="T29" fmla="*/ 20 w 2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5">
                    <a:moveTo>
                      <a:pt x="20" y="0"/>
                    </a:moveTo>
                    <a:lnTo>
                      <a:pt x="20" y="0"/>
                    </a:lnTo>
                    <a:lnTo>
                      <a:pt x="7" y="0"/>
                    </a:lnTo>
                    <a:lnTo>
                      <a:pt x="0" y="0"/>
                    </a:lnTo>
                    <a:lnTo>
                      <a:pt x="0" y="5"/>
                    </a:lnTo>
                    <a:lnTo>
                      <a:pt x="7" y="5"/>
                    </a:lnTo>
                    <a:lnTo>
                      <a:pt x="18" y="5"/>
                    </a:lnTo>
                    <a:lnTo>
                      <a:pt x="2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78" name="Freeform 477"/>
              <p:cNvSpPr>
                <a:spLocks/>
              </p:cNvSpPr>
              <p:nvPr/>
            </p:nvSpPr>
            <p:spPr bwMode="auto">
              <a:xfrm>
                <a:off x="5506" y="1901"/>
                <a:ext cx="5" cy="18"/>
              </a:xfrm>
              <a:custGeom>
                <a:avLst/>
                <a:gdLst>
                  <a:gd name="T0" fmla="*/ 0 w 5"/>
                  <a:gd name="T1" fmla="*/ 0 h 18"/>
                  <a:gd name="T2" fmla="*/ 0 w 5"/>
                  <a:gd name="T3" fmla="*/ 0 h 18"/>
                  <a:gd name="T4" fmla="*/ 3 w 5"/>
                  <a:gd name="T5" fmla="*/ 10 h 18"/>
                  <a:gd name="T6" fmla="*/ 5 w 5"/>
                  <a:gd name="T7" fmla="*/ 13 h 18"/>
                  <a:gd name="T8" fmla="*/ 3 w 5"/>
                  <a:gd name="T9" fmla="*/ 18 h 18"/>
                  <a:gd name="T10" fmla="*/ 5 w 5"/>
                  <a:gd name="T11" fmla="*/ 10 h 18"/>
                  <a:gd name="T12" fmla="*/ 5 w 5"/>
                  <a:gd name="T13" fmla="*/ 3 h 18"/>
                  <a:gd name="T14" fmla="*/ 5 w 5"/>
                  <a:gd name="T15" fmla="*/ 3 h 18"/>
                  <a:gd name="T16" fmla="*/ 0 w 5"/>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8"/>
                  <a:gd name="T29" fmla="*/ 5 w 5"/>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8">
                    <a:moveTo>
                      <a:pt x="0" y="0"/>
                    </a:moveTo>
                    <a:lnTo>
                      <a:pt x="0" y="0"/>
                    </a:lnTo>
                    <a:lnTo>
                      <a:pt x="3" y="10"/>
                    </a:lnTo>
                    <a:lnTo>
                      <a:pt x="5" y="13"/>
                    </a:lnTo>
                    <a:lnTo>
                      <a:pt x="3" y="18"/>
                    </a:lnTo>
                    <a:lnTo>
                      <a:pt x="5" y="10"/>
                    </a:lnTo>
                    <a:lnTo>
                      <a:pt x="5" y="3"/>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79" name="Freeform 478"/>
              <p:cNvSpPr>
                <a:spLocks/>
              </p:cNvSpPr>
              <p:nvPr/>
            </p:nvSpPr>
            <p:spPr bwMode="auto">
              <a:xfrm>
                <a:off x="5491" y="1901"/>
                <a:ext cx="20" cy="18"/>
              </a:xfrm>
              <a:custGeom>
                <a:avLst/>
                <a:gdLst>
                  <a:gd name="T0" fmla="*/ 0 w 20"/>
                  <a:gd name="T1" fmla="*/ 13 h 18"/>
                  <a:gd name="T2" fmla="*/ 0 w 20"/>
                  <a:gd name="T3" fmla="*/ 18 h 18"/>
                  <a:gd name="T4" fmla="*/ 13 w 20"/>
                  <a:gd name="T5" fmla="*/ 16 h 18"/>
                  <a:gd name="T6" fmla="*/ 18 w 20"/>
                  <a:gd name="T7" fmla="*/ 8 h 18"/>
                  <a:gd name="T8" fmla="*/ 20 w 20"/>
                  <a:gd name="T9" fmla="*/ 3 h 18"/>
                  <a:gd name="T10" fmla="*/ 15 w 20"/>
                  <a:gd name="T11" fmla="*/ 0 h 18"/>
                  <a:gd name="T12" fmla="*/ 20 w 20"/>
                  <a:gd name="T13" fmla="*/ 3 h 18"/>
                  <a:gd name="T14" fmla="*/ 15 w 20"/>
                  <a:gd name="T15" fmla="*/ 3 h 18"/>
                  <a:gd name="T16" fmla="*/ 15 w 20"/>
                  <a:gd name="T17" fmla="*/ 8 h 18"/>
                  <a:gd name="T18" fmla="*/ 10 w 20"/>
                  <a:gd name="T19" fmla="*/ 10 h 18"/>
                  <a:gd name="T20" fmla="*/ 0 w 20"/>
                  <a:gd name="T21" fmla="*/ 13 h 18"/>
                  <a:gd name="T22" fmla="*/ 0 w 20"/>
                  <a:gd name="T23" fmla="*/ 18 h 18"/>
                  <a:gd name="T24" fmla="*/ 0 w 20"/>
                  <a:gd name="T25" fmla="*/ 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0" y="13"/>
                    </a:moveTo>
                    <a:lnTo>
                      <a:pt x="0" y="18"/>
                    </a:lnTo>
                    <a:lnTo>
                      <a:pt x="13" y="16"/>
                    </a:lnTo>
                    <a:lnTo>
                      <a:pt x="18" y="8"/>
                    </a:lnTo>
                    <a:lnTo>
                      <a:pt x="20" y="3"/>
                    </a:lnTo>
                    <a:lnTo>
                      <a:pt x="15" y="0"/>
                    </a:lnTo>
                    <a:lnTo>
                      <a:pt x="20" y="3"/>
                    </a:lnTo>
                    <a:lnTo>
                      <a:pt x="15" y="3"/>
                    </a:lnTo>
                    <a:lnTo>
                      <a:pt x="15" y="8"/>
                    </a:lnTo>
                    <a:lnTo>
                      <a:pt x="10" y="10"/>
                    </a:lnTo>
                    <a:lnTo>
                      <a:pt x="0" y="13"/>
                    </a:lnTo>
                    <a:lnTo>
                      <a:pt x="0" y="18"/>
                    </a:lnTo>
                    <a:lnTo>
                      <a:pt x="0"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80" name="Freeform 479"/>
              <p:cNvSpPr>
                <a:spLocks/>
              </p:cNvSpPr>
              <p:nvPr/>
            </p:nvSpPr>
            <p:spPr bwMode="auto">
              <a:xfrm>
                <a:off x="5483" y="1896"/>
                <a:ext cx="5" cy="5"/>
              </a:xfrm>
              <a:custGeom>
                <a:avLst/>
                <a:gdLst>
                  <a:gd name="T0" fmla="*/ 2 w 5"/>
                  <a:gd name="T1" fmla="*/ 5 h 5"/>
                  <a:gd name="T2" fmla="*/ 2 w 5"/>
                  <a:gd name="T3" fmla="*/ 2 h 5"/>
                  <a:gd name="T4" fmla="*/ 0 w 5"/>
                  <a:gd name="T5" fmla="*/ 2 h 5"/>
                  <a:gd name="T6" fmla="*/ 2 w 5"/>
                  <a:gd name="T7" fmla="*/ 0 h 5"/>
                  <a:gd name="T8" fmla="*/ 5 w 5"/>
                  <a:gd name="T9" fmla="*/ 0 h 5"/>
                  <a:gd name="T10" fmla="*/ 2 w 5"/>
                  <a:gd name="T11" fmla="*/ 0 h 5"/>
                  <a:gd name="T12" fmla="*/ 2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2" y="5"/>
                    </a:moveTo>
                    <a:lnTo>
                      <a:pt x="2" y="2"/>
                    </a:lnTo>
                    <a:lnTo>
                      <a:pt x="0" y="2"/>
                    </a:lnTo>
                    <a:lnTo>
                      <a:pt x="2" y="0"/>
                    </a:lnTo>
                    <a:lnTo>
                      <a:pt x="5" y="0"/>
                    </a:lnTo>
                    <a:lnTo>
                      <a:pt x="2" y="0"/>
                    </a:lnTo>
                    <a:lnTo>
                      <a:pt x="2"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81" name="Freeform 480"/>
              <p:cNvSpPr>
                <a:spLocks/>
              </p:cNvSpPr>
              <p:nvPr/>
            </p:nvSpPr>
            <p:spPr bwMode="auto">
              <a:xfrm>
                <a:off x="5483" y="1896"/>
                <a:ext cx="5" cy="5"/>
              </a:xfrm>
              <a:custGeom>
                <a:avLst/>
                <a:gdLst>
                  <a:gd name="T0" fmla="*/ 0 w 5"/>
                  <a:gd name="T1" fmla="*/ 2 h 5"/>
                  <a:gd name="T2" fmla="*/ 0 w 5"/>
                  <a:gd name="T3" fmla="*/ 2 h 5"/>
                  <a:gd name="T4" fmla="*/ 0 w 5"/>
                  <a:gd name="T5" fmla="*/ 5 h 5"/>
                  <a:gd name="T6" fmla="*/ 0 w 5"/>
                  <a:gd name="T7" fmla="*/ 5 h 5"/>
                  <a:gd name="T8" fmla="*/ 5 w 5"/>
                  <a:gd name="T9" fmla="*/ 5 h 5"/>
                  <a:gd name="T10" fmla="*/ 2 w 5"/>
                  <a:gd name="T11" fmla="*/ 2 h 5"/>
                  <a:gd name="T12" fmla="*/ 0 w 5"/>
                  <a:gd name="T13" fmla="*/ 0 h 5"/>
                  <a:gd name="T14" fmla="*/ 0 w 5"/>
                  <a:gd name="T15" fmla="*/ 0 h 5"/>
                  <a:gd name="T16" fmla="*/ 0 w 5"/>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0" y="2"/>
                    </a:moveTo>
                    <a:lnTo>
                      <a:pt x="0" y="2"/>
                    </a:lnTo>
                    <a:lnTo>
                      <a:pt x="0" y="5"/>
                    </a:lnTo>
                    <a:lnTo>
                      <a:pt x="5" y="5"/>
                    </a:lnTo>
                    <a:lnTo>
                      <a:pt x="2" y="2"/>
                    </a:lnTo>
                    <a:lnTo>
                      <a:pt x="0"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82" name="Freeform 481"/>
              <p:cNvSpPr>
                <a:spLocks/>
              </p:cNvSpPr>
              <p:nvPr/>
            </p:nvSpPr>
            <p:spPr bwMode="auto">
              <a:xfrm>
                <a:off x="5483" y="1893"/>
                <a:ext cx="8" cy="5"/>
              </a:xfrm>
              <a:custGeom>
                <a:avLst/>
                <a:gdLst>
                  <a:gd name="T0" fmla="*/ 8 w 8"/>
                  <a:gd name="T1" fmla="*/ 3 h 5"/>
                  <a:gd name="T2" fmla="*/ 5 w 8"/>
                  <a:gd name="T3" fmla="*/ 0 h 5"/>
                  <a:gd name="T4" fmla="*/ 2 w 8"/>
                  <a:gd name="T5" fmla="*/ 0 h 5"/>
                  <a:gd name="T6" fmla="*/ 0 w 8"/>
                  <a:gd name="T7" fmla="*/ 5 h 5"/>
                  <a:gd name="T8" fmla="*/ 0 w 8"/>
                  <a:gd name="T9" fmla="*/ 3 h 5"/>
                  <a:gd name="T10" fmla="*/ 2 w 8"/>
                  <a:gd name="T11" fmla="*/ 5 h 5"/>
                  <a:gd name="T12" fmla="*/ 8 w 8"/>
                  <a:gd name="T13" fmla="*/ 3 h 5"/>
                  <a:gd name="T14" fmla="*/ 5 w 8"/>
                  <a:gd name="T15" fmla="*/ 0 h 5"/>
                  <a:gd name="T16" fmla="*/ 8 w 8"/>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8" y="3"/>
                    </a:moveTo>
                    <a:lnTo>
                      <a:pt x="5" y="0"/>
                    </a:lnTo>
                    <a:lnTo>
                      <a:pt x="2" y="0"/>
                    </a:lnTo>
                    <a:lnTo>
                      <a:pt x="0" y="5"/>
                    </a:lnTo>
                    <a:lnTo>
                      <a:pt x="0" y="3"/>
                    </a:lnTo>
                    <a:lnTo>
                      <a:pt x="2" y="5"/>
                    </a:lnTo>
                    <a:lnTo>
                      <a:pt x="8" y="3"/>
                    </a:lnTo>
                    <a:lnTo>
                      <a:pt x="5" y="0"/>
                    </a:lnTo>
                    <a:lnTo>
                      <a:pt x="8"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83" name="Freeform 482"/>
              <p:cNvSpPr>
                <a:spLocks/>
              </p:cNvSpPr>
              <p:nvPr/>
            </p:nvSpPr>
            <p:spPr bwMode="auto">
              <a:xfrm>
                <a:off x="5483" y="1893"/>
                <a:ext cx="8" cy="8"/>
              </a:xfrm>
              <a:custGeom>
                <a:avLst/>
                <a:gdLst>
                  <a:gd name="T0" fmla="*/ 0 w 8"/>
                  <a:gd name="T1" fmla="*/ 8 h 8"/>
                  <a:gd name="T2" fmla="*/ 5 w 8"/>
                  <a:gd name="T3" fmla="*/ 8 h 8"/>
                  <a:gd name="T4" fmla="*/ 5 w 8"/>
                  <a:gd name="T5" fmla="*/ 5 h 8"/>
                  <a:gd name="T6" fmla="*/ 8 w 8"/>
                  <a:gd name="T7" fmla="*/ 3 h 8"/>
                  <a:gd name="T8" fmla="*/ 5 w 8"/>
                  <a:gd name="T9" fmla="*/ 0 h 8"/>
                  <a:gd name="T10" fmla="*/ 2 w 8"/>
                  <a:gd name="T11" fmla="*/ 3 h 8"/>
                  <a:gd name="T12" fmla="*/ 0 w 8"/>
                  <a:gd name="T13" fmla="*/ 8 h 8"/>
                  <a:gd name="T14" fmla="*/ 5 w 8"/>
                  <a:gd name="T15" fmla="*/ 8 h 8"/>
                  <a:gd name="T16" fmla="*/ 0 w 8"/>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0" y="8"/>
                    </a:moveTo>
                    <a:lnTo>
                      <a:pt x="5" y="8"/>
                    </a:lnTo>
                    <a:lnTo>
                      <a:pt x="5" y="5"/>
                    </a:lnTo>
                    <a:lnTo>
                      <a:pt x="8" y="3"/>
                    </a:lnTo>
                    <a:lnTo>
                      <a:pt x="5" y="0"/>
                    </a:lnTo>
                    <a:lnTo>
                      <a:pt x="2" y="3"/>
                    </a:lnTo>
                    <a:lnTo>
                      <a:pt x="0" y="8"/>
                    </a:lnTo>
                    <a:lnTo>
                      <a:pt x="5" y="8"/>
                    </a:lnTo>
                    <a:lnTo>
                      <a:pt x="0"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84" name="Freeform 483"/>
              <p:cNvSpPr>
                <a:spLocks/>
              </p:cNvSpPr>
              <p:nvPr/>
            </p:nvSpPr>
            <p:spPr bwMode="auto">
              <a:xfrm>
                <a:off x="5477" y="1799"/>
                <a:ext cx="8" cy="13"/>
              </a:xfrm>
              <a:custGeom>
                <a:avLst/>
                <a:gdLst>
                  <a:gd name="T0" fmla="*/ 6 w 8"/>
                  <a:gd name="T1" fmla="*/ 13 h 13"/>
                  <a:gd name="T2" fmla="*/ 0 w 8"/>
                  <a:gd name="T3" fmla="*/ 11 h 13"/>
                  <a:gd name="T4" fmla="*/ 0 w 8"/>
                  <a:gd name="T5" fmla="*/ 5 h 13"/>
                  <a:gd name="T6" fmla="*/ 6 w 8"/>
                  <a:gd name="T7" fmla="*/ 3 h 13"/>
                  <a:gd name="T8" fmla="*/ 8 w 8"/>
                  <a:gd name="T9" fmla="*/ 0 h 13"/>
                  <a:gd name="T10" fmla="*/ 6 w 8"/>
                  <a:gd name="T11" fmla="*/ 3 h 13"/>
                  <a:gd name="T12" fmla="*/ 6 w 8"/>
                  <a:gd name="T13" fmla="*/ 13 h 13"/>
                  <a:gd name="T14" fmla="*/ 0 60000 65536"/>
                  <a:gd name="T15" fmla="*/ 0 60000 65536"/>
                  <a:gd name="T16" fmla="*/ 0 60000 65536"/>
                  <a:gd name="T17" fmla="*/ 0 60000 65536"/>
                  <a:gd name="T18" fmla="*/ 0 60000 65536"/>
                  <a:gd name="T19" fmla="*/ 0 60000 65536"/>
                  <a:gd name="T20" fmla="*/ 0 60000 65536"/>
                  <a:gd name="T21" fmla="*/ 0 w 8"/>
                  <a:gd name="T22" fmla="*/ 0 h 13"/>
                  <a:gd name="T23" fmla="*/ 8 w 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3">
                    <a:moveTo>
                      <a:pt x="6" y="13"/>
                    </a:moveTo>
                    <a:lnTo>
                      <a:pt x="0" y="11"/>
                    </a:lnTo>
                    <a:lnTo>
                      <a:pt x="0" y="5"/>
                    </a:lnTo>
                    <a:lnTo>
                      <a:pt x="6" y="3"/>
                    </a:lnTo>
                    <a:lnTo>
                      <a:pt x="8" y="0"/>
                    </a:lnTo>
                    <a:lnTo>
                      <a:pt x="6" y="3"/>
                    </a:lnTo>
                    <a:lnTo>
                      <a:pt x="6"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85" name="Freeform 484"/>
              <p:cNvSpPr>
                <a:spLocks/>
              </p:cNvSpPr>
              <p:nvPr/>
            </p:nvSpPr>
            <p:spPr bwMode="auto">
              <a:xfrm>
                <a:off x="5477" y="1804"/>
                <a:ext cx="6" cy="11"/>
              </a:xfrm>
              <a:custGeom>
                <a:avLst/>
                <a:gdLst>
                  <a:gd name="T0" fmla="*/ 0 w 6"/>
                  <a:gd name="T1" fmla="*/ 0 h 11"/>
                  <a:gd name="T2" fmla="*/ 0 w 6"/>
                  <a:gd name="T3" fmla="*/ 0 h 11"/>
                  <a:gd name="T4" fmla="*/ 0 w 6"/>
                  <a:gd name="T5" fmla="*/ 8 h 11"/>
                  <a:gd name="T6" fmla="*/ 3 w 6"/>
                  <a:gd name="T7" fmla="*/ 11 h 11"/>
                  <a:gd name="T8" fmla="*/ 6 w 6"/>
                  <a:gd name="T9" fmla="*/ 8 h 11"/>
                  <a:gd name="T10" fmla="*/ 3 w 6"/>
                  <a:gd name="T11" fmla="*/ 6 h 11"/>
                  <a:gd name="T12" fmla="*/ 3 w 6"/>
                  <a:gd name="T13" fmla="*/ 3 h 11"/>
                  <a:gd name="T14" fmla="*/ 3 w 6"/>
                  <a:gd name="T15" fmla="*/ 3 h 11"/>
                  <a:gd name="T16" fmla="*/ 0 w 6"/>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0" y="0"/>
                    </a:moveTo>
                    <a:lnTo>
                      <a:pt x="0" y="0"/>
                    </a:lnTo>
                    <a:lnTo>
                      <a:pt x="0" y="8"/>
                    </a:lnTo>
                    <a:lnTo>
                      <a:pt x="3" y="11"/>
                    </a:lnTo>
                    <a:lnTo>
                      <a:pt x="6" y="8"/>
                    </a:lnTo>
                    <a:lnTo>
                      <a:pt x="3" y="6"/>
                    </a:lnTo>
                    <a:lnTo>
                      <a:pt x="3" y="3"/>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86" name="Freeform 485"/>
              <p:cNvSpPr>
                <a:spLocks/>
              </p:cNvSpPr>
              <p:nvPr/>
            </p:nvSpPr>
            <p:spPr bwMode="auto">
              <a:xfrm>
                <a:off x="5477" y="1796"/>
                <a:ext cx="11" cy="11"/>
              </a:xfrm>
              <a:custGeom>
                <a:avLst/>
                <a:gdLst>
                  <a:gd name="T0" fmla="*/ 8 w 11"/>
                  <a:gd name="T1" fmla="*/ 0 h 11"/>
                  <a:gd name="T2" fmla="*/ 8 w 11"/>
                  <a:gd name="T3" fmla="*/ 0 h 11"/>
                  <a:gd name="T4" fmla="*/ 3 w 11"/>
                  <a:gd name="T5" fmla="*/ 3 h 11"/>
                  <a:gd name="T6" fmla="*/ 0 w 11"/>
                  <a:gd name="T7" fmla="*/ 8 h 11"/>
                  <a:gd name="T8" fmla="*/ 3 w 11"/>
                  <a:gd name="T9" fmla="*/ 11 h 11"/>
                  <a:gd name="T10" fmla="*/ 6 w 11"/>
                  <a:gd name="T11" fmla="*/ 8 h 11"/>
                  <a:gd name="T12" fmla="*/ 11 w 11"/>
                  <a:gd name="T13" fmla="*/ 3 h 11"/>
                  <a:gd name="T14" fmla="*/ 11 w 11"/>
                  <a:gd name="T15" fmla="*/ 3 h 11"/>
                  <a:gd name="T16" fmla="*/ 8 w 1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1"/>
                  <a:gd name="T29" fmla="*/ 11 w 1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1">
                    <a:moveTo>
                      <a:pt x="8" y="0"/>
                    </a:moveTo>
                    <a:lnTo>
                      <a:pt x="8" y="0"/>
                    </a:lnTo>
                    <a:lnTo>
                      <a:pt x="3" y="3"/>
                    </a:lnTo>
                    <a:lnTo>
                      <a:pt x="0" y="8"/>
                    </a:lnTo>
                    <a:lnTo>
                      <a:pt x="3" y="11"/>
                    </a:lnTo>
                    <a:lnTo>
                      <a:pt x="6" y="8"/>
                    </a:lnTo>
                    <a:lnTo>
                      <a:pt x="11" y="3"/>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87" name="Freeform 486"/>
              <p:cNvSpPr>
                <a:spLocks/>
              </p:cNvSpPr>
              <p:nvPr/>
            </p:nvSpPr>
            <p:spPr bwMode="auto">
              <a:xfrm>
                <a:off x="5480" y="1796"/>
                <a:ext cx="8" cy="19"/>
              </a:xfrm>
              <a:custGeom>
                <a:avLst/>
                <a:gdLst>
                  <a:gd name="T0" fmla="*/ 0 w 8"/>
                  <a:gd name="T1" fmla="*/ 19 h 19"/>
                  <a:gd name="T2" fmla="*/ 3 w 8"/>
                  <a:gd name="T3" fmla="*/ 16 h 19"/>
                  <a:gd name="T4" fmla="*/ 3 w 8"/>
                  <a:gd name="T5" fmla="*/ 8 h 19"/>
                  <a:gd name="T6" fmla="*/ 5 w 8"/>
                  <a:gd name="T7" fmla="*/ 0 h 19"/>
                  <a:gd name="T8" fmla="*/ 8 w 8"/>
                  <a:gd name="T9" fmla="*/ 3 h 19"/>
                  <a:gd name="T10" fmla="*/ 0 w 8"/>
                  <a:gd name="T11" fmla="*/ 6 h 19"/>
                  <a:gd name="T12" fmla="*/ 0 w 8"/>
                  <a:gd name="T13" fmla="*/ 19 h 19"/>
                  <a:gd name="T14" fmla="*/ 3 w 8"/>
                  <a:gd name="T15" fmla="*/ 16 h 19"/>
                  <a:gd name="T16" fmla="*/ 0 w 8"/>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0" y="19"/>
                    </a:moveTo>
                    <a:lnTo>
                      <a:pt x="3" y="16"/>
                    </a:lnTo>
                    <a:lnTo>
                      <a:pt x="3" y="8"/>
                    </a:lnTo>
                    <a:lnTo>
                      <a:pt x="5" y="0"/>
                    </a:lnTo>
                    <a:lnTo>
                      <a:pt x="8" y="3"/>
                    </a:lnTo>
                    <a:lnTo>
                      <a:pt x="0" y="6"/>
                    </a:lnTo>
                    <a:lnTo>
                      <a:pt x="0" y="19"/>
                    </a:lnTo>
                    <a:lnTo>
                      <a:pt x="3" y="16"/>
                    </a:lnTo>
                    <a:lnTo>
                      <a:pt x="0"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88" name="Freeform 487"/>
              <p:cNvSpPr>
                <a:spLocks/>
              </p:cNvSpPr>
              <p:nvPr/>
            </p:nvSpPr>
            <p:spPr bwMode="auto">
              <a:xfrm>
                <a:off x="5598" y="1930"/>
                <a:ext cx="10" cy="2"/>
              </a:xfrm>
              <a:custGeom>
                <a:avLst/>
                <a:gdLst>
                  <a:gd name="T0" fmla="*/ 10 w 10"/>
                  <a:gd name="T1" fmla="*/ 0 h 2"/>
                  <a:gd name="T2" fmla="*/ 5 w 10"/>
                  <a:gd name="T3" fmla="*/ 2 h 2"/>
                  <a:gd name="T4" fmla="*/ 0 w 10"/>
                  <a:gd name="T5" fmla="*/ 2 h 2"/>
                  <a:gd name="T6" fmla="*/ 0 w 10"/>
                  <a:gd name="T7" fmla="*/ 0 h 2"/>
                  <a:gd name="T8" fmla="*/ 10 w 10"/>
                  <a:gd name="T9" fmla="*/ 0 h 2"/>
                  <a:gd name="T10" fmla="*/ 0 60000 65536"/>
                  <a:gd name="T11" fmla="*/ 0 60000 65536"/>
                  <a:gd name="T12" fmla="*/ 0 60000 65536"/>
                  <a:gd name="T13" fmla="*/ 0 60000 65536"/>
                  <a:gd name="T14" fmla="*/ 0 60000 65536"/>
                  <a:gd name="T15" fmla="*/ 0 w 10"/>
                  <a:gd name="T16" fmla="*/ 0 h 2"/>
                  <a:gd name="T17" fmla="*/ 10 w 10"/>
                  <a:gd name="T18" fmla="*/ 2 h 2"/>
                </a:gdLst>
                <a:ahLst/>
                <a:cxnLst>
                  <a:cxn ang="T10">
                    <a:pos x="T0" y="T1"/>
                  </a:cxn>
                  <a:cxn ang="T11">
                    <a:pos x="T2" y="T3"/>
                  </a:cxn>
                  <a:cxn ang="T12">
                    <a:pos x="T4" y="T5"/>
                  </a:cxn>
                  <a:cxn ang="T13">
                    <a:pos x="T6" y="T7"/>
                  </a:cxn>
                  <a:cxn ang="T14">
                    <a:pos x="T8" y="T9"/>
                  </a:cxn>
                </a:cxnLst>
                <a:rect l="T15" t="T16" r="T17" b="T18"/>
                <a:pathLst>
                  <a:path w="10" h="2">
                    <a:moveTo>
                      <a:pt x="10" y="0"/>
                    </a:moveTo>
                    <a:lnTo>
                      <a:pt x="5" y="2"/>
                    </a:lnTo>
                    <a:lnTo>
                      <a:pt x="0" y="2"/>
                    </a:lnTo>
                    <a:lnTo>
                      <a:pt x="0" y="0"/>
                    </a:lnTo>
                    <a:lnTo>
                      <a:pt x="1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89" name="Freeform 488"/>
              <p:cNvSpPr>
                <a:spLocks/>
              </p:cNvSpPr>
              <p:nvPr/>
            </p:nvSpPr>
            <p:spPr bwMode="auto">
              <a:xfrm>
                <a:off x="5598" y="1930"/>
                <a:ext cx="10" cy="5"/>
              </a:xfrm>
              <a:custGeom>
                <a:avLst/>
                <a:gdLst>
                  <a:gd name="T0" fmla="*/ 2 w 10"/>
                  <a:gd name="T1" fmla="*/ 5 h 5"/>
                  <a:gd name="T2" fmla="*/ 2 w 10"/>
                  <a:gd name="T3" fmla="*/ 5 h 5"/>
                  <a:gd name="T4" fmla="*/ 7 w 10"/>
                  <a:gd name="T5" fmla="*/ 2 h 5"/>
                  <a:gd name="T6" fmla="*/ 10 w 10"/>
                  <a:gd name="T7" fmla="*/ 2 h 5"/>
                  <a:gd name="T8" fmla="*/ 10 w 10"/>
                  <a:gd name="T9" fmla="*/ 0 h 5"/>
                  <a:gd name="T10" fmla="*/ 5 w 10"/>
                  <a:gd name="T11" fmla="*/ 0 h 5"/>
                  <a:gd name="T12" fmla="*/ 0 w 10"/>
                  <a:gd name="T13" fmla="*/ 2 h 5"/>
                  <a:gd name="T14" fmla="*/ 0 w 10"/>
                  <a:gd name="T15" fmla="*/ 2 h 5"/>
                  <a:gd name="T16" fmla="*/ 2 w 10"/>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2" y="5"/>
                    </a:moveTo>
                    <a:lnTo>
                      <a:pt x="2" y="5"/>
                    </a:lnTo>
                    <a:lnTo>
                      <a:pt x="7" y="2"/>
                    </a:lnTo>
                    <a:lnTo>
                      <a:pt x="10" y="2"/>
                    </a:lnTo>
                    <a:lnTo>
                      <a:pt x="10" y="0"/>
                    </a:lnTo>
                    <a:lnTo>
                      <a:pt x="5" y="0"/>
                    </a:lnTo>
                    <a:lnTo>
                      <a:pt x="0" y="2"/>
                    </a:lnTo>
                    <a:lnTo>
                      <a:pt x="2"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90" name="Freeform 489"/>
              <p:cNvSpPr>
                <a:spLocks/>
              </p:cNvSpPr>
              <p:nvPr/>
            </p:nvSpPr>
            <p:spPr bwMode="auto">
              <a:xfrm>
                <a:off x="5598" y="1930"/>
                <a:ext cx="10" cy="5"/>
              </a:xfrm>
              <a:custGeom>
                <a:avLst/>
                <a:gdLst>
                  <a:gd name="T0" fmla="*/ 10 w 10"/>
                  <a:gd name="T1" fmla="*/ 2 h 5"/>
                  <a:gd name="T2" fmla="*/ 10 w 10"/>
                  <a:gd name="T3" fmla="*/ 0 h 5"/>
                  <a:gd name="T4" fmla="*/ 0 w 10"/>
                  <a:gd name="T5" fmla="*/ 0 h 5"/>
                  <a:gd name="T6" fmla="*/ 2 w 10"/>
                  <a:gd name="T7" fmla="*/ 5 h 5"/>
                  <a:gd name="T8" fmla="*/ 0 w 10"/>
                  <a:gd name="T9" fmla="*/ 2 h 5"/>
                  <a:gd name="T10" fmla="*/ 2 w 10"/>
                  <a:gd name="T11" fmla="*/ 2 h 5"/>
                  <a:gd name="T12" fmla="*/ 7 w 10"/>
                  <a:gd name="T13" fmla="*/ 2 h 5"/>
                  <a:gd name="T14" fmla="*/ 10 w 10"/>
                  <a:gd name="T15" fmla="*/ 0 h 5"/>
                  <a:gd name="T16" fmla="*/ 10 w 10"/>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10" y="2"/>
                    </a:moveTo>
                    <a:lnTo>
                      <a:pt x="10" y="0"/>
                    </a:lnTo>
                    <a:lnTo>
                      <a:pt x="0" y="0"/>
                    </a:lnTo>
                    <a:lnTo>
                      <a:pt x="2" y="5"/>
                    </a:lnTo>
                    <a:lnTo>
                      <a:pt x="0" y="2"/>
                    </a:lnTo>
                    <a:lnTo>
                      <a:pt x="2" y="2"/>
                    </a:lnTo>
                    <a:lnTo>
                      <a:pt x="7" y="2"/>
                    </a:lnTo>
                    <a:lnTo>
                      <a:pt x="10" y="0"/>
                    </a:lnTo>
                    <a:lnTo>
                      <a:pt x="1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91" name="Freeform 490"/>
              <p:cNvSpPr>
                <a:spLocks/>
              </p:cNvSpPr>
              <p:nvPr/>
            </p:nvSpPr>
            <p:spPr bwMode="auto">
              <a:xfrm>
                <a:off x="5524" y="1841"/>
                <a:ext cx="27" cy="26"/>
              </a:xfrm>
              <a:custGeom>
                <a:avLst/>
                <a:gdLst>
                  <a:gd name="T0" fmla="*/ 8 w 27"/>
                  <a:gd name="T1" fmla="*/ 26 h 26"/>
                  <a:gd name="T2" fmla="*/ 6 w 27"/>
                  <a:gd name="T3" fmla="*/ 23 h 26"/>
                  <a:gd name="T4" fmla="*/ 6 w 27"/>
                  <a:gd name="T5" fmla="*/ 16 h 26"/>
                  <a:gd name="T6" fmla="*/ 14 w 27"/>
                  <a:gd name="T7" fmla="*/ 8 h 26"/>
                  <a:gd name="T8" fmla="*/ 19 w 27"/>
                  <a:gd name="T9" fmla="*/ 3 h 26"/>
                  <a:gd name="T10" fmla="*/ 21 w 27"/>
                  <a:gd name="T11" fmla="*/ 3 h 26"/>
                  <a:gd name="T12" fmla="*/ 27 w 27"/>
                  <a:gd name="T13" fmla="*/ 0 h 26"/>
                  <a:gd name="T14" fmla="*/ 24 w 27"/>
                  <a:gd name="T15" fmla="*/ 0 h 26"/>
                  <a:gd name="T16" fmla="*/ 19 w 27"/>
                  <a:gd name="T17" fmla="*/ 0 h 26"/>
                  <a:gd name="T18" fmla="*/ 14 w 27"/>
                  <a:gd name="T19" fmla="*/ 5 h 26"/>
                  <a:gd name="T20" fmla="*/ 3 w 27"/>
                  <a:gd name="T21" fmla="*/ 16 h 26"/>
                  <a:gd name="T22" fmla="*/ 0 w 27"/>
                  <a:gd name="T23" fmla="*/ 18 h 26"/>
                  <a:gd name="T24" fmla="*/ 3 w 27"/>
                  <a:gd name="T25" fmla="*/ 21 h 26"/>
                  <a:gd name="T26" fmla="*/ 6 w 27"/>
                  <a:gd name="T27" fmla="*/ 23 h 26"/>
                  <a:gd name="T28" fmla="*/ 8 w 27"/>
                  <a:gd name="T29" fmla="*/ 26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26"/>
                  <a:gd name="T47" fmla="*/ 27 w 27"/>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26">
                    <a:moveTo>
                      <a:pt x="8" y="26"/>
                    </a:moveTo>
                    <a:lnTo>
                      <a:pt x="6" y="23"/>
                    </a:lnTo>
                    <a:lnTo>
                      <a:pt x="6" y="16"/>
                    </a:lnTo>
                    <a:lnTo>
                      <a:pt x="14" y="8"/>
                    </a:lnTo>
                    <a:lnTo>
                      <a:pt x="19" y="3"/>
                    </a:lnTo>
                    <a:lnTo>
                      <a:pt x="21" y="3"/>
                    </a:lnTo>
                    <a:lnTo>
                      <a:pt x="27" y="0"/>
                    </a:lnTo>
                    <a:lnTo>
                      <a:pt x="24" y="0"/>
                    </a:lnTo>
                    <a:lnTo>
                      <a:pt x="19" y="0"/>
                    </a:lnTo>
                    <a:lnTo>
                      <a:pt x="14" y="5"/>
                    </a:lnTo>
                    <a:lnTo>
                      <a:pt x="3" y="16"/>
                    </a:lnTo>
                    <a:lnTo>
                      <a:pt x="0" y="18"/>
                    </a:lnTo>
                    <a:lnTo>
                      <a:pt x="3" y="21"/>
                    </a:lnTo>
                    <a:lnTo>
                      <a:pt x="6" y="23"/>
                    </a:lnTo>
                    <a:lnTo>
                      <a:pt x="8" y="2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92" name="Freeform 491"/>
              <p:cNvSpPr>
                <a:spLocks/>
              </p:cNvSpPr>
              <p:nvPr/>
            </p:nvSpPr>
            <p:spPr bwMode="auto">
              <a:xfrm>
                <a:off x="5527" y="1854"/>
                <a:ext cx="8" cy="16"/>
              </a:xfrm>
              <a:custGeom>
                <a:avLst/>
                <a:gdLst>
                  <a:gd name="T0" fmla="*/ 3 w 8"/>
                  <a:gd name="T1" fmla="*/ 0 h 16"/>
                  <a:gd name="T2" fmla="*/ 3 w 8"/>
                  <a:gd name="T3" fmla="*/ 0 h 16"/>
                  <a:gd name="T4" fmla="*/ 0 w 8"/>
                  <a:gd name="T5" fmla="*/ 10 h 16"/>
                  <a:gd name="T6" fmla="*/ 5 w 8"/>
                  <a:gd name="T7" fmla="*/ 16 h 16"/>
                  <a:gd name="T8" fmla="*/ 8 w 8"/>
                  <a:gd name="T9" fmla="*/ 13 h 16"/>
                  <a:gd name="T10" fmla="*/ 5 w 8"/>
                  <a:gd name="T11" fmla="*/ 8 h 16"/>
                  <a:gd name="T12" fmla="*/ 3 w 8"/>
                  <a:gd name="T13" fmla="*/ 5 h 16"/>
                  <a:gd name="T14" fmla="*/ 3 w 8"/>
                  <a:gd name="T15" fmla="*/ 5 h 16"/>
                  <a:gd name="T16" fmla="*/ 3 w 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6"/>
                  <a:gd name="T29" fmla="*/ 8 w 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6">
                    <a:moveTo>
                      <a:pt x="3" y="0"/>
                    </a:moveTo>
                    <a:lnTo>
                      <a:pt x="3" y="0"/>
                    </a:lnTo>
                    <a:lnTo>
                      <a:pt x="0" y="10"/>
                    </a:lnTo>
                    <a:lnTo>
                      <a:pt x="5" y="16"/>
                    </a:lnTo>
                    <a:lnTo>
                      <a:pt x="8" y="13"/>
                    </a:lnTo>
                    <a:lnTo>
                      <a:pt x="5" y="8"/>
                    </a:lnTo>
                    <a:lnTo>
                      <a:pt x="3" y="5"/>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93" name="Freeform 492"/>
              <p:cNvSpPr>
                <a:spLocks/>
              </p:cNvSpPr>
              <p:nvPr/>
            </p:nvSpPr>
            <p:spPr bwMode="auto">
              <a:xfrm>
                <a:off x="5530" y="1841"/>
                <a:ext cx="13" cy="18"/>
              </a:xfrm>
              <a:custGeom>
                <a:avLst/>
                <a:gdLst>
                  <a:gd name="T0" fmla="*/ 13 w 13"/>
                  <a:gd name="T1" fmla="*/ 0 h 18"/>
                  <a:gd name="T2" fmla="*/ 10 w 13"/>
                  <a:gd name="T3" fmla="*/ 0 h 18"/>
                  <a:gd name="T4" fmla="*/ 5 w 13"/>
                  <a:gd name="T5" fmla="*/ 8 h 18"/>
                  <a:gd name="T6" fmla="*/ 0 w 13"/>
                  <a:gd name="T7" fmla="*/ 13 h 18"/>
                  <a:gd name="T8" fmla="*/ 0 w 13"/>
                  <a:gd name="T9" fmla="*/ 18 h 18"/>
                  <a:gd name="T10" fmla="*/ 8 w 13"/>
                  <a:gd name="T11" fmla="*/ 10 h 18"/>
                  <a:gd name="T12" fmla="*/ 13 w 13"/>
                  <a:gd name="T13" fmla="*/ 3 h 18"/>
                  <a:gd name="T14" fmla="*/ 13 w 13"/>
                  <a:gd name="T15" fmla="*/ 5 h 18"/>
                  <a:gd name="T16" fmla="*/ 13 w 13"/>
                  <a:gd name="T17" fmla="*/ 0 h 18"/>
                  <a:gd name="T18" fmla="*/ 10 w 13"/>
                  <a:gd name="T19" fmla="*/ 0 h 18"/>
                  <a:gd name="T20" fmla="*/ 10 w 13"/>
                  <a:gd name="T21" fmla="*/ 0 h 18"/>
                  <a:gd name="T22" fmla="*/ 13 w 13"/>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8"/>
                  <a:gd name="T38" fmla="*/ 13 w 13"/>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8">
                    <a:moveTo>
                      <a:pt x="13" y="0"/>
                    </a:moveTo>
                    <a:lnTo>
                      <a:pt x="10" y="0"/>
                    </a:lnTo>
                    <a:lnTo>
                      <a:pt x="5" y="8"/>
                    </a:lnTo>
                    <a:lnTo>
                      <a:pt x="0" y="13"/>
                    </a:lnTo>
                    <a:lnTo>
                      <a:pt x="0" y="18"/>
                    </a:lnTo>
                    <a:lnTo>
                      <a:pt x="8" y="10"/>
                    </a:lnTo>
                    <a:lnTo>
                      <a:pt x="13" y="3"/>
                    </a:lnTo>
                    <a:lnTo>
                      <a:pt x="13" y="5"/>
                    </a:lnTo>
                    <a:lnTo>
                      <a:pt x="13" y="0"/>
                    </a:lnTo>
                    <a:lnTo>
                      <a:pt x="10" y="0"/>
                    </a:lnTo>
                    <a:lnTo>
                      <a:pt x="1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94" name="Freeform 493"/>
              <p:cNvSpPr>
                <a:spLocks/>
              </p:cNvSpPr>
              <p:nvPr/>
            </p:nvSpPr>
            <p:spPr bwMode="auto">
              <a:xfrm>
                <a:off x="5543" y="1841"/>
                <a:ext cx="10" cy="5"/>
              </a:xfrm>
              <a:custGeom>
                <a:avLst/>
                <a:gdLst>
                  <a:gd name="T0" fmla="*/ 8 w 10"/>
                  <a:gd name="T1" fmla="*/ 0 h 5"/>
                  <a:gd name="T2" fmla="*/ 8 w 10"/>
                  <a:gd name="T3" fmla="*/ 0 h 5"/>
                  <a:gd name="T4" fmla="*/ 2 w 10"/>
                  <a:gd name="T5" fmla="*/ 0 h 5"/>
                  <a:gd name="T6" fmla="*/ 0 w 10"/>
                  <a:gd name="T7" fmla="*/ 0 h 5"/>
                  <a:gd name="T8" fmla="*/ 0 w 10"/>
                  <a:gd name="T9" fmla="*/ 5 h 5"/>
                  <a:gd name="T10" fmla="*/ 2 w 10"/>
                  <a:gd name="T11" fmla="*/ 5 h 5"/>
                  <a:gd name="T12" fmla="*/ 10 w 10"/>
                  <a:gd name="T13" fmla="*/ 3 h 5"/>
                  <a:gd name="T14" fmla="*/ 10 w 10"/>
                  <a:gd name="T15" fmla="*/ 3 h 5"/>
                  <a:gd name="T16" fmla="*/ 8 w 10"/>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8" y="0"/>
                    </a:moveTo>
                    <a:lnTo>
                      <a:pt x="8" y="0"/>
                    </a:lnTo>
                    <a:lnTo>
                      <a:pt x="2" y="0"/>
                    </a:lnTo>
                    <a:lnTo>
                      <a:pt x="0" y="0"/>
                    </a:lnTo>
                    <a:lnTo>
                      <a:pt x="0" y="5"/>
                    </a:lnTo>
                    <a:lnTo>
                      <a:pt x="2" y="5"/>
                    </a:lnTo>
                    <a:lnTo>
                      <a:pt x="10" y="3"/>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95" name="Freeform 494"/>
              <p:cNvSpPr>
                <a:spLocks/>
              </p:cNvSpPr>
              <p:nvPr/>
            </p:nvSpPr>
            <p:spPr bwMode="auto">
              <a:xfrm>
                <a:off x="5540" y="1841"/>
                <a:ext cx="13" cy="3"/>
              </a:xfrm>
              <a:custGeom>
                <a:avLst/>
                <a:gdLst>
                  <a:gd name="T0" fmla="*/ 0 w 13"/>
                  <a:gd name="T1" fmla="*/ 3 h 3"/>
                  <a:gd name="T2" fmla="*/ 0 w 13"/>
                  <a:gd name="T3" fmla="*/ 3 h 3"/>
                  <a:gd name="T4" fmla="*/ 8 w 13"/>
                  <a:gd name="T5" fmla="*/ 3 h 3"/>
                  <a:gd name="T6" fmla="*/ 11 w 13"/>
                  <a:gd name="T7" fmla="*/ 0 h 3"/>
                  <a:gd name="T8" fmla="*/ 13 w 13"/>
                  <a:gd name="T9" fmla="*/ 3 h 3"/>
                  <a:gd name="T10" fmla="*/ 8 w 13"/>
                  <a:gd name="T11" fmla="*/ 0 h 3"/>
                  <a:gd name="T12" fmla="*/ 3 w 13"/>
                  <a:gd name="T13" fmla="*/ 0 h 3"/>
                  <a:gd name="T14" fmla="*/ 3 w 13"/>
                  <a:gd name="T15" fmla="*/ 0 h 3"/>
                  <a:gd name="T16" fmla="*/ 0 w 13"/>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3"/>
                  <a:gd name="T29" fmla="*/ 13 w 1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3">
                    <a:moveTo>
                      <a:pt x="0" y="3"/>
                    </a:moveTo>
                    <a:lnTo>
                      <a:pt x="0" y="3"/>
                    </a:lnTo>
                    <a:lnTo>
                      <a:pt x="8" y="3"/>
                    </a:lnTo>
                    <a:lnTo>
                      <a:pt x="11" y="0"/>
                    </a:lnTo>
                    <a:lnTo>
                      <a:pt x="13" y="3"/>
                    </a:lnTo>
                    <a:lnTo>
                      <a:pt x="8" y="0"/>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96" name="Freeform 495"/>
              <p:cNvSpPr>
                <a:spLocks/>
              </p:cNvSpPr>
              <p:nvPr/>
            </p:nvSpPr>
            <p:spPr bwMode="auto">
              <a:xfrm>
                <a:off x="5527" y="1841"/>
                <a:ext cx="16" cy="16"/>
              </a:xfrm>
              <a:custGeom>
                <a:avLst/>
                <a:gdLst>
                  <a:gd name="T0" fmla="*/ 3 w 16"/>
                  <a:gd name="T1" fmla="*/ 16 h 16"/>
                  <a:gd name="T2" fmla="*/ 3 w 16"/>
                  <a:gd name="T3" fmla="*/ 16 h 16"/>
                  <a:gd name="T4" fmla="*/ 11 w 16"/>
                  <a:gd name="T5" fmla="*/ 8 h 16"/>
                  <a:gd name="T6" fmla="*/ 13 w 16"/>
                  <a:gd name="T7" fmla="*/ 3 h 16"/>
                  <a:gd name="T8" fmla="*/ 16 w 16"/>
                  <a:gd name="T9" fmla="*/ 0 h 16"/>
                  <a:gd name="T10" fmla="*/ 8 w 16"/>
                  <a:gd name="T11" fmla="*/ 5 h 16"/>
                  <a:gd name="T12" fmla="*/ 0 w 16"/>
                  <a:gd name="T13" fmla="*/ 13 h 16"/>
                  <a:gd name="T14" fmla="*/ 0 w 16"/>
                  <a:gd name="T15" fmla="*/ 13 h 16"/>
                  <a:gd name="T16" fmla="*/ 3 w 16"/>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3" y="16"/>
                    </a:moveTo>
                    <a:lnTo>
                      <a:pt x="3" y="16"/>
                    </a:lnTo>
                    <a:lnTo>
                      <a:pt x="11" y="8"/>
                    </a:lnTo>
                    <a:lnTo>
                      <a:pt x="13" y="3"/>
                    </a:lnTo>
                    <a:lnTo>
                      <a:pt x="16" y="0"/>
                    </a:lnTo>
                    <a:lnTo>
                      <a:pt x="8" y="5"/>
                    </a:lnTo>
                    <a:lnTo>
                      <a:pt x="0" y="13"/>
                    </a:lnTo>
                    <a:lnTo>
                      <a:pt x="3" y="1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97" name="Freeform 496"/>
              <p:cNvSpPr>
                <a:spLocks/>
              </p:cNvSpPr>
              <p:nvPr/>
            </p:nvSpPr>
            <p:spPr bwMode="auto">
              <a:xfrm>
                <a:off x="5524" y="1854"/>
                <a:ext cx="11" cy="16"/>
              </a:xfrm>
              <a:custGeom>
                <a:avLst/>
                <a:gdLst>
                  <a:gd name="T0" fmla="*/ 8 w 11"/>
                  <a:gd name="T1" fmla="*/ 16 h 16"/>
                  <a:gd name="T2" fmla="*/ 11 w 11"/>
                  <a:gd name="T3" fmla="*/ 13 h 16"/>
                  <a:gd name="T4" fmla="*/ 8 w 11"/>
                  <a:gd name="T5" fmla="*/ 10 h 16"/>
                  <a:gd name="T6" fmla="*/ 6 w 11"/>
                  <a:gd name="T7" fmla="*/ 8 h 16"/>
                  <a:gd name="T8" fmla="*/ 3 w 11"/>
                  <a:gd name="T9" fmla="*/ 5 h 16"/>
                  <a:gd name="T10" fmla="*/ 6 w 11"/>
                  <a:gd name="T11" fmla="*/ 3 h 16"/>
                  <a:gd name="T12" fmla="*/ 3 w 11"/>
                  <a:gd name="T13" fmla="*/ 0 h 16"/>
                  <a:gd name="T14" fmla="*/ 0 w 11"/>
                  <a:gd name="T15" fmla="*/ 5 h 16"/>
                  <a:gd name="T16" fmla="*/ 0 w 11"/>
                  <a:gd name="T17" fmla="*/ 8 h 16"/>
                  <a:gd name="T18" fmla="*/ 6 w 11"/>
                  <a:gd name="T19" fmla="*/ 13 h 16"/>
                  <a:gd name="T20" fmla="*/ 8 w 11"/>
                  <a:gd name="T21" fmla="*/ 16 h 16"/>
                  <a:gd name="T22" fmla="*/ 11 w 11"/>
                  <a:gd name="T23" fmla="*/ 13 h 16"/>
                  <a:gd name="T24" fmla="*/ 8 w 11"/>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6"/>
                  <a:gd name="T41" fmla="*/ 11 w 1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6">
                    <a:moveTo>
                      <a:pt x="8" y="16"/>
                    </a:moveTo>
                    <a:lnTo>
                      <a:pt x="11" y="13"/>
                    </a:lnTo>
                    <a:lnTo>
                      <a:pt x="8" y="10"/>
                    </a:lnTo>
                    <a:lnTo>
                      <a:pt x="6" y="8"/>
                    </a:lnTo>
                    <a:lnTo>
                      <a:pt x="3" y="5"/>
                    </a:lnTo>
                    <a:lnTo>
                      <a:pt x="6" y="3"/>
                    </a:lnTo>
                    <a:lnTo>
                      <a:pt x="3" y="0"/>
                    </a:lnTo>
                    <a:lnTo>
                      <a:pt x="0" y="5"/>
                    </a:lnTo>
                    <a:lnTo>
                      <a:pt x="0" y="8"/>
                    </a:lnTo>
                    <a:lnTo>
                      <a:pt x="6" y="13"/>
                    </a:lnTo>
                    <a:lnTo>
                      <a:pt x="8" y="16"/>
                    </a:lnTo>
                    <a:lnTo>
                      <a:pt x="11" y="13"/>
                    </a:lnTo>
                    <a:lnTo>
                      <a:pt x="8" y="1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98" name="Freeform 497"/>
              <p:cNvSpPr>
                <a:spLocks/>
              </p:cNvSpPr>
              <p:nvPr/>
            </p:nvSpPr>
            <p:spPr bwMode="auto">
              <a:xfrm>
                <a:off x="5535" y="1789"/>
                <a:ext cx="5" cy="5"/>
              </a:xfrm>
              <a:custGeom>
                <a:avLst/>
                <a:gdLst>
                  <a:gd name="T0" fmla="*/ 3 w 5"/>
                  <a:gd name="T1" fmla="*/ 0 h 5"/>
                  <a:gd name="T2" fmla="*/ 3 w 5"/>
                  <a:gd name="T3" fmla="*/ 2 h 5"/>
                  <a:gd name="T4" fmla="*/ 5 w 5"/>
                  <a:gd name="T5" fmla="*/ 5 h 5"/>
                  <a:gd name="T6" fmla="*/ 5 w 5"/>
                  <a:gd name="T7" fmla="*/ 5 h 5"/>
                  <a:gd name="T8" fmla="*/ 0 w 5"/>
                  <a:gd name="T9" fmla="*/ 5 h 5"/>
                  <a:gd name="T10" fmla="*/ 3 w 5"/>
                  <a:gd name="T11" fmla="*/ 5 h 5"/>
                  <a:gd name="T12" fmla="*/ 3 w 5"/>
                  <a:gd name="T13" fmla="*/ 0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3" y="0"/>
                    </a:moveTo>
                    <a:lnTo>
                      <a:pt x="3" y="2"/>
                    </a:lnTo>
                    <a:lnTo>
                      <a:pt x="5" y="5"/>
                    </a:lnTo>
                    <a:lnTo>
                      <a:pt x="0" y="5"/>
                    </a:lnTo>
                    <a:lnTo>
                      <a:pt x="3" y="5"/>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099" name="Freeform 498"/>
              <p:cNvSpPr>
                <a:spLocks/>
              </p:cNvSpPr>
              <p:nvPr/>
            </p:nvSpPr>
            <p:spPr bwMode="auto">
              <a:xfrm>
                <a:off x="5535" y="1789"/>
                <a:ext cx="5" cy="5"/>
              </a:xfrm>
              <a:custGeom>
                <a:avLst/>
                <a:gdLst>
                  <a:gd name="T0" fmla="*/ 5 w 5"/>
                  <a:gd name="T1" fmla="*/ 2 h 5"/>
                  <a:gd name="T2" fmla="*/ 5 w 5"/>
                  <a:gd name="T3" fmla="*/ 2 h 5"/>
                  <a:gd name="T4" fmla="*/ 5 w 5"/>
                  <a:gd name="T5" fmla="*/ 0 h 5"/>
                  <a:gd name="T6" fmla="*/ 3 w 5"/>
                  <a:gd name="T7" fmla="*/ 0 h 5"/>
                  <a:gd name="T8" fmla="*/ 0 w 5"/>
                  <a:gd name="T9" fmla="*/ 2 h 5"/>
                  <a:gd name="T10" fmla="*/ 3 w 5"/>
                  <a:gd name="T11" fmla="*/ 5 h 5"/>
                  <a:gd name="T12" fmla="*/ 5 w 5"/>
                  <a:gd name="T13" fmla="*/ 5 h 5"/>
                  <a:gd name="T14" fmla="*/ 5 w 5"/>
                  <a:gd name="T15" fmla="*/ 5 h 5"/>
                  <a:gd name="T16" fmla="*/ 5 w 5"/>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5" y="2"/>
                    </a:moveTo>
                    <a:lnTo>
                      <a:pt x="5" y="2"/>
                    </a:lnTo>
                    <a:lnTo>
                      <a:pt x="5" y="0"/>
                    </a:lnTo>
                    <a:lnTo>
                      <a:pt x="3" y="0"/>
                    </a:lnTo>
                    <a:lnTo>
                      <a:pt x="0" y="2"/>
                    </a:lnTo>
                    <a:lnTo>
                      <a:pt x="3" y="5"/>
                    </a:lnTo>
                    <a:lnTo>
                      <a:pt x="5" y="5"/>
                    </a:lnTo>
                    <a:lnTo>
                      <a:pt x="5"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00" name="Freeform 499"/>
              <p:cNvSpPr>
                <a:spLocks/>
              </p:cNvSpPr>
              <p:nvPr/>
            </p:nvSpPr>
            <p:spPr bwMode="auto">
              <a:xfrm>
                <a:off x="5535" y="1791"/>
                <a:ext cx="5" cy="5"/>
              </a:xfrm>
              <a:custGeom>
                <a:avLst/>
                <a:gdLst>
                  <a:gd name="T0" fmla="*/ 3 w 5"/>
                  <a:gd name="T1" fmla="*/ 5 h 5"/>
                  <a:gd name="T2" fmla="*/ 3 w 5"/>
                  <a:gd name="T3" fmla="*/ 5 h 5"/>
                  <a:gd name="T4" fmla="*/ 5 w 5"/>
                  <a:gd name="T5" fmla="*/ 3 h 5"/>
                  <a:gd name="T6" fmla="*/ 5 w 5"/>
                  <a:gd name="T7" fmla="*/ 0 h 5"/>
                  <a:gd name="T8" fmla="*/ 5 w 5"/>
                  <a:gd name="T9" fmla="*/ 3 h 5"/>
                  <a:gd name="T10" fmla="*/ 5 w 5"/>
                  <a:gd name="T11" fmla="*/ 0 h 5"/>
                  <a:gd name="T12" fmla="*/ 0 w 5"/>
                  <a:gd name="T13" fmla="*/ 3 h 5"/>
                  <a:gd name="T14" fmla="*/ 0 w 5"/>
                  <a:gd name="T15" fmla="*/ 3 h 5"/>
                  <a:gd name="T16" fmla="*/ 3 w 5"/>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3" y="5"/>
                    </a:moveTo>
                    <a:lnTo>
                      <a:pt x="3" y="5"/>
                    </a:lnTo>
                    <a:lnTo>
                      <a:pt x="5" y="3"/>
                    </a:lnTo>
                    <a:lnTo>
                      <a:pt x="5" y="0"/>
                    </a:lnTo>
                    <a:lnTo>
                      <a:pt x="5" y="3"/>
                    </a:lnTo>
                    <a:lnTo>
                      <a:pt x="5" y="0"/>
                    </a:lnTo>
                    <a:lnTo>
                      <a:pt x="0" y="3"/>
                    </a:lnTo>
                    <a:lnTo>
                      <a:pt x="3"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01" name="Freeform 500"/>
              <p:cNvSpPr>
                <a:spLocks/>
              </p:cNvSpPr>
              <p:nvPr/>
            </p:nvSpPr>
            <p:spPr bwMode="auto">
              <a:xfrm>
                <a:off x="5535" y="1789"/>
                <a:ext cx="3" cy="7"/>
              </a:xfrm>
              <a:custGeom>
                <a:avLst/>
                <a:gdLst>
                  <a:gd name="T0" fmla="*/ 3 w 3"/>
                  <a:gd name="T1" fmla="*/ 0 h 7"/>
                  <a:gd name="T2" fmla="*/ 0 w 3"/>
                  <a:gd name="T3" fmla="*/ 2 h 7"/>
                  <a:gd name="T4" fmla="*/ 0 w 3"/>
                  <a:gd name="T5" fmla="*/ 5 h 7"/>
                  <a:gd name="T6" fmla="*/ 3 w 3"/>
                  <a:gd name="T7" fmla="*/ 7 h 7"/>
                  <a:gd name="T8" fmla="*/ 0 w 3"/>
                  <a:gd name="T9" fmla="*/ 5 h 7"/>
                  <a:gd name="T10" fmla="*/ 3 w 3"/>
                  <a:gd name="T11" fmla="*/ 5 h 7"/>
                  <a:gd name="T12" fmla="*/ 3 w 3"/>
                  <a:gd name="T13" fmla="*/ 0 h 7"/>
                  <a:gd name="T14" fmla="*/ 0 w 3"/>
                  <a:gd name="T15" fmla="*/ 2 h 7"/>
                  <a:gd name="T16" fmla="*/ 3 w 3"/>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7"/>
                  <a:gd name="T29" fmla="*/ 3 w 3"/>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7">
                    <a:moveTo>
                      <a:pt x="3" y="0"/>
                    </a:moveTo>
                    <a:lnTo>
                      <a:pt x="0" y="2"/>
                    </a:lnTo>
                    <a:lnTo>
                      <a:pt x="0" y="5"/>
                    </a:lnTo>
                    <a:lnTo>
                      <a:pt x="3" y="7"/>
                    </a:lnTo>
                    <a:lnTo>
                      <a:pt x="0" y="5"/>
                    </a:lnTo>
                    <a:lnTo>
                      <a:pt x="3" y="5"/>
                    </a:lnTo>
                    <a:lnTo>
                      <a:pt x="3" y="0"/>
                    </a:lnTo>
                    <a:lnTo>
                      <a:pt x="0" y="2"/>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02" name="Freeform 501"/>
              <p:cNvSpPr>
                <a:spLocks/>
              </p:cNvSpPr>
              <p:nvPr/>
            </p:nvSpPr>
            <p:spPr bwMode="auto">
              <a:xfrm>
                <a:off x="5530" y="1799"/>
                <a:ext cx="23" cy="8"/>
              </a:xfrm>
              <a:custGeom>
                <a:avLst/>
                <a:gdLst>
                  <a:gd name="T0" fmla="*/ 23 w 23"/>
                  <a:gd name="T1" fmla="*/ 0 h 8"/>
                  <a:gd name="T2" fmla="*/ 21 w 23"/>
                  <a:gd name="T3" fmla="*/ 3 h 8"/>
                  <a:gd name="T4" fmla="*/ 13 w 23"/>
                  <a:gd name="T5" fmla="*/ 8 h 8"/>
                  <a:gd name="T6" fmla="*/ 5 w 23"/>
                  <a:gd name="T7" fmla="*/ 5 h 8"/>
                  <a:gd name="T8" fmla="*/ 0 w 23"/>
                  <a:gd name="T9" fmla="*/ 3 h 8"/>
                  <a:gd name="T10" fmla="*/ 2 w 23"/>
                  <a:gd name="T11" fmla="*/ 5 h 8"/>
                  <a:gd name="T12" fmla="*/ 8 w 23"/>
                  <a:gd name="T13" fmla="*/ 8 h 8"/>
                  <a:gd name="T14" fmla="*/ 10 w 23"/>
                  <a:gd name="T15" fmla="*/ 8 h 8"/>
                  <a:gd name="T16" fmla="*/ 13 w 23"/>
                  <a:gd name="T17" fmla="*/ 8 h 8"/>
                  <a:gd name="T18" fmla="*/ 18 w 23"/>
                  <a:gd name="T19" fmla="*/ 5 h 8"/>
                  <a:gd name="T20" fmla="*/ 23 w 23"/>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8"/>
                  <a:gd name="T35" fmla="*/ 23 w 23"/>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8">
                    <a:moveTo>
                      <a:pt x="23" y="0"/>
                    </a:moveTo>
                    <a:lnTo>
                      <a:pt x="21" y="3"/>
                    </a:lnTo>
                    <a:lnTo>
                      <a:pt x="13" y="8"/>
                    </a:lnTo>
                    <a:lnTo>
                      <a:pt x="5" y="5"/>
                    </a:lnTo>
                    <a:lnTo>
                      <a:pt x="0" y="3"/>
                    </a:lnTo>
                    <a:lnTo>
                      <a:pt x="2" y="5"/>
                    </a:lnTo>
                    <a:lnTo>
                      <a:pt x="8" y="8"/>
                    </a:lnTo>
                    <a:lnTo>
                      <a:pt x="10" y="8"/>
                    </a:lnTo>
                    <a:lnTo>
                      <a:pt x="13" y="8"/>
                    </a:lnTo>
                    <a:lnTo>
                      <a:pt x="18" y="5"/>
                    </a:lnTo>
                    <a:lnTo>
                      <a:pt x="2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03" name="Freeform 502"/>
              <p:cNvSpPr>
                <a:spLocks/>
              </p:cNvSpPr>
              <p:nvPr/>
            </p:nvSpPr>
            <p:spPr bwMode="auto">
              <a:xfrm>
                <a:off x="5543" y="1799"/>
                <a:ext cx="13" cy="11"/>
              </a:xfrm>
              <a:custGeom>
                <a:avLst/>
                <a:gdLst>
                  <a:gd name="T0" fmla="*/ 0 w 13"/>
                  <a:gd name="T1" fmla="*/ 11 h 11"/>
                  <a:gd name="T2" fmla="*/ 0 w 13"/>
                  <a:gd name="T3" fmla="*/ 11 h 11"/>
                  <a:gd name="T4" fmla="*/ 8 w 13"/>
                  <a:gd name="T5" fmla="*/ 5 h 11"/>
                  <a:gd name="T6" fmla="*/ 13 w 13"/>
                  <a:gd name="T7" fmla="*/ 0 h 11"/>
                  <a:gd name="T8" fmla="*/ 8 w 13"/>
                  <a:gd name="T9" fmla="*/ 0 h 11"/>
                  <a:gd name="T10" fmla="*/ 5 w 13"/>
                  <a:gd name="T11" fmla="*/ 3 h 11"/>
                  <a:gd name="T12" fmla="*/ 0 w 13"/>
                  <a:gd name="T13" fmla="*/ 8 h 11"/>
                  <a:gd name="T14" fmla="*/ 0 w 13"/>
                  <a:gd name="T15" fmla="*/ 8 h 11"/>
                  <a:gd name="T16" fmla="*/ 0 w 13"/>
                  <a:gd name="T17" fmla="*/ 1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
                  <a:gd name="T29" fmla="*/ 13 w 13"/>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
                    <a:moveTo>
                      <a:pt x="0" y="11"/>
                    </a:moveTo>
                    <a:lnTo>
                      <a:pt x="0" y="11"/>
                    </a:lnTo>
                    <a:lnTo>
                      <a:pt x="8" y="5"/>
                    </a:lnTo>
                    <a:lnTo>
                      <a:pt x="13" y="0"/>
                    </a:lnTo>
                    <a:lnTo>
                      <a:pt x="8" y="0"/>
                    </a:lnTo>
                    <a:lnTo>
                      <a:pt x="5" y="3"/>
                    </a:lnTo>
                    <a:lnTo>
                      <a:pt x="0" y="8"/>
                    </a:lnTo>
                    <a:lnTo>
                      <a:pt x="0" y="1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04" name="Freeform 503"/>
              <p:cNvSpPr>
                <a:spLocks/>
              </p:cNvSpPr>
              <p:nvPr/>
            </p:nvSpPr>
            <p:spPr bwMode="auto">
              <a:xfrm>
                <a:off x="5527" y="1799"/>
                <a:ext cx="16" cy="11"/>
              </a:xfrm>
              <a:custGeom>
                <a:avLst/>
                <a:gdLst>
                  <a:gd name="T0" fmla="*/ 5 w 16"/>
                  <a:gd name="T1" fmla="*/ 3 h 11"/>
                  <a:gd name="T2" fmla="*/ 0 w 16"/>
                  <a:gd name="T3" fmla="*/ 3 h 11"/>
                  <a:gd name="T4" fmla="*/ 5 w 16"/>
                  <a:gd name="T5" fmla="*/ 8 h 11"/>
                  <a:gd name="T6" fmla="*/ 16 w 16"/>
                  <a:gd name="T7" fmla="*/ 11 h 11"/>
                  <a:gd name="T8" fmla="*/ 16 w 16"/>
                  <a:gd name="T9" fmla="*/ 8 h 11"/>
                  <a:gd name="T10" fmla="*/ 8 w 16"/>
                  <a:gd name="T11" fmla="*/ 5 h 11"/>
                  <a:gd name="T12" fmla="*/ 5 w 16"/>
                  <a:gd name="T13" fmla="*/ 0 h 11"/>
                  <a:gd name="T14" fmla="*/ 0 w 16"/>
                  <a:gd name="T15" fmla="*/ 3 h 11"/>
                  <a:gd name="T16" fmla="*/ 5 w 16"/>
                  <a:gd name="T17" fmla="*/ 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1"/>
                  <a:gd name="T29" fmla="*/ 16 w 1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1">
                    <a:moveTo>
                      <a:pt x="5" y="3"/>
                    </a:moveTo>
                    <a:lnTo>
                      <a:pt x="0" y="3"/>
                    </a:lnTo>
                    <a:lnTo>
                      <a:pt x="5" y="8"/>
                    </a:lnTo>
                    <a:lnTo>
                      <a:pt x="16" y="11"/>
                    </a:lnTo>
                    <a:lnTo>
                      <a:pt x="16" y="8"/>
                    </a:lnTo>
                    <a:lnTo>
                      <a:pt x="8" y="5"/>
                    </a:lnTo>
                    <a:lnTo>
                      <a:pt x="5" y="0"/>
                    </a:lnTo>
                    <a:lnTo>
                      <a:pt x="0" y="3"/>
                    </a:lnTo>
                    <a:lnTo>
                      <a:pt x="5"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05" name="Freeform 504"/>
              <p:cNvSpPr>
                <a:spLocks/>
              </p:cNvSpPr>
              <p:nvPr/>
            </p:nvSpPr>
            <p:spPr bwMode="auto">
              <a:xfrm>
                <a:off x="5527" y="1796"/>
                <a:ext cx="29" cy="14"/>
              </a:xfrm>
              <a:custGeom>
                <a:avLst/>
                <a:gdLst>
                  <a:gd name="T0" fmla="*/ 29 w 29"/>
                  <a:gd name="T1" fmla="*/ 3 h 14"/>
                  <a:gd name="T2" fmla="*/ 24 w 29"/>
                  <a:gd name="T3" fmla="*/ 0 h 14"/>
                  <a:gd name="T4" fmla="*/ 21 w 29"/>
                  <a:gd name="T5" fmla="*/ 6 h 14"/>
                  <a:gd name="T6" fmla="*/ 16 w 29"/>
                  <a:gd name="T7" fmla="*/ 8 h 14"/>
                  <a:gd name="T8" fmla="*/ 13 w 29"/>
                  <a:gd name="T9" fmla="*/ 11 h 14"/>
                  <a:gd name="T10" fmla="*/ 11 w 29"/>
                  <a:gd name="T11" fmla="*/ 8 h 14"/>
                  <a:gd name="T12" fmla="*/ 5 w 29"/>
                  <a:gd name="T13" fmla="*/ 6 h 14"/>
                  <a:gd name="T14" fmla="*/ 5 w 29"/>
                  <a:gd name="T15" fmla="*/ 6 h 14"/>
                  <a:gd name="T16" fmla="*/ 0 w 29"/>
                  <a:gd name="T17" fmla="*/ 6 h 14"/>
                  <a:gd name="T18" fmla="*/ 3 w 29"/>
                  <a:gd name="T19" fmla="*/ 8 h 14"/>
                  <a:gd name="T20" fmla="*/ 8 w 29"/>
                  <a:gd name="T21" fmla="*/ 14 h 14"/>
                  <a:gd name="T22" fmla="*/ 13 w 29"/>
                  <a:gd name="T23" fmla="*/ 14 h 14"/>
                  <a:gd name="T24" fmla="*/ 18 w 29"/>
                  <a:gd name="T25" fmla="*/ 14 h 14"/>
                  <a:gd name="T26" fmla="*/ 24 w 29"/>
                  <a:gd name="T27" fmla="*/ 8 h 14"/>
                  <a:gd name="T28" fmla="*/ 29 w 29"/>
                  <a:gd name="T29" fmla="*/ 3 h 14"/>
                  <a:gd name="T30" fmla="*/ 24 w 29"/>
                  <a:gd name="T31" fmla="*/ 3 h 14"/>
                  <a:gd name="T32" fmla="*/ 29 w 29"/>
                  <a:gd name="T33" fmla="*/ 3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4"/>
                  <a:gd name="T53" fmla="*/ 29 w 29"/>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4">
                    <a:moveTo>
                      <a:pt x="29" y="3"/>
                    </a:moveTo>
                    <a:lnTo>
                      <a:pt x="24" y="0"/>
                    </a:lnTo>
                    <a:lnTo>
                      <a:pt x="21" y="6"/>
                    </a:lnTo>
                    <a:lnTo>
                      <a:pt x="16" y="8"/>
                    </a:lnTo>
                    <a:lnTo>
                      <a:pt x="13" y="11"/>
                    </a:lnTo>
                    <a:lnTo>
                      <a:pt x="11" y="8"/>
                    </a:lnTo>
                    <a:lnTo>
                      <a:pt x="5" y="6"/>
                    </a:lnTo>
                    <a:lnTo>
                      <a:pt x="0" y="6"/>
                    </a:lnTo>
                    <a:lnTo>
                      <a:pt x="3" y="8"/>
                    </a:lnTo>
                    <a:lnTo>
                      <a:pt x="8" y="14"/>
                    </a:lnTo>
                    <a:lnTo>
                      <a:pt x="13" y="14"/>
                    </a:lnTo>
                    <a:lnTo>
                      <a:pt x="18" y="14"/>
                    </a:lnTo>
                    <a:lnTo>
                      <a:pt x="24" y="8"/>
                    </a:lnTo>
                    <a:lnTo>
                      <a:pt x="29" y="3"/>
                    </a:lnTo>
                    <a:lnTo>
                      <a:pt x="24" y="3"/>
                    </a:lnTo>
                    <a:lnTo>
                      <a:pt x="29"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06" name="Freeform 505"/>
              <p:cNvSpPr>
                <a:spLocks/>
              </p:cNvSpPr>
              <p:nvPr/>
            </p:nvSpPr>
            <p:spPr bwMode="auto">
              <a:xfrm>
                <a:off x="5543" y="1791"/>
                <a:ext cx="5" cy="5"/>
              </a:xfrm>
              <a:custGeom>
                <a:avLst/>
                <a:gdLst>
                  <a:gd name="T0" fmla="*/ 0 w 5"/>
                  <a:gd name="T1" fmla="*/ 3 h 5"/>
                  <a:gd name="T2" fmla="*/ 2 w 5"/>
                  <a:gd name="T3" fmla="*/ 0 h 5"/>
                  <a:gd name="T4" fmla="*/ 5 w 5"/>
                  <a:gd name="T5" fmla="*/ 0 h 5"/>
                  <a:gd name="T6" fmla="*/ 5 w 5"/>
                  <a:gd name="T7" fmla="*/ 0 h 5"/>
                  <a:gd name="T8" fmla="*/ 5 w 5"/>
                  <a:gd name="T9" fmla="*/ 5 h 5"/>
                  <a:gd name="T10" fmla="*/ 5 w 5"/>
                  <a:gd name="T11" fmla="*/ 3 h 5"/>
                  <a:gd name="T12" fmla="*/ 0 w 5"/>
                  <a:gd name="T13" fmla="*/ 3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3"/>
                    </a:moveTo>
                    <a:lnTo>
                      <a:pt x="2" y="0"/>
                    </a:lnTo>
                    <a:lnTo>
                      <a:pt x="5" y="0"/>
                    </a:lnTo>
                    <a:lnTo>
                      <a:pt x="5" y="5"/>
                    </a:lnTo>
                    <a:lnTo>
                      <a:pt x="5" y="3"/>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07" name="Freeform 506"/>
              <p:cNvSpPr>
                <a:spLocks/>
              </p:cNvSpPr>
              <p:nvPr/>
            </p:nvSpPr>
            <p:spPr bwMode="auto">
              <a:xfrm>
                <a:off x="5543" y="1789"/>
                <a:ext cx="8" cy="5"/>
              </a:xfrm>
              <a:custGeom>
                <a:avLst/>
                <a:gdLst>
                  <a:gd name="T0" fmla="*/ 2 w 8"/>
                  <a:gd name="T1" fmla="*/ 2 h 5"/>
                  <a:gd name="T2" fmla="*/ 2 w 8"/>
                  <a:gd name="T3" fmla="*/ 0 h 5"/>
                  <a:gd name="T4" fmla="*/ 0 w 8"/>
                  <a:gd name="T5" fmla="*/ 2 h 5"/>
                  <a:gd name="T6" fmla="*/ 0 w 8"/>
                  <a:gd name="T7" fmla="*/ 2 h 5"/>
                  <a:gd name="T8" fmla="*/ 0 w 8"/>
                  <a:gd name="T9" fmla="*/ 5 h 5"/>
                  <a:gd name="T10" fmla="*/ 2 w 8"/>
                  <a:gd name="T11" fmla="*/ 5 h 5"/>
                  <a:gd name="T12" fmla="*/ 8 w 8"/>
                  <a:gd name="T13" fmla="*/ 2 h 5"/>
                  <a:gd name="T14" fmla="*/ 8 w 8"/>
                  <a:gd name="T15" fmla="*/ 2 h 5"/>
                  <a:gd name="T16" fmla="*/ 2 w 8"/>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2" y="2"/>
                    </a:moveTo>
                    <a:lnTo>
                      <a:pt x="2" y="0"/>
                    </a:lnTo>
                    <a:lnTo>
                      <a:pt x="0" y="2"/>
                    </a:lnTo>
                    <a:lnTo>
                      <a:pt x="0" y="5"/>
                    </a:lnTo>
                    <a:lnTo>
                      <a:pt x="2" y="5"/>
                    </a:lnTo>
                    <a:lnTo>
                      <a:pt x="8" y="2"/>
                    </a:lnTo>
                    <a:lnTo>
                      <a:pt x="2"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08" name="Freeform 507"/>
              <p:cNvSpPr>
                <a:spLocks/>
              </p:cNvSpPr>
              <p:nvPr/>
            </p:nvSpPr>
            <p:spPr bwMode="auto">
              <a:xfrm>
                <a:off x="5545" y="1791"/>
                <a:ext cx="6" cy="5"/>
              </a:xfrm>
              <a:custGeom>
                <a:avLst/>
                <a:gdLst>
                  <a:gd name="T0" fmla="*/ 6 w 6"/>
                  <a:gd name="T1" fmla="*/ 3 h 5"/>
                  <a:gd name="T2" fmla="*/ 6 w 6"/>
                  <a:gd name="T3" fmla="*/ 3 h 5"/>
                  <a:gd name="T4" fmla="*/ 3 w 6"/>
                  <a:gd name="T5" fmla="*/ 0 h 5"/>
                  <a:gd name="T6" fmla="*/ 0 w 6"/>
                  <a:gd name="T7" fmla="*/ 0 h 5"/>
                  <a:gd name="T8" fmla="*/ 6 w 6"/>
                  <a:gd name="T9" fmla="*/ 0 h 5"/>
                  <a:gd name="T10" fmla="*/ 0 w 6"/>
                  <a:gd name="T11" fmla="*/ 0 h 5"/>
                  <a:gd name="T12" fmla="*/ 3 w 6"/>
                  <a:gd name="T13" fmla="*/ 5 h 5"/>
                  <a:gd name="T14" fmla="*/ 3 w 6"/>
                  <a:gd name="T15" fmla="*/ 5 h 5"/>
                  <a:gd name="T16" fmla="*/ 6 w 6"/>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6" y="3"/>
                    </a:moveTo>
                    <a:lnTo>
                      <a:pt x="6" y="3"/>
                    </a:lnTo>
                    <a:lnTo>
                      <a:pt x="3" y="0"/>
                    </a:lnTo>
                    <a:lnTo>
                      <a:pt x="0" y="0"/>
                    </a:lnTo>
                    <a:lnTo>
                      <a:pt x="6" y="0"/>
                    </a:lnTo>
                    <a:lnTo>
                      <a:pt x="0" y="0"/>
                    </a:lnTo>
                    <a:lnTo>
                      <a:pt x="3" y="5"/>
                    </a:lnTo>
                    <a:lnTo>
                      <a:pt x="6"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09" name="Freeform 508"/>
              <p:cNvSpPr>
                <a:spLocks/>
              </p:cNvSpPr>
              <p:nvPr/>
            </p:nvSpPr>
            <p:spPr bwMode="auto">
              <a:xfrm>
                <a:off x="5543" y="1791"/>
                <a:ext cx="8" cy="5"/>
              </a:xfrm>
              <a:custGeom>
                <a:avLst/>
                <a:gdLst>
                  <a:gd name="T0" fmla="*/ 0 w 8"/>
                  <a:gd name="T1" fmla="*/ 0 h 5"/>
                  <a:gd name="T2" fmla="*/ 0 w 8"/>
                  <a:gd name="T3" fmla="*/ 3 h 5"/>
                  <a:gd name="T4" fmla="*/ 5 w 8"/>
                  <a:gd name="T5" fmla="*/ 5 h 5"/>
                  <a:gd name="T6" fmla="*/ 8 w 8"/>
                  <a:gd name="T7" fmla="*/ 3 h 5"/>
                  <a:gd name="T8" fmla="*/ 5 w 8"/>
                  <a:gd name="T9" fmla="*/ 5 h 5"/>
                  <a:gd name="T10" fmla="*/ 5 w 8"/>
                  <a:gd name="T11" fmla="*/ 0 h 5"/>
                  <a:gd name="T12" fmla="*/ 0 w 8"/>
                  <a:gd name="T13" fmla="*/ 0 h 5"/>
                  <a:gd name="T14" fmla="*/ 0 w 8"/>
                  <a:gd name="T15" fmla="*/ 3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0" y="3"/>
                    </a:lnTo>
                    <a:lnTo>
                      <a:pt x="5" y="5"/>
                    </a:lnTo>
                    <a:lnTo>
                      <a:pt x="8" y="3"/>
                    </a:lnTo>
                    <a:lnTo>
                      <a:pt x="5" y="5"/>
                    </a:lnTo>
                    <a:lnTo>
                      <a:pt x="5" y="0"/>
                    </a:lnTo>
                    <a:lnTo>
                      <a:pt x="0" y="0"/>
                    </a:lnTo>
                    <a:lnTo>
                      <a:pt x="0" y="3"/>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10" name="Freeform 509"/>
              <p:cNvSpPr>
                <a:spLocks/>
              </p:cNvSpPr>
              <p:nvPr/>
            </p:nvSpPr>
            <p:spPr bwMode="auto">
              <a:xfrm>
                <a:off x="5530" y="1796"/>
                <a:ext cx="5" cy="6"/>
              </a:xfrm>
              <a:custGeom>
                <a:avLst/>
                <a:gdLst>
                  <a:gd name="T0" fmla="*/ 5 w 5"/>
                  <a:gd name="T1" fmla="*/ 0 h 6"/>
                  <a:gd name="T2" fmla="*/ 2 w 5"/>
                  <a:gd name="T3" fmla="*/ 3 h 6"/>
                  <a:gd name="T4" fmla="*/ 0 w 5"/>
                  <a:gd name="T5" fmla="*/ 3 h 6"/>
                  <a:gd name="T6" fmla="*/ 2 w 5"/>
                  <a:gd name="T7" fmla="*/ 3 h 6"/>
                  <a:gd name="T8" fmla="*/ 5 w 5"/>
                  <a:gd name="T9" fmla="*/ 6 h 6"/>
                  <a:gd name="T10" fmla="*/ 5 w 5"/>
                  <a:gd name="T11" fmla="*/ 3 h 6"/>
                  <a:gd name="T12" fmla="*/ 5 w 5"/>
                  <a:gd name="T13" fmla="*/ 0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5" y="0"/>
                    </a:moveTo>
                    <a:lnTo>
                      <a:pt x="2" y="3"/>
                    </a:lnTo>
                    <a:lnTo>
                      <a:pt x="0" y="3"/>
                    </a:lnTo>
                    <a:lnTo>
                      <a:pt x="2" y="3"/>
                    </a:lnTo>
                    <a:lnTo>
                      <a:pt x="5" y="6"/>
                    </a:lnTo>
                    <a:lnTo>
                      <a:pt x="5" y="3"/>
                    </a:lnTo>
                    <a:lnTo>
                      <a:pt x="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11" name="Freeform 510"/>
              <p:cNvSpPr>
                <a:spLocks/>
              </p:cNvSpPr>
              <p:nvPr/>
            </p:nvSpPr>
            <p:spPr bwMode="auto">
              <a:xfrm>
                <a:off x="5530" y="1796"/>
                <a:ext cx="5" cy="6"/>
              </a:xfrm>
              <a:custGeom>
                <a:avLst/>
                <a:gdLst>
                  <a:gd name="T0" fmla="*/ 0 w 5"/>
                  <a:gd name="T1" fmla="*/ 6 h 6"/>
                  <a:gd name="T2" fmla="*/ 0 w 5"/>
                  <a:gd name="T3" fmla="*/ 6 h 6"/>
                  <a:gd name="T4" fmla="*/ 5 w 5"/>
                  <a:gd name="T5" fmla="*/ 3 h 6"/>
                  <a:gd name="T6" fmla="*/ 5 w 5"/>
                  <a:gd name="T7" fmla="*/ 0 h 6"/>
                  <a:gd name="T8" fmla="*/ 2 w 5"/>
                  <a:gd name="T9" fmla="*/ 0 h 6"/>
                  <a:gd name="T10" fmla="*/ 2 w 5"/>
                  <a:gd name="T11" fmla="*/ 0 h 6"/>
                  <a:gd name="T12" fmla="*/ 0 w 5"/>
                  <a:gd name="T13" fmla="*/ 0 h 6"/>
                  <a:gd name="T14" fmla="*/ 0 w 5"/>
                  <a:gd name="T15" fmla="*/ 0 h 6"/>
                  <a:gd name="T16" fmla="*/ 0 w 5"/>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6"/>
                  <a:gd name="T29" fmla="*/ 5 w 5"/>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6">
                    <a:moveTo>
                      <a:pt x="0" y="6"/>
                    </a:moveTo>
                    <a:lnTo>
                      <a:pt x="0" y="6"/>
                    </a:lnTo>
                    <a:lnTo>
                      <a:pt x="5" y="3"/>
                    </a:lnTo>
                    <a:lnTo>
                      <a:pt x="5" y="0"/>
                    </a:lnTo>
                    <a:lnTo>
                      <a:pt x="2" y="0"/>
                    </a:lnTo>
                    <a:lnTo>
                      <a:pt x="0" y="0"/>
                    </a:lnTo>
                    <a:lnTo>
                      <a:pt x="0"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12" name="Freeform 511"/>
              <p:cNvSpPr>
                <a:spLocks/>
              </p:cNvSpPr>
              <p:nvPr/>
            </p:nvSpPr>
            <p:spPr bwMode="auto">
              <a:xfrm>
                <a:off x="5530" y="1796"/>
                <a:ext cx="8" cy="6"/>
              </a:xfrm>
              <a:custGeom>
                <a:avLst/>
                <a:gdLst>
                  <a:gd name="T0" fmla="*/ 8 w 8"/>
                  <a:gd name="T1" fmla="*/ 6 h 6"/>
                  <a:gd name="T2" fmla="*/ 8 w 8"/>
                  <a:gd name="T3" fmla="*/ 6 h 6"/>
                  <a:gd name="T4" fmla="*/ 2 w 8"/>
                  <a:gd name="T5" fmla="*/ 3 h 6"/>
                  <a:gd name="T6" fmla="*/ 0 w 8"/>
                  <a:gd name="T7" fmla="*/ 6 h 6"/>
                  <a:gd name="T8" fmla="*/ 0 w 8"/>
                  <a:gd name="T9" fmla="*/ 0 h 6"/>
                  <a:gd name="T10" fmla="*/ 2 w 8"/>
                  <a:gd name="T11" fmla="*/ 6 h 6"/>
                  <a:gd name="T12" fmla="*/ 5 w 8"/>
                  <a:gd name="T13" fmla="*/ 6 h 6"/>
                  <a:gd name="T14" fmla="*/ 5 w 8"/>
                  <a:gd name="T15" fmla="*/ 6 h 6"/>
                  <a:gd name="T16" fmla="*/ 8 w 8"/>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6"/>
                  <a:gd name="T29" fmla="*/ 8 w 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6">
                    <a:moveTo>
                      <a:pt x="8" y="6"/>
                    </a:moveTo>
                    <a:lnTo>
                      <a:pt x="8" y="6"/>
                    </a:lnTo>
                    <a:lnTo>
                      <a:pt x="2" y="3"/>
                    </a:lnTo>
                    <a:lnTo>
                      <a:pt x="0" y="6"/>
                    </a:lnTo>
                    <a:lnTo>
                      <a:pt x="0" y="0"/>
                    </a:lnTo>
                    <a:lnTo>
                      <a:pt x="2" y="6"/>
                    </a:lnTo>
                    <a:lnTo>
                      <a:pt x="5" y="6"/>
                    </a:lnTo>
                    <a:lnTo>
                      <a:pt x="8"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13" name="Freeform 512"/>
              <p:cNvSpPr>
                <a:spLocks/>
              </p:cNvSpPr>
              <p:nvPr/>
            </p:nvSpPr>
            <p:spPr bwMode="auto">
              <a:xfrm>
                <a:off x="5532" y="1796"/>
                <a:ext cx="6" cy="6"/>
              </a:xfrm>
              <a:custGeom>
                <a:avLst/>
                <a:gdLst>
                  <a:gd name="T0" fmla="*/ 3 w 6"/>
                  <a:gd name="T1" fmla="*/ 0 h 6"/>
                  <a:gd name="T2" fmla="*/ 3 w 6"/>
                  <a:gd name="T3" fmla="*/ 0 h 6"/>
                  <a:gd name="T4" fmla="*/ 0 w 6"/>
                  <a:gd name="T5" fmla="*/ 6 h 6"/>
                  <a:gd name="T6" fmla="*/ 6 w 6"/>
                  <a:gd name="T7" fmla="*/ 6 h 6"/>
                  <a:gd name="T8" fmla="*/ 3 w 6"/>
                  <a:gd name="T9" fmla="*/ 6 h 6"/>
                  <a:gd name="T10" fmla="*/ 6 w 6"/>
                  <a:gd name="T11" fmla="*/ 3 h 6"/>
                  <a:gd name="T12" fmla="*/ 0 w 6"/>
                  <a:gd name="T13" fmla="*/ 0 h 6"/>
                  <a:gd name="T14" fmla="*/ 0 w 6"/>
                  <a:gd name="T15" fmla="*/ 0 h 6"/>
                  <a:gd name="T16" fmla="*/ 3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3" y="0"/>
                    </a:moveTo>
                    <a:lnTo>
                      <a:pt x="3" y="0"/>
                    </a:lnTo>
                    <a:lnTo>
                      <a:pt x="0" y="6"/>
                    </a:lnTo>
                    <a:lnTo>
                      <a:pt x="6" y="6"/>
                    </a:lnTo>
                    <a:lnTo>
                      <a:pt x="3" y="6"/>
                    </a:lnTo>
                    <a:lnTo>
                      <a:pt x="6" y="3"/>
                    </a:lnTo>
                    <a:lnTo>
                      <a:pt x="0" y="0"/>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14" name="Freeform 513"/>
              <p:cNvSpPr>
                <a:spLocks/>
              </p:cNvSpPr>
              <p:nvPr/>
            </p:nvSpPr>
            <p:spPr bwMode="auto">
              <a:xfrm>
                <a:off x="5530" y="1789"/>
                <a:ext cx="2" cy="5"/>
              </a:xfrm>
              <a:custGeom>
                <a:avLst/>
                <a:gdLst>
                  <a:gd name="T0" fmla="*/ 2 w 2"/>
                  <a:gd name="T1" fmla="*/ 0 h 5"/>
                  <a:gd name="T2" fmla="*/ 2 w 2"/>
                  <a:gd name="T3" fmla="*/ 2 h 5"/>
                  <a:gd name="T4" fmla="*/ 2 w 2"/>
                  <a:gd name="T5" fmla="*/ 5 h 5"/>
                  <a:gd name="T6" fmla="*/ 2 w 2"/>
                  <a:gd name="T7" fmla="*/ 5 h 5"/>
                  <a:gd name="T8" fmla="*/ 0 w 2"/>
                  <a:gd name="T9" fmla="*/ 5 h 5"/>
                  <a:gd name="T10" fmla="*/ 0 w 2"/>
                  <a:gd name="T11" fmla="*/ 2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2"/>
                    </a:lnTo>
                    <a:lnTo>
                      <a:pt x="2" y="5"/>
                    </a:lnTo>
                    <a:lnTo>
                      <a:pt x="0" y="5"/>
                    </a:lnTo>
                    <a:lnTo>
                      <a:pt x="0" y="2"/>
                    </a:lnTo>
                    <a:lnTo>
                      <a:pt x="2"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15" name="Freeform 514"/>
              <p:cNvSpPr>
                <a:spLocks/>
              </p:cNvSpPr>
              <p:nvPr/>
            </p:nvSpPr>
            <p:spPr bwMode="auto">
              <a:xfrm>
                <a:off x="5530" y="1789"/>
                <a:ext cx="5" cy="7"/>
              </a:xfrm>
              <a:custGeom>
                <a:avLst/>
                <a:gdLst>
                  <a:gd name="T0" fmla="*/ 5 w 5"/>
                  <a:gd name="T1" fmla="*/ 2 h 7"/>
                  <a:gd name="T2" fmla="*/ 2 w 5"/>
                  <a:gd name="T3" fmla="*/ 2 h 7"/>
                  <a:gd name="T4" fmla="*/ 5 w 5"/>
                  <a:gd name="T5" fmla="*/ 2 h 7"/>
                  <a:gd name="T6" fmla="*/ 5 w 5"/>
                  <a:gd name="T7" fmla="*/ 0 h 7"/>
                  <a:gd name="T8" fmla="*/ 0 w 5"/>
                  <a:gd name="T9" fmla="*/ 0 h 7"/>
                  <a:gd name="T10" fmla="*/ 0 w 5"/>
                  <a:gd name="T11" fmla="*/ 2 h 7"/>
                  <a:gd name="T12" fmla="*/ 2 w 5"/>
                  <a:gd name="T13" fmla="*/ 7 h 7"/>
                  <a:gd name="T14" fmla="*/ 2 w 5"/>
                  <a:gd name="T15" fmla="*/ 7 h 7"/>
                  <a:gd name="T16" fmla="*/ 5 w 5"/>
                  <a:gd name="T17" fmla="*/ 2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7"/>
                  <a:gd name="T29" fmla="*/ 5 w 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7">
                    <a:moveTo>
                      <a:pt x="5" y="2"/>
                    </a:moveTo>
                    <a:lnTo>
                      <a:pt x="2" y="2"/>
                    </a:lnTo>
                    <a:lnTo>
                      <a:pt x="5" y="2"/>
                    </a:lnTo>
                    <a:lnTo>
                      <a:pt x="5" y="0"/>
                    </a:lnTo>
                    <a:lnTo>
                      <a:pt x="0" y="0"/>
                    </a:lnTo>
                    <a:lnTo>
                      <a:pt x="0" y="2"/>
                    </a:lnTo>
                    <a:lnTo>
                      <a:pt x="2" y="7"/>
                    </a:lnTo>
                    <a:lnTo>
                      <a:pt x="5"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16" name="Freeform 515"/>
              <p:cNvSpPr>
                <a:spLocks/>
              </p:cNvSpPr>
              <p:nvPr/>
            </p:nvSpPr>
            <p:spPr bwMode="auto">
              <a:xfrm>
                <a:off x="5530" y="1791"/>
                <a:ext cx="5" cy="5"/>
              </a:xfrm>
              <a:custGeom>
                <a:avLst/>
                <a:gdLst>
                  <a:gd name="T0" fmla="*/ 0 w 5"/>
                  <a:gd name="T1" fmla="*/ 3 h 5"/>
                  <a:gd name="T2" fmla="*/ 0 w 5"/>
                  <a:gd name="T3" fmla="*/ 3 h 5"/>
                  <a:gd name="T4" fmla="*/ 2 w 5"/>
                  <a:gd name="T5" fmla="*/ 5 h 5"/>
                  <a:gd name="T6" fmla="*/ 5 w 5"/>
                  <a:gd name="T7" fmla="*/ 0 h 5"/>
                  <a:gd name="T8" fmla="*/ 2 w 5"/>
                  <a:gd name="T9" fmla="*/ 5 h 5"/>
                  <a:gd name="T10" fmla="*/ 2 w 5"/>
                  <a:gd name="T11" fmla="*/ 0 h 5"/>
                  <a:gd name="T12" fmla="*/ 0 w 5"/>
                  <a:gd name="T13" fmla="*/ 0 h 5"/>
                  <a:gd name="T14" fmla="*/ 0 w 5"/>
                  <a:gd name="T15" fmla="*/ 0 h 5"/>
                  <a:gd name="T16" fmla="*/ 0 w 5"/>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0" y="3"/>
                    </a:moveTo>
                    <a:lnTo>
                      <a:pt x="0" y="3"/>
                    </a:lnTo>
                    <a:lnTo>
                      <a:pt x="2" y="5"/>
                    </a:lnTo>
                    <a:lnTo>
                      <a:pt x="5" y="0"/>
                    </a:lnTo>
                    <a:lnTo>
                      <a:pt x="2" y="5"/>
                    </a:lnTo>
                    <a:lnTo>
                      <a:pt x="2" y="0"/>
                    </a:lnTo>
                    <a:lnTo>
                      <a:pt x="0"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17" name="Freeform 516"/>
              <p:cNvSpPr>
                <a:spLocks/>
              </p:cNvSpPr>
              <p:nvPr/>
            </p:nvSpPr>
            <p:spPr bwMode="auto">
              <a:xfrm>
                <a:off x="5530" y="1789"/>
                <a:ext cx="5" cy="5"/>
              </a:xfrm>
              <a:custGeom>
                <a:avLst/>
                <a:gdLst>
                  <a:gd name="T0" fmla="*/ 5 w 5"/>
                  <a:gd name="T1" fmla="*/ 0 h 5"/>
                  <a:gd name="T2" fmla="*/ 0 w 5"/>
                  <a:gd name="T3" fmla="*/ 0 h 5"/>
                  <a:gd name="T4" fmla="*/ 0 w 5"/>
                  <a:gd name="T5" fmla="*/ 2 h 5"/>
                  <a:gd name="T6" fmla="*/ 0 w 5"/>
                  <a:gd name="T7" fmla="*/ 5 h 5"/>
                  <a:gd name="T8" fmla="*/ 0 w 5"/>
                  <a:gd name="T9" fmla="*/ 2 h 5"/>
                  <a:gd name="T10" fmla="*/ 2 w 5"/>
                  <a:gd name="T11" fmla="*/ 5 h 5"/>
                  <a:gd name="T12" fmla="*/ 5 w 5"/>
                  <a:gd name="T13" fmla="*/ 0 h 5"/>
                  <a:gd name="T14" fmla="*/ 0 w 5"/>
                  <a:gd name="T15" fmla="*/ 0 h 5"/>
                  <a:gd name="T16" fmla="*/ 5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5" y="0"/>
                    </a:moveTo>
                    <a:lnTo>
                      <a:pt x="0" y="0"/>
                    </a:lnTo>
                    <a:lnTo>
                      <a:pt x="0" y="2"/>
                    </a:lnTo>
                    <a:lnTo>
                      <a:pt x="0" y="5"/>
                    </a:lnTo>
                    <a:lnTo>
                      <a:pt x="0" y="2"/>
                    </a:lnTo>
                    <a:lnTo>
                      <a:pt x="2" y="5"/>
                    </a:lnTo>
                    <a:lnTo>
                      <a:pt x="5" y="0"/>
                    </a:lnTo>
                    <a:lnTo>
                      <a:pt x="0" y="0"/>
                    </a:lnTo>
                    <a:lnTo>
                      <a:pt x="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18" name="Freeform 517"/>
              <p:cNvSpPr>
                <a:spLocks/>
              </p:cNvSpPr>
              <p:nvPr/>
            </p:nvSpPr>
            <p:spPr bwMode="auto">
              <a:xfrm>
                <a:off x="5511" y="1893"/>
                <a:ext cx="16" cy="11"/>
              </a:xfrm>
              <a:custGeom>
                <a:avLst/>
                <a:gdLst>
                  <a:gd name="T0" fmla="*/ 8 w 16"/>
                  <a:gd name="T1" fmla="*/ 11 h 11"/>
                  <a:gd name="T2" fmla="*/ 6 w 16"/>
                  <a:gd name="T3" fmla="*/ 8 h 11"/>
                  <a:gd name="T4" fmla="*/ 0 w 16"/>
                  <a:gd name="T5" fmla="*/ 0 h 11"/>
                  <a:gd name="T6" fmla="*/ 3 w 16"/>
                  <a:gd name="T7" fmla="*/ 5 h 11"/>
                  <a:gd name="T8" fmla="*/ 13 w 16"/>
                  <a:gd name="T9" fmla="*/ 11 h 11"/>
                  <a:gd name="T10" fmla="*/ 16 w 16"/>
                  <a:gd name="T11" fmla="*/ 11 h 11"/>
                  <a:gd name="T12" fmla="*/ 8 w 16"/>
                  <a:gd name="T13" fmla="*/ 11 h 11"/>
                  <a:gd name="T14" fmla="*/ 0 60000 65536"/>
                  <a:gd name="T15" fmla="*/ 0 60000 65536"/>
                  <a:gd name="T16" fmla="*/ 0 60000 65536"/>
                  <a:gd name="T17" fmla="*/ 0 60000 65536"/>
                  <a:gd name="T18" fmla="*/ 0 60000 65536"/>
                  <a:gd name="T19" fmla="*/ 0 60000 65536"/>
                  <a:gd name="T20" fmla="*/ 0 60000 65536"/>
                  <a:gd name="T21" fmla="*/ 0 w 16"/>
                  <a:gd name="T22" fmla="*/ 0 h 11"/>
                  <a:gd name="T23" fmla="*/ 16 w 16"/>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1">
                    <a:moveTo>
                      <a:pt x="8" y="11"/>
                    </a:moveTo>
                    <a:lnTo>
                      <a:pt x="6" y="8"/>
                    </a:lnTo>
                    <a:lnTo>
                      <a:pt x="0" y="0"/>
                    </a:lnTo>
                    <a:lnTo>
                      <a:pt x="3" y="5"/>
                    </a:lnTo>
                    <a:lnTo>
                      <a:pt x="13" y="11"/>
                    </a:lnTo>
                    <a:lnTo>
                      <a:pt x="16" y="11"/>
                    </a:lnTo>
                    <a:lnTo>
                      <a:pt x="8" y="1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19" name="Freeform 518"/>
              <p:cNvSpPr>
                <a:spLocks/>
              </p:cNvSpPr>
              <p:nvPr/>
            </p:nvSpPr>
            <p:spPr bwMode="auto">
              <a:xfrm>
                <a:off x="5511" y="1893"/>
                <a:ext cx="11" cy="13"/>
              </a:xfrm>
              <a:custGeom>
                <a:avLst/>
                <a:gdLst>
                  <a:gd name="T0" fmla="*/ 0 w 11"/>
                  <a:gd name="T1" fmla="*/ 3 h 13"/>
                  <a:gd name="T2" fmla="*/ 0 w 11"/>
                  <a:gd name="T3" fmla="*/ 3 h 13"/>
                  <a:gd name="T4" fmla="*/ 6 w 11"/>
                  <a:gd name="T5" fmla="*/ 8 h 13"/>
                  <a:gd name="T6" fmla="*/ 8 w 11"/>
                  <a:gd name="T7" fmla="*/ 13 h 13"/>
                  <a:gd name="T8" fmla="*/ 11 w 11"/>
                  <a:gd name="T9" fmla="*/ 11 h 13"/>
                  <a:gd name="T10" fmla="*/ 8 w 11"/>
                  <a:gd name="T11" fmla="*/ 5 h 13"/>
                  <a:gd name="T12" fmla="*/ 3 w 11"/>
                  <a:gd name="T13" fmla="*/ 0 h 13"/>
                  <a:gd name="T14" fmla="*/ 3 w 11"/>
                  <a:gd name="T15" fmla="*/ 0 h 13"/>
                  <a:gd name="T16" fmla="*/ 0 w 11"/>
                  <a:gd name="T17" fmla="*/ 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0" y="3"/>
                    </a:moveTo>
                    <a:lnTo>
                      <a:pt x="0" y="3"/>
                    </a:lnTo>
                    <a:lnTo>
                      <a:pt x="6" y="8"/>
                    </a:lnTo>
                    <a:lnTo>
                      <a:pt x="8" y="13"/>
                    </a:lnTo>
                    <a:lnTo>
                      <a:pt x="11" y="11"/>
                    </a:lnTo>
                    <a:lnTo>
                      <a:pt x="8" y="5"/>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20" name="Freeform 519"/>
              <p:cNvSpPr>
                <a:spLocks/>
              </p:cNvSpPr>
              <p:nvPr/>
            </p:nvSpPr>
            <p:spPr bwMode="auto">
              <a:xfrm>
                <a:off x="5511" y="1893"/>
                <a:ext cx="13" cy="13"/>
              </a:xfrm>
              <a:custGeom>
                <a:avLst/>
                <a:gdLst>
                  <a:gd name="T0" fmla="*/ 13 w 13"/>
                  <a:gd name="T1" fmla="*/ 11 h 13"/>
                  <a:gd name="T2" fmla="*/ 13 w 13"/>
                  <a:gd name="T3" fmla="*/ 11 h 13"/>
                  <a:gd name="T4" fmla="*/ 6 w 13"/>
                  <a:gd name="T5" fmla="*/ 3 h 13"/>
                  <a:gd name="T6" fmla="*/ 0 w 13"/>
                  <a:gd name="T7" fmla="*/ 3 h 13"/>
                  <a:gd name="T8" fmla="*/ 3 w 13"/>
                  <a:gd name="T9" fmla="*/ 0 h 13"/>
                  <a:gd name="T10" fmla="*/ 3 w 13"/>
                  <a:gd name="T11" fmla="*/ 5 h 13"/>
                  <a:gd name="T12" fmla="*/ 13 w 13"/>
                  <a:gd name="T13" fmla="*/ 13 h 13"/>
                  <a:gd name="T14" fmla="*/ 13 w 13"/>
                  <a:gd name="T15" fmla="*/ 13 h 13"/>
                  <a:gd name="T16" fmla="*/ 13 w 13"/>
                  <a:gd name="T17" fmla="*/ 11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3"/>
                  <a:gd name="T29" fmla="*/ 13 w 1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3">
                    <a:moveTo>
                      <a:pt x="13" y="11"/>
                    </a:moveTo>
                    <a:lnTo>
                      <a:pt x="13" y="11"/>
                    </a:lnTo>
                    <a:lnTo>
                      <a:pt x="6" y="3"/>
                    </a:lnTo>
                    <a:lnTo>
                      <a:pt x="0" y="3"/>
                    </a:lnTo>
                    <a:lnTo>
                      <a:pt x="3" y="0"/>
                    </a:lnTo>
                    <a:lnTo>
                      <a:pt x="3" y="5"/>
                    </a:lnTo>
                    <a:lnTo>
                      <a:pt x="13" y="13"/>
                    </a:lnTo>
                    <a:lnTo>
                      <a:pt x="13" y="1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4121" name="Freeform 520"/>
              <p:cNvSpPr>
                <a:spLocks/>
              </p:cNvSpPr>
              <p:nvPr/>
            </p:nvSpPr>
            <p:spPr bwMode="auto">
              <a:xfrm>
                <a:off x="5519" y="1904"/>
                <a:ext cx="8" cy="2"/>
              </a:xfrm>
              <a:custGeom>
                <a:avLst/>
                <a:gdLst>
                  <a:gd name="T0" fmla="*/ 0 w 8"/>
                  <a:gd name="T1" fmla="*/ 2 h 2"/>
                  <a:gd name="T2" fmla="*/ 3 w 8"/>
                  <a:gd name="T3" fmla="*/ 2 h 2"/>
                  <a:gd name="T4" fmla="*/ 8 w 8"/>
                  <a:gd name="T5" fmla="*/ 2 h 2"/>
                  <a:gd name="T6" fmla="*/ 5 w 8"/>
                  <a:gd name="T7" fmla="*/ 0 h 2"/>
                  <a:gd name="T8" fmla="*/ 5 w 8"/>
                  <a:gd name="T9" fmla="*/ 2 h 2"/>
                  <a:gd name="T10" fmla="*/ 8 w 8"/>
                  <a:gd name="T11" fmla="*/ 0 h 2"/>
                  <a:gd name="T12" fmla="*/ 0 w 8"/>
                  <a:gd name="T13" fmla="*/ 0 h 2"/>
                  <a:gd name="T14" fmla="*/ 3 w 8"/>
                  <a:gd name="T15" fmla="*/ 0 h 2"/>
                  <a:gd name="T16" fmla="*/ 0 w 8"/>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
                  <a:gd name="T29" fmla="*/ 8 w 8"/>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
                    <a:moveTo>
                      <a:pt x="0" y="2"/>
                    </a:moveTo>
                    <a:lnTo>
                      <a:pt x="3" y="2"/>
                    </a:lnTo>
                    <a:lnTo>
                      <a:pt x="8" y="2"/>
                    </a:lnTo>
                    <a:lnTo>
                      <a:pt x="5" y="0"/>
                    </a:lnTo>
                    <a:lnTo>
                      <a:pt x="5" y="2"/>
                    </a:lnTo>
                    <a:lnTo>
                      <a:pt x="8" y="0"/>
                    </a:lnTo>
                    <a:lnTo>
                      <a:pt x="0" y="0"/>
                    </a:lnTo>
                    <a:lnTo>
                      <a:pt x="3"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grpSp>
      <p:grpSp>
        <p:nvGrpSpPr>
          <p:cNvPr id="11" name="Group 521"/>
          <p:cNvGrpSpPr>
            <a:grpSpLocks/>
          </p:cNvGrpSpPr>
          <p:nvPr/>
        </p:nvGrpSpPr>
        <p:grpSpPr bwMode="auto">
          <a:xfrm>
            <a:off x="5445125" y="1116013"/>
            <a:ext cx="990600" cy="1125537"/>
            <a:chOff x="4666" y="2982"/>
            <a:chExt cx="624" cy="709"/>
          </a:xfrm>
        </p:grpSpPr>
        <p:grpSp>
          <p:nvGrpSpPr>
            <p:cNvPr id="23801" name="Group 522"/>
            <p:cNvGrpSpPr>
              <a:grpSpLocks/>
            </p:cNvGrpSpPr>
            <p:nvPr/>
          </p:nvGrpSpPr>
          <p:grpSpPr bwMode="auto">
            <a:xfrm flipH="1">
              <a:off x="4666" y="2982"/>
              <a:ext cx="624" cy="709"/>
              <a:chOff x="4666" y="2982"/>
              <a:chExt cx="481" cy="568"/>
            </a:xfrm>
          </p:grpSpPr>
          <p:sp>
            <p:nvSpPr>
              <p:cNvPr id="23952" name="AutoShape 523"/>
              <p:cNvSpPr>
                <a:spLocks noChangeAspect="1" noChangeArrowheads="1" noTextEdit="1"/>
              </p:cNvSpPr>
              <p:nvPr/>
            </p:nvSpPr>
            <p:spPr bwMode="auto">
              <a:xfrm>
                <a:off x="4666" y="2982"/>
                <a:ext cx="481" cy="56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nb-NO"/>
              </a:p>
            </p:txBody>
          </p:sp>
          <p:sp>
            <p:nvSpPr>
              <p:cNvPr id="23953" name="Freeform 524"/>
              <p:cNvSpPr>
                <a:spLocks/>
              </p:cNvSpPr>
              <p:nvPr/>
            </p:nvSpPr>
            <p:spPr bwMode="auto">
              <a:xfrm>
                <a:off x="4666" y="2982"/>
                <a:ext cx="362" cy="517"/>
              </a:xfrm>
              <a:custGeom>
                <a:avLst/>
                <a:gdLst>
                  <a:gd name="T0" fmla="*/ 152 w 724"/>
                  <a:gd name="T1" fmla="*/ 56 h 1033"/>
                  <a:gd name="T2" fmla="*/ 31 w 724"/>
                  <a:gd name="T3" fmla="*/ 642 h 1033"/>
                  <a:gd name="T4" fmla="*/ 132 w 724"/>
                  <a:gd name="T5" fmla="*/ 719 h 1033"/>
                  <a:gd name="T6" fmla="*/ 143 w 724"/>
                  <a:gd name="T7" fmla="*/ 720 h 1033"/>
                  <a:gd name="T8" fmla="*/ 169 w 724"/>
                  <a:gd name="T9" fmla="*/ 721 h 1033"/>
                  <a:gd name="T10" fmla="*/ 209 w 724"/>
                  <a:gd name="T11" fmla="*/ 725 h 1033"/>
                  <a:gd name="T12" fmla="*/ 255 w 724"/>
                  <a:gd name="T13" fmla="*/ 728 h 1033"/>
                  <a:gd name="T14" fmla="*/ 302 w 724"/>
                  <a:gd name="T15" fmla="*/ 733 h 1033"/>
                  <a:gd name="T16" fmla="*/ 348 w 724"/>
                  <a:gd name="T17" fmla="*/ 736 h 1033"/>
                  <a:gd name="T18" fmla="*/ 387 w 724"/>
                  <a:gd name="T19" fmla="*/ 740 h 1033"/>
                  <a:gd name="T20" fmla="*/ 414 w 724"/>
                  <a:gd name="T21" fmla="*/ 743 h 1033"/>
                  <a:gd name="T22" fmla="*/ 415 w 724"/>
                  <a:gd name="T23" fmla="*/ 752 h 1033"/>
                  <a:gd name="T24" fmla="*/ 414 w 724"/>
                  <a:gd name="T25" fmla="*/ 777 h 1033"/>
                  <a:gd name="T26" fmla="*/ 407 w 724"/>
                  <a:gd name="T27" fmla="*/ 811 h 1033"/>
                  <a:gd name="T28" fmla="*/ 387 w 724"/>
                  <a:gd name="T29" fmla="*/ 853 h 1033"/>
                  <a:gd name="T30" fmla="*/ 377 w 724"/>
                  <a:gd name="T31" fmla="*/ 854 h 1033"/>
                  <a:gd name="T32" fmla="*/ 350 w 724"/>
                  <a:gd name="T33" fmla="*/ 857 h 1033"/>
                  <a:gd name="T34" fmla="*/ 313 w 724"/>
                  <a:gd name="T35" fmla="*/ 862 h 1033"/>
                  <a:gd name="T36" fmla="*/ 268 w 724"/>
                  <a:gd name="T37" fmla="*/ 869 h 1033"/>
                  <a:gd name="T38" fmla="*/ 222 w 724"/>
                  <a:gd name="T39" fmla="*/ 876 h 1033"/>
                  <a:gd name="T40" fmla="*/ 181 w 724"/>
                  <a:gd name="T41" fmla="*/ 884 h 1033"/>
                  <a:gd name="T42" fmla="*/ 146 w 724"/>
                  <a:gd name="T43" fmla="*/ 891 h 1033"/>
                  <a:gd name="T44" fmla="*/ 127 w 724"/>
                  <a:gd name="T45" fmla="*/ 899 h 1033"/>
                  <a:gd name="T46" fmla="*/ 113 w 724"/>
                  <a:gd name="T47" fmla="*/ 914 h 1033"/>
                  <a:gd name="T48" fmla="*/ 109 w 724"/>
                  <a:gd name="T49" fmla="*/ 930 h 1033"/>
                  <a:gd name="T50" fmla="*/ 118 w 724"/>
                  <a:gd name="T51" fmla="*/ 951 h 1033"/>
                  <a:gd name="T52" fmla="*/ 136 w 724"/>
                  <a:gd name="T53" fmla="*/ 963 h 1033"/>
                  <a:gd name="T54" fmla="*/ 156 w 724"/>
                  <a:gd name="T55" fmla="*/ 969 h 1033"/>
                  <a:gd name="T56" fmla="*/ 190 w 724"/>
                  <a:gd name="T57" fmla="*/ 978 h 1033"/>
                  <a:gd name="T58" fmla="*/ 235 w 724"/>
                  <a:gd name="T59" fmla="*/ 990 h 1033"/>
                  <a:gd name="T60" fmla="*/ 285 w 724"/>
                  <a:gd name="T61" fmla="*/ 1001 h 1033"/>
                  <a:gd name="T62" fmla="*/ 335 w 724"/>
                  <a:gd name="T63" fmla="*/ 1014 h 1033"/>
                  <a:gd name="T64" fmla="*/ 384 w 724"/>
                  <a:gd name="T65" fmla="*/ 1024 h 1033"/>
                  <a:gd name="T66" fmla="*/ 425 w 724"/>
                  <a:gd name="T67" fmla="*/ 1031 h 1033"/>
                  <a:gd name="T68" fmla="*/ 455 w 724"/>
                  <a:gd name="T69" fmla="*/ 1033 h 1033"/>
                  <a:gd name="T70" fmla="*/ 483 w 724"/>
                  <a:gd name="T71" fmla="*/ 1030 h 1033"/>
                  <a:gd name="T72" fmla="*/ 517 w 724"/>
                  <a:gd name="T73" fmla="*/ 1020 h 1033"/>
                  <a:gd name="T74" fmla="*/ 555 w 724"/>
                  <a:gd name="T75" fmla="*/ 1005 h 1033"/>
                  <a:gd name="T76" fmla="*/ 594 w 724"/>
                  <a:gd name="T77" fmla="*/ 987 h 1033"/>
                  <a:gd name="T78" fmla="*/ 631 w 724"/>
                  <a:gd name="T79" fmla="*/ 969 h 1033"/>
                  <a:gd name="T80" fmla="*/ 664 w 724"/>
                  <a:gd name="T81" fmla="*/ 952 h 1033"/>
                  <a:gd name="T82" fmla="*/ 687 w 724"/>
                  <a:gd name="T83" fmla="*/ 936 h 1033"/>
                  <a:gd name="T84" fmla="*/ 699 w 724"/>
                  <a:gd name="T85" fmla="*/ 925 h 1033"/>
                  <a:gd name="T86" fmla="*/ 699 w 724"/>
                  <a:gd name="T87" fmla="*/ 910 h 1033"/>
                  <a:gd name="T88" fmla="*/ 682 w 724"/>
                  <a:gd name="T89" fmla="*/ 900 h 1033"/>
                  <a:gd name="T90" fmla="*/ 657 w 724"/>
                  <a:gd name="T91" fmla="*/ 892 h 1033"/>
                  <a:gd name="T92" fmla="*/ 634 w 724"/>
                  <a:gd name="T93" fmla="*/ 886 h 1033"/>
                  <a:gd name="T94" fmla="*/ 631 w 724"/>
                  <a:gd name="T95" fmla="*/ 861 h 1033"/>
                  <a:gd name="T96" fmla="*/ 623 w 724"/>
                  <a:gd name="T97" fmla="*/ 798 h 1033"/>
                  <a:gd name="T98" fmla="*/ 611 w 724"/>
                  <a:gd name="T99" fmla="*/ 720 h 1033"/>
                  <a:gd name="T100" fmla="*/ 592 w 724"/>
                  <a:gd name="T101" fmla="*/ 647 h 1033"/>
                  <a:gd name="T102" fmla="*/ 697 w 724"/>
                  <a:gd name="T103" fmla="*/ 86 h 1033"/>
                  <a:gd name="T104" fmla="*/ 643 w 724"/>
                  <a:gd name="T105" fmla="*/ 0 h 1033"/>
                  <a:gd name="T106" fmla="*/ 179 w 724"/>
                  <a:gd name="T107" fmla="*/ 62 h 10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4"/>
                  <a:gd name="T163" fmla="*/ 0 h 1033"/>
                  <a:gd name="T164" fmla="*/ 724 w 724"/>
                  <a:gd name="T165" fmla="*/ 1033 h 10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4" h="1033">
                    <a:moveTo>
                      <a:pt x="179" y="62"/>
                    </a:moveTo>
                    <a:lnTo>
                      <a:pt x="152" y="56"/>
                    </a:lnTo>
                    <a:lnTo>
                      <a:pt x="0" y="623"/>
                    </a:lnTo>
                    <a:lnTo>
                      <a:pt x="31" y="642"/>
                    </a:lnTo>
                    <a:lnTo>
                      <a:pt x="31" y="671"/>
                    </a:lnTo>
                    <a:lnTo>
                      <a:pt x="132" y="719"/>
                    </a:lnTo>
                    <a:lnTo>
                      <a:pt x="135" y="719"/>
                    </a:lnTo>
                    <a:lnTo>
                      <a:pt x="143" y="720"/>
                    </a:lnTo>
                    <a:lnTo>
                      <a:pt x="154" y="720"/>
                    </a:lnTo>
                    <a:lnTo>
                      <a:pt x="169" y="721"/>
                    </a:lnTo>
                    <a:lnTo>
                      <a:pt x="188" y="724"/>
                    </a:lnTo>
                    <a:lnTo>
                      <a:pt x="209" y="725"/>
                    </a:lnTo>
                    <a:lnTo>
                      <a:pt x="230" y="727"/>
                    </a:lnTo>
                    <a:lnTo>
                      <a:pt x="255" y="728"/>
                    </a:lnTo>
                    <a:lnTo>
                      <a:pt x="278" y="730"/>
                    </a:lnTo>
                    <a:lnTo>
                      <a:pt x="302" y="733"/>
                    </a:lnTo>
                    <a:lnTo>
                      <a:pt x="326" y="734"/>
                    </a:lnTo>
                    <a:lnTo>
                      <a:pt x="348" y="736"/>
                    </a:lnTo>
                    <a:lnTo>
                      <a:pt x="369" y="739"/>
                    </a:lnTo>
                    <a:lnTo>
                      <a:pt x="387" y="740"/>
                    </a:lnTo>
                    <a:lnTo>
                      <a:pt x="402" y="742"/>
                    </a:lnTo>
                    <a:lnTo>
                      <a:pt x="414" y="743"/>
                    </a:lnTo>
                    <a:lnTo>
                      <a:pt x="414" y="745"/>
                    </a:lnTo>
                    <a:lnTo>
                      <a:pt x="415" y="752"/>
                    </a:lnTo>
                    <a:lnTo>
                      <a:pt x="415" y="763"/>
                    </a:lnTo>
                    <a:lnTo>
                      <a:pt x="414" y="777"/>
                    </a:lnTo>
                    <a:lnTo>
                      <a:pt x="411" y="793"/>
                    </a:lnTo>
                    <a:lnTo>
                      <a:pt x="407" y="811"/>
                    </a:lnTo>
                    <a:lnTo>
                      <a:pt x="399" y="832"/>
                    </a:lnTo>
                    <a:lnTo>
                      <a:pt x="387" y="853"/>
                    </a:lnTo>
                    <a:lnTo>
                      <a:pt x="385" y="853"/>
                    </a:lnTo>
                    <a:lnTo>
                      <a:pt x="377" y="854"/>
                    </a:lnTo>
                    <a:lnTo>
                      <a:pt x="365" y="855"/>
                    </a:lnTo>
                    <a:lnTo>
                      <a:pt x="350" y="857"/>
                    </a:lnTo>
                    <a:lnTo>
                      <a:pt x="333" y="859"/>
                    </a:lnTo>
                    <a:lnTo>
                      <a:pt x="313" y="862"/>
                    </a:lnTo>
                    <a:lnTo>
                      <a:pt x="291" y="865"/>
                    </a:lnTo>
                    <a:lnTo>
                      <a:pt x="268" y="869"/>
                    </a:lnTo>
                    <a:lnTo>
                      <a:pt x="245" y="872"/>
                    </a:lnTo>
                    <a:lnTo>
                      <a:pt x="222" y="876"/>
                    </a:lnTo>
                    <a:lnTo>
                      <a:pt x="200" y="879"/>
                    </a:lnTo>
                    <a:lnTo>
                      <a:pt x="181" y="884"/>
                    </a:lnTo>
                    <a:lnTo>
                      <a:pt x="162" y="887"/>
                    </a:lnTo>
                    <a:lnTo>
                      <a:pt x="146" y="891"/>
                    </a:lnTo>
                    <a:lnTo>
                      <a:pt x="135" y="895"/>
                    </a:lnTo>
                    <a:lnTo>
                      <a:pt x="127" y="899"/>
                    </a:lnTo>
                    <a:lnTo>
                      <a:pt x="119" y="906"/>
                    </a:lnTo>
                    <a:lnTo>
                      <a:pt x="113" y="914"/>
                    </a:lnTo>
                    <a:lnTo>
                      <a:pt x="111" y="922"/>
                    </a:lnTo>
                    <a:lnTo>
                      <a:pt x="109" y="930"/>
                    </a:lnTo>
                    <a:lnTo>
                      <a:pt x="112" y="940"/>
                    </a:lnTo>
                    <a:lnTo>
                      <a:pt x="118" y="951"/>
                    </a:lnTo>
                    <a:lnTo>
                      <a:pt x="126" y="959"/>
                    </a:lnTo>
                    <a:lnTo>
                      <a:pt x="136" y="963"/>
                    </a:lnTo>
                    <a:lnTo>
                      <a:pt x="144" y="965"/>
                    </a:lnTo>
                    <a:lnTo>
                      <a:pt x="156" y="969"/>
                    </a:lnTo>
                    <a:lnTo>
                      <a:pt x="172" y="974"/>
                    </a:lnTo>
                    <a:lnTo>
                      <a:pt x="190" y="978"/>
                    </a:lnTo>
                    <a:lnTo>
                      <a:pt x="212" y="984"/>
                    </a:lnTo>
                    <a:lnTo>
                      <a:pt x="235" y="990"/>
                    </a:lnTo>
                    <a:lnTo>
                      <a:pt x="259" y="995"/>
                    </a:lnTo>
                    <a:lnTo>
                      <a:pt x="285" y="1001"/>
                    </a:lnTo>
                    <a:lnTo>
                      <a:pt x="310" y="1008"/>
                    </a:lnTo>
                    <a:lnTo>
                      <a:pt x="335" y="1014"/>
                    </a:lnTo>
                    <a:lnTo>
                      <a:pt x="361" y="1018"/>
                    </a:lnTo>
                    <a:lnTo>
                      <a:pt x="384" y="1024"/>
                    </a:lnTo>
                    <a:lnTo>
                      <a:pt x="406" y="1028"/>
                    </a:lnTo>
                    <a:lnTo>
                      <a:pt x="425" y="1031"/>
                    </a:lnTo>
                    <a:lnTo>
                      <a:pt x="441" y="1032"/>
                    </a:lnTo>
                    <a:lnTo>
                      <a:pt x="455" y="1033"/>
                    </a:lnTo>
                    <a:lnTo>
                      <a:pt x="468" y="1032"/>
                    </a:lnTo>
                    <a:lnTo>
                      <a:pt x="483" y="1030"/>
                    </a:lnTo>
                    <a:lnTo>
                      <a:pt x="500" y="1025"/>
                    </a:lnTo>
                    <a:lnTo>
                      <a:pt x="517" y="1020"/>
                    </a:lnTo>
                    <a:lnTo>
                      <a:pt x="536" y="1013"/>
                    </a:lnTo>
                    <a:lnTo>
                      <a:pt x="555" y="1005"/>
                    </a:lnTo>
                    <a:lnTo>
                      <a:pt x="575" y="997"/>
                    </a:lnTo>
                    <a:lnTo>
                      <a:pt x="594" y="987"/>
                    </a:lnTo>
                    <a:lnTo>
                      <a:pt x="614" y="978"/>
                    </a:lnTo>
                    <a:lnTo>
                      <a:pt x="631" y="969"/>
                    </a:lnTo>
                    <a:lnTo>
                      <a:pt x="649" y="960"/>
                    </a:lnTo>
                    <a:lnTo>
                      <a:pt x="664" y="952"/>
                    </a:lnTo>
                    <a:lnTo>
                      <a:pt x="676" y="944"/>
                    </a:lnTo>
                    <a:lnTo>
                      <a:pt x="687" y="936"/>
                    </a:lnTo>
                    <a:lnTo>
                      <a:pt x="695" y="930"/>
                    </a:lnTo>
                    <a:lnTo>
                      <a:pt x="699" y="925"/>
                    </a:lnTo>
                    <a:lnTo>
                      <a:pt x="702" y="917"/>
                    </a:lnTo>
                    <a:lnTo>
                      <a:pt x="699" y="910"/>
                    </a:lnTo>
                    <a:lnTo>
                      <a:pt x="692" y="904"/>
                    </a:lnTo>
                    <a:lnTo>
                      <a:pt x="682" y="900"/>
                    </a:lnTo>
                    <a:lnTo>
                      <a:pt x="669" y="895"/>
                    </a:lnTo>
                    <a:lnTo>
                      <a:pt x="657" y="892"/>
                    </a:lnTo>
                    <a:lnTo>
                      <a:pt x="644" y="888"/>
                    </a:lnTo>
                    <a:lnTo>
                      <a:pt x="634" y="886"/>
                    </a:lnTo>
                    <a:lnTo>
                      <a:pt x="633" y="879"/>
                    </a:lnTo>
                    <a:lnTo>
                      <a:pt x="631" y="861"/>
                    </a:lnTo>
                    <a:lnTo>
                      <a:pt x="628" y="833"/>
                    </a:lnTo>
                    <a:lnTo>
                      <a:pt x="623" y="798"/>
                    </a:lnTo>
                    <a:lnTo>
                      <a:pt x="618" y="760"/>
                    </a:lnTo>
                    <a:lnTo>
                      <a:pt x="611" y="720"/>
                    </a:lnTo>
                    <a:lnTo>
                      <a:pt x="603" y="682"/>
                    </a:lnTo>
                    <a:lnTo>
                      <a:pt x="592" y="647"/>
                    </a:lnTo>
                    <a:lnTo>
                      <a:pt x="724" y="137"/>
                    </a:lnTo>
                    <a:lnTo>
                      <a:pt x="697" y="86"/>
                    </a:lnTo>
                    <a:lnTo>
                      <a:pt x="712" y="52"/>
                    </a:lnTo>
                    <a:lnTo>
                      <a:pt x="643" y="0"/>
                    </a:lnTo>
                    <a:lnTo>
                      <a:pt x="627" y="9"/>
                    </a:lnTo>
                    <a:lnTo>
                      <a:pt x="179" y="62"/>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54" name="Freeform 525"/>
              <p:cNvSpPr>
                <a:spLocks/>
              </p:cNvSpPr>
              <p:nvPr/>
            </p:nvSpPr>
            <p:spPr bwMode="auto">
              <a:xfrm>
                <a:off x="4685" y="2998"/>
                <a:ext cx="299" cy="300"/>
              </a:xfrm>
              <a:custGeom>
                <a:avLst/>
                <a:gdLst>
                  <a:gd name="T0" fmla="*/ 0 w 598"/>
                  <a:gd name="T1" fmla="*/ 573 h 602"/>
                  <a:gd name="T2" fmla="*/ 436 w 598"/>
                  <a:gd name="T3" fmla="*/ 602 h 602"/>
                  <a:gd name="T4" fmla="*/ 598 w 598"/>
                  <a:gd name="T5" fmla="*/ 0 h 602"/>
                  <a:gd name="T6" fmla="*/ 578 w 598"/>
                  <a:gd name="T7" fmla="*/ 9 h 602"/>
                  <a:gd name="T8" fmla="*/ 147 w 598"/>
                  <a:gd name="T9" fmla="*/ 54 h 602"/>
                  <a:gd name="T10" fmla="*/ 131 w 598"/>
                  <a:gd name="T11" fmla="*/ 51 h 602"/>
                  <a:gd name="T12" fmla="*/ 0 w 598"/>
                  <a:gd name="T13" fmla="*/ 573 h 602"/>
                  <a:gd name="T14" fmla="*/ 0 60000 65536"/>
                  <a:gd name="T15" fmla="*/ 0 60000 65536"/>
                  <a:gd name="T16" fmla="*/ 0 60000 65536"/>
                  <a:gd name="T17" fmla="*/ 0 60000 65536"/>
                  <a:gd name="T18" fmla="*/ 0 60000 65536"/>
                  <a:gd name="T19" fmla="*/ 0 60000 65536"/>
                  <a:gd name="T20" fmla="*/ 0 60000 65536"/>
                  <a:gd name="T21" fmla="*/ 0 w 598"/>
                  <a:gd name="T22" fmla="*/ 0 h 602"/>
                  <a:gd name="T23" fmla="*/ 598 w 598"/>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8" h="602">
                    <a:moveTo>
                      <a:pt x="0" y="573"/>
                    </a:moveTo>
                    <a:lnTo>
                      <a:pt x="436" y="602"/>
                    </a:lnTo>
                    <a:lnTo>
                      <a:pt x="598" y="0"/>
                    </a:lnTo>
                    <a:lnTo>
                      <a:pt x="578" y="9"/>
                    </a:lnTo>
                    <a:lnTo>
                      <a:pt x="147" y="54"/>
                    </a:lnTo>
                    <a:lnTo>
                      <a:pt x="131" y="51"/>
                    </a:lnTo>
                    <a:lnTo>
                      <a:pt x="0" y="573"/>
                    </a:lnTo>
                    <a:close/>
                  </a:path>
                </a:pathLst>
              </a:custGeom>
              <a:solidFill>
                <a:srgbClr val="E5E0BA"/>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55" name="Freeform 526"/>
              <p:cNvSpPr>
                <a:spLocks/>
              </p:cNvSpPr>
              <p:nvPr/>
            </p:nvSpPr>
            <p:spPr bwMode="auto">
              <a:xfrm>
                <a:off x="4910" y="2999"/>
                <a:ext cx="88" cy="308"/>
              </a:xfrm>
              <a:custGeom>
                <a:avLst/>
                <a:gdLst>
                  <a:gd name="T0" fmla="*/ 165 w 177"/>
                  <a:gd name="T1" fmla="*/ 0 h 617"/>
                  <a:gd name="T2" fmla="*/ 177 w 177"/>
                  <a:gd name="T3" fmla="*/ 5 h 617"/>
                  <a:gd name="T4" fmla="*/ 10 w 177"/>
                  <a:gd name="T5" fmla="*/ 617 h 617"/>
                  <a:gd name="T6" fmla="*/ 0 w 177"/>
                  <a:gd name="T7" fmla="*/ 609 h 617"/>
                  <a:gd name="T8" fmla="*/ 165 w 177"/>
                  <a:gd name="T9" fmla="*/ 0 h 617"/>
                  <a:gd name="T10" fmla="*/ 0 60000 65536"/>
                  <a:gd name="T11" fmla="*/ 0 60000 65536"/>
                  <a:gd name="T12" fmla="*/ 0 60000 65536"/>
                  <a:gd name="T13" fmla="*/ 0 60000 65536"/>
                  <a:gd name="T14" fmla="*/ 0 60000 65536"/>
                  <a:gd name="T15" fmla="*/ 0 w 177"/>
                  <a:gd name="T16" fmla="*/ 0 h 617"/>
                  <a:gd name="T17" fmla="*/ 177 w 177"/>
                  <a:gd name="T18" fmla="*/ 617 h 617"/>
                </a:gdLst>
                <a:ahLst/>
                <a:cxnLst>
                  <a:cxn ang="T10">
                    <a:pos x="T0" y="T1"/>
                  </a:cxn>
                  <a:cxn ang="T11">
                    <a:pos x="T2" y="T3"/>
                  </a:cxn>
                  <a:cxn ang="T12">
                    <a:pos x="T4" y="T5"/>
                  </a:cxn>
                  <a:cxn ang="T13">
                    <a:pos x="T6" y="T7"/>
                  </a:cxn>
                  <a:cxn ang="T14">
                    <a:pos x="T8" y="T9"/>
                  </a:cxn>
                </a:cxnLst>
                <a:rect l="T15" t="T16" r="T17" b="T18"/>
                <a:pathLst>
                  <a:path w="177" h="617">
                    <a:moveTo>
                      <a:pt x="165" y="0"/>
                    </a:moveTo>
                    <a:lnTo>
                      <a:pt x="177" y="5"/>
                    </a:lnTo>
                    <a:lnTo>
                      <a:pt x="10" y="617"/>
                    </a:lnTo>
                    <a:lnTo>
                      <a:pt x="0" y="609"/>
                    </a:lnTo>
                    <a:lnTo>
                      <a:pt x="165" y="0"/>
                    </a:lnTo>
                    <a:close/>
                  </a:path>
                </a:pathLst>
              </a:custGeom>
              <a:solidFill>
                <a:srgbClr val="F2EDD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56" name="Freeform 527"/>
              <p:cNvSpPr>
                <a:spLocks/>
              </p:cNvSpPr>
              <p:nvPr/>
            </p:nvSpPr>
            <p:spPr bwMode="auto">
              <a:xfrm>
                <a:off x="4921" y="3005"/>
                <a:ext cx="88" cy="311"/>
              </a:xfrm>
              <a:custGeom>
                <a:avLst/>
                <a:gdLst>
                  <a:gd name="T0" fmla="*/ 167 w 178"/>
                  <a:gd name="T1" fmla="*/ 0 h 621"/>
                  <a:gd name="T2" fmla="*/ 178 w 178"/>
                  <a:gd name="T3" fmla="*/ 12 h 621"/>
                  <a:gd name="T4" fmla="*/ 9 w 178"/>
                  <a:gd name="T5" fmla="*/ 621 h 621"/>
                  <a:gd name="T6" fmla="*/ 0 w 178"/>
                  <a:gd name="T7" fmla="*/ 612 h 621"/>
                  <a:gd name="T8" fmla="*/ 167 w 178"/>
                  <a:gd name="T9" fmla="*/ 0 h 621"/>
                  <a:gd name="T10" fmla="*/ 0 60000 65536"/>
                  <a:gd name="T11" fmla="*/ 0 60000 65536"/>
                  <a:gd name="T12" fmla="*/ 0 60000 65536"/>
                  <a:gd name="T13" fmla="*/ 0 60000 65536"/>
                  <a:gd name="T14" fmla="*/ 0 60000 65536"/>
                  <a:gd name="T15" fmla="*/ 0 w 178"/>
                  <a:gd name="T16" fmla="*/ 0 h 621"/>
                  <a:gd name="T17" fmla="*/ 178 w 178"/>
                  <a:gd name="T18" fmla="*/ 621 h 621"/>
                </a:gdLst>
                <a:ahLst/>
                <a:cxnLst>
                  <a:cxn ang="T10">
                    <a:pos x="T0" y="T1"/>
                  </a:cxn>
                  <a:cxn ang="T11">
                    <a:pos x="T2" y="T3"/>
                  </a:cxn>
                  <a:cxn ang="T12">
                    <a:pos x="T4" y="T5"/>
                  </a:cxn>
                  <a:cxn ang="T13">
                    <a:pos x="T6" y="T7"/>
                  </a:cxn>
                  <a:cxn ang="T14">
                    <a:pos x="T8" y="T9"/>
                  </a:cxn>
                </a:cxnLst>
                <a:rect l="T15" t="T16" r="T17" b="T18"/>
                <a:pathLst>
                  <a:path w="178" h="621">
                    <a:moveTo>
                      <a:pt x="167" y="0"/>
                    </a:moveTo>
                    <a:lnTo>
                      <a:pt x="178" y="12"/>
                    </a:lnTo>
                    <a:lnTo>
                      <a:pt x="9" y="621"/>
                    </a:lnTo>
                    <a:lnTo>
                      <a:pt x="0" y="612"/>
                    </a:lnTo>
                    <a:lnTo>
                      <a:pt x="167" y="0"/>
                    </a:lnTo>
                    <a:close/>
                  </a:path>
                </a:pathLst>
              </a:custGeom>
              <a:solidFill>
                <a:srgbClr val="F2EDD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57" name="Freeform 528"/>
              <p:cNvSpPr>
                <a:spLocks/>
              </p:cNvSpPr>
              <p:nvPr/>
            </p:nvSpPr>
            <p:spPr bwMode="auto">
              <a:xfrm>
                <a:off x="4896" y="3307"/>
                <a:ext cx="14" cy="11"/>
              </a:xfrm>
              <a:custGeom>
                <a:avLst/>
                <a:gdLst>
                  <a:gd name="T0" fmla="*/ 18 w 27"/>
                  <a:gd name="T1" fmla="*/ 0 h 22"/>
                  <a:gd name="T2" fmla="*/ 0 w 27"/>
                  <a:gd name="T3" fmla="*/ 12 h 22"/>
                  <a:gd name="T4" fmla="*/ 8 w 27"/>
                  <a:gd name="T5" fmla="*/ 22 h 22"/>
                  <a:gd name="T6" fmla="*/ 27 w 27"/>
                  <a:gd name="T7" fmla="*/ 9 h 22"/>
                  <a:gd name="T8" fmla="*/ 18 w 27"/>
                  <a:gd name="T9" fmla="*/ 0 h 22"/>
                  <a:gd name="T10" fmla="*/ 0 60000 65536"/>
                  <a:gd name="T11" fmla="*/ 0 60000 65536"/>
                  <a:gd name="T12" fmla="*/ 0 60000 65536"/>
                  <a:gd name="T13" fmla="*/ 0 60000 65536"/>
                  <a:gd name="T14" fmla="*/ 0 60000 65536"/>
                  <a:gd name="T15" fmla="*/ 0 w 27"/>
                  <a:gd name="T16" fmla="*/ 0 h 22"/>
                  <a:gd name="T17" fmla="*/ 27 w 27"/>
                  <a:gd name="T18" fmla="*/ 22 h 22"/>
                </a:gdLst>
                <a:ahLst/>
                <a:cxnLst>
                  <a:cxn ang="T10">
                    <a:pos x="T0" y="T1"/>
                  </a:cxn>
                  <a:cxn ang="T11">
                    <a:pos x="T2" y="T3"/>
                  </a:cxn>
                  <a:cxn ang="T12">
                    <a:pos x="T4" y="T5"/>
                  </a:cxn>
                  <a:cxn ang="T13">
                    <a:pos x="T6" y="T7"/>
                  </a:cxn>
                  <a:cxn ang="T14">
                    <a:pos x="T8" y="T9"/>
                  </a:cxn>
                </a:cxnLst>
                <a:rect l="T15" t="T16" r="T17" b="T18"/>
                <a:pathLst>
                  <a:path w="27" h="22">
                    <a:moveTo>
                      <a:pt x="18" y="0"/>
                    </a:moveTo>
                    <a:lnTo>
                      <a:pt x="0" y="12"/>
                    </a:lnTo>
                    <a:lnTo>
                      <a:pt x="8" y="22"/>
                    </a:lnTo>
                    <a:lnTo>
                      <a:pt x="27" y="9"/>
                    </a:lnTo>
                    <a:lnTo>
                      <a:pt x="18" y="0"/>
                    </a:lnTo>
                    <a:close/>
                  </a:path>
                </a:pathLst>
              </a:custGeom>
              <a:solidFill>
                <a:srgbClr val="F2EDD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58" name="Freeform 529"/>
              <p:cNvSpPr>
                <a:spLocks/>
              </p:cNvSpPr>
              <p:nvPr/>
            </p:nvSpPr>
            <p:spPr bwMode="auto">
              <a:xfrm>
                <a:off x="4905" y="3315"/>
                <a:ext cx="14" cy="11"/>
              </a:xfrm>
              <a:custGeom>
                <a:avLst/>
                <a:gdLst>
                  <a:gd name="T0" fmla="*/ 19 w 28"/>
                  <a:gd name="T1" fmla="*/ 0 h 22"/>
                  <a:gd name="T2" fmla="*/ 0 w 28"/>
                  <a:gd name="T3" fmla="*/ 13 h 22"/>
                  <a:gd name="T4" fmla="*/ 8 w 28"/>
                  <a:gd name="T5" fmla="*/ 22 h 22"/>
                  <a:gd name="T6" fmla="*/ 28 w 28"/>
                  <a:gd name="T7" fmla="*/ 8 h 22"/>
                  <a:gd name="T8" fmla="*/ 19 w 28"/>
                  <a:gd name="T9" fmla="*/ 0 h 22"/>
                  <a:gd name="T10" fmla="*/ 0 60000 65536"/>
                  <a:gd name="T11" fmla="*/ 0 60000 65536"/>
                  <a:gd name="T12" fmla="*/ 0 60000 65536"/>
                  <a:gd name="T13" fmla="*/ 0 60000 65536"/>
                  <a:gd name="T14" fmla="*/ 0 60000 65536"/>
                  <a:gd name="T15" fmla="*/ 0 w 28"/>
                  <a:gd name="T16" fmla="*/ 0 h 22"/>
                  <a:gd name="T17" fmla="*/ 28 w 28"/>
                  <a:gd name="T18" fmla="*/ 22 h 22"/>
                </a:gdLst>
                <a:ahLst/>
                <a:cxnLst>
                  <a:cxn ang="T10">
                    <a:pos x="T0" y="T1"/>
                  </a:cxn>
                  <a:cxn ang="T11">
                    <a:pos x="T2" y="T3"/>
                  </a:cxn>
                  <a:cxn ang="T12">
                    <a:pos x="T4" y="T5"/>
                  </a:cxn>
                  <a:cxn ang="T13">
                    <a:pos x="T6" y="T7"/>
                  </a:cxn>
                  <a:cxn ang="T14">
                    <a:pos x="T8" y="T9"/>
                  </a:cxn>
                </a:cxnLst>
                <a:rect l="T15" t="T16" r="T17" b="T18"/>
                <a:pathLst>
                  <a:path w="28" h="22">
                    <a:moveTo>
                      <a:pt x="19" y="0"/>
                    </a:moveTo>
                    <a:lnTo>
                      <a:pt x="0" y="13"/>
                    </a:lnTo>
                    <a:lnTo>
                      <a:pt x="8" y="22"/>
                    </a:lnTo>
                    <a:lnTo>
                      <a:pt x="28" y="8"/>
                    </a:lnTo>
                    <a:lnTo>
                      <a:pt x="19" y="0"/>
                    </a:lnTo>
                    <a:close/>
                  </a:path>
                </a:pathLst>
              </a:custGeom>
              <a:solidFill>
                <a:srgbClr val="F2EDD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59" name="Freeform 530"/>
              <p:cNvSpPr>
                <a:spLocks/>
              </p:cNvSpPr>
              <p:nvPr/>
            </p:nvSpPr>
            <p:spPr bwMode="auto">
              <a:xfrm>
                <a:off x="4700" y="3302"/>
                <a:ext cx="183" cy="22"/>
              </a:xfrm>
              <a:custGeom>
                <a:avLst/>
                <a:gdLst>
                  <a:gd name="T0" fmla="*/ 366 w 366"/>
                  <a:gd name="T1" fmla="*/ 23 h 45"/>
                  <a:gd name="T2" fmla="*/ 364 w 366"/>
                  <a:gd name="T3" fmla="*/ 45 h 45"/>
                  <a:gd name="T4" fmla="*/ 362 w 366"/>
                  <a:gd name="T5" fmla="*/ 45 h 45"/>
                  <a:gd name="T6" fmla="*/ 356 w 366"/>
                  <a:gd name="T7" fmla="*/ 44 h 45"/>
                  <a:gd name="T8" fmla="*/ 346 w 366"/>
                  <a:gd name="T9" fmla="*/ 42 h 45"/>
                  <a:gd name="T10" fmla="*/ 332 w 366"/>
                  <a:gd name="T11" fmla="*/ 41 h 45"/>
                  <a:gd name="T12" fmla="*/ 316 w 366"/>
                  <a:gd name="T13" fmla="*/ 38 h 45"/>
                  <a:gd name="T14" fmla="*/ 295 w 366"/>
                  <a:gd name="T15" fmla="*/ 36 h 45"/>
                  <a:gd name="T16" fmla="*/ 273 w 366"/>
                  <a:gd name="T17" fmla="*/ 33 h 45"/>
                  <a:gd name="T18" fmla="*/ 248 w 366"/>
                  <a:gd name="T19" fmla="*/ 30 h 45"/>
                  <a:gd name="T20" fmla="*/ 221 w 366"/>
                  <a:gd name="T21" fmla="*/ 28 h 45"/>
                  <a:gd name="T22" fmla="*/ 192 w 366"/>
                  <a:gd name="T23" fmla="*/ 26 h 45"/>
                  <a:gd name="T24" fmla="*/ 162 w 366"/>
                  <a:gd name="T25" fmla="*/ 23 h 45"/>
                  <a:gd name="T26" fmla="*/ 131 w 366"/>
                  <a:gd name="T27" fmla="*/ 22 h 45"/>
                  <a:gd name="T28" fmla="*/ 99 w 366"/>
                  <a:gd name="T29" fmla="*/ 21 h 45"/>
                  <a:gd name="T30" fmla="*/ 67 w 366"/>
                  <a:gd name="T31" fmla="*/ 21 h 45"/>
                  <a:gd name="T32" fmla="*/ 33 w 366"/>
                  <a:gd name="T33" fmla="*/ 21 h 45"/>
                  <a:gd name="T34" fmla="*/ 0 w 366"/>
                  <a:gd name="T35" fmla="*/ 22 h 45"/>
                  <a:gd name="T36" fmla="*/ 5 w 366"/>
                  <a:gd name="T37" fmla="*/ 5 h 45"/>
                  <a:gd name="T38" fmla="*/ 6 w 366"/>
                  <a:gd name="T39" fmla="*/ 5 h 45"/>
                  <a:gd name="T40" fmla="*/ 9 w 366"/>
                  <a:gd name="T41" fmla="*/ 4 h 45"/>
                  <a:gd name="T42" fmla="*/ 15 w 366"/>
                  <a:gd name="T43" fmla="*/ 4 h 45"/>
                  <a:gd name="T44" fmla="*/ 23 w 366"/>
                  <a:gd name="T45" fmla="*/ 3 h 45"/>
                  <a:gd name="T46" fmla="*/ 35 w 366"/>
                  <a:gd name="T47" fmla="*/ 2 h 45"/>
                  <a:gd name="T48" fmla="*/ 48 w 366"/>
                  <a:gd name="T49" fmla="*/ 2 h 45"/>
                  <a:gd name="T50" fmla="*/ 64 w 366"/>
                  <a:gd name="T51" fmla="*/ 0 h 45"/>
                  <a:gd name="T52" fmla="*/ 84 w 366"/>
                  <a:gd name="T53" fmla="*/ 0 h 45"/>
                  <a:gd name="T54" fmla="*/ 107 w 366"/>
                  <a:gd name="T55" fmla="*/ 0 h 45"/>
                  <a:gd name="T56" fmla="*/ 134 w 366"/>
                  <a:gd name="T57" fmla="*/ 2 h 45"/>
                  <a:gd name="T58" fmla="*/ 162 w 366"/>
                  <a:gd name="T59" fmla="*/ 3 h 45"/>
                  <a:gd name="T60" fmla="*/ 196 w 366"/>
                  <a:gd name="T61" fmla="*/ 5 h 45"/>
                  <a:gd name="T62" fmla="*/ 233 w 366"/>
                  <a:gd name="T63" fmla="*/ 8 h 45"/>
                  <a:gd name="T64" fmla="*/ 273 w 366"/>
                  <a:gd name="T65" fmla="*/ 12 h 45"/>
                  <a:gd name="T66" fmla="*/ 318 w 366"/>
                  <a:gd name="T67" fmla="*/ 18 h 45"/>
                  <a:gd name="T68" fmla="*/ 366 w 366"/>
                  <a:gd name="T69" fmla="*/ 23 h 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45"/>
                  <a:gd name="T107" fmla="*/ 366 w 366"/>
                  <a:gd name="T108" fmla="*/ 45 h 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45">
                    <a:moveTo>
                      <a:pt x="366" y="23"/>
                    </a:moveTo>
                    <a:lnTo>
                      <a:pt x="364" y="45"/>
                    </a:lnTo>
                    <a:lnTo>
                      <a:pt x="362" y="45"/>
                    </a:lnTo>
                    <a:lnTo>
                      <a:pt x="356" y="44"/>
                    </a:lnTo>
                    <a:lnTo>
                      <a:pt x="346" y="42"/>
                    </a:lnTo>
                    <a:lnTo>
                      <a:pt x="332" y="41"/>
                    </a:lnTo>
                    <a:lnTo>
                      <a:pt x="316" y="38"/>
                    </a:lnTo>
                    <a:lnTo>
                      <a:pt x="295" y="36"/>
                    </a:lnTo>
                    <a:lnTo>
                      <a:pt x="273" y="33"/>
                    </a:lnTo>
                    <a:lnTo>
                      <a:pt x="248" y="30"/>
                    </a:lnTo>
                    <a:lnTo>
                      <a:pt x="221" y="28"/>
                    </a:lnTo>
                    <a:lnTo>
                      <a:pt x="192" y="26"/>
                    </a:lnTo>
                    <a:lnTo>
                      <a:pt x="162" y="23"/>
                    </a:lnTo>
                    <a:lnTo>
                      <a:pt x="131" y="22"/>
                    </a:lnTo>
                    <a:lnTo>
                      <a:pt x="99" y="21"/>
                    </a:lnTo>
                    <a:lnTo>
                      <a:pt x="67" y="21"/>
                    </a:lnTo>
                    <a:lnTo>
                      <a:pt x="33" y="21"/>
                    </a:lnTo>
                    <a:lnTo>
                      <a:pt x="0" y="22"/>
                    </a:lnTo>
                    <a:lnTo>
                      <a:pt x="5" y="5"/>
                    </a:lnTo>
                    <a:lnTo>
                      <a:pt x="6" y="5"/>
                    </a:lnTo>
                    <a:lnTo>
                      <a:pt x="9" y="4"/>
                    </a:lnTo>
                    <a:lnTo>
                      <a:pt x="15" y="4"/>
                    </a:lnTo>
                    <a:lnTo>
                      <a:pt x="23" y="3"/>
                    </a:lnTo>
                    <a:lnTo>
                      <a:pt x="35" y="2"/>
                    </a:lnTo>
                    <a:lnTo>
                      <a:pt x="48" y="2"/>
                    </a:lnTo>
                    <a:lnTo>
                      <a:pt x="64" y="0"/>
                    </a:lnTo>
                    <a:lnTo>
                      <a:pt x="84" y="0"/>
                    </a:lnTo>
                    <a:lnTo>
                      <a:pt x="107" y="0"/>
                    </a:lnTo>
                    <a:lnTo>
                      <a:pt x="134" y="2"/>
                    </a:lnTo>
                    <a:lnTo>
                      <a:pt x="162" y="3"/>
                    </a:lnTo>
                    <a:lnTo>
                      <a:pt x="196" y="5"/>
                    </a:lnTo>
                    <a:lnTo>
                      <a:pt x="233" y="8"/>
                    </a:lnTo>
                    <a:lnTo>
                      <a:pt x="273" y="12"/>
                    </a:lnTo>
                    <a:lnTo>
                      <a:pt x="318" y="18"/>
                    </a:lnTo>
                    <a:lnTo>
                      <a:pt x="366" y="23"/>
                    </a:lnTo>
                    <a:close/>
                  </a:path>
                </a:pathLst>
              </a:custGeom>
              <a:solidFill>
                <a:srgbClr val="6BADC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60" name="Freeform 531"/>
              <p:cNvSpPr>
                <a:spLocks/>
              </p:cNvSpPr>
              <p:nvPr/>
            </p:nvSpPr>
            <p:spPr bwMode="auto">
              <a:xfrm>
                <a:off x="4775" y="3263"/>
                <a:ext cx="20" cy="19"/>
              </a:xfrm>
              <a:custGeom>
                <a:avLst/>
                <a:gdLst>
                  <a:gd name="T0" fmla="*/ 30 w 39"/>
                  <a:gd name="T1" fmla="*/ 38 h 38"/>
                  <a:gd name="T2" fmla="*/ 18 w 39"/>
                  <a:gd name="T3" fmla="*/ 31 h 38"/>
                  <a:gd name="T4" fmla="*/ 6 w 39"/>
                  <a:gd name="T5" fmla="*/ 37 h 38"/>
                  <a:gd name="T6" fmla="*/ 9 w 39"/>
                  <a:gd name="T7" fmla="*/ 23 h 38"/>
                  <a:gd name="T8" fmla="*/ 0 w 39"/>
                  <a:gd name="T9" fmla="*/ 13 h 38"/>
                  <a:gd name="T10" fmla="*/ 14 w 39"/>
                  <a:gd name="T11" fmla="*/ 13 h 38"/>
                  <a:gd name="T12" fmla="*/ 21 w 39"/>
                  <a:gd name="T13" fmla="*/ 0 h 38"/>
                  <a:gd name="T14" fmla="*/ 25 w 39"/>
                  <a:gd name="T15" fmla="*/ 13 h 38"/>
                  <a:gd name="T16" fmla="*/ 39 w 39"/>
                  <a:gd name="T17" fmla="*/ 16 h 38"/>
                  <a:gd name="T18" fmla="*/ 29 w 39"/>
                  <a:gd name="T19" fmla="*/ 25 h 38"/>
                  <a:gd name="T20" fmla="*/ 30 w 39"/>
                  <a:gd name="T21" fmla="*/ 38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8"/>
                  <a:gd name="T35" fmla="*/ 39 w 39"/>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8">
                    <a:moveTo>
                      <a:pt x="30" y="38"/>
                    </a:moveTo>
                    <a:lnTo>
                      <a:pt x="18" y="31"/>
                    </a:lnTo>
                    <a:lnTo>
                      <a:pt x="6" y="37"/>
                    </a:lnTo>
                    <a:lnTo>
                      <a:pt x="9" y="23"/>
                    </a:lnTo>
                    <a:lnTo>
                      <a:pt x="0" y="13"/>
                    </a:lnTo>
                    <a:lnTo>
                      <a:pt x="14" y="13"/>
                    </a:lnTo>
                    <a:lnTo>
                      <a:pt x="21" y="0"/>
                    </a:lnTo>
                    <a:lnTo>
                      <a:pt x="25" y="13"/>
                    </a:lnTo>
                    <a:lnTo>
                      <a:pt x="39" y="16"/>
                    </a:lnTo>
                    <a:lnTo>
                      <a:pt x="29" y="25"/>
                    </a:lnTo>
                    <a:lnTo>
                      <a:pt x="30" y="38"/>
                    </a:lnTo>
                    <a:close/>
                  </a:path>
                </a:pathLst>
              </a:custGeom>
              <a:solidFill>
                <a:srgbClr val="FF19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61" name="Freeform 532"/>
              <p:cNvSpPr>
                <a:spLocks/>
              </p:cNvSpPr>
              <p:nvPr/>
            </p:nvSpPr>
            <p:spPr bwMode="auto">
              <a:xfrm>
                <a:off x="4714" y="3028"/>
                <a:ext cx="234" cy="229"/>
              </a:xfrm>
              <a:custGeom>
                <a:avLst/>
                <a:gdLst>
                  <a:gd name="T0" fmla="*/ 464 w 466"/>
                  <a:gd name="T1" fmla="*/ 7 h 459"/>
                  <a:gd name="T2" fmla="*/ 466 w 466"/>
                  <a:gd name="T3" fmla="*/ 0 h 459"/>
                  <a:gd name="T4" fmla="*/ 108 w 466"/>
                  <a:gd name="T5" fmla="*/ 30 h 459"/>
                  <a:gd name="T6" fmla="*/ 0 w 466"/>
                  <a:gd name="T7" fmla="*/ 459 h 459"/>
                  <a:gd name="T8" fmla="*/ 14 w 466"/>
                  <a:gd name="T9" fmla="*/ 457 h 459"/>
                  <a:gd name="T10" fmla="*/ 118 w 466"/>
                  <a:gd name="T11" fmla="*/ 38 h 459"/>
                  <a:gd name="T12" fmla="*/ 464 w 466"/>
                  <a:gd name="T13" fmla="*/ 7 h 459"/>
                  <a:gd name="T14" fmla="*/ 0 60000 65536"/>
                  <a:gd name="T15" fmla="*/ 0 60000 65536"/>
                  <a:gd name="T16" fmla="*/ 0 60000 65536"/>
                  <a:gd name="T17" fmla="*/ 0 60000 65536"/>
                  <a:gd name="T18" fmla="*/ 0 60000 65536"/>
                  <a:gd name="T19" fmla="*/ 0 60000 65536"/>
                  <a:gd name="T20" fmla="*/ 0 60000 65536"/>
                  <a:gd name="T21" fmla="*/ 0 w 466"/>
                  <a:gd name="T22" fmla="*/ 0 h 459"/>
                  <a:gd name="T23" fmla="*/ 466 w 466"/>
                  <a:gd name="T24" fmla="*/ 459 h 4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6" h="459">
                    <a:moveTo>
                      <a:pt x="464" y="7"/>
                    </a:moveTo>
                    <a:lnTo>
                      <a:pt x="466" y="0"/>
                    </a:lnTo>
                    <a:lnTo>
                      <a:pt x="108" y="30"/>
                    </a:lnTo>
                    <a:lnTo>
                      <a:pt x="0" y="459"/>
                    </a:lnTo>
                    <a:lnTo>
                      <a:pt x="14" y="457"/>
                    </a:lnTo>
                    <a:lnTo>
                      <a:pt x="118" y="38"/>
                    </a:lnTo>
                    <a:lnTo>
                      <a:pt x="464" y="7"/>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62" name="Freeform 533"/>
              <p:cNvSpPr>
                <a:spLocks/>
              </p:cNvSpPr>
              <p:nvPr/>
            </p:nvSpPr>
            <p:spPr bwMode="auto">
              <a:xfrm>
                <a:off x="4934" y="3034"/>
                <a:ext cx="79" cy="280"/>
              </a:xfrm>
              <a:custGeom>
                <a:avLst/>
                <a:gdLst>
                  <a:gd name="T0" fmla="*/ 157 w 157"/>
                  <a:gd name="T1" fmla="*/ 15 h 560"/>
                  <a:gd name="T2" fmla="*/ 15 w 157"/>
                  <a:gd name="T3" fmla="*/ 553 h 560"/>
                  <a:gd name="T4" fmla="*/ 0 w 157"/>
                  <a:gd name="T5" fmla="*/ 560 h 560"/>
                  <a:gd name="T6" fmla="*/ 154 w 157"/>
                  <a:gd name="T7" fmla="*/ 0 h 560"/>
                  <a:gd name="T8" fmla="*/ 157 w 157"/>
                  <a:gd name="T9" fmla="*/ 15 h 560"/>
                  <a:gd name="T10" fmla="*/ 0 60000 65536"/>
                  <a:gd name="T11" fmla="*/ 0 60000 65536"/>
                  <a:gd name="T12" fmla="*/ 0 60000 65536"/>
                  <a:gd name="T13" fmla="*/ 0 60000 65536"/>
                  <a:gd name="T14" fmla="*/ 0 60000 65536"/>
                  <a:gd name="T15" fmla="*/ 0 w 157"/>
                  <a:gd name="T16" fmla="*/ 0 h 560"/>
                  <a:gd name="T17" fmla="*/ 157 w 157"/>
                  <a:gd name="T18" fmla="*/ 560 h 560"/>
                </a:gdLst>
                <a:ahLst/>
                <a:cxnLst>
                  <a:cxn ang="T10">
                    <a:pos x="T0" y="T1"/>
                  </a:cxn>
                  <a:cxn ang="T11">
                    <a:pos x="T2" y="T3"/>
                  </a:cxn>
                  <a:cxn ang="T12">
                    <a:pos x="T4" y="T5"/>
                  </a:cxn>
                  <a:cxn ang="T13">
                    <a:pos x="T6" y="T7"/>
                  </a:cxn>
                  <a:cxn ang="T14">
                    <a:pos x="T8" y="T9"/>
                  </a:cxn>
                </a:cxnLst>
                <a:rect l="T15" t="T16" r="T17" b="T18"/>
                <a:pathLst>
                  <a:path w="157" h="560">
                    <a:moveTo>
                      <a:pt x="157" y="15"/>
                    </a:moveTo>
                    <a:lnTo>
                      <a:pt x="15" y="553"/>
                    </a:lnTo>
                    <a:lnTo>
                      <a:pt x="0" y="560"/>
                    </a:lnTo>
                    <a:lnTo>
                      <a:pt x="154" y="0"/>
                    </a:lnTo>
                    <a:lnTo>
                      <a:pt x="157" y="15"/>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63" name="Freeform 534"/>
              <p:cNvSpPr>
                <a:spLocks/>
              </p:cNvSpPr>
              <p:nvPr/>
            </p:nvSpPr>
            <p:spPr bwMode="auto">
              <a:xfrm>
                <a:off x="4733" y="3319"/>
                <a:ext cx="143" cy="21"/>
              </a:xfrm>
              <a:custGeom>
                <a:avLst/>
                <a:gdLst>
                  <a:gd name="T0" fmla="*/ 18 w 287"/>
                  <a:gd name="T1" fmla="*/ 0 h 43"/>
                  <a:gd name="T2" fmla="*/ 17 w 287"/>
                  <a:gd name="T3" fmla="*/ 0 h 43"/>
                  <a:gd name="T4" fmla="*/ 13 w 287"/>
                  <a:gd name="T5" fmla="*/ 1 h 43"/>
                  <a:gd name="T6" fmla="*/ 8 w 287"/>
                  <a:gd name="T7" fmla="*/ 3 h 43"/>
                  <a:gd name="T8" fmla="*/ 3 w 287"/>
                  <a:gd name="T9" fmla="*/ 7 h 43"/>
                  <a:gd name="T10" fmla="*/ 0 w 287"/>
                  <a:gd name="T11" fmla="*/ 10 h 43"/>
                  <a:gd name="T12" fmla="*/ 0 w 287"/>
                  <a:gd name="T13" fmla="*/ 14 h 43"/>
                  <a:gd name="T14" fmla="*/ 2 w 287"/>
                  <a:gd name="T15" fmla="*/ 18 h 43"/>
                  <a:gd name="T16" fmla="*/ 9 w 287"/>
                  <a:gd name="T17" fmla="*/ 24 h 43"/>
                  <a:gd name="T18" fmla="*/ 16 w 287"/>
                  <a:gd name="T19" fmla="*/ 26 h 43"/>
                  <a:gd name="T20" fmla="*/ 28 w 287"/>
                  <a:gd name="T21" fmla="*/ 30 h 43"/>
                  <a:gd name="T22" fmla="*/ 45 w 287"/>
                  <a:gd name="T23" fmla="*/ 32 h 43"/>
                  <a:gd name="T24" fmla="*/ 63 w 287"/>
                  <a:gd name="T25" fmla="*/ 33 h 43"/>
                  <a:gd name="T26" fmla="*/ 85 w 287"/>
                  <a:gd name="T27" fmla="*/ 36 h 43"/>
                  <a:gd name="T28" fmla="*/ 108 w 287"/>
                  <a:gd name="T29" fmla="*/ 37 h 43"/>
                  <a:gd name="T30" fmla="*/ 133 w 287"/>
                  <a:gd name="T31" fmla="*/ 38 h 43"/>
                  <a:gd name="T32" fmla="*/ 157 w 287"/>
                  <a:gd name="T33" fmla="*/ 39 h 43"/>
                  <a:gd name="T34" fmla="*/ 182 w 287"/>
                  <a:gd name="T35" fmla="*/ 40 h 43"/>
                  <a:gd name="T36" fmla="*/ 206 w 287"/>
                  <a:gd name="T37" fmla="*/ 41 h 43"/>
                  <a:gd name="T38" fmla="*/ 228 w 287"/>
                  <a:gd name="T39" fmla="*/ 41 h 43"/>
                  <a:gd name="T40" fmla="*/ 247 w 287"/>
                  <a:gd name="T41" fmla="*/ 41 h 43"/>
                  <a:gd name="T42" fmla="*/ 263 w 287"/>
                  <a:gd name="T43" fmla="*/ 43 h 43"/>
                  <a:gd name="T44" fmla="*/ 276 w 287"/>
                  <a:gd name="T45" fmla="*/ 43 h 43"/>
                  <a:gd name="T46" fmla="*/ 284 w 287"/>
                  <a:gd name="T47" fmla="*/ 43 h 43"/>
                  <a:gd name="T48" fmla="*/ 287 w 287"/>
                  <a:gd name="T49" fmla="*/ 43 h 43"/>
                  <a:gd name="T50" fmla="*/ 284 w 287"/>
                  <a:gd name="T51" fmla="*/ 43 h 43"/>
                  <a:gd name="T52" fmla="*/ 276 w 287"/>
                  <a:gd name="T53" fmla="*/ 41 h 43"/>
                  <a:gd name="T54" fmla="*/ 266 w 287"/>
                  <a:gd name="T55" fmla="*/ 41 h 43"/>
                  <a:gd name="T56" fmla="*/ 251 w 287"/>
                  <a:gd name="T57" fmla="*/ 39 h 43"/>
                  <a:gd name="T58" fmla="*/ 232 w 287"/>
                  <a:gd name="T59" fmla="*/ 38 h 43"/>
                  <a:gd name="T60" fmla="*/ 213 w 287"/>
                  <a:gd name="T61" fmla="*/ 37 h 43"/>
                  <a:gd name="T62" fmla="*/ 192 w 287"/>
                  <a:gd name="T63" fmla="*/ 35 h 43"/>
                  <a:gd name="T64" fmla="*/ 170 w 287"/>
                  <a:gd name="T65" fmla="*/ 33 h 43"/>
                  <a:gd name="T66" fmla="*/ 147 w 287"/>
                  <a:gd name="T67" fmla="*/ 31 h 43"/>
                  <a:gd name="T68" fmla="*/ 125 w 287"/>
                  <a:gd name="T69" fmla="*/ 29 h 43"/>
                  <a:gd name="T70" fmla="*/ 103 w 287"/>
                  <a:gd name="T71" fmla="*/ 28 h 43"/>
                  <a:gd name="T72" fmla="*/ 85 w 287"/>
                  <a:gd name="T73" fmla="*/ 25 h 43"/>
                  <a:gd name="T74" fmla="*/ 68 w 287"/>
                  <a:gd name="T75" fmla="*/ 24 h 43"/>
                  <a:gd name="T76" fmla="*/ 53 w 287"/>
                  <a:gd name="T77" fmla="*/ 23 h 43"/>
                  <a:gd name="T78" fmla="*/ 42 w 287"/>
                  <a:gd name="T79" fmla="*/ 22 h 43"/>
                  <a:gd name="T80" fmla="*/ 35 w 287"/>
                  <a:gd name="T81" fmla="*/ 21 h 43"/>
                  <a:gd name="T82" fmla="*/ 24 w 287"/>
                  <a:gd name="T83" fmla="*/ 15 h 43"/>
                  <a:gd name="T84" fmla="*/ 18 w 287"/>
                  <a:gd name="T85" fmla="*/ 8 h 43"/>
                  <a:gd name="T86" fmla="*/ 18 w 287"/>
                  <a:gd name="T87" fmla="*/ 2 h 43"/>
                  <a:gd name="T88" fmla="*/ 18 w 287"/>
                  <a:gd name="T89" fmla="*/ 0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7"/>
                  <a:gd name="T136" fmla="*/ 0 h 43"/>
                  <a:gd name="T137" fmla="*/ 287 w 287"/>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7" h="43">
                    <a:moveTo>
                      <a:pt x="18" y="0"/>
                    </a:moveTo>
                    <a:lnTo>
                      <a:pt x="17" y="0"/>
                    </a:lnTo>
                    <a:lnTo>
                      <a:pt x="13" y="1"/>
                    </a:lnTo>
                    <a:lnTo>
                      <a:pt x="8" y="3"/>
                    </a:lnTo>
                    <a:lnTo>
                      <a:pt x="3" y="7"/>
                    </a:lnTo>
                    <a:lnTo>
                      <a:pt x="0" y="10"/>
                    </a:lnTo>
                    <a:lnTo>
                      <a:pt x="0" y="14"/>
                    </a:lnTo>
                    <a:lnTo>
                      <a:pt x="2" y="18"/>
                    </a:lnTo>
                    <a:lnTo>
                      <a:pt x="9" y="24"/>
                    </a:lnTo>
                    <a:lnTo>
                      <a:pt x="16" y="26"/>
                    </a:lnTo>
                    <a:lnTo>
                      <a:pt x="28" y="30"/>
                    </a:lnTo>
                    <a:lnTo>
                      <a:pt x="45" y="32"/>
                    </a:lnTo>
                    <a:lnTo>
                      <a:pt x="63" y="33"/>
                    </a:lnTo>
                    <a:lnTo>
                      <a:pt x="85" y="36"/>
                    </a:lnTo>
                    <a:lnTo>
                      <a:pt x="108" y="37"/>
                    </a:lnTo>
                    <a:lnTo>
                      <a:pt x="133" y="38"/>
                    </a:lnTo>
                    <a:lnTo>
                      <a:pt x="157" y="39"/>
                    </a:lnTo>
                    <a:lnTo>
                      <a:pt x="182" y="40"/>
                    </a:lnTo>
                    <a:lnTo>
                      <a:pt x="206" y="41"/>
                    </a:lnTo>
                    <a:lnTo>
                      <a:pt x="228" y="41"/>
                    </a:lnTo>
                    <a:lnTo>
                      <a:pt x="247" y="41"/>
                    </a:lnTo>
                    <a:lnTo>
                      <a:pt x="263" y="43"/>
                    </a:lnTo>
                    <a:lnTo>
                      <a:pt x="276" y="43"/>
                    </a:lnTo>
                    <a:lnTo>
                      <a:pt x="284" y="43"/>
                    </a:lnTo>
                    <a:lnTo>
                      <a:pt x="287" y="43"/>
                    </a:lnTo>
                    <a:lnTo>
                      <a:pt x="284" y="43"/>
                    </a:lnTo>
                    <a:lnTo>
                      <a:pt x="276" y="41"/>
                    </a:lnTo>
                    <a:lnTo>
                      <a:pt x="266" y="41"/>
                    </a:lnTo>
                    <a:lnTo>
                      <a:pt x="251" y="39"/>
                    </a:lnTo>
                    <a:lnTo>
                      <a:pt x="232" y="38"/>
                    </a:lnTo>
                    <a:lnTo>
                      <a:pt x="213" y="37"/>
                    </a:lnTo>
                    <a:lnTo>
                      <a:pt x="192" y="35"/>
                    </a:lnTo>
                    <a:lnTo>
                      <a:pt x="170" y="33"/>
                    </a:lnTo>
                    <a:lnTo>
                      <a:pt x="147" y="31"/>
                    </a:lnTo>
                    <a:lnTo>
                      <a:pt x="125" y="29"/>
                    </a:lnTo>
                    <a:lnTo>
                      <a:pt x="103" y="28"/>
                    </a:lnTo>
                    <a:lnTo>
                      <a:pt x="85" y="25"/>
                    </a:lnTo>
                    <a:lnTo>
                      <a:pt x="68" y="24"/>
                    </a:lnTo>
                    <a:lnTo>
                      <a:pt x="53" y="23"/>
                    </a:lnTo>
                    <a:lnTo>
                      <a:pt x="42" y="22"/>
                    </a:lnTo>
                    <a:lnTo>
                      <a:pt x="35" y="21"/>
                    </a:lnTo>
                    <a:lnTo>
                      <a:pt x="24" y="15"/>
                    </a:lnTo>
                    <a:lnTo>
                      <a:pt x="18" y="8"/>
                    </a:lnTo>
                    <a:lnTo>
                      <a:pt x="18" y="2"/>
                    </a:lnTo>
                    <a:lnTo>
                      <a:pt x="18" y="0"/>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64" name="Freeform 535"/>
              <p:cNvSpPr>
                <a:spLocks/>
              </p:cNvSpPr>
              <p:nvPr/>
            </p:nvSpPr>
            <p:spPr bwMode="auto">
              <a:xfrm>
                <a:off x="4885" y="3354"/>
                <a:ext cx="52" cy="30"/>
              </a:xfrm>
              <a:custGeom>
                <a:avLst/>
                <a:gdLst>
                  <a:gd name="T0" fmla="*/ 94 w 103"/>
                  <a:gd name="T1" fmla="*/ 5 h 60"/>
                  <a:gd name="T2" fmla="*/ 0 w 103"/>
                  <a:gd name="T3" fmla="*/ 0 h 60"/>
                  <a:gd name="T4" fmla="*/ 1 w 103"/>
                  <a:gd name="T5" fmla="*/ 11 h 60"/>
                  <a:gd name="T6" fmla="*/ 1 w 103"/>
                  <a:gd name="T7" fmla="*/ 20 h 60"/>
                  <a:gd name="T8" fmla="*/ 1 w 103"/>
                  <a:gd name="T9" fmla="*/ 29 h 60"/>
                  <a:gd name="T10" fmla="*/ 1 w 103"/>
                  <a:gd name="T11" fmla="*/ 38 h 60"/>
                  <a:gd name="T12" fmla="*/ 103 w 103"/>
                  <a:gd name="T13" fmla="*/ 60 h 60"/>
                  <a:gd name="T14" fmla="*/ 100 w 103"/>
                  <a:gd name="T15" fmla="*/ 37 h 60"/>
                  <a:gd name="T16" fmla="*/ 98 w 103"/>
                  <a:gd name="T17" fmla="*/ 20 h 60"/>
                  <a:gd name="T18" fmla="*/ 95 w 103"/>
                  <a:gd name="T19" fmla="*/ 8 h 60"/>
                  <a:gd name="T20" fmla="*/ 94 w 103"/>
                  <a:gd name="T21" fmla="*/ 5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60"/>
                  <a:gd name="T35" fmla="*/ 103 w 103"/>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60">
                    <a:moveTo>
                      <a:pt x="94" y="5"/>
                    </a:moveTo>
                    <a:lnTo>
                      <a:pt x="0" y="0"/>
                    </a:lnTo>
                    <a:lnTo>
                      <a:pt x="1" y="11"/>
                    </a:lnTo>
                    <a:lnTo>
                      <a:pt x="1" y="20"/>
                    </a:lnTo>
                    <a:lnTo>
                      <a:pt x="1" y="29"/>
                    </a:lnTo>
                    <a:lnTo>
                      <a:pt x="1" y="38"/>
                    </a:lnTo>
                    <a:lnTo>
                      <a:pt x="103" y="60"/>
                    </a:lnTo>
                    <a:lnTo>
                      <a:pt x="100" y="37"/>
                    </a:lnTo>
                    <a:lnTo>
                      <a:pt x="98" y="20"/>
                    </a:lnTo>
                    <a:lnTo>
                      <a:pt x="95" y="8"/>
                    </a:lnTo>
                    <a:lnTo>
                      <a:pt x="94" y="5"/>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65" name="Freeform 536"/>
              <p:cNvSpPr>
                <a:spLocks/>
              </p:cNvSpPr>
              <p:nvPr/>
            </p:nvSpPr>
            <p:spPr bwMode="auto">
              <a:xfrm>
                <a:off x="4870" y="3373"/>
                <a:ext cx="67" cy="65"/>
              </a:xfrm>
              <a:custGeom>
                <a:avLst/>
                <a:gdLst>
                  <a:gd name="T0" fmla="*/ 30 w 134"/>
                  <a:gd name="T1" fmla="*/ 0 h 129"/>
                  <a:gd name="T2" fmla="*/ 24 w 134"/>
                  <a:gd name="T3" fmla="*/ 43 h 129"/>
                  <a:gd name="T4" fmla="*/ 14 w 134"/>
                  <a:gd name="T5" fmla="*/ 73 h 129"/>
                  <a:gd name="T6" fmla="*/ 5 w 134"/>
                  <a:gd name="T7" fmla="*/ 91 h 129"/>
                  <a:gd name="T8" fmla="*/ 0 w 134"/>
                  <a:gd name="T9" fmla="*/ 97 h 129"/>
                  <a:gd name="T10" fmla="*/ 130 w 134"/>
                  <a:gd name="T11" fmla="*/ 129 h 129"/>
                  <a:gd name="T12" fmla="*/ 132 w 134"/>
                  <a:gd name="T13" fmla="*/ 98 h 129"/>
                  <a:gd name="T14" fmla="*/ 134 w 134"/>
                  <a:gd name="T15" fmla="*/ 71 h 129"/>
                  <a:gd name="T16" fmla="*/ 134 w 134"/>
                  <a:gd name="T17" fmla="*/ 44 h 129"/>
                  <a:gd name="T18" fmla="*/ 132 w 134"/>
                  <a:gd name="T19" fmla="*/ 22 h 129"/>
                  <a:gd name="T20" fmla="*/ 30 w 134"/>
                  <a:gd name="T21" fmla="*/ 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129"/>
                  <a:gd name="T35" fmla="*/ 134 w 134"/>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129">
                    <a:moveTo>
                      <a:pt x="30" y="0"/>
                    </a:moveTo>
                    <a:lnTo>
                      <a:pt x="24" y="43"/>
                    </a:lnTo>
                    <a:lnTo>
                      <a:pt x="14" y="73"/>
                    </a:lnTo>
                    <a:lnTo>
                      <a:pt x="5" y="91"/>
                    </a:lnTo>
                    <a:lnTo>
                      <a:pt x="0" y="97"/>
                    </a:lnTo>
                    <a:lnTo>
                      <a:pt x="130" y="129"/>
                    </a:lnTo>
                    <a:lnTo>
                      <a:pt x="132" y="98"/>
                    </a:lnTo>
                    <a:lnTo>
                      <a:pt x="134" y="71"/>
                    </a:lnTo>
                    <a:lnTo>
                      <a:pt x="134" y="44"/>
                    </a:lnTo>
                    <a:lnTo>
                      <a:pt x="132" y="22"/>
                    </a:lnTo>
                    <a:lnTo>
                      <a:pt x="30" y="0"/>
                    </a:lnTo>
                    <a:close/>
                  </a:path>
                </a:pathLst>
              </a:custGeom>
              <a:solidFill>
                <a:srgbClr val="DDD8A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66" name="Freeform 537"/>
              <p:cNvSpPr>
                <a:spLocks/>
              </p:cNvSpPr>
              <p:nvPr/>
            </p:nvSpPr>
            <p:spPr bwMode="auto">
              <a:xfrm>
                <a:off x="4945" y="3358"/>
                <a:ext cx="30" cy="79"/>
              </a:xfrm>
              <a:custGeom>
                <a:avLst/>
                <a:gdLst>
                  <a:gd name="T0" fmla="*/ 0 w 60"/>
                  <a:gd name="T1" fmla="*/ 0 h 159"/>
                  <a:gd name="T2" fmla="*/ 2 w 60"/>
                  <a:gd name="T3" fmla="*/ 4 h 159"/>
                  <a:gd name="T4" fmla="*/ 7 w 60"/>
                  <a:gd name="T5" fmla="*/ 14 h 159"/>
                  <a:gd name="T6" fmla="*/ 15 w 60"/>
                  <a:gd name="T7" fmla="*/ 28 h 159"/>
                  <a:gd name="T8" fmla="*/ 24 w 60"/>
                  <a:gd name="T9" fmla="*/ 46 h 159"/>
                  <a:gd name="T10" fmla="*/ 33 w 60"/>
                  <a:gd name="T11" fmla="*/ 68 h 159"/>
                  <a:gd name="T12" fmla="*/ 44 w 60"/>
                  <a:gd name="T13" fmla="*/ 90 h 159"/>
                  <a:gd name="T14" fmla="*/ 53 w 60"/>
                  <a:gd name="T15" fmla="*/ 113 h 159"/>
                  <a:gd name="T16" fmla="*/ 60 w 60"/>
                  <a:gd name="T17" fmla="*/ 135 h 159"/>
                  <a:gd name="T18" fmla="*/ 59 w 60"/>
                  <a:gd name="T19" fmla="*/ 136 h 159"/>
                  <a:gd name="T20" fmla="*/ 54 w 60"/>
                  <a:gd name="T21" fmla="*/ 138 h 159"/>
                  <a:gd name="T22" fmla="*/ 48 w 60"/>
                  <a:gd name="T23" fmla="*/ 142 h 159"/>
                  <a:gd name="T24" fmla="*/ 40 w 60"/>
                  <a:gd name="T25" fmla="*/ 145 h 159"/>
                  <a:gd name="T26" fmla="*/ 32 w 60"/>
                  <a:gd name="T27" fmla="*/ 150 h 159"/>
                  <a:gd name="T28" fmla="*/ 23 w 60"/>
                  <a:gd name="T29" fmla="*/ 153 h 159"/>
                  <a:gd name="T30" fmla="*/ 15 w 60"/>
                  <a:gd name="T31" fmla="*/ 157 h 159"/>
                  <a:gd name="T32" fmla="*/ 7 w 60"/>
                  <a:gd name="T33" fmla="*/ 159 h 159"/>
                  <a:gd name="T34" fmla="*/ 8 w 60"/>
                  <a:gd name="T35" fmla="*/ 144 h 159"/>
                  <a:gd name="T36" fmla="*/ 10 w 60"/>
                  <a:gd name="T37" fmla="*/ 105 h 159"/>
                  <a:gd name="T38" fmla="*/ 9 w 60"/>
                  <a:gd name="T39" fmla="*/ 53 h 159"/>
                  <a:gd name="T40" fmla="*/ 0 w 60"/>
                  <a:gd name="T41" fmla="*/ 0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159"/>
                  <a:gd name="T65" fmla="*/ 60 w 60"/>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159">
                    <a:moveTo>
                      <a:pt x="0" y="0"/>
                    </a:moveTo>
                    <a:lnTo>
                      <a:pt x="2" y="4"/>
                    </a:lnTo>
                    <a:lnTo>
                      <a:pt x="7" y="14"/>
                    </a:lnTo>
                    <a:lnTo>
                      <a:pt x="15" y="28"/>
                    </a:lnTo>
                    <a:lnTo>
                      <a:pt x="24" y="46"/>
                    </a:lnTo>
                    <a:lnTo>
                      <a:pt x="33" y="68"/>
                    </a:lnTo>
                    <a:lnTo>
                      <a:pt x="44" y="90"/>
                    </a:lnTo>
                    <a:lnTo>
                      <a:pt x="53" y="113"/>
                    </a:lnTo>
                    <a:lnTo>
                      <a:pt x="60" y="135"/>
                    </a:lnTo>
                    <a:lnTo>
                      <a:pt x="59" y="136"/>
                    </a:lnTo>
                    <a:lnTo>
                      <a:pt x="54" y="138"/>
                    </a:lnTo>
                    <a:lnTo>
                      <a:pt x="48" y="142"/>
                    </a:lnTo>
                    <a:lnTo>
                      <a:pt x="40" y="145"/>
                    </a:lnTo>
                    <a:lnTo>
                      <a:pt x="32" y="150"/>
                    </a:lnTo>
                    <a:lnTo>
                      <a:pt x="23" y="153"/>
                    </a:lnTo>
                    <a:lnTo>
                      <a:pt x="15" y="157"/>
                    </a:lnTo>
                    <a:lnTo>
                      <a:pt x="7" y="159"/>
                    </a:lnTo>
                    <a:lnTo>
                      <a:pt x="8" y="144"/>
                    </a:lnTo>
                    <a:lnTo>
                      <a:pt x="10" y="105"/>
                    </a:lnTo>
                    <a:lnTo>
                      <a:pt x="9" y="53"/>
                    </a:lnTo>
                    <a:lnTo>
                      <a:pt x="0" y="0"/>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67" name="Freeform 538"/>
              <p:cNvSpPr>
                <a:spLocks/>
              </p:cNvSpPr>
              <p:nvPr/>
            </p:nvSpPr>
            <p:spPr bwMode="auto">
              <a:xfrm>
                <a:off x="4745" y="3425"/>
                <a:ext cx="149" cy="51"/>
              </a:xfrm>
              <a:custGeom>
                <a:avLst/>
                <a:gdLst>
                  <a:gd name="T0" fmla="*/ 199 w 297"/>
                  <a:gd name="T1" fmla="*/ 7 h 101"/>
                  <a:gd name="T2" fmla="*/ 169 w 297"/>
                  <a:gd name="T3" fmla="*/ 0 h 101"/>
                  <a:gd name="T4" fmla="*/ 162 w 297"/>
                  <a:gd name="T5" fmla="*/ 1 h 101"/>
                  <a:gd name="T6" fmla="*/ 143 w 297"/>
                  <a:gd name="T7" fmla="*/ 3 h 101"/>
                  <a:gd name="T8" fmla="*/ 116 w 297"/>
                  <a:gd name="T9" fmla="*/ 8 h 101"/>
                  <a:gd name="T10" fmla="*/ 85 w 297"/>
                  <a:gd name="T11" fmla="*/ 13 h 101"/>
                  <a:gd name="T12" fmla="*/ 54 w 297"/>
                  <a:gd name="T13" fmla="*/ 18 h 101"/>
                  <a:gd name="T14" fmla="*/ 26 w 297"/>
                  <a:gd name="T15" fmla="*/ 24 h 101"/>
                  <a:gd name="T16" fmla="*/ 8 w 297"/>
                  <a:gd name="T17" fmla="*/ 30 h 101"/>
                  <a:gd name="T18" fmla="*/ 0 w 297"/>
                  <a:gd name="T19" fmla="*/ 35 h 101"/>
                  <a:gd name="T20" fmla="*/ 2 w 297"/>
                  <a:gd name="T21" fmla="*/ 38 h 101"/>
                  <a:gd name="T22" fmla="*/ 9 w 297"/>
                  <a:gd name="T23" fmla="*/ 41 h 101"/>
                  <a:gd name="T24" fmla="*/ 21 w 297"/>
                  <a:gd name="T25" fmla="*/ 46 h 101"/>
                  <a:gd name="T26" fmla="*/ 36 w 297"/>
                  <a:gd name="T27" fmla="*/ 51 h 101"/>
                  <a:gd name="T28" fmla="*/ 53 w 297"/>
                  <a:gd name="T29" fmla="*/ 56 h 101"/>
                  <a:gd name="T30" fmla="*/ 74 w 297"/>
                  <a:gd name="T31" fmla="*/ 61 h 101"/>
                  <a:gd name="T32" fmla="*/ 97 w 297"/>
                  <a:gd name="T33" fmla="*/ 67 h 101"/>
                  <a:gd name="T34" fmla="*/ 121 w 297"/>
                  <a:gd name="T35" fmla="*/ 73 h 101"/>
                  <a:gd name="T36" fmla="*/ 146 w 297"/>
                  <a:gd name="T37" fmla="*/ 77 h 101"/>
                  <a:gd name="T38" fmla="*/ 172 w 297"/>
                  <a:gd name="T39" fmla="*/ 83 h 101"/>
                  <a:gd name="T40" fmla="*/ 196 w 297"/>
                  <a:gd name="T41" fmla="*/ 88 h 101"/>
                  <a:gd name="T42" fmla="*/ 220 w 297"/>
                  <a:gd name="T43" fmla="*/ 91 h 101"/>
                  <a:gd name="T44" fmla="*/ 243 w 297"/>
                  <a:gd name="T45" fmla="*/ 96 h 101"/>
                  <a:gd name="T46" fmla="*/ 264 w 297"/>
                  <a:gd name="T47" fmla="*/ 98 h 101"/>
                  <a:gd name="T48" fmla="*/ 282 w 297"/>
                  <a:gd name="T49" fmla="*/ 100 h 101"/>
                  <a:gd name="T50" fmla="*/ 297 w 297"/>
                  <a:gd name="T51" fmla="*/ 101 h 101"/>
                  <a:gd name="T52" fmla="*/ 177 w 297"/>
                  <a:gd name="T53" fmla="*/ 37 h 101"/>
                  <a:gd name="T54" fmla="*/ 199 w 297"/>
                  <a:gd name="T55" fmla="*/ 7 h 10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7"/>
                  <a:gd name="T85" fmla="*/ 0 h 101"/>
                  <a:gd name="T86" fmla="*/ 297 w 297"/>
                  <a:gd name="T87" fmla="*/ 101 h 10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7" h="101">
                    <a:moveTo>
                      <a:pt x="199" y="7"/>
                    </a:moveTo>
                    <a:lnTo>
                      <a:pt x="169" y="0"/>
                    </a:lnTo>
                    <a:lnTo>
                      <a:pt x="162" y="1"/>
                    </a:lnTo>
                    <a:lnTo>
                      <a:pt x="143" y="3"/>
                    </a:lnTo>
                    <a:lnTo>
                      <a:pt x="116" y="8"/>
                    </a:lnTo>
                    <a:lnTo>
                      <a:pt x="85" y="13"/>
                    </a:lnTo>
                    <a:lnTo>
                      <a:pt x="54" y="18"/>
                    </a:lnTo>
                    <a:lnTo>
                      <a:pt x="26" y="24"/>
                    </a:lnTo>
                    <a:lnTo>
                      <a:pt x="8" y="30"/>
                    </a:lnTo>
                    <a:lnTo>
                      <a:pt x="0" y="35"/>
                    </a:lnTo>
                    <a:lnTo>
                      <a:pt x="2" y="38"/>
                    </a:lnTo>
                    <a:lnTo>
                      <a:pt x="9" y="41"/>
                    </a:lnTo>
                    <a:lnTo>
                      <a:pt x="21" y="46"/>
                    </a:lnTo>
                    <a:lnTo>
                      <a:pt x="36" y="51"/>
                    </a:lnTo>
                    <a:lnTo>
                      <a:pt x="53" y="56"/>
                    </a:lnTo>
                    <a:lnTo>
                      <a:pt x="74" y="61"/>
                    </a:lnTo>
                    <a:lnTo>
                      <a:pt x="97" y="67"/>
                    </a:lnTo>
                    <a:lnTo>
                      <a:pt x="121" y="73"/>
                    </a:lnTo>
                    <a:lnTo>
                      <a:pt x="146" y="77"/>
                    </a:lnTo>
                    <a:lnTo>
                      <a:pt x="172" y="83"/>
                    </a:lnTo>
                    <a:lnTo>
                      <a:pt x="196" y="88"/>
                    </a:lnTo>
                    <a:lnTo>
                      <a:pt x="220" y="91"/>
                    </a:lnTo>
                    <a:lnTo>
                      <a:pt x="243" y="96"/>
                    </a:lnTo>
                    <a:lnTo>
                      <a:pt x="264" y="98"/>
                    </a:lnTo>
                    <a:lnTo>
                      <a:pt x="282" y="100"/>
                    </a:lnTo>
                    <a:lnTo>
                      <a:pt x="297" y="101"/>
                    </a:lnTo>
                    <a:lnTo>
                      <a:pt x="177" y="37"/>
                    </a:lnTo>
                    <a:lnTo>
                      <a:pt x="199" y="7"/>
                    </a:lnTo>
                    <a:close/>
                  </a:path>
                </a:pathLst>
              </a:custGeom>
              <a:solidFill>
                <a:srgbClr val="E5E0BA"/>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68" name="Freeform 539"/>
              <p:cNvSpPr>
                <a:spLocks/>
              </p:cNvSpPr>
              <p:nvPr/>
            </p:nvSpPr>
            <p:spPr bwMode="auto">
              <a:xfrm>
                <a:off x="4834" y="3428"/>
                <a:ext cx="167" cy="48"/>
              </a:xfrm>
              <a:custGeom>
                <a:avLst/>
                <a:gdLst>
                  <a:gd name="T0" fmla="*/ 129 w 335"/>
                  <a:gd name="T1" fmla="*/ 94 h 94"/>
                  <a:gd name="T2" fmla="*/ 142 w 335"/>
                  <a:gd name="T3" fmla="*/ 93 h 94"/>
                  <a:gd name="T4" fmla="*/ 157 w 335"/>
                  <a:gd name="T5" fmla="*/ 91 h 94"/>
                  <a:gd name="T6" fmla="*/ 172 w 335"/>
                  <a:gd name="T7" fmla="*/ 86 h 94"/>
                  <a:gd name="T8" fmla="*/ 188 w 335"/>
                  <a:gd name="T9" fmla="*/ 82 h 94"/>
                  <a:gd name="T10" fmla="*/ 205 w 335"/>
                  <a:gd name="T11" fmla="*/ 76 h 94"/>
                  <a:gd name="T12" fmla="*/ 223 w 335"/>
                  <a:gd name="T13" fmla="*/ 70 h 94"/>
                  <a:gd name="T14" fmla="*/ 240 w 335"/>
                  <a:gd name="T15" fmla="*/ 63 h 94"/>
                  <a:gd name="T16" fmla="*/ 256 w 335"/>
                  <a:gd name="T17" fmla="*/ 56 h 94"/>
                  <a:gd name="T18" fmla="*/ 272 w 335"/>
                  <a:gd name="T19" fmla="*/ 49 h 94"/>
                  <a:gd name="T20" fmla="*/ 286 w 335"/>
                  <a:gd name="T21" fmla="*/ 44 h 94"/>
                  <a:gd name="T22" fmla="*/ 300 w 335"/>
                  <a:gd name="T23" fmla="*/ 37 h 94"/>
                  <a:gd name="T24" fmla="*/ 311 w 335"/>
                  <a:gd name="T25" fmla="*/ 32 h 94"/>
                  <a:gd name="T26" fmla="*/ 321 w 335"/>
                  <a:gd name="T27" fmla="*/ 28 h 94"/>
                  <a:gd name="T28" fmla="*/ 329 w 335"/>
                  <a:gd name="T29" fmla="*/ 24 h 94"/>
                  <a:gd name="T30" fmla="*/ 333 w 335"/>
                  <a:gd name="T31" fmla="*/ 22 h 94"/>
                  <a:gd name="T32" fmla="*/ 335 w 335"/>
                  <a:gd name="T33" fmla="*/ 21 h 94"/>
                  <a:gd name="T34" fmla="*/ 267 w 335"/>
                  <a:gd name="T35" fmla="*/ 25 h 94"/>
                  <a:gd name="T36" fmla="*/ 210 w 335"/>
                  <a:gd name="T37" fmla="*/ 46 h 94"/>
                  <a:gd name="T38" fmla="*/ 22 w 335"/>
                  <a:gd name="T39" fmla="*/ 0 h 94"/>
                  <a:gd name="T40" fmla="*/ 0 w 335"/>
                  <a:gd name="T41" fmla="*/ 30 h 94"/>
                  <a:gd name="T42" fmla="*/ 120 w 335"/>
                  <a:gd name="T43" fmla="*/ 94 h 94"/>
                  <a:gd name="T44" fmla="*/ 123 w 335"/>
                  <a:gd name="T45" fmla="*/ 94 h 94"/>
                  <a:gd name="T46" fmla="*/ 125 w 335"/>
                  <a:gd name="T47" fmla="*/ 94 h 94"/>
                  <a:gd name="T48" fmla="*/ 127 w 335"/>
                  <a:gd name="T49" fmla="*/ 94 h 94"/>
                  <a:gd name="T50" fmla="*/ 129 w 335"/>
                  <a:gd name="T51" fmla="*/ 94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5"/>
                  <a:gd name="T79" fmla="*/ 0 h 94"/>
                  <a:gd name="T80" fmla="*/ 335 w 335"/>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5" h="94">
                    <a:moveTo>
                      <a:pt x="129" y="94"/>
                    </a:moveTo>
                    <a:lnTo>
                      <a:pt x="142" y="93"/>
                    </a:lnTo>
                    <a:lnTo>
                      <a:pt x="157" y="91"/>
                    </a:lnTo>
                    <a:lnTo>
                      <a:pt x="172" y="86"/>
                    </a:lnTo>
                    <a:lnTo>
                      <a:pt x="188" y="82"/>
                    </a:lnTo>
                    <a:lnTo>
                      <a:pt x="205" y="76"/>
                    </a:lnTo>
                    <a:lnTo>
                      <a:pt x="223" y="70"/>
                    </a:lnTo>
                    <a:lnTo>
                      <a:pt x="240" y="63"/>
                    </a:lnTo>
                    <a:lnTo>
                      <a:pt x="256" y="56"/>
                    </a:lnTo>
                    <a:lnTo>
                      <a:pt x="272" y="49"/>
                    </a:lnTo>
                    <a:lnTo>
                      <a:pt x="286" y="44"/>
                    </a:lnTo>
                    <a:lnTo>
                      <a:pt x="300" y="37"/>
                    </a:lnTo>
                    <a:lnTo>
                      <a:pt x="311" y="32"/>
                    </a:lnTo>
                    <a:lnTo>
                      <a:pt x="321" y="28"/>
                    </a:lnTo>
                    <a:lnTo>
                      <a:pt x="329" y="24"/>
                    </a:lnTo>
                    <a:lnTo>
                      <a:pt x="333" y="22"/>
                    </a:lnTo>
                    <a:lnTo>
                      <a:pt x="335" y="21"/>
                    </a:lnTo>
                    <a:lnTo>
                      <a:pt x="267" y="25"/>
                    </a:lnTo>
                    <a:lnTo>
                      <a:pt x="210" y="46"/>
                    </a:lnTo>
                    <a:lnTo>
                      <a:pt x="22" y="0"/>
                    </a:lnTo>
                    <a:lnTo>
                      <a:pt x="0" y="30"/>
                    </a:lnTo>
                    <a:lnTo>
                      <a:pt x="120" y="94"/>
                    </a:lnTo>
                    <a:lnTo>
                      <a:pt x="123" y="94"/>
                    </a:lnTo>
                    <a:lnTo>
                      <a:pt x="125" y="94"/>
                    </a:lnTo>
                    <a:lnTo>
                      <a:pt x="127" y="94"/>
                    </a:lnTo>
                    <a:lnTo>
                      <a:pt x="129" y="94"/>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69" name="Freeform 540"/>
              <p:cNvSpPr>
                <a:spLocks/>
              </p:cNvSpPr>
              <p:nvPr/>
            </p:nvSpPr>
            <p:spPr bwMode="auto">
              <a:xfrm>
                <a:off x="4731" y="3445"/>
                <a:ext cx="139" cy="41"/>
              </a:xfrm>
              <a:custGeom>
                <a:avLst/>
                <a:gdLst>
                  <a:gd name="T0" fmla="*/ 2 w 279"/>
                  <a:gd name="T1" fmla="*/ 0 h 83"/>
                  <a:gd name="T2" fmla="*/ 1 w 279"/>
                  <a:gd name="T3" fmla="*/ 1 h 83"/>
                  <a:gd name="T4" fmla="*/ 0 w 279"/>
                  <a:gd name="T5" fmla="*/ 6 h 83"/>
                  <a:gd name="T6" fmla="*/ 1 w 279"/>
                  <a:gd name="T7" fmla="*/ 11 h 83"/>
                  <a:gd name="T8" fmla="*/ 7 w 279"/>
                  <a:gd name="T9" fmla="*/ 15 h 83"/>
                  <a:gd name="T10" fmla="*/ 22 w 279"/>
                  <a:gd name="T11" fmla="*/ 22 h 83"/>
                  <a:gd name="T12" fmla="*/ 38 w 279"/>
                  <a:gd name="T13" fmla="*/ 29 h 83"/>
                  <a:gd name="T14" fmla="*/ 55 w 279"/>
                  <a:gd name="T15" fmla="*/ 36 h 83"/>
                  <a:gd name="T16" fmla="*/ 74 w 279"/>
                  <a:gd name="T17" fmla="*/ 43 h 83"/>
                  <a:gd name="T18" fmla="*/ 92 w 279"/>
                  <a:gd name="T19" fmla="*/ 50 h 83"/>
                  <a:gd name="T20" fmla="*/ 112 w 279"/>
                  <a:gd name="T21" fmla="*/ 55 h 83"/>
                  <a:gd name="T22" fmla="*/ 130 w 279"/>
                  <a:gd name="T23" fmla="*/ 61 h 83"/>
                  <a:gd name="T24" fmla="*/ 150 w 279"/>
                  <a:gd name="T25" fmla="*/ 67 h 83"/>
                  <a:gd name="T26" fmla="*/ 168 w 279"/>
                  <a:gd name="T27" fmla="*/ 72 h 83"/>
                  <a:gd name="T28" fmla="*/ 187 w 279"/>
                  <a:gd name="T29" fmla="*/ 75 h 83"/>
                  <a:gd name="T30" fmla="*/ 204 w 279"/>
                  <a:gd name="T31" fmla="*/ 79 h 83"/>
                  <a:gd name="T32" fmla="*/ 221 w 279"/>
                  <a:gd name="T33" fmla="*/ 81 h 83"/>
                  <a:gd name="T34" fmla="*/ 238 w 279"/>
                  <a:gd name="T35" fmla="*/ 83 h 83"/>
                  <a:gd name="T36" fmla="*/ 252 w 279"/>
                  <a:gd name="T37" fmla="*/ 83 h 83"/>
                  <a:gd name="T38" fmla="*/ 266 w 279"/>
                  <a:gd name="T39" fmla="*/ 83 h 83"/>
                  <a:gd name="T40" fmla="*/ 279 w 279"/>
                  <a:gd name="T41" fmla="*/ 82 h 83"/>
                  <a:gd name="T42" fmla="*/ 276 w 279"/>
                  <a:gd name="T43" fmla="*/ 81 h 83"/>
                  <a:gd name="T44" fmla="*/ 267 w 279"/>
                  <a:gd name="T45" fmla="*/ 80 h 83"/>
                  <a:gd name="T46" fmla="*/ 255 w 279"/>
                  <a:gd name="T47" fmla="*/ 77 h 83"/>
                  <a:gd name="T48" fmla="*/ 238 w 279"/>
                  <a:gd name="T49" fmla="*/ 73 h 83"/>
                  <a:gd name="T50" fmla="*/ 218 w 279"/>
                  <a:gd name="T51" fmla="*/ 69 h 83"/>
                  <a:gd name="T52" fmla="*/ 195 w 279"/>
                  <a:gd name="T53" fmla="*/ 64 h 83"/>
                  <a:gd name="T54" fmla="*/ 172 w 279"/>
                  <a:gd name="T55" fmla="*/ 58 h 83"/>
                  <a:gd name="T56" fmla="*/ 147 w 279"/>
                  <a:gd name="T57" fmla="*/ 52 h 83"/>
                  <a:gd name="T58" fmla="*/ 121 w 279"/>
                  <a:gd name="T59" fmla="*/ 45 h 83"/>
                  <a:gd name="T60" fmla="*/ 97 w 279"/>
                  <a:gd name="T61" fmla="*/ 38 h 83"/>
                  <a:gd name="T62" fmla="*/ 73 w 279"/>
                  <a:gd name="T63" fmla="*/ 32 h 83"/>
                  <a:gd name="T64" fmla="*/ 52 w 279"/>
                  <a:gd name="T65" fmla="*/ 26 h 83"/>
                  <a:gd name="T66" fmla="*/ 34 w 279"/>
                  <a:gd name="T67" fmla="*/ 19 h 83"/>
                  <a:gd name="T68" fmla="*/ 19 w 279"/>
                  <a:gd name="T69" fmla="*/ 12 h 83"/>
                  <a:gd name="T70" fmla="*/ 8 w 279"/>
                  <a:gd name="T71" fmla="*/ 6 h 83"/>
                  <a:gd name="T72" fmla="*/ 2 w 279"/>
                  <a:gd name="T73" fmla="*/ 0 h 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9"/>
                  <a:gd name="T112" fmla="*/ 0 h 83"/>
                  <a:gd name="T113" fmla="*/ 279 w 279"/>
                  <a:gd name="T114" fmla="*/ 83 h 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9" h="83">
                    <a:moveTo>
                      <a:pt x="2" y="0"/>
                    </a:moveTo>
                    <a:lnTo>
                      <a:pt x="1" y="1"/>
                    </a:lnTo>
                    <a:lnTo>
                      <a:pt x="0" y="6"/>
                    </a:lnTo>
                    <a:lnTo>
                      <a:pt x="1" y="11"/>
                    </a:lnTo>
                    <a:lnTo>
                      <a:pt x="7" y="15"/>
                    </a:lnTo>
                    <a:lnTo>
                      <a:pt x="22" y="22"/>
                    </a:lnTo>
                    <a:lnTo>
                      <a:pt x="38" y="29"/>
                    </a:lnTo>
                    <a:lnTo>
                      <a:pt x="55" y="36"/>
                    </a:lnTo>
                    <a:lnTo>
                      <a:pt x="74" y="43"/>
                    </a:lnTo>
                    <a:lnTo>
                      <a:pt x="92" y="50"/>
                    </a:lnTo>
                    <a:lnTo>
                      <a:pt x="112" y="55"/>
                    </a:lnTo>
                    <a:lnTo>
                      <a:pt x="130" y="61"/>
                    </a:lnTo>
                    <a:lnTo>
                      <a:pt x="150" y="67"/>
                    </a:lnTo>
                    <a:lnTo>
                      <a:pt x="168" y="72"/>
                    </a:lnTo>
                    <a:lnTo>
                      <a:pt x="187" y="75"/>
                    </a:lnTo>
                    <a:lnTo>
                      <a:pt x="204" y="79"/>
                    </a:lnTo>
                    <a:lnTo>
                      <a:pt x="221" y="81"/>
                    </a:lnTo>
                    <a:lnTo>
                      <a:pt x="238" y="83"/>
                    </a:lnTo>
                    <a:lnTo>
                      <a:pt x="252" y="83"/>
                    </a:lnTo>
                    <a:lnTo>
                      <a:pt x="266" y="83"/>
                    </a:lnTo>
                    <a:lnTo>
                      <a:pt x="279" y="82"/>
                    </a:lnTo>
                    <a:lnTo>
                      <a:pt x="276" y="81"/>
                    </a:lnTo>
                    <a:lnTo>
                      <a:pt x="267" y="80"/>
                    </a:lnTo>
                    <a:lnTo>
                      <a:pt x="255" y="77"/>
                    </a:lnTo>
                    <a:lnTo>
                      <a:pt x="238" y="73"/>
                    </a:lnTo>
                    <a:lnTo>
                      <a:pt x="218" y="69"/>
                    </a:lnTo>
                    <a:lnTo>
                      <a:pt x="195" y="64"/>
                    </a:lnTo>
                    <a:lnTo>
                      <a:pt x="172" y="58"/>
                    </a:lnTo>
                    <a:lnTo>
                      <a:pt x="147" y="52"/>
                    </a:lnTo>
                    <a:lnTo>
                      <a:pt x="121" y="45"/>
                    </a:lnTo>
                    <a:lnTo>
                      <a:pt x="97" y="38"/>
                    </a:lnTo>
                    <a:lnTo>
                      <a:pt x="73" y="32"/>
                    </a:lnTo>
                    <a:lnTo>
                      <a:pt x="52" y="26"/>
                    </a:lnTo>
                    <a:lnTo>
                      <a:pt x="34" y="19"/>
                    </a:lnTo>
                    <a:lnTo>
                      <a:pt x="19" y="12"/>
                    </a:lnTo>
                    <a:lnTo>
                      <a:pt x="8" y="6"/>
                    </a:lnTo>
                    <a:lnTo>
                      <a:pt x="2" y="0"/>
                    </a:lnTo>
                    <a:close/>
                  </a:path>
                </a:pathLst>
              </a:custGeom>
              <a:solidFill>
                <a:srgbClr val="E5E0BA"/>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70" name="Freeform 541"/>
              <p:cNvSpPr>
                <a:spLocks/>
              </p:cNvSpPr>
              <p:nvPr/>
            </p:nvSpPr>
            <p:spPr bwMode="auto">
              <a:xfrm>
                <a:off x="4898" y="3055"/>
                <a:ext cx="19" cy="17"/>
              </a:xfrm>
              <a:custGeom>
                <a:avLst/>
                <a:gdLst>
                  <a:gd name="T0" fmla="*/ 20 w 39"/>
                  <a:gd name="T1" fmla="*/ 36 h 36"/>
                  <a:gd name="T2" fmla="*/ 27 w 39"/>
                  <a:gd name="T3" fmla="*/ 35 h 36"/>
                  <a:gd name="T4" fmla="*/ 34 w 39"/>
                  <a:gd name="T5" fmla="*/ 30 h 36"/>
                  <a:gd name="T6" fmla="*/ 38 w 39"/>
                  <a:gd name="T7" fmla="*/ 26 h 36"/>
                  <a:gd name="T8" fmla="*/ 39 w 39"/>
                  <a:gd name="T9" fmla="*/ 19 h 36"/>
                  <a:gd name="T10" fmla="*/ 38 w 39"/>
                  <a:gd name="T11" fmla="*/ 12 h 36"/>
                  <a:gd name="T12" fmla="*/ 34 w 39"/>
                  <a:gd name="T13" fmla="*/ 6 h 36"/>
                  <a:gd name="T14" fmla="*/ 27 w 39"/>
                  <a:gd name="T15" fmla="*/ 1 h 36"/>
                  <a:gd name="T16" fmla="*/ 20 w 39"/>
                  <a:gd name="T17" fmla="*/ 0 h 36"/>
                  <a:gd name="T18" fmla="*/ 12 w 39"/>
                  <a:gd name="T19" fmla="*/ 1 h 36"/>
                  <a:gd name="T20" fmla="*/ 6 w 39"/>
                  <a:gd name="T21" fmla="*/ 6 h 36"/>
                  <a:gd name="T22" fmla="*/ 1 w 39"/>
                  <a:gd name="T23" fmla="*/ 12 h 36"/>
                  <a:gd name="T24" fmla="*/ 0 w 39"/>
                  <a:gd name="T25" fmla="*/ 19 h 36"/>
                  <a:gd name="T26" fmla="*/ 1 w 39"/>
                  <a:gd name="T27" fmla="*/ 26 h 36"/>
                  <a:gd name="T28" fmla="*/ 6 w 39"/>
                  <a:gd name="T29" fmla="*/ 30 h 36"/>
                  <a:gd name="T30" fmla="*/ 12 w 39"/>
                  <a:gd name="T31" fmla="*/ 35 h 36"/>
                  <a:gd name="T32" fmla="*/ 20 w 39"/>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6"/>
                  <a:gd name="T53" fmla="*/ 39 w 3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6">
                    <a:moveTo>
                      <a:pt x="20" y="36"/>
                    </a:moveTo>
                    <a:lnTo>
                      <a:pt x="27" y="35"/>
                    </a:lnTo>
                    <a:lnTo>
                      <a:pt x="34" y="30"/>
                    </a:lnTo>
                    <a:lnTo>
                      <a:pt x="38" y="26"/>
                    </a:lnTo>
                    <a:lnTo>
                      <a:pt x="39" y="19"/>
                    </a:lnTo>
                    <a:lnTo>
                      <a:pt x="38" y="12"/>
                    </a:lnTo>
                    <a:lnTo>
                      <a:pt x="34" y="6"/>
                    </a:lnTo>
                    <a:lnTo>
                      <a:pt x="27" y="1"/>
                    </a:lnTo>
                    <a:lnTo>
                      <a:pt x="20" y="0"/>
                    </a:lnTo>
                    <a:lnTo>
                      <a:pt x="12" y="1"/>
                    </a:lnTo>
                    <a:lnTo>
                      <a:pt x="6" y="6"/>
                    </a:lnTo>
                    <a:lnTo>
                      <a:pt x="1" y="12"/>
                    </a:lnTo>
                    <a:lnTo>
                      <a:pt x="0" y="19"/>
                    </a:lnTo>
                    <a:lnTo>
                      <a:pt x="1" y="26"/>
                    </a:lnTo>
                    <a:lnTo>
                      <a:pt x="6" y="30"/>
                    </a:lnTo>
                    <a:lnTo>
                      <a:pt x="12" y="35"/>
                    </a:lnTo>
                    <a:lnTo>
                      <a:pt x="20" y="36"/>
                    </a:lnTo>
                    <a:close/>
                  </a:path>
                </a:pathLst>
              </a:custGeom>
              <a:solidFill>
                <a:srgbClr val="FFFF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grpSp>
          <p:nvGrpSpPr>
            <p:cNvPr id="23802" name="Group 542"/>
            <p:cNvGrpSpPr>
              <a:grpSpLocks/>
            </p:cNvGrpSpPr>
            <p:nvPr/>
          </p:nvGrpSpPr>
          <p:grpSpPr bwMode="auto">
            <a:xfrm>
              <a:off x="4978" y="3067"/>
              <a:ext cx="199" cy="226"/>
              <a:chOff x="5449" y="1789"/>
              <a:chExt cx="159" cy="175"/>
            </a:xfrm>
          </p:grpSpPr>
          <p:sp>
            <p:nvSpPr>
              <p:cNvPr id="23803" name="Freeform 543"/>
              <p:cNvSpPr>
                <a:spLocks/>
              </p:cNvSpPr>
              <p:nvPr/>
            </p:nvSpPr>
            <p:spPr bwMode="auto">
              <a:xfrm>
                <a:off x="5524" y="1872"/>
                <a:ext cx="14" cy="3"/>
              </a:xfrm>
              <a:custGeom>
                <a:avLst/>
                <a:gdLst>
                  <a:gd name="T0" fmla="*/ 14 w 14"/>
                  <a:gd name="T1" fmla="*/ 0 h 3"/>
                  <a:gd name="T2" fmla="*/ 11 w 14"/>
                  <a:gd name="T3" fmla="*/ 0 h 3"/>
                  <a:gd name="T4" fmla="*/ 0 w 14"/>
                  <a:gd name="T5" fmla="*/ 0 h 3"/>
                  <a:gd name="T6" fmla="*/ 0 w 14"/>
                  <a:gd name="T7" fmla="*/ 3 h 3"/>
                  <a:gd name="T8" fmla="*/ 11 w 14"/>
                  <a:gd name="T9" fmla="*/ 3 h 3"/>
                  <a:gd name="T10" fmla="*/ 14 w 14"/>
                  <a:gd name="T11" fmla="*/ 0 h 3"/>
                  <a:gd name="T12" fmla="*/ 11 w 14"/>
                  <a:gd name="T13" fmla="*/ 3 h 3"/>
                  <a:gd name="T14" fmla="*/ 14 w 14"/>
                  <a:gd name="T15" fmla="*/ 3 h 3"/>
                  <a:gd name="T16" fmla="*/ 14 w 1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3"/>
                  <a:gd name="T29" fmla="*/ 14 w 1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3">
                    <a:moveTo>
                      <a:pt x="14" y="0"/>
                    </a:moveTo>
                    <a:lnTo>
                      <a:pt x="11" y="0"/>
                    </a:lnTo>
                    <a:lnTo>
                      <a:pt x="0" y="0"/>
                    </a:lnTo>
                    <a:lnTo>
                      <a:pt x="0" y="3"/>
                    </a:lnTo>
                    <a:lnTo>
                      <a:pt x="11" y="3"/>
                    </a:lnTo>
                    <a:lnTo>
                      <a:pt x="14" y="0"/>
                    </a:lnTo>
                    <a:lnTo>
                      <a:pt x="11" y="3"/>
                    </a:lnTo>
                    <a:lnTo>
                      <a:pt x="14" y="3"/>
                    </a:lnTo>
                    <a:lnTo>
                      <a:pt x="14"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04" name="Freeform 544"/>
              <p:cNvSpPr>
                <a:spLocks/>
              </p:cNvSpPr>
              <p:nvPr/>
            </p:nvSpPr>
            <p:spPr bwMode="auto">
              <a:xfrm>
                <a:off x="5558" y="1911"/>
                <a:ext cx="50" cy="27"/>
              </a:xfrm>
              <a:custGeom>
                <a:avLst/>
                <a:gdLst>
                  <a:gd name="T0" fmla="*/ 0 w 50"/>
                  <a:gd name="T1" fmla="*/ 6 h 27"/>
                  <a:gd name="T2" fmla="*/ 3 w 50"/>
                  <a:gd name="T3" fmla="*/ 11 h 27"/>
                  <a:gd name="T4" fmla="*/ 8 w 50"/>
                  <a:gd name="T5" fmla="*/ 16 h 27"/>
                  <a:gd name="T6" fmla="*/ 21 w 50"/>
                  <a:gd name="T7" fmla="*/ 19 h 27"/>
                  <a:gd name="T8" fmla="*/ 32 w 50"/>
                  <a:gd name="T9" fmla="*/ 21 h 27"/>
                  <a:gd name="T10" fmla="*/ 34 w 50"/>
                  <a:gd name="T11" fmla="*/ 24 h 27"/>
                  <a:gd name="T12" fmla="*/ 37 w 50"/>
                  <a:gd name="T13" fmla="*/ 27 h 27"/>
                  <a:gd name="T14" fmla="*/ 40 w 50"/>
                  <a:gd name="T15" fmla="*/ 21 h 27"/>
                  <a:gd name="T16" fmla="*/ 50 w 50"/>
                  <a:gd name="T17" fmla="*/ 19 h 27"/>
                  <a:gd name="T18" fmla="*/ 50 w 50"/>
                  <a:gd name="T19" fmla="*/ 19 h 27"/>
                  <a:gd name="T20" fmla="*/ 37 w 50"/>
                  <a:gd name="T21" fmla="*/ 16 h 27"/>
                  <a:gd name="T22" fmla="*/ 24 w 50"/>
                  <a:gd name="T23" fmla="*/ 13 h 27"/>
                  <a:gd name="T24" fmla="*/ 19 w 50"/>
                  <a:gd name="T25" fmla="*/ 11 h 27"/>
                  <a:gd name="T26" fmla="*/ 11 w 50"/>
                  <a:gd name="T27" fmla="*/ 3 h 27"/>
                  <a:gd name="T28" fmla="*/ 6 w 50"/>
                  <a:gd name="T29" fmla="*/ 0 h 27"/>
                  <a:gd name="T30" fmla="*/ 0 w 50"/>
                  <a:gd name="T31" fmla="*/ 6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27"/>
                  <a:gd name="T50" fmla="*/ 50 w 50"/>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27">
                    <a:moveTo>
                      <a:pt x="0" y="6"/>
                    </a:moveTo>
                    <a:lnTo>
                      <a:pt x="3" y="11"/>
                    </a:lnTo>
                    <a:lnTo>
                      <a:pt x="8" y="16"/>
                    </a:lnTo>
                    <a:lnTo>
                      <a:pt x="21" y="19"/>
                    </a:lnTo>
                    <a:lnTo>
                      <a:pt x="32" y="21"/>
                    </a:lnTo>
                    <a:lnTo>
                      <a:pt x="34" y="24"/>
                    </a:lnTo>
                    <a:lnTo>
                      <a:pt x="37" y="27"/>
                    </a:lnTo>
                    <a:lnTo>
                      <a:pt x="40" y="21"/>
                    </a:lnTo>
                    <a:lnTo>
                      <a:pt x="50" y="19"/>
                    </a:lnTo>
                    <a:lnTo>
                      <a:pt x="37" y="16"/>
                    </a:lnTo>
                    <a:lnTo>
                      <a:pt x="24" y="13"/>
                    </a:lnTo>
                    <a:lnTo>
                      <a:pt x="19" y="11"/>
                    </a:lnTo>
                    <a:lnTo>
                      <a:pt x="11" y="3"/>
                    </a:lnTo>
                    <a:lnTo>
                      <a:pt x="6" y="0"/>
                    </a:lnTo>
                    <a:lnTo>
                      <a:pt x="0" y="6"/>
                    </a:lnTo>
                    <a:close/>
                  </a:path>
                </a:pathLst>
              </a:custGeom>
              <a:solidFill>
                <a:srgbClr val="EC9168"/>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05" name="Freeform 545"/>
              <p:cNvSpPr>
                <a:spLocks/>
              </p:cNvSpPr>
              <p:nvPr/>
            </p:nvSpPr>
            <p:spPr bwMode="auto">
              <a:xfrm>
                <a:off x="5558" y="1917"/>
                <a:ext cx="8" cy="13"/>
              </a:xfrm>
              <a:custGeom>
                <a:avLst/>
                <a:gdLst>
                  <a:gd name="T0" fmla="*/ 8 w 8"/>
                  <a:gd name="T1" fmla="*/ 7 h 13"/>
                  <a:gd name="T2" fmla="*/ 8 w 8"/>
                  <a:gd name="T3" fmla="*/ 7 h 13"/>
                  <a:gd name="T4" fmla="*/ 6 w 8"/>
                  <a:gd name="T5" fmla="*/ 2 h 13"/>
                  <a:gd name="T6" fmla="*/ 3 w 8"/>
                  <a:gd name="T7" fmla="*/ 0 h 13"/>
                  <a:gd name="T8" fmla="*/ 0 w 8"/>
                  <a:gd name="T9" fmla="*/ 0 h 13"/>
                  <a:gd name="T10" fmla="*/ 0 w 8"/>
                  <a:gd name="T11" fmla="*/ 5 h 13"/>
                  <a:gd name="T12" fmla="*/ 8 w 8"/>
                  <a:gd name="T13" fmla="*/ 13 h 13"/>
                  <a:gd name="T14" fmla="*/ 8 w 8"/>
                  <a:gd name="T15" fmla="*/ 13 h 13"/>
                  <a:gd name="T16" fmla="*/ 8 w 8"/>
                  <a:gd name="T17" fmla="*/ 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3"/>
                  <a:gd name="T29" fmla="*/ 8 w 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3">
                    <a:moveTo>
                      <a:pt x="8" y="7"/>
                    </a:moveTo>
                    <a:lnTo>
                      <a:pt x="8" y="7"/>
                    </a:lnTo>
                    <a:lnTo>
                      <a:pt x="6" y="2"/>
                    </a:lnTo>
                    <a:lnTo>
                      <a:pt x="3" y="0"/>
                    </a:lnTo>
                    <a:lnTo>
                      <a:pt x="0" y="0"/>
                    </a:lnTo>
                    <a:lnTo>
                      <a:pt x="0" y="5"/>
                    </a:lnTo>
                    <a:lnTo>
                      <a:pt x="8" y="13"/>
                    </a:lnTo>
                    <a:lnTo>
                      <a:pt x="8" y="7"/>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06" name="Freeform 546"/>
              <p:cNvSpPr>
                <a:spLocks/>
              </p:cNvSpPr>
              <p:nvPr/>
            </p:nvSpPr>
            <p:spPr bwMode="auto">
              <a:xfrm>
                <a:off x="5566" y="1924"/>
                <a:ext cx="26" cy="8"/>
              </a:xfrm>
              <a:custGeom>
                <a:avLst/>
                <a:gdLst>
                  <a:gd name="T0" fmla="*/ 26 w 26"/>
                  <a:gd name="T1" fmla="*/ 6 h 8"/>
                  <a:gd name="T2" fmla="*/ 26 w 26"/>
                  <a:gd name="T3" fmla="*/ 6 h 8"/>
                  <a:gd name="T4" fmla="*/ 13 w 26"/>
                  <a:gd name="T5" fmla="*/ 3 h 8"/>
                  <a:gd name="T6" fmla="*/ 0 w 26"/>
                  <a:gd name="T7" fmla="*/ 0 h 8"/>
                  <a:gd name="T8" fmla="*/ 0 w 26"/>
                  <a:gd name="T9" fmla="*/ 6 h 8"/>
                  <a:gd name="T10" fmla="*/ 13 w 26"/>
                  <a:gd name="T11" fmla="*/ 8 h 8"/>
                  <a:gd name="T12" fmla="*/ 24 w 26"/>
                  <a:gd name="T13" fmla="*/ 8 h 8"/>
                  <a:gd name="T14" fmla="*/ 24 w 26"/>
                  <a:gd name="T15" fmla="*/ 8 h 8"/>
                  <a:gd name="T16" fmla="*/ 26 w 26"/>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8"/>
                  <a:gd name="T29" fmla="*/ 26 w 2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8">
                    <a:moveTo>
                      <a:pt x="26" y="6"/>
                    </a:moveTo>
                    <a:lnTo>
                      <a:pt x="26" y="6"/>
                    </a:lnTo>
                    <a:lnTo>
                      <a:pt x="13" y="3"/>
                    </a:lnTo>
                    <a:lnTo>
                      <a:pt x="0" y="0"/>
                    </a:lnTo>
                    <a:lnTo>
                      <a:pt x="0" y="6"/>
                    </a:lnTo>
                    <a:lnTo>
                      <a:pt x="13" y="8"/>
                    </a:lnTo>
                    <a:lnTo>
                      <a:pt x="24" y="8"/>
                    </a:lnTo>
                    <a:lnTo>
                      <a:pt x="26"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07" name="Freeform 547"/>
              <p:cNvSpPr>
                <a:spLocks/>
              </p:cNvSpPr>
              <p:nvPr/>
            </p:nvSpPr>
            <p:spPr bwMode="auto">
              <a:xfrm>
                <a:off x="5590" y="1930"/>
                <a:ext cx="8" cy="10"/>
              </a:xfrm>
              <a:custGeom>
                <a:avLst/>
                <a:gdLst>
                  <a:gd name="T0" fmla="*/ 2 w 8"/>
                  <a:gd name="T1" fmla="*/ 8 h 10"/>
                  <a:gd name="T2" fmla="*/ 5 w 8"/>
                  <a:gd name="T3" fmla="*/ 5 h 10"/>
                  <a:gd name="T4" fmla="*/ 5 w 8"/>
                  <a:gd name="T5" fmla="*/ 5 h 10"/>
                  <a:gd name="T6" fmla="*/ 2 w 8"/>
                  <a:gd name="T7" fmla="*/ 0 h 10"/>
                  <a:gd name="T8" fmla="*/ 0 w 8"/>
                  <a:gd name="T9" fmla="*/ 2 h 10"/>
                  <a:gd name="T10" fmla="*/ 2 w 8"/>
                  <a:gd name="T11" fmla="*/ 8 h 10"/>
                  <a:gd name="T12" fmla="*/ 2 w 8"/>
                  <a:gd name="T13" fmla="*/ 8 h 10"/>
                  <a:gd name="T14" fmla="*/ 8 w 8"/>
                  <a:gd name="T15" fmla="*/ 8 h 10"/>
                  <a:gd name="T16" fmla="*/ 2 w 8"/>
                  <a:gd name="T17" fmla="*/ 8 h 10"/>
                  <a:gd name="T18" fmla="*/ 5 w 8"/>
                  <a:gd name="T19" fmla="*/ 10 h 10"/>
                  <a:gd name="T20" fmla="*/ 8 w 8"/>
                  <a:gd name="T21" fmla="*/ 8 h 10"/>
                  <a:gd name="T22" fmla="*/ 2 w 8"/>
                  <a:gd name="T23" fmla="*/ 8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
                  <a:gd name="T38" fmla="*/ 8 w 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
                    <a:moveTo>
                      <a:pt x="2" y="8"/>
                    </a:moveTo>
                    <a:lnTo>
                      <a:pt x="5" y="5"/>
                    </a:lnTo>
                    <a:lnTo>
                      <a:pt x="2" y="0"/>
                    </a:lnTo>
                    <a:lnTo>
                      <a:pt x="0" y="2"/>
                    </a:lnTo>
                    <a:lnTo>
                      <a:pt x="2" y="8"/>
                    </a:lnTo>
                    <a:lnTo>
                      <a:pt x="8" y="8"/>
                    </a:lnTo>
                    <a:lnTo>
                      <a:pt x="2" y="8"/>
                    </a:lnTo>
                    <a:lnTo>
                      <a:pt x="5" y="10"/>
                    </a:lnTo>
                    <a:lnTo>
                      <a:pt x="8" y="8"/>
                    </a:lnTo>
                    <a:lnTo>
                      <a:pt x="2"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08" name="Freeform 548"/>
              <p:cNvSpPr>
                <a:spLocks/>
              </p:cNvSpPr>
              <p:nvPr/>
            </p:nvSpPr>
            <p:spPr bwMode="auto">
              <a:xfrm>
                <a:off x="5592" y="1930"/>
                <a:ext cx="16" cy="8"/>
              </a:xfrm>
              <a:custGeom>
                <a:avLst/>
                <a:gdLst>
                  <a:gd name="T0" fmla="*/ 16 w 16"/>
                  <a:gd name="T1" fmla="*/ 0 h 8"/>
                  <a:gd name="T2" fmla="*/ 16 w 16"/>
                  <a:gd name="T3" fmla="*/ 0 h 8"/>
                  <a:gd name="T4" fmla="*/ 6 w 16"/>
                  <a:gd name="T5" fmla="*/ 2 h 8"/>
                  <a:gd name="T6" fmla="*/ 0 w 16"/>
                  <a:gd name="T7" fmla="*/ 8 h 8"/>
                  <a:gd name="T8" fmla="*/ 6 w 16"/>
                  <a:gd name="T9" fmla="*/ 8 h 8"/>
                  <a:gd name="T10" fmla="*/ 6 w 16"/>
                  <a:gd name="T11" fmla="*/ 5 h 8"/>
                  <a:gd name="T12" fmla="*/ 16 w 16"/>
                  <a:gd name="T13" fmla="*/ 2 h 8"/>
                  <a:gd name="T14" fmla="*/ 16 w 16"/>
                  <a:gd name="T15" fmla="*/ 2 h 8"/>
                  <a:gd name="T16" fmla="*/ 16 w 16"/>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
                  <a:gd name="T29" fmla="*/ 16 w 1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
                    <a:moveTo>
                      <a:pt x="16" y="0"/>
                    </a:moveTo>
                    <a:lnTo>
                      <a:pt x="16" y="0"/>
                    </a:lnTo>
                    <a:lnTo>
                      <a:pt x="6" y="2"/>
                    </a:lnTo>
                    <a:lnTo>
                      <a:pt x="0" y="8"/>
                    </a:lnTo>
                    <a:lnTo>
                      <a:pt x="6" y="8"/>
                    </a:lnTo>
                    <a:lnTo>
                      <a:pt x="6" y="5"/>
                    </a:lnTo>
                    <a:lnTo>
                      <a:pt x="16" y="2"/>
                    </a:lnTo>
                    <a:lnTo>
                      <a:pt x="16"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09" name="Freeform 549"/>
              <p:cNvSpPr>
                <a:spLocks/>
              </p:cNvSpPr>
              <p:nvPr/>
            </p:nvSpPr>
            <p:spPr bwMode="auto">
              <a:xfrm>
                <a:off x="5595" y="1924"/>
                <a:ext cx="13" cy="8"/>
              </a:xfrm>
              <a:custGeom>
                <a:avLst/>
                <a:gdLst>
                  <a:gd name="T0" fmla="*/ 0 w 13"/>
                  <a:gd name="T1" fmla="*/ 6 h 8"/>
                  <a:gd name="T2" fmla="*/ 0 w 13"/>
                  <a:gd name="T3" fmla="*/ 6 h 8"/>
                  <a:gd name="T4" fmla="*/ 13 w 13"/>
                  <a:gd name="T5" fmla="*/ 8 h 8"/>
                  <a:gd name="T6" fmla="*/ 13 w 13"/>
                  <a:gd name="T7" fmla="*/ 6 h 8"/>
                  <a:gd name="T8" fmla="*/ 13 w 13"/>
                  <a:gd name="T9" fmla="*/ 8 h 8"/>
                  <a:gd name="T10" fmla="*/ 13 w 13"/>
                  <a:gd name="T11" fmla="*/ 6 h 8"/>
                  <a:gd name="T12" fmla="*/ 0 w 13"/>
                  <a:gd name="T13" fmla="*/ 0 h 8"/>
                  <a:gd name="T14" fmla="*/ 0 w 13"/>
                  <a:gd name="T15" fmla="*/ 0 h 8"/>
                  <a:gd name="T16" fmla="*/ 0 w 13"/>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0" y="6"/>
                    </a:moveTo>
                    <a:lnTo>
                      <a:pt x="0" y="6"/>
                    </a:lnTo>
                    <a:lnTo>
                      <a:pt x="13" y="8"/>
                    </a:lnTo>
                    <a:lnTo>
                      <a:pt x="13" y="6"/>
                    </a:lnTo>
                    <a:lnTo>
                      <a:pt x="13" y="8"/>
                    </a:lnTo>
                    <a:lnTo>
                      <a:pt x="13" y="6"/>
                    </a:lnTo>
                    <a:lnTo>
                      <a:pt x="0" y="0"/>
                    </a:lnTo>
                    <a:lnTo>
                      <a:pt x="0"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10" name="Freeform 550"/>
              <p:cNvSpPr>
                <a:spLocks/>
              </p:cNvSpPr>
              <p:nvPr/>
            </p:nvSpPr>
            <p:spPr bwMode="auto">
              <a:xfrm>
                <a:off x="5574" y="1919"/>
                <a:ext cx="21" cy="11"/>
              </a:xfrm>
              <a:custGeom>
                <a:avLst/>
                <a:gdLst>
                  <a:gd name="T0" fmla="*/ 0 w 21"/>
                  <a:gd name="T1" fmla="*/ 3 h 11"/>
                  <a:gd name="T2" fmla="*/ 0 w 21"/>
                  <a:gd name="T3" fmla="*/ 3 h 11"/>
                  <a:gd name="T4" fmla="*/ 8 w 21"/>
                  <a:gd name="T5" fmla="*/ 8 h 11"/>
                  <a:gd name="T6" fmla="*/ 21 w 21"/>
                  <a:gd name="T7" fmla="*/ 11 h 11"/>
                  <a:gd name="T8" fmla="*/ 21 w 21"/>
                  <a:gd name="T9" fmla="*/ 5 h 11"/>
                  <a:gd name="T10" fmla="*/ 11 w 21"/>
                  <a:gd name="T11" fmla="*/ 3 h 11"/>
                  <a:gd name="T12" fmla="*/ 3 w 21"/>
                  <a:gd name="T13" fmla="*/ 0 h 11"/>
                  <a:gd name="T14" fmla="*/ 3 w 21"/>
                  <a:gd name="T15" fmla="*/ 0 h 11"/>
                  <a:gd name="T16" fmla="*/ 0 w 21"/>
                  <a:gd name="T17" fmla="*/ 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
                  <a:gd name="T29" fmla="*/ 21 w 2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
                    <a:moveTo>
                      <a:pt x="0" y="3"/>
                    </a:moveTo>
                    <a:lnTo>
                      <a:pt x="0" y="3"/>
                    </a:lnTo>
                    <a:lnTo>
                      <a:pt x="8" y="8"/>
                    </a:lnTo>
                    <a:lnTo>
                      <a:pt x="21" y="11"/>
                    </a:lnTo>
                    <a:lnTo>
                      <a:pt x="21" y="5"/>
                    </a:lnTo>
                    <a:lnTo>
                      <a:pt x="11" y="3"/>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11" name="Freeform 551"/>
              <p:cNvSpPr>
                <a:spLocks/>
              </p:cNvSpPr>
              <p:nvPr/>
            </p:nvSpPr>
            <p:spPr bwMode="auto">
              <a:xfrm>
                <a:off x="5564" y="1909"/>
                <a:ext cx="13" cy="13"/>
              </a:xfrm>
              <a:custGeom>
                <a:avLst/>
                <a:gdLst>
                  <a:gd name="T0" fmla="*/ 2 w 13"/>
                  <a:gd name="T1" fmla="*/ 2 h 13"/>
                  <a:gd name="T2" fmla="*/ 0 w 13"/>
                  <a:gd name="T3" fmla="*/ 2 h 13"/>
                  <a:gd name="T4" fmla="*/ 5 w 13"/>
                  <a:gd name="T5" fmla="*/ 8 h 13"/>
                  <a:gd name="T6" fmla="*/ 10 w 13"/>
                  <a:gd name="T7" fmla="*/ 13 h 13"/>
                  <a:gd name="T8" fmla="*/ 13 w 13"/>
                  <a:gd name="T9" fmla="*/ 10 h 13"/>
                  <a:gd name="T10" fmla="*/ 7 w 13"/>
                  <a:gd name="T11" fmla="*/ 5 h 13"/>
                  <a:gd name="T12" fmla="*/ 2 w 13"/>
                  <a:gd name="T13" fmla="*/ 0 h 13"/>
                  <a:gd name="T14" fmla="*/ 0 w 13"/>
                  <a:gd name="T15" fmla="*/ 0 h 13"/>
                  <a:gd name="T16" fmla="*/ 2 w 13"/>
                  <a:gd name="T17" fmla="*/ 0 h 13"/>
                  <a:gd name="T18" fmla="*/ 0 w 13"/>
                  <a:gd name="T19" fmla="*/ 0 h 13"/>
                  <a:gd name="T20" fmla="*/ 0 w 13"/>
                  <a:gd name="T21" fmla="*/ 0 h 13"/>
                  <a:gd name="T22" fmla="*/ 2 w 13"/>
                  <a:gd name="T23" fmla="*/ 2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3"/>
                  <a:gd name="T38" fmla="*/ 13 w 13"/>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3">
                    <a:moveTo>
                      <a:pt x="2" y="2"/>
                    </a:moveTo>
                    <a:lnTo>
                      <a:pt x="0" y="2"/>
                    </a:lnTo>
                    <a:lnTo>
                      <a:pt x="5" y="8"/>
                    </a:lnTo>
                    <a:lnTo>
                      <a:pt x="10" y="13"/>
                    </a:lnTo>
                    <a:lnTo>
                      <a:pt x="13" y="10"/>
                    </a:lnTo>
                    <a:lnTo>
                      <a:pt x="7" y="5"/>
                    </a:lnTo>
                    <a:lnTo>
                      <a:pt x="2" y="0"/>
                    </a:lnTo>
                    <a:lnTo>
                      <a:pt x="0" y="0"/>
                    </a:lnTo>
                    <a:lnTo>
                      <a:pt x="2" y="0"/>
                    </a:lnTo>
                    <a:lnTo>
                      <a:pt x="0" y="0"/>
                    </a:lnTo>
                    <a:lnTo>
                      <a:pt x="2"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12" name="Freeform 552"/>
              <p:cNvSpPr>
                <a:spLocks/>
              </p:cNvSpPr>
              <p:nvPr/>
            </p:nvSpPr>
            <p:spPr bwMode="auto">
              <a:xfrm>
                <a:off x="5556" y="1909"/>
                <a:ext cx="10" cy="8"/>
              </a:xfrm>
              <a:custGeom>
                <a:avLst/>
                <a:gdLst>
                  <a:gd name="T0" fmla="*/ 2 w 10"/>
                  <a:gd name="T1" fmla="*/ 8 h 8"/>
                  <a:gd name="T2" fmla="*/ 5 w 10"/>
                  <a:gd name="T3" fmla="*/ 8 h 8"/>
                  <a:gd name="T4" fmla="*/ 10 w 10"/>
                  <a:gd name="T5" fmla="*/ 2 h 8"/>
                  <a:gd name="T6" fmla="*/ 8 w 10"/>
                  <a:gd name="T7" fmla="*/ 0 h 8"/>
                  <a:gd name="T8" fmla="*/ 2 w 10"/>
                  <a:gd name="T9" fmla="*/ 5 h 8"/>
                  <a:gd name="T10" fmla="*/ 2 w 10"/>
                  <a:gd name="T11" fmla="*/ 8 h 8"/>
                  <a:gd name="T12" fmla="*/ 2 w 10"/>
                  <a:gd name="T13" fmla="*/ 5 h 8"/>
                  <a:gd name="T14" fmla="*/ 0 w 10"/>
                  <a:gd name="T15" fmla="*/ 8 h 8"/>
                  <a:gd name="T16" fmla="*/ 2 w 10"/>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2" y="8"/>
                    </a:moveTo>
                    <a:lnTo>
                      <a:pt x="5" y="8"/>
                    </a:lnTo>
                    <a:lnTo>
                      <a:pt x="10" y="2"/>
                    </a:lnTo>
                    <a:lnTo>
                      <a:pt x="8" y="0"/>
                    </a:lnTo>
                    <a:lnTo>
                      <a:pt x="2" y="5"/>
                    </a:lnTo>
                    <a:lnTo>
                      <a:pt x="2" y="8"/>
                    </a:lnTo>
                    <a:lnTo>
                      <a:pt x="2" y="5"/>
                    </a:lnTo>
                    <a:lnTo>
                      <a:pt x="0" y="8"/>
                    </a:lnTo>
                    <a:lnTo>
                      <a:pt x="2"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13" name="Freeform 553"/>
              <p:cNvSpPr>
                <a:spLocks/>
              </p:cNvSpPr>
              <p:nvPr/>
            </p:nvSpPr>
            <p:spPr bwMode="auto">
              <a:xfrm>
                <a:off x="5488" y="1885"/>
                <a:ext cx="21" cy="34"/>
              </a:xfrm>
              <a:custGeom>
                <a:avLst/>
                <a:gdLst>
                  <a:gd name="T0" fmla="*/ 5 w 21"/>
                  <a:gd name="T1" fmla="*/ 34 h 34"/>
                  <a:gd name="T2" fmla="*/ 3 w 21"/>
                  <a:gd name="T3" fmla="*/ 26 h 34"/>
                  <a:gd name="T4" fmla="*/ 0 w 21"/>
                  <a:gd name="T5" fmla="*/ 19 h 34"/>
                  <a:gd name="T6" fmla="*/ 0 w 21"/>
                  <a:gd name="T7" fmla="*/ 16 h 34"/>
                  <a:gd name="T8" fmla="*/ 0 w 21"/>
                  <a:gd name="T9" fmla="*/ 11 h 34"/>
                  <a:gd name="T10" fmla="*/ 5 w 21"/>
                  <a:gd name="T11" fmla="*/ 8 h 34"/>
                  <a:gd name="T12" fmla="*/ 8 w 21"/>
                  <a:gd name="T13" fmla="*/ 8 h 34"/>
                  <a:gd name="T14" fmla="*/ 8 w 21"/>
                  <a:gd name="T15" fmla="*/ 6 h 34"/>
                  <a:gd name="T16" fmla="*/ 3 w 21"/>
                  <a:gd name="T17" fmla="*/ 3 h 34"/>
                  <a:gd name="T18" fmla="*/ 5 w 21"/>
                  <a:gd name="T19" fmla="*/ 0 h 34"/>
                  <a:gd name="T20" fmla="*/ 13 w 21"/>
                  <a:gd name="T21" fmla="*/ 0 h 34"/>
                  <a:gd name="T22" fmla="*/ 18 w 21"/>
                  <a:gd name="T23" fmla="*/ 3 h 34"/>
                  <a:gd name="T24" fmla="*/ 18 w 21"/>
                  <a:gd name="T25" fmla="*/ 3 h 34"/>
                  <a:gd name="T26" fmla="*/ 21 w 21"/>
                  <a:gd name="T27" fmla="*/ 13 h 34"/>
                  <a:gd name="T28" fmla="*/ 18 w 21"/>
                  <a:gd name="T29" fmla="*/ 32 h 34"/>
                  <a:gd name="T30" fmla="*/ 10 w 21"/>
                  <a:gd name="T31" fmla="*/ 34 h 34"/>
                  <a:gd name="T32" fmla="*/ 5 w 21"/>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4"/>
                  <a:gd name="T53" fmla="*/ 21 w 21"/>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4">
                    <a:moveTo>
                      <a:pt x="5" y="34"/>
                    </a:moveTo>
                    <a:lnTo>
                      <a:pt x="3" y="26"/>
                    </a:lnTo>
                    <a:lnTo>
                      <a:pt x="0" y="19"/>
                    </a:lnTo>
                    <a:lnTo>
                      <a:pt x="0" y="16"/>
                    </a:lnTo>
                    <a:lnTo>
                      <a:pt x="0" y="11"/>
                    </a:lnTo>
                    <a:lnTo>
                      <a:pt x="5" y="8"/>
                    </a:lnTo>
                    <a:lnTo>
                      <a:pt x="8" y="8"/>
                    </a:lnTo>
                    <a:lnTo>
                      <a:pt x="8" y="6"/>
                    </a:lnTo>
                    <a:lnTo>
                      <a:pt x="3" y="3"/>
                    </a:lnTo>
                    <a:lnTo>
                      <a:pt x="5" y="0"/>
                    </a:lnTo>
                    <a:lnTo>
                      <a:pt x="13" y="0"/>
                    </a:lnTo>
                    <a:lnTo>
                      <a:pt x="18" y="3"/>
                    </a:lnTo>
                    <a:lnTo>
                      <a:pt x="21" y="13"/>
                    </a:lnTo>
                    <a:lnTo>
                      <a:pt x="18" y="32"/>
                    </a:lnTo>
                    <a:lnTo>
                      <a:pt x="10" y="34"/>
                    </a:lnTo>
                    <a:lnTo>
                      <a:pt x="5" y="34"/>
                    </a:lnTo>
                    <a:close/>
                  </a:path>
                </a:pathLst>
              </a:custGeom>
              <a:solidFill>
                <a:srgbClr val="00924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14" name="Freeform 554"/>
              <p:cNvSpPr>
                <a:spLocks/>
              </p:cNvSpPr>
              <p:nvPr/>
            </p:nvSpPr>
            <p:spPr bwMode="auto">
              <a:xfrm>
                <a:off x="5485" y="1904"/>
                <a:ext cx="11" cy="15"/>
              </a:xfrm>
              <a:custGeom>
                <a:avLst/>
                <a:gdLst>
                  <a:gd name="T0" fmla="*/ 0 w 11"/>
                  <a:gd name="T1" fmla="*/ 2 h 15"/>
                  <a:gd name="T2" fmla="*/ 0 w 11"/>
                  <a:gd name="T3" fmla="*/ 2 h 15"/>
                  <a:gd name="T4" fmla="*/ 6 w 11"/>
                  <a:gd name="T5" fmla="*/ 10 h 15"/>
                  <a:gd name="T6" fmla="*/ 6 w 11"/>
                  <a:gd name="T7" fmla="*/ 15 h 15"/>
                  <a:gd name="T8" fmla="*/ 11 w 11"/>
                  <a:gd name="T9" fmla="*/ 15 h 15"/>
                  <a:gd name="T10" fmla="*/ 8 w 11"/>
                  <a:gd name="T11" fmla="*/ 7 h 15"/>
                  <a:gd name="T12" fmla="*/ 6 w 11"/>
                  <a:gd name="T13" fmla="*/ 0 h 15"/>
                  <a:gd name="T14" fmla="*/ 6 w 11"/>
                  <a:gd name="T15" fmla="*/ 0 h 15"/>
                  <a:gd name="T16" fmla="*/ 0 w 11"/>
                  <a:gd name="T17" fmla="*/ 2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5"/>
                  <a:gd name="T29" fmla="*/ 11 w 1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5">
                    <a:moveTo>
                      <a:pt x="0" y="2"/>
                    </a:moveTo>
                    <a:lnTo>
                      <a:pt x="0" y="2"/>
                    </a:lnTo>
                    <a:lnTo>
                      <a:pt x="6" y="10"/>
                    </a:lnTo>
                    <a:lnTo>
                      <a:pt x="6" y="15"/>
                    </a:lnTo>
                    <a:lnTo>
                      <a:pt x="11" y="15"/>
                    </a:lnTo>
                    <a:lnTo>
                      <a:pt x="8" y="7"/>
                    </a:lnTo>
                    <a:lnTo>
                      <a:pt x="6"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15" name="Freeform 555"/>
              <p:cNvSpPr>
                <a:spLocks/>
              </p:cNvSpPr>
              <p:nvPr/>
            </p:nvSpPr>
            <p:spPr bwMode="auto">
              <a:xfrm>
                <a:off x="5485" y="1891"/>
                <a:ext cx="11" cy="15"/>
              </a:xfrm>
              <a:custGeom>
                <a:avLst/>
                <a:gdLst>
                  <a:gd name="T0" fmla="*/ 11 w 11"/>
                  <a:gd name="T1" fmla="*/ 0 h 15"/>
                  <a:gd name="T2" fmla="*/ 11 w 11"/>
                  <a:gd name="T3" fmla="*/ 0 h 15"/>
                  <a:gd name="T4" fmla="*/ 6 w 11"/>
                  <a:gd name="T5" fmla="*/ 2 h 15"/>
                  <a:gd name="T6" fmla="*/ 3 w 11"/>
                  <a:gd name="T7" fmla="*/ 5 h 15"/>
                  <a:gd name="T8" fmla="*/ 0 w 11"/>
                  <a:gd name="T9" fmla="*/ 10 h 15"/>
                  <a:gd name="T10" fmla="*/ 0 w 11"/>
                  <a:gd name="T11" fmla="*/ 15 h 15"/>
                  <a:gd name="T12" fmla="*/ 6 w 11"/>
                  <a:gd name="T13" fmla="*/ 13 h 15"/>
                  <a:gd name="T14" fmla="*/ 6 w 11"/>
                  <a:gd name="T15" fmla="*/ 10 h 15"/>
                  <a:gd name="T16" fmla="*/ 6 w 11"/>
                  <a:gd name="T17" fmla="*/ 7 h 15"/>
                  <a:gd name="T18" fmla="*/ 8 w 11"/>
                  <a:gd name="T19" fmla="*/ 5 h 15"/>
                  <a:gd name="T20" fmla="*/ 11 w 11"/>
                  <a:gd name="T21" fmla="*/ 2 h 15"/>
                  <a:gd name="T22" fmla="*/ 11 w 11"/>
                  <a:gd name="T23" fmla="*/ 2 h 15"/>
                  <a:gd name="T24" fmla="*/ 11 w 11"/>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5"/>
                  <a:gd name="T41" fmla="*/ 11 w 11"/>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5">
                    <a:moveTo>
                      <a:pt x="11" y="0"/>
                    </a:moveTo>
                    <a:lnTo>
                      <a:pt x="11" y="0"/>
                    </a:lnTo>
                    <a:lnTo>
                      <a:pt x="6" y="2"/>
                    </a:lnTo>
                    <a:lnTo>
                      <a:pt x="3" y="5"/>
                    </a:lnTo>
                    <a:lnTo>
                      <a:pt x="0" y="10"/>
                    </a:lnTo>
                    <a:lnTo>
                      <a:pt x="0" y="15"/>
                    </a:lnTo>
                    <a:lnTo>
                      <a:pt x="6" y="13"/>
                    </a:lnTo>
                    <a:lnTo>
                      <a:pt x="6" y="10"/>
                    </a:lnTo>
                    <a:lnTo>
                      <a:pt x="6" y="7"/>
                    </a:lnTo>
                    <a:lnTo>
                      <a:pt x="8" y="5"/>
                    </a:lnTo>
                    <a:lnTo>
                      <a:pt x="11" y="2"/>
                    </a:lnTo>
                    <a:lnTo>
                      <a:pt x="1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16" name="Freeform 556"/>
              <p:cNvSpPr>
                <a:spLocks/>
              </p:cNvSpPr>
              <p:nvPr/>
            </p:nvSpPr>
            <p:spPr bwMode="auto">
              <a:xfrm>
                <a:off x="5488" y="1885"/>
                <a:ext cx="8" cy="8"/>
              </a:xfrm>
              <a:custGeom>
                <a:avLst/>
                <a:gdLst>
                  <a:gd name="T0" fmla="*/ 0 w 8"/>
                  <a:gd name="T1" fmla="*/ 0 h 8"/>
                  <a:gd name="T2" fmla="*/ 3 w 8"/>
                  <a:gd name="T3" fmla="*/ 3 h 8"/>
                  <a:gd name="T4" fmla="*/ 5 w 8"/>
                  <a:gd name="T5" fmla="*/ 6 h 8"/>
                  <a:gd name="T6" fmla="*/ 8 w 8"/>
                  <a:gd name="T7" fmla="*/ 6 h 8"/>
                  <a:gd name="T8" fmla="*/ 8 w 8"/>
                  <a:gd name="T9" fmla="*/ 8 h 8"/>
                  <a:gd name="T10" fmla="*/ 8 w 8"/>
                  <a:gd name="T11" fmla="*/ 3 h 8"/>
                  <a:gd name="T12" fmla="*/ 3 w 8"/>
                  <a:gd name="T13" fmla="*/ 0 h 8"/>
                  <a:gd name="T14" fmla="*/ 5 w 8"/>
                  <a:gd name="T15" fmla="*/ 3 h 8"/>
                  <a:gd name="T16" fmla="*/ 0 w 8"/>
                  <a:gd name="T17" fmla="*/ 0 h 8"/>
                  <a:gd name="T18" fmla="*/ 0 w 8"/>
                  <a:gd name="T19" fmla="*/ 3 h 8"/>
                  <a:gd name="T20" fmla="*/ 3 w 8"/>
                  <a:gd name="T21" fmla="*/ 3 h 8"/>
                  <a:gd name="T22" fmla="*/ 0 w 8"/>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0" y="0"/>
                    </a:moveTo>
                    <a:lnTo>
                      <a:pt x="3" y="3"/>
                    </a:lnTo>
                    <a:lnTo>
                      <a:pt x="5" y="6"/>
                    </a:lnTo>
                    <a:lnTo>
                      <a:pt x="8" y="6"/>
                    </a:lnTo>
                    <a:lnTo>
                      <a:pt x="8" y="8"/>
                    </a:lnTo>
                    <a:lnTo>
                      <a:pt x="8" y="3"/>
                    </a:lnTo>
                    <a:lnTo>
                      <a:pt x="3" y="0"/>
                    </a:lnTo>
                    <a:lnTo>
                      <a:pt x="5" y="3"/>
                    </a:lnTo>
                    <a:lnTo>
                      <a:pt x="0" y="0"/>
                    </a:lnTo>
                    <a:lnTo>
                      <a:pt x="0" y="3"/>
                    </a:lnTo>
                    <a:lnTo>
                      <a:pt x="3" y="3"/>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17" name="Freeform 557"/>
              <p:cNvSpPr>
                <a:spLocks/>
              </p:cNvSpPr>
              <p:nvPr/>
            </p:nvSpPr>
            <p:spPr bwMode="auto">
              <a:xfrm>
                <a:off x="5488" y="1883"/>
                <a:ext cx="13" cy="5"/>
              </a:xfrm>
              <a:custGeom>
                <a:avLst/>
                <a:gdLst>
                  <a:gd name="T0" fmla="*/ 13 w 13"/>
                  <a:gd name="T1" fmla="*/ 0 h 5"/>
                  <a:gd name="T2" fmla="*/ 13 w 13"/>
                  <a:gd name="T3" fmla="*/ 0 h 5"/>
                  <a:gd name="T4" fmla="*/ 5 w 13"/>
                  <a:gd name="T5" fmla="*/ 0 h 5"/>
                  <a:gd name="T6" fmla="*/ 0 w 13"/>
                  <a:gd name="T7" fmla="*/ 2 h 5"/>
                  <a:gd name="T8" fmla="*/ 5 w 13"/>
                  <a:gd name="T9" fmla="*/ 5 h 5"/>
                  <a:gd name="T10" fmla="*/ 5 w 13"/>
                  <a:gd name="T11" fmla="*/ 5 h 5"/>
                  <a:gd name="T12" fmla="*/ 13 w 13"/>
                  <a:gd name="T13" fmla="*/ 2 h 5"/>
                  <a:gd name="T14" fmla="*/ 13 w 13"/>
                  <a:gd name="T15" fmla="*/ 2 h 5"/>
                  <a:gd name="T16" fmla="*/ 13 w 13"/>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
                  <a:gd name="T29" fmla="*/ 13 w 1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
                    <a:moveTo>
                      <a:pt x="13" y="0"/>
                    </a:moveTo>
                    <a:lnTo>
                      <a:pt x="13" y="0"/>
                    </a:lnTo>
                    <a:lnTo>
                      <a:pt x="5" y="0"/>
                    </a:lnTo>
                    <a:lnTo>
                      <a:pt x="0" y="2"/>
                    </a:lnTo>
                    <a:lnTo>
                      <a:pt x="5" y="5"/>
                    </a:lnTo>
                    <a:lnTo>
                      <a:pt x="13" y="2"/>
                    </a:lnTo>
                    <a:lnTo>
                      <a:pt x="1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18" name="Freeform 558"/>
              <p:cNvSpPr>
                <a:spLocks/>
              </p:cNvSpPr>
              <p:nvPr/>
            </p:nvSpPr>
            <p:spPr bwMode="auto">
              <a:xfrm>
                <a:off x="5501" y="1883"/>
                <a:ext cx="8" cy="8"/>
              </a:xfrm>
              <a:custGeom>
                <a:avLst/>
                <a:gdLst>
                  <a:gd name="T0" fmla="*/ 8 w 8"/>
                  <a:gd name="T1" fmla="*/ 5 h 8"/>
                  <a:gd name="T2" fmla="*/ 8 w 8"/>
                  <a:gd name="T3" fmla="*/ 8 h 8"/>
                  <a:gd name="T4" fmla="*/ 8 w 8"/>
                  <a:gd name="T5" fmla="*/ 2 h 8"/>
                  <a:gd name="T6" fmla="*/ 0 w 8"/>
                  <a:gd name="T7" fmla="*/ 0 h 8"/>
                  <a:gd name="T8" fmla="*/ 0 w 8"/>
                  <a:gd name="T9" fmla="*/ 2 h 8"/>
                  <a:gd name="T10" fmla="*/ 5 w 8"/>
                  <a:gd name="T11" fmla="*/ 8 h 8"/>
                  <a:gd name="T12" fmla="*/ 5 w 8"/>
                  <a:gd name="T13" fmla="*/ 5 h 8"/>
                  <a:gd name="T14" fmla="*/ 5 w 8"/>
                  <a:gd name="T15" fmla="*/ 8 h 8"/>
                  <a:gd name="T16" fmla="*/ 8 w 8"/>
                  <a:gd name="T17" fmla="*/ 5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8" y="5"/>
                    </a:moveTo>
                    <a:lnTo>
                      <a:pt x="8" y="8"/>
                    </a:lnTo>
                    <a:lnTo>
                      <a:pt x="8" y="2"/>
                    </a:lnTo>
                    <a:lnTo>
                      <a:pt x="0" y="0"/>
                    </a:lnTo>
                    <a:lnTo>
                      <a:pt x="0" y="2"/>
                    </a:lnTo>
                    <a:lnTo>
                      <a:pt x="5" y="8"/>
                    </a:lnTo>
                    <a:lnTo>
                      <a:pt x="5" y="5"/>
                    </a:lnTo>
                    <a:lnTo>
                      <a:pt x="5" y="8"/>
                    </a:lnTo>
                    <a:lnTo>
                      <a:pt x="8"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19" name="Freeform 559"/>
              <p:cNvSpPr>
                <a:spLocks/>
              </p:cNvSpPr>
              <p:nvPr/>
            </p:nvSpPr>
            <p:spPr bwMode="auto">
              <a:xfrm>
                <a:off x="5504" y="1888"/>
                <a:ext cx="7" cy="29"/>
              </a:xfrm>
              <a:custGeom>
                <a:avLst/>
                <a:gdLst>
                  <a:gd name="T0" fmla="*/ 5 w 7"/>
                  <a:gd name="T1" fmla="*/ 29 h 29"/>
                  <a:gd name="T2" fmla="*/ 5 w 7"/>
                  <a:gd name="T3" fmla="*/ 29 h 29"/>
                  <a:gd name="T4" fmla="*/ 7 w 7"/>
                  <a:gd name="T5" fmla="*/ 10 h 29"/>
                  <a:gd name="T6" fmla="*/ 5 w 7"/>
                  <a:gd name="T7" fmla="*/ 0 h 29"/>
                  <a:gd name="T8" fmla="*/ 2 w 7"/>
                  <a:gd name="T9" fmla="*/ 3 h 29"/>
                  <a:gd name="T10" fmla="*/ 2 w 7"/>
                  <a:gd name="T11" fmla="*/ 10 h 29"/>
                  <a:gd name="T12" fmla="*/ 0 w 7"/>
                  <a:gd name="T13" fmla="*/ 29 h 29"/>
                  <a:gd name="T14" fmla="*/ 0 w 7"/>
                  <a:gd name="T15" fmla="*/ 29 h 29"/>
                  <a:gd name="T16" fmla="*/ 5 w 7"/>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5" y="29"/>
                    </a:moveTo>
                    <a:lnTo>
                      <a:pt x="5" y="29"/>
                    </a:lnTo>
                    <a:lnTo>
                      <a:pt x="7" y="10"/>
                    </a:lnTo>
                    <a:lnTo>
                      <a:pt x="5" y="0"/>
                    </a:lnTo>
                    <a:lnTo>
                      <a:pt x="2" y="3"/>
                    </a:lnTo>
                    <a:lnTo>
                      <a:pt x="2" y="10"/>
                    </a:lnTo>
                    <a:lnTo>
                      <a:pt x="0" y="29"/>
                    </a:lnTo>
                    <a:lnTo>
                      <a:pt x="5" y="2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20" name="Freeform 560"/>
              <p:cNvSpPr>
                <a:spLocks/>
              </p:cNvSpPr>
              <p:nvPr/>
            </p:nvSpPr>
            <p:spPr bwMode="auto">
              <a:xfrm>
                <a:off x="5491" y="1917"/>
                <a:ext cx="18" cy="5"/>
              </a:xfrm>
              <a:custGeom>
                <a:avLst/>
                <a:gdLst>
                  <a:gd name="T0" fmla="*/ 0 w 18"/>
                  <a:gd name="T1" fmla="*/ 2 h 5"/>
                  <a:gd name="T2" fmla="*/ 2 w 18"/>
                  <a:gd name="T3" fmla="*/ 5 h 5"/>
                  <a:gd name="T4" fmla="*/ 7 w 18"/>
                  <a:gd name="T5" fmla="*/ 5 h 5"/>
                  <a:gd name="T6" fmla="*/ 18 w 18"/>
                  <a:gd name="T7" fmla="*/ 0 h 5"/>
                  <a:gd name="T8" fmla="*/ 13 w 18"/>
                  <a:gd name="T9" fmla="*/ 0 h 5"/>
                  <a:gd name="T10" fmla="*/ 7 w 18"/>
                  <a:gd name="T11" fmla="*/ 0 h 5"/>
                  <a:gd name="T12" fmla="*/ 2 w 18"/>
                  <a:gd name="T13" fmla="*/ 0 h 5"/>
                  <a:gd name="T14" fmla="*/ 5 w 18"/>
                  <a:gd name="T15" fmla="*/ 2 h 5"/>
                  <a:gd name="T16" fmla="*/ 0 w 18"/>
                  <a:gd name="T17" fmla="*/ 2 h 5"/>
                  <a:gd name="T18" fmla="*/ 0 w 18"/>
                  <a:gd name="T19" fmla="*/ 5 h 5"/>
                  <a:gd name="T20" fmla="*/ 2 w 18"/>
                  <a:gd name="T21" fmla="*/ 5 h 5"/>
                  <a:gd name="T22" fmla="*/ 0 w 18"/>
                  <a:gd name="T23" fmla="*/ 2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5"/>
                  <a:gd name="T38" fmla="*/ 18 w 1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5">
                    <a:moveTo>
                      <a:pt x="0" y="2"/>
                    </a:moveTo>
                    <a:lnTo>
                      <a:pt x="2" y="5"/>
                    </a:lnTo>
                    <a:lnTo>
                      <a:pt x="7" y="5"/>
                    </a:lnTo>
                    <a:lnTo>
                      <a:pt x="18" y="0"/>
                    </a:lnTo>
                    <a:lnTo>
                      <a:pt x="13" y="0"/>
                    </a:lnTo>
                    <a:lnTo>
                      <a:pt x="7" y="0"/>
                    </a:lnTo>
                    <a:lnTo>
                      <a:pt x="2" y="0"/>
                    </a:lnTo>
                    <a:lnTo>
                      <a:pt x="5" y="2"/>
                    </a:lnTo>
                    <a:lnTo>
                      <a:pt x="0" y="2"/>
                    </a:lnTo>
                    <a:lnTo>
                      <a:pt x="0" y="5"/>
                    </a:lnTo>
                    <a:lnTo>
                      <a:pt x="2" y="5"/>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21" name="Freeform 561"/>
              <p:cNvSpPr>
                <a:spLocks/>
              </p:cNvSpPr>
              <p:nvPr/>
            </p:nvSpPr>
            <p:spPr bwMode="auto">
              <a:xfrm>
                <a:off x="5457" y="1898"/>
                <a:ext cx="28" cy="24"/>
              </a:xfrm>
              <a:custGeom>
                <a:avLst/>
                <a:gdLst>
                  <a:gd name="T0" fmla="*/ 23 w 28"/>
                  <a:gd name="T1" fmla="*/ 0 h 24"/>
                  <a:gd name="T2" fmla="*/ 23 w 28"/>
                  <a:gd name="T3" fmla="*/ 8 h 24"/>
                  <a:gd name="T4" fmla="*/ 28 w 28"/>
                  <a:gd name="T5" fmla="*/ 16 h 24"/>
                  <a:gd name="T6" fmla="*/ 23 w 28"/>
                  <a:gd name="T7" fmla="*/ 16 h 24"/>
                  <a:gd name="T8" fmla="*/ 13 w 28"/>
                  <a:gd name="T9" fmla="*/ 19 h 24"/>
                  <a:gd name="T10" fmla="*/ 13 w 28"/>
                  <a:gd name="T11" fmla="*/ 21 h 24"/>
                  <a:gd name="T12" fmla="*/ 13 w 28"/>
                  <a:gd name="T13" fmla="*/ 21 h 24"/>
                  <a:gd name="T14" fmla="*/ 10 w 28"/>
                  <a:gd name="T15" fmla="*/ 21 h 24"/>
                  <a:gd name="T16" fmla="*/ 7 w 28"/>
                  <a:gd name="T17" fmla="*/ 24 h 24"/>
                  <a:gd name="T18" fmla="*/ 2 w 28"/>
                  <a:gd name="T19" fmla="*/ 21 h 24"/>
                  <a:gd name="T20" fmla="*/ 0 w 28"/>
                  <a:gd name="T21" fmla="*/ 16 h 24"/>
                  <a:gd name="T22" fmla="*/ 0 w 28"/>
                  <a:gd name="T23" fmla="*/ 8 h 24"/>
                  <a:gd name="T24" fmla="*/ 0 w 28"/>
                  <a:gd name="T25" fmla="*/ 3 h 24"/>
                  <a:gd name="T26" fmla="*/ 13 w 28"/>
                  <a:gd name="T27" fmla="*/ 0 h 24"/>
                  <a:gd name="T28" fmla="*/ 23 w 28"/>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4"/>
                  <a:gd name="T47" fmla="*/ 28 w 28"/>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4">
                    <a:moveTo>
                      <a:pt x="23" y="0"/>
                    </a:moveTo>
                    <a:lnTo>
                      <a:pt x="23" y="8"/>
                    </a:lnTo>
                    <a:lnTo>
                      <a:pt x="28" y="16"/>
                    </a:lnTo>
                    <a:lnTo>
                      <a:pt x="23" y="16"/>
                    </a:lnTo>
                    <a:lnTo>
                      <a:pt x="13" y="19"/>
                    </a:lnTo>
                    <a:lnTo>
                      <a:pt x="13" y="21"/>
                    </a:lnTo>
                    <a:lnTo>
                      <a:pt x="10" y="21"/>
                    </a:lnTo>
                    <a:lnTo>
                      <a:pt x="7" y="24"/>
                    </a:lnTo>
                    <a:lnTo>
                      <a:pt x="2" y="21"/>
                    </a:lnTo>
                    <a:lnTo>
                      <a:pt x="0" y="16"/>
                    </a:lnTo>
                    <a:lnTo>
                      <a:pt x="0" y="8"/>
                    </a:lnTo>
                    <a:lnTo>
                      <a:pt x="0" y="3"/>
                    </a:lnTo>
                    <a:lnTo>
                      <a:pt x="13" y="0"/>
                    </a:lnTo>
                    <a:lnTo>
                      <a:pt x="23" y="0"/>
                    </a:lnTo>
                    <a:close/>
                  </a:path>
                </a:pathLst>
              </a:custGeom>
              <a:solidFill>
                <a:srgbClr val="EC9168"/>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22" name="Freeform 562"/>
              <p:cNvSpPr>
                <a:spLocks/>
              </p:cNvSpPr>
              <p:nvPr/>
            </p:nvSpPr>
            <p:spPr bwMode="auto">
              <a:xfrm>
                <a:off x="5477" y="1898"/>
                <a:ext cx="11" cy="19"/>
              </a:xfrm>
              <a:custGeom>
                <a:avLst/>
                <a:gdLst>
                  <a:gd name="T0" fmla="*/ 11 w 11"/>
                  <a:gd name="T1" fmla="*/ 13 h 19"/>
                  <a:gd name="T2" fmla="*/ 11 w 11"/>
                  <a:gd name="T3" fmla="*/ 13 h 19"/>
                  <a:gd name="T4" fmla="*/ 6 w 11"/>
                  <a:gd name="T5" fmla="*/ 6 h 19"/>
                  <a:gd name="T6" fmla="*/ 3 w 11"/>
                  <a:gd name="T7" fmla="*/ 0 h 19"/>
                  <a:gd name="T8" fmla="*/ 0 w 11"/>
                  <a:gd name="T9" fmla="*/ 0 h 19"/>
                  <a:gd name="T10" fmla="*/ 3 w 11"/>
                  <a:gd name="T11" fmla="*/ 8 h 19"/>
                  <a:gd name="T12" fmla="*/ 8 w 11"/>
                  <a:gd name="T13" fmla="*/ 19 h 19"/>
                  <a:gd name="T14" fmla="*/ 8 w 11"/>
                  <a:gd name="T15" fmla="*/ 19 h 19"/>
                  <a:gd name="T16" fmla="*/ 11 w 11"/>
                  <a:gd name="T17" fmla="*/ 13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9"/>
                  <a:gd name="T29" fmla="*/ 11 w 1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9">
                    <a:moveTo>
                      <a:pt x="11" y="13"/>
                    </a:moveTo>
                    <a:lnTo>
                      <a:pt x="11" y="13"/>
                    </a:lnTo>
                    <a:lnTo>
                      <a:pt x="6" y="6"/>
                    </a:lnTo>
                    <a:lnTo>
                      <a:pt x="3" y="0"/>
                    </a:lnTo>
                    <a:lnTo>
                      <a:pt x="0" y="0"/>
                    </a:lnTo>
                    <a:lnTo>
                      <a:pt x="3" y="8"/>
                    </a:lnTo>
                    <a:lnTo>
                      <a:pt x="8" y="19"/>
                    </a:lnTo>
                    <a:lnTo>
                      <a:pt x="11"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23" name="Freeform 563"/>
              <p:cNvSpPr>
                <a:spLocks/>
              </p:cNvSpPr>
              <p:nvPr/>
            </p:nvSpPr>
            <p:spPr bwMode="auto">
              <a:xfrm>
                <a:off x="5470" y="1911"/>
                <a:ext cx="18" cy="6"/>
              </a:xfrm>
              <a:custGeom>
                <a:avLst/>
                <a:gdLst>
                  <a:gd name="T0" fmla="*/ 2 w 18"/>
                  <a:gd name="T1" fmla="*/ 6 h 6"/>
                  <a:gd name="T2" fmla="*/ 2 w 18"/>
                  <a:gd name="T3" fmla="*/ 6 h 6"/>
                  <a:gd name="T4" fmla="*/ 10 w 18"/>
                  <a:gd name="T5" fmla="*/ 3 h 6"/>
                  <a:gd name="T6" fmla="*/ 18 w 18"/>
                  <a:gd name="T7" fmla="*/ 0 h 6"/>
                  <a:gd name="T8" fmla="*/ 15 w 18"/>
                  <a:gd name="T9" fmla="*/ 6 h 6"/>
                  <a:gd name="T10" fmla="*/ 10 w 18"/>
                  <a:gd name="T11" fmla="*/ 0 h 6"/>
                  <a:gd name="T12" fmla="*/ 0 w 18"/>
                  <a:gd name="T13" fmla="*/ 6 h 6"/>
                  <a:gd name="T14" fmla="*/ 0 w 18"/>
                  <a:gd name="T15" fmla="*/ 6 h 6"/>
                  <a:gd name="T16" fmla="*/ 2 w 18"/>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
                  <a:gd name="T29" fmla="*/ 18 w 1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
                    <a:moveTo>
                      <a:pt x="2" y="6"/>
                    </a:moveTo>
                    <a:lnTo>
                      <a:pt x="2" y="6"/>
                    </a:lnTo>
                    <a:lnTo>
                      <a:pt x="10" y="3"/>
                    </a:lnTo>
                    <a:lnTo>
                      <a:pt x="18" y="0"/>
                    </a:lnTo>
                    <a:lnTo>
                      <a:pt x="15" y="6"/>
                    </a:lnTo>
                    <a:lnTo>
                      <a:pt x="10" y="0"/>
                    </a:lnTo>
                    <a:lnTo>
                      <a:pt x="0" y="6"/>
                    </a:lnTo>
                    <a:lnTo>
                      <a:pt x="2"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24" name="Freeform 564"/>
              <p:cNvSpPr>
                <a:spLocks/>
              </p:cNvSpPr>
              <p:nvPr/>
            </p:nvSpPr>
            <p:spPr bwMode="auto">
              <a:xfrm>
                <a:off x="5467" y="1917"/>
                <a:ext cx="5" cy="5"/>
              </a:xfrm>
              <a:custGeom>
                <a:avLst/>
                <a:gdLst>
                  <a:gd name="T0" fmla="*/ 3 w 5"/>
                  <a:gd name="T1" fmla="*/ 5 h 5"/>
                  <a:gd name="T2" fmla="*/ 0 w 5"/>
                  <a:gd name="T3" fmla="*/ 2 h 5"/>
                  <a:gd name="T4" fmla="*/ 5 w 5"/>
                  <a:gd name="T5" fmla="*/ 5 h 5"/>
                  <a:gd name="T6" fmla="*/ 5 w 5"/>
                  <a:gd name="T7" fmla="*/ 0 h 5"/>
                  <a:gd name="T8" fmla="*/ 3 w 5"/>
                  <a:gd name="T9" fmla="*/ 0 h 5"/>
                  <a:gd name="T10" fmla="*/ 0 w 5"/>
                  <a:gd name="T11" fmla="*/ 2 h 5"/>
                  <a:gd name="T12" fmla="*/ 5 w 5"/>
                  <a:gd name="T13" fmla="*/ 2 h 5"/>
                  <a:gd name="T14" fmla="*/ 3 w 5"/>
                  <a:gd name="T15" fmla="*/ 0 h 5"/>
                  <a:gd name="T16" fmla="*/ 5 w 5"/>
                  <a:gd name="T17" fmla="*/ 2 h 5"/>
                  <a:gd name="T18" fmla="*/ 5 w 5"/>
                  <a:gd name="T19" fmla="*/ 0 h 5"/>
                  <a:gd name="T20" fmla="*/ 3 w 5"/>
                  <a:gd name="T21" fmla="*/ 0 h 5"/>
                  <a:gd name="T22" fmla="*/ 3 w 5"/>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5"/>
                  <a:gd name="T38" fmla="*/ 5 w 5"/>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5">
                    <a:moveTo>
                      <a:pt x="3" y="5"/>
                    </a:moveTo>
                    <a:lnTo>
                      <a:pt x="0" y="2"/>
                    </a:lnTo>
                    <a:lnTo>
                      <a:pt x="5" y="5"/>
                    </a:lnTo>
                    <a:lnTo>
                      <a:pt x="5" y="0"/>
                    </a:lnTo>
                    <a:lnTo>
                      <a:pt x="3" y="0"/>
                    </a:lnTo>
                    <a:lnTo>
                      <a:pt x="0" y="2"/>
                    </a:lnTo>
                    <a:lnTo>
                      <a:pt x="5" y="2"/>
                    </a:lnTo>
                    <a:lnTo>
                      <a:pt x="3" y="0"/>
                    </a:lnTo>
                    <a:lnTo>
                      <a:pt x="5" y="2"/>
                    </a:lnTo>
                    <a:lnTo>
                      <a:pt x="5" y="0"/>
                    </a:lnTo>
                    <a:lnTo>
                      <a:pt x="3" y="0"/>
                    </a:lnTo>
                    <a:lnTo>
                      <a:pt x="3"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25" name="Freeform 565"/>
              <p:cNvSpPr>
                <a:spLocks/>
              </p:cNvSpPr>
              <p:nvPr/>
            </p:nvSpPr>
            <p:spPr bwMode="auto">
              <a:xfrm>
                <a:off x="5462" y="1917"/>
                <a:ext cx="8" cy="7"/>
              </a:xfrm>
              <a:custGeom>
                <a:avLst/>
                <a:gdLst>
                  <a:gd name="T0" fmla="*/ 2 w 8"/>
                  <a:gd name="T1" fmla="*/ 7 h 7"/>
                  <a:gd name="T2" fmla="*/ 2 w 8"/>
                  <a:gd name="T3" fmla="*/ 7 h 7"/>
                  <a:gd name="T4" fmla="*/ 8 w 8"/>
                  <a:gd name="T5" fmla="*/ 5 h 7"/>
                  <a:gd name="T6" fmla="*/ 8 w 8"/>
                  <a:gd name="T7" fmla="*/ 5 h 7"/>
                  <a:gd name="T8" fmla="*/ 8 w 8"/>
                  <a:gd name="T9" fmla="*/ 0 h 7"/>
                  <a:gd name="T10" fmla="*/ 5 w 8"/>
                  <a:gd name="T11" fmla="*/ 2 h 7"/>
                  <a:gd name="T12" fmla="*/ 0 w 8"/>
                  <a:gd name="T13" fmla="*/ 5 h 7"/>
                  <a:gd name="T14" fmla="*/ 0 w 8"/>
                  <a:gd name="T15" fmla="*/ 5 h 7"/>
                  <a:gd name="T16" fmla="*/ 2 w 8"/>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7"/>
                  <a:gd name="T29" fmla="*/ 8 w 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7">
                    <a:moveTo>
                      <a:pt x="2" y="7"/>
                    </a:moveTo>
                    <a:lnTo>
                      <a:pt x="2" y="7"/>
                    </a:lnTo>
                    <a:lnTo>
                      <a:pt x="8" y="5"/>
                    </a:lnTo>
                    <a:lnTo>
                      <a:pt x="8" y="0"/>
                    </a:lnTo>
                    <a:lnTo>
                      <a:pt x="5" y="2"/>
                    </a:lnTo>
                    <a:lnTo>
                      <a:pt x="0" y="5"/>
                    </a:lnTo>
                    <a:lnTo>
                      <a:pt x="2" y="7"/>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26" name="Freeform 566"/>
              <p:cNvSpPr>
                <a:spLocks/>
              </p:cNvSpPr>
              <p:nvPr/>
            </p:nvSpPr>
            <p:spPr bwMode="auto">
              <a:xfrm>
                <a:off x="5454" y="1898"/>
                <a:ext cx="10" cy="26"/>
              </a:xfrm>
              <a:custGeom>
                <a:avLst/>
                <a:gdLst>
                  <a:gd name="T0" fmla="*/ 3 w 10"/>
                  <a:gd name="T1" fmla="*/ 0 h 26"/>
                  <a:gd name="T2" fmla="*/ 3 w 10"/>
                  <a:gd name="T3" fmla="*/ 0 h 26"/>
                  <a:gd name="T4" fmla="*/ 0 w 10"/>
                  <a:gd name="T5" fmla="*/ 8 h 26"/>
                  <a:gd name="T6" fmla="*/ 3 w 10"/>
                  <a:gd name="T7" fmla="*/ 16 h 26"/>
                  <a:gd name="T8" fmla="*/ 5 w 10"/>
                  <a:gd name="T9" fmla="*/ 24 h 26"/>
                  <a:gd name="T10" fmla="*/ 10 w 10"/>
                  <a:gd name="T11" fmla="*/ 26 h 26"/>
                  <a:gd name="T12" fmla="*/ 8 w 10"/>
                  <a:gd name="T13" fmla="*/ 24 h 26"/>
                  <a:gd name="T14" fmla="*/ 8 w 10"/>
                  <a:gd name="T15" fmla="*/ 21 h 26"/>
                  <a:gd name="T16" fmla="*/ 5 w 10"/>
                  <a:gd name="T17" fmla="*/ 13 h 26"/>
                  <a:gd name="T18" fmla="*/ 5 w 10"/>
                  <a:gd name="T19" fmla="*/ 8 h 26"/>
                  <a:gd name="T20" fmla="*/ 5 w 10"/>
                  <a:gd name="T21" fmla="*/ 6 h 26"/>
                  <a:gd name="T22" fmla="*/ 5 w 10"/>
                  <a:gd name="T23" fmla="*/ 6 h 26"/>
                  <a:gd name="T24" fmla="*/ 3 w 10"/>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26"/>
                  <a:gd name="T41" fmla="*/ 10 w 10"/>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26">
                    <a:moveTo>
                      <a:pt x="3" y="0"/>
                    </a:moveTo>
                    <a:lnTo>
                      <a:pt x="3" y="0"/>
                    </a:lnTo>
                    <a:lnTo>
                      <a:pt x="0" y="8"/>
                    </a:lnTo>
                    <a:lnTo>
                      <a:pt x="3" y="16"/>
                    </a:lnTo>
                    <a:lnTo>
                      <a:pt x="5" y="24"/>
                    </a:lnTo>
                    <a:lnTo>
                      <a:pt x="10" y="26"/>
                    </a:lnTo>
                    <a:lnTo>
                      <a:pt x="8" y="24"/>
                    </a:lnTo>
                    <a:lnTo>
                      <a:pt x="8" y="21"/>
                    </a:lnTo>
                    <a:lnTo>
                      <a:pt x="5" y="13"/>
                    </a:lnTo>
                    <a:lnTo>
                      <a:pt x="5" y="8"/>
                    </a:lnTo>
                    <a:lnTo>
                      <a:pt x="5" y="6"/>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27" name="Freeform 567"/>
              <p:cNvSpPr>
                <a:spLocks/>
              </p:cNvSpPr>
              <p:nvPr/>
            </p:nvSpPr>
            <p:spPr bwMode="auto">
              <a:xfrm>
                <a:off x="5457" y="1896"/>
                <a:ext cx="23" cy="8"/>
              </a:xfrm>
              <a:custGeom>
                <a:avLst/>
                <a:gdLst>
                  <a:gd name="T0" fmla="*/ 23 w 23"/>
                  <a:gd name="T1" fmla="*/ 2 h 8"/>
                  <a:gd name="T2" fmla="*/ 23 w 23"/>
                  <a:gd name="T3" fmla="*/ 0 h 8"/>
                  <a:gd name="T4" fmla="*/ 13 w 23"/>
                  <a:gd name="T5" fmla="*/ 2 h 8"/>
                  <a:gd name="T6" fmla="*/ 0 w 23"/>
                  <a:gd name="T7" fmla="*/ 2 h 8"/>
                  <a:gd name="T8" fmla="*/ 2 w 23"/>
                  <a:gd name="T9" fmla="*/ 8 h 8"/>
                  <a:gd name="T10" fmla="*/ 13 w 23"/>
                  <a:gd name="T11" fmla="*/ 5 h 8"/>
                  <a:gd name="T12" fmla="*/ 23 w 23"/>
                  <a:gd name="T13" fmla="*/ 2 h 8"/>
                  <a:gd name="T14" fmla="*/ 20 w 23"/>
                  <a:gd name="T15" fmla="*/ 2 h 8"/>
                  <a:gd name="T16" fmla="*/ 23 w 23"/>
                  <a:gd name="T17" fmla="*/ 2 h 8"/>
                  <a:gd name="T18" fmla="*/ 23 w 23"/>
                  <a:gd name="T19" fmla="*/ 0 h 8"/>
                  <a:gd name="T20" fmla="*/ 23 w 23"/>
                  <a:gd name="T21" fmla="*/ 0 h 8"/>
                  <a:gd name="T22" fmla="*/ 23 w 23"/>
                  <a:gd name="T23" fmla="*/ 2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8"/>
                  <a:gd name="T38" fmla="*/ 23 w 23"/>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8">
                    <a:moveTo>
                      <a:pt x="23" y="2"/>
                    </a:moveTo>
                    <a:lnTo>
                      <a:pt x="23" y="0"/>
                    </a:lnTo>
                    <a:lnTo>
                      <a:pt x="13" y="2"/>
                    </a:lnTo>
                    <a:lnTo>
                      <a:pt x="0" y="2"/>
                    </a:lnTo>
                    <a:lnTo>
                      <a:pt x="2" y="8"/>
                    </a:lnTo>
                    <a:lnTo>
                      <a:pt x="13" y="5"/>
                    </a:lnTo>
                    <a:lnTo>
                      <a:pt x="23" y="2"/>
                    </a:lnTo>
                    <a:lnTo>
                      <a:pt x="20" y="2"/>
                    </a:lnTo>
                    <a:lnTo>
                      <a:pt x="23" y="2"/>
                    </a:lnTo>
                    <a:lnTo>
                      <a:pt x="23" y="0"/>
                    </a:lnTo>
                    <a:lnTo>
                      <a:pt x="23"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28" name="Freeform 568"/>
              <p:cNvSpPr>
                <a:spLocks/>
              </p:cNvSpPr>
              <p:nvPr/>
            </p:nvSpPr>
            <p:spPr bwMode="auto">
              <a:xfrm>
                <a:off x="5451" y="1938"/>
                <a:ext cx="24" cy="23"/>
              </a:xfrm>
              <a:custGeom>
                <a:avLst/>
                <a:gdLst>
                  <a:gd name="T0" fmla="*/ 21 w 24"/>
                  <a:gd name="T1" fmla="*/ 0 h 23"/>
                  <a:gd name="T2" fmla="*/ 24 w 24"/>
                  <a:gd name="T3" fmla="*/ 2 h 23"/>
                  <a:gd name="T4" fmla="*/ 24 w 24"/>
                  <a:gd name="T5" fmla="*/ 7 h 23"/>
                  <a:gd name="T6" fmla="*/ 8 w 24"/>
                  <a:gd name="T7" fmla="*/ 18 h 23"/>
                  <a:gd name="T8" fmla="*/ 0 w 24"/>
                  <a:gd name="T9" fmla="*/ 23 h 23"/>
                  <a:gd name="T10" fmla="*/ 0 w 24"/>
                  <a:gd name="T11" fmla="*/ 20 h 23"/>
                  <a:gd name="T12" fmla="*/ 3 w 24"/>
                  <a:gd name="T13" fmla="*/ 13 h 23"/>
                  <a:gd name="T14" fmla="*/ 6 w 24"/>
                  <a:gd name="T15" fmla="*/ 7 h 23"/>
                  <a:gd name="T16" fmla="*/ 11 w 24"/>
                  <a:gd name="T17" fmla="*/ 5 h 23"/>
                  <a:gd name="T18" fmla="*/ 16 w 24"/>
                  <a:gd name="T19" fmla="*/ 2 h 23"/>
                  <a:gd name="T20" fmla="*/ 21 w 24"/>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3"/>
                  <a:gd name="T35" fmla="*/ 24 w 24"/>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3">
                    <a:moveTo>
                      <a:pt x="21" y="0"/>
                    </a:moveTo>
                    <a:lnTo>
                      <a:pt x="24" y="2"/>
                    </a:lnTo>
                    <a:lnTo>
                      <a:pt x="24" y="7"/>
                    </a:lnTo>
                    <a:lnTo>
                      <a:pt x="8" y="18"/>
                    </a:lnTo>
                    <a:lnTo>
                      <a:pt x="0" y="23"/>
                    </a:lnTo>
                    <a:lnTo>
                      <a:pt x="0" y="20"/>
                    </a:lnTo>
                    <a:lnTo>
                      <a:pt x="3" y="13"/>
                    </a:lnTo>
                    <a:lnTo>
                      <a:pt x="6" y="7"/>
                    </a:lnTo>
                    <a:lnTo>
                      <a:pt x="11" y="5"/>
                    </a:lnTo>
                    <a:lnTo>
                      <a:pt x="16" y="2"/>
                    </a:lnTo>
                    <a:lnTo>
                      <a:pt x="21" y="0"/>
                    </a:lnTo>
                    <a:close/>
                  </a:path>
                </a:pathLst>
              </a:custGeom>
              <a:solidFill>
                <a:srgbClr val="848282"/>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29" name="Freeform 569"/>
              <p:cNvSpPr>
                <a:spLocks/>
              </p:cNvSpPr>
              <p:nvPr/>
            </p:nvSpPr>
            <p:spPr bwMode="auto">
              <a:xfrm>
                <a:off x="5470" y="1935"/>
                <a:ext cx="7" cy="13"/>
              </a:xfrm>
              <a:custGeom>
                <a:avLst/>
                <a:gdLst>
                  <a:gd name="T0" fmla="*/ 5 w 7"/>
                  <a:gd name="T1" fmla="*/ 13 h 13"/>
                  <a:gd name="T2" fmla="*/ 5 w 7"/>
                  <a:gd name="T3" fmla="*/ 13 h 13"/>
                  <a:gd name="T4" fmla="*/ 7 w 7"/>
                  <a:gd name="T5" fmla="*/ 5 h 13"/>
                  <a:gd name="T6" fmla="*/ 5 w 7"/>
                  <a:gd name="T7" fmla="*/ 0 h 13"/>
                  <a:gd name="T8" fmla="*/ 0 w 7"/>
                  <a:gd name="T9" fmla="*/ 3 h 13"/>
                  <a:gd name="T10" fmla="*/ 2 w 7"/>
                  <a:gd name="T11" fmla="*/ 5 h 13"/>
                  <a:gd name="T12" fmla="*/ 2 w 7"/>
                  <a:gd name="T13" fmla="*/ 8 h 13"/>
                  <a:gd name="T14" fmla="*/ 2 w 7"/>
                  <a:gd name="T15" fmla="*/ 8 h 13"/>
                  <a:gd name="T16" fmla="*/ 5 w 7"/>
                  <a:gd name="T17" fmla="*/ 1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3"/>
                  <a:gd name="T29" fmla="*/ 7 w 7"/>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3">
                    <a:moveTo>
                      <a:pt x="5" y="13"/>
                    </a:moveTo>
                    <a:lnTo>
                      <a:pt x="5" y="13"/>
                    </a:lnTo>
                    <a:lnTo>
                      <a:pt x="7" y="5"/>
                    </a:lnTo>
                    <a:lnTo>
                      <a:pt x="5" y="0"/>
                    </a:lnTo>
                    <a:lnTo>
                      <a:pt x="0" y="3"/>
                    </a:lnTo>
                    <a:lnTo>
                      <a:pt x="2" y="5"/>
                    </a:lnTo>
                    <a:lnTo>
                      <a:pt x="2" y="8"/>
                    </a:lnTo>
                    <a:lnTo>
                      <a:pt x="5"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30" name="Freeform 570"/>
              <p:cNvSpPr>
                <a:spLocks/>
              </p:cNvSpPr>
              <p:nvPr/>
            </p:nvSpPr>
            <p:spPr bwMode="auto">
              <a:xfrm>
                <a:off x="5449" y="1943"/>
                <a:ext cx="26" cy="21"/>
              </a:xfrm>
              <a:custGeom>
                <a:avLst/>
                <a:gdLst>
                  <a:gd name="T0" fmla="*/ 2 w 26"/>
                  <a:gd name="T1" fmla="*/ 21 h 21"/>
                  <a:gd name="T2" fmla="*/ 0 w 26"/>
                  <a:gd name="T3" fmla="*/ 21 h 21"/>
                  <a:gd name="T4" fmla="*/ 13 w 26"/>
                  <a:gd name="T5" fmla="*/ 15 h 21"/>
                  <a:gd name="T6" fmla="*/ 26 w 26"/>
                  <a:gd name="T7" fmla="*/ 5 h 21"/>
                  <a:gd name="T8" fmla="*/ 23 w 26"/>
                  <a:gd name="T9" fmla="*/ 0 h 21"/>
                  <a:gd name="T10" fmla="*/ 10 w 26"/>
                  <a:gd name="T11" fmla="*/ 10 h 21"/>
                  <a:gd name="T12" fmla="*/ 2 w 26"/>
                  <a:gd name="T13" fmla="*/ 15 h 21"/>
                  <a:gd name="T14" fmla="*/ 2 w 26"/>
                  <a:gd name="T15" fmla="*/ 15 h 21"/>
                  <a:gd name="T16" fmla="*/ 2 w 26"/>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1"/>
                  <a:gd name="T29" fmla="*/ 26 w 2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1">
                    <a:moveTo>
                      <a:pt x="2" y="21"/>
                    </a:moveTo>
                    <a:lnTo>
                      <a:pt x="0" y="21"/>
                    </a:lnTo>
                    <a:lnTo>
                      <a:pt x="13" y="15"/>
                    </a:lnTo>
                    <a:lnTo>
                      <a:pt x="26" y="5"/>
                    </a:lnTo>
                    <a:lnTo>
                      <a:pt x="23" y="0"/>
                    </a:lnTo>
                    <a:lnTo>
                      <a:pt x="10" y="10"/>
                    </a:lnTo>
                    <a:lnTo>
                      <a:pt x="2" y="15"/>
                    </a:lnTo>
                    <a:lnTo>
                      <a:pt x="2" y="2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31" name="Freeform 571"/>
              <p:cNvSpPr>
                <a:spLocks/>
              </p:cNvSpPr>
              <p:nvPr/>
            </p:nvSpPr>
            <p:spPr bwMode="auto">
              <a:xfrm>
                <a:off x="5449" y="1940"/>
                <a:ext cx="13" cy="24"/>
              </a:xfrm>
              <a:custGeom>
                <a:avLst/>
                <a:gdLst>
                  <a:gd name="T0" fmla="*/ 13 w 13"/>
                  <a:gd name="T1" fmla="*/ 0 h 24"/>
                  <a:gd name="T2" fmla="*/ 13 w 13"/>
                  <a:gd name="T3" fmla="*/ 0 h 24"/>
                  <a:gd name="T4" fmla="*/ 5 w 13"/>
                  <a:gd name="T5" fmla="*/ 5 h 24"/>
                  <a:gd name="T6" fmla="*/ 2 w 13"/>
                  <a:gd name="T7" fmla="*/ 11 h 24"/>
                  <a:gd name="T8" fmla="*/ 0 w 13"/>
                  <a:gd name="T9" fmla="*/ 18 h 24"/>
                  <a:gd name="T10" fmla="*/ 2 w 13"/>
                  <a:gd name="T11" fmla="*/ 24 h 24"/>
                  <a:gd name="T12" fmla="*/ 2 w 13"/>
                  <a:gd name="T13" fmla="*/ 18 h 24"/>
                  <a:gd name="T14" fmla="*/ 5 w 13"/>
                  <a:gd name="T15" fmla="*/ 18 h 24"/>
                  <a:gd name="T16" fmla="*/ 5 w 13"/>
                  <a:gd name="T17" fmla="*/ 13 h 24"/>
                  <a:gd name="T18" fmla="*/ 10 w 13"/>
                  <a:gd name="T19" fmla="*/ 8 h 24"/>
                  <a:gd name="T20" fmla="*/ 13 w 13"/>
                  <a:gd name="T21" fmla="*/ 5 h 24"/>
                  <a:gd name="T22" fmla="*/ 13 w 13"/>
                  <a:gd name="T23" fmla="*/ 5 h 24"/>
                  <a:gd name="T24" fmla="*/ 13 w 13"/>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24"/>
                  <a:gd name="T41" fmla="*/ 13 w 1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24">
                    <a:moveTo>
                      <a:pt x="13" y="0"/>
                    </a:moveTo>
                    <a:lnTo>
                      <a:pt x="13" y="0"/>
                    </a:lnTo>
                    <a:lnTo>
                      <a:pt x="5" y="5"/>
                    </a:lnTo>
                    <a:lnTo>
                      <a:pt x="2" y="11"/>
                    </a:lnTo>
                    <a:lnTo>
                      <a:pt x="0" y="18"/>
                    </a:lnTo>
                    <a:lnTo>
                      <a:pt x="2" y="24"/>
                    </a:lnTo>
                    <a:lnTo>
                      <a:pt x="2" y="18"/>
                    </a:lnTo>
                    <a:lnTo>
                      <a:pt x="5" y="18"/>
                    </a:lnTo>
                    <a:lnTo>
                      <a:pt x="5" y="13"/>
                    </a:lnTo>
                    <a:lnTo>
                      <a:pt x="10" y="8"/>
                    </a:lnTo>
                    <a:lnTo>
                      <a:pt x="13" y="5"/>
                    </a:lnTo>
                    <a:lnTo>
                      <a:pt x="1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32" name="Freeform 572"/>
              <p:cNvSpPr>
                <a:spLocks/>
              </p:cNvSpPr>
              <p:nvPr/>
            </p:nvSpPr>
            <p:spPr bwMode="auto">
              <a:xfrm>
                <a:off x="5462" y="1935"/>
                <a:ext cx="13" cy="10"/>
              </a:xfrm>
              <a:custGeom>
                <a:avLst/>
                <a:gdLst>
                  <a:gd name="T0" fmla="*/ 13 w 13"/>
                  <a:gd name="T1" fmla="*/ 0 h 10"/>
                  <a:gd name="T2" fmla="*/ 8 w 13"/>
                  <a:gd name="T3" fmla="*/ 3 h 10"/>
                  <a:gd name="T4" fmla="*/ 5 w 13"/>
                  <a:gd name="T5" fmla="*/ 5 h 10"/>
                  <a:gd name="T6" fmla="*/ 0 w 13"/>
                  <a:gd name="T7" fmla="*/ 5 h 10"/>
                  <a:gd name="T8" fmla="*/ 0 w 13"/>
                  <a:gd name="T9" fmla="*/ 10 h 10"/>
                  <a:gd name="T10" fmla="*/ 5 w 13"/>
                  <a:gd name="T11" fmla="*/ 8 h 10"/>
                  <a:gd name="T12" fmla="*/ 13 w 13"/>
                  <a:gd name="T13" fmla="*/ 3 h 10"/>
                  <a:gd name="T14" fmla="*/ 8 w 13"/>
                  <a:gd name="T15" fmla="*/ 3 h 10"/>
                  <a:gd name="T16" fmla="*/ 13 w 13"/>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0"/>
                  <a:gd name="T29" fmla="*/ 13 w 13"/>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0">
                    <a:moveTo>
                      <a:pt x="13" y="0"/>
                    </a:moveTo>
                    <a:lnTo>
                      <a:pt x="8" y="3"/>
                    </a:lnTo>
                    <a:lnTo>
                      <a:pt x="5" y="5"/>
                    </a:lnTo>
                    <a:lnTo>
                      <a:pt x="0" y="5"/>
                    </a:lnTo>
                    <a:lnTo>
                      <a:pt x="0" y="10"/>
                    </a:lnTo>
                    <a:lnTo>
                      <a:pt x="5" y="8"/>
                    </a:lnTo>
                    <a:lnTo>
                      <a:pt x="13" y="3"/>
                    </a:lnTo>
                    <a:lnTo>
                      <a:pt x="8" y="3"/>
                    </a:lnTo>
                    <a:lnTo>
                      <a:pt x="1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33" name="Freeform 573"/>
              <p:cNvSpPr>
                <a:spLocks/>
              </p:cNvSpPr>
              <p:nvPr/>
            </p:nvSpPr>
            <p:spPr bwMode="auto">
              <a:xfrm>
                <a:off x="5477" y="1791"/>
                <a:ext cx="14" cy="21"/>
              </a:xfrm>
              <a:custGeom>
                <a:avLst/>
                <a:gdLst>
                  <a:gd name="T0" fmla="*/ 11 w 14"/>
                  <a:gd name="T1" fmla="*/ 21 h 21"/>
                  <a:gd name="T2" fmla="*/ 6 w 14"/>
                  <a:gd name="T3" fmla="*/ 21 h 21"/>
                  <a:gd name="T4" fmla="*/ 0 w 14"/>
                  <a:gd name="T5" fmla="*/ 16 h 21"/>
                  <a:gd name="T6" fmla="*/ 6 w 14"/>
                  <a:gd name="T7" fmla="*/ 8 h 21"/>
                  <a:gd name="T8" fmla="*/ 14 w 14"/>
                  <a:gd name="T9" fmla="*/ 3 h 21"/>
                  <a:gd name="T10" fmla="*/ 14 w 14"/>
                  <a:gd name="T11" fmla="*/ 0 h 21"/>
                  <a:gd name="T12" fmla="*/ 14 w 14"/>
                  <a:gd name="T13" fmla="*/ 5 h 21"/>
                  <a:gd name="T14" fmla="*/ 11 w 14"/>
                  <a:gd name="T15" fmla="*/ 13 h 21"/>
                  <a:gd name="T16" fmla="*/ 11 w 14"/>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1"/>
                  <a:gd name="T29" fmla="*/ 14 w 14"/>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1">
                    <a:moveTo>
                      <a:pt x="11" y="21"/>
                    </a:moveTo>
                    <a:lnTo>
                      <a:pt x="6" y="21"/>
                    </a:lnTo>
                    <a:lnTo>
                      <a:pt x="0" y="16"/>
                    </a:lnTo>
                    <a:lnTo>
                      <a:pt x="6" y="8"/>
                    </a:lnTo>
                    <a:lnTo>
                      <a:pt x="14" y="3"/>
                    </a:lnTo>
                    <a:lnTo>
                      <a:pt x="14" y="0"/>
                    </a:lnTo>
                    <a:lnTo>
                      <a:pt x="14" y="5"/>
                    </a:lnTo>
                    <a:lnTo>
                      <a:pt x="11" y="13"/>
                    </a:lnTo>
                    <a:lnTo>
                      <a:pt x="11" y="21"/>
                    </a:lnTo>
                    <a:close/>
                  </a:path>
                </a:pathLst>
              </a:custGeom>
              <a:solidFill>
                <a:srgbClr val="848282"/>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34" name="Freeform 574"/>
              <p:cNvSpPr>
                <a:spLocks/>
              </p:cNvSpPr>
              <p:nvPr/>
            </p:nvSpPr>
            <p:spPr bwMode="auto">
              <a:xfrm>
                <a:off x="5477" y="1807"/>
                <a:ext cx="11" cy="8"/>
              </a:xfrm>
              <a:custGeom>
                <a:avLst/>
                <a:gdLst>
                  <a:gd name="T0" fmla="*/ 0 w 11"/>
                  <a:gd name="T1" fmla="*/ 0 h 8"/>
                  <a:gd name="T2" fmla="*/ 0 w 11"/>
                  <a:gd name="T3" fmla="*/ 0 h 8"/>
                  <a:gd name="T4" fmla="*/ 6 w 11"/>
                  <a:gd name="T5" fmla="*/ 5 h 8"/>
                  <a:gd name="T6" fmla="*/ 11 w 11"/>
                  <a:gd name="T7" fmla="*/ 8 h 8"/>
                  <a:gd name="T8" fmla="*/ 11 w 11"/>
                  <a:gd name="T9" fmla="*/ 3 h 8"/>
                  <a:gd name="T10" fmla="*/ 8 w 11"/>
                  <a:gd name="T11" fmla="*/ 3 h 8"/>
                  <a:gd name="T12" fmla="*/ 3 w 11"/>
                  <a:gd name="T13" fmla="*/ 0 h 8"/>
                  <a:gd name="T14" fmla="*/ 3 w 11"/>
                  <a:gd name="T15" fmla="*/ 0 h 8"/>
                  <a:gd name="T16" fmla="*/ 0 w 11"/>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8"/>
                  <a:gd name="T29" fmla="*/ 11 w 11"/>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8">
                    <a:moveTo>
                      <a:pt x="0" y="0"/>
                    </a:moveTo>
                    <a:lnTo>
                      <a:pt x="0" y="0"/>
                    </a:lnTo>
                    <a:lnTo>
                      <a:pt x="6" y="5"/>
                    </a:lnTo>
                    <a:lnTo>
                      <a:pt x="11" y="8"/>
                    </a:lnTo>
                    <a:lnTo>
                      <a:pt x="11" y="3"/>
                    </a:lnTo>
                    <a:lnTo>
                      <a:pt x="8" y="3"/>
                    </a:lnTo>
                    <a:lnTo>
                      <a:pt x="3" y="0"/>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35" name="Freeform 575"/>
              <p:cNvSpPr>
                <a:spLocks/>
              </p:cNvSpPr>
              <p:nvPr/>
            </p:nvSpPr>
            <p:spPr bwMode="auto">
              <a:xfrm>
                <a:off x="5477" y="1794"/>
                <a:ext cx="14" cy="13"/>
              </a:xfrm>
              <a:custGeom>
                <a:avLst/>
                <a:gdLst>
                  <a:gd name="T0" fmla="*/ 11 w 14"/>
                  <a:gd name="T1" fmla="*/ 0 h 13"/>
                  <a:gd name="T2" fmla="*/ 11 w 14"/>
                  <a:gd name="T3" fmla="*/ 0 h 13"/>
                  <a:gd name="T4" fmla="*/ 6 w 14"/>
                  <a:gd name="T5" fmla="*/ 5 h 13"/>
                  <a:gd name="T6" fmla="*/ 0 w 14"/>
                  <a:gd name="T7" fmla="*/ 13 h 13"/>
                  <a:gd name="T8" fmla="*/ 3 w 14"/>
                  <a:gd name="T9" fmla="*/ 13 h 13"/>
                  <a:gd name="T10" fmla="*/ 8 w 14"/>
                  <a:gd name="T11" fmla="*/ 8 h 13"/>
                  <a:gd name="T12" fmla="*/ 14 w 14"/>
                  <a:gd name="T13" fmla="*/ 0 h 13"/>
                  <a:gd name="T14" fmla="*/ 14 w 14"/>
                  <a:gd name="T15" fmla="*/ 0 h 13"/>
                  <a:gd name="T16" fmla="*/ 11 w 1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3"/>
                  <a:gd name="T29" fmla="*/ 14 w 14"/>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3">
                    <a:moveTo>
                      <a:pt x="11" y="0"/>
                    </a:moveTo>
                    <a:lnTo>
                      <a:pt x="11" y="0"/>
                    </a:lnTo>
                    <a:lnTo>
                      <a:pt x="6" y="5"/>
                    </a:lnTo>
                    <a:lnTo>
                      <a:pt x="0" y="13"/>
                    </a:lnTo>
                    <a:lnTo>
                      <a:pt x="3" y="13"/>
                    </a:lnTo>
                    <a:lnTo>
                      <a:pt x="8" y="8"/>
                    </a:lnTo>
                    <a:lnTo>
                      <a:pt x="14" y="0"/>
                    </a:lnTo>
                    <a:lnTo>
                      <a:pt x="1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36" name="Freeform 576"/>
              <p:cNvSpPr>
                <a:spLocks/>
              </p:cNvSpPr>
              <p:nvPr/>
            </p:nvSpPr>
            <p:spPr bwMode="auto">
              <a:xfrm>
                <a:off x="5488" y="1791"/>
                <a:ext cx="5" cy="8"/>
              </a:xfrm>
              <a:custGeom>
                <a:avLst/>
                <a:gdLst>
                  <a:gd name="T0" fmla="*/ 5 w 5"/>
                  <a:gd name="T1" fmla="*/ 8 h 8"/>
                  <a:gd name="T2" fmla="*/ 5 w 5"/>
                  <a:gd name="T3" fmla="*/ 8 h 8"/>
                  <a:gd name="T4" fmla="*/ 5 w 5"/>
                  <a:gd name="T5" fmla="*/ 0 h 8"/>
                  <a:gd name="T6" fmla="*/ 0 w 5"/>
                  <a:gd name="T7" fmla="*/ 3 h 8"/>
                  <a:gd name="T8" fmla="*/ 3 w 5"/>
                  <a:gd name="T9" fmla="*/ 3 h 8"/>
                  <a:gd name="T10" fmla="*/ 3 w 5"/>
                  <a:gd name="T11" fmla="*/ 3 h 8"/>
                  <a:gd name="T12" fmla="*/ 3 w 5"/>
                  <a:gd name="T13" fmla="*/ 5 h 8"/>
                  <a:gd name="T14" fmla="*/ 3 w 5"/>
                  <a:gd name="T15" fmla="*/ 5 h 8"/>
                  <a:gd name="T16" fmla="*/ 5 w 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5" y="8"/>
                    </a:moveTo>
                    <a:lnTo>
                      <a:pt x="5" y="8"/>
                    </a:lnTo>
                    <a:lnTo>
                      <a:pt x="5" y="0"/>
                    </a:lnTo>
                    <a:lnTo>
                      <a:pt x="0" y="3"/>
                    </a:lnTo>
                    <a:lnTo>
                      <a:pt x="3" y="3"/>
                    </a:lnTo>
                    <a:lnTo>
                      <a:pt x="3" y="5"/>
                    </a:lnTo>
                    <a:lnTo>
                      <a:pt x="5"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37" name="Freeform 577"/>
              <p:cNvSpPr>
                <a:spLocks/>
              </p:cNvSpPr>
              <p:nvPr/>
            </p:nvSpPr>
            <p:spPr bwMode="auto">
              <a:xfrm>
                <a:off x="5485" y="1796"/>
                <a:ext cx="8" cy="19"/>
              </a:xfrm>
              <a:custGeom>
                <a:avLst/>
                <a:gdLst>
                  <a:gd name="T0" fmla="*/ 3 w 8"/>
                  <a:gd name="T1" fmla="*/ 19 h 19"/>
                  <a:gd name="T2" fmla="*/ 6 w 8"/>
                  <a:gd name="T3" fmla="*/ 14 h 19"/>
                  <a:gd name="T4" fmla="*/ 6 w 8"/>
                  <a:gd name="T5" fmla="*/ 8 h 19"/>
                  <a:gd name="T6" fmla="*/ 8 w 8"/>
                  <a:gd name="T7" fmla="*/ 3 h 19"/>
                  <a:gd name="T8" fmla="*/ 6 w 8"/>
                  <a:gd name="T9" fmla="*/ 0 h 19"/>
                  <a:gd name="T10" fmla="*/ 0 w 8"/>
                  <a:gd name="T11" fmla="*/ 8 h 19"/>
                  <a:gd name="T12" fmla="*/ 0 w 8"/>
                  <a:gd name="T13" fmla="*/ 16 h 19"/>
                  <a:gd name="T14" fmla="*/ 3 w 8"/>
                  <a:gd name="T15" fmla="*/ 14 h 19"/>
                  <a:gd name="T16" fmla="*/ 3 w 8"/>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3" y="19"/>
                    </a:moveTo>
                    <a:lnTo>
                      <a:pt x="6" y="14"/>
                    </a:lnTo>
                    <a:lnTo>
                      <a:pt x="6" y="8"/>
                    </a:lnTo>
                    <a:lnTo>
                      <a:pt x="8" y="3"/>
                    </a:lnTo>
                    <a:lnTo>
                      <a:pt x="6" y="0"/>
                    </a:lnTo>
                    <a:lnTo>
                      <a:pt x="0" y="8"/>
                    </a:lnTo>
                    <a:lnTo>
                      <a:pt x="0" y="16"/>
                    </a:lnTo>
                    <a:lnTo>
                      <a:pt x="3" y="14"/>
                    </a:lnTo>
                    <a:lnTo>
                      <a:pt x="3"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38" name="Freeform 578"/>
              <p:cNvSpPr>
                <a:spLocks/>
              </p:cNvSpPr>
              <p:nvPr/>
            </p:nvSpPr>
            <p:spPr bwMode="auto">
              <a:xfrm>
                <a:off x="5480" y="1841"/>
                <a:ext cx="16" cy="3"/>
              </a:xfrm>
              <a:custGeom>
                <a:avLst/>
                <a:gdLst>
                  <a:gd name="T0" fmla="*/ 13 w 16"/>
                  <a:gd name="T1" fmla="*/ 3 h 3"/>
                  <a:gd name="T2" fmla="*/ 5 w 16"/>
                  <a:gd name="T3" fmla="*/ 3 h 3"/>
                  <a:gd name="T4" fmla="*/ 0 w 16"/>
                  <a:gd name="T5" fmla="*/ 3 h 3"/>
                  <a:gd name="T6" fmla="*/ 0 w 16"/>
                  <a:gd name="T7" fmla="*/ 0 h 3"/>
                  <a:gd name="T8" fmla="*/ 0 w 16"/>
                  <a:gd name="T9" fmla="*/ 0 h 3"/>
                  <a:gd name="T10" fmla="*/ 3 w 16"/>
                  <a:gd name="T11" fmla="*/ 0 h 3"/>
                  <a:gd name="T12" fmla="*/ 11 w 16"/>
                  <a:gd name="T13" fmla="*/ 0 h 3"/>
                  <a:gd name="T14" fmla="*/ 16 w 16"/>
                  <a:gd name="T15" fmla="*/ 0 h 3"/>
                  <a:gd name="T16" fmla="*/ 13 w 16"/>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
                  <a:gd name="T29" fmla="*/ 16 w 1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
                    <a:moveTo>
                      <a:pt x="13" y="3"/>
                    </a:moveTo>
                    <a:lnTo>
                      <a:pt x="5" y="3"/>
                    </a:lnTo>
                    <a:lnTo>
                      <a:pt x="0" y="3"/>
                    </a:lnTo>
                    <a:lnTo>
                      <a:pt x="0" y="0"/>
                    </a:lnTo>
                    <a:lnTo>
                      <a:pt x="3" y="0"/>
                    </a:lnTo>
                    <a:lnTo>
                      <a:pt x="11" y="0"/>
                    </a:lnTo>
                    <a:lnTo>
                      <a:pt x="16" y="0"/>
                    </a:lnTo>
                    <a:lnTo>
                      <a:pt x="13" y="3"/>
                    </a:lnTo>
                    <a:close/>
                  </a:path>
                </a:pathLst>
              </a:custGeom>
              <a:solidFill>
                <a:srgbClr val="DA251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39" name="Freeform 579"/>
              <p:cNvSpPr>
                <a:spLocks/>
              </p:cNvSpPr>
              <p:nvPr/>
            </p:nvSpPr>
            <p:spPr bwMode="auto">
              <a:xfrm>
                <a:off x="5477" y="1841"/>
                <a:ext cx="16" cy="5"/>
              </a:xfrm>
              <a:custGeom>
                <a:avLst/>
                <a:gdLst>
                  <a:gd name="T0" fmla="*/ 0 w 16"/>
                  <a:gd name="T1" fmla="*/ 3 h 5"/>
                  <a:gd name="T2" fmla="*/ 0 w 16"/>
                  <a:gd name="T3" fmla="*/ 3 h 5"/>
                  <a:gd name="T4" fmla="*/ 8 w 16"/>
                  <a:gd name="T5" fmla="*/ 5 h 5"/>
                  <a:gd name="T6" fmla="*/ 16 w 16"/>
                  <a:gd name="T7" fmla="*/ 5 h 5"/>
                  <a:gd name="T8" fmla="*/ 16 w 16"/>
                  <a:gd name="T9" fmla="*/ 0 h 5"/>
                  <a:gd name="T10" fmla="*/ 8 w 16"/>
                  <a:gd name="T11" fmla="*/ 3 h 5"/>
                  <a:gd name="T12" fmla="*/ 3 w 16"/>
                  <a:gd name="T13" fmla="*/ 3 h 5"/>
                  <a:gd name="T14" fmla="*/ 3 w 16"/>
                  <a:gd name="T15" fmla="*/ 3 h 5"/>
                  <a:gd name="T16" fmla="*/ 0 w 16"/>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
                  <a:gd name="T29" fmla="*/ 16 w 1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
                    <a:moveTo>
                      <a:pt x="0" y="3"/>
                    </a:moveTo>
                    <a:lnTo>
                      <a:pt x="0" y="3"/>
                    </a:lnTo>
                    <a:lnTo>
                      <a:pt x="8" y="5"/>
                    </a:lnTo>
                    <a:lnTo>
                      <a:pt x="16" y="5"/>
                    </a:lnTo>
                    <a:lnTo>
                      <a:pt x="16" y="0"/>
                    </a:lnTo>
                    <a:lnTo>
                      <a:pt x="8" y="3"/>
                    </a:lnTo>
                    <a:lnTo>
                      <a:pt x="3" y="3"/>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40" name="Freeform 580"/>
              <p:cNvSpPr>
                <a:spLocks/>
              </p:cNvSpPr>
              <p:nvPr/>
            </p:nvSpPr>
            <p:spPr bwMode="auto">
              <a:xfrm>
                <a:off x="5477" y="1838"/>
                <a:ext cx="6" cy="6"/>
              </a:xfrm>
              <a:custGeom>
                <a:avLst/>
                <a:gdLst>
                  <a:gd name="T0" fmla="*/ 3 w 6"/>
                  <a:gd name="T1" fmla="*/ 0 h 6"/>
                  <a:gd name="T2" fmla="*/ 3 w 6"/>
                  <a:gd name="T3" fmla="*/ 0 h 6"/>
                  <a:gd name="T4" fmla="*/ 0 w 6"/>
                  <a:gd name="T5" fmla="*/ 3 h 6"/>
                  <a:gd name="T6" fmla="*/ 0 w 6"/>
                  <a:gd name="T7" fmla="*/ 6 h 6"/>
                  <a:gd name="T8" fmla="*/ 3 w 6"/>
                  <a:gd name="T9" fmla="*/ 6 h 6"/>
                  <a:gd name="T10" fmla="*/ 6 w 6"/>
                  <a:gd name="T11" fmla="*/ 6 h 6"/>
                  <a:gd name="T12" fmla="*/ 6 w 6"/>
                  <a:gd name="T13" fmla="*/ 6 h 6"/>
                  <a:gd name="T14" fmla="*/ 3 w 6"/>
                  <a:gd name="T15" fmla="*/ 6 h 6"/>
                  <a:gd name="T16" fmla="*/ 3 w 6"/>
                  <a:gd name="T17" fmla="*/ 0 h 6"/>
                  <a:gd name="T18" fmla="*/ 3 w 6"/>
                  <a:gd name="T19" fmla="*/ 0 h 6"/>
                  <a:gd name="T20" fmla="*/ 3 w 6"/>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3" y="0"/>
                    </a:moveTo>
                    <a:lnTo>
                      <a:pt x="3" y="0"/>
                    </a:lnTo>
                    <a:lnTo>
                      <a:pt x="0" y="3"/>
                    </a:lnTo>
                    <a:lnTo>
                      <a:pt x="0" y="6"/>
                    </a:lnTo>
                    <a:lnTo>
                      <a:pt x="3" y="6"/>
                    </a:lnTo>
                    <a:lnTo>
                      <a:pt x="6" y="6"/>
                    </a:lnTo>
                    <a:lnTo>
                      <a:pt x="3" y="6"/>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41" name="Freeform 581"/>
              <p:cNvSpPr>
                <a:spLocks/>
              </p:cNvSpPr>
              <p:nvPr/>
            </p:nvSpPr>
            <p:spPr bwMode="auto">
              <a:xfrm>
                <a:off x="5480" y="1838"/>
                <a:ext cx="13" cy="6"/>
              </a:xfrm>
              <a:custGeom>
                <a:avLst/>
                <a:gdLst>
                  <a:gd name="T0" fmla="*/ 11 w 13"/>
                  <a:gd name="T1" fmla="*/ 0 h 6"/>
                  <a:gd name="T2" fmla="*/ 11 w 13"/>
                  <a:gd name="T3" fmla="*/ 0 h 6"/>
                  <a:gd name="T4" fmla="*/ 3 w 13"/>
                  <a:gd name="T5" fmla="*/ 3 h 6"/>
                  <a:gd name="T6" fmla="*/ 0 w 13"/>
                  <a:gd name="T7" fmla="*/ 0 h 6"/>
                  <a:gd name="T8" fmla="*/ 0 w 13"/>
                  <a:gd name="T9" fmla="*/ 6 h 6"/>
                  <a:gd name="T10" fmla="*/ 3 w 13"/>
                  <a:gd name="T11" fmla="*/ 6 h 6"/>
                  <a:gd name="T12" fmla="*/ 13 w 13"/>
                  <a:gd name="T13" fmla="*/ 6 h 6"/>
                  <a:gd name="T14" fmla="*/ 13 w 13"/>
                  <a:gd name="T15" fmla="*/ 6 h 6"/>
                  <a:gd name="T16" fmla="*/ 11 w 1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
                  <a:gd name="T29" fmla="*/ 13 w 1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
                    <a:moveTo>
                      <a:pt x="11" y="0"/>
                    </a:moveTo>
                    <a:lnTo>
                      <a:pt x="11" y="0"/>
                    </a:lnTo>
                    <a:lnTo>
                      <a:pt x="3" y="3"/>
                    </a:lnTo>
                    <a:lnTo>
                      <a:pt x="0" y="0"/>
                    </a:lnTo>
                    <a:lnTo>
                      <a:pt x="0" y="6"/>
                    </a:lnTo>
                    <a:lnTo>
                      <a:pt x="3" y="6"/>
                    </a:lnTo>
                    <a:lnTo>
                      <a:pt x="13" y="6"/>
                    </a:lnTo>
                    <a:lnTo>
                      <a:pt x="1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42" name="Freeform 582"/>
              <p:cNvSpPr>
                <a:spLocks/>
              </p:cNvSpPr>
              <p:nvPr/>
            </p:nvSpPr>
            <p:spPr bwMode="auto">
              <a:xfrm>
                <a:off x="5491" y="1838"/>
                <a:ext cx="5" cy="8"/>
              </a:xfrm>
              <a:custGeom>
                <a:avLst/>
                <a:gdLst>
                  <a:gd name="T0" fmla="*/ 2 w 5"/>
                  <a:gd name="T1" fmla="*/ 8 h 8"/>
                  <a:gd name="T2" fmla="*/ 2 w 5"/>
                  <a:gd name="T3" fmla="*/ 8 h 8"/>
                  <a:gd name="T4" fmla="*/ 5 w 5"/>
                  <a:gd name="T5" fmla="*/ 3 h 8"/>
                  <a:gd name="T6" fmla="*/ 0 w 5"/>
                  <a:gd name="T7" fmla="*/ 0 h 8"/>
                  <a:gd name="T8" fmla="*/ 2 w 5"/>
                  <a:gd name="T9" fmla="*/ 6 h 8"/>
                  <a:gd name="T10" fmla="*/ 2 w 5"/>
                  <a:gd name="T11" fmla="*/ 6 h 8"/>
                  <a:gd name="T12" fmla="*/ 0 w 5"/>
                  <a:gd name="T13" fmla="*/ 3 h 8"/>
                  <a:gd name="T14" fmla="*/ 2 w 5"/>
                  <a:gd name="T15" fmla="*/ 3 h 8"/>
                  <a:gd name="T16" fmla="*/ 2 w 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2" y="8"/>
                    </a:moveTo>
                    <a:lnTo>
                      <a:pt x="2" y="8"/>
                    </a:lnTo>
                    <a:lnTo>
                      <a:pt x="5" y="3"/>
                    </a:lnTo>
                    <a:lnTo>
                      <a:pt x="0" y="0"/>
                    </a:lnTo>
                    <a:lnTo>
                      <a:pt x="2" y="6"/>
                    </a:lnTo>
                    <a:lnTo>
                      <a:pt x="0" y="3"/>
                    </a:lnTo>
                    <a:lnTo>
                      <a:pt x="2" y="3"/>
                    </a:lnTo>
                    <a:lnTo>
                      <a:pt x="2"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43" name="Freeform 583"/>
              <p:cNvSpPr>
                <a:spLocks/>
              </p:cNvSpPr>
              <p:nvPr/>
            </p:nvSpPr>
            <p:spPr bwMode="auto">
              <a:xfrm>
                <a:off x="5543" y="1867"/>
                <a:ext cx="15" cy="16"/>
              </a:xfrm>
              <a:custGeom>
                <a:avLst/>
                <a:gdLst>
                  <a:gd name="T0" fmla="*/ 2 w 15"/>
                  <a:gd name="T1" fmla="*/ 3 h 16"/>
                  <a:gd name="T2" fmla="*/ 0 w 15"/>
                  <a:gd name="T3" fmla="*/ 5 h 16"/>
                  <a:gd name="T4" fmla="*/ 0 w 15"/>
                  <a:gd name="T5" fmla="*/ 10 h 16"/>
                  <a:gd name="T6" fmla="*/ 2 w 15"/>
                  <a:gd name="T7" fmla="*/ 13 h 16"/>
                  <a:gd name="T8" fmla="*/ 2 w 15"/>
                  <a:gd name="T9" fmla="*/ 13 h 16"/>
                  <a:gd name="T10" fmla="*/ 5 w 15"/>
                  <a:gd name="T11" fmla="*/ 16 h 16"/>
                  <a:gd name="T12" fmla="*/ 10 w 15"/>
                  <a:gd name="T13" fmla="*/ 13 h 16"/>
                  <a:gd name="T14" fmla="*/ 15 w 15"/>
                  <a:gd name="T15" fmla="*/ 8 h 16"/>
                  <a:gd name="T16" fmla="*/ 13 w 15"/>
                  <a:gd name="T17" fmla="*/ 0 h 16"/>
                  <a:gd name="T18" fmla="*/ 8 w 15"/>
                  <a:gd name="T19" fmla="*/ 0 h 16"/>
                  <a:gd name="T20" fmla="*/ 2 w 15"/>
                  <a:gd name="T21" fmla="*/ 3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6"/>
                  <a:gd name="T35" fmla="*/ 15 w 15"/>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6">
                    <a:moveTo>
                      <a:pt x="2" y="3"/>
                    </a:moveTo>
                    <a:lnTo>
                      <a:pt x="0" y="5"/>
                    </a:lnTo>
                    <a:lnTo>
                      <a:pt x="0" y="10"/>
                    </a:lnTo>
                    <a:lnTo>
                      <a:pt x="2" y="13"/>
                    </a:lnTo>
                    <a:lnTo>
                      <a:pt x="5" y="16"/>
                    </a:lnTo>
                    <a:lnTo>
                      <a:pt x="10" y="13"/>
                    </a:lnTo>
                    <a:lnTo>
                      <a:pt x="15" y="8"/>
                    </a:lnTo>
                    <a:lnTo>
                      <a:pt x="13" y="0"/>
                    </a:lnTo>
                    <a:lnTo>
                      <a:pt x="8" y="0"/>
                    </a:lnTo>
                    <a:lnTo>
                      <a:pt x="2" y="3"/>
                    </a:lnTo>
                    <a:close/>
                  </a:path>
                </a:pathLst>
              </a:custGeom>
              <a:solidFill>
                <a:srgbClr val="EC9168"/>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44" name="Freeform 584"/>
              <p:cNvSpPr>
                <a:spLocks/>
              </p:cNvSpPr>
              <p:nvPr/>
            </p:nvSpPr>
            <p:spPr bwMode="auto">
              <a:xfrm>
                <a:off x="5543" y="1870"/>
                <a:ext cx="5" cy="7"/>
              </a:xfrm>
              <a:custGeom>
                <a:avLst/>
                <a:gdLst>
                  <a:gd name="T0" fmla="*/ 2 w 5"/>
                  <a:gd name="T1" fmla="*/ 5 h 7"/>
                  <a:gd name="T2" fmla="*/ 2 w 5"/>
                  <a:gd name="T3" fmla="*/ 5 h 7"/>
                  <a:gd name="T4" fmla="*/ 2 w 5"/>
                  <a:gd name="T5" fmla="*/ 5 h 7"/>
                  <a:gd name="T6" fmla="*/ 5 w 5"/>
                  <a:gd name="T7" fmla="*/ 2 h 7"/>
                  <a:gd name="T8" fmla="*/ 2 w 5"/>
                  <a:gd name="T9" fmla="*/ 0 h 7"/>
                  <a:gd name="T10" fmla="*/ 0 w 5"/>
                  <a:gd name="T11" fmla="*/ 2 h 7"/>
                  <a:gd name="T12" fmla="*/ 0 w 5"/>
                  <a:gd name="T13" fmla="*/ 7 h 7"/>
                  <a:gd name="T14" fmla="*/ 0 w 5"/>
                  <a:gd name="T15" fmla="*/ 7 h 7"/>
                  <a:gd name="T16" fmla="*/ 2 w 5"/>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7"/>
                  <a:gd name="T29" fmla="*/ 5 w 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7">
                    <a:moveTo>
                      <a:pt x="2" y="5"/>
                    </a:moveTo>
                    <a:lnTo>
                      <a:pt x="2" y="5"/>
                    </a:lnTo>
                    <a:lnTo>
                      <a:pt x="5" y="2"/>
                    </a:lnTo>
                    <a:lnTo>
                      <a:pt x="2" y="0"/>
                    </a:lnTo>
                    <a:lnTo>
                      <a:pt x="0" y="2"/>
                    </a:lnTo>
                    <a:lnTo>
                      <a:pt x="0" y="7"/>
                    </a:lnTo>
                    <a:lnTo>
                      <a:pt x="2"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45" name="Freeform 585"/>
              <p:cNvSpPr>
                <a:spLocks/>
              </p:cNvSpPr>
              <p:nvPr/>
            </p:nvSpPr>
            <p:spPr bwMode="auto">
              <a:xfrm>
                <a:off x="5543" y="1875"/>
                <a:ext cx="5" cy="8"/>
              </a:xfrm>
              <a:custGeom>
                <a:avLst/>
                <a:gdLst>
                  <a:gd name="T0" fmla="*/ 2 w 5"/>
                  <a:gd name="T1" fmla="*/ 5 h 8"/>
                  <a:gd name="T2" fmla="*/ 5 w 5"/>
                  <a:gd name="T3" fmla="*/ 5 h 8"/>
                  <a:gd name="T4" fmla="*/ 5 w 5"/>
                  <a:gd name="T5" fmla="*/ 5 h 8"/>
                  <a:gd name="T6" fmla="*/ 2 w 5"/>
                  <a:gd name="T7" fmla="*/ 0 h 8"/>
                  <a:gd name="T8" fmla="*/ 0 w 5"/>
                  <a:gd name="T9" fmla="*/ 2 h 8"/>
                  <a:gd name="T10" fmla="*/ 0 w 5"/>
                  <a:gd name="T11" fmla="*/ 8 h 8"/>
                  <a:gd name="T12" fmla="*/ 0 w 5"/>
                  <a:gd name="T13" fmla="*/ 5 h 8"/>
                  <a:gd name="T14" fmla="*/ 2 w 5"/>
                  <a:gd name="T15" fmla="*/ 8 h 8"/>
                  <a:gd name="T16" fmla="*/ 0 w 5"/>
                  <a:gd name="T17" fmla="*/ 5 h 8"/>
                  <a:gd name="T18" fmla="*/ 0 w 5"/>
                  <a:gd name="T19" fmla="*/ 8 h 8"/>
                  <a:gd name="T20" fmla="*/ 2 w 5"/>
                  <a:gd name="T21" fmla="*/ 8 h 8"/>
                  <a:gd name="T22" fmla="*/ 2 w 5"/>
                  <a:gd name="T23" fmla="*/ 5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8"/>
                  <a:gd name="T38" fmla="*/ 5 w 5"/>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8">
                    <a:moveTo>
                      <a:pt x="2" y="5"/>
                    </a:moveTo>
                    <a:lnTo>
                      <a:pt x="5" y="5"/>
                    </a:lnTo>
                    <a:lnTo>
                      <a:pt x="2" y="0"/>
                    </a:lnTo>
                    <a:lnTo>
                      <a:pt x="0" y="2"/>
                    </a:lnTo>
                    <a:lnTo>
                      <a:pt x="0" y="8"/>
                    </a:lnTo>
                    <a:lnTo>
                      <a:pt x="0" y="5"/>
                    </a:lnTo>
                    <a:lnTo>
                      <a:pt x="2" y="8"/>
                    </a:lnTo>
                    <a:lnTo>
                      <a:pt x="0" y="5"/>
                    </a:lnTo>
                    <a:lnTo>
                      <a:pt x="0" y="8"/>
                    </a:lnTo>
                    <a:lnTo>
                      <a:pt x="2" y="8"/>
                    </a:lnTo>
                    <a:lnTo>
                      <a:pt x="2"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46" name="Freeform 586"/>
              <p:cNvSpPr>
                <a:spLocks/>
              </p:cNvSpPr>
              <p:nvPr/>
            </p:nvSpPr>
            <p:spPr bwMode="auto">
              <a:xfrm>
                <a:off x="5545" y="1880"/>
                <a:ext cx="11" cy="3"/>
              </a:xfrm>
              <a:custGeom>
                <a:avLst/>
                <a:gdLst>
                  <a:gd name="T0" fmla="*/ 8 w 11"/>
                  <a:gd name="T1" fmla="*/ 0 h 3"/>
                  <a:gd name="T2" fmla="*/ 8 w 11"/>
                  <a:gd name="T3" fmla="*/ 0 h 3"/>
                  <a:gd name="T4" fmla="*/ 3 w 11"/>
                  <a:gd name="T5" fmla="*/ 0 h 3"/>
                  <a:gd name="T6" fmla="*/ 0 w 11"/>
                  <a:gd name="T7" fmla="*/ 0 h 3"/>
                  <a:gd name="T8" fmla="*/ 0 w 11"/>
                  <a:gd name="T9" fmla="*/ 3 h 3"/>
                  <a:gd name="T10" fmla="*/ 3 w 11"/>
                  <a:gd name="T11" fmla="*/ 3 h 3"/>
                  <a:gd name="T12" fmla="*/ 11 w 11"/>
                  <a:gd name="T13" fmla="*/ 3 h 3"/>
                  <a:gd name="T14" fmla="*/ 11 w 11"/>
                  <a:gd name="T15" fmla="*/ 3 h 3"/>
                  <a:gd name="T16" fmla="*/ 8 w 11"/>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
                  <a:gd name="T29" fmla="*/ 11 w 1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
                    <a:moveTo>
                      <a:pt x="8" y="0"/>
                    </a:moveTo>
                    <a:lnTo>
                      <a:pt x="8" y="0"/>
                    </a:lnTo>
                    <a:lnTo>
                      <a:pt x="3" y="0"/>
                    </a:lnTo>
                    <a:lnTo>
                      <a:pt x="0" y="0"/>
                    </a:lnTo>
                    <a:lnTo>
                      <a:pt x="0" y="3"/>
                    </a:lnTo>
                    <a:lnTo>
                      <a:pt x="3" y="3"/>
                    </a:lnTo>
                    <a:lnTo>
                      <a:pt x="11" y="3"/>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47" name="Freeform 587"/>
              <p:cNvSpPr>
                <a:spLocks/>
              </p:cNvSpPr>
              <p:nvPr/>
            </p:nvSpPr>
            <p:spPr bwMode="auto">
              <a:xfrm>
                <a:off x="5553" y="1864"/>
                <a:ext cx="5" cy="19"/>
              </a:xfrm>
              <a:custGeom>
                <a:avLst/>
                <a:gdLst>
                  <a:gd name="T0" fmla="*/ 3 w 5"/>
                  <a:gd name="T1" fmla="*/ 3 h 19"/>
                  <a:gd name="T2" fmla="*/ 3 w 5"/>
                  <a:gd name="T3" fmla="*/ 3 h 19"/>
                  <a:gd name="T4" fmla="*/ 3 w 5"/>
                  <a:gd name="T5" fmla="*/ 11 h 19"/>
                  <a:gd name="T6" fmla="*/ 0 w 5"/>
                  <a:gd name="T7" fmla="*/ 16 h 19"/>
                  <a:gd name="T8" fmla="*/ 3 w 5"/>
                  <a:gd name="T9" fmla="*/ 19 h 19"/>
                  <a:gd name="T10" fmla="*/ 5 w 5"/>
                  <a:gd name="T11" fmla="*/ 11 h 19"/>
                  <a:gd name="T12" fmla="*/ 5 w 5"/>
                  <a:gd name="T13" fmla="*/ 0 h 19"/>
                  <a:gd name="T14" fmla="*/ 5 w 5"/>
                  <a:gd name="T15" fmla="*/ 0 h 19"/>
                  <a:gd name="T16" fmla="*/ 3 w 5"/>
                  <a:gd name="T17" fmla="*/ 3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9"/>
                  <a:gd name="T29" fmla="*/ 5 w 5"/>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9">
                    <a:moveTo>
                      <a:pt x="3" y="3"/>
                    </a:moveTo>
                    <a:lnTo>
                      <a:pt x="3" y="3"/>
                    </a:lnTo>
                    <a:lnTo>
                      <a:pt x="3" y="11"/>
                    </a:lnTo>
                    <a:lnTo>
                      <a:pt x="0" y="16"/>
                    </a:lnTo>
                    <a:lnTo>
                      <a:pt x="3" y="19"/>
                    </a:lnTo>
                    <a:lnTo>
                      <a:pt x="5" y="11"/>
                    </a:lnTo>
                    <a:lnTo>
                      <a:pt x="5" y="0"/>
                    </a:lnTo>
                    <a:lnTo>
                      <a:pt x="3"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48" name="Freeform 588"/>
              <p:cNvSpPr>
                <a:spLocks/>
              </p:cNvSpPr>
              <p:nvPr/>
            </p:nvSpPr>
            <p:spPr bwMode="auto">
              <a:xfrm>
                <a:off x="5545" y="1864"/>
                <a:ext cx="13" cy="8"/>
              </a:xfrm>
              <a:custGeom>
                <a:avLst/>
                <a:gdLst>
                  <a:gd name="T0" fmla="*/ 3 w 13"/>
                  <a:gd name="T1" fmla="*/ 8 h 8"/>
                  <a:gd name="T2" fmla="*/ 3 w 13"/>
                  <a:gd name="T3" fmla="*/ 8 h 8"/>
                  <a:gd name="T4" fmla="*/ 6 w 13"/>
                  <a:gd name="T5" fmla="*/ 6 h 8"/>
                  <a:gd name="T6" fmla="*/ 11 w 13"/>
                  <a:gd name="T7" fmla="*/ 3 h 8"/>
                  <a:gd name="T8" fmla="*/ 13 w 13"/>
                  <a:gd name="T9" fmla="*/ 0 h 8"/>
                  <a:gd name="T10" fmla="*/ 6 w 13"/>
                  <a:gd name="T11" fmla="*/ 0 h 8"/>
                  <a:gd name="T12" fmla="*/ 0 w 13"/>
                  <a:gd name="T13" fmla="*/ 6 h 8"/>
                  <a:gd name="T14" fmla="*/ 0 w 13"/>
                  <a:gd name="T15" fmla="*/ 6 h 8"/>
                  <a:gd name="T16" fmla="*/ 3 w 13"/>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3" y="8"/>
                    </a:moveTo>
                    <a:lnTo>
                      <a:pt x="3" y="8"/>
                    </a:lnTo>
                    <a:lnTo>
                      <a:pt x="6" y="6"/>
                    </a:lnTo>
                    <a:lnTo>
                      <a:pt x="11" y="3"/>
                    </a:lnTo>
                    <a:lnTo>
                      <a:pt x="13" y="0"/>
                    </a:lnTo>
                    <a:lnTo>
                      <a:pt x="6" y="0"/>
                    </a:lnTo>
                    <a:lnTo>
                      <a:pt x="0" y="6"/>
                    </a:lnTo>
                    <a:lnTo>
                      <a:pt x="3"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49" name="Freeform 589"/>
              <p:cNvSpPr>
                <a:spLocks/>
              </p:cNvSpPr>
              <p:nvPr/>
            </p:nvSpPr>
            <p:spPr bwMode="auto">
              <a:xfrm>
                <a:off x="5483" y="1846"/>
                <a:ext cx="23" cy="34"/>
              </a:xfrm>
              <a:custGeom>
                <a:avLst/>
                <a:gdLst>
                  <a:gd name="T0" fmla="*/ 23 w 23"/>
                  <a:gd name="T1" fmla="*/ 34 h 34"/>
                  <a:gd name="T2" fmla="*/ 15 w 23"/>
                  <a:gd name="T3" fmla="*/ 34 h 34"/>
                  <a:gd name="T4" fmla="*/ 0 w 23"/>
                  <a:gd name="T5" fmla="*/ 34 h 34"/>
                  <a:gd name="T6" fmla="*/ 0 w 23"/>
                  <a:gd name="T7" fmla="*/ 18 h 34"/>
                  <a:gd name="T8" fmla="*/ 5 w 23"/>
                  <a:gd name="T9" fmla="*/ 3 h 34"/>
                  <a:gd name="T10" fmla="*/ 5 w 23"/>
                  <a:gd name="T11" fmla="*/ 3 h 34"/>
                  <a:gd name="T12" fmla="*/ 10 w 23"/>
                  <a:gd name="T13" fmla="*/ 0 h 34"/>
                  <a:gd name="T14" fmla="*/ 18 w 23"/>
                  <a:gd name="T15" fmla="*/ 16 h 34"/>
                  <a:gd name="T16" fmla="*/ 23 w 23"/>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34"/>
                  <a:gd name="T29" fmla="*/ 23 w 2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34">
                    <a:moveTo>
                      <a:pt x="23" y="34"/>
                    </a:moveTo>
                    <a:lnTo>
                      <a:pt x="15" y="34"/>
                    </a:lnTo>
                    <a:lnTo>
                      <a:pt x="0" y="34"/>
                    </a:lnTo>
                    <a:lnTo>
                      <a:pt x="0" y="18"/>
                    </a:lnTo>
                    <a:lnTo>
                      <a:pt x="5" y="3"/>
                    </a:lnTo>
                    <a:lnTo>
                      <a:pt x="10" y="0"/>
                    </a:lnTo>
                    <a:lnTo>
                      <a:pt x="18" y="16"/>
                    </a:lnTo>
                    <a:lnTo>
                      <a:pt x="23" y="34"/>
                    </a:lnTo>
                    <a:close/>
                  </a:path>
                </a:pathLst>
              </a:custGeom>
              <a:solidFill>
                <a:srgbClr val="EC9168"/>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50" name="Freeform 590"/>
              <p:cNvSpPr>
                <a:spLocks/>
              </p:cNvSpPr>
              <p:nvPr/>
            </p:nvSpPr>
            <p:spPr bwMode="auto">
              <a:xfrm>
                <a:off x="5483" y="1877"/>
                <a:ext cx="26" cy="6"/>
              </a:xfrm>
              <a:custGeom>
                <a:avLst/>
                <a:gdLst>
                  <a:gd name="T0" fmla="*/ 0 w 26"/>
                  <a:gd name="T1" fmla="*/ 6 h 6"/>
                  <a:gd name="T2" fmla="*/ 0 w 26"/>
                  <a:gd name="T3" fmla="*/ 6 h 6"/>
                  <a:gd name="T4" fmla="*/ 15 w 26"/>
                  <a:gd name="T5" fmla="*/ 6 h 6"/>
                  <a:gd name="T6" fmla="*/ 26 w 26"/>
                  <a:gd name="T7" fmla="*/ 3 h 6"/>
                  <a:gd name="T8" fmla="*/ 23 w 26"/>
                  <a:gd name="T9" fmla="*/ 0 h 6"/>
                  <a:gd name="T10" fmla="*/ 15 w 26"/>
                  <a:gd name="T11" fmla="*/ 3 h 6"/>
                  <a:gd name="T12" fmla="*/ 2 w 26"/>
                  <a:gd name="T13" fmla="*/ 3 h 6"/>
                  <a:gd name="T14" fmla="*/ 2 w 26"/>
                  <a:gd name="T15" fmla="*/ 3 h 6"/>
                  <a:gd name="T16" fmla="*/ 0 w 26"/>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6"/>
                  <a:gd name="T29" fmla="*/ 26 w 2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6">
                    <a:moveTo>
                      <a:pt x="0" y="6"/>
                    </a:moveTo>
                    <a:lnTo>
                      <a:pt x="0" y="6"/>
                    </a:lnTo>
                    <a:lnTo>
                      <a:pt x="15" y="6"/>
                    </a:lnTo>
                    <a:lnTo>
                      <a:pt x="26" y="3"/>
                    </a:lnTo>
                    <a:lnTo>
                      <a:pt x="23" y="0"/>
                    </a:lnTo>
                    <a:lnTo>
                      <a:pt x="15" y="3"/>
                    </a:lnTo>
                    <a:lnTo>
                      <a:pt x="2" y="3"/>
                    </a:lnTo>
                    <a:lnTo>
                      <a:pt x="0"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51" name="Freeform 591"/>
              <p:cNvSpPr>
                <a:spLocks/>
              </p:cNvSpPr>
              <p:nvPr/>
            </p:nvSpPr>
            <p:spPr bwMode="auto">
              <a:xfrm>
                <a:off x="5480" y="1846"/>
                <a:ext cx="8" cy="37"/>
              </a:xfrm>
              <a:custGeom>
                <a:avLst/>
                <a:gdLst>
                  <a:gd name="T0" fmla="*/ 5 w 8"/>
                  <a:gd name="T1" fmla="*/ 0 h 37"/>
                  <a:gd name="T2" fmla="*/ 5 w 8"/>
                  <a:gd name="T3" fmla="*/ 3 h 37"/>
                  <a:gd name="T4" fmla="*/ 0 w 8"/>
                  <a:gd name="T5" fmla="*/ 18 h 37"/>
                  <a:gd name="T6" fmla="*/ 3 w 8"/>
                  <a:gd name="T7" fmla="*/ 37 h 37"/>
                  <a:gd name="T8" fmla="*/ 5 w 8"/>
                  <a:gd name="T9" fmla="*/ 34 h 37"/>
                  <a:gd name="T10" fmla="*/ 5 w 8"/>
                  <a:gd name="T11" fmla="*/ 18 h 37"/>
                  <a:gd name="T12" fmla="*/ 8 w 8"/>
                  <a:gd name="T13" fmla="*/ 3 h 37"/>
                  <a:gd name="T14" fmla="*/ 8 w 8"/>
                  <a:gd name="T15" fmla="*/ 5 h 37"/>
                  <a:gd name="T16" fmla="*/ 5 w 8"/>
                  <a:gd name="T17" fmla="*/ 0 h 37"/>
                  <a:gd name="T18" fmla="*/ 5 w 8"/>
                  <a:gd name="T19" fmla="*/ 0 h 37"/>
                  <a:gd name="T20" fmla="*/ 5 w 8"/>
                  <a:gd name="T21" fmla="*/ 3 h 37"/>
                  <a:gd name="T22" fmla="*/ 5 w 8"/>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37"/>
                  <a:gd name="T38" fmla="*/ 8 w 8"/>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37">
                    <a:moveTo>
                      <a:pt x="5" y="0"/>
                    </a:moveTo>
                    <a:lnTo>
                      <a:pt x="5" y="3"/>
                    </a:lnTo>
                    <a:lnTo>
                      <a:pt x="0" y="18"/>
                    </a:lnTo>
                    <a:lnTo>
                      <a:pt x="3" y="37"/>
                    </a:lnTo>
                    <a:lnTo>
                      <a:pt x="5" y="34"/>
                    </a:lnTo>
                    <a:lnTo>
                      <a:pt x="5" y="18"/>
                    </a:lnTo>
                    <a:lnTo>
                      <a:pt x="8" y="3"/>
                    </a:lnTo>
                    <a:lnTo>
                      <a:pt x="8" y="5"/>
                    </a:lnTo>
                    <a:lnTo>
                      <a:pt x="5" y="0"/>
                    </a:lnTo>
                    <a:lnTo>
                      <a:pt x="5" y="3"/>
                    </a:lnTo>
                    <a:lnTo>
                      <a:pt x="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52" name="Freeform 592"/>
              <p:cNvSpPr>
                <a:spLocks/>
              </p:cNvSpPr>
              <p:nvPr/>
            </p:nvSpPr>
            <p:spPr bwMode="auto">
              <a:xfrm>
                <a:off x="5485" y="1844"/>
                <a:ext cx="8" cy="7"/>
              </a:xfrm>
              <a:custGeom>
                <a:avLst/>
                <a:gdLst>
                  <a:gd name="T0" fmla="*/ 6 w 8"/>
                  <a:gd name="T1" fmla="*/ 0 h 7"/>
                  <a:gd name="T2" fmla="*/ 6 w 8"/>
                  <a:gd name="T3" fmla="*/ 0 h 7"/>
                  <a:gd name="T4" fmla="*/ 3 w 8"/>
                  <a:gd name="T5" fmla="*/ 2 h 7"/>
                  <a:gd name="T6" fmla="*/ 0 w 8"/>
                  <a:gd name="T7" fmla="*/ 2 h 7"/>
                  <a:gd name="T8" fmla="*/ 3 w 8"/>
                  <a:gd name="T9" fmla="*/ 7 h 7"/>
                  <a:gd name="T10" fmla="*/ 6 w 8"/>
                  <a:gd name="T11" fmla="*/ 5 h 7"/>
                  <a:gd name="T12" fmla="*/ 8 w 8"/>
                  <a:gd name="T13" fmla="*/ 5 h 7"/>
                  <a:gd name="T14" fmla="*/ 8 w 8"/>
                  <a:gd name="T15" fmla="*/ 5 h 7"/>
                  <a:gd name="T16" fmla="*/ 6 w 8"/>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7"/>
                  <a:gd name="T29" fmla="*/ 8 w 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7">
                    <a:moveTo>
                      <a:pt x="6" y="0"/>
                    </a:moveTo>
                    <a:lnTo>
                      <a:pt x="6" y="0"/>
                    </a:lnTo>
                    <a:lnTo>
                      <a:pt x="3" y="2"/>
                    </a:lnTo>
                    <a:lnTo>
                      <a:pt x="0" y="2"/>
                    </a:lnTo>
                    <a:lnTo>
                      <a:pt x="3" y="7"/>
                    </a:lnTo>
                    <a:lnTo>
                      <a:pt x="6" y="5"/>
                    </a:lnTo>
                    <a:lnTo>
                      <a:pt x="8" y="5"/>
                    </a:lnTo>
                    <a:lnTo>
                      <a:pt x="6"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53" name="Freeform 593"/>
              <p:cNvSpPr>
                <a:spLocks/>
              </p:cNvSpPr>
              <p:nvPr/>
            </p:nvSpPr>
            <p:spPr bwMode="auto">
              <a:xfrm>
                <a:off x="5491" y="1844"/>
                <a:ext cx="18" cy="36"/>
              </a:xfrm>
              <a:custGeom>
                <a:avLst/>
                <a:gdLst>
                  <a:gd name="T0" fmla="*/ 18 w 18"/>
                  <a:gd name="T1" fmla="*/ 36 h 36"/>
                  <a:gd name="T2" fmla="*/ 18 w 18"/>
                  <a:gd name="T3" fmla="*/ 33 h 36"/>
                  <a:gd name="T4" fmla="*/ 13 w 18"/>
                  <a:gd name="T5" fmla="*/ 18 h 36"/>
                  <a:gd name="T6" fmla="*/ 0 w 18"/>
                  <a:gd name="T7" fmla="*/ 0 h 36"/>
                  <a:gd name="T8" fmla="*/ 2 w 18"/>
                  <a:gd name="T9" fmla="*/ 5 h 36"/>
                  <a:gd name="T10" fmla="*/ 7 w 18"/>
                  <a:gd name="T11" fmla="*/ 18 h 36"/>
                  <a:gd name="T12" fmla="*/ 15 w 18"/>
                  <a:gd name="T13" fmla="*/ 36 h 36"/>
                  <a:gd name="T14" fmla="*/ 15 w 18"/>
                  <a:gd name="T15" fmla="*/ 33 h 36"/>
                  <a:gd name="T16" fmla="*/ 18 w 18"/>
                  <a:gd name="T17" fmla="*/ 36 h 36"/>
                  <a:gd name="T18" fmla="*/ 18 w 18"/>
                  <a:gd name="T19" fmla="*/ 36 h 36"/>
                  <a:gd name="T20" fmla="*/ 18 w 18"/>
                  <a:gd name="T21" fmla="*/ 33 h 36"/>
                  <a:gd name="T22" fmla="*/ 18 w 18"/>
                  <a:gd name="T23" fmla="*/ 36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36"/>
                  <a:gd name="T38" fmla="*/ 18 w 1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36">
                    <a:moveTo>
                      <a:pt x="18" y="36"/>
                    </a:moveTo>
                    <a:lnTo>
                      <a:pt x="18" y="33"/>
                    </a:lnTo>
                    <a:lnTo>
                      <a:pt x="13" y="18"/>
                    </a:lnTo>
                    <a:lnTo>
                      <a:pt x="0" y="0"/>
                    </a:lnTo>
                    <a:lnTo>
                      <a:pt x="2" y="5"/>
                    </a:lnTo>
                    <a:lnTo>
                      <a:pt x="7" y="18"/>
                    </a:lnTo>
                    <a:lnTo>
                      <a:pt x="15" y="36"/>
                    </a:lnTo>
                    <a:lnTo>
                      <a:pt x="15" y="33"/>
                    </a:lnTo>
                    <a:lnTo>
                      <a:pt x="18" y="36"/>
                    </a:lnTo>
                    <a:lnTo>
                      <a:pt x="18" y="33"/>
                    </a:lnTo>
                    <a:lnTo>
                      <a:pt x="18" y="3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54" name="Freeform 594"/>
              <p:cNvSpPr>
                <a:spLocks/>
              </p:cNvSpPr>
              <p:nvPr/>
            </p:nvSpPr>
            <p:spPr bwMode="auto">
              <a:xfrm>
                <a:off x="5506" y="1877"/>
                <a:ext cx="55" cy="40"/>
              </a:xfrm>
              <a:custGeom>
                <a:avLst/>
                <a:gdLst>
                  <a:gd name="T0" fmla="*/ 8 w 55"/>
                  <a:gd name="T1" fmla="*/ 40 h 40"/>
                  <a:gd name="T2" fmla="*/ 5 w 55"/>
                  <a:gd name="T3" fmla="*/ 24 h 40"/>
                  <a:gd name="T4" fmla="*/ 0 w 55"/>
                  <a:gd name="T5" fmla="*/ 6 h 40"/>
                  <a:gd name="T6" fmla="*/ 11 w 55"/>
                  <a:gd name="T7" fmla="*/ 8 h 40"/>
                  <a:gd name="T8" fmla="*/ 16 w 55"/>
                  <a:gd name="T9" fmla="*/ 6 h 40"/>
                  <a:gd name="T10" fmla="*/ 21 w 55"/>
                  <a:gd name="T11" fmla="*/ 3 h 40"/>
                  <a:gd name="T12" fmla="*/ 26 w 55"/>
                  <a:gd name="T13" fmla="*/ 0 h 40"/>
                  <a:gd name="T14" fmla="*/ 29 w 55"/>
                  <a:gd name="T15" fmla="*/ 0 h 40"/>
                  <a:gd name="T16" fmla="*/ 32 w 55"/>
                  <a:gd name="T17" fmla="*/ 0 h 40"/>
                  <a:gd name="T18" fmla="*/ 39 w 55"/>
                  <a:gd name="T19" fmla="*/ 3 h 40"/>
                  <a:gd name="T20" fmla="*/ 47 w 55"/>
                  <a:gd name="T21" fmla="*/ 11 h 40"/>
                  <a:gd name="T22" fmla="*/ 55 w 55"/>
                  <a:gd name="T23" fmla="*/ 27 h 40"/>
                  <a:gd name="T24" fmla="*/ 55 w 55"/>
                  <a:gd name="T25" fmla="*/ 34 h 40"/>
                  <a:gd name="T26" fmla="*/ 47 w 55"/>
                  <a:gd name="T27" fmla="*/ 34 h 40"/>
                  <a:gd name="T28" fmla="*/ 32 w 55"/>
                  <a:gd name="T29" fmla="*/ 32 h 40"/>
                  <a:gd name="T30" fmla="*/ 24 w 55"/>
                  <a:gd name="T31" fmla="*/ 32 h 40"/>
                  <a:gd name="T32" fmla="*/ 16 w 55"/>
                  <a:gd name="T33" fmla="*/ 32 h 40"/>
                  <a:gd name="T34" fmla="*/ 11 w 55"/>
                  <a:gd name="T35" fmla="*/ 34 h 40"/>
                  <a:gd name="T36" fmla="*/ 8 w 55"/>
                  <a:gd name="T37" fmla="*/ 4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40"/>
                  <a:gd name="T59" fmla="*/ 55 w 55"/>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40">
                    <a:moveTo>
                      <a:pt x="8" y="40"/>
                    </a:moveTo>
                    <a:lnTo>
                      <a:pt x="5" y="24"/>
                    </a:lnTo>
                    <a:lnTo>
                      <a:pt x="0" y="6"/>
                    </a:lnTo>
                    <a:lnTo>
                      <a:pt x="11" y="8"/>
                    </a:lnTo>
                    <a:lnTo>
                      <a:pt x="16" y="6"/>
                    </a:lnTo>
                    <a:lnTo>
                      <a:pt x="21" y="3"/>
                    </a:lnTo>
                    <a:lnTo>
                      <a:pt x="26" y="0"/>
                    </a:lnTo>
                    <a:lnTo>
                      <a:pt x="29" y="0"/>
                    </a:lnTo>
                    <a:lnTo>
                      <a:pt x="32" y="0"/>
                    </a:lnTo>
                    <a:lnTo>
                      <a:pt x="39" y="3"/>
                    </a:lnTo>
                    <a:lnTo>
                      <a:pt x="47" y="11"/>
                    </a:lnTo>
                    <a:lnTo>
                      <a:pt x="55" y="27"/>
                    </a:lnTo>
                    <a:lnTo>
                      <a:pt x="55" y="34"/>
                    </a:lnTo>
                    <a:lnTo>
                      <a:pt x="47" y="34"/>
                    </a:lnTo>
                    <a:lnTo>
                      <a:pt x="32" y="32"/>
                    </a:lnTo>
                    <a:lnTo>
                      <a:pt x="24" y="32"/>
                    </a:lnTo>
                    <a:lnTo>
                      <a:pt x="16" y="32"/>
                    </a:lnTo>
                    <a:lnTo>
                      <a:pt x="11" y="34"/>
                    </a:lnTo>
                    <a:lnTo>
                      <a:pt x="8" y="40"/>
                    </a:lnTo>
                    <a:close/>
                  </a:path>
                </a:pathLst>
              </a:custGeom>
              <a:solidFill>
                <a:srgbClr val="4176B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55" name="Freeform 595"/>
              <p:cNvSpPr>
                <a:spLocks/>
              </p:cNvSpPr>
              <p:nvPr/>
            </p:nvSpPr>
            <p:spPr bwMode="auto">
              <a:xfrm>
                <a:off x="5506" y="1883"/>
                <a:ext cx="8" cy="34"/>
              </a:xfrm>
              <a:custGeom>
                <a:avLst/>
                <a:gdLst>
                  <a:gd name="T0" fmla="*/ 0 w 8"/>
                  <a:gd name="T1" fmla="*/ 0 h 34"/>
                  <a:gd name="T2" fmla="*/ 0 w 8"/>
                  <a:gd name="T3" fmla="*/ 2 h 34"/>
                  <a:gd name="T4" fmla="*/ 5 w 8"/>
                  <a:gd name="T5" fmla="*/ 18 h 34"/>
                  <a:gd name="T6" fmla="*/ 5 w 8"/>
                  <a:gd name="T7" fmla="*/ 34 h 34"/>
                  <a:gd name="T8" fmla="*/ 8 w 8"/>
                  <a:gd name="T9" fmla="*/ 34 h 34"/>
                  <a:gd name="T10" fmla="*/ 8 w 8"/>
                  <a:gd name="T11" fmla="*/ 18 h 34"/>
                  <a:gd name="T12" fmla="*/ 0 w 8"/>
                  <a:gd name="T13" fmla="*/ 0 h 34"/>
                  <a:gd name="T14" fmla="*/ 0 w 8"/>
                  <a:gd name="T15" fmla="*/ 2 h 34"/>
                  <a:gd name="T16" fmla="*/ 0 w 8"/>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4"/>
                  <a:gd name="T29" fmla="*/ 8 w 8"/>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4">
                    <a:moveTo>
                      <a:pt x="0" y="0"/>
                    </a:moveTo>
                    <a:lnTo>
                      <a:pt x="0" y="2"/>
                    </a:lnTo>
                    <a:lnTo>
                      <a:pt x="5" y="18"/>
                    </a:lnTo>
                    <a:lnTo>
                      <a:pt x="5" y="34"/>
                    </a:lnTo>
                    <a:lnTo>
                      <a:pt x="8" y="34"/>
                    </a:lnTo>
                    <a:lnTo>
                      <a:pt x="8" y="18"/>
                    </a:lnTo>
                    <a:lnTo>
                      <a:pt x="0" y="0"/>
                    </a:lnTo>
                    <a:lnTo>
                      <a:pt x="0" y="2"/>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56" name="Freeform 596"/>
              <p:cNvSpPr>
                <a:spLocks/>
              </p:cNvSpPr>
              <p:nvPr/>
            </p:nvSpPr>
            <p:spPr bwMode="auto">
              <a:xfrm>
                <a:off x="5506" y="1875"/>
                <a:ext cx="47" cy="16"/>
              </a:xfrm>
              <a:custGeom>
                <a:avLst/>
                <a:gdLst>
                  <a:gd name="T0" fmla="*/ 47 w 47"/>
                  <a:gd name="T1" fmla="*/ 13 h 16"/>
                  <a:gd name="T2" fmla="*/ 47 w 47"/>
                  <a:gd name="T3" fmla="*/ 13 h 16"/>
                  <a:gd name="T4" fmla="*/ 39 w 47"/>
                  <a:gd name="T5" fmla="*/ 5 h 16"/>
                  <a:gd name="T6" fmla="*/ 34 w 47"/>
                  <a:gd name="T7" fmla="*/ 0 h 16"/>
                  <a:gd name="T8" fmla="*/ 29 w 47"/>
                  <a:gd name="T9" fmla="*/ 0 h 16"/>
                  <a:gd name="T10" fmla="*/ 24 w 47"/>
                  <a:gd name="T11" fmla="*/ 2 h 16"/>
                  <a:gd name="T12" fmla="*/ 21 w 47"/>
                  <a:gd name="T13" fmla="*/ 5 h 16"/>
                  <a:gd name="T14" fmla="*/ 16 w 47"/>
                  <a:gd name="T15" fmla="*/ 8 h 16"/>
                  <a:gd name="T16" fmla="*/ 11 w 47"/>
                  <a:gd name="T17" fmla="*/ 8 h 16"/>
                  <a:gd name="T18" fmla="*/ 0 w 47"/>
                  <a:gd name="T19" fmla="*/ 8 h 16"/>
                  <a:gd name="T20" fmla="*/ 0 w 47"/>
                  <a:gd name="T21" fmla="*/ 10 h 16"/>
                  <a:gd name="T22" fmla="*/ 11 w 47"/>
                  <a:gd name="T23" fmla="*/ 13 h 16"/>
                  <a:gd name="T24" fmla="*/ 18 w 47"/>
                  <a:gd name="T25" fmla="*/ 10 h 16"/>
                  <a:gd name="T26" fmla="*/ 24 w 47"/>
                  <a:gd name="T27" fmla="*/ 8 h 16"/>
                  <a:gd name="T28" fmla="*/ 26 w 47"/>
                  <a:gd name="T29" fmla="*/ 5 h 16"/>
                  <a:gd name="T30" fmla="*/ 29 w 47"/>
                  <a:gd name="T31" fmla="*/ 5 h 16"/>
                  <a:gd name="T32" fmla="*/ 32 w 47"/>
                  <a:gd name="T33" fmla="*/ 5 h 16"/>
                  <a:gd name="T34" fmla="*/ 37 w 47"/>
                  <a:gd name="T35" fmla="*/ 8 h 16"/>
                  <a:gd name="T36" fmla="*/ 45 w 47"/>
                  <a:gd name="T37" fmla="*/ 16 h 16"/>
                  <a:gd name="T38" fmla="*/ 45 w 47"/>
                  <a:gd name="T39" fmla="*/ 16 h 16"/>
                  <a:gd name="T40" fmla="*/ 47 w 47"/>
                  <a:gd name="T41" fmla="*/ 13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16"/>
                  <a:gd name="T65" fmla="*/ 47 w 47"/>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16">
                    <a:moveTo>
                      <a:pt x="47" y="13"/>
                    </a:moveTo>
                    <a:lnTo>
                      <a:pt x="47" y="13"/>
                    </a:lnTo>
                    <a:lnTo>
                      <a:pt x="39" y="5"/>
                    </a:lnTo>
                    <a:lnTo>
                      <a:pt x="34" y="0"/>
                    </a:lnTo>
                    <a:lnTo>
                      <a:pt x="29" y="0"/>
                    </a:lnTo>
                    <a:lnTo>
                      <a:pt x="24" y="2"/>
                    </a:lnTo>
                    <a:lnTo>
                      <a:pt x="21" y="5"/>
                    </a:lnTo>
                    <a:lnTo>
                      <a:pt x="16" y="8"/>
                    </a:lnTo>
                    <a:lnTo>
                      <a:pt x="11" y="8"/>
                    </a:lnTo>
                    <a:lnTo>
                      <a:pt x="0" y="8"/>
                    </a:lnTo>
                    <a:lnTo>
                      <a:pt x="0" y="10"/>
                    </a:lnTo>
                    <a:lnTo>
                      <a:pt x="11" y="13"/>
                    </a:lnTo>
                    <a:lnTo>
                      <a:pt x="18" y="10"/>
                    </a:lnTo>
                    <a:lnTo>
                      <a:pt x="24" y="8"/>
                    </a:lnTo>
                    <a:lnTo>
                      <a:pt x="26" y="5"/>
                    </a:lnTo>
                    <a:lnTo>
                      <a:pt x="29" y="5"/>
                    </a:lnTo>
                    <a:lnTo>
                      <a:pt x="32" y="5"/>
                    </a:lnTo>
                    <a:lnTo>
                      <a:pt x="37" y="8"/>
                    </a:lnTo>
                    <a:lnTo>
                      <a:pt x="45" y="16"/>
                    </a:lnTo>
                    <a:lnTo>
                      <a:pt x="47"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57" name="Freeform 597"/>
              <p:cNvSpPr>
                <a:spLocks/>
              </p:cNvSpPr>
              <p:nvPr/>
            </p:nvSpPr>
            <p:spPr bwMode="auto">
              <a:xfrm>
                <a:off x="5551" y="1888"/>
                <a:ext cx="13" cy="26"/>
              </a:xfrm>
              <a:custGeom>
                <a:avLst/>
                <a:gdLst>
                  <a:gd name="T0" fmla="*/ 10 w 13"/>
                  <a:gd name="T1" fmla="*/ 26 h 26"/>
                  <a:gd name="T2" fmla="*/ 13 w 13"/>
                  <a:gd name="T3" fmla="*/ 23 h 26"/>
                  <a:gd name="T4" fmla="*/ 10 w 13"/>
                  <a:gd name="T5" fmla="*/ 16 h 26"/>
                  <a:gd name="T6" fmla="*/ 2 w 13"/>
                  <a:gd name="T7" fmla="*/ 0 h 26"/>
                  <a:gd name="T8" fmla="*/ 0 w 13"/>
                  <a:gd name="T9" fmla="*/ 3 h 26"/>
                  <a:gd name="T10" fmla="*/ 7 w 13"/>
                  <a:gd name="T11" fmla="*/ 16 h 26"/>
                  <a:gd name="T12" fmla="*/ 7 w 13"/>
                  <a:gd name="T13" fmla="*/ 23 h 26"/>
                  <a:gd name="T14" fmla="*/ 10 w 13"/>
                  <a:gd name="T15" fmla="*/ 21 h 26"/>
                  <a:gd name="T16" fmla="*/ 10 w 13"/>
                  <a:gd name="T17" fmla="*/ 26 h 26"/>
                  <a:gd name="T18" fmla="*/ 10 w 13"/>
                  <a:gd name="T19" fmla="*/ 26 h 26"/>
                  <a:gd name="T20" fmla="*/ 13 w 13"/>
                  <a:gd name="T21" fmla="*/ 23 h 26"/>
                  <a:gd name="T22" fmla="*/ 10 w 13"/>
                  <a:gd name="T23" fmla="*/ 2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26"/>
                  <a:gd name="T38" fmla="*/ 13 w 1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26">
                    <a:moveTo>
                      <a:pt x="10" y="26"/>
                    </a:moveTo>
                    <a:lnTo>
                      <a:pt x="13" y="23"/>
                    </a:lnTo>
                    <a:lnTo>
                      <a:pt x="10" y="16"/>
                    </a:lnTo>
                    <a:lnTo>
                      <a:pt x="2" y="0"/>
                    </a:lnTo>
                    <a:lnTo>
                      <a:pt x="0" y="3"/>
                    </a:lnTo>
                    <a:lnTo>
                      <a:pt x="7" y="16"/>
                    </a:lnTo>
                    <a:lnTo>
                      <a:pt x="7" y="23"/>
                    </a:lnTo>
                    <a:lnTo>
                      <a:pt x="10" y="21"/>
                    </a:lnTo>
                    <a:lnTo>
                      <a:pt x="10" y="26"/>
                    </a:lnTo>
                    <a:lnTo>
                      <a:pt x="13" y="23"/>
                    </a:lnTo>
                    <a:lnTo>
                      <a:pt x="10" y="2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58" name="Freeform 598"/>
              <p:cNvSpPr>
                <a:spLocks/>
              </p:cNvSpPr>
              <p:nvPr/>
            </p:nvSpPr>
            <p:spPr bwMode="auto">
              <a:xfrm>
                <a:off x="5511" y="1906"/>
                <a:ext cx="50" cy="11"/>
              </a:xfrm>
              <a:custGeom>
                <a:avLst/>
                <a:gdLst>
                  <a:gd name="T0" fmla="*/ 0 w 50"/>
                  <a:gd name="T1" fmla="*/ 11 h 11"/>
                  <a:gd name="T2" fmla="*/ 3 w 50"/>
                  <a:gd name="T3" fmla="*/ 11 h 11"/>
                  <a:gd name="T4" fmla="*/ 6 w 50"/>
                  <a:gd name="T5" fmla="*/ 8 h 11"/>
                  <a:gd name="T6" fmla="*/ 11 w 50"/>
                  <a:gd name="T7" fmla="*/ 5 h 11"/>
                  <a:gd name="T8" fmla="*/ 19 w 50"/>
                  <a:gd name="T9" fmla="*/ 5 h 11"/>
                  <a:gd name="T10" fmla="*/ 27 w 50"/>
                  <a:gd name="T11" fmla="*/ 5 h 11"/>
                  <a:gd name="T12" fmla="*/ 42 w 50"/>
                  <a:gd name="T13" fmla="*/ 5 h 11"/>
                  <a:gd name="T14" fmla="*/ 50 w 50"/>
                  <a:gd name="T15" fmla="*/ 8 h 11"/>
                  <a:gd name="T16" fmla="*/ 50 w 50"/>
                  <a:gd name="T17" fmla="*/ 3 h 11"/>
                  <a:gd name="T18" fmla="*/ 42 w 50"/>
                  <a:gd name="T19" fmla="*/ 3 h 11"/>
                  <a:gd name="T20" fmla="*/ 27 w 50"/>
                  <a:gd name="T21" fmla="*/ 0 h 11"/>
                  <a:gd name="T22" fmla="*/ 16 w 50"/>
                  <a:gd name="T23" fmla="*/ 0 h 11"/>
                  <a:gd name="T24" fmla="*/ 8 w 50"/>
                  <a:gd name="T25" fmla="*/ 3 h 11"/>
                  <a:gd name="T26" fmla="*/ 3 w 50"/>
                  <a:gd name="T27" fmla="*/ 5 h 11"/>
                  <a:gd name="T28" fmla="*/ 0 w 50"/>
                  <a:gd name="T29" fmla="*/ 11 h 11"/>
                  <a:gd name="T30" fmla="*/ 3 w 50"/>
                  <a:gd name="T31" fmla="*/ 11 h 11"/>
                  <a:gd name="T32" fmla="*/ 0 w 50"/>
                  <a:gd name="T33" fmla="*/ 1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1"/>
                  <a:gd name="T53" fmla="*/ 50 w 50"/>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1">
                    <a:moveTo>
                      <a:pt x="0" y="11"/>
                    </a:moveTo>
                    <a:lnTo>
                      <a:pt x="3" y="11"/>
                    </a:lnTo>
                    <a:lnTo>
                      <a:pt x="6" y="8"/>
                    </a:lnTo>
                    <a:lnTo>
                      <a:pt x="11" y="5"/>
                    </a:lnTo>
                    <a:lnTo>
                      <a:pt x="19" y="5"/>
                    </a:lnTo>
                    <a:lnTo>
                      <a:pt x="27" y="5"/>
                    </a:lnTo>
                    <a:lnTo>
                      <a:pt x="42" y="5"/>
                    </a:lnTo>
                    <a:lnTo>
                      <a:pt x="50" y="8"/>
                    </a:lnTo>
                    <a:lnTo>
                      <a:pt x="50" y="3"/>
                    </a:lnTo>
                    <a:lnTo>
                      <a:pt x="42" y="3"/>
                    </a:lnTo>
                    <a:lnTo>
                      <a:pt x="27" y="0"/>
                    </a:lnTo>
                    <a:lnTo>
                      <a:pt x="16" y="0"/>
                    </a:lnTo>
                    <a:lnTo>
                      <a:pt x="8" y="3"/>
                    </a:lnTo>
                    <a:lnTo>
                      <a:pt x="3" y="5"/>
                    </a:lnTo>
                    <a:lnTo>
                      <a:pt x="0" y="11"/>
                    </a:lnTo>
                    <a:lnTo>
                      <a:pt x="3" y="11"/>
                    </a:lnTo>
                    <a:lnTo>
                      <a:pt x="0" y="1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59" name="Freeform 599"/>
              <p:cNvSpPr>
                <a:spLocks/>
              </p:cNvSpPr>
              <p:nvPr/>
            </p:nvSpPr>
            <p:spPr bwMode="auto">
              <a:xfrm>
                <a:off x="5472" y="1919"/>
                <a:ext cx="5" cy="19"/>
              </a:xfrm>
              <a:custGeom>
                <a:avLst/>
                <a:gdLst>
                  <a:gd name="T0" fmla="*/ 0 w 5"/>
                  <a:gd name="T1" fmla="*/ 19 h 19"/>
                  <a:gd name="T2" fmla="*/ 3 w 5"/>
                  <a:gd name="T3" fmla="*/ 13 h 19"/>
                  <a:gd name="T4" fmla="*/ 5 w 5"/>
                  <a:gd name="T5" fmla="*/ 0 h 19"/>
                  <a:gd name="T6" fmla="*/ 3 w 5"/>
                  <a:gd name="T7" fmla="*/ 5 h 19"/>
                  <a:gd name="T8" fmla="*/ 0 w 5"/>
                  <a:gd name="T9" fmla="*/ 19 h 19"/>
                  <a:gd name="T10" fmla="*/ 0 60000 65536"/>
                  <a:gd name="T11" fmla="*/ 0 60000 65536"/>
                  <a:gd name="T12" fmla="*/ 0 60000 65536"/>
                  <a:gd name="T13" fmla="*/ 0 60000 65536"/>
                  <a:gd name="T14" fmla="*/ 0 60000 65536"/>
                  <a:gd name="T15" fmla="*/ 0 w 5"/>
                  <a:gd name="T16" fmla="*/ 0 h 19"/>
                  <a:gd name="T17" fmla="*/ 5 w 5"/>
                  <a:gd name="T18" fmla="*/ 19 h 19"/>
                </a:gdLst>
                <a:ahLst/>
                <a:cxnLst>
                  <a:cxn ang="T10">
                    <a:pos x="T0" y="T1"/>
                  </a:cxn>
                  <a:cxn ang="T11">
                    <a:pos x="T2" y="T3"/>
                  </a:cxn>
                  <a:cxn ang="T12">
                    <a:pos x="T4" y="T5"/>
                  </a:cxn>
                  <a:cxn ang="T13">
                    <a:pos x="T6" y="T7"/>
                  </a:cxn>
                  <a:cxn ang="T14">
                    <a:pos x="T8" y="T9"/>
                  </a:cxn>
                </a:cxnLst>
                <a:rect l="T15" t="T16" r="T17" b="T18"/>
                <a:pathLst>
                  <a:path w="5" h="19">
                    <a:moveTo>
                      <a:pt x="0" y="19"/>
                    </a:moveTo>
                    <a:lnTo>
                      <a:pt x="3" y="13"/>
                    </a:lnTo>
                    <a:lnTo>
                      <a:pt x="5" y="0"/>
                    </a:lnTo>
                    <a:lnTo>
                      <a:pt x="3" y="5"/>
                    </a:lnTo>
                    <a:lnTo>
                      <a:pt x="0"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60" name="Freeform 600"/>
              <p:cNvSpPr>
                <a:spLocks/>
              </p:cNvSpPr>
              <p:nvPr/>
            </p:nvSpPr>
            <p:spPr bwMode="auto">
              <a:xfrm>
                <a:off x="5470" y="1919"/>
                <a:ext cx="10" cy="19"/>
              </a:xfrm>
              <a:custGeom>
                <a:avLst/>
                <a:gdLst>
                  <a:gd name="T0" fmla="*/ 5 w 10"/>
                  <a:gd name="T1" fmla="*/ 0 h 19"/>
                  <a:gd name="T2" fmla="*/ 5 w 10"/>
                  <a:gd name="T3" fmla="*/ 0 h 19"/>
                  <a:gd name="T4" fmla="*/ 2 w 10"/>
                  <a:gd name="T5" fmla="*/ 11 h 19"/>
                  <a:gd name="T6" fmla="*/ 0 w 10"/>
                  <a:gd name="T7" fmla="*/ 19 h 19"/>
                  <a:gd name="T8" fmla="*/ 2 w 10"/>
                  <a:gd name="T9" fmla="*/ 19 h 19"/>
                  <a:gd name="T10" fmla="*/ 7 w 10"/>
                  <a:gd name="T11" fmla="*/ 13 h 19"/>
                  <a:gd name="T12" fmla="*/ 10 w 10"/>
                  <a:gd name="T13" fmla="*/ 0 h 19"/>
                  <a:gd name="T14" fmla="*/ 10 w 10"/>
                  <a:gd name="T15" fmla="*/ 0 h 19"/>
                  <a:gd name="T16" fmla="*/ 5 w 1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9"/>
                  <a:gd name="T29" fmla="*/ 10 w 1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9">
                    <a:moveTo>
                      <a:pt x="5" y="0"/>
                    </a:moveTo>
                    <a:lnTo>
                      <a:pt x="5" y="0"/>
                    </a:lnTo>
                    <a:lnTo>
                      <a:pt x="2" y="11"/>
                    </a:lnTo>
                    <a:lnTo>
                      <a:pt x="0" y="19"/>
                    </a:lnTo>
                    <a:lnTo>
                      <a:pt x="2" y="19"/>
                    </a:lnTo>
                    <a:lnTo>
                      <a:pt x="7" y="13"/>
                    </a:lnTo>
                    <a:lnTo>
                      <a:pt x="10" y="0"/>
                    </a:lnTo>
                    <a:lnTo>
                      <a:pt x="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61" name="Freeform 601"/>
              <p:cNvSpPr>
                <a:spLocks/>
              </p:cNvSpPr>
              <p:nvPr/>
            </p:nvSpPr>
            <p:spPr bwMode="auto">
              <a:xfrm>
                <a:off x="5470" y="1919"/>
                <a:ext cx="10" cy="21"/>
              </a:xfrm>
              <a:custGeom>
                <a:avLst/>
                <a:gdLst>
                  <a:gd name="T0" fmla="*/ 0 w 10"/>
                  <a:gd name="T1" fmla="*/ 19 h 21"/>
                  <a:gd name="T2" fmla="*/ 2 w 10"/>
                  <a:gd name="T3" fmla="*/ 21 h 21"/>
                  <a:gd name="T4" fmla="*/ 7 w 10"/>
                  <a:gd name="T5" fmla="*/ 5 h 21"/>
                  <a:gd name="T6" fmla="*/ 5 w 10"/>
                  <a:gd name="T7" fmla="*/ 0 h 21"/>
                  <a:gd name="T8" fmla="*/ 10 w 10"/>
                  <a:gd name="T9" fmla="*/ 0 h 21"/>
                  <a:gd name="T10" fmla="*/ 2 w 10"/>
                  <a:gd name="T11" fmla="*/ 5 h 21"/>
                  <a:gd name="T12" fmla="*/ 0 w 10"/>
                  <a:gd name="T13" fmla="*/ 16 h 21"/>
                  <a:gd name="T14" fmla="*/ 2 w 10"/>
                  <a:gd name="T15" fmla="*/ 19 h 21"/>
                  <a:gd name="T16" fmla="*/ 0 w 10"/>
                  <a:gd name="T17" fmla="*/ 19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1"/>
                  <a:gd name="T29" fmla="*/ 10 w 1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1">
                    <a:moveTo>
                      <a:pt x="0" y="19"/>
                    </a:moveTo>
                    <a:lnTo>
                      <a:pt x="2" y="21"/>
                    </a:lnTo>
                    <a:lnTo>
                      <a:pt x="7" y="5"/>
                    </a:lnTo>
                    <a:lnTo>
                      <a:pt x="5" y="0"/>
                    </a:lnTo>
                    <a:lnTo>
                      <a:pt x="10" y="0"/>
                    </a:lnTo>
                    <a:lnTo>
                      <a:pt x="2" y="5"/>
                    </a:lnTo>
                    <a:lnTo>
                      <a:pt x="0" y="16"/>
                    </a:lnTo>
                    <a:lnTo>
                      <a:pt x="2" y="19"/>
                    </a:lnTo>
                    <a:lnTo>
                      <a:pt x="0"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62" name="Freeform 602"/>
              <p:cNvSpPr>
                <a:spLocks/>
              </p:cNvSpPr>
              <p:nvPr/>
            </p:nvSpPr>
            <p:spPr bwMode="auto">
              <a:xfrm>
                <a:off x="5527" y="1906"/>
                <a:ext cx="34" cy="11"/>
              </a:xfrm>
              <a:custGeom>
                <a:avLst/>
                <a:gdLst>
                  <a:gd name="T0" fmla="*/ 0 w 34"/>
                  <a:gd name="T1" fmla="*/ 3 h 11"/>
                  <a:gd name="T2" fmla="*/ 8 w 34"/>
                  <a:gd name="T3" fmla="*/ 0 h 11"/>
                  <a:gd name="T4" fmla="*/ 18 w 34"/>
                  <a:gd name="T5" fmla="*/ 0 h 11"/>
                  <a:gd name="T6" fmla="*/ 24 w 34"/>
                  <a:gd name="T7" fmla="*/ 5 h 11"/>
                  <a:gd name="T8" fmla="*/ 29 w 34"/>
                  <a:gd name="T9" fmla="*/ 11 h 11"/>
                  <a:gd name="T10" fmla="*/ 31 w 34"/>
                  <a:gd name="T11" fmla="*/ 8 h 11"/>
                  <a:gd name="T12" fmla="*/ 34 w 34"/>
                  <a:gd name="T13" fmla="*/ 5 h 11"/>
                  <a:gd name="T14" fmla="*/ 31 w 34"/>
                  <a:gd name="T15" fmla="*/ 5 h 11"/>
                  <a:gd name="T16" fmla="*/ 26 w 34"/>
                  <a:gd name="T17" fmla="*/ 3 h 11"/>
                  <a:gd name="T18" fmla="*/ 21 w 34"/>
                  <a:gd name="T19" fmla="*/ 0 h 11"/>
                  <a:gd name="T20" fmla="*/ 16 w 34"/>
                  <a:gd name="T21" fmla="*/ 0 h 11"/>
                  <a:gd name="T22" fmla="*/ 8 w 34"/>
                  <a:gd name="T23" fmla="*/ 0 h 11"/>
                  <a:gd name="T24" fmla="*/ 3 w 34"/>
                  <a:gd name="T25" fmla="*/ 3 h 11"/>
                  <a:gd name="T26" fmla="*/ 0 w 34"/>
                  <a:gd name="T27" fmla="*/ 3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11"/>
                  <a:gd name="T44" fmla="*/ 34 w 34"/>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11">
                    <a:moveTo>
                      <a:pt x="0" y="3"/>
                    </a:moveTo>
                    <a:lnTo>
                      <a:pt x="8" y="0"/>
                    </a:lnTo>
                    <a:lnTo>
                      <a:pt x="18" y="0"/>
                    </a:lnTo>
                    <a:lnTo>
                      <a:pt x="24" y="5"/>
                    </a:lnTo>
                    <a:lnTo>
                      <a:pt x="29" y="11"/>
                    </a:lnTo>
                    <a:lnTo>
                      <a:pt x="31" y="8"/>
                    </a:lnTo>
                    <a:lnTo>
                      <a:pt x="34" y="5"/>
                    </a:lnTo>
                    <a:lnTo>
                      <a:pt x="31" y="5"/>
                    </a:lnTo>
                    <a:lnTo>
                      <a:pt x="26" y="3"/>
                    </a:lnTo>
                    <a:lnTo>
                      <a:pt x="21" y="0"/>
                    </a:lnTo>
                    <a:lnTo>
                      <a:pt x="16" y="0"/>
                    </a:lnTo>
                    <a:lnTo>
                      <a:pt x="8" y="0"/>
                    </a:lnTo>
                    <a:lnTo>
                      <a:pt x="3" y="3"/>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63" name="Freeform 603"/>
              <p:cNvSpPr>
                <a:spLocks/>
              </p:cNvSpPr>
              <p:nvPr/>
            </p:nvSpPr>
            <p:spPr bwMode="auto">
              <a:xfrm>
                <a:off x="5527" y="1904"/>
                <a:ext cx="18" cy="7"/>
              </a:xfrm>
              <a:custGeom>
                <a:avLst/>
                <a:gdLst>
                  <a:gd name="T0" fmla="*/ 18 w 18"/>
                  <a:gd name="T1" fmla="*/ 0 h 7"/>
                  <a:gd name="T2" fmla="*/ 18 w 18"/>
                  <a:gd name="T3" fmla="*/ 0 h 7"/>
                  <a:gd name="T4" fmla="*/ 8 w 18"/>
                  <a:gd name="T5" fmla="*/ 2 h 7"/>
                  <a:gd name="T6" fmla="*/ 0 w 18"/>
                  <a:gd name="T7" fmla="*/ 5 h 7"/>
                  <a:gd name="T8" fmla="*/ 3 w 18"/>
                  <a:gd name="T9" fmla="*/ 7 h 7"/>
                  <a:gd name="T10" fmla="*/ 8 w 18"/>
                  <a:gd name="T11" fmla="*/ 5 h 7"/>
                  <a:gd name="T12" fmla="*/ 18 w 18"/>
                  <a:gd name="T13" fmla="*/ 5 h 7"/>
                  <a:gd name="T14" fmla="*/ 18 w 18"/>
                  <a:gd name="T15" fmla="*/ 5 h 7"/>
                  <a:gd name="T16" fmla="*/ 18 w 18"/>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
                  <a:gd name="T29" fmla="*/ 18 w 1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
                    <a:moveTo>
                      <a:pt x="18" y="0"/>
                    </a:moveTo>
                    <a:lnTo>
                      <a:pt x="18" y="0"/>
                    </a:lnTo>
                    <a:lnTo>
                      <a:pt x="8" y="2"/>
                    </a:lnTo>
                    <a:lnTo>
                      <a:pt x="0" y="5"/>
                    </a:lnTo>
                    <a:lnTo>
                      <a:pt x="3" y="7"/>
                    </a:lnTo>
                    <a:lnTo>
                      <a:pt x="8" y="5"/>
                    </a:lnTo>
                    <a:lnTo>
                      <a:pt x="18" y="5"/>
                    </a:lnTo>
                    <a:lnTo>
                      <a:pt x="1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64" name="Freeform 604"/>
              <p:cNvSpPr>
                <a:spLocks/>
              </p:cNvSpPr>
              <p:nvPr/>
            </p:nvSpPr>
            <p:spPr bwMode="auto">
              <a:xfrm>
                <a:off x="5545" y="1904"/>
                <a:ext cx="11" cy="13"/>
              </a:xfrm>
              <a:custGeom>
                <a:avLst/>
                <a:gdLst>
                  <a:gd name="T0" fmla="*/ 11 w 11"/>
                  <a:gd name="T1" fmla="*/ 10 h 13"/>
                  <a:gd name="T2" fmla="*/ 11 w 11"/>
                  <a:gd name="T3" fmla="*/ 10 h 13"/>
                  <a:gd name="T4" fmla="*/ 8 w 11"/>
                  <a:gd name="T5" fmla="*/ 5 h 13"/>
                  <a:gd name="T6" fmla="*/ 0 w 11"/>
                  <a:gd name="T7" fmla="*/ 0 h 13"/>
                  <a:gd name="T8" fmla="*/ 0 w 11"/>
                  <a:gd name="T9" fmla="*/ 5 h 13"/>
                  <a:gd name="T10" fmla="*/ 6 w 11"/>
                  <a:gd name="T11" fmla="*/ 7 h 13"/>
                  <a:gd name="T12" fmla="*/ 8 w 11"/>
                  <a:gd name="T13" fmla="*/ 13 h 13"/>
                  <a:gd name="T14" fmla="*/ 8 w 11"/>
                  <a:gd name="T15" fmla="*/ 13 h 13"/>
                  <a:gd name="T16" fmla="*/ 11 w 11"/>
                  <a:gd name="T17" fmla="*/ 1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0"/>
                    </a:moveTo>
                    <a:lnTo>
                      <a:pt x="11" y="10"/>
                    </a:lnTo>
                    <a:lnTo>
                      <a:pt x="8" y="5"/>
                    </a:lnTo>
                    <a:lnTo>
                      <a:pt x="0" y="0"/>
                    </a:lnTo>
                    <a:lnTo>
                      <a:pt x="0" y="5"/>
                    </a:lnTo>
                    <a:lnTo>
                      <a:pt x="6" y="7"/>
                    </a:lnTo>
                    <a:lnTo>
                      <a:pt x="8" y="13"/>
                    </a:lnTo>
                    <a:lnTo>
                      <a:pt x="11" y="1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65" name="Freeform 605"/>
              <p:cNvSpPr>
                <a:spLocks/>
              </p:cNvSpPr>
              <p:nvPr/>
            </p:nvSpPr>
            <p:spPr bwMode="auto">
              <a:xfrm>
                <a:off x="5553" y="1909"/>
                <a:ext cx="8" cy="8"/>
              </a:xfrm>
              <a:custGeom>
                <a:avLst/>
                <a:gdLst>
                  <a:gd name="T0" fmla="*/ 8 w 8"/>
                  <a:gd name="T1" fmla="*/ 0 h 8"/>
                  <a:gd name="T2" fmla="*/ 8 w 8"/>
                  <a:gd name="T3" fmla="*/ 0 h 8"/>
                  <a:gd name="T4" fmla="*/ 3 w 8"/>
                  <a:gd name="T5" fmla="*/ 5 h 8"/>
                  <a:gd name="T6" fmla="*/ 3 w 8"/>
                  <a:gd name="T7" fmla="*/ 5 h 8"/>
                  <a:gd name="T8" fmla="*/ 0 w 8"/>
                  <a:gd name="T9" fmla="*/ 8 h 8"/>
                  <a:gd name="T10" fmla="*/ 5 w 8"/>
                  <a:gd name="T11" fmla="*/ 8 h 8"/>
                  <a:gd name="T12" fmla="*/ 8 w 8"/>
                  <a:gd name="T13" fmla="*/ 5 h 8"/>
                  <a:gd name="T14" fmla="*/ 8 w 8"/>
                  <a:gd name="T15" fmla="*/ 5 h 8"/>
                  <a:gd name="T16" fmla="*/ 8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8" y="0"/>
                    </a:moveTo>
                    <a:lnTo>
                      <a:pt x="8" y="0"/>
                    </a:lnTo>
                    <a:lnTo>
                      <a:pt x="3" y="5"/>
                    </a:lnTo>
                    <a:lnTo>
                      <a:pt x="0" y="8"/>
                    </a:lnTo>
                    <a:lnTo>
                      <a:pt x="5" y="8"/>
                    </a:lnTo>
                    <a:lnTo>
                      <a:pt x="8" y="5"/>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66" name="Freeform 606"/>
              <p:cNvSpPr>
                <a:spLocks/>
              </p:cNvSpPr>
              <p:nvPr/>
            </p:nvSpPr>
            <p:spPr bwMode="auto">
              <a:xfrm>
                <a:off x="5551" y="1909"/>
                <a:ext cx="10" cy="5"/>
              </a:xfrm>
              <a:custGeom>
                <a:avLst/>
                <a:gdLst>
                  <a:gd name="T0" fmla="*/ 0 w 10"/>
                  <a:gd name="T1" fmla="*/ 2 h 5"/>
                  <a:gd name="T2" fmla="*/ 0 w 10"/>
                  <a:gd name="T3" fmla="*/ 2 h 5"/>
                  <a:gd name="T4" fmla="*/ 7 w 10"/>
                  <a:gd name="T5" fmla="*/ 5 h 5"/>
                  <a:gd name="T6" fmla="*/ 10 w 10"/>
                  <a:gd name="T7" fmla="*/ 0 h 5"/>
                  <a:gd name="T8" fmla="*/ 10 w 10"/>
                  <a:gd name="T9" fmla="*/ 5 h 5"/>
                  <a:gd name="T10" fmla="*/ 10 w 10"/>
                  <a:gd name="T11" fmla="*/ 0 h 5"/>
                  <a:gd name="T12" fmla="*/ 2 w 10"/>
                  <a:gd name="T13" fmla="*/ 0 h 5"/>
                  <a:gd name="T14" fmla="*/ 2 w 10"/>
                  <a:gd name="T15" fmla="*/ 0 h 5"/>
                  <a:gd name="T16" fmla="*/ 0 w 10"/>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0" y="2"/>
                    </a:moveTo>
                    <a:lnTo>
                      <a:pt x="0" y="2"/>
                    </a:lnTo>
                    <a:lnTo>
                      <a:pt x="7" y="5"/>
                    </a:lnTo>
                    <a:lnTo>
                      <a:pt x="10" y="0"/>
                    </a:lnTo>
                    <a:lnTo>
                      <a:pt x="10" y="5"/>
                    </a:lnTo>
                    <a:lnTo>
                      <a:pt x="10" y="0"/>
                    </a:lnTo>
                    <a:lnTo>
                      <a:pt x="2"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67" name="Freeform 607"/>
              <p:cNvSpPr>
                <a:spLocks/>
              </p:cNvSpPr>
              <p:nvPr/>
            </p:nvSpPr>
            <p:spPr bwMode="auto">
              <a:xfrm>
                <a:off x="5543" y="1904"/>
                <a:ext cx="10" cy="7"/>
              </a:xfrm>
              <a:custGeom>
                <a:avLst/>
                <a:gdLst>
                  <a:gd name="T0" fmla="*/ 0 w 10"/>
                  <a:gd name="T1" fmla="*/ 2 h 7"/>
                  <a:gd name="T2" fmla="*/ 0 w 10"/>
                  <a:gd name="T3" fmla="*/ 2 h 7"/>
                  <a:gd name="T4" fmla="*/ 5 w 10"/>
                  <a:gd name="T5" fmla="*/ 2 h 7"/>
                  <a:gd name="T6" fmla="*/ 8 w 10"/>
                  <a:gd name="T7" fmla="*/ 7 h 7"/>
                  <a:gd name="T8" fmla="*/ 10 w 10"/>
                  <a:gd name="T9" fmla="*/ 5 h 7"/>
                  <a:gd name="T10" fmla="*/ 5 w 10"/>
                  <a:gd name="T11" fmla="*/ 0 h 7"/>
                  <a:gd name="T12" fmla="*/ 0 w 10"/>
                  <a:gd name="T13" fmla="*/ 0 h 7"/>
                  <a:gd name="T14" fmla="*/ 0 w 10"/>
                  <a:gd name="T15" fmla="*/ 0 h 7"/>
                  <a:gd name="T16" fmla="*/ 0 w 10"/>
                  <a:gd name="T17" fmla="*/ 2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7"/>
                  <a:gd name="T29" fmla="*/ 10 w 10"/>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7">
                    <a:moveTo>
                      <a:pt x="0" y="2"/>
                    </a:moveTo>
                    <a:lnTo>
                      <a:pt x="0" y="2"/>
                    </a:lnTo>
                    <a:lnTo>
                      <a:pt x="5" y="2"/>
                    </a:lnTo>
                    <a:lnTo>
                      <a:pt x="8" y="7"/>
                    </a:lnTo>
                    <a:lnTo>
                      <a:pt x="10" y="5"/>
                    </a:lnTo>
                    <a:lnTo>
                      <a:pt x="5" y="0"/>
                    </a:lnTo>
                    <a:lnTo>
                      <a:pt x="0"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68" name="Freeform 608"/>
              <p:cNvSpPr>
                <a:spLocks/>
              </p:cNvSpPr>
              <p:nvPr/>
            </p:nvSpPr>
            <p:spPr bwMode="auto">
              <a:xfrm>
                <a:off x="5530" y="1904"/>
                <a:ext cx="13" cy="7"/>
              </a:xfrm>
              <a:custGeom>
                <a:avLst/>
                <a:gdLst>
                  <a:gd name="T0" fmla="*/ 0 w 13"/>
                  <a:gd name="T1" fmla="*/ 7 h 7"/>
                  <a:gd name="T2" fmla="*/ 0 w 13"/>
                  <a:gd name="T3" fmla="*/ 7 h 7"/>
                  <a:gd name="T4" fmla="*/ 5 w 13"/>
                  <a:gd name="T5" fmla="*/ 5 h 7"/>
                  <a:gd name="T6" fmla="*/ 13 w 13"/>
                  <a:gd name="T7" fmla="*/ 2 h 7"/>
                  <a:gd name="T8" fmla="*/ 13 w 13"/>
                  <a:gd name="T9" fmla="*/ 0 h 7"/>
                  <a:gd name="T10" fmla="*/ 5 w 13"/>
                  <a:gd name="T11" fmla="*/ 2 h 7"/>
                  <a:gd name="T12" fmla="*/ 0 w 13"/>
                  <a:gd name="T13" fmla="*/ 2 h 7"/>
                  <a:gd name="T14" fmla="*/ 0 w 13"/>
                  <a:gd name="T15" fmla="*/ 2 h 7"/>
                  <a:gd name="T16" fmla="*/ 0 w 13"/>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7"/>
                  <a:gd name="T29" fmla="*/ 13 w 13"/>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7">
                    <a:moveTo>
                      <a:pt x="0" y="7"/>
                    </a:moveTo>
                    <a:lnTo>
                      <a:pt x="0" y="7"/>
                    </a:lnTo>
                    <a:lnTo>
                      <a:pt x="5" y="5"/>
                    </a:lnTo>
                    <a:lnTo>
                      <a:pt x="13" y="2"/>
                    </a:lnTo>
                    <a:lnTo>
                      <a:pt x="13" y="0"/>
                    </a:lnTo>
                    <a:lnTo>
                      <a:pt x="5" y="2"/>
                    </a:lnTo>
                    <a:lnTo>
                      <a:pt x="0" y="2"/>
                    </a:lnTo>
                    <a:lnTo>
                      <a:pt x="0" y="7"/>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69" name="Freeform 609"/>
              <p:cNvSpPr>
                <a:spLocks/>
              </p:cNvSpPr>
              <p:nvPr/>
            </p:nvSpPr>
            <p:spPr bwMode="auto">
              <a:xfrm>
                <a:off x="5527" y="1906"/>
                <a:ext cx="3" cy="5"/>
              </a:xfrm>
              <a:custGeom>
                <a:avLst/>
                <a:gdLst>
                  <a:gd name="T0" fmla="*/ 0 w 3"/>
                  <a:gd name="T1" fmla="*/ 3 h 5"/>
                  <a:gd name="T2" fmla="*/ 0 w 3"/>
                  <a:gd name="T3" fmla="*/ 5 h 5"/>
                  <a:gd name="T4" fmla="*/ 3 w 3"/>
                  <a:gd name="T5" fmla="*/ 5 h 5"/>
                  <a:gd name="T6" fmla="*/ 3 w 3"/>
                  <a:gd name="T7" fmla="*/ 0 h 5"/>
                  <a:gd name="T8" fmla="*/ 0 w 3"/>
                  <a:gd name="T9" fmla="*/ 3 h 5"/>
                  <a:gd name="T10" fmla="*/ 0 w 3"/>
                  <a:gd name="T11" fmla="*/ 3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3"/>
                    </a:moveTo>
                    <a:lnTo>
                      <a:pt x="0" y="5"/>
                    </a:lnTo>
                    <a:lnTo>
                      <a:pt x="3" y="5"/>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70" name="Freeform 610"/>
              <p:cNvSpPr>
                <a:spLocks/>
              </p:cNvSpPr>
              <p:nvPr/>
            </p:nvSpPr>
            <p:spPr bwMode="auto">
              <a:xfrm>
                <a:off x="5561" y="1917"/>
                <a:ext cx="24" cy="13"/>
              </a:xfrm>
              <a:custGeom>
                <a:avLst/>
                <a:gdLst>
                  <a:gd name="T0" fmla="*/ 0 w 24"/>
                  <a:gd name="T1" fmla="*/ 0 h 13"/>
                  <a:gd name="T2" fmla="*/ 0 w 24"/>
                  <a:gd name="T3" fmla="*/ 2 h 13"/>
                  <a:gd name="T4" fmla="*/ 5 w 24"/>
                  <a:gd name="T5" fmla="*/ 5 h 13"/>
                  <a:gd name="T6" fmla="*/ 16 w 24"/>
                  <a:gd name="T7" fmla="*/ 10 h 13"/>
                  <a:gd name="T8" fmla="*/ 24 w 24"/>
                  <a:gd name="T9" fmla="*/ 13 h 13"/>
                  <a:gd name="T10" fmla="*/ 13 w 24"/>
                  <a:gd name="T11" fmla="*/ 7 h 13"/>
                  <a:gd name="T12" fmla="*/ 0 w 24"/>
                  <a:gd name="T13" fmla="*/ 0 h 13"/>
                  <a:gd name="T14" fmla="*/ 0 60000 65536"/>
                  <a:gd name="T15" fmla="*/ 0 60000 65536"/>
                  <a:gd name="T16" fmla="*/ 0 60000 65536"/>
                  <a:gd name="T17" fmla="*/ 0 60000 65536"/>
                  <a:gd name="T18" fmla="*/ 0 60000 65536"/>
                  <a:gd name="T19" fmla="*/ 0 60000 65536"/>
                  <a:gd name="T20" fmla="*/ 0 60000 65536"/>
                  <a:gd name="T21" fmla="*/ 0 w 24"/>
                  <a:gd name="T22" fmla="*/ 0 h 13"/>
                  <a:gd name="T23" fmla="*/ 24 w 2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3">
                    <a:moveTo>
                      <a:pt x="0" y="0"/>
                    </a:moveTo>
                    <a:lnTo>
                      <a:pt x="0" y="2"/>
                    </a:lnTo>
                    <a:lnTo>
                      <a:pt x="5" y="5"/>
                    </a:lnTo>
                    <a:lnTo>
                      <a:pt x="16" y="10"/>
                    </a:lnTo>
                    <a:lnTo>
                      <a:pt x="24" y="13"/>
                    </a:lnTo>
                    <a:lnTo>
                      <a:pt x="13" y="7"/>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71" name="Freeform 611"/>
              <p:cNvSpPr>
                <a:spLocks/>
              </p:cNvSpPr>
              <p:nvPr/>
            </p:nvSpPr>
            <p:spPr bwMode="auto">
              <a:xfrm>
                <a:off x="5558" y="1917"/>
                <a:ext cx="8" cy="7"/>
              </a:xfrm>
              <a:custGeom>
                <a:avLst/>
                <a:gdLst>
                  <a:gd name="T0" fmla="*/ 8 w 8"/>
                  <a:gd name="T1" fmla="*/ 5 h 7"/>
                  <a:gd name="T2" fmla="*/ 8 w 8"/>
                  <a:gd name="T3" fmla="*/ 5 h 7"/>
                  <a:gd name="T4" fmla="*/ 6 w 8"/>
                  <a:gd name="T5" fmla="*/ 2 h 7"/>
                  <a:gd name="T6" fmla="*/ 6 w 8"/>
                  <a:gd name="T7" fmla="*/ 0 h 7"/>
                  <a:gd name="T8" fmla="*/ 0 w 8"/>
                  <a:gd name="T9" fmla="*/ 0 h 7"/>
                  <a:gd name="T10" fmla="*/ 3 w 8"/>
                  <a:gd name="T11" fmla="*/ 5 h 7"/>
                  <a:gd name="T12" fmla="*/ 6 w 8"/>
                  <a:gd name="T13" fmla="*/ 7 h 7"/>
                  <a:gd name="T14" fmla="*/ 6 w 8"/>
                  <a:gd name="T15" fmla="*/ 7 h 7"/>
                  <a:gd name="T16" fmla="*/ 8 w 8"/>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7"/>
                  <a:gd name="T29" fmla="*/ 8 w 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7">
                    <a:moveTo>
                      <a:pt x="8" y="5"/>
                    </a:moveTo>
                    <a:lnTo>
                      <a:pt x="8" y="5"/>
                    </a:lnTo>
                    <a:lnTo>
                      <a:pt x="6" y="2"/>
                    </a:lnTo>
                    <a:lnTo>
                      <a:pt x="6" y="0"/>
                    </a:lnTo>
                    <a:lnTo>
                      <a:pt x="0" y="0"/>
                    </a:lnTo>
                    <a:lnTo>
                      <a:pt x="3" y="5"/>
                    </a:lnTo>
                    <a:lnTo>
                      <a:pt x="6" y="7"/>
                    </a:lnTo>
                    <a:lnTo>
                      <a:pt x="8"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72" name="Freeform 612"/>
              <p:cNvSpPr>
                <a:spLocks/>
              </p:cNvSpPr>
              <p:nvPr/>
            </p:nvSpPr>
            <p:spPr bwMode="auto">
              <a:xfrm>
                <a:off x="5564" y="1922"/>
                <a:ext cx="21" cy="10"/>
              </a:xfrm>
              <a:custGeom>
                <a:avLst/>
                <a:gdLst>
                  <a:gd name="T0" fmla="*/ 21 w 21"/>
                  <a:gd name="T1" fmla="*/ 5 h 10"/>
                  <a:gd name="T2" fmla="*/ 21 w 21"/>
                  <a:gd name="T3" fmla="*/ 5 h 10"/>
                  <a:gd name="T4" fmla="*/ 13 w 21"/>
                  <a:gd name="T5" fmla="*/ 2 h 10"/>
                  <a:gd name="T6" fmla="*/ 2 w 21"/>
                  <a:gd name="T7" fmla="*/ 0 h 10"/>
                  <a:gd name="T8" fmla="*/ 0 w 21"/>
                  <a:gd name="T9" fmla="*/ 2 h 10"/>
                  <a:gd name="T10" fmla="*/ 10 w 21"/>
                  <a:gd name="T11" fmla="*/ 8 h 10"/>
                  <a:gd name="T12" fmla="*/ 21 w 21"/>
                  <a:gd name="T13" fmla="*/ 10 h 10"/>
                  <a:gd name="T14" fmla="*/ 21 w 21"/>
                  <a:gd name="T15" fmla="*/ 10 h 10"/>
                  <a:gd name="T16" fmla="*/ 21 w 21"/>
                  <a:gd name="T17" fmla="*/ 5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0"/>
                  <a:gd name="T29" fmla="*/ 21 w 2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0">
                    <a:moveTo>
                      <a:pt x="21" y="5"/>
                    </a:moveTo>
                    <a:lnTo>
                      <a:pt x="21" y="5"/>
                    </a:lnTo>
                    <a:lnTo>
                      <a:pt x="13" y="2"/>
                    </a:lnTo>
                    <a:lnTo>
                      <a:pt x="2" y="0"/>
                    </a:lnTo>
                    <a:lnTo>
                      <a:pt x="0" y="2"/>
                    </a:lnTo>
                    <a:lnTo>
                      <a:pt x="10" y="8"/>
                    </a:lnTo>
                    <a:lnTo>
                      <a:pt x="21" y="10"/>
                    </a:lnTo>
                    <a:lnTo>
                      <a:pt x="21"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73" name="Freeform 613"/>
              <p:cNvSpPr>
                <a:spLocks/>
              </p:cNvSpPr>
              <p:nvPr/>
            </p:nvSpPr>
            <p:spPr bwMode="auto">
              <a:xfrm>
                <a:off x="5558" y="1917"/>
                <a:ext cx="27" cy="15"/>
              </a:xfrm>
              <a:custGeom>
                <a:avLst/>
                <a:gdLst>
                  <a:gd name="T0" fmla="*/ 6 w 27"/>
                  <a:gd name="T1" fmla="*/ 0 h 15"/>
                  <a:gd name="T2" fmla="*/ 0 w 27"/>
                  <a:gd name="T3" fmla="*/ 0 h 15"/>
                  <a:gd name="T4" fmla="*/ 16 w 27"/>
                  <a:gd name="T5" fmla="*/ 10 h 15"/>
                  <a:gd name="T6" fmla="*/ 27 w 27"/>
                  <a:gd name="T7" fmla="*/ 10 h 15"/>
                  <a:gd name="T8" fmla="*/ 27 w 27"/>
                  <a:gd name="T9" fmla="*/ 15 h 15"/>
                  <a:gd name="T10" fmla="*/ 19 w 27"/>
                  <a:gd name="T11" fmla="*/ 7 h 15"/>
                  <a:gd name="T12" fmla="*/ 6 w 27"/>
                  <a:gd name="T13" fmla="*/ 0 h 15"/>
                  <a:gd name="T14" fmla="*/ 0 w 27"/>
                  <a:gd name="T15" fmla="*/ 0 h 15"/>
                  <a:gd name="T16" fmla="*/ 6 w 27"/>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5"/>
                  <a:gd name="T29" fmla="*/ 27 w 27"/>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5">
                    <a:moveTo>
                      <a:pt x="6" y="0"/>
                    </a:moveTo>
                    <a:lnTo>
                      <a:pt x="0" y="0"/>
                    </a:lnTo>
                    <a:lnTo>
                      <a:pt x="16" y="10"/>
                    </a:lnTo>
                    <a:lnTo>
                      <a:pt x="27" y="10"/>
                    </a:lnTo>
                    <a:lnTo>
                      <a:pt x="27" y="15"/>
                    </a:lnTo>
                    <a:lnTo>
                      <a:pt x="19" y="7"/>
                    </a:lnTo>
                    <a:lnTo>
                      <a:pt x="6" y="0"/>
                    </a:lnTo>
                    <a:lnTo>
                      <a:pt x="0" y="0"/>
                    </a:lnTo>
                    <a:lnTo>
                      <a:pt x="6"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74" name="Freeform 614"/>
              <p:cNvSpPr>
                <a:spLocks/>
              </p:cNvSpPr>
              <p:nvPr/>
            </p:nvSpPr>
            <p:spPr bwMode="auto">
              <a:xfrm>
                <a:off x="5548" y="1888"/>
                <a:ext cx="8" cy="16"/>
              </a:xfrm>
              <a:custGeom>
                <a:avLst/>
                <a:gdLst>
                  <a:gd name="T0" fmla="*/ 8 w 8"/>
                  <a:gd name="T1" fmla="*/ 16 h 16"/>
                  <a:gd name="T2" fmla="*/ 8 w 8"/>
                  <a:gd name="T3" fmla="*/ 10 h 16"/>
                  <a:gd name="T4" fmla="*/ 5 w 8"/>
                  <a:gd name="T5" fmla="*/ 5 h 16"/>
                  <a:gd name="T6" fmla="*/ 0 w 8"/>
                  <a:gd name="T7" fmla="*/ 0 h 16"/>
                  <a:gd name="T8" fmla="*/ 0 w 8"/>
                  <a:gd name="T9" fmla="*/ 0 h 16"/>
                  <a:gd name="T10" fmla="*/ 3 w 8"/>
                  <a:gd name="T11" fmla="*/ 5 h 16"/>
                  <a:gd name="T12" fmla="*/ 8 w 8"/>
                  <a:gd name="T13" fmla="*/ 16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8" y="16"/>
                    </a:moveTo>
                    <a:lnTo>
                      <a:pt x="8" y="10"/>
                    </a:lnTo>
                    <a:lnTo>
                      <a:pt x="5" y="5"/>
                    </a:lnTo>
                    <a:lnTo>
                      <a:pt x="0" y="0"/>
                    </a:lnTo>
                    <a:lnTo>
                      <a:pt x="3" y="5"/>
                    </a:lnTo>
                    <a:lnTo>
                      <a:pt x="8" y="1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75" name="Freeform 615"/>
              <p:cNvSpPr>
                <a:spLocks/>
              </p:cNvSpPr>
              <p:nvPr/>
            </p:nvSpPr>
            <p:spPr bwMode="auto">
              <a:xfrm>
                <a:off x="5553" y="1891"/>
                <a:ext cx="5" cy="13"/>
              </a:xfrm>
              <a:custGeom>
                <a:avLst/>
                <a:gdLst>
                  <a:gd name="T0" fmla="*/ 0 w 5"/>
                  <a:gd name="T1" fmla="*/ 2 h 13"/>
                  <a:gd name="T2" fmla="*/ 0 w 5"/>
                  <a:gd name="T3" fmla="*/ 2 h 13"/>
                  <a:gd name="T4" fmla="*/ 3 w 5"/>
                  <a:gd name="T5" fmla="*/ 7 h 13"/>
                  <a:gd name="T6" fmla="*/ 3 w 5"/>
                  <a:gd name="T7" fmla="*/ 13 h 13"/>
                  <a:gd name="T8" fmla="*/ 5 w 5"/>
                  <a:gd name="T9" fmla="*/ 13 h 13"/>
                  <a:gd name="T10" fmla="*/ 5 w 5"/>
                  <a:gd name="T11" fmla="*/ 7 h 13"/>
                  <a:gd name="T12" fmla="*/ 3 w 5"/>
                  <a:gd name="T13" fmla="*/ 0 h 13"/>
                  <a:gd name="T14" fmla="*/ 3 w 5"/>
                  <a:gd name="T15" fmla="*/ 0 h 13"/>
                  <a:gd name="T16" fmla="*/ 0 w 5"/>
                  <a:gd name="T17" fmla="*/ 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3"/>
                  <a:gd name="T29" fmla="*/ 5 w 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3">
                    <a:moveTo>
                      <a:pt x="0" y="2"/>
                    </a:moveTo>
                    <a:lnTo>
                      <a:pt x="0" y="2"/>
                    </a:lnTo>
                    <a:lnTo>
                      <a:pt x="3" y="7"/>
                    </a:lnTo>
                    <a:lnTo>
                      <a:pt x="3" y="13"/>
                    </a:lnTo>
                    <a:lnTo>
                      <a:pt x="5" y="13"/>
                    </a:lnTo>
                    <a:lnTo>
                      <a:pt x="5" y="7"/>
                    </a:lnTo>
                    <a:lnTo>
                      <a:pt x="3"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76" name="Freeform 616"/>
              <p:cNvSpPr>
                <a:spLocks/>
              </p:cNvSpPr>
              <p:nvPr/>
            </p:nvSpPr>
            <p:spPr bwMode="auto">
              <a:xfrm>
                <a:off x="5545" y="1885"/>
                <a:ext cx="11" cy="8"/>
              </a:xfrm>
              <a:custGeom>
                <a:avLst/>
                <a:gdLst>
                  <a:gd name="T0" fmla="*/ 3 w 11"/>
                  <a:gd name="T1" fmla="*/ 0 h 8"/>
                  <a:gd name="T2" fmla="*/ 0 w 11"/>
                  <a:gd name="T3" fmla="*/ 6 h 8"/>
                  <a:gd name="T4" fmla="*/ 3 w 11"/>
                  <a:gd name="T5" fmla="*/ 6 h 8"/>
                  <a:gd name="T6" fmla="*/ 8 w 11"/>
                  <a:gd name="T7" fmla="*/ 8 h 8"/>
                  <a:gd name="T8" fmla="*/ 11 w 11"/>
                  <a:gd name="T9" fmla="*/ 6 h 8"/>
                  <a:gd name="T10" fmla="*/ 6 w 11"/>
                  <a:gd name="T11" fmla="*/ 3 h 8"/>
                  <a:gd name="T12" fmla="*/ 3 w 11"/>
                  <a:gd name="T13" fmla="*/ 0 h 8"/>
                  <a:gd name="T14" fmla="*/ 0 w 11"/>
                  <a:gd name="T15" fmla="*/ 3 h 8"/>
                  <a:gd name="T16" fmla="*/ 3 w 11"/>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8"/>
                  <a:gd name="T29" fmla="*/ 11 w 11"/>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8">
                    <a:moveTo>
                      <a:pt x="3" y="0"/>
                    </a:moveTo>
                    <a:lnTo>
                      <a:pt x="0" y="6"/>
                    </a:lnTo>
                    <a:lnTo>
                      <a:pt x="3" y="6"/>
                    </a:lnTo>
                    <a:lnTo>
                      <a:pt x="8" y="8"/>
                    </a:lnTo>
                    <a:lnTo>
                      <a:pt x="11" y="6"/>
                    </a:lnTo>
                    <a:lnTo>
                      <a:pt x="6" y="3"/>
                    </a:lnTo>
                    <a:lnTo>
                      <a:pt x="3" y="0"/>
                    </a:lnTo>
                    <a:lnTo>
                      <a:pt x="0" y="3"/>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77" name="Freeform 617"/>
              <p:cNvSpPr>
                <a:spLocks/>
              </p:cNvSpPr>
              <p:nvPr/>
            </p:nvSpPr>
            <p:spPr bwMode="auto">
              <a:xfrm>
                <a:off x="5545" y="1885"/>
                <a:ext cx="13" cy="19"/>
              </a:xfrm>
              <a:custGeom>
                <a:avLst/>
                <a:gdLst>
                  <a:gd name="T0" fmla="*/ 11 w 13"/>
                  <a:gd name="T1" fmla="*/ 19 h 19"/>
                  <a:gd name="T2" fmla="*/ 13 w 13"/>
                  <a:gd name="T3" fmla="*/ 19 h 19"/>
                  <a:gd name="T4" fmla="*/ 8 w 13"/>
                  <a:gd name="T5" fmla="*/ 6 h 19"/>
                  <a:gd name="T6" fmla="*/ 3 w 13"/>
                  <a:gd name="T7" fmla="*/ 0 h 19"/>
                  <a:gd name="T8" fmla="*/ 0 w 13"/>
                  <a:gd name="T9" fmla="*/ 3 h 19"/>
                  <a:gd name="T10" fmla="*/ 6 w 13"/>
                  <a:gd name="T11" fmla="*/ 8 h 19"/>
                  <a:gd name="T12" fmla="*/ 11 w 13"/>
                  <a:gd name="T13" fmla="*/ 19 h 19"/>
                  <a:gd name="T14" fmla="*/ 13 w 13"/>
                  <a:gd name="T15" fmla="*/ 19 h 19"/>
                  <a:gd name="T16" fmla="*/ 11 w 13"/>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9"/>
                  <a:gd name="T29" fmla="*/ 13 w 1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9">
                    <a:moveTo>
                      <a:pt x="11" y="19"/>
                    </a:moveTo>
                    <a:lnTo>
                      <a:pt x="13" y="19"/>
                    </a:lnTo>
                    <a:lnTo>
                      <a:pt x="8" y="6"/>
                    </a:lnTo>
                    <a:lnTo>
                      <a:pt x="3" y="0"/>
                    </a:lnTo>
                    <a:lnTo>
                      <a:pt x="0" y="3"/>
                    </a:lnTo>
                    <a:lnTo>
                      <a:pt x="6" y="8"/>
                    </a:lnTo>
                    <a:lnTo>
                      <a:pt x="11" y="19"/>
                    </a:lnTo>
                    <a:lnTo>
                      <a:pt x="13" y="19"/>
                    </a:lnTo>
                    <a:lnTo>
                      <a:pt x="11"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78" name="Freeform 618"/>
              <p:cNvSpPr>
                <a:spLocks/>
              </p:cNvSpPr>
              <p:nvPr/>
            </p:nvSpPr>
            <p:spPr bwMode="auto">
              <a:xfrm>
                <a:off x="5556" y="1864"/>
                <a:ext cx="10" cy="21"/>
              </a:xfrm>
              <a:custGeom>
                <a:avLst/>
                <a:gdLst>
                  <a:gd name="T0" fmla="*/ 0 w 10"/>
                  <a:gd name="T1" fmla="*/ 21 h 21"/>
                  <a:gd name="T2" fmla="*/ 0 w 10"/>
                  <a:gd name="T3" fmla="*/ 21 h 21"/>
                  <a:gd name="T4" fmla="*/ 5 w 10"/>
                  <a:gd name="T5" fmla="*/ 19 h 21"/>
                  <a:gd name="T6" fmla="*/ 8 w 10"/>
                  <a:gd name="T7" fmla="*/ 19 h 21"/>
                  <a:gd name="T8" fmla="*/ 10 w 10"/>
                  <a:gd name="T9" fmla="*/ 13 h 21"/>
                  <a:gd name="T10" fmla="*/ 10 w 10"/>
                  <a:gd name="T11" fmla="*/ 11 h 21"/>
                  <a:gd name="T12" fmla="*/ 10 w 10"/>
                  <a:gd name="T13" fmla="*/ 6 h 21"/>
                  <a:gd name="T14" fmla="*/ 5 w 10"/>
                  <a:gd name="T15" fmla="*/ 3 h 21"/>
                  <a:gd name="T16" fmla="*/ 2 w 10"/>
                  <a:gd name="T17" fmla="*/ 0 h 21"/>
                  <a:gd name="T18" fmla="*/ 2 w 10"/>
                  <a:gd name="T19" fmla="*/ 3 h 21"/>
                  <a:gd name="T20" fmla="*/ 2 w 10"/>
                  <a:gd name="T21" fmla="*/ 16 h 21"/>
                  <a:gd name="T22" fmla="*/ 0 w 10"/>
                  <a:gd name="T23" fmla="*/ 21 h 21"/>
                  <a:gd name="T24" fmla="*/ 0 w 10"/>
                  <a:gd name="T25" fmla="*/ 2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21"/>
                  <a:gd name="T41" fmla="*/ 10 w 1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21">
                    <a:moveTo>
                      <a:pt x="0" y="21"/>
                    </a:moveTo>
                    <a:lnTo>
                      <a:pt x="0" y="21"/>
                    </a:lnTo>
                    <a:lnTo>
                      <a:pt x="5" y="19"/>
                    </a:lnTo>
                    <a:lnTo>
                      <a:pt x="8" y="19"/>
                    </a:lnTo>
                    <a:lnTo>
                      <a:pt x="10" y="13"/>
                    </a:lnTo>
                    <a:lnTo>
                      <a:pt x="10" y="11"/>
                    </a:lnTo>
                    <a:lnTo>
                      <a:pt x="10" y="6"/>
                    </a:lnTo>
                    <a:lnTo>
                      <a:pt x="5" y="3"/>
                    </a:lnTo>
                    <a:lnTo>
                      <a:pt x="2" y="0"/>
                    </a:lnTo>
                    <a:lnTo>
                      <a:pt x="2" y="3"/>
                    </a:lnTo>
                    <a:lnTo>
                      <a:pt x="2" y="16"/>
                    </a:lnTo>
                    <a:lnTo>
                      <a:pt x="0" y="2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79" name="Freeform 619"/>
              <p:cNvSpPr>
                <a:spLocks/>
              </p:cNvSpPr>
              <p:nvPr/>
            </p:nvSpPr>
            <p:spPr bwMode="auto">
              <a:xfrm>
                <a:off x="5553" y="1880"/>
                <a:ext cx="8" cy="5"/>
              </a:xfrm>
              <a:custGeom>
                <a:avLst/>
                <a:gdLst>
                  <a:gd name="T0" fmla="*/ 8 w 8"/>
                  <a:gd name="T1" fmla="*/ 0 h 5"/>
                  <a:gd name="T2" fmla="*/ 8 w 8"/>
                  <a:gd name="T3" fmla="*/ 0 h 5"/>
                  <a:gd name="T4" fmla="*/ 3 w 8"/>
                  <a:gd name="T5" fmla="*/ 3 h 5"/>
                  <a:gd name="T6" fmla="*/ 0 w 8"/>
                  <a:gd name="T7" fmla="*/ 5 h 5"/>
                  <a:gd name="T8" fmla="*/ 5 w 8"/>
                  <a:gd name="T9" fmla="*/ 5 h 5"/>
                  <a:gd name="T10" fmla="*/ 5 w 8"/>
                  <a:gd name="T11" fmla="*/ 5 h 5"/>
                  <a:gd name="T12" fmla="*/ 8 w 8"/>
                  <a:gd name="T13" fmla="*/ 5 h 5"/>
                  <a:gd name="T14" fmla="*/ 8 w 8"/>
                  <a:gd name="T15" fmla="*/ 5 h 5"/>
                  <a:gd name="T16" fmla="*/ 8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8" y="0"/>
                    </a:moveTo>
                    <a:lnTo>
                      <a:pt x="8" y="0"/>
                    </a:lnTo>
                    <a:lnTo>
                      <a:pt x="3" y="3"/>
                    </a:lnTo>
                    <a:lnTo>
                      <a:pt x="0" y="5"/>
                    </a:lnTo>
                    <a:lnTo>
                      <a:pt x="5" y="5"/>
                    </a:lnTo>
                    <a:lnTo>
                      <a:pt x="8" y="5"/>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80" name="Freeform 620"/>
              <p:cNvSpPr>
                <a:spLocks/>
              </p:cNvSpPr>
              <p:nvPr/>
            </p:nvSpPr>
            <p:spPr bwMode="auto">
              <a:xfrm>
                <a:off x="5561" y="1870"/>
                <a:ext cx="8" cy="15"/>
              </a:xfrm>
              <a:custGeom>
                <a:avLst/>
                <a:gdLst>
                  <a:gd name="T0" fmla="*/ 3 w 8"/>
                  <a:gd name="T1" fmla="*/ 2 h 15"/>
                  <a:gd name="T2" fmla="*/ 3 w 8"/>
                  <a:gd name="T3" fmla="*/ 2 h 15"/>
                  <a:gd name="T4" fmla="*/ 3 w 8"/>
                  <a:gd name="T5" fmla="*/ 5 h 15"/>
                  <a:gd name="T6" fmla="*/ 3 w 8"/>
                  <a:gd name="T7" fmla="*/ 7 h 15"/>
                  <a:gd name="T8" fmla="*/ 0 w 8"/>
                  <a:gd name="T9" fmla="*/ 10 h 15"/>
                  <a:gd name="T10" fmla="*/ 0 w 8"/>
                  <a:gd name="T11" fmla="*/ 10 h 15"/>
                  <a:gd name="T12" fmla="*/ 0 w 8"/>
                  <a:gd name="T13" fmla="*/ 15 h 15"/>
                  <a:gd name="T14" fmla="*/ 5 w 8"/>
                  <a:gd name="T15" fmla="*/ 13 h 15"/>
                  <a:gd name="T16" fmla="*/ 5 w 8"/>
                  <a:gd name="T17" fmla="*/ 7 h 15"/>
                  <a:gd name="T18" fmla="*/ 8 w 8"/>
                  <a:gd name="T19" fmla="*/ 5 h 15"/>
                  <a:gd name="T20" fmla="*/ 5 w 8"/>
                  <a:gd name="T21" fmla="*/ 0 h 15"/>
                  <a:gd name="T22" fmla="*/ 5 w 8"/>
                  <a:gd name="T23" fmla="*/ 0 h 15"/>
                  <a:gd name="T24" fmla="*/ 3 w 8"/>
                  <a:gd name="T25" fmla="*/ 2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5"/>
                  <a:gd name="T41" fmla="*/ 8 w 8"/>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5">
                    <a:moveTo>
                      <a:pt x="3" y="2"/>
                    </a:moveTo>
                    <a:lnTo>
                      <a:pt x="3" y="2"/>
                    </a:lnTo>
                    <a:lnTo>
                      <a:pt x="3" y="5"/>
                    </a:lnTo>
                    <a:lnTo>
                      <a:pt x="3" y="7"/>
                    </a:lnTo>
                    <a:lnTo>
                      <a:pt x="0" y="10"/>
                    </a:lnTo>
                    <a:lnTo>
                      <a:pt x="0" y="15"/>
                    </a:lnTo>
                    <a:lnTo>
                      <a:pt x="5" y="13"/>
                    </a:lnTo>
                    <a:lnTo>
                      <a:pt x="5" y="7"/>
                    </a:lnTo>
                    <a:lnTo>
                      <a:pt x="8" y="5"/>
                    </a:lnTo>
                    <a:lnTo>
                      <a:pt x="5" y="0"/>
                    </a:lnTo>
                    <a:lnTo>
                      <a:pt x="3"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81" name="Freeform 621"/>
              <p:cNvSpPr>
                <a:spLocks/>
              </p:cNvSpPr>
              <p:nvPr/>
            </p:nvSpPr>
            <p:spPr bwMode="auto">
              <a:xfrm>
                <a:off x="5556" y="1862"/>
                <a:ext cx="10" cy="10"/>
              </a:xfrm>
              <a:custGeom>
                <a:avLst/>
                <a:gdLst>
                  <a:gd name="T0" fmla="*/ 0 w 10"/>
                  <a:gd name="T1" fmla="*/ 2 h 10"/>
                  <a:gd name="T2" fmla="*/ 0 w 10"/>
                  <a:gd name="T3" fmla="*/ 2 h 10"/>
                  <a:gd name="T4" fmla="*/ 5 w 10"/>
                  <a:gd name="T5" fmla="*/ 5 h 10"/>
                  <a:gd name="T6" fmla="*/ 8 w 10"/>
                  <a:gd name="T7" fmla="*/ 10 h 10"/>
                  <a:gd name="T8" fmla="*/ 10 w 10"/>
                  <a:gd name="T9" fmla="*/ 8 h 10"/>
                  <a:gd name="T10" fmla="*/ 8 w 10"/>
                  <a:gd name="T11" fmla="*/ 2 h 10"/>
                  <a:gd name="T12" fmla="*/ 2 w 10"/>
                  <a:gd name="T13" fmla="*/ 0 h 10"/>
                  <a:gd name="T14" fmla="*/ 2 w 10"/>
                  <a:gd name="T15" fmla="*/ 0 h 10"/>
                  <a:gd name="T16" fmla="*/ 0 w 10"/>
                  <a:gd name="T17" fmla="*/ 2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0" y="2"/>
                    </a:moveTo>
                    <a:lnTo>
                      <a:pt x="0" y="2"/>
                    </a:lnTo>
                    <a:lnTo>
                      <a:pt x="5" y="5"/>
                    </a:lnTo>
                    <a:lnTo>
                      <a:pt x="8" y="10"/>
                    </a:lnTo>
                    <a:lnTo>
                      <a:pt x="10" y="8"/>
                    </a:lnTo>
                    <a:lnTo>
                      <a:pt x="8" y="2"/>
                    </a:lnTo>
                    <a:lnTo>
                      <a:pt x="2"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82" name="Freeform 622"/>
              <p:cNvSpPr>
                <a:spLocks/>
              </p:cNvSpPr>
              <p:nvPr/>
            </p:nvSpPr>
            <p:spPr bwMode="auto">
              <a:xfrm>
                <a:off x="5556" y="1862"/>
                <a:ext cx="5" cy="18"/>
              </a:xfrm>
              <a:custGeom>
                <a:avLst/>
                <a:gdLst>
                  <a:gd name="T0" fmla="*/ 5 w 5"/>
                  <a:gd name="T1" fmla="*/ 18 h 18"/>
                  <a:gd name="T2" fmla="*/ 5 w 5"/>
                  <a:gd name="T3" fmla="*/ 18 h 18"/>
                  <a:gd name="T4" fmla="*/ 5 w 5"/>
                  <a:gd name="T5" fmla="*/ 5 h 18"/>
                  <a:gd name="T6" fmla="*/ 0 w 5"/>
                  <a:gd name="T7" fmla="*/ 2 h 18"/>
                  <a:gd name="T8" fmla="*/ 2 w 5"/>
                  <a:gd name="T9" fmla="*/ 0 h 18"/>
                  <a:gd name="T10" fmla="*/ 2 w 5"/>
                  <a:gd name="T11" fmla="*/ 5 h 18"/>
                  <a:gd name="T12" fmla="*/ 2 w 5"/>
                  <a:gd name="T13" fmla="*/ 15 h 18"/>
                  <a:gd name="T14" fmla="*/ 2 w 5"/>
                  <a:gd name="T15" fmla="*/ 15 h 18"/>
                  <a:gd name="T16" fmla="*/ 5 w 5"/>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8"/>
                  <a:gd name="T29" fmla="*/ 5 w 5"/>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8">
                    <a:moveTo>
                      <a:pt x="5" y="18"/>
                    </a:moveTo>
                    <a:lnTo>
                      <a:pt x="5" y="18"/>
                    </a:lnTo>
                    <a:lnTo>
                      <a:pt x="5" y="5"/>
                    </a:lnTo>
                    <a:lnTo>
                      <a:pt x="0" y="2"/>
                    </a:lnTo>
                    <a:lnTo>
                      <a:pt x="2" y="0"/>
                    </a:lnTo>
                    <a:lnTo>
                      <a:pt x="2" y="5"/>
                    </a:lnTo>
                    <a:lnTo>
                      <a:pt x="2" y="15"/>
                    </a:lnTo>
                    <a:lnTo>
                      <a:pt x="5" y="1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83" name="Freeform 623"/>
              <p:cNvSpPr>
                <a:spLocks/>
              </p:cNvSpPr>
              <p:nvPr/>
            </p:nvSpPr>
            <p:spPr bwMode="auto">
              <a:xfrm>
                <a:off x="5553" y="1877"/>
                <a:ext cx="8" cy="11"/>
              </a:xfrm>
              <a:custGeom>
                <a:avLst/>
                <a:gdLst>
                  <a:gd name="T0" fmla="*/ 0 w 8"/>
                  <a:gd name="T1" fmla="*/ 8 h 11"/>
                  <a:gd name="T2" fmla="*/ 3 w 8"/>
                  <a:gd name="T3" fmla="*/ 8 h 11"/>
                  <a:gd name="T4" fmla="*/ 5 w 8"/>
                  <a:gd name="T5" fmla="*/ 11 h 11"/>
                  <a:gd name="T6" fmla="*/ 8 w 8"/>
                  <a:gd name="T7" fmla="*/ 3 h 11"/>
                  <a:gd name="T8" fmla="*/ 5 w 8"/>
                  <a:gd name="T9" fmla="*/ 0 h 11"/>
                  <a:gd name="T10" fmla="*/ 0 w 8"/>
                  <a:gd name="T11" fmla="*/ 8 h 11"/>
                  <a:gd name="T12" fmla="*/ 5 w 8"/>
                  <a:gd name="T13" fmla="*/ 11 h 11"/>
                  <a:gd name="T14" fmla="*/ 5 w 8"/>
                  <a:gd name="T15" fmla="*/ 8 h 11"/>
                  <a:gd name="T16" fmla="*/ 5 w 8"/>
                  <a:gd name="T17" fmla="*/ 11 h 11"/>
                  <a:gd name="T18" fmla="*/ 5 w 8"/>
                  <a:gd name="T19" fmla="*/ 11 h 11"/>
                  <a:gd name="T20" fmla="*/ 5 w 8"/>
                  <a:gd name="T21" fmla="*/ 8 h 11"/>
                  <a:gd name="T22" fmla="*/ 0 w 8"/>
                  <a:gd name="T23" fmla="*/ 8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1"/>
                  <a:gd name="T38" fmla="*/ 8 w 8"/>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1">
                    <a:moveTo>
                      <a:pt x="0" y="8"/>
                    </a:moveTo>
                    <a:lnTo>
                      <a:pt x="3" y="8"/>
                    </a:lnTo>
                    <a:lnTo>
                      <a:pt x="5" y="11"/>
                    </a:lnTo>
                    <a:lnTo>
                      <a:pt x="8" y="3"/>
                    </a:lnTo>
                    <a:lnTo>
                      <a:pt x="5" y="0"/>
                    </a:lnTo>
                    <a:lnTo>
                      <a:pt x="0" y="8"/>
                    </a:lnTo>
                    <a:lnTo>
                      <a:pt x="5" y="11"/>
                    </a:lnTo>
                    <a:lnTo>
                      <a:pt x="5" y="8"/>
                    </a:lnTo>
                    <a:lnTo>
                      <a:pt x="5" y="11"/>
                    </a:lnTo>
                    <a:lnTo>
                      <a:pt x="5" y="8"/>
                    </a:lnTo>
                    <a:lnTo>
                      <a:pt x="0"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84" name="Freeform 624"/>
              <p:cNvSpPr>
                <a:spLocks/>
              </p:cNvSpPr>
              <p:nvPr/>
            </p:nvSpPr>
            <p:spPr bwMode="auto">
              <a:xfrm>
                <a:off x="5459" y="1943"/>
                <a:ext cx="16" cy="13"/>
              </a:xfrm>
              <a:custGeom>
                <a:avLst/>
                <a:gdLst>
                  <a:gd name="T0" fmla="*/ 11 w 16"/>
                  <a:gd name="T1" fmla="*/ 0 h 13"/>
                  <a:gd name="T2" fmla="*/ 13 w 16"/>
                  <a:gd name="T3" fmla="*/ 0 h 13"/>
                  <a:gd name="T4" fmla="*/ 16 w 16"/>
                  <a:gd name="T5" fmla="*/ 2 h 13"/>
                  <a:gd name="T6" fmla="*/ 3 w 16"/>
                  <a:gd name="T7" fmla="*/ 10 h 13"/>
                  <a:gd name="T8" fmla="*/ 0 w 16"/>
                  <a:gd name="T9" fmla="*/ 13 h 13"/>
                  <a:gd name="T10" fmla="*/ 3 w 16"/>
                  <a:gd name="T11" fmla="*/ 8 h 13"/>
                  <a:gd name="T12" fmla="*/ 11 w 16"/>
                  <a:gd name="T13" fmla="*/ 0 h 13"/>
                  <a:gd name="T14" fmla="*/ 0 60000 65536"/>
                  <a:gd name="T15" fmla="*/ 0 60000 65536"/>
                  <a:gd name="T16" fmla="*/ 0 60000 65536"/>
                  <a:gd name="T17" fmla="*/ 0 60000 65536"/>
                  <a:gd name="T18" fmla="*/ 0 60000 65536"/>
                  <a:gd name="T19" fmla="*/ 0 60000 65536"/>
                  <a:gd name="T20" fmla="*/ 0 60000 65536"/>
                  <a:gd name="T21" fmla="*/ 0 w 16"/>
                  <a:gd name="T22" fmla="*/ 0 h 13"/>
                  <a:gd name="T23" fmla="*/ 16 w 1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3">
                    <a:moveTo>
                      <a:pt x="11" y="0"/>
                    </a:moveTo>
                    <a:lnTo>
                      <a:pt x="13" y="0"/>
                    </a:lnTo>
                    <a:lnTo>
                      <a:pt x="16" y="2"/>
                    </a:lnTo>
                    <a:lnTo>
                      <a:pt x="3" y="10"/>
                    </a:lnTo>
                    <a:lnTo>
                      <a:pt x="0" y="13"/>
                    </a:lnTo>
                    <a:lnTo>
                      <a:pt x="3" y="8"/>
                    </a:lnTo>
                    <a:lnTo>
                      <a:pt x="1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85" name="Freeform 625"/>
              <p:cNvSpPr>
                <a:spLocks/>
              </p:cNvSpPr>
              <p:nvPr/>
            </p:nvSpPr>
            <p:spPr bwMode="auto">
              <a:xfrm>
                <a:off x="5470" y="1940"/>
                <a:ext cx="5" cy="8"/>
              </a:xfrm>
              <a:custGeom>
                <a:avLst/>
                <a:gdLst>
                  <a:gd name="T0" fmla="*/ 2 w 5"/>
                  <a:gd name="T1" fmla="*/ 8 h 8"/>
                  <a:gd name="T2" fmla="*/ 2 w 5"/>
                  <a:gd name="T3" fmla="*/ 8 h 8"/>
                  <a:gd name="T4" fmla="*/ 5 w 5"/>
                  <a:gd name="T5" fmla="*/ 3 h 8"/>
                  <a:gd name="T6" fmla="*/ 2 w 5"/>
                  <a:gd name="T7" fmla="*/ 0 h 8"/>
                  <a:gd name="T8" fmla="*/ 0 w 5"/>
                  <a:gd name="T9" fmla="*/ 3 h 8"/>
                  <a:gd name="T10" fmla="*/ 2 w 5"/>
                  <a:gd name="T11" fmla="*/ 5 h 8"/>
                  <a:gd name="T12" fmla="*/ 5 w 5"/>
                  <a:gd name="T13" fmla="*/ 3 h 8"/>
                  <a:gd name="T14" fmla="*/ 5 w 5"/>
                  <a:gd name="T15" fmla="*/ 3 h 8"/>
                  <a:gd name="T16" fmla="*/ 2 w 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2" y="8"/>
                    </a:moveTo>
                    <a:lnTo>
                      <a:pt x="2" y="8"/>
                    </a:lnTo>
                    <a:lnTo>
                      <a:pt x="5" y="3"/>
                    </a:lnTo>
                    <a:lnTo>
                      <a:pt x="2" y="0"/>
                    </a:lnTo>
                    <a:lnTo>
                      <a:pt x="0" y="3"/>
                    </a:lnTo>
                    <a:lnTo>
                      <a:pt x="2" y="5"/>
                    </a:lnTo>
                    <a:lnTo>
                      <a:pt x="5" y="3"/>
                    </a:lnTo>
                    <a:lnTo>
                      <a:pt x="2"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86" name="Freeform 626"/>
              <p:cNvSpPr>
                <a:spLocks/>
              </p:cNvSpPr>
              <p:nvPr/>
            </p:nvSpPr>
            <p:spPr bwMode="auto">
              <a:xfrm>
                <a:off x="5457" y="1943"/>
                <a:ext cx="18" cy="15"/>
              </a:xfrm>
              <a:custGeom>
                <a:avLst/>
                <a:gdLst>
                  <a:gd name="T0" fmla="*/ 0 w 18"/>
                  <a:gd name="T1" fmla="*/ 15 h 15"/>
                  <a:gd name="T2" fmla="*/ 0 w 18"/>
                  <a:gd name="T3" fmla="*/ 15 h 15"/>
                  <a:gd name="T4" fmla="*/ 7 w 18"/>
                  <a:gd name="T5" fmla="*/ 13 h 15"/>
                  <a:gd name="T6" fmla="*/ 15 w 18"/>
                  <a:gd name="T7" fmla="*/ 5 h 15"/>
                  <a:gd name="T8" fmla="*/ 18 w 18"/>
                  <a:gd name="T9" fmla="*/ 0 h 15"/>
                  <a:gd name="T10" fmla="*/ 5 w 18"/>
                  <a:gd name="T11" fmla="*/ 8 h 15"/>
                  <a:gd name="T12" fmla="*/ 5 w 18"/>
                  <a:gd name="T13" fmla="*/ 13 h 15"/>
                  <a:gd name="T14" fmla="*/ 5 w 18"/>
                  <a:gd name="T15" fmla="*/ 13 h 15"/>
                  <a:gd name="T16" fmla="*/ 0 w 18"/>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5"/>
                  <a:gd name="T29" fmla="*/ 18 w 18"/>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5">
                    <a:moveTo>
                      <a:pt x="0" y="15"/>
                    </a:moveTo>
                    <a:lnTo>
                      <a:pt x="0" y="15"/>
                    </a:lnTo>
                    <a:lnTo>
                      <a:pt x="7" y="13"/>
                    </a:lnTo>
                    <a:lnTo>
                      <a:pt x="15" y="5"/>
                    </a:lnTo>
                    <a:lnTo>
                      <a:pt x="18" y="0"/>
                    </a:lnTo>
                    <a:lnTo>
                      <a:pt x="5" y="8"/>
                    </a:lnTo>
                    <a:lnTo>
                      <a:pt x="5" y="13"/>
                    </a:lnTo>
                    <a:lnTo>
                      <a:pt x="0" y="1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87" name="Freeform 627"/>
              <p:cNvSpPr>
                <a:spLocks/>
              </p:cNvSpPr>
              <p:nvPr/>
            </p:nvSpPr>
            <p:spPr bwMode="auto">
              <a:xfrm>
                <a:off x="5457" y="1940"/>
                <a:ext cx="15" cy="18"/>
              </a:xfrm>
              <a:custGeom>
                <a:avLst/>
                <a:gdLst>
                  <a:gd name="T0" fmla="*/ 15 w 15"/>
                  <a:gd name="T1" fmla="*/ 0 h 18"/>
                  <a:gd name="T2" fmla="*/ 13 w 15"/>
                  <a:gd name="T3" fmla="*/ 0 h 18"/>
                  <a:gd name="T4" fmla="*/ 5 w 15"/>
                  <a:gd name="T5" fmla="*/ 8 h 18"/>
                  <a:gd name="T6" fmla="*/ 0 w 15"/>
                  <a:gd name="T7" fmla="*/ 18 h 18"/>
                  <a:gd name="T8" fmla="*/ 5 w 15"/>
                  <a:gd name="T9" fmla="*/ 16 h 18"/>
                  <a:gd name="T10" fmla="*/ 7 w 15"/>
                  <a:gd name="T11" fmla="*/ 11 h 18"/>
                  <a:gd name="T12" fmla="*/ 15 w 15"/>
                  <a:gd name="T13" fmla="*/ 3 h 18"/>
                  <a:gd name="T14" fmla="*/ 13 w 15"/>
                  <a:gd name="T15" fmla="*/ 3 h 18"/>
                  <a:gd name="T16" fmla="*/ 15 w 15"/>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8"/>
                  <a:gd name="T29" fmla="*/ 15 w 15"/>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8">
                    <a:moveTo>
                      <a:pt x="15" y="0"/>
                    </a:moveTo>
                    <a:lnTo>
                      <a:pt x="13" y="0"/>
                    </a:lnTo>
                    <a:lnTo>
                      <a:pt x="5" y="8"/>
                    </a:lnTo>
                    <a:lnTo>
                      <a:pt x="0" y="18"/>
                    </a:lnTo>
                    <a:lnTo>
                      <a:pt x="5" y="16"/>
                    </a:lnTo>
                    <a:lnTo>
                      <a:pt x="7" y="11"/>
                    </a:lnTo>
                    <a:lnTo>
                      <a:pt x="15" y="3"/>
                    </a:lnTo>
                    <a:lnTo>
                      <a:pt x="13" y="3"/>
                    </a:lnTo>
                    <a:lnTo>
                      <a:pt x="1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88" name="Freeform 628"/>
              <p:cNvSpPr>
                <a:spLocks/>
              </p:cNvSpPr>
              <p:nvPr/>
            </p:nvSpPr>
            <p:spPr bwMode="auto">
              <a:xfrm>
                <a:off x="5462" y="1901"/>
                <a:ext cx="18" cy="31"/>
              </a:xfrm>
              <a:custGeom>
                <a:avLst/>
                <a:gdLst>
                  <a:gd name="T0" fmla="*/ 2 w 18"/>
                  <a:gd name="T1" fmla="*/ 31 h 31"/>
                  <a:gd name="T2" fmla="*/ 2 w 18"/>
                  <a:gd name="T3" fmla="*/ 23 h 31"/>
                  <a:gd name="T4" fmla="*/ 0 w 18"/>
                  <a:gd name="T5" fmla="*/ 8 h 31"/>
                  <a:gd name="T6" fmla="*/ 0 w 18"/>
                  <a:gd name="T7" fmla="*/ 3 h 31"/>
                  <a:gd name="T8" fmla="*/ 5 w 18"/>
                  <a:gd name="T9" fmla="*/ 0 h 31"/>
                  <a:gd name="T10" fmla="*/ 13 w 18"/>
                  <a:gd name="T11" fmla="*/ 0 h 31"/>
                  <a:gd name="T12" fmla="*/ 18 w 18"/>
                  <a:gd name="T13" fmla="*/ 0 h 31"/>
                  <a:gd name="T14" fmla="*/ 10 w 18"/>
                  <a:gd name="T15" fmla="*/ 3 h 31"/>
                  <a:gd name="T16" fmla="*/ 0 w 18"/>
                  <a:gd name="T17" fmla="*/ 10 h 31"/>
                  <a:gd name="T18" fmla="*/ 2 w 18"/>
                  <a:gd name="T19" fmla="*/ 23 h 31"/>
                  <a:gd name="T20" fmla="*/ 2 w 18"/>
                  <a:gd name="T21" fmla="*/ 3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1"/>
                  <a:gd name="T35" fmla="*/ 18 w 18"/>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1">
                    <a:moveTo>
                      <a:pt x="2" y="31"/>
                    </a:moveTo>
                    <a:lnTo>
                      <a:pt x="2" y="23"/>
                    </a:lnTo>
                    <a:lnTo>
                      <a:pt x="0" y="8"/>
                    </a:lnTo>
                    <a:lnTo>
                      <a:pt x="0" y="3"/>
                    </a:lnTo>
                    <a:lnTo>
                      <a:pt x="5" y="0"/>
                    </a:lnTo>
                    <a:lnTo>
                      <a:pt x="13" y="0"/>
                    </a:lnTo>
                    <a:lnTo>
                      <a:pt x="18" y="0"/>
                    </a:lnTo>
                    <a:lnTo>
                      <a:pt x="10" y="3"/>
                    </a:lnTo>
                    <a:lnTo>
                      <a:pt x="0" y="10"/>
                    </a:lnTo>
                    <a:lnTo>
                      <a:pt x="2" y="23"/>
                    </a:lnTo>
                    <a:lnTo>
                      <a:pt x="2" y="3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89" name="Freeform 629"/>
              <p:cNvSpPr>
                <a:spLocks/>
              </p:cNvSpPr>
              <p:nvPr/>
            </p:nvSpPr>
            <p:spPr bwMode="auto">
              <a:xfrm>
                <a:off x="5459" y="1909"/>
                <a:ext cx="8" cy="23"/>
              </a:xfrm>
              <a:custGeom>
                <a:avLst/>
                <a:gdLst>
                  <a:gd name="T0" fmla="*/ 0 w 8"/>
                  <a:gd name="T1" fmla="*/ 2 h 23"/>
                  <a:gd name="T2" fmla="*/ 0 w 8"/>
                  <a:gd name="T3" fmla="*/ 2 h 23"/>
                  <a:gd name="T4" fmla="*/ 3 w 8"/>
                  <a:gd name="T5" fmla="*/ 15 h 23"/>
                  <a:gd name="T6" fmla="*/ 3 w 8"/>
                  <a:gd name="T7" fmla="*/ 23 h 23"/>
                  <a:gd name="T8" fmla="*/ 8 w 8"/>
                  <a:gd name="T9" fmla="*/ 23 h 23"/>
                  <a:gd name="T10" fmla="*/ 5 w 8"/>
                  <a:gd name="T11" fmla="*/ 15 h 23"/>
                  <a:gd name="T12" fmla="*/ 3 w 8"/>
                  <a:gd name="T13" fmla="*/ 0 h 23"/>
                  <a:gd name="T14" fmla="*/ 3 w 8"/>
                  <a:gd name="T15" fmla="*/ 0 h 23"/>
                  <a:gd name="T16" fmla="*/ 0 w 8"/>
                  <a:gd name="T17" fmla="*/ 2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3"/>
                  <a:gd name="T29" fmla="*/ 8 w 8"/>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3">
                    <a:moveTo>
                      <a:pt x="0" y="2"/>
                    </a:moveTo>
                    <a:lnTo>
                      <a:pt x="0" y="2"/>
                    </a:lnTo>
                    <a:lnTo>
                      <a:pt x="3" y="15"/>
                    </a:lnTo>
                    <a:lnTo>
                      <a:pt x="3" y="23"/>
                    </a:lnTo>
                    <a:lnTo>
                      <a:pt x="8" y="23"/>
                    </a:lnTo>
                    <a:lnTo>
                      <a:pt x="5" y="15"/>
                    </a:lnTo>
                    <a:lnTo>
                      <a:pt x="3"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90" name="Freeform 630"/>
              <p:cNvSpPr>
                <a:spLocks/>
              </p:cNvSpPr>
              <p:nvPr/>
            </p:nvSpPr>
            <p:spPr bwMode="auto">
              <a:xfrm>
                <a:off x="5459" y="1898"/>
                <a:ext cx="21" cy="13"/>
              </a:xfrm>
              <a:custGeom>
                <a:avLst/>
                <a:gdLst>
                  <a:gd name="T0" fmla="*/ 21 w 21"/>
                  <a:gd name="T1" fmla="*/ 0 h 13"/>
                  <a:gd name="T2" fmla="*/ 21 w 21"/>
                  <a:gd name="T3" fmla="*/ 0 h 13"/>
                  <a:gd name="T4" fmla="*/ 16 w 21"/>
                  <a:gd name="T5" fmla="*/ 0 h 13"/>
                  <a:gd name="T6" fmla="*/ 8 w 21"/>
                  <a:gd name="T7" fmla="*/ 0 h 13"/>
                  <a:gd name="T8" fmla="*/ 0 w 21"/>
                  <a:gd name="T9" fmla="*/ 6 h 13"/>
                  <a:gd name="T10" fmla="*/ 0 w 21"/>
                  <a:gd name="T11" fmla="*/ 13 h 13"/>
                  <a:gd name="T12" fmla="*/ 3 w 21"/>
                  <a:gd name="T13" fmla="*/ 11 h 13"/>
                  <a:gd name="T14" fmla="*/ 3 w 21"/>
                  <a:gd name="T15" fmla="*/ 8 h 13"/>
                  <a:gd name="T16" fmla="*/ 8 w 21"/>
                  <a:gd name="T17" fmla="*/ 6 h 13"/>
                  <a:gd name="T18" fmla="*/ 16 w 21"/>
                  <a:gd name="T19" fmla="*/ 3 h 13"/>
                  <a:gd name="T20" fmla="*/ 18 w 21"/>
                  <a:gd name="T21" fmla="*/ 3 h 13"/>
                  <a:gd name="T22" fmla="*/ 18 w 21"/>
                  <a:gd name="T23" fmla="*/ 3 h 13"/>
                  <a:gd name="T24" fmla="*/ 21 w 21"/>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3"/>
                  <a:gd name="T41" fmla="*/ 21 w 21"/>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3">
                    <a:moveTo>
                      <a:pt x="21" y="0"/>
                    </a:moveTo>
                    <a:lnTo>
                      <a:pt x="21" y="0"/>
                    </a:lnTo>
                    <a:lnTo>
                      <a:pt x="16" y="0"/>
                    </a:lnTo>
                    <a:lnTo>
                      <a:pt x="8" y="0"/>
                    </a:lnTo>
                    <a:lnTo>
                      <a:pt x="0" y="6"/>
                    </a:lnTo>
                    <a:lnTo>
                      <a:pt x="0" y="13"/>
                    </a:lnTo>
                    <a:lnTo>
                      <a:pt x="3" y="11"/>
                    </a:lnTo>
                    <a:lnTo>
                      <a:pt x="3" y="8"/>
                    </a:lnTo>
                    <a:lnTo>
                      <a:pt x="8" y="6"/>
                    </a:lnTo>
                    <a:lnTo>
                      <a:pt x="16" y="3"/>
                    </a:lnTo>
                    <a:lnTo>
                      <a:pt x="18" y="3"/>
                    </a:lnTo>
                    <a:lnTo>
                      <a:pt x="2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91" name="Freeform 631"/>
              <p:cNvSpPr>
                <a:spLocks/>
              </p:cNvSpPr>
              <p:nvPr/>
            </p:nvSpPr>
            <p:spPr bwMode="auto">
              <a:xfrm>
                <a:off x="5462" y="1898"/>
                <a:ext cx="18" cy="13"/>
              </a:xfrm>
              <a:custGeom>
                <a:avLst/>
                <a:gdLst>
                  <a:gd name="T0" fmla="*/ 2 w 18"/>
                  <a:gd name="T1" fmla="*/ 13 h 13"/>
                  <a:gd name="T2" fmla="*/ 2 w 18"/>
                  <a:gd name="T3" fmla="*/ 13 h 13"/>
                  <a:gd name="T4" fmla="*/ 13 w 18"/>
                  <a:gd name="T5" fmla="*/ 6 h 13"/>
                  <a:gd name="T6" fmla="*/ 18 w 18"/>
                  <a:gd name="T7" fmla="*/ 0 h 13"/>
                  <a:gd name="T8" fmla="*/ 15 w 18"/>
                  <a:gd name="T9" fmla="*/ 3 h 13"/>
                  <a:gd name="T10" fmla="*/ 10 w 18"/>
                  <a:gd name="T11" fmla="*/ 3 h 13"/>
                  <a:gd name="T12" fmla="*/ 0 w 18"/>
                  <a:gd name="T13" fmla="*/ 13 h 13"/>
                  <a:gd name="T14" fmla="*/ 0 w 18"/>
                  <a:gd name="T15" fmla="*/ 13 h 13"/>
                  <a:gd name="T16" fmla="*/ 2 w 18"/>
                  <a:gd name="T17" fmla="*/ 1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3"/>
                  <a:gd name="T29" fmla="*/ 18 w 1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3">
                    <a:moveTo>
                      <a:pt x="2" y="13"/>
                    </a:moveTo>
                    <a:lnTo>
                      <a:pt x="2" y="13"/>
                    </a:lnTo>
                    <a:lnTo>
                      <a:pt x="13" y="6"/>
                    </a:lnTo>
                    <a:lnTo>
                      <a:pt x="18" y="0"/>
                    </a:lnTo>
                    <a:lnTo>
                      <a:pt x="15" y="3"/>
                    </a:lnTo>
                    <a:lnTo>
                      <a:pt x="10" y="3"/>
                    </a:lnTo>
                    <a:lnTo>
                      <a:pt x="0" y="13"/>
                    </a:lnTo>
                    <a:lnTo>
                      <a:pt x="2"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92" name="Freeform 632"/>
              <p:cNvSpPr>
                <a:spLocks/>
              </p:cNvSpPr>
              <p:nvPr/>
            </p:nvSpPr>
            <p:spPr bwMode="auto">
              <a:xfrm>
                <a:off x="5462" y="1911"/>
                <a:ext cx="5" cy="21"/>
              </a:xfrm>
              <a:custGeom>
                <a:avLst/>
                <a:gdLst>
                  <a:gd name="T0" fmla="*/ 0 w 5"/>
                  <a:gd name="T1" fmla="*/ 21 h 21"/>
                  <a:gd name="T2" fmla="*/ 5 w 5"/>
                  <a:gd name="T3" fmla="*/ 21 h 21"/>
                  <a:gd name="T4" fmla="*/ 2 w 5"/>
                  <a:gd name="T5" fmla="*/ 13 h 21"/>
                  <a:gd name="T6" fmla="*/ 2 w 5"/>
                  <a:gd name="T7" fmla="*/ 0 h 21"/>
                  <a:gd name="T8" fmla="*/ 0 w 5"/>
                  <a:gd name="T9" fmla="*/ 0 h 21"/>
                  <a:gd name="T10" fmla="*/ 0 w 5"/>
                  <a:gd name="T11" fmla="*/ 13 h 21"/>
                  <a:gd name="T12" fmla="*/ 0 w 5"/>
                  <a:gd name="T13" fmla="*/ 21 h 21"/>
                  <a:gd name="T14" fmla="*/ 5 w 5"/>
                  <a:gd name="T15" fmla="*/ 21 h 21"/>
                  <a:gd name="T16" fmla="*/ 0 w 5"/>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21"/>
                  <a:gd name="T29" fmla="*/ 5 w 5"/>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21">
                    <a:moveTo>
                      <a:pt x="0" y="21"/>
                    </a:moveTo>
                    <a:lnTo>
                      <a:pt x="5" y="21"/>
                    </a:lnTo>
                    <a:lnTo>
                      <a:pt x="2" y="13"/>
                    </a:lnTo>
                    <a:lnTo>
                      <a:pt x="2" y="0"/>
                    </a:lnTo>
                    <a:lnTo>
                      <a:pt x="0" y="0"/>
                    </a:lnTo>
                    <a:lnTo>
                      <a:pt x="0" y="13"/>
                    </a:lnTo>
                    <a:lnTo>
                      <a:pt x="0" y="21"/>
                    </a:lnTo>
                    <a:lnTo>
                      <a:pt x="5" y="21"/>
                    </a:lnTo>
                    <a:lnTo>
                      <a:pt x="0" y="2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93" name="Freeform 633"/>
              <p:cNvSpPr>
                <a:spLocks/>
              </p:cNvSpPr>
              <p:nvPr/>
            </p:nvSpPr>
            <p:spPr bwMode="auto">
              <a:xfrm>
                <a:off x="5514" y="1870"/>
                <a:ext cx="13" cy="15"/>
              </a:xfrm>
              <a:custGeom>
                <a:avLst/>
                <a:gdLst>
                  <a:gd name="T0" fmla="*/ 0 w 13"/>
                  <a:gd name="T1" fmla="*/ 15 h 15"/>
                  <a:gd name="T2" fmla="*/ 5 w 13"/>
                  <a:gd name="T3" fmla="*/ 15 h 15"/>
                  <a:gd name="T4" fmla="*/ 13 w 13"/>
                  <a:gd name="T5" fmla="*/ 13 h 15"/>
                  <a:gd name="T6" fmla="*/ 10 w 13"/>
                  <a:gd name="T7" fmla="*/ 5 h 15"/>
                  <a:gd name="T8" fmla="*/ 5 w 13"/>
                  <a:gd name="T9" fmla="*/ 0 h 15"/>
                  <a:gd name="T10" fmla="*/ 8 w 13"/>
                  <a:gd name="T11" fmla="*/ 2 h 15"/>
                  <a:gd name="T12" fmla="*/ 10 w 13"/>
                  <a:gd name="T13" fmla="*/ 7 h 15"/>
                  <a:gd name="T14" fmla="*/ 10 w 13"/>
                  <a:gd name="T15" fmla="*/ 10 h 15"/>
                  <a:gd name="T16" fmla="*/ 8 w 13"/>
                  <a:gd name="T17" fmla="*/ 13 h 15"/>
                  <a:gd name="T18" fmla="*/ 5 w 13"/>
                  <a:gd name="T19" fmla="*/ 13 h 15"/>
                  <a:gd name="T20" fmla="*/ 0 w 13"/>
                  <a:gd name="T21" fmla="*/ 15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5"/>
                  <a:gd name="T35" fmla="*/ 13 w 13"/>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5">
                    <a:moveTo>
                      <a:pt x="0" y="15"/>
                    </a:moveTo>
                    <a:lnTo>
                      <a:pt x="5" y="15"/>
                    </a:lnTo>
                    <a:lnTo>
                      <a:pt x="13" y="13"/>
                    </a:lnTo>
                    <a:lnTo>
                      <a:pt x="10" y="5"/>
                    </a:lnTo>
                    <a:lnTo>
                      <a:pt x="5" y="0"/>
                    </a:lnTo>
                    <a:lnTo>
                      <a:pt x="8" y="2"/>
                    </a:lnTo>
                    <a:lnTo>
                      <a:pt x="10" y="7"/>
                    </a:lnTo>
                    <a:lnTo>
                      <a:pt x="10" y="10"/>
                    </a:lnTo>
                    <a:lnTo>
                      <a:pt x="8" y="13"/>
                    </a:lnTo>
                    <a:lnTo>
                      <a:pt x="5" y="13"/>
                    </a:lnTo>
                    <a:lnTo>
                      <a:pt x="0" y="1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94" name="Freeform 634"/>
              <p:cNvSpPr>
                <a:spLocks/>
              </p:cNvSpPr>
              <p:nvPr/>
            </p:nvSpPr>
            <p:spPr bwMode="auto">
              <a:xfrm>
                <a:off x="5514" y="1880"/>
                <a:ext cx="16" cy="8"/>
              </a:xfrm>
              <a:custGeom>
                <a:avLst/>
                <a:gdLst>
                  <a:gd name="T0" fmla="*/ 10 w 16"/>
                  <a:gd name="T1" fmla="*/ 0 h 8"/>
                  <a:gd name="T2" fmla="*/ 10 w 16"/>
                  <a:gd name="T3" fmla="*/ 0 h 8"/>
                  <a:gd name="T4" fmla="*/ 5 w 16"/>
                  <a:gd name="T5" fmla="*/ 3 h 8"/>
                  <a:gd name="T6" fmla="*/ 0 w 16"/>
                  <a:gd name="T7" fmla="*/ 3 h 8"/>
                  <a:gd name="T8" fmla="*/ 0 w 16"/>
                  <a:gd name="T9" fmla="*/ 8 h 8"/>
                  <a:gd name="T10" fmla="*/ 5 w 16"/>
                  <a:gd name="T11" fmla="*/ 8 h 8"/>
                  <a:gd name="T12" fmla="*/ 16 w 16"/>
                  <a:gd name="T13" fmla="*/ 3 h 8"/>
                  <a:gd name="T14" fmla="*/ 16 w 16"/>
                  <a:gd name="T15" fmla="*/ 3 h 8"/>
                  <a:gd name="T16" fmla="*/ 10 w 16"/>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
                  <a:gd name="T29" fmla="*/ 16 w 1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
                    <a:moveTo>
                      <a:pt x="10" y="0"/>
                    </a:moveTo>
                    <a:lnTo>
                      <a:pt x="10" y="0"/>
                    </a:lnTo>
                    <a:lnTo>
                      <a:pt x="5" y="3"/>
                    </a:lnTo>
                    <a:lnTo>
                      <a:pt x="0" y="3"/>
                    </a:lnTo>
                    <a:lnTo>
                      <a:pt x="0" y="8"/>
                    </a:lnTo>
                    <a:lnTo>
                      <a:pt x="5" y="8"/>
                    </a:lnTo>
                    <a:lnTo>
                      <a:pt x="16" y="3"/>
                    </a:lnTo>
                    <a:lnTo>
                      <a:pt x="1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95" name="Freeform 635"/>
              <p:cNvSpPr>
                <a:spLocks/>
              </p:cNvSpPr>
              <p:nvPr/>
            </p:nvSpPr>
            <p:spPr bwMode="auto">
              <a:xfrm>
                <a:off x="5519" y="1870"/>
                <a:ext cx="11" cy="13"/>
              </a:xfrm>
              <a:custGeom>
                <a:avLst/>
                <a:gdLst>
                  <a:gd name="T0" fmla="*/ 3 w 11"/>
                  <a:gd name="T1" fmla="*/ 0 h 13"/>
                  <a:gd name="T2" fmla="*/ 0 w 11"/>
                  <a:gd name="T3" fmla="*/ 2 h 13"/>
                  <a:gd name="T4" fmla="*/ 3 w 11"/>
                  <a:gd name="T5" fmla="*/ 5 h 13"/>
                  <a:gd name="T6" fmla="*/ 5 w 11"/>
                  <a:gd name="T7" fmla="*/ 10 h 13"/>
                  <a:gd name="T8" fmla="*/ 11 w 11"/>
                  <a:gd name="T9" fmla="*/ 13 h 13"/>
                  <a:gd name="T10" fmla="*/ 8 w 11"/>
                  <a:gd name="T11" fmla="*/ 5 h 13"/>
                  <a:gd name="T12" fmla="*/ 3 w 11"/>
                  <a:gd name="T13" fmla="*/ 0 h 13"/>
                  <a:gd name="T14" fmla="*/ 0 w 11"/>
                  <a:gd name="T15" fmla="*/ 2 h 13"/>
                  <a:gd name="T16" fmla="*/ 3 w 11"/>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3" y="0"/>
                    </a:moveTo>
                    <a:lnTo>
                      <a:pt x="0" y="2"/>
                    </a:lnTo>
                    <a:lnTo>
                      <a:pt x="3" y="5"/>
                    </a:lnTo>
                    <a:lnTo>
                      <a:pt x="5" y="10"/>
                    </a:lnTo>
                    <a:lnTo>
                      <a:pt x="11" y="13"/>
                    </a:lnTo>
                    <a:lnTo>
                      <a:pt x="8" y="5"/>
                    </a:lnTo>
                    <a:lnTo>
                      <a:pt x="3" y="0"/>
                    </a:lnTo>
                    <a:lnTo>
                      <a:pt x="0" y="2"/>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96" name="Freeform 636"/>
              <p:cNvSpPr>
                <a:spLocks/>
              </p:cNvSpPr>
              <p:nvPr/>
            </p:nvSpPr>
            <p:spPr bwMode="auto">
              <a:xfrm>
                <a:off x="5514" y="1870"/>
                <a:ext cx="10" cy="18"/>
              </a:xfrm>
              <a:custGeom>
                <a:avLst/>
                <a:gdLst>
                  <a:gd name="T0" fmla="*/ 0 w 10"/>
                  <a:gd name="T1" fmla="*/ 13 h 18"/>
                  <a:gd name="T2" fmla="*/ 0 w 10"/>
                  <a:gd name="T3" fmla="*/ 18 h 18"/>
                  <a:gd name="T4" fmla="*/ 5 w 10"/>
                  <a:gd name="T5" fmla="*/ 15 h 18"/>
                  <a:gd name="T6" fmla="*/ 10 w 10"/>
                  <a:gd name="T7" fmla="*/ 13 h 18"/>
                  <a:gd name="T8" fmla="*/ 10 w 10"/>
                  <a:gd name="T9" fmla="*/ 10 h 18"/>
                  <a:gd name="T10" fmla="*/ 10 w 10"/>
                  <a:gd name="T11" fmla="*/ 7 h 18"/>
                  <a:gd name="T12" fmla="*/ 10 w 10"/>
                  <a:gd name="T13" fmla="*/ 2 h 18"/>
                  <a:gd name="T14" fmla="*/ 8 w 10"/>
                  <a:gd name="T15" fmla="*/ 0 h 18"/>
                  <a:gd name="T16" fmla="*/ 5 w 10"/>
                  <a:gd name="T17" fmla="*/ 2 h 18"/>
                  <a:gd name="T18" fmla="*/ 5 w 10"/>
                  <a:gd name="T19" fmla="*/ 5 h 18"/>
                  <a:gd name="T20" fmla="*/ 8 w 10"/>
                  <a:gd name="T21" fmla="*/ 7 h 18"/>
                  <a:gd name="T22" fmla="*/ 8 w 10"/>
                  <a:gd name="T23" fmla="*/ 10 h 18"/>
                  <a:gd name="T24" fmla="*/ 8 w 10"/>
                  <a:gd name="T25" fmla="*/ 10 h 18"/>
                  <a:gd name="T26" fmla="*/ 5 w 10"/>
                  <a:gd name="T27" fmla="*/ 13 h 18"/>
                  <a:gd name="T28" fmla="*/ 0 w 10"/>
                  <a:gd name="T29" fmla="*/ 13 h 18"/>
                  <a:gd name="T30" fmla="*/ 0 w 10"/>
                  <a:gd name="T31" fmla="*/ 18 h 18"/>
                  <a:gd name="T32" fmla="*/ 0 w 10"/>
                  <a:gd name="T33" fmla="*/ 1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8"/>
                  <a:gd name="T53" fmla="*/ 10 w 1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8">
                    <a:moveTo>
                      <a:pt x="0" y="13"/>
                    </a:moveTo>
                    <a:lnTo>
                      <a:pt x="0" y="18"/>
                    </a:lnTo>
                    <a:lnTo>
                      <a:pt x="5" y="15"/>
                    </a:lnTo>
                    <a:lnTo>
                      <a:pt x="10" y="13"/>
                    </a:lnTo>
                    <a:lnTo>
                      <a:pt x="10" y="10"/>
                    </a:lnTo>
                    <a:lnTo>
                      <a:pt x="10" y="7"/>
                    </a:lnTo>
                    <a:lnTo>
                      <a:pt x="10" y="2"/>
                    </a:lnTo>
                    <a:lnTo>
                      <a:pt x="8" y="0"/>
                    </a:lnTo>
                    <a:lnTo>
                      <a:pt x="5" y="2"/>
                    </a:lnTo>
                    <a:lnTo>
                      <a:pt x="5" y="5"/>
                    </a:lnTo>
                    <a:lnTo>
                      <a:pt x="8" y="7"/>
                    </a:lnTo>
                    <a:lnTo>
                      <a:pt x="8" y="10"/>
                    </a:lnTo>
                    <a:lnTo>
                      <a:pt x="5" y="13"/>
                    </a:lnTo>
                    <a:lnTo>
                      <a:pt x="0" y="13"/>
                    </a:lnTo>
                    <a:lnTo>
                      <a:pt x="0" y="18"/>
                    </a:lnTo>
                    <a:lnTo>
                      <a:pt x="0"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97" name="Freeform 637"/>
              <p:cNvSpPr>
                <a:spLocks/>
              </p:cNvSpPr>
              <p:nvPr/>
            </p:nvSpPr>
            <p:spPr bwMode="auto">
              <a:xfrm>
                <a:off x="5491" y="1849"/>
                <a:ext cx="13" cy="36"/>
              </a:xfrm>
              <a:custGeom>
                <a:avLst/>
                <a:gdLst>
                  <a:gd name="T0" fmla="*/ 13 w 13"/>
                  <a:gd name="T1" fmla="*/ 34 h 36"/>
                  <a:gd name="T2" fmla="*/ 7 w 13"/>
                  <a:gd name="T3" fmla="*/ 34 h 36"/>
                  <a:gd name="T4" fmla="*/ 0 w 13"/>
                  <a:gd name="T5" fmla="*/ 36 h 36"/>
                  <a:gd name="T6" fmla="*/ 2 w 13"/>
                  <a:gd name="T7" fmla="*/ 34 h 36"/>
                  <a:gd name="T8" fmla="*/ 10 w 13"/>
                  <a:gd name="T9" fmla="*/ 31 h 36"/>
                  <a:gd name="T10" fmla="*/ 7 w 13"/>
                  <a:gd name="T11" fmla="*/ 15 h 36"/>
                  <a:gd name="T12" fmla="*/ 5 w 13"/>
                  <a:gd name="T13" fmla="*/ 0 h 36"/>
                  <a:gd name="T14" fmla="*/ 10 w 13"/>
                  <a:gd name="T15" fmla="*/ 13 h 36"/>
                  <a:gd name="T16" fmla="*/ 13 w 13"/>
                  <a:gd name="T17" fmla="*/ 34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36"/>
                  <a:gd name="T29" fmla="*/ 13 w 13"/>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36">
                    <a:moveTo>
                      <a:pt x="13" y="34"/>
                    </a:moveTo>
                    <a:lnTo>
                      <a:pt x="7" y="34"/>
                    </a:lnTo>
                    <a:lnTo>
                      <a:pt x="0" y="36"/>
                    </a:lnTo>
                    <a:lnTo>
                      <a:pt x="2" y="34"/>
                    </a:lnTo>
                    <a:lnTo>
                      <a:pt x="10" y="31"/>
                    </a:lnTo>
                    <a:lnTo>
                      <a:pt x="7" y="15"/>
                    </a:lnTo>
                    <a:lnTo>
                      <a:pt x="5" y="0"/>
                    </a:lnTo>
                    <a:lnTo>
                      <a:pt x="10" y="13"/>
                    </a:lnTo>
                    <a:lnTo>
                      <a:pt x="13" y="34"/>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98" name="Freeform 638"/>
              <p:cNvSpPr>
                <a:spLocks/>
              </p:cNvSpPr>
              <p:nvPr/>
            </p:nvSpPr>
            <p:spPr bwMode="auto">
              <a:xfrm>
                <a:off x="5491" y="1880"/>
                <a:ext cx="13" cy="5"/>
              </a:xfrm>
              <a:custGeom>
                <a:avLst/>
                <a:gdLst>
                  <a:gd name="T0" fmla="*/ 0 w 13"/>
                  <a:gd name="T1" fmla="*/ 5 h 5"/>
                  <a:gd name="T2" fmla="*/ 0 w 13"/>
                  <a:gd name="T3" fmla="*/ 5 h 5"/>
                  <a:gd name="T4" fmla="*/ 7 w 13"/>
                  <a:gd name="T5" fmla="*/ 5 h 5"/>
                  <a:gd name="T6" fmla="*/ 13 w 13"/>
                  <a:gd name="T7" fmla="*/ 3 h 5"/>
                  <a:gd name="T8" fmla="*/ 10 w 13"/>
                  <a:gd name="T9" fmla="*/ 0 h 5"/>
                  <a:gd name="T10" fmla="*/ 7 w 13"/>
                  <a:gd name="T11" fmla="*/ 3 h 5"/>
                  <a:gd name="T12" fmla="*/ 2 w 13"/>
                  <a:gd name="T13" fmla="*/ 3 h 5"/>
                  <a:gd name="T14" fmla="*/ 2 w 13"/>
                  <a:gd name="T15" fmla="*/ 3 h 5"/>
                  <a:gd name="T16" fmla="*/ 0 w 13"/>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
                  <a:gd name="T29" fmla="*/ 13 w 1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
                    <a:moveTo>
                      <a:pt x="0" y="5"/>
                    </a:moveTo>
                    <a:lnTo>
                      <a:pt x="0" y="5"/>
                    </a:lnTo>
                    <a:lnTo>
                      <a:pt x="7" y="5"/>
                    </a:lnTo>
                    <a:lnTo>
                      <a:pt x="13" y="3"/>
                    </a:lnTo>
                    <a:lnTo>
                      <a:pt x="10" y="0"/>
                    </a:lnTo>
                    <a:lnTo>
                      <a:pt x="7" y="3"/>
                    </a:lnTo>
                    <a:lnTo>
                      <a:pt x="2" y="3"/>
                    </a:lnTo>
                    <a:lnTo>
                      <a:pt x="0"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99" name="Freeform 639"/>
              <p:cNvSpPr>
                <a:spLocks/>
              </p:cNvSpPr>
              <p:nvPr/>
            </p:nvSpPr>
            <p:spPr bwMode="auto">
              <a:xfrm>
                <a:off x="5491" y="1880"/>
                <a:ext cx="13" cy="5"/>
              </a:xfrm>
              <a:custGeom>
                <a:avLst/>
                <a:gdLst>
                  <a:gd name="T0" fmla="*/ 7 w 13"/>
                  <a:gd name="T1" fmla="*/ 0 h 5"/>
                  <a:gd name="T2" fmla="*/ 7 w 13"/>
                  <a:gd name="T3" fmla="*/ 0 h 5"/>
                  <a:gd name="T4" fmla="*/ 2 w 13"/>
                  <a:gd name="T5" fmla="*/ 0 h 5"/>
                  <a:gd name="T6" fmla="*/ 0 w 13"/>
                  <a:gd name="T7" fmla="*/ 5 h 5"/>
                  <a:gd name="T8" fmla="*/ 2 w 13"/>
                  <a:gd name="T9" fmla="*/ 3 h 5"/>
                  <a:gd name="T10" fmla="*/ 5 w 13"/>
                  <a:gd name="T11" fmla="*/ 5 h 5"/>
                  <a:gd name="T12" fmla="*/ 13 w 13"/>
                  <a:gd name="T13" fmla="*/ 0 h 5"/>
                  <a:gd name="T14" fmla="*/ 13 w 13"/>
                  <a:gd name="T15" fmla="*/ 0 h 5"/>
                  <a:gd name="T16" fmla="*/ 7 w 13"/>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
                  <a:gd name="T29" fmla="*/ 13 w 1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
                    <a:moveTo>
                      <a:pt x="7" y="0"/>
                    </a:moveTo>
                    <a:lnTo>
                      <a:pt x="7" y="0"/>
                    </a:lnTo>
                    <a:lnTo>
                      <a:pt x="2" y="0"/>
                    </a:lnTo>
                    <a:lnTo>
                      <a:pt x="0" y="5"/>
                    </a:lnTo>
                    <a:lnTo>
                      <a:pt x="2" y="3"/>
                    </a:lnTo>
                    <a:lnTo>
                      <a:pt x="5" y="5"/>
                    </a:lnTo>
                    <a:lnTo>
                      <a:pt x="13" y="0"/>
                    </a:lnTo>
                    <a:lnTo>
                      <a:pt x="7"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00" name="Freeform 640"/>
              <p:cNvSpPr>
                <a:spLocks/>
              </p:cNvSpPr>
              <p:nvPr/>
            </p:nvSpPr>
            <p:spPr bwMode="auto">
              <a:xfrm>
                <a:off x="5493" y="1846"/>
                <a:ext cx="11" cy="34"/>
              </a:xfrm>
              <a:custGeom>
                <a:avLst/>
                <a:gdLst>
                  <a:gd name="T0" fmla="*/ 0 w 11"/>
                  <a:gd name="T1" fmla="*/ 3 h 34"/>
                  <a:gd name="T2" fmla="*/ 0 w 11"/>
                  <a:gd name="T3" fmla="*/ 3 h 34"/>
                  <a:gd name="T4" fmla="*/ 5 w 11"/>
                  <a:gd name="T5" fmla="*/ 18 h 34"/>
                  <a:gd name="T6" fmla="*/ 5 w 11"/>
                  <a:gd name="T7" fmla="*/ 34 h 34"/>
                  <a:gd name="T8" fmla="*/ 11 w 11"/>
                  <a:gd name="T9" fmla="*/ 34 h 34"/>
                  <a:gd name="T10" fmla="*/ 8 w 11"/>
                  <a:gd name="T11" fmla="*/ 16 h 34"/>
                  <a:gd name="T12" fmla="*/ 3 w 11"/>
                  <a:gd name="T13" fmla="*/ 0 h 34"/>
                  <a:gd name="T14" fmla="*/ 3 w 11"/>
                  <a:gd name="T15" fmla="*/ 0 h 34"/>
                  <a:gd name="T16" fmla="*/ 0 w 11"/>
                  <a:gd name="T17" fmla="*/ 3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4"/>
                  <a:gd name="T29" fmla="*/ 11 w 11"/>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4">
                    <a:moveTo>
                      <a:pt x="0" y="3"/>
                    </a:moveTo>
                    <a:lnTo>
                      <a:pt x="0" y="3"/>
                    </a:lnTo>
                    <a:lnTo>
                      <a:pt x="5" y="18"/>
                    </a:lnTo>
                    <a:lnTo>
                      <a:pt x="5" y="34"/>
                    </a:lnTo>
                    <a:lnTo>
                      <a:pt x="11" y="34"/>
                    </a:lnTo>
                    <a:lnTo>
                      <a:pt x="8" y="16"/>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01" name="Freeform 641"/>
              <p:cNvSpPr>
                <a:spLocks/>
              </p:cNvSpPr>
              <p:nvPr/>
            </p:nvSpPr>
            <p:spPr bwMode="auto">
              <a:xfrm>
                <a:off x="5493" y="1846"/>
                <a:ext cx="11" cy="37"/>
              </a:xfrm>
              <a:custGeom>
                <a:avLst/>
                <a:gdLst>
                  <a:gd name="T0" fmla="*/ 11 w 11"/>
                  <a:gd name="T1" fmla="*/ 37 h 37"/>
                  <a:gd name="T2" fmla="*/ 11 w 11"/>
                  <a:gd name="T3" fmla="*/ 37 h 37"/>
                  <a:gd name="T4" fmla="*/ 8 w 11"/>
                  <a:gd name="T5" fmla="*/ 16 h 37"/>
                  <a:gd name="T6" fmla="*/ 0 w 11"/>
                  <a:gd name="T7" fmla="*/ 3 h 37"/>
                  <a:gd name="T8" fmla="*/ 3 w 11"/>
                  <a:gd name="T9" fmla="*/ 0 h 37"/>
                  <a:gd name="T10" fmla="*/ 5 w 11"/>
                  <a:gd name="T11" fmla="*/ 18 h 37"/>
                  <a:gd name="T12" fmla="*/ 8 w 11"/>
                  <a:gd name="T13" fmla="*/ 34 h 37"/>
                  <a:gd name="T14" fmla="*/ 8 w 11"/>
                  <a:gd name="T15" fmla="*/ 34 h 37"/>
                  <a:gd name="T16" fmla="*/ 11 w 11"/>
                  <a:gd name="T17" fmla="*/ 3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7"/>
                  <a:gd name="T29" fmla="*/ 11 w 11"/>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7">
                    <a:moveTo>
                      <a:pt x="11" y="37"/>
                    </a:moveTo>
                    <a:lnTo>
                      <a:pt x="11" y="37"/>
                    </a:lnTo>
                    <a:lnTo>
                      <a:pt x="8" y="16"/>
                    </a:lnTo>
                    <a:lnTo>
                      <a:pt x="0" y="3"/>
                    </a:lnTo>
                    <a:lnTo>
                      <a:pt x="3" y="0"/>
                    </a:lnTo>
                    <a:lnTo>
                      <a:pt x="5" y="18"/>
                    </a:lnTo>
                    <a:lnTo>
                      <a:pt x="8" y="34"/>
                    </a:lnTo>
                    <a:lnTo>
                      <a:pt x="11" y="37"/>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02" name="Freeform 642"/>
              <p:cNvSpPr>
                <a:spLocks/>
              </p:cNvSpPr>
              <p:nvPr/>
            </p:nvSpPr>
            <p:spPr bwMode="auto">
              <a:xfrm>
                <a:off x="5483" y="1828"/>
                <a:ext cx="8" cy="21"/>
              </a:xfrm>
              <a:custGeom>
                <a:avLst/>
                <a:gdLst>
                  <a:gd name="T0" fmla="*/ 8 w 8"/>
                  <a:gd name="T1" fmla="*/ 21 h 21"/>
                  <a:gd name="T2" fmla="*/ 5 w 8"/>
                  <a:gd name="T3" fmla="*/ 21 h 21"/>
                  <a:gd name="T4" fmla="*/ 0 w 8"/>
                  <a:gd name="T5" fmla="*/ 21 h 21"/>
                  <a:gd name="T6" fmla="*/ 0 w 8"/>
                  <a:gd name="T7" fmla="*/ 10 h 21"/>
                  <a:gd name="T8" fmla="*/ 0 w 8"/>
                  <a:gd name="T9" fmla="*/ 0 h 21"/>
                  <a:gd name="T10" fmla="*/ 0 w 8"/>
                  <a:gd name="T11" fmla="*/ 0 h 21"/>
                  <a:gd name="T12" fmla="*/ 0 w 8"/>
                  <a:gd name="T13" fmla="*/ 8 h 21"/>
                  <a:gd name="T14" fmla="*/ 0 w 8"/>
                  <a:gd name="T15" fmla="*/ 13 h 21"/>
                  <a:gd name="T16" fmla="*/ 2 w 8"/>
                  <a:gd name="T17" fmla="*/ 16 h 21"/>
                  <a:gd name="T18" fmla="*/ 5 w 8"/>
                  <a:gd name="T19" fmla="*/ 21 h 21"/>
                  <a:gd name="T20" fmla="*/ 8 w 8"/>
                  <a:gd name="T21" fmla="*/ 2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21"/>
                  <a:gd name="T35" fmla="*/ 8 w 8"/>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21">
                    <a:moveTo>
                      <a:pt x="8" y="21"/>
                    </a:moveTo>
                    <a:lnTo>
                      <a:pt x="5" y="21"/>
                    </a:lnTo>
                    <a:lnTo>
                      <a:pt x="0" y="21"/>
                    </a:lnTo>
                    <a:lnTo>
                      <a:pt x="0" y="10"/>
                    </a:lnTo>
                    <a:lnTo>
                      <a:pt x="0" y="0"/>
                    </a:lnTo>
                    <a:lnTo>
                      <a:pt x="0" y="8"/>
                    </a:lnTo>
                    <a:lnTo>
                      <a:pt x="0" y="13"/>
                    </a:lnTo>
                    <a:lnTo>
                      <a:pt x="2" y="16"/>
                    </a:lnTo>
                    <a:lnTo>
                      <a:pt x="5" y="21"/>
                    </a:lnTo>
                    <a:lnTo>
                      <a:pt x="8" y="2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03" name="Freeform 643"/>
              <p:cNvSpPr>
                <a:spLocks/>
              </p:cNvSpPr>
              <p:nvPr/>
            </p:nvSpPr>
            <p:spPr bwMode="auto">
              <a:xfrm>
                <a:off x="5480" y="1846"/>
                <a:ext cx="11" cy="5"/>
              </a:xfrm>
              <a:custGeom>
                <a:avLst/>
                <a:gdLst>
                  <a:gd name="T0" fmla="*/ 0 w 11"/>
                  <a:gd name="T1" fmla="*/ 3 h 5"/>
                  <a:gd name="T2" fmla="*/ 0 w 11"/>
                  <a:gd name="T3" fmla="*/ 3 h 5"/>
                  <a:gd name="T4" fmla="*/ 8 w 11"/>
                  <a:gd name="T5" fmla="*/ 5 h 5"/>
                  <a:gd name="T6" fmla="*/ 11 w 11"/>
                  <a:gd name="T7" fmla="*/ 5 h 5"/>
                  <a:gd name="T8" fmla="*/ 11 w 11"/>
                  <a:gd name="T9" fmla="*/ 0 h 5"/>
                  <a:gd name="T10" fmla="*/ 8 w 11"/>
                  <a:gd name="T11" fmla="*/ 0 h 5"/>
                  <a:gd name="T12" fmla="*/ 3 w 11"/>
                  <a:gd name="T13" fmla="*/ 0 h 5"/>
                  <a:gd name="T14" fmla="*/ 3 w 11"/>
                  <a:gd name="T15" fmla="*/ 0 h 5"/>
                  <a:gd name="T16" fmla="*/ 0 w 11"/>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
                  <a:gd name="T29" fmla="*/ 11 w 11"/>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
                    <a:moveTo>
                      <a:pt x="0" y="3"/>
                    </a:moveTo>
                    <a:lnTo>
                      <a:pt x="0" y="3"/>
                    </a:lnTo>
                    <a:lnTo>
                      <a:pt x="8" y="5"/>
                    </a:lnTo>
                    <a:lnTo>
                      <a:pt x="11" y="5"/>
                    </a:lnTo>
                    <a:lnTo>
                      <a:pt x="11" y="0"/>
                    </a:lnTo>
                    <a:lnTo>
                      <a:pt x="8" y="0"/>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04" name="Freeform 644"/>
              <p:cNvSpPr>
                <a:spLocks/>
              </p:cNvSpPr>
              <p:nvPr/>
            </p:nvSpPr>
            <p:spPr bwMode="auto">
              <a:xfrm>
                <a:off x="5480" y="1828"/>
                <a:ext cx="5" cy="21"/>
              </a:xfrm>
              <a:custGeom>
                <a:avLst/>
                <a:gdLst>
                  <a:gd name="T0" fmla="*/ 0 w 5"/>
                  <a:gd name="T1" fmla="*/ 0 h 21"/>
                  <a:gd name="T2" fmla="*/ 0 w 5"/>
                  <a:gd name="T3" fmla="*/ 0 h 21"/>
                  <a:gd name="T4" fmla="*/ 0 w 5"/>
                  <a:gd name="T5" fmla="*/ 10 h 21"/>
                  <a:gd name="T6" fmla="*/ 0 w 5"/>
                  <a:gd name="T7" fmla="*/ 21 h 21"/>
                  <a:gd name="T8" fmla="*/ 3 w 5"/>
                  <a:gd name="T9" fmla="*/ 18 h 21"/>
                  <a:gd name="T10" fmla="*/ 3 w 5"/>
                  <a:gd name="T11" fmla="*/ 10 h 21"/>
                  <a:gd name="T12" fmla="*/ 5 w 5"/>
                  <a:gd name="T13" fmla="*/ 0 h 21"/>
                  <a:gd name="T14" fmla="*/ 5 w 5"/>
                  <a:gd name="T15" fmla="*/ 0 h 21"/>
                  <a:gd name="T16" fmla="*/ 0 w 5"/>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21"/>
                  <a:gd name="T29" fmla="*/ 5 w 5"/>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21">
                    <a:moveTo>
                      <a:pt x="0" y="0"/>
                    </a:moveTo>
                    <a:lnTo>
                      <a:pt x="0" y="0"/>
                    </a:lnTo>
                    <a:lnTo>
                      <a:pt x="0" y="10"/>
                    </a:lnTo>
                    <a:lnTo>
                      <a:pt x="0" y="21"/>
                    </a:lnTo>
                    <a:lnTo>
                      <a:pt x="3" y="18"/>
                    </a:lnTo>
                    <a:lnTo>
                      <a:pt x="3" y="10"/>
                    </a:lnTo>
                    <a:lnTo>
                      <a:pt x="5" y="0"/>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05" name="Freeform 645"/>
              <p:cNvSpPr>
                <a:spLocks/>
              </p:cNvSpPr>
              <p:nvPr/>
            </p:nvSpPr>
            <p:spPr bwMode="auto">
              <a:xfrm>
                <a:off x="5480" y="1828"/>
                <a:ext cx="11" cy="23"/>
              </a:xfrm>
              <a:custGeom>
                <a:avLst/>
                <a:gdLst>
                  <a:gd name="T0" fmla="*/ 11 w 11"/>
                  <a:gd name="T1" fmla="*/ 23 h 23"/>
                  <a:gd name="T2" fmla="*/ 11 w 11"/>
                  <a:gd name="T3" fmla="*/ 18 h 23"/>
                  <a:gd name="T4" fmla="*/ 8 w 11"/>
                  <a:gd name="T5" fmla="*/ 18 h 23"/>
                  <a:gd name="T6" fmla="*/ 5 w 11"/>
                  <a:gd name="T7" fmla="*/ 16 h 23"/>
                  <a:gd name="T8" fmla="*/ 5 w 11"/>
                  <a:gd name="T9" fmla="*/ 13 h 23"/>
                  <a:gd name="T10" fmla="*/ 5 w 11"/>
                  <a:gd name="T11" fmla="*/ 8 h 23"/>
                  <a:gd name="T12" fmla="*/ 5 w 11"/>
                  <a:gd name="T13" fmla="*/ 0 h 23"/>
                  <a:gd name="T14" fmla="*/ 0 w 11"/>
                  <a:gd name="T15" fmla="*/ 0 h 23"/>
                  <a:gd name="T16" fmla="*/ 5 w 11"/>
                  <a:gd name="T17" fmla="*/ 0 h 23"/>
                  <a:gd name="T18" fmla="*/ 0 w 11"/>
                  <a:gd name="T19" fmla="*/ 0 h 23"/>
                  <a:gd name="T20" fmla="*/ 0 w 11"/>
                  <a:gd name="T21" fmla="*/ 8 h 23"/>
                  <a:gd name="T22" fmla="*/ 0 w 11"/>
                  <a:gd name="T23" fmla="*/ 13 h 23"/>
                  <a:gd name="T24" fmla="*/ 3 w 11"/>
                  <a:gd name="T25" fmla="*/ 18 h 23"/>
                  <a:gd name="T26" fmla="*/ 5 w 11"/>
                  <a:gd name="T27" fmla="*/ 21 h 23"/>
                  <a:gd name="T28" fmla="*/ 11 w 11"/>
                  <a:gd name="T29" fmla="*/ 23 h 23"/>
                  <a:gd name="T30" fmla="*/ 11 w 11"/>
                  <a:gd name="T31" fmla="*/ 18 h 23"/>
                  <a:gd name="T32" fmla="*/ 11 w 11"/>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23"/>
                  <a:gd name="T53" fmla="*/ 11 w 11"/>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23">
                    <a:moveTo>
                      <a:pt x="11" y="23"/>
                    </a:moveTo>
                    <a:lnTo>
                      <a:pt x="11" y="18"/>
                    </a:lnTo>
                    <a:lnTo>
                      <a:pt x="8" y="18"/>
                    </a:lnTo>
                    <a:lnTo>
                      <a:pt x="5" y="16"/>
                    </a:lnTo>
                    <a:lnTo>
                      <a:pt x="5" y="13"/>
                    </a:lnTo>
                    <a:lnTo>
                      <a:pt x="5" y="8"/>
                    </a:lnTo>
                    <a:lnTo>
                      <a:pt x="5" y="0"/>
                    </a:lnTo>
                    <a:lnTo>
                      <a:pt x="0" y="0"/>
                    </a:lnTo>
                    <a:lnTo>
                      <a:pt x="5" y="0"/>
                    </a:lnTo>
                    <a:lnTo>
                      <a:pt x="0" y="0"/>
                    </a:lnTo>
                    <a:lnTo>
                      <a:pt x="0" y="8"/>
                    </a:lnTo>
                    <a:lnTo>
                      <a:pt x="0" y="13"/>
                    </a:lnTo>
                    <a:lnTo>
                      <a:pt x="3" y="18"/>
                    </a:lnTo>
                    <a:lnTo>
                      <a:pt x="5" y="21"/>
                    </a:lnTo>
                    <a:lnTo>
                      <a:pt x="11" y="23"/>
                    </a:lnTo>
                    <a:lnTo>
                      <a:pt x="11" y="18"/>
                    </a:lnTo>
                    <a:lnTo>
                      <a:pt x="11" y="2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06" name="Freeform 646"/>
              <p:cNvSpPr>
                <a:spLocks/>
              </p:cNvSpPr>
              <p:nvPr/>
            </p:nvSpPr>
            <p:spPr bwMode="auto">
              <a:xfrm>
                <a:off x="5491" y="1904"/>
                <a:ext cx="18" cy="13"/>
              </a:xfrm>
              <a:custGeom>
                <a:avLst/>
                <a:gdLst>
                  <a:gd name="T0" fmla="*/ 0 w 18"/>
                  <a:gd name="T1" fmla="*/ 13 h 13"/>
                  <a:gd name="T2" fmla="*/ 7 w 18"/>
                  <a:gd name="T3" fmla="*/ 13 h 13"/>
                  <a:gd name="T4" fmla="*/ 18 w 18"/>
                  <a:gd name="T5" fmla="*/ 13 h 13"/>
                  <a:gd name="T6" fmla="*/ 18 w 18"/>
                  <a:gd name="T7" fmla="*/ 7 h 13"/>
                  <a:gd name="T8" fmla="*/ 18 w 18"/>
                  <a:gd name="T9" fmla="*/ 0 h 13"/>
                  <a:gd name="T10" fmla="*/ 18 w 18"/>
                  <a:gd name="T11" fmla="*/ 0 h 13"/>
                  <a:gd name="T12" fmla="*/ 15 w 18"/>
                  <a:gd name="T13" fmla="*/ 5 h 13"/>
                  <a:gd name="T14" fmla="*/ 10 w 18"/>
                  <a:gd name="T15" fmla="*/ 10 h 13"/>
                  <a:gd name="T16" fmla="*/ 0 w 18"/>
                  <a:gd name="T17" fmla="*/ 1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3"/>
                  <a:gd name="T29" fmla="*/ 18 w 1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3">
                    <a:moveTo>
                      <a:pt x="0" y="13"/>
                    </a:moveTo>
                    <a:lnTo>
                      <a:pt x="7" y="13"/>
                    </a:lnTo>
                    <a:lnTo>
                      <a:pt x="18" y="13"/>
                    </a:lnTo>
                    <a:lnTo>
                      <a:pt x="18" y="7"/>
                    </a:lnTo>
                    <a:lnTo>
                      <a:pt x="18" y="0"/>
                    </a:lnTo>
                    <a:lnTo>
                      <a:pt x="15" y="5"/>
                    </a:lnTo>
                    <a:lnTo>
                      <a:pt x="10" y="10"/>
                    </a:lnTo>
                    <a:lnTo>
                      <a:pt x="0"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07" name="Freeform 647"/>
              <p:cNvSpPr>
                <a:spLocks/>
              </p:cNvSpPr>
              <p:nvPr/>
            </p:nvSpPr>
            <p:spPr bwMode="auto">
              <a:xfrm>
                <a:off x="5491" y="1914"/>
                <a:ext cx="20" cy="5"/>
              </a:xfrm>
              <a:custGeom>
                <a:avLst/>
                <a:gdLst>
                  <a:gd name="T0" fmla="*/ 20 w 20"/>
                  <a:gd name="T1" fmla="*/ 0 h 5"/>
                  <a:gd name="T2" fmla="*/ 20 w 20"/>
                  <a:gd name="T3" fmla="*/ 0 h 5"/>
                  <a:gd name="T4" fmla="*/ 7 w 20"/>
                  <a:gd name="T5" fmla="*/ 0 h 5"/>
                  <a:gd name="T6" fmla="*/ 0 w 20"/>
                  <a:gd name="T7" fmla="*/ 0 h 5"/>
                  <a:gd name="T8" fmla="*/ 0 w 20"/>
                  <a:gd name="T9" fmla="*/ 5 h 5"/>
                  <a:gd name="T10" fmla="*/ 7 w 20"/>
                  <a:gd name="T11" fmla="*/ 5 h 5"/>
                  <a:gd name="T12" fmla="*/ 18 w 20"/>
                  <a:gd name="T13" fmla="*/ 5 h 5"/>
                  <a:gd name="T14" fmla="*/ 18 w 20"/>
                  <a:gd name="T15" fmla="*/ 5 h 5"/>
                  <a:gd name="T16" fmla="*/ 20 w 20"/>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5"/>
                  <a:gd name="T29" fmla="*/ 20 w 2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5">
                    <a:moveTo>
                      <a:pt x="20" y="0"/>
                    </a:moveTo>
                    <a:lnTo>
                      <a:pt x="20" y="0"/>
                    </a:lnTo>
                    <a:lnTo>
                      <a:pt x="7" y="0"/>
                    </a:lnTo>
                    <a:lnTo>
                      <a:pt x="0" y="0"/>
                    </a:lnTo>
                    <a:lnTo>
                      <a:pt x="0" y="5"/>
                    </a:lnTo>
                    <a:lnTo>
                      <a:pt x="7" y="5"/>
                    </a:lnTo>
                    <a:lnTo>
                      <a:pt x="18" y="5"/>
                    </a:lnTo>
                    <a:lnTo>
                      <a:pt x="2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08" name="Freeform 648"/>
              <p:cNvSpPr>
                <a:spLocks/>
              </p:cNvSpPr>
              <p:nvPr/>
            </p:nvSpPr>
            <p:spPr bwMode="auto">
              <a:xfrm>
                <a:off x="5506" y="1901"/>
                <a:ext cx="5" cy="18"/>
              </a:xfrm>
              <a:custGeom>
                <a:avLst/>
                <a:gdLst>
                  <a:gd name="T0" fmla="*/ 0 w 5"/>
                  <a:gd name="T1" fmla="*/ 0 h 18"/>
                  <a:gd name="T2" fmla="*/ 0 w 5"/>
                  <a:gd name="T3" fmla="*/ 0 h 18"/>
                  <a:gd name="T4" fmla="*/ 3 w 5"/>
                  <a:gd name="T5" fmla="*/ 10 h 18"/>
                  <a:gd name="T6" fmla="*/ 5 w 5"/>
                  <a:gd name="T7" fmla="*/ 13 h 18"/>
                  <a:gd name="T8" fmla="*/ 3 w 5"/>
                  <a:gd name="T9" fmla="*/ 18 h 18"/>
                  <a:gd name="T10" fmla="*/ 5 w 5"/>
                  <a:gd name="T11" fmla="*/ 10 h 18"/>
                  <a:gd name="T12" fmla="*/ 5 w 5"/>
                  <a:gd name="T13" fmla="*/ 3 h 18"/>
                  <a:gd name="T14" fmla="*/ 5 w 5"/>
                  <a:gd name="T15" fmla="*/ 3 h 18"/>
                  <a:gd name="T16" fmla="*/ 0 w 5"/>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8"/>
                  <a:gd name="T29" fmla="*/ 5 w 5"/>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8">
                    <a:moveTo>
                      <a:pt x="0" y="0"/>
                    </a:moveTo>
                    <a:lnTo>
                      <a:pt x="0" y="0"/>
                    </a:lnTo>
                    <a:lnTo>
                      <a:pt x="3" y="10"/>
                    </a:lnTo>
                    <a:lnTo>
                      <a:pt x="5" y="13"/>
                    </a:lnTo>
                    <a:lnTo>
                      <a:pt x="3" y="18"/>
                    </a:lnTo>
                    <a:lnTo>
                      <a:pt x="5" y="10"/>
                    </a:lnTo>
                    <a:lnTo>
                      <a:pt x="5" y="3"/>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09" name="Freeform 649"/>
              <p:cNvSpPr>
                <a:spLocks/>
              </p:cNvSpPr>
              <p:nvPr/>
            </p:nvSpPr>
            <p:spPr bwMode="auto">
              <a:xfrm>
                <a:off x="5491" y="1901"/>
                <a:ext cx="20" cy="18"/>
              </a:xfrm>
              <a:custGeom>
                <a:avLst/>
                <a:gdLst>
                  <a:gd name="T0" fmla="*/ 0 w 20"/>
                  <a:gd name="T1" fmla="*/ 13 h 18"/>
                  <a:gd name="T2" fmla="*/ 0 w 20"/>
                  <a:gd name="T3" fmla="*/ 18 h 18"/>
                  <a:gd name="T4" fmla="*/ 13 w 20"/>
                  <a:gd name="T5" fmla="*/ 16 h 18"/>
                  <a:gd name="T6" fmla="*/ 18 w 20"/>
                  <a:gd name="T7" fmla="*/ 8 h 18"/>
                  <a:gd name="T8" fmla="*/ 20 w 20"/>
                  <a:gd name="T9" fmla="*/ 3 h 18"/>
                  <a:gd name="T10" fmla="*/ 15 w 20"/>
                  <a:gd name="T11" fmla="*/ 0 h 18"/>
                  <a:gd name="T12" fmla="*/ 20 w 20"/>
                  <a:gd name="T13" fmla="*/ 3 h 18"/>
                  <a:gd name="T14" fmla="*/ 15 w 20"/>
                  <a:gd name="T15" fmla="*/ 3 h 18"/>
                  <a:gd name="T16" fmla="*/ 15 w 20"/>
                  <a:gd name="T17" fmla="*/ 8 h 18"/>
                  <a:gd name="T18" fmla="*/ 10 w 20"/>
                  <a:gd name="T19" fmla="*/ 10 h 18"/>
                  <a:gd name="T20" fmla="*/ 0 w 20"/>
                  <a:gd name="T21" fmla="*/ 13 h 18"/>
                  <a:gd name="T22" fmla="*/ 0 w 20"/>
                  <a:gd name="T23" fmla="*/ 18 h 18"/>
                  <a:gd name="T24" fmla="*/ 0 w 20"/>
                  <a:gd name="T25" fmla="*/ 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0" y="13"/>
                    </a:moveTo>
                    <a:lnTo>
                      <a:pt x="0" y="18"/>
                    </a:lnTo>
                    <a:lnTo>
                      <a:pt x="13" y="16"/>
                    </a:lnTo>
                    <a:lnTo>
                      <a:pt x="18" y="8"/>
                    </a:lnTo>
                    <a:lnTo>
                      <a:pt x="20" y="3"/>
                    </a:lnTo>
                    <a:lnTo>
                      <a:pt x="15" y="0"/>
                    </a:lnTo>
                    <a:lnTo>
                      <a:pt x="20" y="3"/>
                    </a:lnTo>
                    <a:lnTo>
                      <a:pt x="15" y="3"/>
                    </a:lnTo>
                    <a:lnTo>
                      <a:pt x="15" y="8"/>
                    </a:lnTo>
                    <a:lnTo>
                      <a:pt x="10" y="10"/>
                    </a:lnTo>
                    <a:lnTo>
                      <a:pt x="0" y="13"/>
                    </a:lnTo>
                    <a:lnTo>
                      <a:pt x="0" y="18"/>
                    </a:lnTo>
                    <a:lnTo>
                      <a:pt x="0"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10" name="Freeform 650"/>
              <p:cNvSpPr>
                <a:spLocks/>
              </p:cNvSpPr>
              <p:nvPr/>
            </p:nvSpPr>
            <p:spPr bwMode="auto">
              <a:xfrm>
                <a:off x="5483" y="1896"/>
                <a:ext cx="5" cy="5"/>
              </a:xfrm>
              <a:custGeom>
                <a:avLst/>
                <a:gdLst>
                  <a:gd name="T0" fmla="*/ 2 w 5"/>
                  <a:gd name="T1" fmla="*/ 5 h 5"/>
                  <a:gd name="T2" fmla="*/ 2 w 5"/>
                  <a:gd name="T3" fmla="*/ 2 h 5"/>
                  <a:gd name="T4" fmla="*/ 0 w 5"/>
                  <a:gd name="T5" fmla="*/ 2 h 5"/>
                  <a:gd name="T6" fmla="*/ 2 w 5"/>
                  <a:gd name="T7" fmla="*/ 0 h 5"/>
                  <a:gd name="T8" fmla="*/ 5 w 5"/>
                  <a:gd name="T9" fmla="*/ 0 h 5"/>
                  <a:gd name="T10" fmla="*/ 2 w 5"/>
                  <a:gd name="T11" fmla="*/ 0 h 5"/>
                  <a:gd name="T12" fmla="*/ 2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2" y="5"/>
                    </a:moveTo>
                    <a:lnTo>
                      <a:pt x="2" y="2"/>
                    </a:lnTo>
                    <a:lnTo>
                      <a:pt x="0" y="2"/>
                    </a:lnTo>
                    <a:lnTo>
                      <a:pt x="2" y="0"/>
                    </a:lnTo>
                    <a:lnTo>
                      <a:pt x="5" y="0"/>
                    </a:lnTo>
                    <a:lnTo>
                      <a:pt x="2" y="0"/>
                    </a:lnTo>
                    <a:lnTo>
                      <a:pt x="2"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11" name="Freeform 651"/>
              <p:cNvSpPr>
                <a:spLocks/>
              </p:cNvSpPr>
              <p:nvPr/>
            </p:nvSpPr>
            <p:spPr bwMode="auto">
              <a:xfrm>
                <a:off x="5483" y="1896"/>
                <a:ext cx="5" cy="5"/>
              </a:xfrm>
              <a:custGeom>
                <a:avLst/>
                <a:gdLst>
                  <a:gd name="T0" fmla="*/ 0 w 5"/>
                  <a:gd name="T1" fmla="*/ 2 h 5"/>
                  <a:gd name="T2" fmla="*/ 0 w 5"/>
                  <a:gd name="T3" fmla="*/ 2 h 5"/>
                  <a:gd name="T4" fmla="*/ 0 w 5"/>
                  <a:gd name="T5" fmla="*/ 5 h 5"/>
                  <a:gd name="T6" fmla="*/ 0 w 5"/>
                  <a:gd name="T7" fmla="*/ 5 h 5"/>
                  <a:gd name="T8" fmla="*/ 5 w 5"/>
                  <a:gd name="T9" fmla="*/ 5 h 5"/>
                  <a:gd name="T10" fmla="*/ 2 w 5"/>
                  <a:gd name="T11" fmla="*/ 2 h 5"/>
                  <a:gd name="T12" fmla="*/ 0 w 5"/>
                  <a:gd name="T13" fmla="*/ 0 h 5"/>
                  <a:gd name="T14" fmla="*/ 0 w 5"/>
                  <a:gd name="T15" fmla="*/ 0 h 5"/>
                  <a:gd name="T16" fmla="*/ 0 w 5"/>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0" y="2"/>
                    </a:moveTo>
                    <a:lnTo>
                      <a:pt x="0" y="2"/>
                    </a:lnTo>
                    <a:lnTo>
                      <a:pt x="0" y="5"/>
                    </a:lnTo>
                    <a:lnTo>
                      <a:pt x="5" y="5"/>
                    </a:lnTo>
                    <a:lnTo>
                      <a:pt x="2" y="2"/>
                    </a:lnTo>
                    <a:lnTo>
                      <a:pt x="0"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12" name="Freeform 652"/>
              <p:cNvSpPr>
                <a:spLocks/>
              </p:cNvSpPr>
              <p:nvPr/>
            </p:nvSpPr>
            <p:spPr bwMode="auto">
              <a:xfrm>
                <a:off x="5483" y="1893"/>
                <a:ext cx="8" cy="5"/>
              </a:xfrm>
              <a:custGeom>
                <a:avLst/>
                <a:gdLst>
                  <a:gd name="T0" fmla="*/ 8 w 8"/>
                  <a:gd name="T1" fmla="*/ 3 h 5"/>
                  <a:gd name="T2" fmla="*/ 5 w 8"/>
                  <a:gd name="T3" fmla="*/ 0 h 5"/>
                  <a:gd name="T4" fmla="*/ 2 w 8"/>
                  <a:gd name="T5" fmla="*/ 0 h 5"/>
                  <a:gd name="T6" fmla="*/ 0 w 8"/>
                  <a:gd name="T7" fmla="*/ 5 h 5"/>
                  <a:gd name="T8" fmla="*/ 0 w 8"/>
                  <a:gd name="T9" fmla="*/ 3 h 5"/>
                  <a:gd name="T10" fmla="*/ 2 w 8"/>
                  <a:gd name="T11" fmla="*/ 5 h 5"/>
                  <a:gd name="T12" fmla="*/ 8 w 8"/>
                  <a:gd name="T13" fmla="*/ 3 h 5"/>
                  <a:gd name="T14" fmla="*/ 5 w 8"/>
                  <a:gd name="T15" fmla="*/ 0 h 5"/>
                  <a:gd name="T16" fmla="*/ 8 w 8"/>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8" y="3"/>
                    </a:moveTo>
                    <a:lnTo>
                      <a:pt x="5" y="0"/>
                    </a:lnTo>
                    <a:lnTo>
                      <a:pt x="2" y="0"/>
                    </a:lnTo>
                    <a:lnTo>
                      <a:pt x="0" y="5"/>
                    </a:lnTo>
                    <a:lnTo>
                      <a:pt x="0" y="3"/>
                    </a:lnTo>
                    <a:lnTo>
                      <a:pt x="2" y="5"/>
                    </a:lnTo>
                    <a:lnTo>
                      <a:pt x="8" y="3"/>
                    </a:lnTo>
                    <a:lnTo>
                      <a:pt x="5" y="0"/>
                    </a:lnTo>
                    <a:lnTo>
                      <a:pt x="8"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13" name="Freeform 653"/>
              <p:cNvSpPr>
                <a:spLocks/>
              </p:cNvSpPr>
              <p:nvPr/>
            </p:nvSpPr>
            <p:spPr bwMode="auto">
              <a:xfrm>
                <a:off x="5483" y="1893"/>
                <a:ext cx="8" cy="8"/>
              </a:xfrm>
              <a:custGeom>
                <a:avLst/>
                <a:gdLst>
                  <a:gd name="T0" fmla="*/ 0 w 8"/>
                  <a:gd name="T1" fmla="*/ 8 h 8"/>
                  <a:gd name="T2" fmla="*/ 5 w 8"/>
                  <a:gd name="T3" fmla="*/ 8 h 8"/>
                  <a:gd name="T4" fmla="*/ 5 w 8"/>
                  <a:gd name="T5" fmla="*/ 5 h 8"/>
                  <a:gd name="T6" fmla="*/ 8 w 8"/>
                  <a:gd name="T7" fmla="*/ 3 h 8"/>
                  <a:gd name="T8" fmla="*/ 5 w 8"/>
                  <a:gd name="T9" fmla="*/ 0 h 8"/>
                  <a:gd name="T10" fmla="*/ 2 w 8"/>
                  <a:gd name="T11" fmla="*/ 3 h 8"/>
                  <a:gd name="T12" fmla="*/ 0 w 8"/>
                  <a:gd name="T13" fmla="*/ 8 h 8"/>
                  <a:gd name="T14" fmla="*/ 5 w 8"/>
                  <a:gd name="T15" fmla="*/ 8 h 8"/>
                  <a:gd name="T16" fmla="*/ 0 w 8"/>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0" y="8"/>
                    </a:moveTo>
                    <a:lnTo>
                      <a:pt x="5" y="8"/>
                    </a:lnTo>
                    <a:lnTo>
                      <a:pt x="5" y="5"/>
                    </a:lnTo>
                    <a:lnTo>
                      <a:pt x="8" y="3"/>
                    </a:lnTo>
                    <a:lnTo>
                      <a:pt x="5" y="0"/>
                    </a:lnTo>
                    <a:lnTo>
                      <a:pt x="2" y="3"/>
                    </a:lnTo>
                    <a:lnTo>
                      <a:pt x="0" y="8"/>
                    </a:lnTo>
                    <a:lnTo>
                      <a:pt x="5" y="8"/>
                    </a:lnTo>
                    <a:lnTo>
                      <a:pt x="0"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14" name="Freeform 654"/>
              <p:cNvSpPr>
                <a:spLocks/>
              </p:cNvSpPr>
              <p:nvPr/>
            </p:nvSpPr>
            <p:spPr bwMode="auto">
              <a:xfrm>
                <a:off x="5477" y="1799"/>
                <a:ext cx="8" cy="13"/>
              </a:xfrm>
              <a:custGeom>
                <a:avLst/>
                <a:gdLst>
                  <a:gd name="T0" fmla="*/ 6 w 8"/>
                  <a:gd name="T1" fmla="*/ 13 h 13"/>
                  <a:gd name="T2" fmla="*/ 0 w 8"/>
                  <a:gd name="T3" fmla="*/ 11 h 13"/>
                  <a:gd name="T4" fmla="*/ 0 w 8"/>
                  <a:gd name="T5" fmla="*/ 5 h 13"/>
                  <a:gd name="T6" fmla="*/ 6 w 8"/>
                  <a:gd name="T7" fmla="*/ 3 h 13"/>
                  <a:gd name="T8" fmla="*/ 8 w 8"/>
                  <a:gd name="T9" fmla="*/ 0 h 13"/>
                  <a:gd name="T10" fmla="*/ 6 w 8"/>
                  <a:gd name="T11" fmla="*/ 3 h 13"/>
                  <a:gd name="T12" fmla="*/ 6 w 8"/>
                  <a:gd name="T13" fmla="*/ 13 h 13"/>
                  <a:gd name="T14" fmla="*/ 0 60000 65536"/>
                  <a:gd name="T15" fmla="*/ 0 60000 65536"/>
                  <a:gd name="T16" fmla="*/ 0 60000 65536"/>
                  <a:gd name="T17" fmla="*/ 0 60000 65536"/>
                  <a:gd name="T18" fmla="*/ 0 60000 65536"/>
                  <a:gd name="T19" fmla="*/ 0 60000 65536"/>
                  <a:gd name="T20" fmla="*/ 0 60000 65536"/>
                  <a:gd name="T21" fmla="*/ 0 w 8"/>
                  <a:gd name="T22" fmla="*/ 0 h 13"/>
                  <a:gd name="T23" fmla="*/ 8 w 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3">
                    <a:moveTo>
                      <a:pt x="6" y="13"/>
                    </a:moveTo>
                    <a:lnTo>
                      <a:pt x="0" y="11"/>
                    </a:lnTo>
                    <a:lnTo>
                      <a:pt x="0" y="5"/>
                    </a:lnTo>
                    <a:lnTo>
                      <a:pt x="6" y="3"/>
                    </a:lnTo>
                    <a:lnTo>
                      <a:pt x="8" y="0"/>
                    </a:lnTo>
                    <a:lnTo>
                      <a:pt x="6" y="3"/>
                    </a:lnTo>
                    <a:lnTo>
                      <a:pt x="6"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15" name="Freeform 655"/>
              <p:cNvSpPr>
                <a:spLocks/>
              </p:cNvSpPr>
              <p:nvPr/>
            </p:nvSpPr>
            <p:spPr bwMode="auto">
              <a:xfrm>
                <a:off x="5477" y="1804"/>
                <a:ext cx="6" cy="11"/>
              </a:xfrm>
              <a:custGeom>
                <a:avLst/>
                <a:gdLst>
                  <a:gd name="T0" fmla="*/ 0 w 6"/>
                  <a:gd name="T1" fmla="*/ 0 h 11"/>
                  <a:gd name="T2" fmla="*/ 0 w 6"/>
                  <a:gd name="T3" fmla="*/ 0 h 11"/>
                  <a:gd name="T4" fmla="*/ 0 w 6"/>
                  <a:gd name="T5" fmla="*/ 8 h 11"/>
                  <a:gd name="T6" fmla="*/ 3 w 6"/>
                  <a:gd name="T7" fmla="*/ 11 h 11"/>
                  <a:gd name="T8" fmla="*/ 6 w 6"/>
                  <a:gd name="T9" fmla="*/ 8 h 11"/>
                  <a:gd name="T10" fmla="*/ 3 w 6"/>
                  <a:gd name="T11" fmla="*/ 6 h 11"/>
                  <a:gd name="T12" fmla="*/ 3 w 6"/>
                  <a:gd name="T13" fmla="*/ 3 h 11"/>
                  <a:gd name="T14" fmla="*/ 3 w 6"/>
                  <a:gd name="T15" fmla="*/ 3 h 11"/>
                  <a:gd name="T16" fmla="*/ 0 w 6"/>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0" y="0"/>
                    </a:moveTo>
                    <a:lnTo>
                      <a:pt x="0" y="0"/>
                    </a:lnTo>
                    <a:lnTo>
                      <a:pt x="0" y="8"/>
                    </a:lnTo>
                    <a:lnTo>
                      <a:pt x="3" y="11"/>
                    </a:lnTo>
                    <a:lnTo>
                      <a:pt x="6" y="8"/>
                    </a:lnTo>
                    <a:lnTo>
                      <a:pt x="3" y="6"/>
                    </a:lnTo>
                    <a:lnTo>
                      <a:pt x="3" y="3"/>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16" name="Freeform 656"/>
              <p:cNvSpPr>
                <a:spLocks/>
              </p:cNvSpPr>
              <p:nvPr/>
            </p:nvSpPr>
            <p:spPr bwMode="auto">
              <a:xfrm>
                <a:off x="5477" y="1796"/>
                <a:ext cx="11" cy="11"/>
              </a:xfrm>
              <a:custGeom>
                <a:avLst/>
                <a:gdLst>
                  <a:gd name="T0" fmla="*/ 8 w 11"/>
                  <a:gd name="T1" fmla="*/ 0 h 11"/>
                  <a:gd name="T2" fmla="*/ 8 w 11"/>
                  <a:gd name="T3" fmla="*/ 0 h 11"/>
                  <a:gd name="T4" fmla="*/ 3 w 11"/>
                  <a:gd name="T5" fmla="*/ 3 h 11"/>
                  <a:gd name="T6" fmla="*/ 0 w 11"/>
                  <a:gd name="T7" fmla="*/ 8 h 11"/>
                  <a:gd name="T8" fmla="*/ 3 w 11"/>
                  <a:gd name="T9" fmla="*/ 11 h 11"/>
                  <a:gd name="T10" fmla="*/ 6 w 11"/>
                  <a:gd name="T11" fmla="*/ 8 h 11"/>
                  <a:gd name="T12" fmla="*/ 11 w 11"/>
                  <a:gd name="T13" fmla="*/ 3 h 11"/>
                  <a:gd name="T14" fmla="*/ 11 w 11"/>
                  <a:gd name="T15" fmla="*/ 3 h 11"/>
                  <a:gd name="T16" fmla="*/ 8 w 1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1"/>
                  <a:gd name="T29" fmla="*/ 11 w 1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1">
                    <a:moveTo>
                      <a:pt x="8" y="0"/>
                    </a:moveTo>
                    <a:lnTo>
                      <a:pt x="8" y="0"/>
                    </a:lnTo>
                    <a:lnTo>
                      <a:pt x="3" y="3"/>
                    </a:lnTo>
                    <a:lnTo>
                      <a:pt x="0" y="8"/>
                    </a:lnTo>
                    <a:lnTo>
                      <a:pt x="3" y="11"/>
                    </a:lnTo>
                    <a:lnTo>
                      <a:pt x="6" y="8"/>
                    </a:lnTo>
                    <a:lnTo>
                      <a:pt x="11" y="3"/>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17" name="Freeform 657"/>
              <p:cNvSpPr>
                <a:spLocks/>
              </p:cNvSpPr>
              <p:nvPr/>
            </p:nvSpPr>
            <p:spPr bwMode="auto">
              <a:xfrm>
                <a:off x="5480" y="1796"/>
                <a:ext cx="8" cy="19"/>
              </a:xfrm>
              <a:custGeom>
                <a:avLst/>
                <a:gdLst>
                  <a:gd name="T0" fmla="*/ 0 w 8"/>
                  <a:gd name="T1" fmla="*/ 19 h 19"/>
                  <a:gd name="T2" fmla="*/ 3 w 8"/>
                  <a:gd name="T3" fmla="*/ 16 h 19"/>
                  <a:gd name="T4" fmla="*/ 3 w 8"/>
                  <a:gd name="T5" fmla="*/ 8 h 19"/>
                  <a:gd name="T6" fmla="*/ 5 w 8"/>
                  <a:gd name="T7" fmla="*/ 0 h 19"/>
                  <a:gd name="T8" fmla="*/ 8 w 8"/>
                  <a:gd name="T9" fmla="*/ 3 h 19"/>
                  <a:gd name="T10" fmla="*/ 0 w 8"/>
                  <a:gd name="T11" fmla="*/ 6 h 19"/>
                  <a:gd name="T12" fmla="*/ 0 w 8"/>
                  <a:gd name="T13" fmla="*/ 19 h 19"/>
                  <a:gd name="T14" fmla="*/ 3 w 8"/>
                  <a:gd name="T15" fmla="*/ 16 h 19"/>
                  <a:gd name="T16" fmla="*/ 0 w 8"/>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0" y="19"/>
                    </a:moveTo>
                    <a:lnTo>
                      <a:pt x="3" y="16"/>
                    </a:lnTo>
                    <a:lnTo>
                      <a:pt x="3" y="8"/>
                    </a:lnTo>
                    <a:lnTo>
                      <a:pt x="5" y="0"/>
                    </a:lnTo>
                    <a:lnTo>
                      <a:pt x="8" y="3"/>
                    </a:lnTo>
                    <a:lnTo>
                      <a:pt x="0" y="6"/>
                    </a:lnTo>
                    <a:lnTo>
                      <a:pt x="0" y="19"/>
                    </a:lnTo>
                    <a:lnTo>
                      <a:pt x="3" y="16"/>
                    </a:lnTo>
                    <a:lnTo>
                      <a:pt x="0"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18" name="Freeform 658"/>
              <p:cNvSpPr>
                <a:spLocks/>
              </p:cNvSpPr>
              <p:nvPr/>
            </p:nvSpPr>
            <p:spPr bwMode="auto">
              <a:xfrm>
                <a:off x="5598" y="1930"/>
                <a:ext cx="10" cy="2"/>
              </a:xfrm>
              <a:custGeom>
                <a:avLst/>
                <a:gdLst>
                  <a:gd name="T0" fmla="*/ 10 w 10"/>
                  <a:gd name="T1" fmla="*/ 0 h 2"/>
                  <a:gd name="T2" fmla="*/ 5 w 10"/>
                  <a:gd name="T3" fmla="*/ 2 h 2"/>
                  <a:gd name="T4" fmla="*/ 0 w 10"/>
                  <a:gd name="T5" fmla="*/ 2 h 2"/>
                  <a:gd name="T6" fmla="*/ 0 w 10"/>
                  <a:gd name="T7" fmla="*/ 0 h 2"/>
                  <a:gd name="T8" fmla="*/ 10 w 10"/>
                  <a:gd name="T9" fmla="*/ 0 h 2"/>
                  <a:gd name="T10" fmla="*/ 0 60000 65536"/>
                  <a:gd name="T11" fmla="*/ 0 60000 65536"/>
                  <a:gd name="T12" fmla="*/ 0 60000 65536"/>
                  <a:gd name="T13" fmla="*/ 0 60000 65536"/>
                  <a:gd name="T14" fmla="*/ 0 60000 65536"/>
                  <a:gd name="T15" fmla="*/ 0 w 10"/>
                  <a:gd name="T16" fmla="*/ 0 h 2"/>
                  <a:gd name="T17" fmla="*/ 10 w 10"/>
                  <a:gd name="T18" fmla="*/ 2 h 2"/>
                </a:gdLst>
                <a:ahLst/>
                <a:cxnLst>
                  <a:cxn ang="T10">
                    <a:pos x="T0" y="T1"/>
                  </a:cxn>
                  <a:cxn ang="T11">
                    <a:pos x="T2" y="T3"/>
                  </a:cxn>
                  <a:cxn ang="T12">
                    <a:pos x="T4" y="T5"/>
                  </a:cxn>
                  <a:cxn ang="T13">
                    <a:pos x="T6" y="T7"/>
                  </a:cxn>
                  <a:cxn ang="T14">
                    <a:pos x="T8" y="T9"/>
                  </a:cxn>
                </a:cxnLst>
                <a:rect l="T15" t="T16" r="T17" b="T18"/>
                <a:pathLst>
                  <a:path w="10" h="2">
                    <a:moveTo>
                      <a:pt x="10" y="0"/>
                    </a:moveTo>
                    <a:lnTo>
                      <a:pt x="5" y="2"/>
                    </a:lnTo>
                    <a:lnTo>
                      <a:pt x="0" y="2"/>
                    </a:lnTo>
                    <a:lnTo>
                      <a:pt x="0" y="0"/>
                    </a:lnTo>
                    <a:lnTo>
                      <a:pt x="1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19" name="Freeform 659"/>
              <p:cNvSpPr>
                <a:spLocks/>
              </p:cNvSpPr>
              <p:nvPr/>
            </p:nvSpPr>
            <p:spPr bwMode="auto">
              <a:xfrm>
                <a:off x="5598" y="1930"/>
                <a:ext cx="10" cy="5"/>
              </a:xfrm>
              <a:custGeom>
                <a:avLst/>
                <a:gdLst>
                  <a:gd name="T0" fmla="*/ 2 w 10"/>
                  <a:gd name="T1" fmla="*/ 5 h 5"/>
                  <a:gd name="T2" fmla="*/ 2 w 10"/>
                  <a:gd name="T3" fmla="*/ 5 h 5"/>
                  <a:gd name="T4" fmla="*/ 7 w 10"/>
                  <a:gd name="T5" fmla="*/ 2 h 5"/>
                  <a:gd name="T6" fmla="*/ 10 w 10"/>
                  <a:gd name="T7" fmla="*/ 2 h 5"/>
                  <a:gd name="T8" fmla="*/ 10 w 10"/>
                  <a:gd name="T9" fmla="*/ 0 h 5"/>
                  <a:gd name="T10" fmla="*/ 5 w 10"/>
                  <a:gd name="T11" fmla="*/ 0 h 5"/>
                  <a:gd name="T12" fmla="*/ 0 w 10"/>
                  <a:gd name="T13" fmla="*/ 2 h 5"/>
                  <a:gd name="T14" fmla="*/ 0 w 10"/>
                  <a:gd name="T15" fmla="*/ 2 h 5"/>
                  <a:gd name="T16" fmla="*/ 2 w 10"/>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2" y="5"/>
                    </a:moveTo>
                    <a:lnTo>
                      <a:pt x="2" y="5"/>
                    </a:lnTo>
                    <a:lnTo>
                      <a:pt x="7" y="2"/>
                    </a:lnTo>
                    <a:lnTo>
                      <a:pt x="10" y="2"/>
                    </a:lnTo>
                    <a:lnTo>
                      <a:pt x="10" y="0"/>
                    </a:lnTo>
                    <a:lnTo>
                      <a:pt x="5" y="0"/>
                    </a:lnTo>
                    <a:lnTo>
                      <a:pt x="0" y="2"/>
                    </a:lnTo>
                    <a:lnTo>
                      <a:pt x="2"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20" name="Freeform 660"/>
              <p:cNvSpPr>
                <a:spLocks/>
              </p:cNvSpPr>
              <p:nvPr/>
            </p:nvSpPr>
            <p:spPr bwMode="auto">
              <a:xfrm>
                <a:off x="5598" y="1930"/>
                <a:ext cx="10" cy="5"/>
              </a:xfrm>
              <a:custGeom>
                <a:avLst/>
                <a:gdLst>
                  <a:gd name="T0" fmla="*/ 10 w 10"/>
                  <a:gd name="T1" fmla="*/ 2 h 5"/>
                  <a:gd name="T2" fmla="*/ 10 w 10"/>
                  <a:gd name="T3" fmla="*/ 0 h 5"/>
                  <a:gd name="T4" fmla="*/ 0 w 10"/>
                  <a:gd name="T5" fmla="*/ 0 h 5"/>
                  <a:gd name="T6" fmla="*/ 2 w 10"/>
                  <a:gd name="T7" fmla="*/ 5 h 5"/>
                  <a:gd name="T8" fmla="*/ 0 w 10"/>
                  <a:gd name="T9" fmla="*/ 2 h 5"/>
                  <a:gd name="T10" fmla="*/ 2 w 10"/>
                  <a:gd name="T11" fmla="*/ 2 h 5"/>
                  <a:gd name="T12" fmla="*/ 7 w 10"/>
                  <a:gd name="T13" fmla="*/ 2 h 5"/>
                  <a:gd name="T14" fmla="*/ 10 w 10"/>
                  <a:gd name="T15" fmla="*/ 0 h 5"/>
                  <a:gd name="T16" fmla="*/ 10 w 10"/>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10" y="2"/>
                    </a:moveTo>
                    <a:lnTo>
                      <a:pt x="10" y="0"/>
                    </a:lnTo>
                    <a:lnTo>
                      <a:pt x="0" y="0"/>
                    </a:lnTo>
                    <a:lnTo>
                      <a:pt x="2" y="5"/>
                    </a:lnTo>
                    <a:lnTo>
                      <a:pt x="0" y="2"/>
                    </a:lnTo>
                    <a:lnTo>
                      <a:pt x="2" y="2"/>
                    </a:lnTo>
                    <a:lnTo>
                      <a:pt x="7" y="2"/>
                    </a:lnTo>
                    <a:lnTo>
                      <a:pt x="10" y="0"/>
                    </a:lnTo>
                    <a:lnTo>
                      <a:pt x="1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21" name="Freeform 661"/>
              <p:cNvSpPr>
                <a:spLocks/>
              </p:cNvSpPr>
              <p:nvPr/>
            </p:nvSpPr>
            <p:spPr bwMode="auto">
              <a:xfrm>
                <a:off x="5524" y="1841"/>
                <a:ext cx="27" cy="26"/>
              </a:xfrm>
              <a:custGeom>
                <a:avLst/>
                <a:gdLst>
                  <a:gd name="T0" fmla="*/ 8 w 27"/>
                  <a:gd name="T1" fmla="*/ 26 h 26"/>
                  <a:gd name="T2" fmla="*/ 6 w 27"/>
                  <a:gd name="T3" fmla="*/ 23 h 26"/>
                  <a:gd name="T4" fmla="*/ 6 w 27"/>
                  <a:gd name="T5" fmla="*/ 16 h 26"/>
                  <a:gd name="T6" fmla="*/ 14 w 27"/>
                  <a:gd name="T7" fmla="*/ 8 h 26"/>
                  <a:gd name="T8" fmla="*/ 19 w 27"/>
                  <a:gd name="T9" fmla="*/ 3 h 26"/>
                  <a:gd name="T10" fmla="*/ 21 w 27"/>
                  <a:gd name="T11" fmla="*/ 3 h 26"/>
                  <a:gd name="T12" fmla="*/ 27 w 27"/>
                  <a:gd name="T13" fmla="*/ 0 h 26"/>
                  <a:gd name="T14" fmla="*/ 24 w 27"/>
                  <a:gd name="T15" fmla="*/ 0 h 26"/>
                  <a:gd name="T16" fmla="*/ 19 w 27"/>
                  <a:gd name="T17" fmla="*/ 0 h 26"/>
                  <a:gd name="T18" fmla="*/ 14 w 27"/>
                  <a:gd name="T19" fmla="*/ 5 h 26"/>
                  <a:gd name="T20" fmla="*/ 3 w 27"/>
                  <a:gd name="T21" fmla="*/ 16 h 26"/>
                  <a:gd name="T22" fmla="*/ 0 w 27"/>
                  <a:gd name="T23" fmla="*/ 18 h 26"/>
                  <a:gd name="T24" fmla="*/ 3 w 27"/>
                  <a:gd name="T25" fmla="*/ 21 h 26"/>
                  <a:gd name="T26" fmla="*/ 6 w 27"/>
                  <a:gd name="T27" fmla="*/ 23 h 26"/>
                  <a:gd name="T28" fmla="*/ 8 w 27"/>
                  <a:gd name="T29" fmla="*/ 26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26"/>
                  <a:gd name="T47" fmla="*/ 27 w 27"/>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26">
                    <a:moveTo>
                      <a:pt x="8" y="26"/>
                    </a:moveTo>
                    <a:lnTo>
                      <a:pt x="6" y="23"/>
                    </a:lnTo>
                    <a:lnTo>
                      <a:pt x="6" y="16"/>
                    </a:lnTo>
                    <a:lnTo>
                      <a:pt x="14" y="8"/>
                    </a:lnTo>
                    <a:lnTo>
                      <a:pt x="19" y="3"/>
                    </a:lnTo>
                    <a:lnTo>
                      <a:pt x="21" y="3"/>
                    </a:lnTo>
                    <a:lnTo>
                      <a:pt x="27" y="0"/>
                    </a:lnTo>
                    <a:lnTo>
                      <a:pt x="24" y="0"/>
                    </a:lnTo>
                    <a:lnTo>
                      <a:pt x="19" y="0"/>
                    </a:lnTo>
                    <a:lnTo>
                      <a:pt x="14" y="5"/>
                    </a:lnTo>
                    <a:lnTo>
                      <a:pt x="3" y="16"/>
                    </a:lnTo>
                    <a:lnTo>
                      <a:pt x="0" y="18"/>
                    </a:lnTo>
                    <a:lnTo>
                      <a:pt x="3" y="21"/>
                    </a:lnTo>
                    <a:lnTo>
                      <a:pt x="6" y="23"/>
                    </a:lnTo>
                    <a:lnTo>
                      <a:pt x="8" y="2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22" name="Freeform 662"/>
              <p:cNvSpPr>
                <a:spLocks/>
              </p:cNvSpPr>
              <p:nvPr/>
            </p:nvSpPr>
            <p:spPr bwMode="auto">
              <a:xfrm>
                <a:off x="5527" y="1854"/>
                <a:ext cx="8" cy="16"/>
              </a:xfrm>
              <a:custGeom>
                <a:avLst/>
                <a:gdLst>
                  <a:gd name="T0" fmla="*/ 3 w 8"/>
                  <a:gd name="T1" fmla="*/ 0 h 16"/>
                  <a:gd name="T2" fmla="*/ 3 w 8"/>
                  <a:gd name="T3" fmla="*/ 0 h 16"/>
                  <a:gd name="T4" fmla="*/ 0 w 8"/>
                  <a:gd name="T5" fmla="*/ 10 h 16"/>
                  <a:gd name="T6" fmla="*/ 5 w 8"/>
                  <a:gd name="T7" fmla="*/ 16 h 16"/>
                  <a:gd name="T8" fmla="*/ 8 w 8"/>
                  <a:gd name="T9" fmla="*/ 13 h 16"/>
                  <a:gd name="T10" fmla="*/ 5 w 8"/>
                  <a:gd name="T11" fmla="*/ 8 h 16"/>
                  <a:gd name="T12" fmla="*/ 3 w 8"/>
                  <a:gd name="T13" fmla="*/ 5 h 16"/>
                  <a:gd name="T14" fmla="*/ 3 w 8"/>
                  <a:gd name="T15" fmla="*/ 5 h 16"/>
                  <a:gd name="T16" fmla="*/ 3 w 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6"/>
                  <a:gd name="T29" fmla="*/ 8 w 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6">
                    <a:moveTo>
                      <a:pt x="3" y="0"/>
                    </a:moveTo>
                    <a:lnTo>
                      <a:pt x="3" y="0"/>
                    </a:lnTo>
                    <a:lnTo>
                      <a:pt x="0" y="10"/>
                    </a:lnTo>
                    <a:lnTo>
                      <a:pt x="5" y="16"/>
                    </a:lnTo>
                    <a:lnTo>
                      <a:pt x="8" y="13"/>
                    </a:lnTo>
                    <a:lnTo>
                      <a:pt x="5" y="8"/>
                    </a:lnTo>
                    <a:lnTo>
                      <a:pt x="3" y="5"/>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23" name="Freeform 663"/>
              <p:cNvSpPr>
                <a:spLocks/>
              </p:cNvSpPr>
              <p:nvPr/>
            </p:nvSpPr>
            <p:spPr bwMode="auto">
              <a:xfrm>
                <a:off x="5530" y="1841"/>
                <a:ext cx="13" cy="18"/>
              </a:xfrm>
              <a:custGeom>
                <a:avLst/>
                <a:gdLst>
                  <a:gd name="T0" fmla="*/ 13 w 13"/>
                  <a:gd name="T1" fmla="*/ 0 h 18"/>
                  <a:gd name="T2" fmla="*/ 10 w 13"/>
                  <a:gd name="T3" fmla="*/ 0 h 18"/>
                  <a:gd name="T4" fmla="*/ 5 w 13"/>
                  <a:gd name="T5" fmla="*/ 8 h 18"/>
                  <a:gd name="T6" fmla="*/ 0 w 13"/>
                  <a:gd name="T7" fmla="*/ 13 h 18"/>
                  <a:gd name="T8" fmla="*/ 0 w 13"/>
                  <a:gd name="T9" fmla="*/ 18 h 18"/>
                  <a:gd name="T10" fmla="*/ 8 w 13"/>
                  <a:gd name="T11" fmla="*/ 10 h 18"/>
                  <a:gd name="T12" fmla="*/ 13 w 13"/>
                  <a:gd name="T13" fmla="*/ 3 h 18"/>
                  <a:gd name="T14" fmla="*/ 13 w 13"/>
                  <a:gd name="T15" fmla="*/ 5 h 18"/>
                  <a:gd name="T16" fmla="*/ 13 w 13"/>
                  <a:gd name="T17" fmla="*/ 0 h 18"/>
                  <a:gd name="T18" fmla="*/ 10 w 13"/>
                  <a:gd name="T19" fmla="*/ 0 h 18"/>
                  <a:gd name="T20" fmla="*/ 10 w 13"/>
                  <a:gd name="T21" fmla="*/ 0 h 18"/>
                  <a:gd name="T22" fmla="*/ 13 w 13"/>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8"/>
                  <a:gd name="T38" fmla="*/ 13 w 13"/>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8">
                    <a:moveTo>
                      <a:pt x="13" y="0"/>
                    </a:moveTo>
                    <a:lnTo>
                      <a:pt x="10" y="0"/>
                    </a:lnTo>
                    <a:lnTo>
                      <a:pt x="5" y="8"/>
                    </a:lnTo>
                    <a:lnTo>
                      <a:pt x="0" y="13"/>
                    </a:lnTo>
                    <a:lnTo>
                      <a:pt x="0" y="18"/>
                    </a:lnTo>
                    <a:lnTo>
                      <a:pt x="8" y="10"/>
                    </a:lnTo>
                    <a:lnTo>
                      <a:pt x="13" y="3"/>
                    </a:lnTo>
                    <a:lnTo>
                      <a:pt x="13" y="5"/>
                    </a:lnTo>
                    <a:lnTo>
                      <a:pt x="13" y="0"/>
                    </a:lnTo>
                    <a:lnTo>
                      <a:pt x="10" y="0"/>
                    </a:lnTo>
                    <a:lnTo>
                      <a:pt x="1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24" name="Freeform 664"/>
              <p:cNvSpPr>
                <a:spLocks/>
              </p:cNvSpPr>
              <p:nvPr/>
            </p:nvSpPr>
            <p:spPr bwMode="auto">
              <a:xfrm>
                <a:off x="5543" y="1841"/>
                <a:ext cx="10" cy="5"/>
              </a:xfrm>
              <a:custGeom>
                <a:avLst/>
                <a:gdLst>
                  <a:gd name="T0" fmla="*/ 8 w 10"/>
                  <a:gd name="T1" fmla="*/ 0 h 5"/>
                  <a:gd name="T2" fmla="*/ 8 w 10"/>
                  <a:gd name="T3" fmla="*/ 0 h 5"/>
                  <a:gd name="T4" fmla="*/ 2 w 10"/>
                  <a:gd name="T5" fmla="*/ 0 h 5"/>
                  <a:gd name="T6" fmla="*/ 0 w 10"/>
                  <a:gd name="T7" fmla="*/ 0 h 5"/>
                  <a:gd name="T8" fmla="*/ 0 w 10"/>
                  <a:gd name="T9" fmla="*/ 5 h 5"/>
                  <a:gd name="T10" fmla="*/ 2 w 10"/>
                  <a:gd name="T11" fmla="*/ 5 h 5"/>
                  <a:gd name="T12" fmla="*/ 10 w 10"/>
                  <a:gd name="T13" fmla="*/ 3 h 5"/>
                  <a:gd name="T14" fmla="*/ 10 w 10"/>
                  <a:gd name="T15" fmla="*/ 3 h 5"/>
                  <a:gd name="T16" fmla="*/ 8 w 10"/>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8" y="0"/>
                    </a:moveTo>
                    <a:lnTo>
                      <a:pt x="8" y="0"/>
                    </a:lnTo>
                    <a:lnTo>
                      <a:pt x="2" y="0"/>
                    </a:lnTo>
                    <a:lnTo>
                      <a:pt x="0" y="0"/>
                    </a:lnTo>
                    <a:lnTo>
                      <a:pt x="0" y="5"/>
                    </a:lnTo>
                    <a:lnTo>
                      <a:pt x="2" y="5"/>
                    </a:lnTo>
                    <a:lnTo>
                      <a:pt x="10" y="3"/>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25" name="Freeform 665"/>
              <p:cNvSpPr>
                <a:spLocks/>
              </p:cNvSpPr>
              <p:nvPr/>
            </p:nvSpPr>
            <p:spPr bwMode="auto">
              <a:xfrm>
                <a:off x="5540" y="1841"/>
                <a:ext cx="13" cy="3"/>
              </a:xfrm>
              <a:custGeom>
                <a:avLst/>
                <a:gdLst>
                  <a:gd name="T0" fmla="*/ 0 w 13"/>
                  <a:gd name="T1" fmla="*/ 3 h 3"/>
                  <a:gd name="T2" fmla="*/ 0 w 13"/>
                  <a:gd name="T3" fmla="*/ 3 h 3"/>
                  <a:gd name="T4" fmla="*/ 8 w 13"/>
                  <a:gd name="T5" fmla="*/ 3 h 3"/>
                  <a:gd name="T6" fmla="*/ 11 w 13"/>
                  <a:gd name="T7" fmla="*/ 0 h 3"/>
                  <a:gd name="T8" fmla="*/ 13 w 13"/>
                  <a:gd name="T9" fmla="*/ 3 h 3"/>
                  <a:gd name="T10" fmla="*/ 8 w 13"/>
                  <a:gd name="T11" fmla="*/ 0 h 3"/>
                  <a:gd name="T12" fmla="*/ 3 w 13"/>
                  <a:gd name="T13" fmla="*/ 0 h 3"/>
                  <a:gd name="T14" fmla="*/ 3 w 13"/>
                  <a:gd name="T15" fmla="*/ 0 h 3"/>
                  <a:gd name="T16" fmla="*/ 0 w 13"/>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3"/>
                  <a:gd name="T29" fmla="*/ 13 w 1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3">
                    <a:moveTo>
                      <a:pt x="0" y="3"/>
                    </a:moveTo>
                    <a:lnTo>
                      <a:pt x="0" y="3"/>
                    </a:lnTo>
                    <a:lnTo>
                      <a:pt x="8" y="3"/>
                    </a:lnTo>
                    <a:lnTo>
                      <a:pt x="11" y="0"/>
                    </a:lnTo>
                    <a:lnTo>
                      <a:pt x="13" y="3"/>
                    </a:lnTo>
                    <a:lnTo>
                      <a:pt x="8" y="0"/>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26" name="Freeform 666"/>
              <p:cNvSpPr>
                <a:spLocks/>
              </p:cNvSpPr>
              <p:nvPr/>
            </p:nvSpPr>
            <p:spPr bwMode="auto">
              <a:xfrm>
                <a:off x="5527" y="1841"/>
                <a:ext cx="16" cy="16"/>
              </a:xfrm>
              <a:custGeom>
                <a:avLst/>
                <a:gdLst>
                  <a:gd name="T0" fmla="*/ 3 w 16"/>
                  <a:gd name="T1" fmla="*/ 16 h 16"/>
                  <a:gd name="T2" fmla="*/ 3 w 16"/>
                  <a:gd name="T3" fmla="*/ 16 h 16"/>
                  <a:gd name="T4" fmla="*/ 11 w 16"/>
                  <a:gd name="T5" fmla="*/ 8 h 16"/>
                  <a:gd name="T6" fmla="*/ 13 w 16"/>
                  <a:gd name="T7" fmla="*/ 3 h 16"/>
                  <a:gd name="T8" fmla="*/ 16 w 16"/>
                  <a:gd name="T9" fmla="*/ 0 h 16"/>
                  <a:gd name="T10" fmla="*/ 8 w 16"/>
                  <a:gd name="T11" fmla="*/ 5 h 16"/>
                  <a:gd name="T12" fmla="*/ 0 w 16"/>
                  <a:gd name="T13" fmla="*/ 13 h 16"/>
                  <a:gd name="T14" fmla="*/ 0 w 16"/>
                  <a:gd name="T15" fmla="*/ 13 h 16"/>
                  <a:gd name="T16" fmla="*/ 3 w 16"/>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3" y="16"/>
                    </a:moveTo>
                    <a:lnTo>
                      <a:pt x="3" y="16"/>
                    </a:lnTo>
                    <a:lnTo>
                      <a:pt x="11" y="8"/>
                    </a:lnTo>
                    <a:lnTo>
                      <a:pt x="13" y="3"/>
                    </a:lnTo>
                    <a:lnTo>
                      <a:pt x="16" y="0"/>
                    </a:lnTo>
                    <a:lnTo>
                      <a:pt x="8" y="5"/>
                    </a:lnTo>
                    <a:lnTo>
                      <a:pt x="0" y="13"/>
                    </a:lnTo>
                    <a:lnTo>
                      <a:pt x="3" y="1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27" name="Freeform 667"/>
              <p:cNvSpPr>
                <a:spLocks/>
              </p:cNvSpPr>
              <p:nvPr/>
            </p:nvSpPr>
            <p:spPr bwMode="auto">
              <a:xfrm>
                <a:off x="5524" y="1854"/>
                <a:ext cx="11" cy="16"/>
              </a:xfrm>
              <a:custGeom>
                <a:avLst/>
                <a:gdLst>
                  <a:gd name="T0" fmla="*/ 8 w 11"/>
                  <a:gd name="T1" fmla="*/ 16 h 16"/>
                  <a:gd name="T2" fmla="*/ 11 w 11"/>
                  <a:gd name="T3" fmla="*/ 13 h 16"/>
                  <a:gd name="T4" fmla="*/ 8 w 11"/>
                  <a:gd name="T5" fmla="*/ 10 h 16"/>
                  <a:gd name="T6" fmla="*/ 6 w 11"/>
                  <a:gd name="T7" fmla="*/ 8 h 16"/>
                  <a:gd name="T8" fmla="*/ 3 w 11"/>
                  <a:gd name="T9" fmla="*/ 5 h 16"/>
                  <a:gd name="T10" fmla="*/ 6 w 11"/>
                  <a:gd name="T11" fmla="*/ 3 h 16"/>
                  <a:gd name="T12" fmla="*/ 3 w 11"/>
                  <a:gd name="T13" fmla="*/ 0 h 16"/>
                  <a:gd name="T14" fmla="*/ 0 w 11"/>
                  <a:gd name="T15" fmla="*/ 5 h 16"/>
                  <a:gd name="T16" fmla="*/ 0 w 11"/>
                  <a:gd name="T17" fmla="*/ 8 h 16"/>
                  <a:gd name="T18" fmla="*/ 6 w 11"/>
                  <a:gd name="T19" fmla="*/ 13 h 16"/>
                  <a:gd name="T20" fmla="*/ 8 w 11"/>
                  <a:gd name="T21" fmla="*/ 16 h 16"/>
                  <a:gd name="T22" fmla="*/ 11 w 11"/>
                  <a:gd name="T23" fmla="*/ 13 h 16"/>
                  <a:gd name="T24" fmla="*/ 8 w 11"/>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6"/>
                  <a:gd name="T41" fmla="*/ 11 w 1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6">
                    <a:moveTo>
                      <a:pt x="8" y="16"/>
                    </a:moveTo>
                    <a:lnTo>
                      <a:pt x="11" y="13"/>
                    </a:lnTo>
                    <a:lnTo>
                      <a:pt x="8" y="10"/>
                    </a:lnTo>
                    <a:lnTo>
                      <a:pt x="6" y="8"/>
                    </a:lnTo>
                    <a:lnTo>
                      <a:pt x="3" y="5"/>
                    </a:lnTo>
                    <a:lnTo>
                      <a:pt x="6" y="3"/>
                    </a:lnTo>
                    <a:lnTo>
                      <a:pt x="3" y="0"/>
                    </a:lnTo>
                    <a:lnTo>
                      <a:pt x="0" y="5"/>
                    </a:lnTo>
                    <a:lnTo>
                      <a:pt x="0" y="8"/>
                    </a:lnTo>
                    <a:lnTo>
                      <a:pt x="6" y="13"/>
                    </a:lnTo>
                    <a:lnTo>
                      <a:pt x="8" y="16"/>
                    </a:lnTo>
                    <a:lnTo>
                      <a:pt x="11" y="13"/>
                    </a:lnTo>
                    <a:lnTo>
                      <a:pt x="8" y="1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28" name="Freeform 668"/>
              <p:cNvSpPr>
                <a:spLocks/>
              </p:cNvSpPr>
              <p:nvPr/>
            </p:nvSpPr>
            <p:spPr bwMode="auto">
              <a:xfrm>
                <a:off x="5535" y="1789"/>
                <a:ext cx="5" cy="5"/>
              </a:xfrm>
              <a:custGeom>
                <a:avLst/>
                <a:gdLst>
                  <a:gd name="T0" fmla="*/ 3 w 5"/>
                  <a:gd name="T1" fmla="*/ 0 h 5"/>
                  <a:gd name="T2" fmla="*/ 3 w 5"/>
                  <a:gd name="T3" fmla="*/ 2 h 5"/>
                  <a:gd name="T4" fmla="*/ 5 w 5"/>
                  <a:gd name="T5" fmla="*/ 5 h 5"/>
                  <a:gd name="T6" fmla="*/ 5 w 5"/>
                  <a:gd name="T7" fmla="*/ 5 h 5"/>
                  <a:gd name="T8" fmla="*/ 0 w 5"/>
                  <a:gd name="T9" fmla="*/ 5 h 5"/>
                  <a:gd name="T10" fmla="*/ 3 w 5"/>
                  <a:gd name="T11" fmla="*/ 5 h 5"/>
                  <a:gd name="T12" fmla="*/ 3 w 5"/>
                  <a:gd name="T13" fmla="*/ 0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3" y="0"/>
                    </a:moveTo>
                    <a:lnTo>
                      <a:pt x="3" y="2"/>
                    </a:lnTo>
                    <a:lnTo>
                      <a:pt x="5" y="5"/>
                    </a:lnTo>
                    <a:lnTo>
                      <a:pt x="0" y="5"/>
                    </a:lnTo>
                    <a:lnTo>
                      <a:pt x="3" y="5"/>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29" name="Freeform 669"/>
              <p:cNvSpPr>
                <a:spLocks/>
              </p:cNvSpPr>
              <p:nvPr/>
            </p:nvSpPr>
            <p:spPr bwMode="auto">
              <a:xfrm>
                <a:off x="5535" y="1789"/>
                <a:ext cx="5" cy="5"/>
              </a:xfrm>
              <a:custGeom>
                <a:avLst/>
                <a:gdLst>
                  <a:gd name="T0" fmla="*/ 5 w 5"/>
                  <a:gd name="T1" fmla="*/ 2 h 5"/>
                  <a:gd name="T2" fmla="*/ 5 w 5"/>
                  <a:gd name="T3" fmla="*/ 2 h 5"/>
                  <a:gd name="T4" fmla="*/ 5 w 5"/>
                  <a:gd name="T5" fmla="*/ 0 h 5"/>
                  <a:gd name="T6" fmla="*/ 3 w 5"/>
                  <a:gd name="T7" fmla="*/ 0 h 5"/>
                  <a:gd name="T8" fmla="*/ 0 w 5"/>
                  <a:gd name="T9" fmla="*/ 2 h 5"/>
                  <a:gd name="T10" fmla="*/ 3 w 5"/>
                  <a:gd name="T11" fmla="*/ 5 h 5"/>
                  <a:gd name="T12" fmla="*/ 5 w 5"/>
                  <a:gd name="T13" fmla="*/ 5 h 5"/>
                  <a:gd name="T14" fmla="*/ 5 w 5"/>
                  <a:gd name="T15" fmla="*/ 5 h 5"/>
                  <a:gd name="T16" fmla="*/ 5 w 5"/>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5" y="2"/>
                    </a:moveTo>
                    <a:lnTo>
                      <a:pt x="5" y="2"/>
                    </a:lnTo>
                    <a:lnTo>
                      <a:pt x="5" y="0"/>
                    </a:lnTo>
                    <a:lnTo>
                      <a:pt x="3" y="0"/>
                    </a:lnTo>
                    <a:lnTo>
                      <a:pt x="0" y="2"/>
                    </a:lnTo>
                    <a:lnTo>
                      <a:pt x="3" y="5"/>
                    </a:lnTo>
                    <a:lnTo>
                      <a:pt x="5" y="5"/>
                    </a:lnTo>
                    <a:lnTo>
                      <a:pt x="5"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30" name="Freeform 670"/>
              <p:cNvSpPr>
                <a:spLocks/>
              </p:cNvSpPr>
              <p:nvPr/>
            </p:nvSpPr>
            <p:spPr bwMode="auto">
              <a:xfrm>
                <a:off x="5535" y="1791"/>
                <a:ext cx="5" cy="5"/>
              </a:xfrm>
              <a:custGeom>
                <a:avLst/>
                <a:gdLst>
                  <a:gd name="T0" fmla="*/ 3 w 5"/>
                  <a:gd name="T1" fmla="*/ 5 h 5"/>
                  <a:gd name="T2" fmla="*/ 3 w 5"/>
                  <a:gd name="T3" fmla="*/ 5 h 5"/>
                  <a:gd name="T4" fmla="*/ 5 w 5"/>
                  <a:gd name="T5" fmla="*/ 3 h 5"/>
                  <a:gd name="T6" fmla="*/ 5 w 5"/>
                  <a:gd name="T7" fmla="*/ 0 h 5"/>
                  <a:gd name="T8" fmla="*/ 5 w 5"/>
                  <a:gd name="T9" fmla="*/ 3 h 5"/>
                  <a:gd name="T10" fmla="*/ 5 w 5"/>
                  <a:gd name="T11" fmla="*/ 0 h 5"/>
                  <a:gd name="T12" fmla="*/ 0 w 5"/>
                  <a:gd name="T13" fmla="*/ 3 h 5"/>
                  <a:gd name="T14" fmla="*/ 0 w 5"/>
                  <a:gd name="T15" fmla="*/ 3 h 5"/>
                  <a:gd name="T16" fmla="*/ 3 w 5"/>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3" y="5"/>
                    </a:moveTo>
                    <a:lnTo>
                      <a:pt x="3" y="5"/>
                    </a:lnTo>
                    <a:lnTo>
                      <a:pt x="5" y="3"/>
                    </a:lnTo>
                    <a:lnTo>
                      <a:pt x="5" y="0"/>
                    </a:lnTo>
                    <a:lnTo>
                      <a:pt x="5" y="3"/>
                    </a:lnTo>
                    <a:lnTo>
                      <a:pt x="5" y="0"/>
                    </a:lnTo>
                    <a:lnTo>
                      <a:pt x="0" y="3"/>
                    </a:lnTo>
                    <a:lnTo>
                      <a:pt x="3"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31" name="Freeform 671"/>
              <p:cNvSpPr>
                <a:spLocks/>
              </p:cNvSpPr>
              <p:nvPr/>
            </p:nvSpPr>
            <p:spPr bwMode="auto">
              <a:xfrm>
                <a:off x="5535" y="1789"/>
                <a:ext cx="3" cy="7"/>
              </a:xfrm>
              <a:custGeom>
                <a:avLst/>
                <a:gdLst>
                  <a:gd name="T0" fmla="*/ 3 w 3"/>
                  <a:gd name="T1" fmla="*/ 0 h 7"/>
                  <a:gd name="T2" fmla="*/ 0 w 3"/>
                  <a:gd name="T3" fmla="*/ 2 h 7"/>
                  <a:gd name="T4" fmla="*/ 0 w 3"/>
                  <a:gd name="T5" fmla="*/ 5 h 7"/>
                  <a:gd name="T6" fmla="*/ 3 w 3"/>
                  <a:gd name="T7" fmla="*/ 7 h 7"/>
                  <a:gd name="T8" fmla="*/ 0 w 3"/>
                  <a:gd name="T9" fmla="*/ 5 h 7"/>
                  <a:gd name="T10" fmla="*/ 3 w 3"/>
                  <a:gd name="T11" fmla="*/ 5 h 7"/>
                  <a:gd name="T12" fmla="*/ 3 w 3"/>
                  <a:gd name="T13" fmla="*/ 0 h 7"/>
                  <a:gd name="T14" fmla="*/ 0 w 3"/>
                  <a:gd name="T15" fmla="*/ 2 h 7"/>
                  <a:gd name="T16" fmla="*/ 3 w 3"/>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7"/>
                  <a:gd name="T29" fmla="*/ 3 w 3"/>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7">
                    <a:moveTo>
                      <a:pt x="3" y="0"/>
                    </a:moveTo>
                    <a:lnTo>
                      <a:pt x="0" y="2"/>
                    </a:lnTo>
                    <a:lnTo>
                      <a:pt x="0" y="5"/>
                    </a:lnTo>
                    <a:lnTo>
                      <a:pt x="3" y="7"/>
                    </a:lnTo>
                    <a:lnTo>
                      <a:pt x="0" y="5"/>
                    </a:lnTo>
                    <a:lnTo>
                      <a:pt x="3" y="5"/>
                    </a:lnTo>
                    <a:lnTo>
                      <a:pt x="3" y="0"/>
                    </a:lnTo>
                    <a:lnTo>
                      <a:pt x="0" y="2"/>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32" name="Freeform 672"/>
              <p:cNvSpPr>
                <a:spLocks/>
              </p:cNvSpPr>
              <p:nvPr/>
            </p:nvSpPr>
            <p:spPr bwMode="auto">
              <a:xfrm>
                <a:off x="5530" y="1799"/>
                <a:ext cx="23" cy="8"/>
              </a:xfrm>
              <a:custGeom>
                <a:avLst/>
                <a:gdLst>
                  <a:gd name="T0" fmla="*/ 23 w 23"/>
                  <a:gd name="T1" fmla="*/ 0 h 8"/>
                  <a:gd name="T2" fmla="*/ 21 w 23"/>
                  <a:gd name="T3" fmla="*/ 3 h 8"/>
                  <a:gd name="T4" fmla="*/ 13 w 23"/>
                  <a:gd name="T5" fmla="*/ 8 h 8"/>
                  <a:gd name="T6" fmla="*/ 5 w 23"/>
                  <a:gd name="T7" fmla="*/ 5 h 8"/>
                  <a:gd name="T8" fmla="*/ 0 w 23"/>
                  <a:gd name="T9" fmla="*/ 3 h 8"/>
                  <a:gd name="T10" fmla="*/ 2 w 23"/>
                  <a:gd name="T11" fmla="*/ 5 h 8"/>
                  <a:gd name="T12" fmla="*/ 8 w 23"/>
                  <a:gd name="T13" fmla="*/ 8 h 8"/>
                  <a:gd name="T14" fmla="*/ 10 w 23"/>
                  <a:gd name="T15" fmla="*/ 8 h 8"/>
                  <a:gd name="T16" fmla="*/ 13 w 23"/>
                  <a:gd name="T17" fmla="*/ 8 h 8"/>
                  <a:gd name="T18" fmla="*/ 18 w 23"/>
                  <a:gd name="T19" fmla="*/ 5 h 8"/>
                  <a:gd name="T20" fmla="*/ 23 w 23"/>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8"/>
                  <a:gd name="T35" fmla="*/ 23 w 23"/>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8">
                    <a:moveTo>
                      <a:pt x="23" y="0"/>
                    </a:moveTo>
                    <a:lnTo>
                      <a:pt x="21" y="3"/>
                    </a:lnTo>
                    <a:lnTo>
                      <a:pt x="13" y="8"/>
                    </a:lnTo>
                    <a:lnTo>
                      <a:pt x="5" y="5"/>
                    </a:lnTo>
                    <a:lnTo>
                      <a:pt x="0" y="3"/>
                    </a:lnTo>
                    <a:lnTo>
                      <a:pt x="2" y="5"/>
                    </a:lnTo>
                    <a:lnTo>
                      <a:pt x="8" y="8"/>
                    </a:lnTo>
                    <a:lnTo>
                      <a:pt x="10" y="8"/>
                    </a:lnTo>
                    <a:lnTo>
                      <a:pt x="13" y="8"/>
                    </a:lnTo>
                    <a:lnTo>
                      <a:pt x="18" y="5"/>
                    </a:lnTo>
                    <a:lnTo>
                      <a:pt x="2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33" name="Freeform 673"/>
              <p:cNvSpPr>
                <a:spLocks/>
              </p:cNvSpPr>
              <p:nvPr/>
            </p:nvSpPr>
            <p:spPr bwMode="auto">
              <a:xfrm>
                <a:off x="5543" y="1799"/>
                <a:ext cx="13" cy="11"/>
              </a:xfrm>
              <a:custGeom>
                <a:avLst/>
                <a:gdLst>
                  <a:gd name="T0" fmla="*/ 0 w 13"/>
                  <a:gd name="T1" fmla="*/ 11 h 11"/>
                  <a:gd name="T2" fmla="*/ 0 w 13"/>
                  <a:gd name="T3" fmla="*/ 11 h 11"/>
                  <a:gd name="T4" fmla="*/ 8 w 13"/>
                  <a:gd name="T5" fmla="*/ 5 h 11"/>
                  <a:gd name="T6" fmla="*/ 13 w 13"/>
                  <a:gd name="T7" fmla="*/ 0 h 11"/>
                  <a:gd name="T8" fmla="*/ 8 w 13"/>
                  <a:gd name="T9" fmla="*/ 0 h 11"/>
                  <a:gd name="T10" fmla="*/ 5 w 13"/>
                  <a:gd name="T11" fmla="*/ 3 h 11"/>
                  <a:gd name="T12" fmla="*/ 0 w 13"/>
                  <a:gd name="T13" fmla="*/ 8 h 11"/>
                  <a:gd name="T14" fmla="*/ 0 w 13"/>
                  <a:gd name="T15" fmla="*/ 8 h 11"/>
                  <a:gd name="T16" fmla="*/ 0 w 13"/>
                  <a:gd name="T17" fmla="*/ 1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
                  <a:gd name="T29" fmla="*/ 13 w 13"/>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
                    <a:moveTo>
                      <a:pt x="0" y="11"/>
                    </a:moveTo>
                    <a:lnTo>
                      <a:pt x="0" y="11"/>
                    </a:lnTo>
                    <a:lnTo>
                      <a:pt x="8" y="5"/>
                    </a:lnTo>
                    <a:lnTo>
                      <a:pt x="13" y="0"/>
                    </a:lnTo>
                    <a:lnTo>
                      <a:pt x="8" y="0"/>
                    </a:lnTo>
                    <a:lnTo>
                      <a:pt x="5" y="3"/>
                    </a:lnTo>
                    <a:lnTo>
                      <a:pt x="0" y="8"/>
                    </a:lnTo>
                    <a:lnTo>
                      <a:pt x="0" y="1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34" name="Freeform 674"/>
              <p:cNvSpPr>
                <a:spLocks/>
              </p:cNvSpPr>
              <p:nvPr/>
            </p:nvSpPr>
            <p:spPr bwMode="auto">
              <a:xfrm>
                <a:off x="5527" y="1799"/>
                <a:ext cx="16" cy="11"/>
              </a:xfrm>
              <a:custGeom>
                <a:avLst/>
                <a:gdLst>
                  <a:gd name="T0" fmla="*/ 5 w 16"/>
                  <a:gd name="T1" fmla="*/ 3 h 11"/>
                  <a:gd name="T2" fmla="*/ 0 w 16"/>
                  <a:gd name="T3" fmla="*/ 3 h 11"/>
                  <a:gd name="T4" fmla="*/ 5 w 16"/>
                  <a:gd name="T5" fmla="*/ 8 h 11"/>
                  <a:gd name="T6" fmla="*/ 16 w 16"/>
                  <a:gd name="T7" fmla="*/ 11 h 11"/>
                  <a:gd name="T8" fmla="*/ 16 w 16"/>
                  <a:gd name="T9" fmla="*/ 8 h 11"/>
                  <a:gd name="T10" fmla="*/ 8 w 16"/>
                  <a:gd name="T11" fmla="*/ 5 h 11"/>
                  <a:gd name="T12" fmla="*/ 5 w 16"/>
                  <a:gd name="T13" fmla="*/ 0 h 11"/>
                  <a:gd name="T14" fmla="*/ 0 w 16"/>
                  <a:gd name="T15" fmla="*/ 3 h 11"/>
                  <a:gd name="T16" fmla="*/ 5 w 16"/>
                  <a:gd name="T17" fmla="*/ 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1"/>
                  <a:gd name="T29" fmla="*/ 16 w 1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1">
                    <a:moveTo>
                      <a:pt x="5" y="3"/>
                    </a:moveTo>
                    <a:lnTo>
                      <a:pt x="0" y="3"/>
                    </a:lnTo>
                    <a:lnTo>
                      <a:pt x="5" y="8"/>
                    </a:lnTo>
                    <a:lnTo>
                      <a:pt x="16" y="11"/>
                    </a:lnTo>
                    <a:lnTo>
                      <a:pt x="16" y="8"/>
                    </a:lnTo>
                    <a:lnTo>
                      <a:pt x="8" y="5"/>
                    </a:lnTo>
                    <a:lnTo>
                      <a:pt x="5" y="0"/>
                    </a:lnTo>
                    <a:lnTo>
                      <a:pt x="0" y="3"/>
                    </a:lnTo>
                    <a:lnTo>
                      <a:pt x="5"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35" name="Freeform 675"/>
              <p:cNvSpPr>
                <a:spLocks/>
              </p:cNvSpPr>
              <p:nvPr/>
            </p:nvSpPr>
            <p:spPr bwMode="auto">
              <a:xfrm>
                <a:off x="5527" y="1796"/>
                <a:ext cx="29" cy="14"/>
              </a:xfrm>
              <a:custGeom>
                <a:avLst/>
                <a:gdLst>
                  <a:gd name="T0" fmla="*/ 29 w 29"/>
                  <a:gd name="T1" fmla="*/ 3 h 14"/>
                  <a:gd name="T2" fmla="*/ 24 w 29"/>
                  <a:gd name="T3" fmla="*/ 0 h 14"/>
                  <a:gd name="T4" fmla="*/ 21 w 29"/>
                  <a:gd name="T5" fmla="*/ 6 h 14"/>
                  <a:gd name="T6" fmla="*/ 16 w 29"/>
                  <a:gd name="T7" fmla="*/ 8 h 14"/>
                  <a:gd name="T8" fmla="*/ 13 w 29"/>
                  <a:gd name="T9" fmla="*/ 11 h 14"/>
                  <a:gd name="T10" fmla="*/ 11 w 29"/>
                  <a:gd name="T11" fmla="*/ 8 h 14"/>
                  <a:gd name="T12" fmla="*/ 5 w 29"/>
                  <a:gd name="T13" fmla="*/ 6 h 14"/>
                  <a:gd name="T14" fmla="*/ 5 w 29"/>
                  <a:gd name="T15" fmla="*/ 6 h 14"/>
                  <a:gd name="T16" fmla="*/ 0 w 29"/>
                  <a:gd name="T17" fmla="*/ 6 h 14"/>
                  <a:gd name="T18" fmla="*/ 3 w 29"/>
                  <a:gd name="T19" fmla="*/ 8 h 14"/>
                  <a:gd name="T20" fmla="*/ 8 w 29"/>
                  <a:gd name="T21" fmla="*/ 14 h 14"/>
                  <a:gd name="T22" fmla="*/ 13 w 29"/>
                  <a:gd name="T23" fmla="*/ 14 h 14"/>
                  <a:gd name="T24" fmla="*/ 18 w 29"/>
                  <a:gd name="T25" fmla="*/ 14 h 14"/>
                  <a:gd name="T26" fmla="*/ 24 w 29"/>
                  <a:gd name="T27" fmla="*/ 8 h 14"/>
                  <a:gd name="T28" fmla="*/ 29 w 29"/>
                  <a:gd name="T29" fmla="*/ 3 h 14"/>
                  <a:gd name="T30" fmla="*/ 24 w 29"/>
                  <a:gd name="T31" fmla="*/ 3 h 14"/>
                  <a:gd name="T32" fmla="*/ 29 w 29"/>
                  <a:gd name="T33" fmla="*/ 3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4"/>
                  <a:gd name="T53" fmla="*/ 29 w 29"/>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4">
                    <a:moveTo>
                      <a:pt x="29" y="3"/>
                    </a:moveTo>
                    <a:lnTo>
                      <a:pt x="24" y="0"/>
                    </a:lnTo>
                    <a:lnTo>
                      <a:pt x="21" y="6"/>
                    </a:lnTo>
                    <a:lnTo>
                      <a:pt x="16" y="8"/>
                    </a:lnTo>
                    <a:lnTo>
                      <a:pt x="13" y="11"/>
                    </a:lnTo>
                    <a:lnTo>
                      <a:pt x="11" y="8"/>
                    </a:lnTo>
                    <a:lnTo>
                      <a:pt x="5" y="6"/>
                    </a:lnTo>
                    <a:lnTo>
                      <a:pt x="0" y="6"/>
                    </a:lnTo>
                    <a:lnTo>
                      <a:pt x="3" y="8"/>
                    </a:lnTo>
                    <a:lnTo>
                      <a:pt x="8" y="14"/>
                    </a:lnTo>
                    <a:lnTo>
                      <a:pt x="13" y="14"/>
                    </a:lnTo>
                    <a:lnTo>
                      <a:pt x="18" y="14"/>
                    </a:lnTo>
                    <a:lnTo>
                      <a:pt x="24" y="8"/>
                    </a:lnTo>
                    <a:lnTo>
                      <a:pt x="29" y="3"/>
                    </a:lnTo>
                    <a:lnTo>
                      <a:pt x="24" y="3"/>
                    </a:lnTo>
                    <a:lnTo>
                      <a:pt x="29"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36" name="Freeform 676"/>
              <p:cNvSpPr>
                <a:spLocks/>
              </p:cNvSpPr>
              <p:nvPr/>
            </p:nvSpPr>
            <p:spPr bwMode="auto">
              <a:xfrm>
                <a:off x="5543" y="1791"/>
                <a:ext cx="5" cy="5"/>
              </a:xfrm>
              <a:custGeom>
                <a:avLst/>
                <a:gdLst>
                  <a:gd name="T0" fmla="*/ 0 w 5"/>
                  <a:gd name="T1" fmla="*/ 3 h 5"/>
                  <a:gd name="T2" fmla="*/ 2 w 5"/>
                  <a:gd name="T3" fmla="*/ 0 h 5"/>
                  <a:gd name="T4" fmla="*/ 5 w 5"/>
                  <a:gd name="T5" fmla="*/ 0 h 5"/>
                  <a:gd name="T6" fmla="*/ 5 w 5"/>
                  <a:gd name="T7" fmla="*/ 0 h 5"/>
                  <a:gd name="T8" fmla="*/ 5 w 5"/>
                  <a:gd name="T9" fmla="*/ 5 h 5"/>
                  <a:gd name="T10" fmla="*/ 5 w 5"/>
                  <a:gd name="T11" fmla="*/ 3 h 5"/>
                  <a:gd name="T12" fmla="*/ 0 w 5"/>
                  <a:gd name="T13" fmla="*/ 3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3"/>
                    </a:moveTo>
                    <a:lnTo>
                      <a:pt x="2" y="0"/>
                    </a:lnTo>
                    <a:lnTo>
                      <a:pt x="5" y="0"/>
                    </a:lnTo>
                    <a:lnTo>
                      <a:pt x="5" y="5"/>
                    </a:lnTo>
                    <a:lnTo>
                      <a:pt x="5" y="3"/>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37" name="Freeform 677"/>
              <p:cNvSpPr>
                <a:spLocks/>
              </p:cNvSpPr>
              <p:nvPr/>
            </p:nvSpPr>
            <p:spPr bwMode="auto">
              <a:xfrm>
                <a:off x="5543" y="1789"/>
                <a:ext cx="8" cy="5"/>
              </a:xfrm>
              <a:custGeom>
                <a:avLst/>
                <a:gdLst>
                  <a:gd name="T0" fmla="*/ 2 w 8"/>
                  <a:gd name="T1" fmla="*/ 2 h 5"/>
                  <a:gd name="T2" fmla="*/ 2 w 8"/>
                  <a:gd name="T3" fmla="*/ 0 h 5"/>
                  <a:gd name="T4" fmla="*/ 0 w 8"/>
                  <a:gd name="T5" fmla="*/ 2 h 5"/>
                  <a:gd name="T6" fmla="*/ 0 w 8"/>
                  <a:gd name="T7" fmla="*/ 2 h 5"/>
                  <a:gd name="T8" fmla="*/ 0 w 8"/>
                  <a:gd name="T9" fmla="*/ 5 h 5"/>
                  <a:gd name="T10" fmla="*/ 2 w 8"/>
                  <a:gd name="T11" fmla="*/ 5 h 5"/>
                  <a:gd name="T12" fmla="*/ 8 w 8"/>
                  <a:gd name="T13" fmla="*/ 2 h 5"/>
                  <a:gd name="T14" fmla="*/ 8 w 8"/>
                  <a:gd name="T15" fmla="*/ 2 h 5"/>
                  <a:gd name="T16" fmla="*/ 2 w 8"/>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2" y="2"/>
                    </a:moveTo>
                    <a:lnTo>
                      <a:pt x="2" y="0"/>
                    </a:lnTo>
                    <a:lnTo>
                      <a:pt x="0" y="2"/>
                    </a:lnTo>
                    <a:lnTo>
                      <a:pt x="0" y="5"/>
                    </a:lnTo>
                    <a:lnTo>
                      <a:pt x="2" y="5"/>
                    </a:lnTo>
                    <a:lnTo>
                      <a:pt x="8" y="2"/>
                    </a:lnTo>
                    <a:lnTo>
                      <a:pt x="2"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38" name="Freeform 678"/>
              <p:cNvSpPr>
                <a:spLocks/>
              </p:cNvSpPr>
              <p:nvPr/>
            </p:nvSpPr>
            <p:spPr bwMode="auto">
              <a:xfrm>
                <a:off x="5545" y="1791"/>
                <a:ext cx="6" cy="5"/>
              </a:xfrm>
              <a:custGeom>
                <a:avLst/>
                <a:gdLst>
                  <a:gd name="T0" fmla="*/ 6 w 6"/>
                  <a:gd name="T1" fmla="*/ 3 h 5"/>
                  <a:gd name="T2" fmla="*/ 6 w 6"/>
                  <a:gd name="T3" fmla="*/ 3 h 5"/>
                  <a:gd name="T4" fmla="*/ 3 w 6"/>
                  <a:gd name="T5" fmla="*/ 0 h 5"/>
                  <a:gd name="T6" fmla="*/ 0 w 6"/>
                  <a:gd name="T7" fmla="*/ 0 h 5"/>
                  <a:gd name="T8" fmla="*/ 6 w 6"/>
                  <a:gd name="T9" fmla="*/ 0 h 5"/>
                  <a:gd name="T10" fmla="*/ 0 w 6"/>
                  <a:gd name="T11" fmla="*/ 0 h 5"/>
                  <a:gd name="T12" fmla="*/ 3 w 6"/>
                  <a:gd name="T13" fmla="*/ 5 h 5"/>
                  <a:gd name="T14" fmla="*/ 3 w 6"/>
                  <a:gd name="T15" fmla="*/ 5 h 5"/>
                  <a:gd name="T16" fmla="*/ 6 w 6"/>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6" y="3"/>
                    </a:moveTo>
                    <a:lnTo>
                      <a:pt x="6" y="3"/>
                    </a:lnTo>
                    <a:lnTo>
                      <a:pt x="3" y="0"/>
                    </a:lnTo>
                    <a:lnTo>
                      <a:pt x="0" y="0"/>
                    </a:lnTo>
                    <a:lnTo>
                      <a:pt x="6" y="0"/>
                    </a:lnTo>
                    <a:lnTo>
                      <a:pt x="0" y="0"/>
                    </a:lnTo>
                    <a:lnTo>
                      <a:pt x="3" y="5"/>
                    </a:lnTo>
                    <a:lnTo>
                      <a:pt x="6"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39" name="Freeform 679"/>
              <p:cNvSpPr>
                <a:spLocks/>
              </p:cNvSpPr>
              <p:nvPr/>
            </p:nvSpPr>
            <p:spPr bwMode="auto">
              <a:xfrm>
                <a:off x="5543" y="1791"/>
                <a:ext cx="8" cy="5"/>
              </a:xfrm>
              <a:custGeom>
                <a:avLst/>
                <a:gdLst>
                  <a:gd name="T0" fmla="*/ 0 w 8"/>
                  <a:gd name="T1" fmla="*/ 0 h 5"/>
                  <a:gd name="T2" fmla="*/ 0 w 8"/>
                  <a:gd name="T3" fmla="*/ 3 h 5"/>
                  <a:gd name="T4" fmla="*/ 5 w 8"/>
                  <a:gd name="T5" fmla="*/ 5 h 5"/>
                  <a:gd name="T6" fmla="*/ 8 w 8"/>
                  <a:gd name="T7" fmla="*/ 3 h 5"/>
                  <a:gd name="T8" fmla="*/ 5 w 8"/>
                  <a:gd name="T9" fmla="*/ 5 h 5"/>
                  <a:gd name="T10" fmla="*/ 5 w 8"/>
                  <a:gd name="T11" fmla="*/ 0 h 5"/>
                  <a:gd name="T12" fmla="*/ 0 w 8"/>
                  <a:gd name="T13" fmla="*/ 0 h 5"/>
                  <a:gd name="T14" fmla="*/ 0 w 8"/>
                  <a:gd name="T15" fmla="*/ 3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0" y="3"/>
                    </a:lnTo>
                    <a:lnTo>
                      <a:pt x="5" y="5"/>
                    </a:lnTo>
                    <a:lnTo>
                      <a:pt x="8" y="3"/>
                    </a:lnTo>
                    <a:lnTo>
                      <a:pt x="5" y="5"/>
                    </a:lnTo>
                    <a:lnTo>
                      <a:pt x="5" y="0"/>
                    </a:lnTo>
                    <a:lnTo>
                      <a:pt x="0" y="0"/>
                    </a:lnTo>
                    <a:lnTo>
                      <a:pt x="0" y="3"/>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40" name="Freeform 680"/>
              <p:cNvSpPr>
                <a:spLocks/>
              </p:cNvSpPr>
              <p:nvPr/>
            </p:nvSpPr>
            <p:spPr bwMode="auto">
              <a:xfrm>
                <a:off x="5530" y="1796"/>
                <a:ext cx="5" cy="6"/>
              </a:xfrm>
              <a:custGeom>
                <a:avLst/>
                <a:gdLst>
                  <a:gd name="T0" fmla="*/ 5 w 5"/>
                  <a:gd name="T1" fmla="*/ 0 h 6"/>
                  <a:gd name="T2" fmla="*/ 2 w 5"/>
                  <a:gd name="T3" fmla="*/ 3 h 6"/>
                  <a:gd name="T4" fmla="*/ 0 w 5"/>
                  <a:gd name="T5" fmla="*/ 3 h 6"/>
                  <a:gd name="T6" fmla="*/ 2 w 5"/>
                  <a:gd name="T7" fmla="*/ 3 h 6"/>
                  <a:gd name="T8" fmla="*/ 5 w 5"/>
                  <a:gd name="T9" fmla="*/ 6 h 6"/>
                  <a:gd name="T10" fmla="*/ 5 w 5"/>
                  <a:gd name="T11" fmla="*/ 3 h 6"/>
                  <a:gd name="T12" fmla="*/ 5 w 5"/>
                  <a:gd name="T13" fmla="*/ 0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5" y="0"/>
                    </a:moveTo>
                    <a:lnTo>
                      <a:pt x="2" y="3"/>
                    </a:lnTo>
                    <a:lnTo>
                      <a:pt x="0" y="3"/>
                    </a:lnTo>
                    <a:lnTo>
                      <a:pt x="2" y="3"/>
                    </a:lnTo>
                    <a:lnTo>
                      <a:pt x="5" y="6"/>
                    </a:lnTo>
                    <a:lnTo>
                      <a:pt x="5" y="3"/>
                    </a:lnTo>
                    <a:lnTo>
                      <a:pt x="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41" name="Freeform 681"/>
              <p:cNvSpPr>
                <a:spLocks/>
              </p:cNvSpPr>
              <p:nvPr/>
            </p:nvSpPr>
            <p:spPr bwMode="auto">
              <a:xfrm>
                <a:off x="5530" y="1796"/>
                <a:ext cx="5" cy="6"/>
              </a:xfrm>
              <a:custGeom>
                <a:avLst/>
                <a:gdLst>
                  <a:gd name="T0" fmla="*/ 0 w 5"/>
                  <a:gd name="T1" fmla="*/ 6 h 6"/>
                  <a:gd name="T2" fmla="*/ 0 w 5"/>
                  <a:gd name="T3" fmla="*/ 6 h 6"/>
                  <a:gd name="T4" fmla="*/ 5 w 5"/>
                  <a:gd name="T5" fmla="*/ 3 h 6"/>
                  <a:gd name="T6" fmla="*/ 5 w 5"/>
                  <a:gd name="T7" fmla="*/ 0 h 6"/>
                  <a:gd name="T8" fmla="*/ 2 w 5"/>
                  <a:gd name="T9" fmla="*/ 0 h 6"/>
                  <a:gd name="T10" fmla="*/ 2 w 5"/>
                  <a:gd name="T11" fmla="*/ 0 h 6"/>
                  <a:gd name="T12" fmla="*/ 0 w 5"/>
                  <a:gd name="T13" fmla="*/ 0 h 6"/>
                  <a:gd name="T14" fmla="*/ 0 w 5"/>
                  <a:gd name="T15" fmla="*/ 0 h 6"/>
                  <a:gd name="T16" fmla="*/ 0 w 5"/>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6"/>
                  <a:gd name="T29" fmla="*/ 5 w 5"/>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6">
                    <a:moveTo>
                      <a:pt x="0" y="6"/>
                    </a:moveTo>
                    <a:lnTo>
                      <a:pt x="0" y="6"/>
                    </a:lnTo>
                    <a:lnTo>
                      <a:pt x="5" y="3"/>
                    </a:lnTo>
                    <a:lnTo>
                      <a:pt x="5" y="0"/>
                    </a:lnTo>
                    <a:lnTo>
                      <a:pt x="2" y="0"/>
                    </a:lnTo>
                    <a:lnTo>
                      <a:pt x="0" y="0"/>
                    </a:lnTo>
                    <a:lnTo>
                      <a:pt x="0"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42" name="Freeform 682"/>
              <p:cNvSpPr>
                <a:spLocks/>
              </p:cNvSpPr>
              <p:nvPr/>
            </p:nvSpPr>
            <p:spPr bwMode="auto">
              <a:xfrm>
                <a:off x="5530" y="1796"/>
                <a:ext cx="8" cy="6"/>
              </a:xfrm>
              <a:custGeom>
                <a:avLst/>
                <a:gdLst>
                  <a:gd name="T0" fmla="*/ 8 w 8"/>
                  <a:gd name="T1" fmla="*/ 6 h 6"/>
                  <a:gd name="T2" fmla="*/ 8 w 8"/>
                  <a:gd name="T3" fmla="*/ 6 h 6"/>
                  <a:gd name="T4" fmla="*/ 2 w 8"/>
                  <a:gd name="T5" fmla="*/ 3 h 6"/>
                  <a:gd name="T6" fmla="*/ 0 w 8"/>
                  <a:gd name="T7" fmla="*/ 6 h 6"/>
                  <a:gd name="T8" fmla="*/ 0 w 8"/>
                  <a:gd name="T9" fmla="*/ 0 h 6"/>
                  <a:gd name="T10" fmla="*/ 2 w 8"/>
                  <a:gd name="T11" fmla="*/ 6 h 6"/>
                  <a:gd name="T12" fmla="*/ 5 w 8"/>
                  <a:gd name="T13" fmla="*/ 6 h 6"/>
                  <a:gd name="T14" fmla="*/ 5 w 8"/>
                  <a:gd name="T15" fmla="*/ 6 h 6"/>
                  <a:gd name="T16" fmla="*/ 8 w 8"/>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6"/>
                  <a:gd name="T29" fmla="*/ 8 w 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6">
                    <a:moveTo>
                      <a:pt x="8" y="6"/>
                    </a:moveTo>
                    <a:lnTo>
                      <a:pt x="8" y="6"/>
                    </a:lnTo>
                    <a:lnTo>
                      <a:pt x="2" y="3"/>
                    </a:lnTo>
                    <a:lnTo>
                      <a:pt x="0" y="6"/>
                    </a:lnTo>
                    <a:lnTo>
                      <a:pt x="0" y="0"/>
                    </a:lnTo>
                    <a:lnTo>
                      <a:pt x="2" y="6"/>
                    </a:lnTo>
                    <a:lnTo>
                      <a:pt x="5" y="6"/>
                    </a:lnTo>
                    <a:lnTo>
                      <a:pt x="8"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43" name="Freeform 683"/>
              <p:cNvSpPr>
                <a:spLocks/>
              </p:cNvSpPr>
              <p:nvPr/>
            </p:nvSpPr>
            <p:spPr bwMode="auto">
              <a:xfrm>
                <a:off x="5532" y="1796"/>
                <a:ext cx="6" cy="6"/>
              </a:xfrm>
              <a:custGeom>
                <a:avLst/>
                <a:gdLst>
                  <a:gd name="T0" fmla="*/ 3 w 6"/>
                  <a:gd name="T1" fmla="*/ 0 h 6"/>
                  <a:gd name="T2" fmla="*/ 3 w 6"/>
                  <a:gd name="T3" fmla="*/ 0 h 6"/>
                  <a:gd name="T4" fmla="*/ 0 w 6"/>
                  <a:gd name="T5" fmla="*/ 6 h 6"/>
                  <a:gd name="T6" fmla="*/ 6 w 6"/>
                  <a:gd name="T7" fmla="*/ 6 h 6"/>
                  <a:gd name="T8" fmla="*/ 3 w 6"/>
                  <a:gd name="T9" fmla="*/ 6 h 6"/>
                  <a:gd name="T10" fmla="*/ 6 w 6"/>
                  <a:gd name="T11" fmla="*/ 3 h 6"/>
                  <a:gd name="T12" fmla="*/ 0 w 6"/>
                  <a:gd name="T13" fmla="*/ 0 h 6"/>
                  <a:gd name="T14" fmla="*/ 0 w 6"/>
                  <a:gd name="T15" fmla="*/ 0 h 6"/>
                  <a:gd name="T16" fmla="*/ 3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3" y="0"/>
                    </a:moveTo>
                    <a:lnTo>
                      <a:pt x="3" y="0"/>
                    </a:lnTo>
                    <a:lnTo>
                      <a:pt x="0" y="6"/>
                    </a:lnTo>
                    <a:lnTo>
                      <a:pt x="6" y="6"/>
                    </a:lnTo>
                    <a:lnTo>
                      <a:pt x="3" y="6"/>
                    </a:lnTo>
                    <a:lnTo>
                      <a:pt x="6" y="3"/>
                    </a:lnTo>
                    <a:lnTo>
                      <a:pt x="0" y="0"/>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44" name="Freeform 684"/>
              <p:cNvSpPr>
                <a:spLocks/>
              </p:cNvSpPr>
              <p:nvPr/>
            </p:nvSpPr>
            <p:spPr bwMode="auto">
              <a:xfrm>
                <a:off x="5530" y="1789"/>
                <a:ext cx="2" cy="5"/>
              </a:xfrm>
              <a:custGeom>
                <a:avLst/>
                <a:gdLst>
                  <a:gd name="T0" fmla="*/ 2 w 2"/>
                  <a:gd name="T1" fmla="*/ 0 h 5"/>
                  <a:gd name="T2" fmla="*/ 2 w 2"/>
                  <a:gd name="T3" fmla="*/ 2 h 5"/>
                  <a:gd name="T4" fmla="*/ 2 w 2"/>
                  <a:gd name="T5" fmla="*/ 5 h 5"/>
                  <a:gd name="T6" fmla="*/ 2 w 2"/>
                  <a:gd name="T7" fmla="*/ 5 h 5"/>
                  <a:gd name="T8" fmla="*/ 0 w 2"/>
                  <a:gd name="T9" fmla="*/ 5 h 5"/>
                  <a:gd name="T10" fmla="*/ 0 w 2"/>
                  <a:gd name="T11" fmla="*/ 2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2"/>
                    </a:lnTo>
                    <a:lnTo>
                      <a:pt x="2" y="5"/>
                    </a:lnTo>
                    <a:lnTo>
                      <a:pt x="0" y="5"/>
                    </a:lnTo>
                    <a:lnTo>
                      <a:pt x="0" y="2"/>
                    </a:lnTo>
                    <a:lnTo>
                      <a:pt x="2"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45" name="Freeform 685"/>
              <p:cNvSpPr>
                <a:spLocks/>
              </p:cNvSpPr>
              <p:nvPr/>
            </p:nvSpPr>
            <p:spPr bwMode="auto">
              <a:xfrm>
                <a:off x="5530" y="1789"/>
                <a:ext cx="5" cy="7"/>
              </a:xfrm>
              <a:custGeom>
                <a:avLst/>
                <a:gdLst>
                  <a:gd name="T0" fmla="*/ 5 w 5"/>
                  <a:gd name="T1" fmla="*/ 2 h 7"/>
                  <a:gd name="T2" fmla="*/ 2 w 5"/>
                  <a:gd name="T3" fmla="*/ 2 h 7"/>
                  <a:gd name="T4" fmla="*/ 5 w 5"/>
                  <a:gd name="T5" fmla="*/ 2 h 7"/>
                  <a:gd name="T6" fmla="*/ 5 w 5"/>
                  <a:gd name="T7" fmla="*/ 0 h 7"/>
                  <a:gd name="T8" fmla="*/ 0 w 5"/>
                  <a:gd name="T9" fmla="*/ 0 h 7"/>
                  <a:gd name="T10" fmla="*/ 0 w 5"/>
                  <a:gd name="T11" fmla="*/ 2 h 7"/>
                  <a:gd name="T12" fmla="*/ 2 w 5"/>
                  <a:gd name="T13" fmla="*/ 7 h 7"/>
                  <a:gd name="T14" fmla="*/ 2 w 5"/>
                  <a:gd name="T15" fmla="*/ 7 h 7"/>
                  <a:gd name="T16" fmla="*/ 5 w 5"/>
                  <a:gd name="T17" fmla="*/ 2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7"/>
                  <a:gd name="T29" fmla="*/ 5 w 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7">
                    <a:moveTo>
                      <a:pt x="5" y="2"/>
                    </a:moveTo>
                    <a:lnTo>
                      <a:pt x="2" y="2"/>
                    </a:lnTo>
                    <a:lnTo>
                      <a:pt x="5" y="2"/>
                    </a:lnTo>
                    <a:lnTo>
                      <a:pt x="5" y="0"/>
                    </a:lnTo>
                    <a:lnTo>
                      <a:pt x="0" y="0"/>
                    </a:lnTo>
                    <a:lnTo>
                      <a:pt x="0" y="2"/>
                    </a:lnTo>
                    <a:lnTo>
                      <a:pt x="2" y="7"/>
                    </a:lnTo>
                    <a:lnTo>
                      <a:pt x="5"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46" name="Freeform 686"/>
              <p:cNvSpPr>
                <a:spLocks/>
              </p:cNvSpPr>
              <p:nvPr/>
            </p:nvSpPr>
            <p:spPr bwMode="auto">
              <a:xfrm>
                <a:off x="5530" y="1791"/>
                <a:ext cx="5" cy="5"/>
              </a:xfrm>
              <a:custGeom>
                <a:avLst/>
                <a:gdLst>
                  <a:gd name="T0" fmla="*/ 0 w 5"/>
                  <a:gd name="T1" fmla="*/ 3 h 5"/>
                  <a:gd name="T2" fmla="*/ 0 w 5"/>
                  <a:gd name="T3" fmla="*/ 3 h 5"/>
                  <a:gd name="T4" fmla="*/ 2 w 5"/>
                  <a:gd name="T5" fmla="*/ 5 h 5"/>
                  <a:gd name="T6" fmla="*/ 5 w 5"/>
                  <a:gd name="T7" fmla="*/ 0 h 5"/>
                  <a:gd name="T8" fmla="*/ 2 w 5"/>
                  <a:gd name="T9" fmla="*/ 5 h 5"/>
                  <a:gd name="T10" fmla="*/ 2 w 5"/>
                  <a:gd name="T11" fmla="*/ 0 h 5"/>
                  <a:gd name="T12" fmla="*/ 0 w 5"/>
                  <a:gd name="T13" fmla="*/ 0 h 5"/>
                  <a:gd name="T14" fmla="*/ 0 w 5"/>
                  <a:gd name="T15" fmla="*/ 0 h 5"/>
                  <a:gd name="T16" fmla="*/ 0 w 5"/>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0" y="3"/>
                    </a:moveTo>
                    <a:lnTo>
                      <a:pt x="0" y="3"/>
                    </a:lnTo>
                    <a:lnTo>
                      <a:pt x="2" y="5"/>
                    </a:lnTo>
                    <a:lnTo>
                      <a:pt x="5" y="0"/>
                    </a:lnTo>
                    <a:lnTo>
                      <a:pt x="2" y="5"/>
                    </a:lnTo>
                    <a:lnTo>
                      <a:pt x="2" y="0"/>
                    </a:lnTo>
                    <a:lnTo>
                      <a:pt x="0"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47" name="Freeform 687"/>
              <p:cNvSpPr>
                <a:spLocks/>
              </p:cNvSpPr>
              <p:nvPr/>
            </p:nvSpPr>
            <p:spPr bwMode="auto">
              <a:xfrm>
                <a:off x="5530" y="1789"/>
                <a:ext cx="5" cy="5"/>
              </a:xfrm>
              <a:custGeom>
                <a:avLst/>
                <a:gdLst>
                  <a:gd name="T0" fmla="*/ 5 w 5"/>
                  <a:gd name="T1" fmla="*/ 0 h 5"/>
                  <a:gd name="T2" fmla="*/ 0 w 5"/>
                  <a:gd name="T3" fmla="*/ 0 h 5"/>
                  <a:gd name="T4" fmla="*/ 0 w 5"/>
                  <a:gd name="T5" fmla="*/ 2 h 5"/>
                  <a:gd name="T6" fmla="*/ 0 w 5"/>
                  <a:gd name="T7" fmla="*/ 5 h 5"/>
                  <a:gd name="T8" fmla="*/ 0 w 5"/>
                  <a:gd name="T9" fmla="*/ 2 h 5"/>
                  <a:gd name="T10" fmla="*/ 2 w 5"/>
                  <a:gd name="T11" fmla="*/ 5 h 5"/>
                  <a:gd name="T12" fmla="*/ 5 w 5"/>
                  <a:gd name="T13" fmla="*/ 0 h 5"/>
                  <a:gd name="T14" fmla="*/ 0 w 5"/>
                  <a:gd name="T15" fmla="*/ 0 h 5"/>
                  <a:gd name="T16" fmla="*/ 5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5" y="0"/>
                    </a:moveTo>
                    <a:lnTo>
                      <a:pt x="0" y="0"/>
                    </a:lnTo>
                    <a:lnTo>
                      <a:pt x="0" y="2"/>
                    </a:lnTo>
                    <a:lnTo>
                      <a:pt x="0" y="5"/>
                    </a:lnTo>
                    <a:lnTo>
                      <a:pt x="0" y="2"/>
                    </a:lnTo>
                    <a:lnTo>
                      <a:pt x="2" y="5"/>
                    </a:lnTo>
                    <a:lnTo>
                      <a:pt x="5" y="0"/>
                    </a:lnTo>
                    <a:lnTo>
                      <a:pt x="0" y="0"/>
                    </a:lnTo>
                    <a:lnTo>
                      <a:pt x="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48" name="Freeform 688"/>
              <p:cNvSpPr>
                <a:spLocks/>
              </p:cNvSpPr>
              <p:nvPr/>
            </p:nvSpPr>
            <p:spPr bwMode="auto">
              <a:xfrm>
                <a:off x="5511" y="1893"/>
                <a:ext cx="16" cy="11"/>
              </a:xfrm>
              <a:custGeom>
                <a:avLst/>
                <a:gdLst>
                  <a:gd name="T0" fmla="*/ 8 w 16"/>
                  <a:gd name="T1" fmla="*/ 11 h 11"/>
                  <a:gd name="T2" fmla="*/ 6 w 16"/>
                  <a:gd name="T3" fmla="*/ 8 h 11"/>
                  <a:gd name="T4" fmla="*/ 0 w 16"/>
                  <a:gd name="T5" fmla="*/ 0 h 11"/>
                  <a:gd name="T6" fmla="*/ 3 w 16"/>
                  <a:gd name="T7" fmla="*/ 5 h 11"/>
                  <a:gd name="T8" fmla="*/ 13 w 16"/>
                  <a:gd name="T9" fmla="*/ 11 h 11"/>
                  <a:gd name="T10" fmla="*/ 16 w 16"/>
                  <a:gd name="T11" fmla="*/ 11 h 11"/>
                  <a:gd name="T12" fmla="*/ 8 w 16"/>
                  <a:gd name="T13" fmla="*/ 11 h 11"/>
                  <a:gd name="T14" fmla="*/ 0 60000 65536"/>
                  <a:gd name="T15" fmla="*/ 0 60000 65536"/>
                  <a:gd name="T16" fmla="*/ 0 60000 65536"/>
                  <a:gd name="T17" fmla="*/ 0 60000 65536"/>
                  <a:gd name="T18" fmla="*/ 0 60000 65536"/>
                  <a:gd name="T19" fmla="*/ 0 60000 65536"/>
                  <a:gd name="T20" fmla="*/ 0 60000 65536"/>
                  <a:gd name="T21" fmla="*/ 0 w 16"/>
                  <a:gd name="T22" fmla="*/ 0 h 11"/>
                  <a:gd name="T23" fmla="*/ 16 w 16"/>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1">
                    <a:moveTo>
                      <a:pt x="8" y="11"/>
                    </a:moveTo>
                    <a:lnTo>
                      <a:pt x="6" y="8"/>
                    </a:lnTo>
                    <a:lnTo>
                      <a:pt x="0" y="0"/>
                    </a:lnTo>
                    <a:lnTo>
                      <a:pt x="3" y="5"/>
                    </a:lnTo>
                    <a:lnTo>
                      <a:pt x="13" y="11"/>
                    </a:lnTo>
                    <a:lnTo>
                      <a:pt x="16" y="11"/>
                    </a:lnTo>
                    <a:lnTo>
                      <a:pt x="8" y="1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49" name="Freeform 689"/>
              <p:cNvSpPr>
                <a:spLocks/>
              </p:cNvSpPr>
              <p:nvPr/>
            </p:nvSpPr>
            <p:spPr bwMode="auto">
              <a:xfrm>
                <a:off x="5511" y="1893"/>
                <a:ext cx="11" cy="13"/>
              </a:xfrm>
              <a:custGeom>
                <a:avLst/>
                <a:gdLst>
                  <a:gd name="T0" fmla="*/ 0 w 11"/>
                  <a:gd name="T1" fmla="*/ 3 h 13"/>
                  <a:gd name="T2" fmla="*/ 0 w 11"/>
                  <a:gd name="T3" fmla="*/ 3 h 13"/>
                  <a:gd name="T4" fmla="*/ 6 w 11"/>
                  <a:gd name="T5" fmla="*/ 8 h 13"/>
                  <a:gd name="T6" fmla="*/ 8 w 11"/>
                  <a:gd name="T7" fmla="*/ 13 h 13"/>
                  <a:gd name="T8" fmla="*/ 11 w 11"/>
                  <a:gd name="T9" fmla="*/ 11 h 13"/>
                  <a:gd name="T10" fmla="*/ 8 w 11"/>
                  <a:gd name="T11" fmla="*/ 5 h 13"/>
                  <a:gd name="T12" fmla="*/ 3 w 11"/>
                  <a:gd name="T13" fmla="*/ 0 h 13"/>
                  <a:gd name="T14" fmla="*/ 3 w 11"/>
                  <a:gd name="T15" fmla="*/ 0 h 13"/>
                  <a:gd name="T16" fmla="*/ 0 w 11"/>
                  <a:gd name="T17" fmla="*/ 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0" y="3"/>
                    </a:moveTo>
                    <a:lnTo>
                      <a:pt x="0" y="3"/>
                    </a:lnTo>
                    <a:lnTo>
                      <a:pt x="6" y="8"/>
                    </a:lnTo>
                    <a:lnTo>
                      <a:pt x="8" y="13"/>
                    </a:lnTo>
                    <a:lnTo>
                      <a:pt x="11" y="11"/>
                    </a:lnTo>
                    <a:lnTo>
                      <a:pt x="8" y="5"/>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50" name="Freeform 690"/>
              <p:cNvSpPr>
                <a:spLocks/>
              </p:cNvSpPr>
              <p:nvPr/>
            </p:nvSpPr>
            <p:spPr bwMode="auto">
              <a:xfrm>
                <a:off x="5511" y="1893"/>
                <a:ext cx="13" cy="13"/>
              </a:xfrm>
              <a:custGeom>
                <a:avLst/>
                <a:gdLst>
                  <a:gd name="T0" fmla="*/ 13 w 13"/>
                  <a:gd name="T1" fmla="*/ 11 h 13"/>
                  <a:gd name="T2" fmla="*/ 13 w 13"/>
                  <a:gd name="T3" fmla="*/ 11 h 13"/>
                  <a:gd name="T4" fmla="*/ 6 w 13"/>
                  <a:gd name="T5" fmla="*/ 3 h 13"/>
                  <a:gd name="T6" fmla="*/ 0 w 13"/>
                  <a:gd name="T7" fmla="*/ 3 h 13"/>
                  <a:gd name="T8" fmla="*/ 3 w 13"/>
                  <a:gd name="T9" fmla="*/ 0 h 13"/>
                  <a:gd name="T10" fmla="*/ 3 w 13"/>
                  <a:gd name="T11" fmla="*/ 5 h 13"/>
                  <a:gd name="T12" fmla="*/ 13 w 13"/>
                  <a:gd name="T13" fmla="*/ 13 h 13"/>
                  <a:gd name="T14" fmla="*/ 13 w 13"/>
                  <a:gd name="T15" fmla="*/ 13 h 13"/>
                  <a:gd name="T16" fmla="*/ 13 w 13"/>
                  <a:gd name="T17" fmla="*/ 11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3"/>
                  <a:gd name="T29" fmla="*/ 13 w 1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3">
                    <a:moveTo>
                      <a:pt x="13" y="11"/>
                    </a:moveTo>
                    <a:lnTo>
                      <a:pt x="13" y="11"/>
                    </a:lnTo>
                    <a:lnTo>
                      <a:pt x="6" y="3"/>
                    </a:lnTo>
                    <a:lnTo>
                      <a:pt x="0" y="3"/>
                    </a:lnTo>
                    <a:lnTo>
                      <a:pt x="3" y="0"/>
                    </a:lnTo>
                    <a:lnTo>
                      <a:pt x="3" y="5"/>
                    </a:lnTo>
                    <a:lnTo>
                      <a:pt x="13" y="13"/>
                    </a:lnTo>
                    <a:lnTo>
                      <a:pt x="13" y="1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951" name="Freeform 691"/>
              <p:cNvSpPr>
                <a:spLocks/>
              </p:cNvSpPr>
              <p:nvPr/>
            </p:nvSpPr>
            <p:spPr bwMode="auto">
              <a:xfrm>
                <a:off x="5519" y="1904"/>
                <a:ext cx="8" cy="2"/>
              </a:xfrm>
              <a:custGeom>
                <a:avLst/>
                <a:gdLst>
                  <a:gd name="T0" fmla="*/ 0 w 8"/>
                  <a:gd name="T1" fmla="*/ 2 h 2"/>
                  <a:gd name="T2" fmla="*/ 3 w 8"/>
                  <a:gd name="T3" fmla="*/ 2 h 2"/>
                  <a:gd name="T4" fmla="*/ 8 w 8"/>
                  <a:gd name="T5" fmla="*/ 2 h 2"/>
                  <a:gd name="T6" fmla="*/ 5 w 8"/>
                  <a:gd name="T7" fmla="*/ 0 h 2"/>
                  <a:gd name="T8" fmla="*/ 5 w 8"/>
                  <a:gd name="T9" fmla="*/ 2 h 2"/>
                  <a:gd name="T10" fmla="*/ 8 w 8"/>
                  <a:gd name="T11" fmla="*/ 0 h 2"/>
                  <a:gd name="T12" fmla="*/ 0 w 8"/>
                  <a:gd name="T13" fmla="*/ 0 h 2"/>
                  <a:gd name="T14" fmla="*/ 3 w 8"/>
                  <a:gd name="T15" fmla="*/ 0 h 2"/>
                  <a:gd name="T16" fmla="*/ 0 w 8"/>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
                  <a:gd name="T29" fmla="*/ 8 w 8"/>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
                    <a:moveTo>
                      <a:pt x="0" y="2"/>
                    </a:moveTo>
                    <a:lnTo>
                      <a:pt x="3" y="2"/>
                    </a:lnTo>
                    <a:lnTo>
                      <a:pt x="8" y="2"/>
                    </a:lnTo>
                    <a:lnTo>
                      <a:pt x="5" y="0"/>
                    </a:lnTo>
                    <a:lnTo>
                      <a:pt x="5" y="2"/>
                    </a:lnTo>
                    <a:lnTo>
                      <a:pt x="8" y="0"/>
                    </a:lnTo>
                    <a:lnTo>
                      <a:pt x="0" y="0"/>
                    </a:lnTo>
                    <a:lnTo>
                      <a:pt x="3"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grpSp>
      <p:sp>
        <p:nvSpPr>
          <p:cNvPr id="1221300" name="Line 692"/>
          <p:cNvSpPr>
            <a:spLocks noChangeShapeType="1"/>
          </p:cNvSpPr>
          <p:nvPr/>
        </p:nvSpPr>
        <p:spPr bwMode="auto">
          <a:xfrm flipV="1">
            <a:off x="3509963" y="3321050"/>
            <a:ext cx="539750" cy="8890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1301" name="Line 693"/>
          <p:cNvSpPr>
            <a:spLocks noChangeShapeType="1"/>
          </p:cNvSpPr>
          <p:nvPr/>
        </p:nvSpPr>
        <p:spPr bwMode="auto">
          <a:xfrm>
            <a:off x="3509963" y="3590925"/>
            <a:ext cx="539750" cy="8890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nvGrpSpPr>
          <p:cNvPr id="14" name="Group 694"/>
          <p:cNvGrpSpPr>
            <a:grpSpLocks/>
          </p:cNvGrpSpPr>
          <p:nvPr/>
        </p:nvGrpSpPr>
        <p:grpSpPr bwMode="auto">
          <a:xfrm>
            <a:off x="4094163" y="1025525"/>
            <a:ext cx="990600" cy="1125538"/>
            <a:chOff x="4666" y="2982"/>
            <a:chExt cx="624" cy="709"/>
          </a:xfrm>
        </p:grpSpPr>
        <p:grpSp>
          <p:nvGrpSpPr>
            <p:cNvPr id="23631" name="Group 695"/>
            <p:cNvGrpSpPr>
              <a:grpSpLocks/>
            </p:cNvGrpSpPr>
            <p:nvPr/>
          </p:nvGrpSpPr>
          <p:grpSpPr bwMode="auto">
            <a:xfrm flipH="1">
              <a:off x="4666" y="2982"/>
              <a:ext cx="624" cy="709"/>
              <a:chOff x="4666" y="2982"/>
              <a:chExt cx="481" cy="568"/>
            </a:xfrm>
          </p:grpSpPr>
          <p:sp>
            <p:nvSpPr>
              <p:cNvPr id="23782" name="AutoShape 696"/>
              <p:cNvSpPr>
                <a:spLocks noChangeAspect="1" noChangeArrowheads="1" noTextEdit="1"/>
              </p:cNvSpPr>
              <p:nvPr/>
            </p:nvSpPr>
            <p:spPr bwMode="auto">
              <a:xfrm>
                <a:off x="4666" y="2982"/>
                <a:ext cx="481" cy="56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nb-NO"/>
              </a:p>
            </p:txBody>
          </p:sp>
          <p:sp>
            <p:nvSpPr>
              <p:cNvPr id="23783" name="Freeform 697"/>
              <p:cNvSpPr>
                <a:spLocks/>
              </p:cNvSpPr>
              <p:nvPr/>
            </p:nvSpPr>
            <p:spPr bwMode="auto">
              <a:xfrm>
                <a:off x="4666" y="2982"/>
                <a:ext cx="362" cy="517"/>
              </a:xfrm>
              <a:custGeom>
                <a:avLst/>
                <a:gdLst>
                  <a:gd name="T0" fmla="*/ 152 w 724"/>
                  <a:gd name="T1" fmla="*/ 56 h 1033"/>
                  <a:gd name="T2" fmla="*/ 31 w 724"/>
                  <a:gd name="T3" fmla="*/ 642 h 1033"/>
                  <a:gd name="T4" fmla="*/ 132 w 724"/>
                  <a:gd name="T5" fmla="*/ 719 h 1033"/>
                  <a:gd name="T6" fmla="*/ 143 w 724"/>
                  <a:gd name="T7" fmla="*/ 720 h 1033"/>
                  <a:gd name="T8" fmla="*/ 169 w 724"/>
                  <a:gd name="T9" fmla="*/ 721 h 1033"/>
                  <a:gd name="T10" fmla="*/ 209 w 724"/>
                  <a:gd name="T11" fmla="*/ 725 h 1033"/>
                  <a:gd name="T12" fmla="*/ 255 w 724"/>
                  <a:gd name="T13" fmla="*/ 728 h 1033"/>
                  <a:gd name="T14" fmla="*/ 302 w 724"/>
                  <a:gd name="T15" fmla="*/ 733 h 1033"/>
                  <a:gd name="T16" fmla="*/ 348 w 724"/>
                  <a:gd name="T17" fmla="*/ 736 h 1033"/>
                  <a:gd name="T18" fmla="*/ 387 w 724"/>
                  <a:gd name="T19" fmla="*/ 740 h 1033"/>
                  <a:gd name="T20" fmla="*/ 414 w 724"/>
                  <a:gd name="T21" fmla="*/ 743 h 1033"/>
                  <a:gd name="T22" fmla="*/ 415 w 724"/>
                  <a:gd name="T23" fmla="*/ 752 h 1033"/>
                  <a:gd name="T24" fmla="*/ 414 w 724"/>
                  <a:gd name="T25" fmla="*/ 777 h 1033"/>
                  <a:gd name="T26" fmla="*/ 407 w 724"/>
                  <a:gd name="T27" fmla="*/ 811 h 1033"/>
                  <a:gd name="T28" fmla="*/ 387 w 724"/>
                  <a:gd name="T29" fmla="*/ 853 h 1033"/>
                  <a:gd name="T30" fmla="*/ 377 w 724"/>
                  <a:gd name="T31" fmla="*/ 854 h 1033"/>
                  <a:gd name="T32" fmla="*/ 350 w 724"/>
                  <a:gd name="T33" fmla="*/ 857 h 1033"/>
                  <a:gd name="T34" fmla="*/ 313 w 724"/>
                  <a:gd name="T35" fmla="*/ 862 h 1033"/>
                  <a:gd name="T36" fmla="*/ 268 w 724"/>
                  <a:gd name="T37" fmla="*/ 869 h 1033"/>
                  <a:gd name="T38" fmla="*/ 222 w 724"/>
                  <a:gd name="T39" fmla="*/ 876 h 1033"/>
                  <a:gd name="T40" fmla="*/ 181 w 724"/>
                  <a:gd name="T41" fmla="*/ 884 h 1033"/>
                  <a:gd name="T42" fmla="*/ 146 w 724"/>
                  <a:gd name="T43" fmla="*/ 891 h 1033"/>
                  <a:gd name="T44" fmla="*/ 127 w 724"/>
                  <a:gd name="T45" fmla="*/ 899 h 1033"/>
                  <a:gd name="T46" fmla="*/ 113 w 724"/>
                  <a:gd name="T47" fmla="*/ 914 h 1033"/>
                  <a:gd name="T48" fmla="*/ 109 w 724"/>
                  <a:gd name="T49" fmla="*/ 930 h 1033"/>
                  <a:gd name="T50" fmla="*/ 118 w 724"/>
                  <a:gd name="T51" fmla="*/ 951 h 1033"/>
                  <a:gd name="T52" fmla="*/ 136 w 724"/>
                  <a:gd name="T53" fmla="*/ 963 h 1033"/>
                  <a:gd name="T54" fmla="*/ 156 w 724"/>
                  <a:gd name="T55" fmla="*/ 969 h 1033"/>
                  <a:gd name="T56" fmla="*/ 190 w 724"/>
                  <a:gd name="T57" fmla="*/ 978 h 1033"/>
                  <a:gd name="T58" fmla="*/ 235 w 724"/>
                  <a:gd name="T59" fmla="*/ 990 h 1033"/>
                  <a:gd name="T60" fmla="*/ 285 w 724"/>
                  <a:gd name="T61" fmla="*/ 1001 h 1033"/>
                  <a:gd name="T62" fmla="*/ 335 w 724"/>
                  <a:gd name="T63" fmla="*/ 1014 h 1033"/>
                  <a:gd name="T64" fmla="*/ 384 w 724"/>
                  <a:gd name="T65" fmla="*/ 1024 h 1033"/>
                  <a:gd name="T66" fmla="*/ 425 w 724"/>
                  <a:gd name="T67" fmla="*/ 1031 h 1033"/>
                  <a:gd name="T68" fmla="*/ 455 w 724"/>
                  <a:gd name="T69" fmla="*/ 1033 h 1033"/>
                  <a:gd name="T70" fmla="*/ 483 w 724"/>
                  <a:gd name="T71" fmla="*/ 1030 h 1033"/>
                  <a:gd name="T72" fmla="*/ 517 w 724"/>
                  <a:gd name="T73" fmla="*/ 1020 h 1033"/>
                  <a:gd name="T74" fmla="*/ 555 w 724"/>
                  <a:gd name="T75" fmla="*/ 1005 h 1033"/>
                  <a:gd name="T76" fmla="*/ 594 w 724"/>
                  <a:gd name="T77" fmla="*/ 987 h 1033"/>
                  <a:gd name="T78" fmla="*/ 631 w 724"/>
                  <a:gd name="T79" fmla="*/ 969 h 1033"/>
                  <a:gd name="T80" fmla="*/ 664 w 724"/>
                  <a:gd name="T81" fmla="*/ 952 h 1033"/>
                  <a:gd name="T82" fmla="*/ 687 w 724"/>
                  <a:gd name="T83" fmla="*/ 936 h 1033"/>
                  <a:gd name="T84" fmla="*/ 699 w 724"/>
                  <a:gd name="T85" fmla="*/ 925 h 1033"/>
                  <a:gd name="T86" fmla="*/ 699 w 724"/>
                  <a:gd name="T87" fmla="*/ 910 h 1033"/>
                  <a:gd name="T88" fmla="*/ 682 w 724"/>
                  <a:gd name="T89" fmla="*/ 900 h 1033"/>
                  <a:gd name="T90" fmla="*/ 657 w 724"/>
                  <a:gd name="T91" fmla="*/ 892 h 1033"/>
                  <a:gd name="T92" fmla="*/ 634 w 724"/>
                  <a:gd name="T93" fmla="*/ 886 h 1033"/>
                  <a:gd name="T94" fmla="*/ 631 w 724"/>
                  <a:gd name="T95" fmla="*/ 861 h 1033"/>
                  <a:gd name="T96" fmla="*/ 623 w 724"/>
                  <a:gd name="T97" fmla="*/ 798 h 1033"/>
                  <a:gd name="T98" fmla="*/ 611 w 724"/>
                  <a:gd name="T99" fmla="*/ 720 h 1033"/>
                  <a:gd name="T100" fmla="*/ 592 w 724"/>
                  <a:gd name="T101" fmla="*/ 647 h 1033"/>
                  <a:gd name="T102" fmla="*/ 697 w 724"/>
                  <a:gd name="T103" fmla="*/ 86 h 1033"/>
                  <a:gd name="T104" fmla="*/ 643 w 724"/>
                  <a:gd name="T105" fmla="*/ 0 h 1033"/>
                  <a:gd name="T106" fmla="*/ 179 w 724"/>
                  <a:gd name="T107" fmla="*/ 62 h 10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4"/>
                  <a:gd name="T163" fmla="*/ 0 h 1033"/>
                  <a:gd name="T164" fmla="*/ 724 w 724"/>
                  <a:gd name="T165" fmla="*/ 1033 h 10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4" h="1033">
                    <a:moveTo>
                      <a:pt x="179" y="62"/>
                    </a:moveTo>
                    <a:lnTo>
                      <a:pt x="152" y="56"/>
                    </a:lnTo>
                    <a:lnTo>
                      <a:pt x="0" y="623"/>
                    </a:lnTo>
                    <a:lnTo>
                      <a:pt x="31" y="642"/>
                    </a:lnTo>
                    <a:lnTo>
                      <a:pt x="31" y="671"/>
                    </a:lnTo>
                    <a:lnTo>
                      <a:pt x="132" y="719"/>
                    </a:lnTo>
                    <a:lnTo>
                      <a:pt x="135" y="719"/>
                    </a:lnTo>
                    <a:lnTo>
                      <a:pt x="143" y="720"/>
                    </a:lnTo>
                    <a:lnTo>
                      <a:pt x="154" y="720"/>
                    </a:lnTo>
                    <a:lnTo>
                      <a:pt x="169" y="721"/>
                    </a:lnTo>
                    <a:lnTo>
                      <a:pt x="188" y="724"/>
                    </a:lnTo>
                    <a:lnTo>
                      <a:pt x="209" y="725"/>
                    </a:lnTo>
                    <a:lnTo>
                      <a:pt x="230" y="727"/>
                    </a:lnTo>
                    <a:lnTo>
                      <a:pt x="255" y="728"/>
                    </a:lnTo>
                    <a:lnTo>
                      <a:pt x="278" y="730"/>
                    </a:lnTo>
                    <a:lnTo>
                      <a:pt x="302" y="733"/>
                    </a:lnTo>
                    <a:lnTo>
                      <a:pt x="326" y="734"/>
                    </a:lnTo>
                    <a:lnTo>
                      <a:pt x="348" y="736"/>
                    </a:lnTo>
                    <a:lnTo>
                      <a:pt x="369" y="739"/>
                    </a:lnTo>
                    <a:lnTo>
                      <a:pt x="387" y="740"/>
                    </a:lnTo>
                    <a:lnTo>
                      <a:pt x="402" y="742"/>
                    </a:lnTo>
                    <a:lnTo>
                      <a:pt x="414" y="743"/>
                    </a:lnTo>
                    <a:lnTo>
                      <a:pt x="414" y="745"/>
                    </a:lnTo>
                    <a:lnTo>
                      <a:pt x="415" y="752"/>
                    </a:lnTo>
                    <a:lnTo>
                      <a:pt x="415" y="763"/>
                    </a:lnTo>
                    <a:lnTo>
                      <a:pt x="414" y="777"/>
                    </a:lnTo>
                    <a:lnTo>
                      <a:pt x="411" y="793"/>
                    </a:lnTo>
                    <a:lnTo>
                      <a:pt x="407" y="811"/>
                    </a:lnTo>
                    <a:lnTo>
                      <a:pt x="399" y="832"/>
                    </a:lnTo>
                    <a:lnTo>
                      <a:pt x="387" y="853"/>
                    </a:lnTo>
                    <a:lnTo>
                      <a:pt x="385" y="853"/>
                    </a:lnTo>
                    <a:lnTo>
                      <a:pt x="377" y="854"/>
                    </a:lnTo>
                    <a:lnTo>
                      <a:pt x="365" y="855"/>
                    </a:lnTo>
                    <a:lnTo>
                      <a:pt x="350" y="857"/>
                    </a:lnTo>
                    <a:lnTo>
                      <a:pt x="333" y="859"/>
                    </a:lnTo>
                    <a:lnTo>
                      <a:pt x="313" y="862"/>
                    </a:lnTo>
                    <a:lnTo>
                      <a:pt x="291" y="865"/>
                    </a:lnTo>
                    <a:lnTo>
                      <a:pt x="268" y="869"/>
                    </a:lnTo>
                    <a:lnTo>
                      <a:pt x="245" y="872"/>
                    </a:lnTo>
                    <a:lnTo>
                      <a:pt x="222" y="876"/>
                    </a:lnTo>
                    <a:lnTo>
                      <a:pt x="200" y="879"/>
                    </a:lnTo>
                    <a:lnTo>
                      <a:pt x="181" y="884"/>
                    </a:lnTo>
                    <a:lnTo>
                      <a:pt x="162" y="887"/>
                    </a:lnTo>
                    <a:lnTo>
                      <a:pt x="146" y="891"/>
                    </a:lnTo>
                    <a:lnTo>
                      <a:pt x="135" y="895"/>
                    </a:lnTo>
                    <a:lnTo>
                      <a:pt x="127" y="899"/>
                    </a:lnTo>
                    <a:lnTo>
                      <a:pt x="119" y="906"/>
                    </a:lnTo>
                    <a:lnTo>
                      <a:pt x="113" y="914"/>
                    </a:lnTo>
                    <a:lnTo>
                      <a:pt x="111" y="922"/>
                    </a:lnTo>
                    <a:lnTo>
                      <a:pt x="109" y="930"/>
                    </a:lnTo>
                    <a:lnTo>
                      <a:pt x="112" y="940"/>
                    </a:lnTo>
                    <a:lnTo>
                      <a:pt x="118" y="951"/>
                    </a:lnTo>
                    <a:lnTo>
                      <a:pt x="126" y="959"/>
                    </a:lnTo>
                    <a:lnTo>
                      <a:pt x="136" y="963"/>
                    </a:lnTo>
                    <a:lnTo>
                      <a:pt x="144" y="965"/>
                    </a:lnTo>
                    <a:lnTo>
                      <a:pt x="156" y="969"/>
                    </a:lnTo>
                    <a:lnTo>
                      <a:pt x="172" y="974"/>
                    </a:lnTo>
                    <a:lnTo>
                      <a:pt x="190" y="978"/>
                    </a:lnTo>
                    <a:lnTo>
                      <a:pt x="212" y="984"/>
                    </a:lnTo>
                    <a:lnTo>
                      <a:pt x="235" y="990"/>
                    </a:lnTo>
                    <a:lnTo>
                      <a:pt x="259" y="995"/>
                    </a:lnTo>
                    <a:lnTo>
                      <a:pt x="285" y="1001"/>
                    </a:lnTo>
                    <a:lnTo>
                      <a:pt x="310" y="1008"/>
                    </a:lnTo>
                    <a:lnTo>
                      <a:pt x="335" y="1014"/>
                    </a:lnTo>
                    <a:lnTo>
                      <a:pt x="361" y="1018"/>
                    </a:lnTo>
                    <a:lnTo>
                      <a:pt x="384" y="1024"/>
                    </a:lnTo>
                    <a:lnTo>
                      <a:pt x="406" y="1028"/>
                    </a:lnTo>
                    <a:lnTo>
                      <a:pt x="425" y="1031"/>
                    </a:lnTo>
                    <a:lnTo>
                      <a:pt x="441" y="1032"/>
                    </a:lnTo>
                    <a:lnTo>
                      <a:pt x="455" y="1033"/>
                    </a:lnTo>
                    <a:lnTo>
                      <a:pt x="468" y="1032"/>
                    </a:lnTo>
                    <a:lnTo>
                      <a:pt x="483" y="1030"/>
                    </a:lnTo>
                    <a:lnTo>
                      <a:pt x="500" y="1025"/>
                    </a:lnTo>
                    <a:lnTo>
                      <a:pt x="517" y="1020"/>
                    </a:lnTo>
                    <a:lnTo>
                      <a:pt x="536" y="1013"/>
                    </a:lnTo>
                    <a:lnTo>
                      <a:pt x="555" y="1005"/>
                    </a:lnTo>
                    <a:lnTo>
                      <a:pt x="575" y="997"/>
                    </a:lnTo>
                    <a:lnTo>
                      <a:pt x="594" y="987"/>
                    </a:lnTo>
                    <a:lnTo>
                      <a:pt x="614" y="978"/>
                    </a:lnTo>
                    <a:lnTo>
                      <a:pt x="631" y="969"/>
                    </a:lnTo>
                    <a:lnTo>
                      <a:pt x="649" y="960"/>
                    </a:lnTo>
                    <a:lnTo>
                      <a:pt x="664" y="952"/>
                    </a:lnTo>
                    <a:lnTo>
                      <a:pt x="676" y="944"/>
                    </a:lnTo>
                    <a:lnTo>
                      <a:pt x="687" y="936"/>
                    </a:lnTo>
                    <a:lnTo>
                      <a:pt x="695" y="930"/>
                    </a:lnTo>
                    <a:lnTo>
                      <a:pt x="699" y="925"/>
                    </a:lnTo>
                    <a:lnTo>
                      <a:pt x="702" y="917"/>
                    </a:lnTo>
                    <a:lnTo>
                      <a:pt x="699" y="910"/>
                    </a:lnTo>
                    <a:lnTo>
                      <a:pt x="692" y="904"/>
                    </a:lnTo>
                    <a:lnTo>
                      <a:pt x="682" y="900"/>
                    </a:lnTo>
                    <a:lnTo>
                      <a:pt x="669" y="895"/>
                    </a:lnTo>
                    <a:lnTo>
                      <a:pt x="657" y="892"/>
                    </a:lnTo>
                    <a:lnTo>
                      <a:pt x="644" y="888"/>
                    </a:lnTo>
                    <a:lnTo>
                      <a:pt x="634" y="886"/>
                    </a:lnTo>
                    <a:lnTo>
                      <a:pt x="633" y="879"/>
                    </a:lnTo>
                    <a:lnTo>
                      <a:pt x="631" y="861"/>
                    </a:lnTo>
                    <a:lnTo>
                      <a:pt x="628" y="833"/>
                    </a:lnTo>
                    <a:lnTo>
                      <a:pt x="623" y="798"/>
                    </a:lnTo>
                    <a:lnTo>
                      <a:pt x="618" y="760"/>
                    </a:lnTo>
                    <a:lnTo>
                      <a:pt x="611" y="720"/>
                    </a:lnTo>
                    <a:lnTo>
                      <a:pt x="603" y="682"/>
                    </a:lnTo>
                    <a:lnTo>
                      <a:pt x="592" y="647"/>
                    </a:lnTo>
                    <a:lnTo>
                      <a:pt x="724" y="137"/>
                    </a:lnTo>
                    <a:lnTo>
                      <a:pt x="697" y="86"/>
                    </a:lnTo>
                    <a:lnTo>
                      <a:pt x="712" y="52"/>
                    </a:lnTo>
                    <a:lnTo>
                      <a:pt x="643" y="0"/>
                    </a:lnTo>
                    <a:lnTo>
                      <a:pt x="627" y="9"/>
                    </a:lnTo>
                    <a:lnTo>
                      <a:pt x="179" y="62"/>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84" name="Freeform 698"/>
              <p:cNvSpPr>
                <a:spLocks/>
              </p:cNvSpPr>
              <p:nvPr/>
            </p:nvSpPr>
            <p:spPr bwMode="auto">
              <a:xfrm>
                <a:off x="4685" y="2998"/>
                <a:ext cx="299" cy="300"/>
              </a:xfrm>
              <a:custGeom>
                <a:avLst/>
                <a:gdLst>
                  <a:gd name="T0" fmla="*/ 0 w 598"/>
                  <a:gd name="T1" fmla="*/ 573 h 602"/>
                  <a:gd name="T2" fmla="*/ 436 w 598"/>
                  <a:gd name="T3" fmla="*/ 602 h 602"/>
                  <a:gd name="T4" fmla="*/ 598 w 598"/>
                  <a:gd name="T5" fmla="*/ 0 h 602"/>
                  <a:gd name="T6" fmla="*/ 578 w 598"/>
                  <a:gd name="T7" fmla="*/ 9 h 602"/>
                  <a:gd name="T8" fmla="*/ 147 w 598"/>
                  <a:gd name="T9" fmla="*/ 54 h 602"/>
                  <a:gd name="T10" fmla="*/ 131 w 598"/>
                  <a:gd name="T11" fmla="*/ 51 h 602"/>
                  <a:gd name="T12" fmla="*/ 0 w 598"/>
                  <a:gd name="T13" fmla="*/ 573 h 602"/>
                  <a:gd name="T14" fmla="*/ 0 60000 65536"/>
                  <a:gd name="T15" fmla="*/ 0 60000 65536"/>
                  <a:gd name="T16" fmla="*/ 0 60000 65536"/>
                  <a:gd name="T17" fmla="*/ 0 60000 65536"/>
                  <a:gd name="T18" fmla="*/ 0 60000 65536"/>
                  <a:gd name="T19" fmla="*/ 0 60000 65536"/>
                  <a:gd name="T20" fmla="*/ 0 60000 65536"/>
                  <a:gd name="T21" fmla="*/ 0 w 598"/>
                  <a:gd name="T22" fmla="*/ 0 h 602"/>
                  <a:gd name="T23" fmla="*/ 598 w 598"/>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8" h="602">
                    <a:moveTo>
                      <a:pt x="0" y="573"/>
                    </a:moveTo>
                    <a:lnTo>
                      <a:pt x="436" y="602"/>
                    </a:lnTo>
                    <a:lnTo>
                      <a:pt x="598" y="0"/>
                    </a:lnTo>
                    <a:lnTo>
                      <a:pt x="578" y="9"/>
                    </a:lnTo>
                    <a:lnTo>
                      <a:pt x="147" y="54"/>
                    </a:lnTo>
                    <a:lnTo>
                      <a:pt x="131" y="51"/>
                    </a:lnTo>
                    <a:lnTo>
                      <a:pt x="0" y="573"/>
                    </a:lnTo>
                    <a:close/>
                  </a:path>
                </a:pathLst>
              </a:custGeom>
              <a:solidFill>
                <a:srgbClr val="E5E0BA"/>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85" name="Freeform 699"/>
              <p:cNvSpPr>
                <a:spLocks/>
              </p:cNvSpPr>
              <p:nvPr/>
            </p:nvSpPr>
            <p:spPr bwMode="auto">
              <a:xfrm>
                <a:off x="4910" y="2999"/>
                <a:ext cx="88" cy="308"/>
              </a:xfrm>
              <a:custGeom>
                <a:avLst/>
                <a:gdLst>
                  <a:gd name="T0" fmla="*/ 165 w 177"/>
                  <a:gd name="T1" fmla="*/ 0 h 617"/>
                  <a:gd name="T2" fmla="*/ 177 w 177"/>
                  <a:gd name="T3" fmla="*/ 5 h 617"/>
                  <a:gd name="T4" fmla="*/ 10 w 177"/>
                  <a:gd name="T5" fmla="*/ 617 h 617"/>
                  <a:gd name="T6" fmla="*/ 0 w 177"/>
                  <a:gd name="T7" fmla="*/ 609 h 617"/>
                  <a:gd name="T8" fmla="*/ 165 w 177"/>
                  <a:gd name="T9" fmla="*/ 0 h 617"/>
                  <a:gd name="T10" fmla="*/ 0 60000 65536"/>
                  <a:gd name="T11" fmla="*/ 0 60000 65536"/>
                  <a:gd name="T12" fmla="*/ 0 60000 65536"/>
                  <a:gd name="T13" fmla="*/ 0 60000 65536"/>
                  <a:gd name="T14" fmla="*/ 0 60000 65536"/>
                  <a:gd name="T15" fmla="*/ 0 w 177"/>
                  <a:gd name="T16" fmla="*/ 0 h 617"/>
                  <a:gd name="T17" fmla="*/ 177 w 177"/>
                  <a:gd name="T18" fmla="*/ 617 h 617"/>
                </a:gdLst>
                <a:ahLst/>
                <a:cxnLst>
                  <a:cxn ang="T10">
                    <a:pos x="T0" y="T1"/>
                  </a:cxn>
                  <a:cxn ang="T11">
                    <a:pos x="T2" y="T3"/>
                  </a:cxn>
                  <a:cxn ang="T12">
                    <a:pos x="T4" y="T5"/>
                  </a:cxn>
                  <a:cxn ang="T13">
                    <a:pos x="T6" y="T7"/>
                  </a:cxn>
                  <a:cxn ang="T14">
                    <a:pos x="T8" y="T9"/>
                  </a:cxn>
                </a:cxnLst>
                <a:rect l="T15" t="T16" r="T17" b="T18"/>
                <a:pathLst>
                  <a:path w="177" h="617">
                    <a:moveTo>
                      <a:pt x="165" y="0"/>
                    </a:moveTo>
                    <a:lnTo>
                      <a:pt x="177" y="5"/>
                    </a:lnTo>
                    <a:lnTo>
                      <a:pt x="10" y="617"/>
                    </a:lnTo>
                    <a:lnTo>
                      <a:pt x="0" y="609"/>
                    </a:lnTo>
                    <a:lnTo>
                      <a:pt x="165" y="0"/>
                    </a:lnTo>
                    <a:close/>
                  </a:path>
                </a:pathLst>
              </a:custGeom>
              <a:solidFill>
                <a:srgbClr val="F2EDD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86" name="Freeform 700"/>
              <p:cNvSpPr>
                <a:spLocks/>
              </p:cNvSpPr>
              <p:nvPr/>
            </p:nvSpPr>
            <p:spPr bwMode="auto">
              <a:xfrm>
                <a:off x="4921" y="3005"/>
                <a:ext cx="88" cy="311"/>
              </a:xfrm>
              <a:custGeom>
                <a:avLst/>
                <a:gdLst>
                  <a:gd name="T0" fmla="*/ 167 w 178"/>
                  <a:gd name="T1" fmla="*/ 0 h 621"/>
                  <a:gd name="T2" fmla="*/ 178 w 178"/>
                  <a:gd name="T3" fmla="*/ 12 h 621"/>
                  <a:gd name="T4" fmla="*/ 9 w 178"/>
                  <a:gd name="T5" fmla="*/ 621 h 621"/>
                  <a:gd name="T6" fmla="*/ 0 w 178"/>
                  <a:gd name="T7" fmla="*/ 612 h 621"/>
                  <a:gd name="T8" fmla="*/ 167 w 178"/>
                  <a:gd name="T9" fmla="*/ 0 h 621"/>
                  <a:gd name="T10" fmla="*/ 0 60000 65536"/>
                  <a:gd name="T11" fmla="*/ 0 60000 65536"/>
                  <a:gd name="T12" fmla="*/ 0 60000 65536"/>
                  <a:gd name="T13" fmla="*/ 0 60000 65536"/>
                  <a:gd name="T14" fmla="*/ 0 60000 65536"/>
                  <a:gd name="T15" fmla="*/ 0 w 178"/>
                  <a:gd name="T16" fmla="*/ 0 h 621"/>
                  <a:gd name="T17" fmla="*/ 178 w 178"/>
                  <a:gd name="T18" fmla="*/ 621 h 621"/>
                </a:gdLst>
                <a:ahLst/>
                <a:cxnLst>
                  <a:cxn ang="T10">
                    <a:pos x="T0" y="T1"/>
                  </a:cxn>
                  <a:cxn ang="T11">
                    <a:pos x="T2" y="T3"/>
                  </a:cxn>
                  <a:cxn ang="T12">
                    <a:pos x="T4" y="T5"/>
                  </a:cxn>
                  <a:cxn ang="T13">
                    <a:pos x="T6" y="T7"/>
                  </a:cxn>
                  <a:cxn ang="T14">
                    <a:pos x="T8" y="T9"/>
                  </a:cxn>
                </a:cxnLst>
                <a:rect l="T15" t="T16" r="T17" b="T18"/>
                <a:pathLst>
                  <a:path w="178" h="621">
                    <a:moveTo>
                      <a:pt x="167" y="0"/>
                    </a:moveTo>
                    <a:lnTo>
                      <a:pt x="178" y="12"/>
                    </a:lnTo>
                    <a:lnTo>
                      <a:pt x="9" y="621"/>
                    </a:lnTo>
                    <a:lnTo>
                      <a:pt x="0" y="612"/>
                    </a:lnTo>
                    <a:lnTo>
                      <a:pt x="167" y="0"/>
                    </a:lnTo>
                    <a:close/>
                  </a:path>
                </a:pathLst>
              </a:custGeom>
              <a:solidFill>
                <a:srgbClr val="F2EDD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87" name="Freeform 701"/>
              <p:cNvSpPr>
                <a:spLocks/>
              </p:cNvSpPr>
              <p:nvPr/>
            </p:nvSpPr>
            <p:spPr bwMode="auto">
              <a:xfrm>
                <a:off x="4896" y="3307"/>
                <a:ext cx="14" cy="11"/>
              </a:xfrm>
              <a:custGeom>
                <a:avLst/>
                <a:gdLst>
                  <a:gd name="T0" fmla="*/ 18 w 27"/>
                  <a:gd name="T1" fmla="*/ 0 h 22"/>
                  <a:gd name="T2" fmla="*/ 0 w 27"/>
                  <a:gd name="T3" fmla="*/ 12 h 22"/>
                  <a:gd name="T4" fmla="*/ 8 w 27"/>
                  <a:gd name="T5" fmla="*/ 22 h 22"/>
                  <a:gd name="T6" fmla="*/ 27 w 27"/>
                  <a:gd name="T7" fmla="*/ 9 h 22"/>
                  <a:gd name="T8" fmla="*/ 18 w 27"/>
                  <a:gd name="T9" fmla="*/ 0 h 22"/>
                  <a:gd name="T10" fmla="*/ 0 60000 65536"/>
                  <a:gd name="T11" fmla="*/ 0 60000 65536"/>
                  <a:gd name="T12" fmla="*/ 0 60000 65536"/>
                  <a:gd name="T13" fmla="*/ 0 60000 65536"/>
                  <a:gd name="T14" fmla="*/ 0 60000 65536"/>
                  <a:gd name="T15" fmla="*/ 0 w 27"/>
                  <a:gd name="T16" fmla="*/ 0 h 22"/>
                  <a:gd name="T17" fmla="*/ 27 w 27"/>
                  <a:gd name="T18" fmla="*/ 22 h 22"/>
                </a:gdLst>
                <a:ahLst/>
                <a:cxnLst>
                  <a:cxn ang="T10">
                    <a:pos x="T0" y="T1"/>
                  </a:cxn>
                  <a:cxn ang="T11">
                    <a:pos x="T2" y="T3"/>
                  </a:cxn>
                  <a:cxn ang="T12">
                    <a:pos x="T4" y="T5"/>
                  </a:cxn>
                  <a:cxn ang="T13">
                    <a:pos x="T6" y="T7"/>
                  </a:cxn>
                  <a:cxn ang="T14">
                    <a:pos x="T8" y="T9"/>
                  </a:cxn>
                </a:cxnLst>
                <a:rect l="T15" t="T16" r="T17" b="T18"/>
                <a:pathLst>
                  <a:path w="27" h="22">
                    <a:moveTo>
                      <a:pt x="18" y="0"/>
                    </a:moveTo>
                    <a:lnTo>
                      <a:pt x="0" y="12"/>
                    </a:lnTo>
                    <a:lnTo>
                      <a:pt x="8" y="22"/>
                    </a:lnTo>
                    <a:lnTo>
                      <a:pt x="27" y="9"/>
                    </a:lnTo>
                    <a:lnTo>
                      <a:pt x="18" y="0"/>
                    </a:lnTo>
                    <a:close/>
                  </a:path>
                </a:pathLst>
              </a:custGeom>
              <a:solidFill>
                <a:srgbClr val="F2EDD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88" name="Freeform 702"/>
              <p:cNvSpPr>
                <a:spLocks/>
              </p:cNvSpPr>
              <p:nvPr/>
            </p:nvSpPr>
            <p:spPr bwMode="auto">
              <a:xfrm>
                <a:off x="4905" y="3315"/>
                <a:ext cx="14" cy="11"/>
              </a:xfrm>
              <a:custGeom>
                <a:avLst/>
                <a:gdLst>
                  <a:gd name="T0" fmla="*/ 19 w 28"/>
                  <a:gd name="T1" fmla="*/ 0 h 22"/>
                  <a:gd name="T2" fmla="*/ 0 w 28"/>
                  <a:gd name="T3" fmla="*/ 13 h 22"/>
                  <a:gd name="T4" fmla="*/ 8 w 28"/>
                  <a:gd name="T5" fmla="*/ 22 h 22"/>
                  <a:gd name="T6" fmla="*/ 28 w 28"/>
                  <a:gd name="T7" fmla="*/ 8 h 22"/>
                  <a:gd name="T8" fmla="*/ 19 w 28"/>
                  <a:gd name="T9" fmla="*/ 0 h 22"/>
                  <a:gd name="T10" fmla="*/ 0 60000 65536"/>
                  <a:gd name="T11" fmla="*/ 0 60000 65536"/>
                  <a:gd name="T12" fmla="*/ 0 60000 65536"/>
                  <a:gd name="T13" fmla="*/ 0 60000 65536"/>
                  <a:gd name="T14" fmla="*/ 0 60000 65536"/>
                  <a:gd name="T15" fmla="*/ 0 w 28"/>
                  <a:gd name="T16" fmla="*/ 0 h 22"/>
                  <a:gd name="T17" fmla="*/ 28 w 28"/>
                  <a:gd name="T18" fmla="*/ 22 h 22"/>
                </a:gdLst>
                <a:ahLst/>
                <a:cxnLst>
                  <a:cxn ang="T10">
                    <a:pos x="T0" y="T1"/>
                  </a:cxn>
                  <a:cxn ang="T11">
                    <a:pos x="T2" y="T3"/>
                  </a:cxn>
                  <a:cxn ang="T12">
                    <a:pos x="T4" y="T5"/>
                  </a:cxn>
                  <a:cxn ang="T13">
                    <a:pos x="T6" y="T7"/>
                  </a:cxn>
                  <a:cxn ang="T14">
                    <a:pos x="T8" y="T9"/>
                  </a:cxn>
                </a:cxnLst>
                <a:rect l="T15" t="T16" r="T17" b="T18"/>
                <a:pathLst>
                  <a:path w="28" h="22">
                    <a:moveTo>
                      <a:pt x="19" y="0"/>
                    </a:moveTo>
                    <a:lnTo>
                      <a:pt x="0" y="13"/>
                    </a:lnTo>
                    <a:lnTo>
                      <a:pt x="8" y="22"/>
                    </a:lnTo>
                    <a:lnTo>
                      <a:pt x="28" y="8"/>
                    </a:lnTo>
                    <a:lnTo>
                      <a:pt x="19" y="0"/>
                    </a:lnTo>
                    <a:close/>
                  </a:path>
                </a:pathLst>
              </a:custGeom>
              <a:solidFill>
                <a:srgbClr val="F2EDD6"/>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89" name="Freeform 703"/>
              <p:cNvSpPr>
                <a:spLocks/>
              </p:cNvSpPr>
              <p:nvPr/>
            </p:nvSpPr>
            <p:spPr bwMode="auto">
              <a:xfrm>
                <a:off x="4700" y="3302"/>
                <a:ext cx="183" cy="22"/>
              </a:xfrm>
              <a:custGeom>
                <a:avLst/>
                <a:gdLst>
                  <a:gd name="T0" fmla="*/ 366 w 366"/>
                  <a:gd name="T1" fmla="*/ 23 h 45"/>
                  <a:gd name="T2" fmla="*/ 364 w 366"/>
                  <a:gd name="T3" fmla="*/ 45 h 45"/>
                  <a:gd name="T4" fmla="*/ 362 w 366"/>
                  <a:gd name="T5" fmla="*/ 45 h 45"/>
                  <a:gd name="T6" fmla="*/ 356 w 366"/>
                  <a:gd name="T7" fmla="*/ 44 h 45"/>
                  <a:gd name="T8" fmla="*/ 346 w 366"/>
                  <a:gd name="T9" fmla="*/ 42 h 45"/>
                  <a:gd name="T10" fmla="*/ 332 w 366"/>
                  <a:gd name="T11" fmla="*/ 41 h 45"/>
                  <a:gd name="T12" fmla="*/ 316 w 366"/>
                  <a:gd name="T13" fmla="*/ 38 h 45"/>
                  <a:gd name="T14" fmla="*/ 295 w 366"/>
                  <a:gd name="T15" fmla="*/ 36 h 45"/>
                  <a:gd name="T16" fmla="*/ 273 w 366"/>
                  <a:gd name="T17" fmla="*/ 33 h 45"/>
                  <a:gd name="T18" fmla="*/ 248 w 366"/>
                  <a:gd name="T19" fmla="*/ 30 h 45"/>
                  <a:gd name="T20" fmla="*/ 221 w 366"/>
                  <a:gd name="T21" fmla="*/ 28 h 45"/>
                  <a:gd name="T22" fmla="*/ 192 w 366"/>
                  <a:gd name="T23" fmla="*/ 26 h 45"/>
                  <a:gd name="T24" fmla="*/ 162 w 366"/>
                  <a:gd name="T25" fmla="*/ 23 h 45"/>
                  <a:gd name="T26" fmla="*/ 131 w 366"/>
                  <a:gd name="T27" fmla="*/ 22 h 45"/>
                  <a:gd name="T28" fmla="*/ 99 w 366"/>
                  <a:gd name="T29" fmla="*/ 21 h 45"/>
                  <a:gd name="T30" fmla="*/ 67 w 366"/>
                  <a:gd name="T31" fmla="*/ 21 h 45"/>
                  <a:gd name="T32" fmla="*/ 33 w 366"/>
                  <a:gd name="T33" fmla="*/ 21 h 45"/>
                  <a:gd name="T34" fmla="*/ 0 w 366"/>
                  <a:gd name="T35" fmla="*/ 22 h 45"/>
                  <a:gd name="T36" fmla="*/ 5 w 366"/>
                  <a:gd name="T37" fmla="*/ 5 h 45"/>
                  <a:gd name="T38" fmla="*/ 6 w 366"/>
                  <a:gd name="T39" fmla="*/ 5 h 45"/>
                  <a:gd name="T40" fmla="*/ 9 w 366"/>
                  <a:gd name="T41" fmla="*/ 4 h 45"/>
                  <a:gd name="T42" fmla="*/ 15 w 366"/>
                  <a:gd name="T43" fmla="*/ 4 h 45"/>
                  <a:gd name="T44" fmla="*/ 23 w 366"/>
                  <a:gd name="T45" fmla="*/ 3 h 45"/>
                  <a:gd name="T46" fmla="*/ 35 w 366"/>
                  <a:gd name="T47" fmla="*/ 2 h 45"/>
                  <a:gd name="T48" fmla="*/ 48 w 366"/>
                  <a:gd name="T49" fmla="*/ 2 h 45"/>
                  <a:gd name="T50" fmla="*/ 64 w 366"/>
                  <a:gd name="T51" fmla="*/ 0 h 45"/>
                  <a:gd name="T52" fmla="*/ 84 w 366"/>
                  <a:gd name="T53" fmla="*/ 0 h 45"/>
                  <a:gd name="T54" fmla="*/ 107 w 366"/>
                  <a:gd name="T55" fmla="*/ 0 h 45"/>
                  <a:gd name="T56" fmla="*/ 134 w 366"/>
                  <a:gd name="T57" fmla="*/ 2 h 45"/>
                  <a:gd name="T58" fmla="*/ 162 w 366"/>
                  <a:gd name="T59" fmla="*/ 3 h 45"/>
                  <a:gd name="T60" fmla="*/ 196 w 366"/>
                  <a:gd name="T61" fmla="*/ 5 h 45"/>
                  <a:gd name="T62" fmla="*/ 233 w 366"/>
                  <a:gd name="T63" fmla="*/ 8 h 45"/>
                  <a:gd name="T64" fmla="*/ 273 w 366"/>
                  <a:gd name="T65" fmla="*/ 12 h 45"/>
                  <a:gd name="T66" fmla="*/ 318 w 366"/>
                  <a:gd name="T67" fmla="*/ 18 h 45"/>
                  <a:gd name="T68" fmla="*/ 366 w 366"/>
                  <a:gd name="T69" fmla="*/ 23 h 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45"/>
                  <a:gd name="T107" fmla="*/ 366 w 366"/>
                  <a:gd name="T108" fmla="*/ 45 h 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45">
                    <a:moveTo>
                      <a:pt x="366" y="23"/>
                    </a:moveTo>
                    <a:lnTo>
                      <a:pt x="364" y="45"/>
                    </a:lnTo>
                    <a:lnTo>
                      <a:pt x="362" y="45"/>
                    </a:lnTo>
                    <a:lnTo>
                      <a:pt x="356" y="44"/>
                    </a:lnTo>
                    <a:lnTo>
                      <a:pt x="346" y="42"/>
                    </a:lnTo>
                    <a:lnTo>
                      <a:pt x="332" y="41"/>
                    </a:lnTo>
                    <a:lnTo>
                      <a:pt x="316" y="38"/>
                    </a:lnTo>
                    <a:lnTo>
                      <a:pt x="295" y="36"/>
                    </a:lnTo>
                    <a:lnTo>
                      <a:pt x="273" y="33"/>
                    </a:lnTo>
                    <a:lnTo>
                      <a:pt x="248" y="30"/>
                    </a:lnTo>
                    <a:lnTo>
                      <a:pt x="221" y="28"/>
                    </a:lnTo>
                    <a:lnTo>
                      <a:pt x="192" y="26"/>
                    </a:lnTo>
                    <a:lnTo>
                      <a:pt x="162" y="23"/>
                    </a:lnTo>
                    <a:lnTo>
                      <a:pt x="131" y="22"/>
                    </a:lnTo>
                    <a:lnTo>
                      <a:pt x="99" y="21"/>
                    </a:lnTo>
                    <a:lnTo>
                      <a:pt x="67" y="21"/>
                    </a:lnTo>
                    <a:lnTo>
                      <a:pt x="33" y="21"/>
                    </a:lnTo>
                    <a:lnTo>
                      <a:pt x="0" y="22"/>
                    </a:lnTo>
                    <a:lnTo>
                      <a:pt x="5" y="5"/>
                    </a:lnTo>
                    <a:lnTo>
                      <a:pt x="6" y="5"/>
                    </a:lnTo>
                    <a:lnTo>
                      <a:pt x="9" y="4"/>
                    </a:lnTo>
                    <a:lnTo>
                      <a:pt x="15" y="4"/>
                    </a:lnTo>
                    <a:lnTo>
                      <a:pt x="23" y="3"/>
                    </a:lnTo>
                    <a:lnTo>
                      <a:pt x="35" y="2"/>
                    </a:lnTo>
                    <a:lnTo>
                      <a:pt x="48" y="2"/>
                    </a:lnTo>
                    <a:lnTo>
                      <a:pt x="64" y="0"/>
                    </a:lnTo>
                    <a:lnTo>
                      <a:pt x="84" y="0"/>
                    </a:lnTo>
                    <a:lnTo>
                      <a:pt x="107" y="0"/>
                    </a:lnTo>
                    <a:lnTo>
                      <a:pt x="134" y="2"/>
                    </a:lnTo>
                    <a:lnTo>
                      <a:pt x="162" y="3"/>
                    </a:lnTo>
                    <a:lnTo>
                      <a:pt x="196" y="5"/>
                    </a:lnTo>
                    <a:lnTo>
                      <a:pt x="233" y="8"/>
                    </a:lnTo>
                    <a:lnTo>
                      <a:pt x="273" y="12"/>
                    </a:lnTo>
                    <a:lnTo>
                      <a:pt x="318" y="18"/>
                    </a:lnTo>
                    <a:lnTo>
                      <a:pt x="366" y="23"/>
                    </a:lnTo>
                    <a:close/>
                  </a:path>
                </a:pathLst>
              </a:custGeom>
              <a:solidFill>
                <a:srgbClr val="6BADC9"/>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90" name="Freeform 704"/>
              <p:cNvSpPr>
                <a:spLocks/>
              </p:cNvSpPr>
              <p:nvPr/>
            </p:nvSpPr>
            <p:spPr bwMode="auto">
              <a:xfrm>
                <a:off x="4775" y="3263"/>
                <a:ext cx="20" cy="19"/>
              </a:xfrm>
              <a:custGeom>
                <a:avLst/>
                <a:gdLst>
                  <a:gd name="T0" fmla="*/ 30 w 39"/>
                  <a:gd name="T1" fmla="*/ 38 h 38"/>
                  <a:gd name="T2" fmla="*/ 18 w 39"/>
                  <a:gd name="T3" fmla="*/ 31 h 38"/>
                  <a:gd name="T4" fmla="*/ 6 w 39"/>
                  <a:gd name="T5" fmla="*/ 37 h 38"/>
                  <a:gd name="T6" fmla="*/ 9 w 39"/>
                  <a:gd name="T7" fmla="*/ 23 h 38"/>
                  <a:gd name="T8" fmla="*/ 0 w 39"/>
                  <a:gd name="T9" fmla="*/ 13 h 38"/>
                  <a:gd name="T10" fmla="*/ 14 w 39"/>
                  <a:gd name="T11" fmla="*/ 13 h 38"/>
                  <a:gd name="T12" fmla="*/ 21 w 39"/>
                  <a:gd name="T13" fmla="*/ 0 h 38"/>
                  <a:gd name="T14" fmla="*/ 25 w 39"/>
                  <a:gd name="T15" fmla="*/ 13 h 38"/>
                  <a:gd name="T16" fmla="*/ 39 w 39"/>
                  <a:gd name="T17" fmla="*/ 16 h 38"/>
                  <a:gd name="T18" fmla="*/ 29 w 39"/>
                  <a:gd name="T19" fmla="*/ 25 h 38"/>
                  <a:gd name="T20" fmla="*/ 30 w 39"/>
                  <a:gd name="T21" fmla="*/ 38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8"/>
                  <a:gd name="T35" fmla="*/ 39 w 39"/>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8">
                    <a:moveTo>
                      <a:pt x="30" y="38"/>
                    </a:moveTo>
                    <a:lnTo>
                      <a:pt x="18" y="31"/>
                    </a:lnTo>
                    <a:lnTo>
                      <a:pt x="6" y="37"/>
                    </a:lnTo>
                    <a:lnTo>
                      <a:pt x="9" y="23"/>
                    </a:lnTo>
                    <a:lnTo>
                      <a:pt x="0" y="13"/>
                    </a:lnTo>
                    <a:lnTo>
                      <a:pt x="14" y="13"/>
                    </a:lnTo>
                    <a:lnTo>
                      <a:pt x="21" y="0"/>
                    </a:lnTo>
                    <a:lnTo>
                      <a:pt x="25" y="13"/>
                    </a:lnTo>
                    <a:lnTo>
                      <a:pt x="39" y="16"/>
                    </a:lnTo>
                    <a:lnTo>
                      <a:pt x="29" y="25"/>
                    </a:lnTo>
                    <a:lnTo>
                      <a:pt x="30" y="38"/>
                    </a:lnTo>
                    <a:close/>
                  </a:path>
                </a:pathLst>
              </a:custGeom>
              <a:solidFill>
                <a:srgbClr val="FF19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91" name="Freeform 705"/>
              <p:cNvSpPr>
                <a:spLocks/>
              </p:cNvSpPr>
              <p:nvPr/>
            </p:nvSpPr>
            <p:spPr bwMode="auto">
              <a:xfrm>
                <a:off x="4714" y="3028"/>
                <a:ext cx="234" cy="229"/>
              </a:xfrm>
              <a:custGeom>
                <a:avLst/>
                <a:gdLst>
                  <a:gd name="T0" fmla="*/ 464 w 466"/>
                  <a:gd name="T1" fmla="*/ 7 h 459"/>
                  <a:gd name="T2" fmla="*/ 466 w 466"/>
                  <a:gd name="T3" fmla="*/ 0 h 459"/>
                  <a:gd name="T4" fmla="*/ 108 w 466"/>
                  <a:gd name="T5" fmla="*/ 30 h 459"/>
                  <a:gd name="T6" fmla="*/ 0 w 466"/>
                  <a:gd name="T7" fmla="*/ 459 h 459"/>
                  <a:gd name="T8" fmla="*/ 14 w 466"/>
                  <a:gd name="T9" fmla="*/ 457 h 459"/>
                  <a:gd name="T10" fmla="*/ 118 w 466"/>
                  <a:gd name="T11" fmla="*/ 38 h 459"/>
                  <a:gd name="T12" fmla="*/ 464 w 466"/>
                  <a:gd name="T13" fmla="*/ 7 h 459"/>
                  <a:gd name="T14" fmla="*/ 0 60000 65536"/>
                  <a:gd name="T15" fmla="*/ 0 60000 65536"/>
                  <a:gd name="T16" fmla="*/ 0 60000 65536"/>
                  <a:gd name="T17" fmla="*/ 0 60000 65536"/>
                  <a:gd name="T18" fmla="*/ 0 60000 65536"/>
                  <a:gd name="T19" fmla="*/ 0 60000 65536"/>
                  <a:gd name="T20" fmla="*/ 0 60000 65536"/>
                  <a:gd name="T21" fmla="*/ 0 w 466"/>
                  <a:gd name="T22" fmla="*/ 0 h 459"/>
                  <a:gd name="T23" fmla="*/ 466 w 466"/>
                  <a:gd name="T24" fmla="*/ 459 h 4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6" h="459">
                    <a:moveTo>
                      <a:pt x="464" y="7"/>
                    </a:moveTo>
                    <a:lnTo>
                      <a:pt x="466" y="0"/>
                    </a:lnTo>
                    <a:lnTo>
                      <a:pt x="108" y="30"/>
                    </a:lnTo>
                    <a:lnTo>
                      <a:pt x="0" y="459"/>
                    </a:lnTo>
                    <a:lnTo>
                      <a:pt x="14" y="457"/>
                    </a:lnTo>
                    <a:lnTo>
                      <a:pt x="118" y="38"/>
                    </a:lnTo>
                    <a:lnTo>
                      <a:pt x="464" y="7"/>
                    </a:lnTo>
                    <a:close/>
                  </a:path>
                </a:pathLst>
              </a:custGeom>
              <a:solidFill>
                <a:srgbClr val="00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92" name="Freeform 706"/>
              <p:cNvSpPr>
                <a:spLocks/>
              </p:cNvSpPr>
              <p:nvPr/>
            </p:nvSpPr>
            <p:spPr bwMode="auto">
              <a:xfrm>
                <a:off x="4934" y="3034"/>
                <a:ext cx="79" cy="280"/>
              </a:xfrm>
              <a:custGeom>
                <a:avLst/>
                <a:gdLst>
                  <a:gd name="T0" fmla="*/ 157 w 157"/>
                  <a:gd name="T1" fmla="*/ 15 h 560"/>
                  <a:gd name="T2" fmla="*/ 15 w 157"/>
                  <a:gd name="T3" fmla="*/ 553 h 560"/>
                  <a:gd name="T4" fmla="*/ 0 w 157"/>
                  <a:gd name="T5" fmla="*/ 560 h 560"/>
                  <a:gd name="T6" fmla="*/ 154 w 157"/>
                  <a:gd name="T7" fmla="*/ 0 h 560"/>
                  <a:gd name="T8" fmla="*/ 157 w 157"/>
                  <a:gd name="T9" fmla="*/ 15 h 560"/>
                  <a:gd name="T10" fmla="*/ 0 60000 65536"/>
                  <a:gd name="T11" fmla="*/ 0 60000 65536"/>
                  <a:gd name="T12" fmla="*/ 0 60000 65536"/>
                  <a:gd name="T13" fmla="*/ 0 60000 65536"/>
                  <a:gd name="T14" fmla="*/ 0 60000 65536"/>
                  <a:gd name="T15" fmla="*/ 0 w 157"/>
                  <a:gd name="T16" fmla="*/ 0 h 560"/>
                  <a:gd name="T17" fmla="*/ 157 w 157"/>
                  <a:gd name="T18" fmla="*/ 560 h 560"/>
                </a:gdLst>
                <a:ahLst/>
                <a:cxnLst>
                  <a:cxn ang="T10">
                    <a:pos x="T0" y="T1"/>
                  </a:cxn>
                  <a:cxn ang="T11">
                    <a:pos x="T2" y="T3"/>
                  </a:cxn>
                  <a:cxn ang="T12">
                    <a:pos x="T4" y="T5"/>
                  </a:cxn>
                  <a:cxn ang="T13">
                    <a:pos x="T6" y="T7"/>
                  </a:cxn>
                  <a:cxn ang="T14">
                    <a:pos x="T8" y="T9"/>
                  </a:cxn>
                </a:cxnLst>
                <a:rect l="T15" t="T16" r="T17" b="T18"/>
                <a:pathLst>
                  <a:path w="157" h="560">
                    <a:moveTo>
                      <a:pt x="157" y="15"/>
                    </a:moveTo>
                    <a:lnTo>
                      <a:pt x="15" y="553"/>
                    </a:lnTo>
                    <a:lnTo>
                      <a:pt x="0" y="560"/>
                    </a:lnTo>
                    <a:lnTo>
                      <a:pt x="154" y="0"/>
                    </a:lnTo>
                    <a:lnTo>
                      <a:pt x="157" y="15"/>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93" name="Freeform 707"/>
              <p:cNvSpPr>
                <a:spLocks/>
              </p:cNvSpPr>
              <p:nvPr/>
            </p:nvSpPr>
            <p:spPr bwMode="auto">
              <a:xfrm>
                <a:off x="4733" y="3319"/>
                <a:ext cx="143" cy="21"/>
              </a:xfrm>
              <a:custGeom>
                <a:avLst/>
                <a:gdLst>
                  <a:gd name="T0" fmla="*/ 18 w 287"/>
                  <a:gd name="T1" fmla="*/ 0 h 43"/>
                  <a:gd name="T2" fmla="*/ 17 w 287"/>
                  <a:gd name="T3" fmla="*/ 0 h 43"/>
                  <a:gd name="T4" fmla="*/ 13 w 287"/>
                  <a:gd name="T5" fmla="*/ 1 h 43"/>
                  <a:gd name="T6" fmla="*/ 8 w 287"/>
                  <a:gd name="T7" fmla="*/ 3 h 43"/>
                  <a:gd name="T8" fmla="*/ 3 w 287"/>
                  <a:gd name="T9" fmla="*/ 7 h 43"/>
                  <a:gd name="T10" fmla="*/ 0 w 287"/>
                  <a:gd name="T11" fmla="*/ 10 h 43"/>
                  <a:gd name="T12" fmla="*/ 0 w 287"/>
                  <a:gd name="T13" fmla="*/ 14 h 43"/>
                  <a:gd name="T14" fmla="*/ 2 w 287"/>
                  <a:gd name="T15" fmla="*/ 18 h 43"/>
                  <a:gd name="T16" fmla="*/ 9 w 287"/>
                  <a:gd name="T17" fmla="*/ 24 h 43"/>
                  <a:gd name="T18" fmla="*/ 16 w 287"/>
                  <a:gd name="T19" fmla="*/ 26 h 43"/>
                  <a:gd name="T20" fmla="*/ 28 w 287"/>
                  <a:gd name="T21" fmla="*/ 30 h 43"/>
                  <a:gd name="T22" fmla="*/ 45 w 287"/>
                  <a:gd name="T23" fmla="*/ 32 h 43"/>
                  <a:gd name="T24" fmla="*/ 63 w 287"/>
                  <a:gd name="T25" fmla="*/ 33 h 43"/>
                  <a:gd name="T26" fmla="*/ 85 w 287"/>
                  <a:gd name="T27" fmla="*/ 36 h 43"/>
                  <a:gd name="T28" fmla="*/ 108 w 287"/>
                  <a:gd name="T29" fmla="*/ 37 h 43"/>
                  <a:gd name="T30" fmla="*/ 133 w 287"/>
                  <a:gd name="T31" fmla="*/ 38 h 43"/>
                  <a:gd name="T32" fmla="*/ 157 w 287"/>
                  <a:gd name="T33" fmla="*/ 39 h 43"/>
                  <a:gd name="T34" fmla="*/ 182 w 287"/>
                  <a:gd name="T35" fmla="*/ 40 h 43"/>
                  <a:gd name="T36" fmla="*/ 206 w 287"/>
                  <a:gd name="T37" fmla="*/ 41 h 43"/>
                  <a:gd name="T38" fmla="*/ 228 w 287"/>
                  <a:gd name="T39" fmla="*/ 41 h 43"/>
                  <a:gd name="T40" fmla="*/ 247 w 287"/>
                  <a:gd name="T41" fmla="*/ 41 h 43"/>
                  <a:gd name="T42" fmla="*/ 263 w 287"/>
                  <a:gd name="T43" fmla="*/ 43 h 43"/>
                  <a:gd name="T44" fmla="*/ 276 w 287"/>
                  <a:gd name="T45" fmla="*/ 43 h 43"/>
                  <a:gd name="T46" fmla="*/ 284 w 287"/>
                  <a:gd name="T47" fmla="*/ 43 h 43"/>
                  <a:gd name="T48" fmla="*/ 287 w 287"/>
                  <a:gd name="T49" fmla="*/ 43 h 43"/>
                  <a:gd name="T50" fmla="*/ 284 w 287"/>
                  <a:gd name="T51" fmla="*/ 43 h 43"/>
                  <a:gd name="T52" fmla="*/ 276 w 287"/>
                  <a:gd name="T53" fmla="*/ 41 h 43"/>
                  <a:gd name="T54" fmla="*/ 266 w 287"/>
                  <a:gd name="T55" fmla="*/ 41 h 43"/>
                  <a:gd name="T56" fmla="*/ 251 w 287"/>
                  <a:gd name="T57" fmla="*/ 39 h 43"/>
                  <a:gd name="T58" fmla="*/ 232 w 287"/>
                  <a:gd name="T59" fmla="*/ 38 h 43"/>
                  <a:gd name="T60" fmla="*/ 213 w 287"/>
                  <a:gd name="T61" fmla="*/ 37 h 43"/>
                  <a:gd name="T62" fmla="*/ 192 w 287"/>
                  <a:gd name="T63" fmla="*/ 35 h 43"/>
                  <a:gd name="T64" fmla="*/ 170 w 287"/>
                  <a:gd name="T65" fmla="*/ 33 h 43"/>
                  <a:gd name="T66" fmla="*/ 147 w 287"/>
                  <a:gd name="T67" fmla="*/ 31 h 43"/>
                  <a:gd name="T68" fmla="*/ 125 w 287"/>
                  <a:gd name="T69" fmla="*/ 29 h 43"/>
                  <a:gd name="T70" fmla="*/ 103 w 287"/>
                  <a:gd name="T71" fmla="*/ 28 h 43"/>
                  <a:gd name="T72" fmla="*/ 85 w 287"/>
                  <a:gd name="T73" fmla="*/ 25 h 43"/>
                  <a:gd name="T74" fmla="*/ 68 w 287"/>
                  <a:gd name="T75" fmla="*/ 24 h 43"/>
                  <a:gd name="T76" fmla="*/ 53 w 287"/>
                  <a:gd name="T77" fmla="*/ 23 h 43"/>
                  <a:gd name="T78" fmla="*/ 42 w 287"/>
                  <a:gd name="T79" fmla="*/ 22 h 43"/>
                  <a:gd name="T80" fmla="*/ 35 w 287"/>
                  <a:gd name="T81" fmla="*/ 21 h 43"/>
                  <a:gd name="T82" fmla="*/ 24 w 287"/>
                  <a:gd name="T83" fmla="*/ 15 h 43"/>
                  <a:gd name="T84" fmla="*/ 18 w 287"/>
                  <a:gd name="T85" fmla="*/ 8 h 43"/>
                  <a:gd name="T86" fmla="*/ 18 w 287"/>
                  <a:gd name="T87" fmla="*/ 2 h 43"/>
                  <a:gd name="T88" fmla="*/ 18 w 287"/>
                  <a:gd name="T89" fmla="*/ 0 h 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7"/>
                  <a:gd name="T136" fmla="*/ 0 h 43"/>
                  <a:gd name="T137" fmla="*/ 287 w 287"/>
                  <a:gd name="T138" fmla="*/ 43 h 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7" h="43">
                    <a:moveTo>
                      <a:pt x="18" y="0"/>
                    </a:moveTo>
                    <a:lnTo>
                      <a:pt x="17" y="0"/>
                    </a:lnTo>
                    <a:lnTo>
                      <a:pt x="13" y="1"/>
                    </a:lnTo>
                    <a:lnTo>
                      <a:pt x="8" y="3"/>
                    </a:lnTo>
                    <a:lnTo>
                      <a:pt x="3" y="7"/>
                    </a:lnTo>
                    <a:lnTo>
                      <a:pt x="0" y="10"/>
                    </a:lnTo>
                    <a:lnTo>
                      <a:pt x="0" y="14"/>
                    </a:lnTo>
                    <a:lnTo>
                      <a:pt x="2" y="18"/>
                    </a:lnTo>
                    <a:lnTo>
                      <a:pt x="9" y="24"/>
                    </a:lnTo>
                    <a:lnTo>
                      <a:pt x="16" y="26"/>
                    </a:lnTo>
                    <a:lnTo>
                      <a:pt x="28" y="30"/>
                    </a:lnTo>
                    <a:lnTo>
                      <a:pt x="45" y="32"/>
                    </a:lnTo>
                    <a:lnTo>
                      <a:pt x="63" y="33"/>
                    </a:lnTo>
                    <a:lnTo>
                      <a:pt x="85" y="36"/>
                    </a:lnTo>
                    <a:lnTo>
                      <a:pt x="108" y="37"/>
                    </a:lnTo>
                    <a:lnTo>
                      <a:pt x="133" y="38"/>
                    </a:lnTo>
                    <a:lnTo>
                      <a:pt x="157" y="39"/>
                    </a:lnTo>
                    <a:lnTo>
                      <a:pt x="182" y="40"/>
                    </a:lnTo>
                    <a:lnTo>
                      <a:pt x="206" y="41"/>
                    </a:lnTo>
                    <a:lnTo>
                      <a:pt x="228" y="41"/>
                    </a:lnTo>
                    <a:lnTo>
                      <a:pt x="247" y="41"/>
                    </a:lnTo>
                    <a:lnTo>
                      <a:pt x="263" y="43"/>
                    </a:lnTo>
                    <a:lnTo>
                      <a:pt x="276" y="43"/>
                    </a:lnTo>
                    <a:lnTo>
                      <a:pt x="284" y="43"/>
                    </a:lnTo>
                    <a:lnTo>
                      <a:pt x="287" y="43"/>
                    </a:lnTo>
                    <a:lnTo>
                      <a:pt x="284" y="43"/>
                    </a:lnTo>
                    <a:lnTo>
                      <a:pt x="276" y="41"/>
                    </a:lnTo>
                    <a:lnTo>
                      <a:pt x="266" y="41"/>
                    </a:lnTo>
                    <a:lnTo>
                      <a:pt x="251" y="39"/>
                    </a:lnTo>
                    <a:lnTo>
                      <a:pt x="232" y="38"/>
                    </a:lnTo>
                    <a:lnTo>
                      <a:pt x="213" y="37"/>
                    </a:lnTo>
                    <a:lnTo>
                      <a:pt x="192" y="35"/>
                    </a:lnTo>
                    <a:lnTo>
                      <a:pt x="170" y="33"/>
                    </a:lnTo>
                    <a:lnTo>
                      <a:pt x="147" y="31"/>
                    </a:lnTo>
                    <a:lnTo>
                      <a:pt x="125" y="29"/>
                    </a:lnTo>
                    <a:lnTo>
                      <a:pt x="103" y="28"/>
                    </a:lnTo>
                    <a:lnTo>
                      <a:pt x="85" y="25"/>
                    </a:lnTo>
                    <a:lnTo>
                      <a:pt x="68" y="24"/>
                    </a:lnTo>
                    <a:lnTo>
                      <a:pt x="53" y="23"/>
                    </a:lnTo>
                    <a:lnTo>
                      <a:pt x="42" y="22"/>
                    </a:lnTo>
                    <a:lnTo>
                      <a:pt x="35" y="21"/>
                    </a:lnTo>
                    <a:lnTo>
                      <a:pt x="24" y="15"/>
                    </a:lnTo>
                    <a:lnTo>
                      <a:pt x="18" y="8"/>
                    </a:lnTo>
                    <a:lnTo>
                      <a:pt x="18" y="2"/>
                    </a:lnTo>
                    <a:lnTo>
                      <a:pt x="18" y="0"/>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94" name="Freeform 708"/>
              <p:cNvSpPr>
                <a:spLocks/>
              </p:cNvSpPr>
              <p:nvPr/>
            </p:nvSpPr>
            <p:spPr bwMode="auto">
              <a:xfrm>
                <a:off x="4885" y="3354"/>
                <a:ext cx="52" cy="30"/>
              </a:xfrm>
              <a:custGeom>
                <a:avLst/>
                <a:gdLst>
                  <a:gd name="T0" fmla="*/ 94 w 103"/>
                  <a:gd name="T1" fmla="*/ 5 h 60"/>
                  <a:gd name="T2" fmla="*/ 0 w 103"/>
                  <a:gd name="T3" fmla="*/ 0 h 60"/>
                  <a:gd name="T4" fmla="*/ 1 w 103"/>
                  <a:gd name="T5" fmla="*/ 11 h 60"/>
                  <a:gd name="T6" fmla="*/ 1 w 103"/>
                  <a:gd name="T7" fmla="*/ 20 h 60"/>
                  <a:gd name="T8" fmla="*/ 1 w 103"/>
                  <a:gd name="T9" fmla="*/ 29 h 60"/>
                  <a:gd name="T10" fmla="*/ 1 w 103"/>
                  <a:gd name="T11" fmla="*/ 38 h 60"/>
                  <a:gd name="T12" fmla="*/ 103 w 103"/>
                  <a:gd name="T13" fmla="*/ 60 h 60"/>
                  <a:gd name="T14" fmla="*/ 100 w 103"/>
                  <a:gd name="T15" fmla="*/ 37 h 60"/>
                  <a:gd name="T16" fmla="*/ 98 w 103"/>
                  <a:gd name="T17" fmla="*/ 20 h 60"/>
                  <a:gd name="T18" fmla="*/ 95 w 103"/>
                  <a:gd name="T19" fmla="*/ 8 h 60"/>
                  <a:gd name="T20" fmla="*/ 94 w 103"/>
                  <a:gd name="T21" fmla="*/ 5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60"/>
                  <a:gd name="T35" fmla="*/ 103 w 103"/>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60">
                    <a:moveTo>
                      <a:pt x="94" y="5"/>
                    </a:moveTo>
                    <a:lnTo>
                      <a:pt x="0" y="0"/>
                    </a:lnTo>
                    <a:lnTo>
                      <a:pt x="1" y="11"/>
                    </a:lnTo>
                    <a:lnTo>
                      <a:pt x="1" y="20"/>
                    </a:lnTo>
                    <a:lnTo>
                      <a:pt x="1" y="29"/>
                    </a:lnTo>
                    <a:lnTo>
                      <a:pt x="1" y="38"/>
                    </a:lnTo>
                    <a:lnTo>
                      <a:pt x="103" y="60"/>
                    </a:lnTo>
                    <a:lnTo>
                      <a:pt x="100" y="37"/>
                    </a:lnTo>
                    <a:lnTo>
                      <a:pt x="98" y="20"/>
                    </a:lnTo>
                    <a:lnTo>
                      <a:pt x="95" y="8"/>
                    </a:lnTo>
                    <a:lnTo>
                      <a:pt x="94" y="5"/>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95" name="Freeform 709"/>
              <p:cNvSpPr>
                <a:spLocks/>
              </p:cNvSpPr>
              <p:nvPr/>
            </p:nvSpPr>
            <p:spPr bwMode="auto">
              <a:xfrm>
                <a:off x="4870" y="3373"/>
                <a:ext cx="67" cy="65"/>
              </a:xfrm>
              <a:custGeom>
                <a:avLst/>
                <a:gdLst>
                  <a:gd name="T0" fmla="*/ 30 w 134"/>
                  <a:gd name="T1" fmla="*/ 0 h 129"/>
                  <a:gd name="T2" fmla="*/ 24 w 134"/>
                  <a:gd name="T3" fmla="*/ 43 h 129"/>
                  <a:gd name="T4" fmla="*/ 14 w 134"/>
                  <a:gd name="T5" fmla="*/ 73 h 129"/>
                  <a:gd name="T6" fmla="*/ 5 w 134"/>
                  <a:gd name="T7" fmla="*/ 91 h 129"/>
                  <a:gd name="T8" fmla="*/ 0 w 134"/>
                  <a:gd name="T9" fmla="*/ 97 h 129"/>
                  <a:gd name="T10" fmla="*/ 130 w 134"/>
                  <a:gd name="T11" fmla="*/ 129 h 129"/>
                  <a:gd name="T12" fmla="*/ 132 w 134"/>
                  <a:gd name="T13" fmla="*/ 98 h 129"/>
                  <a:gd name="T14" fmla="*/ 134 w 134"/>
                  <a:gd name="T15" fmla="*/ 71 h 129"/>
                  <a:gd name="T16" fmla="*/ 134 w 134"/>
                  <a:gd name="T17" fmla="*/ 44 h 129"/>
                  <a:gd name="T18" fmla="*/ 132 w 134"/>
                  <a:gd name="T19" fmla="*/ 22 h 129"/>
                  <a:gd name="T20" fmla="*/ 30 w 134"/>
                  <a:gd name="T21" fmla="*/ 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129"/>
                  <a:gd name="T35" fmla="*/ 134 w 134"/>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129">
                    <a:moveTo>
                      <a:pt x="30" y="0"/>
                    </a:moveTo>
                    <a:lnTo>
                      <a:pt x="24" y="43"/>
                    </a:lnTo>
                    <a:lnTo>
                      <a:pt x="14" y="73"/>
                    </a:lnTo>
                    <a:lnTo>
                      <a:pt x="5" y="91"/>
                    </a:lnTo>
                    <a:lnTo>
                      <a:pt x="0" y="97"/>
                    </a:lnTo>
                    <a:lnTo>
                      <a:pt x="130" y="129"/>
                    </a:lnTo>
                    <a:lnTo>
                      <a:pt x="132" y="98"/>
                    </a:lnTo>
                    <a:lnTo>
                      <a:pt x="134" y="71"/>
                    </a:lnTo>
                    <a:lnTo>
                      <a:pt x="134" y="44"/>
                    </a:lnTo>
                    <a:lnTo>
                      <a:pt x="132" y="22"/>
                    </a:lnTo>
                    <a:lnTo>
                      <a:pt x="30" y="0"/>
                    </a:lnTo>
                    <a:close/>
                  </a:path>
                </a:pathLst>
              </a:custGeom>
              <a:solidFill>
                <a:srgbClr val="DDD8A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96" name="Freeform 710"/>
              <p:cNvSpPr>
                <a:spLocks/>
              </p:cNvSpPr>
              <p:nvPr/>
            </p:nvSpPr>
            <p:spPr bwMode="auto">
              <a:xfrm>
                <a:off x="4945" y="3358"/>
                <a:ext cx="30" cy="79"/>
              </a:xfrm>
              <a:custGeom>
                <a:avLst/>
                <a:gdLst>
                  <a:gd name="T0" fmla="*/ 0 w 60"/>
                  <a:gd name="T1" fmla="*/ 0 h 159"/>
                  <a:gd name="T2" fmla="*/ 2 w 60"/>
                  <a:gd name="T3" fmla="*/ 4 h 159"/>
                  <a:gd name="T4" fmla="*/ 7 w 60"/>
                  <a:gd name="T5" fmla="*/ 14 h 159"/>
                  <a:gd name="T6" fmla="*/ 15 w 60"/>
                  <a:gd name="T7" fmla="*/ 28 h 159"/>
                  <a:gd name="T8" fmla="*/ 24 w 60"/>
                  <a:gd name="T9" fmla="*/ 46 h 159"/>
                  <a:gd name="T10" fmla="*/ 33 w 60"/>
                  <a:gd name="T11" fmla="*/ 68 h 159"/>
                  <a:gd name="T12" fmla="*/ 44 w 60"/>
                  <a:gd name="T13" fmla="*/ 90 h 159"/>
                  <a:gd name="T14" fmla="*/ 53 w 60"/>
                  <a:gd name="T15" fmla="*/ 113 h 159"/>
                  <a:gd name="T16" fmla="*/ 60 w 60"/>
                  <a:gd name="T17" fmla="*/ 135 h 159"/>
                  <a:gd name="T18" fmla="*/ 59 w 60"/>
                  <a:gd name="T19" fmla="*/ 136 h 159"/>
                  <a:gd name="T20" fmla="*/ 54 w 60"/>
                  <a:gd name="T21" fmla="*/ 138 h 159"/>
                  <a:gd name="T22" fmla="*/ 48 w 60"/>
                  <a:gd name="T23" fmla="*/ 142 h 159"/>
                  <a:gd name="T24" fmla="*/ 40 w 60"/>
                  <a:gd name="T25" fmla="*/ 145 h 159"/>
                  <a:gd name="T26" fmla="*/ 32 w 60"/>
                  <a:gd name="T27" fmla="*/ 150 h 159"/>
                  <a:gd name="T28" fmla="*/ 23 w 60"/>
                  <a:gd name="T29" fmla="*/ 153 h 159"/>
                  <a:gd name="T30" fmla="*/ 15 w 60"/>
                  <a:gd name="T31" fmla="*/ 157 h 159"/>
                  <a:gd name="T32" fmla="*/ 7 w 60"/>
                  <a:gd name="T33" fmla="*/ 159 h 159"/>
                  <a:gd name="T34" fmla="*/ 8 w 60"/>
                  <a:gd name="T35" fmla="*/ 144 h 159"/>
                  <a:gd name="T36" fmla="*/ 10 w 60"/>
                  <a:gd name="T37" fmla="*/ 105 h 159"/>
                  <a:gd name="T38" fmla="*/ 9 w 60"/>
                  <a:gd name="T39" fmla="*/ 53 h 159"/>
                  <a:gd name="T40" fmla="*/ 0 w 60"/>
                  <a:gd name="T41" fmla="*/ 0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159"/>
                  <a:gd name="T65" fmla="*/ 60 w 60"/>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159">
                    <a:moveTo>
                      <a:pt x="0" y="0"/>
                    </a:moveTo>
                    <a:lnTo>
                      <a:pt x="2" y="4"/>
                    </a:lnTo>
                    <a:lnTo>
                      <a:pt x="7" y="14"/>
                    </a:lnTo>
                    <a:lnTo>
                      <a:pt x="15" y="28"/>
                    </a:lnTo>
                    <a:lnTo>
                      <a:pt x="24" y="46"/>
                    </a:lnTo>
                    <a:lnTo>
                      <a:pt x="33" y="68"/>
                    </a:lnTo>
                    <a:lnTo>
                      <a:pt x="44" y="90"/>
                    </a:lnTo>
                    <a:lnTo>
                      <a:pt x="53" y="113"/>
                    </a:lnTo>
                    <a:lnTo>
                      <a:pt x="60" y="135"/>
                    </a:lnTo>
                    <a:lnTo>
                      <a:pt x="59" y="136"/>
                    </a:lnTo>
                    <a:lnTo>
                      <a:pt x="54" y="138"/>
                    </a:lnTo>
                    <a:lnTo>
                      <a:pt x="48" y="142"/>
                    </a:lnTo>
                    <a:lnTo>
                      <a:pt x="40" y="145"/>
                    </a:lnTo>
                    <a:lnTo>
                      <a:pt x="32" y="150"/>
                    </a:lnTo>
                    <a:lnTo>
                      <a:pt x="23" y="153"/>
                    </a:lnTo>
                    <a:lnTo>
                      <a:pt x="15" y="157"/>
                    </a:lnTo>
                    <a:lnTo>
                      <a:pt x="7" y="159"/>
                    </a:lnTo>
                    <a:lnTo>
                      <a:pt x="8" y="144"/>
                    </a:lnTo>
                    <a:lnTo>
                      <a:pt x="10" y="105"/>
                    </a:lnTo>
                    <a:lnTo>
                      <a:pt x="9" y="53"/>
                    </a:lnTo>
                    <a:lnTo>
                      <a:pt x="0" y="0"/>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97" name="Freeform 711"/>
              <p:cNvSpPr>
                <a:spLocks/>
              </p:cNvSpPr>
              <p:nvPr/>
            </p:nvSpPr>
            <p:spPr bwMode="auto">
              <a:xfrm>
                <a:off x="4745" y="3425"/>
                <a:ext cx="149" cy="51"/>
              </a:xfrm>
              <a:custGeom>
                <a:avLst/>
                <a:gdLst>
                  <a:gd name="T0" fmla="*/ 199 w 297"/>
                  <a:gd name="T1" fmla="*/ 7 h 101"/>
                  <a:gd name="T2" fmla="*/ 169 w 297"/>
                  <a:gd name="T3" fmla="*/ 0 h 101"/>
                  <a:gd name="T4" fmla="*/ 162 w 297"/>
                  <a:gd name="T5" fmla="*/ 1 h 101"/>
                  <a:gd name="T6" fmla="*/ 143 w 297"/>
                  <a:gd name="T7" fmla="*/ 3 h 101"/>
                  <a:gd name="T8" fmla="*/ 116 w 297"/>
                  <a:gd name="T9" fmla="*/ 8 h 101"/>
                  <a:gd name="T10" fmla="*/ 85 w 297"/>
                  <a:gd name="T11" fmla="*/ 13 h 101"/>
                  <a:gd name="T12" fmla="*/ 54 w 297"/>
                  <a:gd name="T13" fmla="*/ 18 h 101"/>
                  <a:gd name="T14" fmla="*/ 26 w 297"/>
                  <a:gd name="T15" fmla="*/ 24 h 101"/>
                  <a:gd name="T16" fmla="*/ 8 w 297"/>
                  <a:gd name="T17" fmla="*/ 30 h 101"/>
                  <a:gd name="T18" fmla="*/ 0 w 297"/>
                  <a:gd name="T19" fmla="*/ 35 h 101"/>
                  <a:gd name="T20" fmla="*/ 2 w 297"/>
                  <a:gd name="T21" fmla="*/ 38 h 101"/>
                  <a:gd name="T22" fmla="*/ 9 w 297"/>
                  <a:gd name="T23" fmla="*/ 41 h 101"/>
                  <a:gd name="T24" fmla="*/ 21 w 297"/>
                  <a:gd name="T25" fmla="*/ 46 h 101"/>
                  <a:gd name="T26" fmla="*/ 36 w 297"/>
                  <a:gd name="T27" fmla="*/ 51 h 101"/>
                  <a:gd name="T28" fmla="*/ 53 w 297"/>
                  <a:gd name="T29" fmla="*/ 56 h 101"/>
                  <a:gd name="T30" fmla="*/ 74 w 297"/>
                  <a:gd name="T31" fmla="*/ 61 h 101"/>
                  <a:gd name="T32" fmla="*/ 97 w 297"/>
                  <a:gd name="T33" fmla="*/ 67 h 101"/>
                  <a:gd name="T34" fmla="*/ 121 w 297"/>
                  <a:gd name="T35" fmla="*/ 73 h 101"/>
                  <a:gd name="T36" fmla="*/ 146 w 297"/>
                  <a:gd name="T37" fmla="*/ 77 h 101"/>
                  <a:gd name="T38" fmla="*/ 172 w 297"/>
                  <a:gd name="T39" fmla="*/ 83 h 101"/>
                  <a:gd name="T40" fmla="*/ 196 w 297"/>
                  <a:gd name="T41" fmla="*/ 88 h 101"/>
                  <a:gd name="T42" fmla="*/ 220 w 297"/>
                  <a:gd name="T43" fmla="*/ 91 h 101"/>
                  <a:gd name="T44" fmla="*/ 243 w 297"/>
                  <a:gd name="T45" fmla="*/ 96 h 101"/>
                  <a:gd name="T46" fmla="*/ 264 w 297"/>
                  <a:gd name="T47" fmla="*/ 98 h 101"/>
                  <a:gd name="T48" fmla="*/ 282 w 297"/>
                  <a:gd name="T49" fmla="*/ 100 h 101"/>
                  <a:gd name="T50" fmla="*/ 297 w 297"/>
                  <a:gd name="T51" fmla="*/ 101 h 101"/>
                  <a:gd name="T52" fmla="*/ 177 w 297"/>
                  <a:gd name="T53" fmla="*/ 37 h 101"/>
                  <a:gd name="T54" fmla="*/ 199 w 297"/>
                  <a:gd name="T55" fmla="*/ 7 h 10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7"/>
                  <a:gd name="T85" fmla="*/ 0 h 101"/>
                  <a:gd name="T86" fmla="*/ 297 w 297"/>
                  <a:gd name="T87" fmla="*/ 101 h 10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7" h="101">
                    <a:moveTo>
                      <a:pt x="199" y="7"/>
                    </a:moveTo>
                    <a:lnTo>
                      <a:pt x="169" y="0"/>
                    </a:lnTo>
                    <a:lnTo>
                      <a:pt x="162" y="1"/>
                    </a:lnTo>
                    <a:lnTo>
                      <a:pt x="143" y="3"/>
                    </a:lnTo>
                    <a:lnTo>
                      <a:pt x="116" y="8"/>
                    </a:lnTo>
                    <a:lnTo>
                      <a:pt x="85" y="13"/>
                    </a:lnTo>
                    <a:lnTo>
                      <a:pt x="54" y="18"/>
                    </a:lnTo>
                    <a:lnTo>
                      <a:pt x="26" y="24"/>
                    </a:lnTo>
                    <a:lnTo>
                      <a:pt x="8" y="30"/>
                    </a:lnTo>
                    <a:lnTo>
                      <a:pt x="0" y="35"/>
                    </a:lnTo>
                    <a:lnTo>
                      <a:pt x="2" y="38"/>
                    </a:lnTo>
                    <a:lnTo>
                      <a:pt x="9" y="41"/>
                    </a:lnTo>
                    <a:lnTo>
                      <a:pt x="21" y="46"/>
                    </a:lnTo>
                    <a:lnTo>
                      <a:pt x="36" y="51"/>
                    </a:lnTo>
                    <a:lnTo>
                      <a:pt x="53" y="56"/>
                    </a:lnTo>
                    <a:lnTo>
                      <a:pt x="74" y="61"/>
                    </a:lnTo>
                    <a:lnTo>
                      <a:pt x="97" y="67"/>
                    </a:lnTo>
                    <a:lnTo>
                      <a:pt x="121" y="73"/>
                    </a:lnTo>
                    <a:lnTo>
                      <a:pt x="146" y="77"/>
                    </a:lnTo>
                    <a:lnTo>
                      <a:pt x="172" y="83"/>
                    </a:lnTo>
                    <a:lnTo>
                      <a:pt x="196" y="88"/>
                    </a:lnTo>
                    <a:lnTo>
                      <a:pt x="220" y="91"/>
                    </a:lnTo>
                    <a:lnTo>
                      <a:pt x="243" y="96"/>
                    </a:lnTo>
                    <a:lnTo>
                      <a:pt x="264" y="98"/>
                    </a:lnTo>
                    <a:lnTo>
                      <a:pt x="282" y="100"/>
                    </a:lnTo>
                    <a:lnTo>
                      <a:pt x="297" y="101"/>
                    </a:lnTo>
                    <a:lnTo>
                      <a:pt x="177" y="37"/>
                    </a:lnTo>
                    <a:lnTo>
                      <a:pt x="199" y="7"/>
                    </a:lnTo>
                    <a:close/>
                  </a:path>
                </a:pathLst>
              </a:custGeom>
              <a:solidFill>
                <a:srgbClr val="E5E0BA"/>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98" name="Freeform 712"/>
              <p:cNvSpPr>
                <a:spLocks/>
              </p:cNvSpPr>
              <p:nvPr/>
            </p:nvSpPr>
            <p:spPr bwMode="auto">
              <a:xfrm>
                <a:off x="4834" y="3428"/>
                <a:ext cx="167" cy="48"/>
              </a:xfrm>
              <a:custGeom>
                <a:avLst/>
                <a:gdLst>
                  <a:gd name="T0" fmla="*/ 129 w 335"/>
                  <a:gd name="T1" fmla="*/ 94 h 94"/>
                  <a:gd name="T2" fmla="*/ 142 w 335"/>
                  <a:gd name="T3" fmla="*/ 93 h 94"/>
                  <a:gd name="T4" fmla="*/ 157 w 335"/>
                  <a:gd name="T5" fmla="*/ 91 h 94"/>
                  <a:gd name="T6" fmla="*/ 172 w 335"/>
                  <a:gd name="T7" fmla="*/ 86 h 94"/>
                  <a:gd name="T8" fmla="*/ 188 w 335"/>
                  <a:gd name="T9" fmla="*/ 82 h 94"/>
                  <a:gd name="T10" fmla="*/ 205 w 335"/>
                  <a:gd name="T11" fmla="*/ 76 h 94"/>
                  <a:gd name="T12" fmla="*/ 223 w 335"/>
                  <a:gd name="T13" fmla="*/ 70 h 94"/>
                  <a:gd name="T14" fmla="*/ 240 w 335"/>
                  <a:gd name="T15" fmla="*/ 63 h 94"/>
                  <a:gd name="T16" fmla="*/ 256 w 335"/>
                  <a:gd name="T17" fmla="*/ 56 h 94"/>
                  <a:gd name="T18" fmla="*/ 272 w 335"/>
                  <a:gd name="T19" fmla="*/ 49 h 94"/>
                  <a:gd name="T20" fmla="*/ 286 w 335"/>
                  <a:gd name="T21" fmla="*/ 44 h 94"/>
                  <a:gd name="T22" fmla="*/ 300 w 335"/>
                  <a:gd name="T23" fmla="*/ 37 h 94"/>
                  <a:gd name="T24" fmla="*/ 311 w 335"/>
                  <a:gd name="T25" fmla="*/ 32 h 94"/>
                  <a:gd name="T26" fmla="*/ 321 w 335"/>
                  <a:gd name="T27" fmla="*/ 28 h 94"/>
                  <a:gd name="T28" fmla="*/ 329 w 335"/>
                  <a:gd name="T29" fmla="*/ 24 h 94"/>
                  <a:gd name="T30" fmla="*/ 333 w 335"/>
                  <a:gd name="T31" fmla="*/ 22 h 94"/>
                  <a:gd name="T32" fmla="*/ 335 w 335"/>
                  <a:gd name="T33" fmla="*/ 21 h 94"/>
                  <a:gd name="T34" fmla="*/ 267 w 335"/>
                  <a:gd name="T35" fmla="*/ 25 h 94"/>
                  <a:gd name="T36" fmla="*/ 210 w 335"/>
                  <a:gd name="T37" fmla="*/ 46 h 94"/>
                  <a:gd name="T38" fmla="*/ 22 w 335"/>
                  <a:gd name="T39" fmla="*/ 0 h 94"/>
                  <a:gd name="T40" fmla="*/ 0 w 335"/>
                  <a:gd name="T41" fmla="*/ 30 h 94"/>
                  <a:gd name="T42" fmla="*/ 120 w 335"/>
                  <a:gd name="T43" fmla="*/ 94 h 94"/>
                  <a:gd name="T44" fmla="*/ 123 w 335"/>
                  <a:gd name="T45" fmla="*/ 94 h 94"/>
                  <a:gd name="T46" fmla="*/ 125 w 335"/>
                  <a:gd name="T47" fmla="*/ 94 h 94"/>
                  <a:gd name="T48" fmla="*/ 127 w 335"/>
                  <a:gd name="T49" fmla="*/ 94 h 94"/>
                  <a:gd name="T50" fmla="*/ 129 w 335"/>
                  <a:gd name="T51" fmla="*/ 94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5"/>
                  <a:gd name="T79" fmla="*/ 0 h 94"/>
                  <a:gd name="T80" fmla="*/ 335 w 335"/>
                  <a:gd name="T81" fmla="*/ 94 h 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5" h="94">
                    <a:moveTo>
                      <a:pt x="129" y="94"/>
                    </a:moveTo>
                    <a:lnTo>
                      <a:pt x="142" y="93"/>
                    </a:lnTo>
                    <a:lnTo>
                      <a:pt x="157" y="91"/>
                    </a:lnTo>
                    <a:lnTo>
                      <a:pt x="172" y="86"/>
                    </a:lnTo>
                    <a:lnTo>
                      <a:pt x="188" y="82"/>
                    </a:lnTo>
                    <a:lnTo>
                      <a:pt x="205" y="76"/>
                    </a:lnTo>
                    <a:lnTo>
                      <a:pt x="223" y="70"/>
                    </a:lnTo>
                    <a:lnTo>
                      <a:pt x="240" y="63"/>
                    </a:lnTo>
                    <a:lnTo>
                      <a:pt x="256" y="56"/>
                    </a:lnTo>
                    <a:lnTo>
                      <a:pt x="272" y="49"/>
                    </a:lnTo>
                    <a:lnTo>
                      <a:pt x="286" y="44"/>
                    </a:lnTo>
                    <a:lnTo>
                      <a:pt x="300" y="37"/>
                    </a:lnTo>
                    <a:lnTo>
                      <a:pt x="311" y="32"/>
                    </a:lnTo>
                    <a:lnTo>
                      <a:pt x="321" y="28"/>
                    </a:lnTo>
                    <a:lnTo>
                      <a:pt x="329" y="24"/>
                    </a:lnTo>
                    <a:lnTo>
                      <a:pt x="333" y="22"/>
                    </a:lnTo>
                    <a:lnTo>
                      <a:pt x="335" y="21"/>
                    </a:lnTo>
                    <a:lnTo>
                      <a:pt x="267" y="25"/>
                    </a:lnTo>
                    <a:lnTo>
                      <a:pt x="210" y="46"/>
                    </a:lnTo>
                    <a:lnTo>
                      <a:pt x="22" y="0"/>
                    </a:lnTo>
                    <a:lnTo>
                      <a:pt x="0" y="30"/>
                    </a:lnTo>
                    <a:lnTo>
                      <a:pt x="120" y="94"/>
                    </a:lnTo>
                    <a:lnTo>
                      <a:pt x="123" y="94"/>
                    </a:lnTo>
                    <a:lnTo>
                      <a:pt x="125" y="94"/>
                    </a:lnTo>
                    <a:lnTo>
                      <a:pt x="127" y="94"/>
                    </a:lnTo>
                    <a:lnTo>
                      <a:pt x="129" y="94"/>
                    </a:lnTo>
                    <a:close/>
                  </a:path>
                </a:pathLst>
              </a:custGeom>
              <a:solidFill>
                <a:srgbClr val="AA991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99" name="Freeform 713"/>
              <p:cNvSpPr>
                <a:spLocks/>
              </p:cNvSpPr>
              <p:nvPr/>
            </p:nvSpPr>
            <p:spPr bwMode="auto">
              <a:xfrm>
                <a:off x="4731" y="3445"/>
                <a:ext cx="139" cy="41"/>
              </a:xfrm>
              <a:custGeom>
                <a:avLst/>
                <a:gdLst>
                  <a:gd name="T0" fmla="*/ 2 w 279"/>
                  <a:gd name="T1" fmla="*/ 0 h 83"/>
                  <a:gd name="T2" fmla="*/ 1 w 279"/>
                  <a:gd name="T3" fmla="*/ 1 h 83"/>
                  <a:gd name="T4" fmla="*/ 0 w 279"/>
                  <a:gd name="T5" fmla="*/ 6 h 83"/>
                  <a:gd name="T6" fmla="*/ 1 w 279"/>
                  <a:gd name="T7" fmla="*/ 11 h 83"/>
                  <a:gd name="T8" fmla="*/ 7 w 279"/>
                  <a:gd name="T9" fmla="*/ 15 h 83"/>
                  <a:gd name="T10" fmla="*/ 22 w 279"/>
                  <a:gd name="T11" fmla="*/ 22 h 83"/>
                  <a:gd name="T12" fmla="*/ 38 w 279"/>
                  <a:gd name="T13" fmla="*/ 29 h 83"/>
                  <a:gd name="T14" fmla="*/ 55 w 279"/>
                  <a:gd name="T15" fmla="*/ 36 h 83"/>
                  <a:gd name="T16" fmla="*/ 74 w 279"/>
                  <a:gd name="T17" fmla="*/ 43 h 83"/>
                  <a:gd name="T18" fmla="*/ 92 w 279"/>
                  <a:gd name="T19" fmla="*/ 50 h 83"/>
                  <a:gd name="T20" fmla="*/ 112 w 279"/>
                  <a:gd name="T21" fmla="*/ 55 h 83"/>
                  <a:gd name="T22" fmla="*/ 130 w 279"/>
                  <a:gd name="T23" fmla="*/ 61 h 83"/>
                  <a:gd name="T24" fmla="*/ 150 w 279"/>
                  <a:gd name="T25" fmla="*/ 67 h 83"/>
                  <a:gd name="T26" fmla="*/ 168 w 279"/>
                  <a:gd name="T27" fmla="*/ 72 h 83"/>
                  <a:gd name="T28" fmla="*/ 187 w 279"/>
                  <a:gd name="T29" fmla="*/ 75 h 83"/>
                  <a:gd name="T30" fmla="*/ 204 w 279"/>
                  <a:gd name="T31" fmla="*/ 79 h 83"/>
                  <a:gd name="T32" fmla="*/ 221 w 279"/>
                  <a:gd name="T33" fmla="*/ 81 h 83"/>
                  <a:gd name="T34" fmla="*/ 238 w 279"/>
                  <a:gd name="T35" fmla="*/ 83 h 83"/>
                  <a:gd name="T36" fmla="*/ 252 w 279"/>
                  <a:gd name="T37" fmla="*/ 83 h 83"/>
                  <a:gd name="T38" fmla="*/ 266 w 279"/>
                  <a:gd name="T39" fmla="*/ 83 h 83"/>
                  <a:gd name="T40" fmla="*/ 279 w 279"/>
                  <a:gd name="T41" fmla="*/ 82 h 83"/>
                  <a:gd name="T42" fmla="*/ 276 w 279"/>
                  <a:gd name="T43" fmla="*/ 81 h 83"/>
                  <a:gd name="T44" fmla="*/ 267 w 279"/>
                  <a:gd name="T45" fmla="*/ 80 h 83"/>
                  <a:gd name="T46" fmla="*/ 255 w 279"/>
                  <a:gd name="T47" fmla="*/ 77 h 83"/>
                  <a:gd name="T48" fmla="*/ 238 w 279"/>
                  <a:gd name="T49" fmla="*/ 73 h 83"/>
                  <a:gd name="T50" fmla="*/ 218 w 279"/>
                  <a:gd name="T51" fmla="*/ 69 h 83"/>
                  <a:gd name="T52" fmla="*/ 195 w 279"/>
                  <a:gd name="T53" fmla="*/ 64 h 83"/>
                  <a:gd name="T54" fmla="*/ 172 w 279"/>
                  <a:gd name="T55" fmla="*/ 58 h 83"/>
                  <a:gd name="T56" fmla="*/ 147 w 279"/>
                  <a:gd name="T57" fmla="*/ 52 h 83"/>
                  <a:gd name="T58" fmla="*/ 121 w 279"/>
                  <a:gd name="T59" fmla="*/ 45 h 83"/>
                  <a:gd name="T60" fmla="*/ 97 w 279"/>
                  <a:gd name="T61" fmla="*/ 38 h 83"/>
                  <a:gd name="T62" fmla="*/ 73 w 279"/>
                  <a:gd name="T63" fmla="*/ 32 h 83"/>
                  <a:gd name="T64" fmla="*/ 52 w 279"/>
                  <a:gd name="T65" fmla="*/ 26 h 83"/>
                  <a:gd name="T66" fmla="*/ 34 w 279"/>
                  <a:gd name="T67" fmla="*/ 19 h 83"/>
                  <a:gd name="T68" fmla="*/ 19 w 279"/>
                  <a:gd name="T69" fmla="*/ 12 h 83"/>
                  <a:gd name="T70" fmla="*/ 8 w 279"/>
                  <a:gd name="T71" fmla="*/ 6 h 83"/>
                  <a:gd name="T72" fmla="*/ 2 w 279"/>
                  <a:gd name="T73" fmla="*/ 0 h 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9"/>
                  <a:gd name="T112" fmla="*/ 0 h 83"/>
                  <a:gd name="T113" fmla="*/ 279 w 279"/>
                  <a:gd name="T114" fmla="*/ 83 h 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9" h="83">
                    <a:moveTo>
                      <a:pt x="2" y="0"/>
                    </a:moveTo>
                    <a:lnTo>
                      <a:pt x="1" y="1"/>
                    </a:lnTo>
                    <a:lnTo>
                      <a:pt x="0" y="6"/>
                    </a:lnTo>
                    <a:lnTo>
                      <a:pt x="1" y="11"/>
                    </a:lnTo>
                    <a:lnTo>
                      <a:pt x="7" y="15"/>
                    </a:lnTo>
                    <a:lnTo>
                      <a:pt x="22" y="22"/>
                    </a:lnTo>
                    <a:lnTo>
                      <a:pt x="38" y="29"/>
                    </a:lnTo>
                    <a:lnTo>
                      <a:pt x="55" y="36"/>
                    </a:lnTo>
                    <a:lnTo>
                      <a:pt x="74" y="43"/>
                    </a:lnTo>
                    <a:lnTo>
                      <a:pt x="92" y="50"/>
                    </a:lnTo>
                    <a:lnTo>
                      <a:pt x="112" y="55"/>
                    </a:lnTo>
                    <a:lnTo>
                      <a:pt x="130" y="61"/>
                    </a:lnTo>
                    <a:lnTo>
                      <a:pt x="150" y="67"/>
                    </a:lnTo>
                    <a:lnTo>
                      <a:pt x="168" y="72"/>
                    </a:lnTo>
                    <a:lnTo>
                      <a:pt x="187" y="75"/>
                    </a:lnTo>
                    <a:lnTo>
                      <a:pt x="204" y="79"/>
                    </a:lnTo>
                    <a:lnTo>
                      <a:pt x="221" y="81"/>
                    </a:lnTo>
                    <a:lnTo>
                      <a:pt x="238" y="83"/>
                    </a:lnTo>
                    <a:lnTo>
                      <a:pt x="252" y="83"/>
                    </a:lnTo>
                    <a:lnTo>
                      <a:pt x="266" y="83"/>
                    </a:lnTo>
                    <a:lnTo>
                      <a:pt x="279" y="82"/>
                    </a:lnTo>
                    <a:lnTo>
                      <a:pt x="276" y="81"/>
                    </a:lnTo>
                    <a:lnTo>
                      <a:pt x="267" y="80"/>
                    </a:lnTo>
                    <a:lnTo>
                      <a:pt x="255" y="77"/>
                    </a:lnTo>
                    <a:lnTo>
                      <a:pt x="238" y="73"/>
                    </a:lnTo>
                    <a:lnTo>
                      <a:pt x="218" y="69"/>
                    </a:lnTo>
                    <a:lnTo>
                      <a:pt x="195" y="64"/>
                    </a:lnTo>
                    <a:lnTo>
                      <a:pt x="172" y="58"/>
                    </a:lnTo>
                    <a:lnTo>
                      <a:pt x="147" y="52"/>
                    </a:lnTo>
                    <a:lnTo>
                      <a:pt x="121" y="45"/>
                    </a:lnTo>
                    <a:lnTo>
                      <a:pt x="97" y="38"/>
                    </a:lnTo>
                    <a:lnTo>
                      <a:pt x="73" y="32"/>
                    </a:lnTo>
                    <a:lnTo>
                      <a:pt x="52" y="26"/>
                    </a:lnTo>
                    <a:lnTo>
                      <a:pt x="34" y="19"/>
                    </a:lnTo>
                    <a:lnTo>
                      <a:pt x="19" y="12"/>
                    </a:lnTo>
                    <a:lnTo>
                      <a:pt x="8" y="6"/>
                    </a:lnTo>
                    <a:lnTo>
                      <a:pt x="2" y="0"/>
                    </a:lnTo>
                    <a:close/>
                  </a:path>
                </a:pathLst>
              </a:custGeom>
              <a:solidFill>
                <a:srgbClr val="E5E0BA"/>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800" name="Freeform 714"/>
              <p:cNvSpPr>
                <a:spLocks/>
              </p:cNvSpPr>
              <p:nvPr/>
            </p:nvSpPr>
            <p:spPr bwMode="auto">
              <a:xfrm>
                <a:off x="4898" y="3055"/>
                <a:ext cx="19" cy="17"/>
              </a:xfrm>
              <a:custGeom>
                <a:avLst/>
                <a:gdLst>
                  <a:gd name="T0" fmla="*/ 20 w 39"/>
                  <a:gd name="T1" fmla="*/ 36 h 36"/>
                  <a:gd name="T2" fmla="*/ 27 w 39"/>
                  <a:gd name="T3" fmla="*/ 35 h 36"/>
                  <a:gd name="T4" fmla="*/ 34 w 39"/>
                  <a:gd name="T5" fmla="*/ 30 h 36"/>
                  <a:gd name="T6" fmla="*/ 38 w 39"/>
                  <a:gd name="T7" fmla="*/ 26 h 36"/>
                  <a:gd name="T8" fmla="*/ 39 w 39"/>
                  <a:gd name="T9" fmla="*/ 19 h 36"/>
                  <a:gd name="T10" fmla="*/ 38 w 39"/>
                  <a:gd name="T11" fmla="*/ 12 h 36"/>
                  <a:gd name="T12" fmla="*/ 34 w 39"/>
                  <a:gd name="T13" fmla="*/ 6 h 36"/>
                  <a:gd name="T14" fmla="*/ 27 w 39"/>
                  <a:gd name="T15" fmla="*/ 1 h 36"/>
                  <a:gd name="T16" fmla="*/ 20 w 39"/>
                  <a:gd name="T17" fmla="*/ 0 h 36"/>
                  <a:gd name="T18" fmla="*/ 12 w 39"/>
                  <a:gd name="T19" fmla="*/ 1 h 36"/>
                  <a:gd name="T20" fmla="*/ 6 w 39"/>
                  <a:gd name="T21" fmla="*/ 6 h 36"/>
                  <a:gd name="T22" fmla="*/ 1 w 39"/>
                  <a:gd name="T23" fmla="*/ 12 h 36"/>
                  <a:gd name="T24" fmla="*/ 0 w 39"/>
                  <a:gd name="T25" fmla="*/ 19 h 36"/>
                  <a:gd name="T26" fmla="*/ 1 w 39"/>
                  <a:gd name="T27" fmla="*/ 26 h 36"/>
                  <a:gd name="T28" fmla="*/ 6 w 39"/>
                  <a:gd name="T29" fmla="*/ 30 h 36"/>
                  <a:gd name="T30" fmla="*/ 12 w 39"/>
                  <a:gd name="T31" fmla="*/ 35 h 36"/>
                  <a:gd name="T32" fmla="*/ 20 w 39"/>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6"/>
                  <a:gd name="T53" fmla="*/ 39 w 3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6">
                    <a:moveTo>
                      <a:pt x="20" y="36"/>
                    </a:moveTo>
                    <a:lnTo>
                      <a:pt x="27" y="35"/>
                    </a:lnTo>
                    <a:lnTo>
                      <a:pt x="34" y="30"/>
                    </a:lnTo>
                    <a:lnTo>
                      <a:pt x="38" y="26"/>
                    </a:lnTo>
                    <a:lnTo>
                      <a:pt x="39" y="19"/>
                    </a:lnTo>
                    <a:lnTo>
                      <a:pt x="38" y="12"/>
                    </a:lnTo>
                    <a:lnTo>
                      <a:pt x="34" y="6"/>
                    </a:lnTo>
                    <a:lnTo>
                      <a:pt x="27" y="1"/>
                    </a:lnTo>
                    <a:lnTo>
                      <a:pt x="20" y="0"/>
                    </a:lnTo>
                    <a:lnTo>
                      <a:pt x="12" y="1"/>
                    </a:lnTo>
                    <a:lnTo>
                      <a:pt x="6" y="6"/>
                    </a:lnTo>
                    <a:lnTo>
                      <a:pt x="1" y="12"/>
                    </a:lnTo>
                    <a:lnTo>
                      <a:pt x="0" y="19"/>
                    </a:lnTo>
                    <a:lnTo>
                      <a:pt x="1" y="26"/>
                    </a:lnTo>
                    <a:lnTo>
                      <a:pt x="6" y="30"/>
                    </a:lnTo>
                    <a:lnTo>
                      <a:pt x="12" y="35"/>
                    </a:lnTo>
                    <a:lnTo>
                      <a:pt x="20" y="36"/>
                    </a:lnTo>
                    <a:close/>
                  </a:path>
                </a:pathLst>
              </a:custGeom>
              <a:solidFill>
                <a:srgbClr val="FFFF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grpSp>
          <p:nvGrpSpPr>
            <p:cNvPr id="23632" name="Group 715"/>
            <p:cNvGrpSpPr>
              <a:grpSpLocks/>
            </p:cNvGrpSpPr>
            <p:nvPr/>
          </p:nvGrpSpPr>
          <p:grpSpPr bwMode="auto">
            <a:xfrm>
              <a:off x="4978" y="3067"/>
              <a:ext cx="199" cy="226"/>
              <a:chOff x="5449" y="1789"/>
              <a:chExt cx="159" cy="175"/>
            </a:xfrm>
          </p:grpSpPr>
          <p:sp>
            <p:nvSpPr>
              <p:cNvPr id="23633" name="Freeform 716"/>
              <p:cNvSpPr>
                <a:spLocks/>
              </p:cNvSpPr>
              <p:nvPr/>
            </p:nvSpPr>
            <p:spPr bwMode="auto">
              <a:xfrm>
                <a:off x="5524" y="1872"/>
                <a:ext cx="14" cy="3"/>
              </a:xfrm>
              <a:custGeom>
                <a:avLst/>
                <a:gdLst>
                  <a:gd name="T0" fmla="*/ 14 w 14"/>
                  <a:gd name="T1" fmla="*/ 0 h 3"/>
                  <a:gd name="T2" fmla="*/ 11 w 14"/>
                  <a:gd name="T3" fmla="*/ 0 h 3"/>
                  <a:gd name="T4" fmla="*/ 0 w 14"/>
                  <a:gd name="T5" fmla="*/ 0 h 3"/>
                  <a:gd name="T6" fmla="*/ 0 w 14"/>
                  <a:gd name="T7" fmla="*/ 3 h 3"/>
                  <a:gd name="T8" fmla="*/ 11 w 14"/>
                  <a:gd name="T9" fmla="*/ 3 h 3"/>
                  <a:gd name="T10" fmla="*/ 14 w 14"/>
                  <a:gd name="T11" fmla="*/ 0 h 3"/>
                  <a:gd name="T12" fmla="*/ 11 w 14"/>
                  <a:gd name="T13" fmla="*/ 3 h 3"/>
                  <a:gd name="T14" fmla="*/ 14 w 14"/>
                  <a:gd name="T15" fmla="*/ 3 h 3"/>
                  <a:gd name="T16" fmla="*/ 14 w 1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3"/>
                  <a:gd name="T29" fmla="*/ 14 w 1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3">
                    <a:moveTo>
                      <a:pt x="14" y="0"/>
                    </a:moveTo>
                    <a:lnTo>
                      <a:pt x="11" y="0"/>
                    </a:lnTo>
                    <a:lnTo>
                      <a:pt x="0" y="0"/>
                    </a:lnTo>
                    <a:lnTo>
                      <a:pt x="0" y="3"/>
                    </a:lnTo>
                    <a:lnTo>
                      <a:pt x="11" y="3"/>
                    </a:lnTo>
                    <a:lnTo>
                      <a:pt x="14" y="0"/>
                    </a:lnTo>
                    <a:lnTo>
                      <a:pt x="11" y="3"/>
                    </a:lnTo>
                    <a:lnTo>
                      <a:pt x="14" y="3"/>
                    </a:lnTo>
                    <a:lnTo>
                      <a:pt x="14"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34" name="Freeform 717"/>
              <p:cNvSpPr>
                <a:spLocks/>
              </p:cNvSpPr>
              <p:nvPr/>
            </p:nvSpPr>
            <p:spPr bwMode="auto">
              <a:xfrm>
                <a:off x="5558" y="1911"/>
                <a:ext cx="50" cy="27"/>
              </a:xfrm>
              <a:custGeom>
                <a:avLst/>
                <a:gdLst>
                  <a:gd name="T0" fmla="*/ 0 w 50"/>
                  <a:gd name="T1" fmla="*/ 6 h 27"/>
                  <a:gd name="T2" fmla="*/ 3 w 50"/>
                  <a:gd name="T3" fmla="*/ 11 h 27"/>
                  <a:gd name="T4" fmla="*/ 8 w 50"/>
                  <a:gd name="T5" fmla="*/ 16 h 27"/>
                  <a:gd name="T6" fmla="*/ 21 w 50"/>
                  <a:gd name="T7" fmla="*/ 19 h 27"/>
                  <a:gd name="T8" fmla="*/ 32 w 50"/>
                  <a:gd name="T9" fmla="*/ 21 h 27"/>
                  <a:gd name="T10" fmla="*/ 34 w 50"/>
                  <a:gd name="T11" fmla="*/ 24 h 27"/>
                  <a:gd name="T12" fmla="*/ 37 w 50"/>
                  <a:gd name="T13" fmla="*/ 27 h 27"/>
                  <a:gd name="T14" fmla="*/ 40 w 50"/>
                  <a:gd name="T15" fmla="*/ 21 h 27"/>
                  <a:gd name="T16" fmla="*/ 50 w 50"/>
                  <a:gd name="T17" fmla="*/ 19 h 27"/>
                  <a:gd name="T18" fmla="*/ 50 w 50"/>
                  <a:gd name="T19" fmla="*/ 19 h 27"/>
                  <a:gd name="T20" fmla="*/ 37 w 50"/>
                  <a:gd name="T21" fmla="*/ 16 h 27"/>
                  <a:gd name="T22" fmla="*/ 24 w 50"/>
                  <a:gd name="T23" fmla="*/ 13 h 27"/>
                  <a:gd name="T24" fmla="*/ 19 w 50"/>
                  <a:gd name="T25" fmla="*/ 11 h 27"/>
                  <a:gd name="T26" fmla="*/ 11 w 50"/>
                  <a:gd name="T27" fmla="*/ 3 h 27"/>
                  <a:gd name="T28" fmla="*/ 6 w 50"/>
                  <a:gd name="T29" fmla="*/ 0 h 27"/>
                  <a:gd name="T30" fmla="*/ 0 w 50"/>
                  <a:gd name="T31" fmla="*/ 6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27"/>
                  <a:gd name="T50" fmla="*/ 50 w 50"/>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27">
                    <a:moveTo>
                      <a:pt x="0" y="6"/>
                    </a:moveTo>
                    <a:lnTo>
                      <a:pt x="3" y="11"/>
                    </a:lnTo>
                    <a:lnTo>
                      <a:pt x="8" y="16"/>
                    </a:lnTo>
                    <a:lnTo>
                      <a:pt x="21" y="19"/>
                    </a:lnTo>
                    <a:lnTo>
                      <a:pt x="32" y="21"/>
                    </a:lnTo>
                    <a:lnTo>
                      <a:pt x="34" y="24"/>
                    </a:lnTo>
                    <a:lnTo>
                      <a:pt x="37" y="27"/>
                    </a:lnTo>
                    <a:lnTo>
                      <a:pt x="40" y="21"/>
                    </a:lnTo>
                    <a:lnTo>
                      <a:pt x="50" y="19"/>
                    </a:lnTo>
                    <a:lnTo>
                      <a:pt x="37" y="16"/>
                    </a:lnTo>
                    <a:lnTo>
                      <a:pt x="24" y="13"/>
                    </a:lnTo>
                    <a:lnTo>
                      <a:pt x="19" y="11"/>
                    </a:lnTo>
                    <a:lnTo>
                      <a:pt x="11" y="3"/>
                    </a:lnTo>
                    <a:lnTo>
                      <a:pt x="6" y="0"/>
                    </a:lnTo>
                    <a:lnTo>
                      <a:pt x="0" y="6"/>
                    </a:lnTo>
                    <a:close/>
                  </a:path>
                </a:pathLst>
              </a:custGeom>
              <a:solidFill>
                <a:srgbClr val="EC9168"/>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35" name="Freeform 718"/>
              <p:cNvSpPr>
                <a:spLocks/>
              </p:cNvSpPr>
              <p:nvPr/>
            </p:nvSpPr>
            <p:spPr bwMode="auto">
              <a:xfrm>
                <a:off x="5558" y="1917"/>
                <a:ext cx="8" cy="13"/>
              </a:xfrm>
              <a:custGeom>
                <a:avLst/>
                <a:gdLst>
                  <a:gd name="T0" fmla="*/ 8 w 8"/>
                  <a:gd name="T1" fmla="*/ 7 h 13"/>
                  <a:gd name="T2" fmla="*/ 8 w 8"/>
                  <a:gd name="T3" fmla="*/ 7 h 13"/>
                  <a:gd name="T4" fmla="*/ 6 w 8"/>
                  <a:gd name="T5" fmla="*/ 2 h 13"/>
                  <a:gd name="T6" fmla="*/ 3 w 8"/>
                  <a:gd name="T7" fmla="*/ 0 h 13"/>
                  <a:gd name="T8" fmla="*/ 0 w 8"/>
                  <a:gd name="T9" fmla="*/ 0 h 13"/>
                  <a:gd name="T10" fmla="*/ 0 w 8"/>
                  <a:gd name="T11" fmla="*/ 5 h 13"/>
                  <a:gd name="T12" fmla="*/ 8 w 8"/>
                  <a:gd name="T13" fmla="*/ 13 h 13"/>
                  <a:gd name="T14" fmla="*/ 8 w 8"/>
                  <a:gd name="T15" fmla="*/ 13 h 13"/>
                  <a:gd name="T16" fmla="*/ 8 w 8"/>
                  <a:gd name="T17" fmla="*/ 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3"/>
                  <a:gd name="T29" fmla="*/ 8 w 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3">
                    <a:moveTo>
                      <a:pt x="8" y="7"/>
                    </a:moveTo>
                    <a:lnTo>
                      <a:pt x="8" y="7"/>
                    </a:lnTo>
                    <a:lnTo>
                      <a:pt x="6" y="2"/>
                    </a:lnTo>
                    <a:lnTo>
                      <a:pt x="3" y="0"/>
                    </a:lnTo>
                    <a:lnTo>
                      <a:pt x="0" y="0"/>
                    </a:lnTo>
                    <a:lnTo>
                      <a:pt x="0" y="5"/>
                    </a:lnTo>
                    <a:lnTo>
                      <a:pt x="8" y="13"/>
                    </a:lnTo>
                    <a:lnTo>
                      <a:pt x="8" y="7"/>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36" name="Freeform 719"/>
              <p:cNvSpPr>
                <a:spLocks/>
              </p:cNvSpPr>
              <p:nvPr/>
            </p:nvSpPr>
            <p:spPr bwMode="auto">
              <a:xfrm>
                <a:off x="5566" y="1924"/>
                <a:ext cx="26" cy="8"/>
              </a:xfrm>
              <a:custGeom>
                <a:avLst/>
                <a:gdLst>
                  <a:gd name="T0" fmla="*/ 26 w 26"/>
                  <a:gd name="T1" fmla="*/ 6 h 8"/>
                  <a:gd name="T2" fmla="*/ 26 w 26"/>
                  <a:gd name="T3" fmla="*/ 6 h 8"/>
                  <a:gd name="T4" fmla="*/ 13 w 26"/>
                  <a:gd name="T5" fmla="*/ 3 h 8"/>
                  <a:gd name="T6" fmla="*/ 0 w 26"/>
                  <a:gd name="T7" fmla="*/ 0 h 8"/>
                  <a:gd name="T8" fmla="*/ 0 w 26"/>
                  <a:gd name="T9" fmla="*/ 6 h 8"/>
                  <a:gd name="T10" fmla="*/ 13 w 26"/>
                  <a:gd name="T11" fmla="*/ 8 h 8"/>
                  <a:gd name="T12" fmla="*/ 24 w 26"/>
                  <a:gd name="T13" fmla="*/ 8 h 8"/>
                  <a:gd name="T14" fmla="*/ 24 w 26"/>
                  <a:gd name="T15" fmla="*/ 8 h 8"/>
                  <a:gd name="T16" fmla="*/ 26 w 26"/>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8"/>
                  <a:gd name="T29" fmla="*/ 26 w 2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8">
                    <a:moveTo>
                      <a:pt x="26" y="6"/>
                    </a:moveTo>
                    <a:lnTo>
                      <a:pt x="26" y="6"/>
                    </a:lnTo>
                    <a:lnTo>
                      <a:pt x="13" y="3"/>
                    </a:lnTo>
                    <a:lnTo>
                      <a:pt x="0" y="0"/>
                    </a:lnTo>
                    <a:lnTo>
                      <a:pt x="0" y="6"/>
                    </a:lnTo>
                    <a:lnTo>
                      <a:pt x="13" y="8"/>
                    </a:lnTo>
                    <a:lnTo>
                      <a:pt x="24" y="8"/>
                    </a:lnTo>
                    <a:lnTo>
                      <a:pt x="26"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37" name="Freeform 720"/>
              <p:cNvSpPr>
                <a:spLocks/>
              </p:cNvSpPr>
              <p:nvPr/>
            </p:nvSpPr>
            <p:spPr bwMode="auto">
              <a:xfrm>
                <a:off x="5590" y="1930"/>
                <a:ext cx="8" cy="10"/>
              </a:xfrm>
              <a:custGeom>
                <a:avLst/>
                <a:gdLst>
                  <a:gd name="T0" fmla="*/ 2 w 8"/>
                  <a:gd name="T1" fmla="*/ 8 h 10"/>
                  <a:gd name="T2" fmla="*/ 5 w 8"/>
                  <a:gd name="T3" fmla="*/ 5 h 10"/>
                  <a:gd name="T4" fmla="*/ 5 w 8"/>
                  <a:gd name="T5" fmla="*/ 5 h 10"/>
                  <a:gd name="T6" fmla="*/ 2 w 8"/>
                  <a:gd name="T7" fmla="*/ 0 h 10"/>
                  <a:gd name="T8" fmla="*/ 0 w 8"/>
                  <a:gd name="T9" fmla="*/ 2 h 10"/>
                  <a:gd name="T10" fmla="*/ 2 w 8"/>
                  <a:gd name="T11" fmla="*/ 8 h 10"/>
                  <a:gd name="T12" fmla="*/ 2 w 8"/>
                  <a:gd name="T13" fmla="*/ 8 h 10"/>
                  <a:gd name="T14" fmla="*/ 8 w 8"/>
                  <a:gd name="T15" fmla="*/ 8 h 10"/>
                  <a:gd name="T16" fmla="*/ 2 w 8"/>
                  <a:gd name="T17" fmla="*/ 8 h 10"/>
                  <a:gd name="T18" fmla="*/ 5 w 8"/>
                  <a:gd name="T19" fmla="*/ 10 h 10"/>
                  <a:gd name="T20" fmla="*/ 8 w 8"/>
                  <a:gd name="T21" fmla="*/ 8 h 10"/>
                  <a:gd name="T22" fmla="*/ 2 w 8"/>
                  <a:gd name="T23" fmla="*/ 8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
                  <a:gd name="T38" fmla="*/ 8 w 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
                    <a:moveTo>
                      <a:pt x="2" y="8"/>
                    </a:moveTo>
                    <a:lnTo>
                      <a:pt x="5" y="5"/>
                    </a:lnTo>
                    <a:lnTo>
                      <a:pt x="2" y="0"/>
                    </a:lnTo>
                    <a:lnTo>
                      <a:pt x="0" y="2"/>
                    </a:lnTo>
                    <a:lnTo>
                      <a:pt x="2" y="8"/>
                    </a:lnTo>
                    <a:lnTo>
                      <a:pt x="8" y="8"/>
                    </a:lnTo>
                    <a:lnTo>
                      <a:pt x="2" y="8"/>
                    </a:lnTo>
                    <a:lnTo>
                      <a:pt x="5" y="10"/>
                    </a:lnTo>
                    <a:lnTo>
                      <a:pt x="8" y="8"/>
                    </a:lnTo>
                    <a:lnTo>
                      <a:pt x="2"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38" name="Freeform 721"/>
              <p:cNvSpPr>
                <a:spLocks/>
              </p:cNvSpPr>
              <p:nvPr/>
            </p:nvSpPr>
            <p:spPr bwMode="auto">
              <a:xfrm>
                <a:off x="5592" y="1930"/>
                <a:ext cx="16" cy="8"/>
              </a:xfrm>
              <a:custGeom>
                <a:avLst/>
                <a:gdLst>
                  <a:gd name="T0" fmla="*/ 16 w 16"/>
                  <a:gd name="T1" fmla="*/ 0 h 8"/>
                  <a:gd name="T2" fmla="*/ 16 w 16"/>
                  <a:gd name="T3" fmla="*/ 0 h 8"/>
                  <a:gd name="T4" fmla="*/ 6 w 16"/>
                  <a:gd name="T5" fmla="*/ 2 h 8"/>
                  <a:gd name="T6" fmla="*/ 0 w 16"/>
                  <a:gd name="T7" fmla="*/ 8 h 8"/>
                  <a:gd name="T8" fmla="*/ 6 w 16"/>
                  <a:gd name="T9" fmla="*/ 8 h 8"/>
                  <a:gd name="T10" fmla="*/ 6 w 16"/>
                  <a:gd name="T11" fmla="*/ 5 h 8"/>
                  <a:gd name="T12" fmla="*/ 16 w 16"/>
                  <a:gd name="T13" fmla="*/ 2 h 8"/>
                  <a:gd name="T14" fmla="*/ 16 w 16"/>
                  <a:gd name="T15" fmla="*/ 2 h 8"/>
                  <a:gd name="T16" fmla="*/ 16 w 16"/>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
                  <a:gd name="T29" fmla="*/ 16 w 1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
                    <a:moveTo>
                      <a:pt x="16" y="0"/>
                    </a:moveTo>
                    <a:lnTo>
                      <a:pt x="16" y="0"/>
                    </a:lnTo>
                    <a:lnTo>
                      <a:pt x="6" y="2"/>
                    </a:lnTo>
                    <a:lnTo>
                      <a:pt x="0" y="8"/>
                    </a:lnTo>
                    <a:lnTo>
                      <a:pt x="6" y="8"/>
                    </a:lnTo>
                    <a:lnTo>
                      <a:pt x="6" y="5"/>
                    </a:lnTo>
                    <a:lnTo>
                      <a:pt x="16" y="2"/>
                    </a:lnTo>
                    <a:lnTo>
                      <a:pt x="16"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39" name="Freeform 722"/>
              <p:cNvSpPr>
                <a:spLocks/>
              </p:cNvSpPr>
              <p:nvPr/>
            </p:nvSpPr>
            <p:spPr bwMode="auto">
              <a:xfrm>
                <a:off x="5595" y="1924"/>
                <a:ext cx="13" cy="8"/>
              </a:xfrm>
              <a:custGeom>
                <a:avLst/>
                <a:gdLst>
                  <a:gd name="T0" fmla="*/ 0 w 13"/>
                  <a:gd name="T1" fmla="*/ 6 h 8"/>
                  <a:gd name="T2" fmla="*/ 0 w 13"/>
                  <a:gd name="T3" fmla="*/ 6 h 8"/>
                  <a:gd name="T4" fmla="*/ 13 w 13"/>
                  <a:gd name="T5" fmla="*/ 8 h 8"/>
                  <a:gd name="T6" fmla="*/ 13 w 13"/>
                  <a:gd name="T7" fmla="*/ 6 h 8"/>
                  <a:gd name="T8" fmla="*/ 13 w 13"/>
                  <a:gd name="T9" fmla="*/ 8 h 8"/>
                  <a:gd name="T10" fmla="*/ 13 w 13"/>
                  <a:gd name="T11" fmla="*/ 6 h 8"/>
                  <a:gd name="T12" fmla="*/ 0 w 13"/>
                  <a:gd name="T13" fmla="*/ 0 h 8"/>
                  <a:gd name="T14" fmla="*/ 0 w 13"/>
                  <a:gd name="T15" fmla="*/ 0 h 8"/>
                  <a:gd name="T16" fmla="*/ 0 w 13"/>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0" y="6"/>
                    </a:moveTo>
                    <a:lnTo>
                      <a:pt x="0" y="6"/>
                    </a:lnTo>
                    <a:lnTo>
                      <a:pt x="13" y="8"/>
                    </a:lnTo>
                    <a:lnTo>
                      <a:pt x="13" y="6"/>
                    </a:lnTo>
                    <a:lnTo>
                      <a:pt x="13" y="8"/>
                    </a:lnTo>
                    <a:lnTo>
                      <a:pt x="13" y="6"/>
                    </a:lnTo>
                    <a:lnTo>
                      <a:pt x="0" y="0"/>
                    </a:lnTo>
                    <a:lnTo>
                      <a:pt x="0"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40" name="Freeform 723"/>
              <p:cNvSpPr>
                <a:spLocks/>
              </p:cNvSpPr>
              <p:nvPr/>
            </p:nvSpPr>
            <p:spPr bwMode="auto">
              <a:xfrm>
                <a:off x="5574" y="1919"/>
                <a:ext cx="21" cy="11"/>
              </a:xfrm>
              <a:custGeom>
                <a:avLst/>
                <a:gdLst>
                  <a:gd name="T0" fmla="*/ 0 w 21"/>
                  <a:gd name="T1" fmla="*/ 3 h 11"/>
                  <a:gd name="T2" fmla="*/ 0 w 21"/>
                  <a:gd name="T3" fmla="*/ 3 h 11"/>
                  <a:gd name="T4" fmla="*/ 8 w 21"/>
                  <a:gd name="T5" fmla="*/ 8 h 11"/>
                  <a:gd name="T6" fmla="*/ 21 w 21"/>
                  <a:gd name="T7" fmla="*/ 11 h 11"/>
                  <a:gd name="T8" fmla="*/ 21 w 21"/>
                  <a:gd name="T9" fmla="*/ 5 h 11"/>
                  <a:gd name="T10" fmla="*/ 11 w 21"/>
                  <a:gd name="T11" fmla="*/ 3 h 11"/>
                  <a:gd name="T12" fmla="*/ 3 w 21"/>
                  <a:gd name="T13" fmla="*/ 0 h 11"/>
                  <a:gd name="T14" fmla="*/ 3 w 21"/>
                  <a:gd name="T15" fmla="*/ 0 h 11"/>
                  <a:gd name="T16" fmla="*/ 0 w 21"/>
                  <a:gd name="T17" fmla="*/ 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
                  <a:gd name="T29" fmla="*/ 21 w 2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
                    <a:moveTo>
                      <a:pt x="0" y="3"/>
                    </a:moveTo>
                    <a:lnTo>
                      <a:pt x="0" y="3"/>
                    </a:lnTo>
                    <a:lnTo>
                      <a:pt x="8" y="8"/>
                    </a:lnTo>
                    <a:lnTo>
                      <a:pt x="21" y="11"/>
                    </a:lnTo>
                    <a:lnTo>
                      <a:pt x="21" y="5"/>
                    </a:lnTo>
                    <a:lnTo>
                      <a:pt x="11" y="3"/>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41" name="Freeform 724"/>
              <p:cNvSpPr>
                <a:spLocks/>
              </p:cNvSpPr>
              <p:nvPr/>
            </p:nvSpPr>
            <p:spPr bwMode="auto">
              <a:xfrm>
                <a:off x="5564" y="1909"/>
                <a:ext cx="13" cy="13"/>
              </a:xfrm>
              <a:custGeom>
                <a:avLst/>
                <a:gdLst>
                  <a:gd name="T0" fmla="*/ 2 w 13"/>
                  <a:gd name="T1" fmla="*/ 2 h 13"/>
                  <a:gd name="T2" fmla="*/ 0 w 13"/>
                  <a:gd name="T3" fmla="*/ 2 h 13"/>
                  <a:gd name="T4" fmla="*/ 5 w 13"/>
                  <a:gd name="T5" fmla="*/ 8 h 13"/>
                  <a:gd name="T6" fmla="*/ 10 w 13"/>
                  <a:gd name="T7" fmla="*/ 13 h 13"/>
                  <a:gd name="T8" fmla="*/ 13 w 13"/>
                  <a:gd name="T9" fmla="*/ 10 h 13"/>
                  <a:gd name="T10" fmla="*/ 7 w 13"/>
                  <a:gd name="T11" fmla="*/ 5 h 13"/>
                  <a:gd name="T12" fmla="*/ 2 w 13"/>
                  <a:gd name="T13" fmla="*/ 0 h 13"/>
                  <a:gd name="T14" fmla="*/ 0 w 13"/>
                  <a:gd name="T15" fmla="*/ 0 h 13"/>
                  <a:gd name="T16" fmla="*/ 2 w 13"/>
                  <a:gd name="T17" fmla="*/ 0 h 13"/>
                  <a:gd name="T18" fmla="*/ 0 w 13"/>
                  <a:gd name="T19" fmla="*/ 0 h 13"/>
                  <a:gd name="T20" fmla="*/ 0 w 13"/>
                  <a:gd name="T21" fmla="*/ 0 h 13"/>
                  <a:gd name="T22" fmla="*/ 2 w 13"/>
                  <a:gd name="T23" fmla="*/ 2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3"/>
                  <a:gd name="T38" fmla="*/ 13 w 13"/>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3">
                    <a:moveTo>
                      <a:pt x="2" y="2"/>
                    </a:moveTo>
                    <a:lnTo>
                      <a:pt x="0" y="2"/>
                    </a:lnTo>
                    <a:lnTo>
                      <a:pt x="5" y="8"/>
                    </a:lnTo>
                    <a:lnTo>
                      <a:pt x="10" y="13"/>
                    </a:lnTo>
                    <a:lnTo>
                      <a:pt x="13" y="10"/>
                    </a:lnTo>
                    <a:lnTo>
                      <a:pt x="7" y="5"/>
                    </a:lnTo>
                    <a:lnTo>
                      <a:pt x="2" y="0"/>
                    </a:lnTo>
                    <a:lnTo>
                      <a:pt x="0" y="0"/>
                    </a:lnTo>
                    <a:lnTo>
                      <a:pt x="2" y="0"/>
                    </a:lnTo>
                    <a:lnTo>
                      <a:pt x="0" y="0"/>
                    </a:lnTo>
                    <a:lnTo>
                      <a:pt x="2"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42" name="Freeform 725"/>
              <p:cNvSpPr>
                <a:spLocks/>
              </p:cNvSpPr>
              <p:nvPr/>
            </p:nvSpPr>
            <p:spPr bwMode="auto">
              <a:xfrm>
                <a:off x="5556" y="1909"/>
                <a:ext cx="10" cy="8"/>
              </a:xfrm>
              <a:custGeom>
                <a:avLst/>
                <a:gdLst>
                  <a:gd name="T0" fmla="*/ 2 w 10"/>
                  <a:gd name="T1" fmla="*/ 8 h 8"/>
                  <a:gd name="T2" fmla="*/ 5 w 10"/>
                  <a:gd name="T3" fmla="*/ 8 h 8"/>
                  <a:gd name="T4" fmla="*/ 10 w 10"/>
                  <a:gd name="T5" fmla="*/ 2 h 8"/>
                  <a:gd name="T6" fmla="*/ 8 w 10"/>
                  <a:gd name="T7" fmla="*/ 0 h 8"/>
                  <a:gd name="T8" fmla="*/ 2 w 10"/>
                  <a:gd name="T9" fmla="*/ 5 h 8"/>
                  <a:gd name="T10" fmla="*/ 2 w 10"/>
                  <a:gd name="T11" fmla="*/ 8 h 8"/>
                  <a:gd name="T12" fmla="*/ 2 w 10"/>
                  <a:gd name="T13" fmla="*/ 5 h 8"/>
                  <a:gd name="T14" fmla="*/ 0 w 10"/>
                  <a:gd name="T15" fmla="*/ 8 h 8"/>
                  <a:gd name="T16" fmla="*/ 2 w 10"/>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
                  <a:gd name="T29" fmla="*/ 10 w 10"/>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
                    <a:moveTo>
                      <a:pt x="2" y="8"/>
                    </a:moveTo>
                    <a:lnTo>
                      <a:pt x="5" y="8"/>
                    </a:lnTo>
                    <a:lnTo>
                      <a:pt x="10" y="2"/>
                    </a:lnTo>
                    <a:lnTo>
                      <a:pt x="8" y="0"/>
                    </a:lnTo>
                    <a:lnTo>
                      <a:pt x="2" y="5"/>
                    </a:lnTo>
                    <a:lnTo>
                      <a:pt x="2" y="8"/>
                    </a:lnTo>
                    <a:lnTo>
                      <a:pt x="2" y="5"/>
                    </a:lnTo>
                    <a:lnTo>
                      <a:pt x="0" y="8"/>
                    </a:lnTo>
                    <a:lnTo>
                      <a:pt x="2"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43" name="Freeform 726"/>
              <p:cNvSpPr>
                <a:spLocks/>
              </p:cNvSpPr>
              <p:nvPr/>
            </p:nvSpPr>
            <p:spPr bwMode="auto">
              <a:xfrm>
                <a:off x="5488" y="1885"/>
                <a:ext cx="21" cy="34"/>
              </a:xfrm>
              <a:custGeom>
                <a:avLst/>
                <a:gdLst>
                  <a:gd name="T0" fmla="*/ 5 w 21"/>
                  <a:gd name="T1" fmla="*/ 34 h 34"/>
                  <a:gd name="T2" fmla="*/ 3 w 21"/>
                  <a:gd name="T3" fmla="*/ 26 h 34"/>
                  <a:gd name="T4" fmla="*/ 0 w 21"/>
                  <a:gd name="T5" fmla="*/ 19 h 34"/>
                  <a:gd name="T6" fmla="*/ 0 w 21"/>
                  <a:gd name="T7" fmla="*/ 16 h 34"/>
                  <a:gd name="T8" fmla="*/ 0 w 21"/>
                  <a:gd name="T9" fmla="*/ 11 h 34"/>
                  <a:gd name="T10" fmla="*/ 5 w 21"/>
                  <a:gd name="T11" fmla="*/ 8 h 34"/>
                  <a:gd name="T12" fmla="*/ 8 w 21"/>
                  <a:gd name="T13" fmla="*/ 8 h 34"/>
                  <a:gd name="T14" fmla="*/ 8 w 21"/>
                  <a:gd name="T15" fmla="*/ 6 h 34"/>
                  <a:gd name="T16" fmla="*/ 3 w 21"/>
                  <a:gd name="T17" fmla="*/ 3 h 34"/>
                  <a:gd name="T18" fmla="*/ 5 w 21"/>
                  <a:gd name="T19" fmla="*/ 0 h 34"/>
                  <a:gd name="T20" fmla="*/ 13 w 21"/>
                  <a:gd name="T21" fmla="*/ 0 h 34"/>
                  <a:gd name="T22" fmla="*/ 18 w 21"/>
                  <a:gd name="T23" fmla="*/ 3 h 34"/>
                  <a:gd name="T24" fmla="*/ 18 w 21"/>
                  <a:gd name="T25" fmla="*/ 3 h 34"/>
                  <a:gd name="T26" fmla="*/ 21 w 21"/>
                  <a:gd name="T27" fmla="*/ 13 h 34"/>
                  <a:gd name="T28" fmla="*/ 18 w 21"/>
                  <a:gd name="T29" fmla="*/ 32 h 34"/>
                  <a:gd name="T30" fmla="*/ 10 w 21"/>
                  <a:gd name="T31" fmla="*/ 34 h 34"/>
                  <a:gd name="T32" fmla="*/ 5 w 21"/>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34"/>
                  <a:gd name="T53" fmla="*/ 21 w 21"/>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34">
                    <a:moveTo>
                      <a:pt x="5" y="34"/>
                    </a:moveTo>
                    <a:lnTo>
                      <a:pt x="3" y="26"/>
                    </a:lnTo>
                    <a:lnTo>
                      <a:pt x="0" y="19"/>
                    </a:lnTo>
                    <a:lnTo>
                      <a:pt x="0" y="16"/>
                    </a:lnTo>
                    <a:lnTo>
                      <a:pt x="0" y="11"/>
                    </a:lnTo>
                    <a:lnTo>
                      <a:pt x="5" y="8"/>
                    </a:lnTo>
                    <a:lnTo>
                      <a:pt x="8" y="8"/>
                    </a:lnTo>
                    <a:lnTo>
                      <a:pt x="8" y="6"/>
                    </a:lnTo>
                    <a:lnTo>
                      <a:pt x="3" y="3"/>
                    </a:lnTo>
                    <a:lnTo>
                      <a:pt x="5" y="0"/>
                    </a:lnTo>
                    <a:lnTo>
                      <a:pt x="13" y="0"/>
                    </a:lnTo>
                    <a:lnTo>
                      <a:pt x="18" y="3"/>
                    </a:lnTo>
                    <a:lnTo>
                      <a:pt x="21" y="13"/>
                    </a:lnTo>
                    <a:lnTo>
                      <a:pt x="18" y="32"/>
                    </a:lnTo>
                    <a:lnTo>
                      <a:pt x="10" y="34"/>
                    </a:lnTo>
                    <a:lnTo>
                      <a:pt x="5" y="34"/>
                    </a:lnTo>
                    <a:close/>
                  </a:path>
                </a:pathLst>
              </a:custGeom>
              <a:solidFill>
                <a:srgbClr val="00924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44" name="Freeform 727"/>
              <p:cNvSpPr>
                <a:spLocks/>
              </p:cNvSpPr>
              <p:nvPr/>
            </p:nvSpPr>
            <p:spPr bwMode="auto">
              <a:xfrm>
                <a:off x="5485" y="1904"/>
                <a:ext cx="11" cy="15"/>
              </a:xfrm>
              <a:custGeom>
                <a:avLst/>
                <a:gdLst>
                  <a:gd name="T0" fmla="*/ 0 w 11"/>
                  <a:gd name="T1" fmla="*/ 2 h 15"/>
                  <a:gd name="T2" fmla="*/ 0 w 11"/>
                  <a:gd name="T3" fmla="*/ 2 h 15"/>
                  <a:gd name="T4" fmla="*/ 6 w 11"/>
                  <a:gd name="T5" fmla="*/ 10 h 15"/>
                  <a:gd name="T6" fmla="*/ 6 w 11"/>
                  <a:gd name="T7" fmla="*/ 15 h 15"/>
                  <a:gd name="T8" fmla="*/ 11 w 11"/>
                  <a:gd name="T9" fmla="*/ 15 h 15"/>
                  <a:gd name="T10" fmla="*/ 8 w 11"/>
                  <a:gd name="T11" fmla="*/ 7 h 15"/>
                  <a:gd name="T12" fmla="*/ 6 w 11"/>
                  <a:gd name="T13" fmla="*/ 0 h 15"/>
                  <a:gd name="T14" fmla="*/ 6 w 11"/>
                  <a:gd name="T15" fmla="*/ 0 h 15"/>
                  <a:gd name="T16" fmla="*/ 0 w 11"/>
                  <a:gd name="T17" fmla="*/ 2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5"/>
                  <a:gd name="T29" fmla="*/ 11 w 1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5">
                    <a:moveTo>
                      <a:pt x="0" y="2"/>
                    </a:moveTo>
                    <a:lnTo>
                      <a:pt x="0" y="2"/>
                    </a:lnTo>
                    <a:lnTo>
                      <a:pt x="6" y="10"/>
                    </a:lnTo>
                    <a:lnTo>
                      <a:pt x="6" y="15"/>
                    </a:lnTo>
                    <a:lnTo>
                      <a:pt x="11" y="15"/>
                    </a:lnTo>
                    <a:lnTo>
                      <a:pt x="8" y="7"/>
                    </a:lnTo>
                    <a:lnTo>
                      <a:pt x="6"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45" name="Freeform 728"/>
              <p:cNvSpPr>
                <a:spLocks/>
              </p:cNvSpPr>
              <p:nvPr/>
            </p:nvSpPr>
            <p:spPr bwMode="auto">
              <a:xfrm>
                <a:off x="5485" y="1891"/>
                <a:ext cx="11" cy="15"/>
              </a:xfrm>
              <a:custGeom>
                <a:avLst/>
                <a:gdLst>
                  <a:gd name="T0" fmla="*/ 11 w 11"/>
                  <a:gd name="T1" fmla="*/ 0 h 15"/>
                  <a:gd name="T2" fmla="*/ 11 w 11"/>
                  <a:gd name="T3" fmla="*/ 0 h 15"/>
                  <a:gd name="T4" fmla="*/ 6 w 11"/>
                  <a:gd name="T5" fmla="*/ 2 h 15"/>
                  <a:gd name="T6" fmla="*/ 3 w 11"/>
                  <a:gd name="T7" fmla="*/ 5 h 15"/>
                  <a:gd name="T8" fmla="*/ 0 w 11"/>
                  <a:gd name="T9" fmla="*/ 10 h 15"/>
                  <a:gd name="T10" fmla="*/ 0 w 11"/>
                  <a:gd name="T11" fmla="*/ 15 h 15"/>
                  <a:gd name="T12" fmla="*/ 6 w 11"/>
                  <a:gd name="T13" fmla="*/ 13 h 15"/>
                  <a:gd name="T14" fmla="*/ 6 w 11"/>
                  <a:gd name="T15" fmla="*/ 10 h 15"/>
                  <a:gd name="T16" fmla="*/ 6 w 11"/>
                  <a:gd name="T17" fmla="*/ 7 h 15"/>
                  <a:gd name="T18" fmla="*/ 8 w 11"/>
                  <a:gd name="T19" fmla="*/ 5 h 15"/>
                  <a:gd name="T20" fmla="*/ 11 w 11"/>
                  <a:gd name="T21" fmla="*/ 2 h 15"/>
                  <a:gd name="T22" fmla="*/ 11 w 11"/>
                  <a:gd name="T23" fmla="*/ 2 h 15"/>
                  <a:gd name="T24" fmla="*/ 11 w 11"/>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5"/>
                  <a:gd name="T41" fmla="*/ 11 w 11"/>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5">
                    <a:moveTo>
                      <a:pt x="11" y="0"/>
                    </a:moveTo>
                    <a:lnTo>
                      <a:pt x="11" y="0"/>
                    </a:lnTo>
                    <a:lnTo>
                      <a:pt x="6" y="2"/>
                    </a:lnTo>
                    <a:lnTo>
                      <a:pt x="3" y="5"/>
                    </a:lnTo>
                    <a:lnTo>
                      <a:pt x="0" y="10"/>
                    </a:lnTo>
                    <a:lnTo>
                      <a:pt x="0" y="15"/>
                    </a:lnTo>
                    <a:lnTo>
                      <a:pt x="6" y="13"/>
                    </a:lnTo>
                    <a:lnTo>
                      <a:pt x="6" y="10"/>
                    </a:lnTo>
                    <a:lnTo>
                      <a:pt x="6" y="7"/>
                    </a:lnTo>
                    <a:lnTo>
                      <a:pt x="8" y="5"/>
                    </a:lnTo>
                    <a:lnTo>
                      <a:pt x="11" y="2"/>
                    </a:lnTo>
                    <a:lnTo>
                      <a:pt x="1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46" name="Freeform 729"/>
              <p:cNvSpPr>
                <a:spLocks/>
              </p:cNvSpPr>
              <p:nvPr/>
            </p:nvSpPr>
            <p:spPr bwMode="auto">
              <a:xfrm>
                <a:off x="5488" y="1885"/>
                <a:ext cx="8" cy="8"/>
              </a:xfrm>
              <a:custGeom>
                <a:avLst/>
                <a:gdLst>
                  <a:gd name="T0" fmla="*/ 0 w 8"/>
                  <a:gd name="T1" fmla="*/ 0 h 8"/>
                  <a:gd name="T2" fmla="*/ 3 w 8"/>
                  <a:gd name="T3" fmla="*/ 3 h 8"/>
                  <a:gd name="T4" fmla="*/ 5 w 8"/>
                  <a:gd name="T5" fmla="*/ 6 h 8"/>
                  <a:gd name="T6" fmla="*/ 8 w 8"/>
                  <a:gd name="T7" fmla="*/ 6 h 8"/>
                  <a:gd name="T8" fmla="*/ 8 w 8"/>
                  <a:gd name="T9" fmla="*/ 8 h 8"/>
                  <a:gd name="T10" fmla="*/ 8 w 8"/>
                  <a:gd name="T11" fmla="*/ 3 h 8"/>
                  <a:gd name="T12" fmla="*/ 3 w 8"/>
                  <a:gd name="T13" fmla="*/ 0 h 8"/>
                  <a:gd name="T14" fmla="*/ 5 w 8"/>
                  <a:gd name="T15" fmla="*/ 3 h 8"/>
                  <a:gd name="T16" fmla="*/ 0 w 8"/>
                  <a:gd name="T17" fmla="*/ 0 h 8"/>
                  <a:gd name="T18" fmla="*/ 0 w 8"/>
                  <a:gd name="T19" fmla="*/ 3 h 8"/>
                  <a:gd name="T20" fmla="*/ 3 w 8"/>
                  <a:gd name="T21" fmla="*/ 3 h 8"/>
                  <a:gd name="T22" fmla="*/ 0 w 8"/>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0" y="0"/>
                    </a:moveTo>
                    <a:lnTo>
                      <a:pt x="3" y="3"/>
                    </a:lnTo>
                    <a:lnTo>
                      <a:pt x="5" y="6"/>
                    </a:lnTo>
                    <a:lnTo>
                      <a:pt x="8" y="6"/>
                    </a:lnTo>
                    <a:lnTo>
                      <a:pt x="8" y="8"/>
                    </a:lnTo>
                    <a:lnTo>
                      <a:pt x="8" y="3"/>
                    </a:lnTo>
                    <a:lnTo>
                      <a:pt x="3" y="0"/>
                    </a:lnTo>
                    <a:lnTo>
                      <a:pt x="5" y="3"/>
                    </a:lnTo>
                    <a:lnTo>
                      <a:pt x="0" y="0"/>
                    </a:lnTo>
                    <a:lnTo>
                      <a:pt x="0" y="3"/>
                    </a:lnTo>
                    <a:lnTo>
                      <a:pt x="3" y="3"/>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47" name="Freeform 730"/>
              <p:cNvSpPr>
                <a:spLocks/>
              </p:cNvSpPr>
              <p:nvPr/>
            </p:nvSpPr>
            <p:spPr bwMode="auto">
              <a:xfrm>
                <a:off x="5488" y="1883"/>
                <a:ext cx="13" cy="5"/>
              </a:xfrm>
              <a:custGeom>
                <a:avLst/>
                <a:gdLst>
                  <a:gd name="T0" fmla="*/ 13 w 13"/>
                  <a:gd name="T1" fmla="*/ 0 h 5"/>
                  <a:gd name="T2" fmla="*/ 13 w 13"/>
                  <a:gd name="T3" fmla="*/ 0 h 5"/>
                  <a:gd name="T4" fmla="*/ 5 w 13"/>
                  <a:gd name="T5" fmla="*/ 0 h 5"/>
                  <a:gd name="T6" fmla="*/ 0 w 13"/>
                  <a:gd name="T7" fmla="*/ 2 h 5"/>
                  <a:gd name="T8" fmla="*/ 5 w 13"/>
                  <a:gd name="T9" fmla="*/ 5 h 5"/>
                  <a:gd name="T10" fmla="*/ 5 w 13"/>
                  <a:gd name="T11" fmla="*/ 5 h 5"/>
                  <a:gd name="T12" fmla="*/ 13 w 13"/>
                  <a:gd name="T13" fmla="*/ 2 h 5"/>
                  <a:gd name="T14" fmla="*/ 13 w 13"/>
                  <a:gd name="T15" fmla="*/ 2 h 5"/>
                  <a:gd name="T16" fmla="*/ 13 w 13"/>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
                  <a:gd name="T29" fmla="*/ 13 w 1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
                    <a:moveTo>
                      <a:pt x="13" y="0"/>
                    </a:moveTo>
                    <a:lnTo>
                      <a:pt x="13" y="0"/>
                    </a:lnTo>
                    <a:lnTo>
                      <a:pt x="5" y="0"/>
                    </a:lnTo>
                    <a:lnTo>
                      <a:pt x="0" y="2"/>
                    </a:lnTo>
                    <a:lnTo>
                      <a:pt x="5" y="5"/>
                    </a:lnTo>
                    <a:lnTo>
                      <a:pt x="13" y="2"/>
                    </a:lnTo>
                    <a:lnTo>
                      <a:pt x="1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48" name="Freeform 731"/>
              <p:cNvSpPr>
                <a:spLocks/>
              </p:cNvSpPr>
              <p:nvPr/>
            </p:nvSpPr>
            <p:spPr bwMode="auto">
              <a:xfrm>
                <a:off x="5501" y="1883"/>
                <a:ext cx="8" cy="8"/>
              </a:xfrm>
              <a:custGeom>
                <a:avLst/>
                <a:gdLst>
                  <a:gd name="T0" fmla="*/ 8 w 8"/>
                  <a:gd name="T1" fmla="*/ 5 h 8"/>
                  <a:gd name="T2" fmla="*/ 8 w 8"/>
                  <a:gd name="T3" fmla="*/ 8 h 8"/>
                  <a:gd name="T4" fmla="*/ 8 w 8"/>
                  <a:gd name="T5" fmla="*/ 2 h 8"/>
                  <a:gd name="T6" fmla="*/ 0 w 8"/>
                  <a:gd name="T7" fmla="*/ 0 h 8"/>
                  <a:gd name="T8" fmla="*/ 0 w 8"/>
                  <a:gd name="T9" fmla="*/ 2 h 8"/>
                  <a:gd name="T10" fmla="*/ 5 w 8"/>
                  <a:gd name="T11" fmla="*/ 8 h 8"/>
                  <a:gd name="T12" fmla="*/ 5 w 8"/>
                  <a:gd name="T13" fmla="*/ 5 h 8"/>
                  <a:gd name="T14" fmla="*/ 5 w 8"/>
                  <a:gd name="T15" fmla="*/ 8 h 8"/>
                  <a:gd name="T16" fmla="*/ 8 w 8"/>
                  <a:gd name="T17" fmla="*/ 5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8" y="5"/>
                    </a:moveTo>
                    <a:lnTo>
                      <a:pt x="8" y="8"/>
                    </a:lnTo>
                    <a:lnTo>
                      <a:pt x="8" y="2"/>
                    </a:lnTo>
                    <a:lnTo>
                      <a:pt x="0" y="0"/>
                    </a:lnTo>
                    <a:lnTo>
                      <a:pt x="0" y="2"/>
                    </a:lnTo>
                    <a:lnTo>
                      <a:pt x="5" y="8"/>
                    </a:lnTo>
                    <a:lnTo>
                      <a:pt x="5" y="5"/>
                    </a:lnTo>
                    <a:lnTo>
                      <a:pt x="5" y="8"/>
                    </a:lnTo>
                    <a:lnTo>
                      <a:pt x="8"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49" name="Freeform 732"/>
              <p:cNvSpPr>
                <a:spLocks/>
              </p:cNvSpPr>
              <p:nvPr/>
            </p:nvSpPr>
            <p:spPr bwMode="auto">
              <a:xfrm>
                <a:off x="5504" y="1888"/>
                <a:ext cx="7" cy="29"/>
              </a:xfrm>
              <a:custGeom>
                <a:avLst/>
                <a:gdLst>
                  <a:gd name="T0" fmla="*/ 5 w 7"/>
                  <a:gd name="T1" fmla="*/ 29 h 29"/>
                  <a:gd name="T2" fmla="*/ 5 w 7"/>
                  <a:gd name="T3" fmla="*/ 29 h 29"/>
                  <a:gd name="T4" fmla="*/ 7 w 7"/>
                  <a:gd name="T5" fmla="*/ 10 h 29"/>
                  <a:gd name="T6" fmla="*/ 5 w 7"/>
                  <a:gd name="T7" fmla="*/ 0 h 29"/>
                  <a:gd name="T8" fmla="*/ 2 w 7"/>
                  <a:gd name="T9" fmla="*/ 3 h 29"/>
                  <a:gd name="T10" fmla="*/ 2 w 7"/>
                  <a:gd name="T11" fmla="*/ 10 h 29"/>
                  <a:gd name="T12" fmla="*/ 0 w 7"/>
                  <a:gd name="T13" fmla="*/ 29 h 29"/>
                  <a:gd name="T14" fmla="*/ 0 w 7"/>
                  <a:gd name="T15" fmla="*/ 29 h 29"/>
                  <a:gd name="T16" fmla="*/ 5 w 7"/>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5" y="29"/>
                    </a:moveTo>
                    <a:lnTo>
                      <a:pt x="5" y="29"/>
                    </a:lnTo>
                    <a:lnTo>
                      <a:pt x="7" y="10"/>
                    </a:lnTo>
                    <a:lnTo>
                      <a:pt x="5" y="0"/>
                    </a:lnTo>
                    <a:lnTo>
                      <a:pt x="2" y="3"/>
                    </a:lnTo>
                    <a:lnTo>
                      <a:pt x="2" y="10"/>
                    </a:lnTo>
                    <a:lnTo>
                      <a:pt x="0" y="29"/>
                    </a:lnTo>
                    <a:lnTo>
                      <a:pt x="5" y="2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50" name="Freeform 733"/>
              <p:cNvSpPr>
                <a:spLocks/>
              </p:cNvSpPr>
              <p:nvPr/>
            </p:nvSpPr>
            <p:spPr bwMode="auto">
              <a:xfrm>
                <a:off x="5491" y="1917"/>
                <a:ext cx="18" cy="5"/>
              </a:xfrm>
              <a:custGeom>
                <a:avLst/>
                <a:gdLst>
                  <a:gd name="T0" fmla="*/ 0 w 18"/>
                  <a:gd name="T1" fmla="*/ 2 h 5"/>
                  <a:gd name="T2" fmla="*/ 2 w 18"/>
                  <a:gd name="T3" fmla="*/ 5 h 5"/>
                  <a:gd name="T4" fmla="*/ 7 w 18"/>
                  <a:gd name="T5" fmla="*/ 5 h 5"/>
                  <a:gd name="T6" fmla="*/ 18 w 18"/>
                  <a:gd name="T7" fmla="*/ 0 h 5"/>
                  <a:gd name="T8" fmla="*/ 13 w 18"/>
                  <a:gd name="T9" fmla="*/ 0 h 5"/>
                  <a:gd name="T10" fmla="*/ 7 w 18"/>
                  <a:gd name="T11" fmla="*/ 0 h 5"/>
                  <a:gd name="T12" fmla="*/ 2 w 18"/>
                  <a:gd name="T13" fmla="*/ 0 h 5"/>
                  <a:gd name="T14" fmla="*/ 5 w 18"/>
                  <a:gd name="T15" fmla="*/ 2 h 5"/>
                  <a:gd name="T16" fmla="*/ 0 w 18"/>
                  <a:gd name="T17" fmla="*/ 2 h 5"/>
                  <a:gd name="T18" fmla="*/ 0 w 18"/>
                  <a:gd name="T19" fmla="*/ 5 h 5"/>
                  <a:gd name="T20" fmla="*/ 2 w 18"/>
                  <a:gd name="T21" fmla="*/ 5 h 5"/>
                  <a:gd name="T22" fmla="*/ 0 w 18"/>
                  <a:gd name="T23" fmla="*/ 2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5"/>
                  <a:gd name="T38" fmla="*/ 18 w 1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5">
                    <a:moveTo>
                      <a:pt x="0" y="2"/>
                    </a:moveTo>
                    <a:lnTo>
                      <a:pt x="2" y="5"/>
                    </a:lnTo>
                    <a:lnTo>
                      <a:pt x="7" y="5"/>
                    </a:lnTo>
                    <a:lnTo>
                      <a:pt x="18" y="0"/>
                    </a:lnTo>
                    <a:lnTo>
                      <a:pt x="13" y="0"/>
                    </a:lnTo>
                    <a:lnTo>
                      <a:pt x="7" y="0"/>
                    </a:lnTo>
                    <a:lnTo>
                      <a:pt x="2" y="0"/>
                    </a:lnTo>
                    <a:lnTo>
                      <a:pt x="5" y="2"/>
                    </a:lnTo>
                    <a:lnTo>
                      <a:pt x="0" y="2"/>
                    </a:lnTo>
                    <a:lnTo>
                      <a:pt x="0" y="5"/>
                    </a:lnTo>
                    <a:lnTo>
                      <a:pt x="2" y="5"/>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51" name="Freeform 734"/>
              <p:cNvSpPr>
                <a:spLocks/>
              </p:cNvSpPr>
              <p:nvPr/>
            </p:nvSpPr>
            <p:spPr bwMode="auto">
              <a:xfrm>
                <a:off x="5457" y="1898"/>
                <a:ext cx="28" cy="24"/>
              </a:xfrm>
              <a:custGeom>
                <a:avLst/>
                <a:gdLst>
                  <a:gd name="T0" fmla="*/ 23 w 28"/>
                  <a:gd name="T1" fmla="*/ 0 h 24"/>
                  <a:gd name="T2" fmla="*/ 23 w 28"/>
                  <a:gd name="T3" fmla="*/ 8 h 24"/>
                  <a:gd name="T4" fmla="*/ 28 w 28"/>
                  <a:gd name="T5" fmla="*/ 16 h 24"/>
                  <a:gd name="T6" fmla="*/ 23 w 28"/>
                  <a:gd name="T7" fmla="*/ 16 h 24"/>
                  <a:gd name="T8" fmla="*/ 13 w 28"/>
                  <a:gd name="T9" fmla="*/ 19 h 24"/>
                  <a:gd name="T10" fmla="*/ 13 w 28"/>
                  <a:gd name="T11" fmla="*/ 21 h 24"/>
                  <a:gd name="T12" fmla="*/ 13 w 28"/>
                  <a:gd name="T13" fmla="*/ 21 h 24"/>
                  <a:gd name="T14" fmla="*/ 10 w 28"/>
                  <a:gd name="T15" fmla="*/ 21 h 24"/>
                  <a:gd name="T16" fmla="*/ 7 w 28"/>
                  <a:gd name="T17" fmla="*/ 24 h 24"/>
                  <a:gd name="T18" fmla="*/ 2 w 28"/>
                  <a:gd name="T19" fmla="*/ 21 h 24"/>
                  <a:gd name="T20" fmla="*/ 0 w 28"/>
                  <a:gd name="T21" fmla="*/ 16 h 24"/>
                  <a:gd name="T22" fmla="*/ 0 w 28"/>
                  <a:gd name="T23" fmla="*/ 8 h 24"/>
                  <a:gd name="T24" fmla="*/ 0 w 28"/>
                  <a:gd name="T25" fmla="*/ 3 h 24"/>
                  <a:gd name="T26" fmla="*/ 13 w 28"/>
                  <a:gd name="T27" fmla="*/ 0 h 24"/>
                  <a:gd name="T28" fmla="*/ 23 w 28"/>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4"/>
                  <a:gd name="T47" fmla="*/ 28 w 28"/>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4">
                    <a:moveTo>
                      <a:pt x="23" y="0"/>
                    </a:moveTo>
                    <a:lnTo>
                      <a:pt x="23" y="8"/>
                    </a:lnTo>
                    <a:lnTo>
                      <a:pt x="28" y="16"/>
                    </a:lnTo>
                    <a:lnTo>
                      <a:pt x="23" y="16"/>
                    </a:lnTo>
                    <a:lnTo>
                      <a:pt x="13" y="19"/>
                    </a:lnTo>
                    <a:lnTo>
                      <a:pt x="13" y="21"/>
                    </a:lnTo>
                    <a:lnTo>
                      <a:pt x="10" y="21"/>
                    </a:lnTo>
                    <a:lnTo>
                      <a:pt x="7" y="24"/>
                    </a:lnTo>
                    <a:lnTo>
                      <a:pt x="2" y="21"/>
                    </a:lnTo>
                    <a:lnTo>
                      <a:pt x="0" y="16"/>
                    </a:lnTo>
                    <a:lnTo>
                      <a:pt x="0" y="8"/>
                    </a:lnTo>
                    <a:lnTo>
                      <a:pt x="0" y="3"/>
                    </a:lnTo>
                    <a:lnTo>
                      <a:pt x="13" y="0"/>
                    </a:lnTo>
                    <a:lnTo>
                      <a:pt x="23" y="0"/>
                    </a:lnTo>
                    <a:close/>
                  </a:path>
                </a:pathLst>
              </a:custGeom>
              <a:solidFill>
                <a:srgbClr val="EC9168"/>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52" name="Freeform 735"/>
              <p:cNvSpPr>
                <a:spLocks/>
              </p:cNvSpPr>
              <p:nvPr/>
            </p:nvSpPr>
            <p:spPr bwMode="auto">
              <a:xfrm>
                <a:off x="5477" y="1898"/>
                <a:ext cx="11" cy="19"/>
              </a:xfrm>
              <a:custGeom>
                <a:avLst/>
                <a:gdLst>
                  <a:gd name="T0" fmla="*/ 11 w 11"/>
                  <a:gd name="T1" fmla="*/ 13 h 19"/>
                  <a:gd name="T2" fmla="*/ 11 w 11"/>
                  <a:gd name="T3" fmla="*/ 13 h 19"/>
                  <a:gd name="T4" fmla="*/ 6 w 11"/>
                  <a:gd name="T5" fmla="*/ 6 h 19"/>
                  <a:gd name="T6" fmla="*/ 3 w 11"/>
                  <a:gd name="T7" fmla="*/ 0 h 19"/>
                  <a:gd name="T8" fmla="*/ 0 w 11"/>
                  <a:gd name="T9" fmla="*/ 0 h 19"/>
                  <a:gd name="T10" fmla="*/ 3 w 11"/>
                  <a:gd name="T11" fmla="*/ 8 h 19"/>
                  <a:gd name="T12" fmla="*/ 8 w 11"/>
                  <a:gd name="T13" fmla="*/ 19 h 19"/>
                  <a:gd name="T14" fmla="*/ 8 w 11"/>
                  <a:gd name="T15" fmla="*/ 19 h 19"/>
                  <a:gd name="T16" fmla="*/ 11 w 11"/>
                  <a:gd name="T17" fmla="*/ 13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9"/>
                  <a:gd name="T29" fmla="*/ 11 w 1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9">
                    <a:moveTo>
                      <a:pt x="11" y="13"/>
                    </a:moveTo>
                    <a:lnTo>
                      <a:pt x="11" y="13"/>
                    </a:lnTo>
                    <a:lnTo>
                      <a:pt x="6" y="6"/>
                    </a:lnTo>
                    <a:lnTo>
                      <a:pt x="3" y="0"/>
                    </a:lnTo>
                    <a:lnTo>
                      <a:pt x="0" y="0"/>
                    </a:lnTo>
                    <a:lnTo>
                      <a:pt x="3" y="8"/>
                    </a:lnTo>
                    <a:lnTo>
                      <a:pt x="8" y="19"/>
                    </a:lnTo>
                    <a:lnTo>
                      <a:pt x="11"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53" name="Freeform 736"/>
              <p:cNvSpPr>
                <a:spLocks/>
              </p:cNvSpPr>
              <p:nvPr/>
            </p:nvSpPr>
            <p:spPr bwMode="auto">
              <a:xfrm>
                <a:off x="5470" y="1911"/>
                <a:ext cx="18" cy="6"/>
              </a:xfrm>
              <a:custGeom>
                <a:avLst/>
                <a:gdLst>
                  <a:gd name="T0" fmla="*/ 2 w 18"/>
                  <a:gd name="T1" fmla="*/ 6 h 6"/>
                  <a:gd name="T2" fmla="*/ 2 w 18"/>
                  <a:gd name="T3" fmla="*/ 6 h 6"/>
                  <a:gd name="T4" fmla="*/ 10 w 18"/>
                  <a:gd name="T5" fmla="*/ 3 h 6"/>
                  <a:gd name="T6" fmla="*/ 18 w 18"/>
                  <a:gd name="T7" fmla="*/ 0 h 6"/>
                  <a:gd name="T8" fmla="*/ 15 w 18"/>
                  <a:gd name="T9" fmla="*/ 6 h 6"/>
                  <a:gd name="T10" fmla="*/ 10 w 18"/>
                  <a:gd name="T11" fmla="*/ 0 h 6"/>
                  <a:gd name="T12" fmla="*/ 0 w 18"/>
                  <a:gd name="T13" fmla="*/ 6 h 6"/>
                  <a:gd name="T14" fmla="*/ 0 w 18"/>
                  <a:gd name="T15" fmla="*/ 6 h 6"/>
                  <a:gd name="T16" fmla="*/ 2 w 18"/>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
                  <a:gd name="T29" fmla="*/ 18 w 1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
                    <a:moveTo>
                      <a:pt x="2" y="6"/>
                    </a:moveTo>
                    <a:lnTo>
                      <a:pt x="2" y="6"/>
                    </a:lnTo>
                    <a:lnTo>
                      <a:pt x="10" y="3"/>
                    </a:lnTo>
                    <a:lnTo>
                      <a:pt x="18" y="0"/>
                    </a:lnTo>
                    <a:lnTo>
                      <a:pt x="15" y="6"/>
                    </a:lnTo>
                    <a:lnTo>
                      <a:pt x="10" y="0"/>
                    </a:lnTo>
                    <a:lnTo>
                      <a:pt x="0" y="6"/>
                    </a:lnTo>
                    <a:lnTo>
                      <a:pt x="2"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54" name="Freeform 737"/>
              <p:cNvSpPr>
                <a:spLocks/>
              </p:cNvSpPr>
              <p:nvPr/>
            </p:nvSpPr>
            <p:spPr bwMode="auto">
              <a:xfrm>
                <a:off x="5467" y="1917"/>
                <a:ext cx="5" cy="5"/>
              </a:xfrm>
              <a:custGeom>
                <a:avLst/>
                <a:gdLst>
                  <a:gd name="T0" fmla="*/ 3 w 5"/>
                  <a:gd name="T1" fmla="*/ 5 h 5"/>
                  <a:gd name="T2" fmla="*/ 0 w 5"/>
                  <a:gd name="T3" fmla="*/ 2 h 5"/>
                  <a:gd name="T4" fmla="*/ 5 w 5"/>
                  <a:gd name="T5" fmla="*/ 5 h 5"/>
                  <a:gd name="T6" fmla="*/ 5 w 5"/>
                  <a:gd name="T7" fmla="*/ 0 h 5"/>
                  <a:gd name="T8" fmla="*/ 3 w 5"/>
                  <a:gd name="T9" fmla="*/ 0 h 5"/>
                  <a:gd name="T10" fmla="*/ 0 w 5"/>
                  <a:gd name="T11" fmla="*/ 2 h 5"/>
                  <a:gd name="T12" fmla="*/ 5 w 5"/>
                  <a:gd name="T13" fmla="*/ 2 h 5"/>
                  <a:gd name="T14" fmla="*/ 3 w 5"/>
                  <a:gd name="T15" fmla="*/ 0 h 5"/>
                  <a:gd name="T16" fmla="*/ 5 w 5"/>
                  <a:gd name="T17" fmla="*/ 2 h 5"/>
                  <a:gd name="T18" fmla="*/ 5 w 5"/>
                  <a:gd name="T19" fmla="*/ 0 h 5"/>
                  <a:gd name="T20" fmla="*/ 3 w 5"/>
                  <a:gd name="T21" fmla="*/ 0 h 5"/>
                  <a:gd name="T22" fmla="*/ 3 w 5"/>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5"/>
                  <a:gd name="T38" fmla="*/ 5 w 5"/>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5">
                    <a:moveTo>
                      <a:pt x="3" y="5"/>
                    </a:moveTo>
                    <a:lnTo>
                      <a:pt x="0" y="2"/>
                    </a:lnTo>
                    <a:lnTo>
                      <a:pt x="5" y="5"/>
                    </a:lnTo>
                    <a:lnTo>
                      <a:pt x="5" y="0"/>
                    </a:lnTo>
                    <a:lnTo>
                      <a:pt x="3" y="0"/>
                    </a:lnTo>
                    <a:lnTo>
                      <a:pt x="0" y="2"/>
                    </a:lnTo>
                    <a:lnTo>
                      <a:pt x="5" y="2"/>
                    </a:lnTo>
                    <a:lnTo>
                      <a:pt x="3" y="0"/>
                    </a:lnTo>
                    <a:lnTo>
                      <a:pt x="5" y="2"/>
                    </a:lnTo>
                    <a:lnTo>
                      <a:pt x="5" y="0"/>
                    </a:lnTo>
                    <a:lnTo>
                      <a:pt x="3" y="0"/>
                    </a:lnTo>
                    <a:lnTo>
                      <a:pt x="3"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55" name="Freeform 738"/>
              <p:cNvSpPr>
                <a:spLocks/>
              </p:cNvSpPr>
              <p:nvPr/>
            </p:nvSpPr>
            <p:spPr bwMode="auto">
              <a:xfrm>
                <a:off x="5462" y="1917"/>
                <a:ext cx="8" cy="7"/>
              </a:xfrm>
              <a:custGeom>
                <a:avLst/>
                <a:gdLst>
                  <a:gd name="T0" fmla="*/ 2 w 8"/>
                  <a:gd name="T1" fmla="*/ 7 h 7"/>
                  <a:gd name="T2" fmla="*/ 2 w 8"/>
                  <a:gd name="T3" fmla="*/ 7 h 7"/>
                  <a:gd name="T4" fmla="*/ 8 w 8"/>
                  <a:gd name="T5" fmla="*/ 5 h 7"/>
                  <a:gd name="T6" fmla="*/ 8 w 8"/>
                  <a:gd name="T7" fmla="*/ 5 h 7"/>
                  <a:gd name="T8" fmla="*/ 8 w 8"/>
                  <a:gd name="T9" fmla="*/ 0 h 7"/>
                  <a:gd name="T10" fmla="*/ 5 w 8"/>
                  <a:gd name="T11" fmla="*/ 2 h 7"/>
                  <a:gd name="T12" fmla="*/ 0 w 8"/>
                  <a:gd name="T13" fmla="*/ 5 h 7"/>
                  <a:gd name="T14" fmla="*/ 0 w 8"/>
                  <a:gd name="T15" fmla="*/ 5 h 7"/>
                  <a:gd name="T16" fmla="*/ 2 w 8"/>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7"/>
                  <a:gd name="T29" fmla="*/ 8 w 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7">
                    <a:moveTo>
                      <a:pt x="2" y="7"/>
                    </a:moveTo>
                    <a:lnTo>
                      <a:pt x="2" y="7"/>
                    </a:lnTo>
                    <a:lnTo>
                      <a:pt x="8" y="5"/>
                    </a:lnTo>
                    <a:lnTo>
                      <a:pt x="8" y="0"/>
                    </a:lnTo>
                    <a:lnTo>
                      <a:pt x="5" y="2"/>
                    </a:lnTo>
                    <a:lnTo>
                      <a:pt x="0" y="5"/>
                    </a:lnTo>
                    <a:lnTo>
                      <a:pt x="2" y="7"/>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56" name="Freeform 739"/>
              <p:cNvSpPr>
                <a:spLocks/>
              </p:cNvSpPr>
              <p:nvPr/>
            </p:nvSpPr>
            <p:spPr bwMode="auto">
              <a:xfrm>
                <a:off x="5454" y="1898"/>
                <a:ext cx="10" cy="26"/>
              </a:xfrm>
              <a:custGeom>
                <a:avLst/>
                <a:gdLst>
                  <a:gd name="T0" fmla="*/ 3 w 10"/>
                  <a:gd name="T1" fmla="*/ 0 h 26"/>
                  <a:gd name="T2" fmla="*/ 3 w 10"/>
                  <a:gd name="T3" fmla="*/ 0 h 26"/>
                  <a:gd name="T4" fmla="*/ 0 w 10"/>
                  <a:gd name="T5" fmla="*/ 8 h 26"/>
                  <a:gd name="T6" fmla="*/ 3 w 10"/>
                  <a:gd name="T7" fmla="*/ 16 h 26"/>
                  <a:gd name="T8" fmla="*/ 5 w 10"/>
                  <a:gd name="T9" fmla="*/ 24 h 26"/>
                  <a:gd name="T10" fmla="*/ 10 w 10"/>
                  <a:gd name="T11" fmla="*/ 26 h 26"/>
                  <a:gd name="T12" fmla="*/ 8 w 10"/>
                  <a:gd name="T13" fmla="*/ 24 h 26"/>
                  <a:gd name="T14" fmla="*/ 8 w 10"/>
                  <a:gd name="T15" fmla="*/ 21 h 26"/>
                  <a:gd name="T16" fmla="*/ 5 w 10"/>
                  <a:gd name="T17" fmla="*/ 13 h 26"/>
                  <a:gd name="T18" fmla="*/ 5 w 10"/>
                  <a:gd name="T19" fmla="*/ 8 h 26"/>
                  <a:gd name="T20" fmla="*/ 5 w 10"/>
                  <a:gd name="T21" fmla="*/ 6 h 26"/>
                  <a:gd name="T22" fmla="*/ 5 w 10"/>
                  <a:gd name="T23" fmla="*/ 6 h 26"/>
                  <a:gd name="T24" fmla="*/ 3 w 10"/>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26"/>
                  <a:gd name="T41" fmla="*/ 10 w 10"/>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26">
                    <a:moveTo>
                      <a:pt x="3" y="0"/>
                    </a:moveTo>
                    <a:lnTo>
                      <a:pt x="3" y="0"/>
                    </a:lnTo>
                    <a:lnTo>
                      <a:pt x="0" y="8"/>
                    </a:lnTo>
                    <a:lnTo>
                      <a:pt x="3" y="16"/>
                    </a:lnTo>
                    <a:lnTo>
                      <a:pt x="5" y="24"/>
                    </a:lnTo>
                    <a:lnTo>
                      <a:pt x="10" y="26"/>
                    </a:lnTo>
                    <a:lnTo>
                      <a:pt x="8" y="24"/>
                    </a:lnTo>
                    <a:lnTo>
                      <a:pt x="8" y="21"/>
                    </a:lnTo>
                    <a:lnTo>
                      <a:pt x="5" y="13"/>
                    </a:lnTo>
                    <a:lnTo>
                      <a:pt x="5" y="8"/>
                    </a:lnTo>
                    <a:lnTo>
                      <a:pt x="5" y="6"/>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57" name="Freeform 740"/>
              <p:cNvSpPr>
                <a:spLocks/>
              </p:cNvSpPr>
              <p:nvPr/>
            </p:nvSpPr>
            <p:spPr bwMode="auto">
              <a:xfrm>
                <a:off x="5457" y="1896"/>
                <a:ext cx="23" cy="8"/>
              </a:xfrm>
              <a:custGeom>
                <a:avLst/>
                <a:gdLst>
                  <a:gd name="T0" fmla="*/ 23 w 23"/>
                  <a:gd name="T1" fmla="*/ 2 h 8"/>
                  <a:gd name="T2" fmla="*/ 23 w 23"/>
                  <a:gd name="T3" fmla="*/ 0 h 8"/>
                  <a:gd name="T4" fmla="*/ 13 w 23"/>
                  <a:gd name="T5" fmla="*/ 2 h 8"/>
                  <a:gd name="T6" fmla="*/ 0 w 23"/>
                  <a:gd name="T7" fmla="*/ 2 h 8"/>
                  <a:gd name="T8" fmla="*/ 2 w 23"/>
                  <a:gd name="T9" fmla="*/ 8 h 8"/>
                  <a:gd name="T10" fmla="*/ 13 w 23"/>
                  <a:gd name="T11" fmla="*/ 5 h 8"/>
                  <a:gd name="T12" fmla="*/ 23 w 23"/>
                  <a:gd name="T13" fmla="*/ 2 h 8"/>
                  <a:gd name="T14" fmla="*/ 20 w 23"/>
                  <a:gd name="T15" fmla="*/ 2 h 8"/>
                  <a:gd name="T16" fmla="*/ 23 w 23"/>
                  <a:gd name="T17" fmla="*/ 2 h 8"/>
                  <a:gd name="T18" fmla="*/ 23 w 23"/>
                  <a:gd name="T19" fmla="*/ 0 h 8"/>
                  <a:gd name="T20" fmla="*/ 23 w 23"/>
                  <a:gd name="T21" fmla="*/ 0 h 8"/>
                  <a:gd name="T22" fmla="*/ 23 w 23"/>
                  <a:gd name="T23" fmla="*/ 2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8"/>
                  <a:gd name="T38" fmla="*/ 23 w 23"/>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8">
                    <a:moveTo>
                      <a:pt x="23" y="2"/>
                    </a:moveTo>
                    <a:lnTo>
                      <a:pt x="23" y="0"/>
                    </a:lnTo>
                    <a:lnTo>
                      <a:pt x="13" y="2"/>
                    </a:lnTo>
                    <a:lnTo>
                      <a:pt x="0" y="2"/>
                    </a:lnTo>
                    <a:lnTo>
                      <a:pt x="2" y="8"/>
                    </a:lnTo>
                    <a:lnTo>
                      <a:pt x="13" y="5"/>
                    </a:lnTo>
                    <a:lnTo>
                      <a:pt x="23" y="2"/>
                    </a:lnTo>
                    <a:lnTo>
                      <a:pt x="20" y="2"/>
                    </a:lnTo>
                    <a:lnTo>
                      <a:pt x="23" y="2"/>
                    </a:lnTo>
                    <a:lnTo>
                      <a:pt x="23" y="0"/>
                    </a:lnTo>
                    <a:lnTo>
                      <a:pt x="23"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58" name="Freeform 741"/>
              <p:cNvSpPr>
                <a:spLocks/>
              </p:cNvSpPr>
              <p:nvPr/>
            </p:nvSpPr>
            <p:spPr bwMode="auto">
              <a:xfrm>
                <a:off x="5451" y="1938"/>
                <a:ext cx="24" cy="23"/>
              </a:xfrm>
              <a:custGeom>
                <a:avLst/>
                <a:gdLst>
                  <a:gd name="T0" fmla="*/ 21 w 24"/>
                  <a:gd name="T1" fmla="*/ 0 h 23"/>
                  <a:gd name="T2" fmla="*/ 24 w 24"/>
                  <a:gd name="T3" fmla="*/ 2 h 23"/>
                  <a:gd name="T4" fmla="*/ 24 w 24"/>
                  <a:gd name="T5" fmla="*/ 7 h 23"/>
                  <a:gd name="T6" fmla="*/ 8 w 24"/>
                  <a:gd name="T7" fmla="*/ 18 h 23"/>
                  <a:gd name="T8" fmla="*/ 0 w 24"/>
                  <a:gd name="T9" fmla="*/ 23 h 23"/>
                  <a:gd name="T10" fmla="*/ 0 w 24"/>
                  <a:gd name="T11" fmla="*/ 20 h 23"/>
                  <a:gd name="T12" fmla="*/ 3 w 24"/>
                  <a:gd name="T13" fmla="*/ 13 h 23"/>
                  <a:gd name="T14" fmla="*/ 6 w 24"/>
                  <a:gd name="T15" fmla="*/ 7 h 23"/>
                  <a:gd name="T16" fmla="*/ 11 w 24"/>
                  <a:gd name="T17" fmla="*/ 5 h 23"/>
                  <a:gd name="T18" fmla="*/ 16 w 24"/>
                  <a:gd name="T19" fmla="*/ 2 h 23"/>
                  <a:gd name="T20" fmla="*/ 21 w 24"/>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3"/>
                  <a:gd name="T35" fmla="*/ 24 w 24"/>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3">
                    <a:moveTo>
                      <a:pt x="21" y="0"/>
                    </a:moveTo>
                    <a:lnTo>
                      <a:pt x="24" y="2"/>
                    </a:lnTo>
                    <a:lnTo>
                      <a:pt x="24" y="7"/>
                    </a:lnTo>
                    <a:lnTo>
                      <a:pt x="8" y="18"/>
                    </a:lnTo>
                    <a:lnTo>
                      <a:pt x="0" y="23"/>
                    </a:lnTo>
                    <a:lnTo>
                      <a:pt x="0" y="20"/>
                    </a:lnTo>
                    <a:lnTo>
                      <a:pt x="3" y="13"/>
                    </a:lnTo>
                    <a:lnTo>
                      <a:pt x="6" y="7"/>
                    </a:lnTo>
                    <a:lnTo>
                      <a:pt x="11" y="5"/>
                    </a:lnTo>
                    <a:lnTo>
                      <a:pt x="16" y="2"/>
                    </a:lnTo>
                    <a:lnTo>
                      <a:pt x="21" y="0"/>
                    </a:lnTo>
                    <a:close/>
                  </a:path>
                </a:pathLst>
              </a:custGeom>
              <a:solidFill>
                <a:srgbClr val="848282"/>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59" name="Freeform 742"/>
              <p:cNvSpPr>
                <a:spLocks/>
              </p:cNvSpPr>
              <p:nvPr/>
            </p:nvSpPr>
            <p:spPr bwMode="auto">
              <a:xfrm>
                <a:off x="5470" y="1935"/>
                <a:ext cx="7" cy="13"/>
              </a:xfrm>
              <a:custGeom>
                <a:avLst/>
                <a:gdLst>
                  <a:gd name="T0" fmla="*/ 5 w 7"/>
                  <a:gd name="T1" fmla="*/ 13 h 13"/>
                  <a:gd name="T2" fmla="*/ 5 w 7"/>
                  <a:gd name="T3" fmla="*/ 13 h 13"/>
                  <a:gd name="T4" fmla="*/ 7 w 7"/>
                  <a:gd name="T5" fmla="*/ 5 h 13"/>
                  <a:gd name="T6" fmla="*/ 5 w 7"/>
                  <a:gd name="T7" fmla="*/ 0 h 13"/>
                  <a:gd name="T8" fmla="*/ 0 w 7"/>
                  <a:gd name="T9" fmla="*/ 3 h 13"/>
                  <a:gd name="T10" fmla="*/ 2 w 7"/>
                  <a:gd name="T11" fmla="*/ 5 h 13"/>
                  <a:gd name="T12" fmla="*/ 2 w 7"/>
                  <a:gd name="T13" fmla="*/ 8 h 13"/>
                  <a:gd name="T14" fmla="*/ 2 w 7"/>
                  <a:gd name="T15" fmla="*/ 8 h 13"/>
                  <a:gd name="T16" fmla="*/ 5 w 7"/>
                  <a:gd name="T17" fmla="*/ 1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3"/>
                  <a:gd name="T29" fmla="*/ 7 w 7"/>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3">
                    <a:moveTo>
                      <a:pt x="5" y="13"/>
                    </a:moveTo>
                    <a:lnTo>
                      <a:pt x="5" y="13"/>
                    </a:lnTo>
                    <a:lnTo>
                      <a:pt x="7" y="5"/>
                    </a:lnTo>
                    <a:lnTo>
                      <a:pt x="5" y="0"/>
                    </a:lnTo>
                    <a:lnTo>
                      <a:pt x="0" y="3"/>
                    </a:lnTo>
                    <a:lnTo>
                      <a:pt x="2" y="5"/>
                    </a:lnTo>
                    <a:lnTo>
                      <a:pt x="2" y="8"/>
                    </a:lnTo>
                    <a:lnTo>
                      <a:pt x="5"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60" name="Freeform 743"/>
              <p:cNvSpPr>
                <a:spLocks/>
              </p:cNvSpPr>
              <p:nvPr/>
            </p:nvSpPr>
            <p:spPr bwMode="auto">
              <a:xfrm>
                <a:off x="5449" y="1943"/>
                <a:ext cx="26" cy="21"/>
              </a:xfrm>
              <a:custGeom>
                <a:avLst/>
                <a:gdLst>
                  <a:gd name="T0" fmla="*/ 2 w 26"/>
                  <a:gd name="T1" fmla="*/ 21 h 21"/>
                  <a:gd name="T2" fmla="*/ 0 w 26"/>
                  <a:gd name="T3" fmla="*/ 21 h 21"/>
                  <a:gd name="T4" fmla="*/ 13 w 26"/>
                  <a:gd name="T5" fmla="*/ 15 h 21"/>
                  <a:gd name="T6" fmla="*/ 26 w 26"/>
                  <a:gd name="T7" fmla="*/ 5 h 21"/>
                  <a:gd name="T8" fmla="*/ 23 w 26"/>
                  <a:gd name="T9" fmla="*/ 0 h 21"/>
                  <a:gd name="T10" fmla="*/ 10 w 26"/>
                  <a:gd name="T11" fmla="*/ 10 h 21"/>
                  <a:gd name="T12" fmla="*/ 2 w 26"/>
                  <a:gd name="T13" fmla="*/ 15 h 21"/>
                  <a:gd name="T14" fmla="*/ 2 w 26"/>
                  <a:gd name="T15" fmla="*/ 15 h 21"/>
                  <a:gd name="T16" fmla="*/ 2 w 26"/>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1"/>
                  <a:gd name="T29" fmla="*/ 26 w 2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1">
                    <a:moveTo>
                      <a:pt x="2" y="21"/>
                    </a:moveTo>
                    <a:lnTo>
                      <a:pt x="0" y="21"/>
                    </a:lnTo>
                    <a:lnTo>
                      <a:pt x="13" y="15"/>
                    </a:lnTo>
                    <a:lnTo>
                      <a:pt x="26" y="5"/>
                    </a:lnTo>
                    <a:lnTo>
                      <a:pt x="23" y="0"/>
                    </a:lnTo>
                    <a:lnTo>
                      <a:pt x="10" y="10"/>
                    </a:lnTo>
                    <a:lnTo>
                      <a:pt x="2" y="15"/>
                    </a:lnTo>
                    <a:lnTo>
                      <a:pt x="2" y="2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61" name="Freeform 744"/>
              <p:cNvSpPr>
                <a:spLocks/>
              </p:cNvSpPr>
              <p:nvPr/>
            </p:nvSpPr>
            <p:spPr bwMode="auto">
              <a:xfrm>
                <a:off x="5449" y="1940"/>
                <a:ext cx="13" cy="24"/>
              </a:xfrm>
              <a:custGeom>
                <a:avLst/>
                <a:gdLst>
                  <a:gd name="T0" fmla="*/ 13 w 13"/>
                  <a:gd name="T1" fmla="*/ 0 h 24"/>
                  <a:gd name="T2" fmla="*/ 13 w 13"/>
                  <a:gd name="T3" fmla="*/ 0 h 24"/>
                  <a:gd name="T4" fmla="*/ 5 w 13"/>
                  <a:gd name="T5" fmla="*/ 5 h 24"/>
                  <a:gd name="T6" fmla="*/ 2 w 13"/>
                  <a:gd name="T7" fmla="*/ 11 h 24"/>
                  <a:gd name="T8" fmla="*/ 0 w 13"/>
                  <a:gd name="T9" fmla="*/ 18 h 24"/>
                  <a:gd name="T10" fmla="*/ 2 w 13"/>
                  <a:gd name="T11" fmla="*/ 24 h 24"/>
                  <a:gd name="T12" fmla="*/ 2 w 13"/>
                  <a:gd name="T13" fmla="*/ 18 h 24"/>
                  <a:gd name="T14" fmla="*/ 5 w 13"/>
                  <a:gd name="T15" fmla="*/ 18 h 24"/>
                  <a:gd name="T16" fmla="*/ 5 w 13"/>
                  <a:gd name="T17" fmla="*/ 13 h 24"/>
                  <a:gd name="T18" fmla="*/ 10 w 13"/>
                  <a:gd name="T19" fmla="*/ 8 h 24"/>
                  <a:gd name="T20" fmla="*/ 13 w 13"/>
                  <a:gd name="T21" fmla="*/ 5 h 24"/>
                  <a:gd name="T22" fmla="*/ 13 w 13"/>
                  <a:gd name="T23" fmla="*/ 5 h 24"/>
                  <a:gd name="T24" fmla="*/ 13 w 13"/>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24"/>
                  <a:gd name="T41" fmla="*/ 13 w 1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24">
                    <a:moveTo>
                      <a:pt x="13" y="0"/>
                    </a:moveTo>
                    <a:lnTo>
                      <a:pt x="13" y="0"/>
                    </a:lnTo>
                    <a:lnTo>
                      <a:pt x="5" y="5"/>
                    </a:lnTo>
                    <a:lnTo>
                      <a:pt x="2" y="11"/>
                    </a:lnTo>
                    <a:lnTo>
                      <a:pt x="0" y="18"/>
                    </a:lnTo>
                    <a:lnTo>
                      <a:pt x="2" y="24"/>
                    </a:lnTo>
                    <a:lnTo>
                      <a:pt x="2" y="18"/>
                    </a:lnTo>
                    <a:lnTo>
                      <a:pt x="5" y="18"/>
                    </a:lnTo>
                    <a:lnTo>
                      <a:pt x="5" y="13"/>
                    </a:lnTo>
                    <a:lnTo>
                      <a:pt x="10" y="8"/>
                    </a:lnTo>
                    <a:lnTo>
                      <a:pt x="13" y="5"/>
                    </a:lnTo>
                    <a:lnTo>
                      <a:pt x="1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62" name="Freeform 745"/>
              <p:cNvSpPr>
                <a:spLocks/>
              </p:cNvSpPr>
              <p:nvPr/>
            </p:nvSpPr>
            <p:spPr bwMode="auto">
              <a:xfrm>
                <a:off x="5462" y="1935"/>
                <a:ext cx="13" cy="10"/>
              </a:xfrm>
              <a:custGeom>
                <a:avLst/>
                <a:gdLst>
                  <a:gd name="T0" fmla="*/ 13 w 13"/>
                  <a:gd name="T1" fmla="*/ 0 h 10"/>
                  <a:gd name="T2" fmla="*/ 8 w 13"/>
                  <a:gd name="T3" fmla="*/ 3 h 10"/>
                  <a:gd name="T4" fmla="*/ 5 w 13"/>
                  <a:gd name="T5" fmla="*/ 5 h 10"/>
                  <a:gd name="T6" fmla="*/ 0 w 13"/>
                  <a:gd name="T7" fmla="*/ 5 h 10"/>
                  <a:gd name="T8" fmla="*/ 0 w 13"/>
                  <a:gd name="T9" fmla="*/ 10 h 10"/>
                  <a:gd name="T10" fmla="*/ 5 w 13"/>
                  <a:gd name="T11" fmla="*/ 8 h 10"/>
                  <a:gd name="T12" fmla="*/ 13 w 13"/>
                  <a:gd name="T13" fmla="*/ 3 h 10"/>
                  <a:gd name="T14" fmla="*/ 8 w 13"/>
                  <a:gd name="T15" fmla="*/ 3 h 10"/>
                  <a:gd name="T16" fmla="*/ 13 w 13"/>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0"/>
                  <a:gd name="T29" fmla="*/ 13 w 13"/>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0">
                    <a:moveTo>
                      <a:pt x="13" y="0"/>
                    </a:moveTo>
                    <a:lnTo>
                      <a:pt x="8" y="3"/>
                    </a:lnTo>
                    <a:lnTo>
                      <a:pt x="5" y="5"/>
                    </a:lnTo>
                    <a:lnTo>
                      <a:pt x="0" y="5"/>
                    </a:lnTo>
                    <a:lnTo>
                      <a:pt x="0" y="10"/>
                    </a:lnTo>
                    <a:lnTo>
                      <a:pt x="5" y="8"/>
                    </a:lnTo>
                    <a:lnTo>
                      <a:pt x="13" y="3"/>
                    </a:lnTo>
                    <a:lnTo>
                      <a:pt x="8" y="3"/>
                    </a:lnTo>
                    <a:lnTo>
                      <a:pt x="1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63" name="Freeform 746"/>
              <p:cNvSpPr>
                <a:spLocks/>
              </p:cNvSpPr>
              <p:nvPr/>
            </p:nvSpPr>
            <p:spPr bwMode="auto">
              <a:xfrm>
                <a:off x="5477" y="1791"/>
                <a:ext cx="14" cy="21"/>
              </a:xfrm>
              <a:custGeom>
                <a:avLst/>
                <a:gdLst>
                  <a:gd name="T0" fmla="*/ 11 w 14"/>
                  <a:gd name="T1" fmla="*/ 21 h 21"/>
                  <a:gd name="T2" fmla="*/ 6 w 14"/>
                  <a:gd name="T3" fmla="*/ 21 h 21"/>
                  <a:gd name="T4" fmla="*/ 0 w 14"/>
                  <a:gd name="T5" fmla="*/ 16 h 21"/>
                  <a:gd name="T6" fmla="*/ 6 w 14"/>
                  <a:gd name="T7" fmla="*/ 8 h 21"/>
                  <a:gd name="T8" fmla="*/ 14 w 14"/>
                  <a:gd name="T9" fmla="*/ 3 h 21"/>
                  <a:gd name="T10" fmla="*/ 14 w 14"/>
                  <a:gd name="T11" fmla="*/ 0 h 21"/>
                  <a:gd name="T12" fmla="*/ 14 w 14"/>
                  <a:gd name="T13" fmla="*/ 5 h 21"/>
                  <a:gd name="T14" fmla="*/ 11 w 14"/>
                  <a:gd name="T15" fmla="*/ 13 h 21"/>
                  <a:gd name="T16" fmla="*/ 11 w 14"/>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1"/>
                  <a:gd name="T29" fmla="*/ 14 w 14"/>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1">
                    <a:moveTo>
                      <a:pt x="11" y="21"/>
                    </a:moveTo>
                    <a:lnTo>
                      <a:pt x="6" y="21"/>
                    </a:lnTo>
                    <a:lnTo>
                      <a:pt x="0" y="16"/>
                    </a:lnTo>
                    <a:lnTo>
                      <a:pt x="6" y="8"/>
                    </a:lnTo>
                    <a:lnTo>
                      <a:pt x="14" y="3"/>
                    </a:lnTo>
                    <a:lnTo>
                      <a:pt x="14" y="0"/>
                    </a:lnTo>
                    <a:lnTo>
                      <a:pt x="14" y="5"/>
                    </a:lnTo>
                    <a:lnTo>
                      <a:pt x="11" y="13"/>
                    </a:lnTo>
                    <a:lnTo>
                      <a:pt x="11" y="21"/>
                    </a:lnTo>
                    <a:close/>
                  </a:path>
                </a:pathLst>
              </a:custGeom>
              <a:solidFill>
                <a:srgbClr val="848282"/>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64" name="Freeform 747"/>
              <p:cNvSpPr>
                <a:spLocks/>
              </p:cNvSpPr>
              <p:nvPr/>
            </p:nvSpPr>
            <p:spPr bwMode="auto">
              <a:xfrm>
                <a:off x="5477" y="1807"/>
                <a:ext cx="11" cy="8"/>
              </a:xfrm>
              <a:custGeom>
                <a:avLst/>
                <a:gdLst>
                  <a:gd name="T0" fmla="*/ 0 w 11"/>
                  <a:gd name="T1" fmla="*/ 0 h 8"/>
                  <a:gd name="T2" fmla="*/ 0 w 11"/>
                  <a:gd name="T3" fmla="*/ 0 h 8"/>
                  <a:gd name="T4" fmla="*/ 6 w 11"/>
                  <a:gd name="T5" fmla="*/ 5 h 8"/>
                  <a:gd name="T6" fmla="*/ 11 w 11"/>
                  <a:gd name="T7" fmla="*/ 8 h 8"/>
                  <a:gd name="T8" fmla="*/ 11 w 11"/>
                  <a:gd name="T9" fmla="*/ 3 h 8"/>
                  <a:gd name="T10" fmla="*/ 8 w 11"/>
                  <a:gd name="T11" fmla="*/ 3 h 8"/>
                  <a:gd name="T12" fmla="*/ 3 w 11"/>
                  <a:gd name="T13" fmla="*/ 0 h 8"/>
                  <a:gd name="T14" fmla="*/ 3 w 11"/>
                  <a:gd name="T15" fmla="*/ 0 h 8"/>
                  <a:gd name="T16" fmla="*/ 0 w 11"/>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8"/>
                  <a:gd name="T29" fmla="*/ 11 w 11"/>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8">
                    <a:moveTo>
                      <a:pt x="0" y="0"/>
                    </a:moveTo>
                    <a:lnTo>
                      <a:pt x="0" y="0"/>
                    </a:lnTo>
                    <a:lnTo>
                      <a:pt x="6" y="5"/>
                    </a:lnTo>
                    <a:lnTo>
                      <a:pt x="11" y="8"/>
                    </a:lnTo>
                    <a:lnTo>
                      <a:pt x="11" y="3"/>
                    </a:lnTo>
                    <a:lnTo>
                      <a:pt x="8" y="3"/>
                    </a:lnTo>
                    <a:lnTo>
                      <a:pt x="3" y="0"/>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65" name="Freeform 748"/>
              <p:cNvSpPr>
                <a:spLocks/>
              </p:cNvSpPr>
              <p:nvPr/>
            </p:nvSpPr>
            <p:spPr bwMode="auto">
              <a:xfrm>
                <a:off x="5477" y="1794"/>
                <a:ext cx="14" cy="13"/>
              </a:xfrm>
              <a:custGeom>
                <a:avLst/>
                <a:gdLst>
                  <a:gd name="T0" fmla="*/ 11 w 14"/>
                  <a:gd name="T1" fmla="*/ 0 h 13"/>
                  <a:gd name="T2" fmla="*/ 11 w 14"/>
                  <a:gd name="T3" fmla="*/ 0 h 13"/>
                  <a:gd name="T4" fmla="*/ 6 w 14"/>
                  <a:gd name="T5" fmla="*/ 5 h 13"/>
                  <a:gd name="T6" fmla="*/ 0 w 14"/>
                  <a:gd name="T7" fmla="*/ 13 h 13"/>
                  <a:gd name="T8" fmla="*/ 3 w 14"/>
                  <a:gd name="T9" fmla="*/ 13 h 13"/>
                  <a:gd name="T10" fmla="*/ 8 w 14"/>
                  <a:gd name="T11" fmla="*/ 8 h 13"/>
                  <a:gd name="T12" fmla="*/ 14 w 14"/>
                  <a:gd name="T13" fmla="*/ 0 h 13"/>
                  <a:gd name="T14" fmla="*/ 14 w 14"/>
                  <a:gd name="T15" fmla="*/ 0 h 13"/>
                  <a:gd name="T16" fmla="*/ 11 w 1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3"/>
                  <a:gd name="T29" fmla="*/ 14 w 14"/>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3">
                    <a:moveTo>
                      <a:pt x="11" y="0"/>
                    </a:moveTo>
                    <a:lnTo>
                      <a:pt x="11" y="0"/>
                    </a:lnTo>
                    <a:lnTo>
                      <a:pt x="6" y="5"/>
                    </a:lnTo>
                    <a:lnTo>
                      <a:pt x="0" y="13"/>
                    </a:lnTo>
                    <a:lnTo>
                      <a:pt x="3" y="13"/>
                    </a:lnTo>
                    <a:lnTo>
                      <a:pt x="8" y="8"/>
                    </a:lnTo>
                    <a:lnTo>
                      <a:pt x="14" y="0"/>
                    </a:lnTo>
                    <a:lnTo>
                      <a:pt x="1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66" name="Freeform 749"/>
              <p:cNvSpPr>
                <a:spLocks/>
              </p:cNvSpPr>
              <p:nvPr/>
            </p:nvSpPr>
            <p:spPr bwMode="auto">
              <a:xfrm>
                <a:off x="5488" y="1791"/>
                <a:ext cx="5" cy="8"/>
              </a:xfrm>
              <a:custGeom>
                <a:avLst/>
                <a:gdLst>
                  <a:gd name="T0" fmla="*/ 5 w 5"/>
                  <a:gd name="T1" fmla="*/ 8 h 8"/>
                  <a:gd name="T2" fmla="*/ 5 w 5"/>
                  <a:gd name="T3" fmla="*/ 8 h 8"/>
                  <a:gd name="T4" fmla="*/ 5 w 5"/>
                  <a:gd name="T5" fmla="*/ 0 h 8"/>
                  <a:gd name="T6" fmla="*/ 0 w 5"/>
                  <a:gd name="T7" fmla="*/ 3 h 8"/>
                  <a:gd name="T8" fmla="*/ 3 w 5"/>
                  <a:gd name="T9" fmla="*/ 3 h 8"/>
                  <a:gd name="T10" fmla="*/ 3 w 5"/>
                  <a:gd name="T11" fmla="*/ 3 h 8"/>
                  <a:gd name="T12" fmla="*/ 3 w 5"/>
                  <a:gd name="T13" fmla="*/ 5 h 8"/>
                  <a:gd name="T14" fmla="*/ 3 w 5"/>
                  <a:gd name="T15" fmla="*/ 5 h 8"/>
                  <a:gd name="T16" fmla="*/ 5 w 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5" y="8"/>
                    </a:moveTo>
                    <a:lnTo>
                      <a:pt x="5" y="8"/>
                    </a:lnTo>
                    <a:lnTo>
                      <a:pt x="5" y="0"/>
                    </a:lnTo>
                    <a:lnTo>
                      <a:pt x="0" y="3"/>
                    </a:lnTo>
                    <a:lnTo>
                      <a:pt x="3" y="3"/>
                    </a:lnTo>
                    <a:lnTo>
                      <a:pt x="3" y="5"/>
                    </a:lnTo>
                    <a:lnTo>
                      <a:pt x="5"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67" name="Freeform 750"/>
              <p:cNvSpPr>
                <a:spLocks/>
              </p:cNvSpPr>
              <p:nvPr/>
            </p:nvSpPr>
            <p:spPr bwMode="auto">
              <a:xfrm>
                <a:off x="5485" y="1796"/>
                <a:ext cx="8" cy="19"/>
              </a:xfrm>
              <a:custGeom>
                <a:avLst/>
                <a:gdLst>
                  <a:gd name="T0" fmla="*/ 3 w 8"/>
                  <a:gd name="T1" fmla="*/ 19 h 19"/>
                  <a:gd name="T2" fmla="*/ 6 w 8"/>
                  <a:gd name="T3" fmla="*/ 14 h 19"/>
                  <a:gd name="T4" fmla="*/ 6 w 8"/>
                  <a:gd name="T5" fmla="*/ 8 h 19"/>
                  <a:gd name="T6" fmla="*/ 8 w 8"/>
                  <a:gd name="T7" fmla="*/ 3 h 19"/>
                  <a:gd name="T8" fmla="*/ 6 w 8"/>
                  <a:gd name="T9" fmla="*/ 0 h 19"/>
                  <a:gd name="T10" fmla="*/ 0 w 8"/>
                  <a:gd name="T11" fmla="*/ 8 h 19"/>
                  <a:gd name="T12" fmla="*/ 0 w 8"/>
                  <a:gd name="T13" fmla="*/ 16 h 19"/>
                  <a:gd name="T14" fmla="*/ 3 w 8"/>
                  <a:gd name="T15" fmla="*/ 14 h 19"/>
                  <a:gd name="T16" fmla="*/ 3 w 8"/>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3" y="19"/>
                    </a:moveTo>
                    <a:lnTo>
                      <a:pt x="6" y="14"/>
                    </a:lnTo>
                    <a:lnTo>
                      <a:pt x="6" y="8"/>
                    </a:lnTo>
                    <a:lnTo>
                      <a:pt x="8" y="3"/>
                    </a:lnTo>
                    <a:lnTo>
                      <a:pt x="6" y="0"/>
                    </a:lnTo>
                    <a:lnTo>
                      <a:pt x="0" y="8"/>
                    </a:lnTo>
                    <a:lnTo>
                      <a:pt x="0" y="16"/>
                    </a:lnTo>
                    <a:lnTo>
                      <a:pt x="3" y="14"/>
                    </a:lnTo>
                    <a:lnTo>
                      <a:pt x="3"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68" name="Freeform 751"/>
              <p:cNvSpPr>
                <a:spLocks/>
              </p:cNvSpPr>
              <p:nvPr/>
            </p:nvSpPr>
            <p:spPr bwMode="auto">
              <a:xfrm>
                <a:off x="5480" y="1841"/>
                <a:ext cx="16" cy="3"/>
              </a:xfrm>
              <a:custGeom>
                <a:avLst/>
                <a:gdLst>
                  <a:gd name="T0" fmla="*/ 13 w 16"/>
                  <a:gd name="T1" fmla="*/ 3 h 3"/>
                  <a:gd name="T2" fmla="*/ 5 w 16"/>
                  <a:gd name="T3" fmla="*/ 3 h 3"/>
                  <a:gd name="T4" fmla="*/ 0 w 16"/>
                  <a:gd name="T5" fmla="*/ 3 h 3"/>
                  <a:gd name="T6" fmla="*/ 0 w 16"/>
                  <a:gd name="T7" fmla="*/ 0 h 3"/>
                  <a:gd name="T8" fmla="*/ 0 w 16"/>
                  <a:gd name="T9" fmla="*/ 0 h 3"/>
                  <a:gd name="T10" fmla="*/ 3 w 16"/>
                  <a:gd name="T11" fmla="*/ 0 h 3"/>
                  <a:gd name="T12" fmla="*/ 11 w 16"/>
                  <a:gd name="T13" fmla="*/ 0 h 3"/>
                  <a:gd name="T14" fmla="*/ 16 w 16"/>
                  <a:gd name="T15" fmla="*/ 0 h 3"/>
                  <a:gd name="T16" fmla="*/ 13 w 16"/>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
                  <a:gd name="T29" fmla="*/ 16 w 1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
                    <a:moveTo>
                      <a:pt x="13" y="3"/>
                    </a:moveTo>
                    <a:lnTo>
                      <a:pt x="5" y="3"/>
                    </a:lnTo>
                    <a:lnTo>
                      <a:pt x="0" y="3"/>
                    </a:lnTo>
                    <a:lnTo>
                      <a:pt x="0" y="0"/>
                    </a:lnTo>
                    <a:lnTo>
                      <a:pt x="3" y="0"/>
                    </a:lnTo>
                    <a:lnTo>
                      <a:pt x="11" y="0"/>
                    </a:lnTo>
                    <a:lnTo>
                      <a:pt x="16" y="0"/>
                    </a:lnTo>
                    <a:lnTo>
                      <a:pt x="13" y="3"/>
                    </a:lnTo>
                    <a:close/>
                  </a:path>
                </a:pathLst>
              </a:custGeom>
              <a:solidFill>
                <a:srgbClr val="DA251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69" name="Freeform 752"/>
              <p:cNvSpPr>
                <a:spLocks/>
              </p:cNvSpPr>
              <p:nvPr/>
            </p:nvSpPr>
            <p:spPr bwMode="auto">
              <a:xfrm>
                <a:off x="5477" y="1841"/>
                <a:ext cx="16" cy="5"/>
              </a:xfrm>
              <a:custGeom>
                <a:avLst/>
                <a:gdLst>
                  <a:gd name="T0" fmla="*/ 0 w 16"/>
                  <a:gd name="T1" fmla="*/ 3 h 5"/>
                  <a:gd name="T2" fmla="*/ 0 w 16"/>
                  <a:gd name="T3" fmla="*/ 3 h 5"/>
                  <a:gd name="T4" fmla="*/ 8 w 16"/>
                  <a:gd name="T5" fmla="*/ 5 h 5"/>
                  <a:gd name="T6" fmla="*/ 16 w 16"/>
                  <a:gd name="T7" fmla="*/ 5 h 5"/>
                  <a:gd name="T8" fmla="*/ 16 w 16"/>
                  <a:gd name="T9" fmla="*/ 0 h 5"/>
                  <a:gd name="T10" fmla="*/ 8 w 16"/>
                  <a:gd name="T11" fmla="*/ 3 h 5"/>
                  <a:gd name="T12" fmla="*/ 3 w 16"/>
                  <a:gd name="T13" fmla="*/ 3 h 5"/>
                  <a:gd name="T14" fmla="*/ 3 w 16"/>
                  <a:gd name="T15" fmla="*/ 3 h 5"/>
                  <a:gd name="T16" fmla="*/ 0 w 16"/>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
                  <a:gd name="T29" fmla="*/ 16 w 1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
                    <a:moveTo>
                      <a:pt x="0" y="3"/>
                    </a:moveTo>
                    <a:lnTo>
                      <a:pt x="0" y="3"/>
                    </a:lnTo>
                    <a:lnTo>
                      <a:pt x="8" y="5"/>
                    </a:lnTo>
                    <a:lnTo>
                      <a:pt x="16" y="5"/>
                    </a:lnTo>
                    <a:lnTo>
                      <a:pt x="16" y="0"/>
                    </a:lnTo>
                    <a:lnTo>
                      <a:pt x="8" y="3"/>
                    </a:lnTo>
                    <a:lnTo>
                      <a:pt x="3" y="3"/>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70" name="Freeform 753"/>
              <p:cNvSpPr>
                <a:spLocks/>
              </p:cNvSpPr>
              <p:nvPr/>
            </p:nvSpPr>
            <p:spPr bwMode="auto">
              <a:xfrm>
                <a:off x="5477" y="1838"/>
                <a:ext cx="6" cy="6"/>
              </a:xfrm>
              <a:custGeom>
                <a:avLst/>
                <a:gdLst>
                  <a:gd name="T0" fmla="*/ 3 w 6"/>
                  <a:gd name="T1" fmla="*/ 0 h 6"/>
                  <a:gd name="T2" fmla="*/ 3 w 6"/>
                  <a:gd name="T3" fmla="*/ 0 h 6"/>
                  <a:gd name="T4" fmla="*/ 0 w 6"/>
                  <a:gd name="T5" fmla="*/ 3 h 6"/>
                  <a:gd name="T6" fmla="*/ 0 w 6"/>
                  <a:gd name="T7" fmla="*/ 6 h 6"/>
                  <a:gd name="T8" fmla="*/ 3 w 6"/>
                  <a:gd name="T9" fmla="*/ 6 h 6"/>
                  <a:gd name="T10" fmla="*/ 6 w 6"/>
                  <a:gd name="T11" fmla="*/ 6 h 6"/>
                  <a:gd name="T12" fmla="*/ 6 w 6"/>
                  <a:gd name="T13" fmla="*/ 6 h 6"/>
                  <a:gd name="T14" fmla="*/ 3 w 6"/>
                  <a:gd name="T15" fmla="*/ 6 h 6"/>
                  <a:gd name="T16" fmla="*/ 3 w 6"/>
                  <a:gd name="T17" fmla="*/ 0 h 6"/>
                  <a:gd name="T18" fmla="*/ 3 w 6"/>
                  <a:gd name="T19" fmla="*/ 0 h 6"/>
                  <a:gd name="T20" fmla="*/ 3 w 6"/>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3" y="0"/>
                    </a:moveTo>
                    <a:lnTo>
                      <a:pt x="3" y="0"/>
                    </a:lnTo>
                    <a:lnTo>
                      <a:pt x="0" y="3"/>
                    </a:lnTo>
                    <a:lnTo>
                      <a:pt x="0" y="6"/>
                    </a:lnTo>
                    <a:lnTo>
                      <a:pt x="3" y="6"/>
                    </a:lnTo>
                    <a:lnTo>
                      <a:pt x="6" y="6"/>
                    </a:lnTo>
                    <a:lnTo>
                      <a:pt x="3" y="6"/>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71" name="Freeform 754"/>
              <p:cNvSpPr>
                <a:spLocks/>
              </p:cNvSpPr>
              <p:nvPr/>
            </p:nvSpPr>
            <p:spPr bwMode="auto">
              <a:xfrm>
                <a:off x="5480" y="1838"/>
                <a:ext cx="13" cy="6"/>
              </a:xfrm>
              <a:custGeom>
                <a:avLst/>
                <a:gdLst>
                  <a:gd name="T0" fmla="*/ 11 w 13"/>
                  <a:gd name="T1" fmla="*/ 0 h 6"/>
                  <a:gd name="T2" fmla="*/ 11 w 13"/>
                  <a:gd name="T3" fmla="*/ 0 h 6"/>
                  <a:gd name="T4" fmla="*/ 3 w 13"/>
                  <a:gd name="T5" fmla="*/ 3 h 6"/>
                  <a:gd name="T6" fmla="*/ 0 w 13"/>
                  <a:gd name="T7" fmla="*/ 0 h 6"/>
                  <a:gd name="T8" fmla="*/ 0 w 13"/>
                  <a:gd name="T9" fmla="*/ 6 h 6"/>
                  <a:gd name="T10" fmla="*/ 3 w 13"/>
                  <a:gd name="T11" fmla="*/ 6 h 6"/>
                  <a:gd name="T12" fmla="*/ 13 w 13"/>
                  <a:gd name="T13" fmla="*/ 6 h 6"/>
                  <a:gd name="T14" fmla="*/ 13 w 13"/>
                  <a:gd name="T15" fmla="*/ 6 h 6"/>
                  <a:gd name="T16" fmla="*/ 11 w 1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
                  <a:gd name="T29" fmla="*/ 13 w 1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
                    <a:moveTo>
                      <a:pt x="11" y="0"/>
                    </a:moveTo>
                    <a:lnTo>
                      <a:pt x="11" y="0"/>
                    </a:lnTo>
                    <a:lnTo>
                      <a:pt x="3" y="3"/>
                    </a:lnTo>
                    <a:lnTo>
                      <a:pt x="0" y="0"/>
                    </a:lnTo>
                    <a:lnTo>
                      <a:pt x="0" y="6"/>
                    </a:lnTo>
                    <a:lnTo>
                      <a:pt x="3" y="6"/>
                    </a:lnTo>
                    <a:lnTo>
                      <a:pt x="13" y="6"/>
                    </a:lnTo>
                    <a:lnTo>
                      <a:pt x="1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72" name="Freeform 755"/>
              <p:cNvSpPr>
                <a:spLocks/>
              </p:cNvSpPr>
              <p:nvPr/>
            </p:nvSpPr>
            <p:spPr bwMode="auto">
              <a:xfrm>
                <a:off x="5491" y="1838"/>
                <a:ext cx="5" cy="8"/>
              </a:xfrm>
              <a:custGeom>
                <a:avLst/>
                <a:gdLst>
                  <a:gd name="T0" fmla="*/ 2 w 5"/>
                  <a:gd name="T1" fmla="*/ 8 h 8"/>
                  <a:gd name="T2" fmla="*/ 2 w 5"/>
                  <a:gd name="T3" fmla="*/ 8 h 8"/>
                  <a:gd name="T4" fmla="*/ 5 w 5"/>
                  <a:gd name="T5" fmla="*/ 3 h 8"/>
                  <a:gd name="T6" fmla="*/ 0 w 5"/>
                  <a:gd name="T7" fmla="*/ 0 h 8"/>
                  <a:gd name="T8" fmla="*/ 2 w 5"/>
                  <a:gd name="T9" fmla="*/ 6 h 8"/>
                  <a:gd name="T10" fmla="*/ 2 w 5"/>
                  <a:gd name="T11" fmla="*/ 6 h 8"/>
                  <a:gd name="T12" fmla="*/ 0 w 5"/>
                  <a:gd name="T13" fmla="*/ 3 h 8"/>
                  <a:gd name="T14" fmla="*/ 2 w 5"/>
                  <a:gd name="T15" fmla="*/ 3 h 8"/>
                  <a:gd name="T16" fmla="*/ 2 w 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2" y="8"/>
                    </a:moveTo>
                    <a:lnTo>
                      <a:pt x="2" y="8"/>
                    </a:lnTo>
                    <a:lnTo>
                      <a:pt x="5" y="3"/>
                    </a:lnTo>
                    <a:lnTo>
                      <a:pt x="0" y="0"/>
                    </a:lnTo>
                    <a:lnTo>
                      <a:pt x="2" y="6"/>
                    </a:lnTo>
                    <a:lnTo>
                      <a:pt x="0" y="3"/>
                    </a:lnTo>
                    <a:lnTo>
                      <a:pt x="2" y="3"/>
                    </a:lnTo>
                    <a:lnTo>
                      <a:pt x="2"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73" name="Freeform 756"/>
              <p:cNvSpPr>
                <a:spLocks/>
              </p:cNvSpPr>
              <p:nvPr/>
            </p:nvSpPr>
            <p:spPr bwMode="auto">
              <a:xfrm>
                <a:off x="5543" y="1867"/>
                <a:ext cx="15" cy="16"/>
              </a:xfrm>
              <a:custGeom>
                <a:avLst/>
                <a:gdLst>
                  <a:gd name="T0" fmla="*/ 2 w 15"/>
                  <a:gd name="T1" fmla="*/ 3 h 16"/>
                  <a:gd name="T2" fmla="*/ 0 w 15"/>
                  <a:gd name="T3" fmla="*/ 5 h 16"/>
                  <a:gd name="T4" fmla="*/ 0 w 15"/>
                  <a:gd name="T5" fmla="*/ 10 h 16"/>
                  <a:gd name="T6" fmla="*/ 2 w 15"/>
                  <a:gd name="T7" fmla="*/ 13 h 16"/>
                  <a:gd name="T8" fmla="*/ 2 w 15"/>
                  <a:gd name="T9" fmla="*/ 13 h 16"/>
                  <a:gd name="T10" fmla="*/ 5 w 15"/>
                  <a:gd name="T11" fmla="*/ 16 h 16"/>
                  <a:gd name="T12" fmla="*/ 10 w 15"/>
                  <a:gd name="T13" fmla="*/ 13 h 16"/>
                  <a:gd name="T14" fmla="*/ 15 w 15"/>
                  <a:gd name="T15" fmla="*/ 8 h 16"/>
                  <a:gd name="T16" fmla="*/ 13 w 15"/>
                  <a:gd name="T17" fmla="*/ 0 h 16"/>
                  <a:gd name="T18" fmla="*/ 8 w 15"/>
                  <a:gd name="T19" fmla="*/ 0 h 16"/>
                  <a:gd name="T20" fmla="*/ 2 w 15"/>
                  <a:gd name="T21" fmla="*/ 3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6"/>
                  <a:gd name="T35" fmla="*/ 15 w 15"/>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6">
                    <a:moveTo>
                      <a:pt x="2" y="3"/>
                    </a:moveTo>
                    <a:lnTo>
                      <a:pt x="0" y="5"/>
                    </a:lnTo>
                    <a:lnTo>
                      <a:pt x="0" y="10"/>
                    </a:lnTo>
                    <a:lnTo>
                      <a:pt x="2" y="13"/>
                    </a:lnTo>
                    <a:lnTo>
                      <a:pt x="5" y="16"/>
                    </a:lnTo>
                    <a:lnTo>
                      <a:pt x="10" y="13"/>
                    </a:lnTo>
                    <a:lnTo>
                      <a:pt x="15" y="8"/>
                    </a:lnTo>
                    <a:lnTo>
                      <a:pt x="13" y="0"/>
                    </a:lnTo>
                    <a:lnTo>
                      <a:pt x="8" y="0"/>
                    </a:lnTo>
                    <a:lnTo>
                      <a:pt x="2" y="3"/>
                    </a:lnTo>
                    <a:close/>
                  </a:path>
                </a:pathLst>
              </a:custGeom>
              <a:solidFill>
                <a:srgbClr val="EC9168"/>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74" name="Freeform 757"/>
              <p:cNvSpPr>
                <a:spLocks/>
              </p:cNvSpPr>
              <p:nvPr/>
            </p:nvSpPr>
            <p:spPr bwMode="auto">
              <a:xfrm>
                <a:off x="5543" y="1870"/>
                <a:ext cx="5" cy="7"/>
              </a:xfrm>
              <a:custGeom>
                <a:avLst/>
                <a:gdLst>
                  <a:gd name="T0" fmla="*/ 2 w 5"/>
                  <a:gd name="T1" fmla="*/ 5 h 7"/>
                  <a:gd name="T2" fmla="*/ 2 w 5"/>
                  <a:gd name="T3" fmla="*/ 5 h 7"/>
                  <a:gd name="T4" fmla="*/ 2 w 5"/>
                  <a:gd name="T5" fmla="*/ 5 h 7"/>
                  <a:gd name="T6" fmla="*/ 5 w 5"/>
                  <a:gd name="T7" fmla="*/ 2 h 7"/>
                  <a:gd name="T8" fmla="*/ 2 w 5"/>
                  <a:gd name="T9" fmla="*/ 0 h 7"/>
                  <a:gd name="T10" fmla="*/ 0 w 5"/>
                  <a:gd name="T11" fmla="*/ 2 h 7"/>
                  <a:gd name="T12" fmla="*/ 0 w 5"/>
                  <a:gd name="T13" fmla="*/ 7 h 7"/>
                  <a:gd name="T14" fmla="*/ 0 w 5"/>
                  <a:gd name="T15" fmla="*/ 7 h 7"/>
                  <a:gd name="T16" fmla="*/ 2 w 5"/>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7"/>
                  <a:gd name="T29" fmla="*/ 5 w 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7">
                    <a:moveTo>
                      <a:pt x="2" y="5"/>
                    </a:moveTo>
                    <a:lnTo>
                      <a:pt x="2" y="5"/>
                    </a:lnTo>
                    <a:lnTo>
                      <a:pt x="5" y="2"/>
                    </a:lnTo>
                    <a:lnTo>
                      <a:pt x="2" y="0"/>
                    </a:lnTo>
                    <a:lnTo>
                      <a:pt x="0" y="2"/>
                    </a:lnTo>
                    <a:lnTo>
                      <a:pt x="0" y="7"/>
                    </a:lnTo>
                    <a:lnTo>
                      <a:pt x="2"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75" name="Freeform 758"/>
              <p:cNvSpPr>
                <a:spLocks/>
              </p:cNvSpPr>
              <p:nvPr/>
            </p:nvSpPr>
            <p:spPr bwMode="auto">
              <a:xfrm>
                <a:off x="5543" y="1875"/>
                <a:ext cx="5" cy="8"/>
              </a:xfrm>
              <a:custGeom>
                <a:avLst/>
                <a:gdLst>
                  <a:gd name="T0" fmla="*/ 2 w 5"/>
                  <a:gd name="T1" fmla="*/ 5 h 8"/>
                  <a:gd name="T2" fmla="*/ 5 w 5"/>
                  <a:gd name="T3" fmla="*/ 5 h 8"/>
                  <a:gd name="T4" fmla="*/ 5 w 5"/>
                  <a:gd name="T5" fmla="*/ 5 h 8"/>
                  <a:gd name="T6" fmla="*/ 2 w 5"/>
                  <a:gd name="T7" fmla="*/ 0 h 8"/>
                  <a:gd name="T8" fmla="*/ 0 w 5"/>
                  <a:gd name="T9" fmla="*/ 2 h 8"/>
                  <a:gd name="T10" fmla="*/ 0 w 5"/>
                  <a:gd name="T11" fmla="*/ 8 h 8"/>
                  <a:gd name="T12" fmla="*/ 0 w 5"/>
                  <a:gd name="T13" fmla="*/ 5 h 8"/>
                  <a:gd name="T14" fmla="*/ 2 w 5"/>
                  <a:gd name="T15" fmla="*/ 8 h 8"/>
                  <a:gd name="T16" fmla="*/ 0 w 5"/>
                  <a:gd name="T17" fmla="*/ 5 h 8"/>
                  <a:gd name="T18" fmla="*/ 0 w 5"/>
                  <a:gd name="T19" fmla="*/ 8 h 8"/>
                  <a:gd name="T20" fmla="*/ 2 w 5"/>
                  <a:gd name="T21" fmla="*/ 8 h 8"/>
                  <a:gd name="T22" fmla="*/ 2 w 5"/>
                  <a:gd name="T23" fmla="*/ 5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
                  <a:gd name="T37" fmla="*/ 0 h 8"/>
                  <a:gd name="T38" fmla="*/ 5 w 5"/>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 h="8">
                    <a:moveTo>
                      <a:pt x="2" y="5"/>
                    </a:moveTo>
                    <a:lnTo>
                      <a:pt x="5" y="5"/>
                    </a:lnTo>
                    <a:lnTo>
                      <a:pt x="2" y="0"/>
                    </a:lnTo>
                    <a:lnTo>
                      <a:pt x="0" y="2"/>
                    </a:lnTo>
                    <a:lnTo>
                      <a:pt x="0" y="8"/>
                    </a:lnTo>
                    <a:lnTo>
                      <a:pt x="0" y="5"/>
                    </a:lnTo>
                    <a:lnTo>
                      <a:pt x="2" y="8"/>
                    </a:lnTo>
                    <a:lnTo>
                      <a:pt x="0" y="5"/>
                    </a:lnTo>
                    <a:lnTo>
                      <a:pt x="0" y="8"/>
                    </a:lnTo>
                    <a:lnTo>
                      <a:pt x="2" y="8"/>
                    </a:lnTo>
                    <a:lnTo>
                      <a:pt x="2"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76" name="Freeform 759"/>
              <p:cNvSpPr>
                <a:spLocks/>
              </p:cNvSpPr>
              <p:nvPr/>
            </p:nvSpPr>
            <p:spPr bwMode="auto">
              <a:xfrm>
                <a:off x="5545" y="1880"/>
                <a:ext cx="11" cy="3"/>
              </a:xfrm>
              <a:custGeom>
                <a:avLst/>
                <a:gdLst>
                  <a:gd name="T0" fmla="*/ 8 w 11"/>
                  <a:gd name="T1" fmla="*/ 0 h 3"/>
                  <a:gd name="T2" fmla="*/ 8 w 11"/>
                  <a:gd name="T3" fmla="*/ 0 h 3"/>
                  <a:gd name="T4" fmla="*/ 3 w 11"/>
                  <a:gd name="T5" fmla="*/ 0 h 3"/>
                  <a:gd name="T6" fmla="*/ 0 w 11"/>
                  <a:gd name="T7" fmla="*/ 0 h 3"/>
                  <a:gd name="T8" fmla="*/ 0 w 11"/>
                  <a:gd name="T9" fmla="*/ 3 h 3"/>
                  <a:gd name="T10" fmla="*/ 3 w 11"/>
                  <a:gd name="T11" fmla="*/ 3 h 3"/>
                  <a:gd name="T12" fmla="*/ 11 w 11"/>
                  <a:gd name="T13" fmla="*/ 3 h 3"/>
                  <a:gd name="T14" fmla="*/ 11 w 11"/>
                  <a:gd name="T15" fmla="*/ 3 h 3"/>
                  <a:gd name="T16" fmla="*/ 8 w 11"/>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
                  <a:gd name="T29" fmla="*/ 11 w 1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
                    <a:moveTo>
                      <a:pt x="8" y="0"/>
                    </a:moveTo>
                    <a:lnTo>
                      <a:pt x="8" y="0"/>
                    </a:lnTo>
                    <a:lnTo>
                      <a:pt x="3" y="0"/>
                    </a:lnTo>
                    <a:lnTo>
                      <a:pt x="0" y="0"/>
                    </a:lnTo>
                    <a:lnTo>
                      <a:pt x="0" y="3"/>
                    </a:lnTo>
                    <a:lnTo>
                      <a:pt x="3" y="3"/>
                    </a:lnTo>
                    <a:lnTo>
                      <a:pt x="11" y="3"/>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77" name="Freeform 760"/>
              <p:cNvSpPr>
                <a:spLocks/>
              </p:cNvSpPr>
              <p:nvPr/>
            </p:nvSpPr>
            <p:spPr bwMode="auto">
              <a:xfrm>
                <a:off x="5553" y="1864"/>
                <a:ext cx="5" cy="19"/>
              </a:xfrm>
              <a:custGeom>
                <a:avLst/>
                <a:gdLst>
                  <a:gd name="T0" fmla="*/ 3 w 5"/>
                  <a:gd name="T1" fmla="*/ 3 h 19"/>
                  <a:gd name="T2" fmla="*/ 3 w 5"/>
                  <a:gd name="T3" fmla="*/ 3 h 19"/>
                  <a:gd name="T4" fmla="*/ 3 w 5"/>
                  <a:gd name="T5" fmla="*/ 11 h 19"/>
                  <a:gd name="T6" fmla="*/ 0 w 5"/>
                  <a:gd name="T7" fmla="*/ 16 h 19"/>
                  <a:gd name="T8" fmla="*/ 3 w 5"/>
                  <a:gd name="T9" fmla="*/ 19 h 19"/>
                  <a:gd name="T10" fmla="*/ 5 w 5"/>
                  <a:gd name="T11" fmla="*/ 11 h 19"/>
                  <a:gd name="T12" fmla="*/ 5 w 5"/>
                  <a:gd name="T13" fmla="*/ 0 h 19"/>
                  <a:gd name="T14" fmla="*/ 5 w 5"/>
                  <a:gd name="T15" fmla="*/ 0 h 19"/>
                  <a:gd name="T16" fmla="*/ 3 w 5"/>
                  <a:gd name="T17" fmla="*/ 3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9"/>
                  <a:gd name="T29" fmla="*/ 5 w 5"/>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9">
                    <a:moveTo>
                      <a:pt x="3" y="3"/>
                    </a:moveTo>
                    <a:lnTo>
                      <a:pt x="3" y="3"/>
                    </a:lnTo>
                    <a:lnTo>
                      <a:pt x="3" y="11"/>
                    </a:lnTo>
                    <a:lnTo>
                      <a:pt x="0" y="16"/>
                    </a:lnTo>
                    <a:lnTo>
                      <a:pt x="3" y="19"/>
                    </a:lnTo>
                    <a:lnTo>
                      <a:pt x="5" y="11"/>
                    </a:lnTo>
                    <a:lnTo>
                      <a:pt x="5" y="0"/>
                    </a:lnTo>
                    <a:lnTo>
                      <a:pt x="3"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78" name="Freeform 761"/>
              <p:cNvSpPr>
                <a:spLocks/>
              </p:cNvSpPr>
              <p:nvPr/>
            </p:nvSpPr>
            <p:spPr bwMode="auto">
              <a:xfrm>
                <a:off x="5545" y="1864"/>
                <a:ext cx="13" cy="8"/>
              </a:xfrm>
              <a:custGeom>
                <a:avLst/>
                <a:gdLst>
                  <a:gd name="T0" fmla="*/ 3 w 13"/>
                  <a:gd name="T1" fmla="*/ 8 h 8"/>
                  <a:gd name="T2" fmla="*/ 3 w 13"/>
                  <a:gd name="T3" fmla="*/ 8 h 8"/>
                  <a:gd name="T4" fmla="*/ 6 w 13"/>
                  <a:gd name="T5" fmla="*/ 6 h 8"/>
                  <a:gd name="T6" fmla="*/ 11 w 13"/>
                  <a:gd name="T7" fmla="*/ 3 h 8"/>
                  <a:gd name="T8" fmla="*/ 13 w 13"/>
                  <a:gd name="T9" fmla="*/ 0 h 8"/>
                  <a:gd name="T10" fmla="*/ 6 w 13"/>
                  <a:gd name="T11" fmla="*/ 0 h 8"/>
                  <a:gd name="T12" fmla="*/ 0 w 13"/>
                  <a:gd name="T13" fmla="*/ 6 h 8"/>
                  <a:gd name="T14" fmla="*/ 0 w 13"/>
                  <a:gd name="T15" fmla="*/ 6 h 8"/>
                  <a:gd name="T16" fmla="*/ 3 w 13"/>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
                  <a:gd name="T29" fmla="*/ 13 w 1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
                    <a:moveTo>
                      <a:pt x="3" y="8"/>
                    </a:moveTo>
                    <a:lnTo>
                      <a:pt x="3" y="8"/>
                    </a:lnTo>
                    <a:lnTo>
                      <a:pt x="6" y="6"/>
                    </a:lnTo>
                    <a:lnTo>
                      <a:pt x="11" y="3"/>
                    </a:lnTo>
                    <a:lnTo>
                      <a:pt x="13" y="0"/>
                    </a:lnTo>
                    <a:lnTo>
                      <a:pt x="6" y="0"/>
                    </a:lnTo>
                    <a:lnTo>
                      <a:pt x="0" y="6"/>
                    </a:lnTo>
                    <a:lnTo>
                      <a:pt x="3"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79" name="Freeform 762"/>
              <p:cNvSpPr>
                <a:spLocks/>
              </p:cNvSpPr>
              <p:nvPr/>
            </p:nvSpPr>
            <p:spPr bwMode="auto">
              <a:xfrm>
                <a:off x="5483" y="1846"/>
                <a:ext cx="23" cy="34"/>
              </a:xfrm>
              <a:custGeom>
                <a:avLst/>
                <a:gdLst>
                  <a:gd name="T0" fmla="*/ 23 w 23"/>
                  <a:gd name="T1" fmla="*/ 34 h 34"/>
                  <a:gd name="T2" fmla="*/ 15 w 23"/>
                  <a:gd name="T3" fmla="*/ 34 h 34"/>
                  <a:gd name="T4" fmla="*/ 0 w 23"/>
                  <a:gd name="T5" fmla="*/ 34 h 34"/>
                  <a:gd name="T6" fmla="*/ 0 w 23"/>
                  <a:gd name="T7" fmla="*/ 18 h 34"/>
                  <a:gd name="T8" fmla="*/ 5 w 23"/>
                  <a:gd name="T9" fmla="*/ 3 h 34"/>
                  <a:gd name="T10" fmla="*/ 5 w 23"/>
                  <a:gd name="T11" fmla="*/ 3 h 34"/>
                  <a:gd name="T12" fmla="*/ 10 w 23"/>
                  <a:gd name="T13" fmla="*/ 0 h 34"/>
                  <a:gd name="T14" fmla="*/ 18 w 23"/>
                  <a:gd name="T15" fmla="*/ 16 h 34"/>
                  <a:gd name="T16" fmla="*/ 23 w 23"/>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34"/>
                  <a:gd name="T29" fmla="*/ 23 w 2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34">
                    <a:moveTo>
                      <a:pt x="23" y="34"/>
                    </a:moveTo>
                    <a:lnTo>
                      <a:pt x="15" y="34"/>
                    </a:lnTo>
                    <a:lnTo>
                      <a:pt x="0" y="34"/>
                    </a:lnTo>
                    <a:lnTo>
                      <a:pt x="0" y="18"/>
                    </a:lnTo>
                    <a:lnTo>
                      <a:pt x="5" y="3"/>
                    </a:lnTo>
                    <a:lnTo>
                      <a:pt x="10" y="0"/>
                    </a:lnTo>
                    <a:lnTo>
                      <a:pt x="18" y="16"/>
                    </a:lnTo>
                    <a:lnTo>
                      <a:pt x="23" y="34"/>
                    </a:lnTo>
                    <a:close/>
                  </a:path>
                </a:pathLst>
              </a:custGeom>
              <a:solidFill>
                <a:srgbClr val="EC9168"/>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80" name="Freeform 763"/>
              <p:cNvSpPr>
                <a:spLocks/>
              </p:cNvSpPr>
              <p:nvPr/>
            </p:nvSpPr>
            <p:spPr bwMode="auto">
              <a:xfrm>
                <a:off x="5483" y="1877"/>
                <a:ext cx="26" cy="6"/>
              </a:xfrm>
              <a:custGeom>
                <a:avLst/>
                <a:gdLst>
                  <a:gd name="T0" fmla="*/ 0 w 26"/>
                  <a:gd name="T1" fmla="*/ 6 h 6"/>
                  <a:gd name="T2" fmla="*/ 0 w 26"/>
                  <a:gd name="T3" fmla="*/ 6 h 6"/>
                  <a:gd name="T4" fmla="*/ 15 w 26"/>
                  <a:gd name="T5" fmla="*/ 6 h 6"/>
                  <a:gd name="T6" fmla="*/ 26 w 26"/>
                  <a:gd name="T7" fmla="*/ 3 h 6"/>
                  <a:gd name="T8" fmla="*/ 23 w 26"/>
                  <a:gd name="T9" fmla="*/ 0 h 6"/>
                  <a:gd name="T10" fmla="*/ 15 w 26"/>
                  <a:gd name="T11" fmla="*/ 3 h 6"/>
                  <a:gd name="T12" fmla="*/ 2 w 26"/>
                  <a:gd name="T13" fmla="*/ 3 h 6"/>
                  <a:gd name="T14" fmla="*/ 2 w 26"/>
                  <a:gd name="T15" fmla="*/ 3 h 6"/>
                  <a:gd name="T16" fmla="*/ 0 w 26"/>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6"/>
                  <a:gd name="T29" fmla="*/ 26 w 2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6">
                    <a:moveTo>
                      <a:pt x="0" y="6"/>
                    </a:moveTo>
                    <a:lnTo>
                      <a:pt x="0" y="6"/>
                    </a:lnTo>
                    <a:lnTo>
                      <a:pt x="15" y="6"/>
                    </a:lnTo>
                    <a:lnTo>
                      <a:pt x="26" y="3"/>
                    </a:lnTo>
                    <a:lnTo>
                      <a:pt x="23" y="0"/>
                    </a:lnTo>
                    <a:lnTo>
                      <a:pt x="15" y="3"/>
                    </a:lnTo>
                    <a:lnTo>
                      <a:pt x="2" y="3"/>
                    </a:lnTo>
                    <a:lnTo>
                      <a:pt x="0"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81" name="Freeform 764"/>
              <p:cNvSpPr>
                <a:spLocks/>
              </p:cNvSpPr>
              <p:nvPr/>
            </p:nvSpPr>
            <p:spPr bwMode="auto">
              <a:xfrm>
                <a:off x="5480" y="1846"/>
                <a:ext cx="8" cy="37"/>
              </a:xfrm>
              <a:custGeom>
                <a:avLst/>
                <a:gdLst>
                  <a:gd name="T0" fmla="*/ 5 w 8"/>
                  <a:gd name="T1" fmla="*/ 0 h 37"/>
                  <a:gd name="T2" fmla="*/ 5 w 8"/>
                  <a:gd name="T3" fmla="*/ 3 h 37"/>
                  <a:gd name="T4" fmla="*/ 0 w 8"/>
                  <a:gd name="T5" fmla="*/ 18 h 37"/>
                  <a:gd name="T6" fmla="*/ 3 w 8"/>
                  <a:gd name="T7" fmla="*/ 37 h 37"/>
                  <a:gd name="T8" fmla="*/ 5 w 8"/>
                  <a:gd name="T9" fmla="*/ 34 h 37"/>
                  <a:gd name="T10" fmla="*/ 5 w 8"/>
                  <a:gd name="T11" fmla="*/ 18 h 37"/>
                  <a:gd name="T12" fmla="*/ 8 w 8"/>
                  <a:gd name="T13" fmla="*/ 3 h 37"/>
                  <a:gd name="T14" fmla="*/ 8 w 8"/>
                  <a:gd name="T15" fmla="*/ 5 h 37"/>
                  <a:gd name="T16" fmla="*/ 5 w 8"/>
                  <a:gd name="T17" fmla="*/ 0 h 37"/>
                  <a:gd name="T18" fmla="*/ 5 w 8"/>
                  <a:gd name="T19" fmla="*/ 0 h 37"/>
                  <a:gd name="T20" fmla="*/ 5 w 8"/>
                  <a:gd name="T21" fmla="*/ 3 h 37"/>
                  <a:gd name="T22" fmla="*/ 5 w 8"/>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37"/>
                  <a:gd name="T38" fmla="*/ 8 w 8"/>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37">
                    <a:moveTo>
                      <a:pt x="5" y="0"/>
                    </a:moveTo>
                    <a:lnTo>
                      <a:pt x="5" y="3"/>
                    </a:lnTo>
                    <a:lnTo>
                      <a:pt x="0" y="18"/>
                    </a:lnTo>
                    <a:lnTo>
                      <a:pt x="3" y="37"/>
                    </a:lnTo>
                    <a:lnTo>
                      <a:pt x="5" y="34"/>
                    </a:lnTo>
                    <a:lnTo>
                      <a:pt x="5" y="18"/>
                    </a:lnTo>
                    <a:lnTo>
                      <a:pt x="8" y="3"/>
                    </a:lnTo>
                    <a:lnTo>
                      <a:pt x="8" y="5"/>
                    </a:lnTo>
                    <a:lnTo>
                      <a:pt x="5" y="0"/>
                    </a:lnTo>
                    <a:lnTo>
                      <a:pt x="5" y="3"/>
                    </a:lnTo>
                    <a:lnTo>
                      <a:pt x="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82" name="Freeform 765"/>
              <p:cNvSpPr>
                <a:spLocks/>
              </p:cNvSpPr>
              <p:nvPr/>
            </p:nvSpPr>
            <p:spPr bwMode="auto">
              <a:xfrm>
                <a:off x="5485" y="1844"/>
                <a:ext cx="8" cy="7"/>
              </a:xfrm>
              <a:custGeom>
                <a:avLst/>
                <a:gdLst>
                  <a:gd name="T0" fmla="*/ 6 w 8"/>
                  <a:gd name="T1" fmla="*/ 0 h 7"/>
                  <a:gd name="T2" fmla="*/ 6 w 8"/>
                  <a:gd name="T3" fmla="*/ 0 h 7"/>
                  <a:gd name="T4" fmla="*/ 3 w 8"/>
                  <a:gd name="T5" fmla="*/ 2 h 7"/>
                  <a:gd name="T6" fmla="*/ 0 w 8"/>
                  <a:gd name="T7" fmla="*/ 2 h 7"/>
                  <a:gd name="T8" fmla="*/ 3 w 8"/>
                  <a:gd name="T9" fmla="*/ 7 h 7"/>
                  <a:gd name="T10" fmla="*/ 6 w 8"/>
                  <a:gd name="T11" fmla="*/ 5 h 7"/>
                  <a:gd name="T12" fmla="*/ 8 w 8"/>
                  <a:gd name="T13" fmla="*/ 5 h 7"/>
                  <a:gd name="T14" fmla="*/ 8 w 8"/>
                  <a:gd name="T15" fmla="*/ 5 h 7"/>
                  <a:gd name="T16" fmla="*/ 6 w 8"/>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7"/>
                  <a:gd name="T29" fmla="*/ 8 w 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7">
                    <a:moveTo>
                      <a:pt x="6" y="0"/>
                    </a:moveTo>
                    <a:lnTo>
                      <a:pt x="6" y="0"/>
                    </a:lnTo>
                    <a:lnTo>
                      <a:pt x="3" y="2"/>
                    </a:lnTo>
                    <a:lnTo>
                      <a:pt x="0" y="2"/>
                    </a:lnTo>
                    <a:lnTo>
                      <a:pt x="3" y="7"/>
                    </a:lnTo>
                    <a:lnTo>
                      <a:pt x="6" y="5"/>
                    </a:lnTo>
                    <a:lnTo>
                      <a:pt x="8" y="5"/>
                    </a:lnTo>
                    <a:lnTo>
                      <a:pt x="6"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83" name="Freeform 766"/>
              <p:cNvSpPr>
                <a:spLocks/>
              </p:cNvSpPr>
              <p:nvPr/>
            </p:nvSpPr>
            <p:spPr bwMode="auto">
              <a:xfrm>
                <a:off x="5491" y="1844"/>
                <a:ext cx="18" cy="36"/>
              </a:xfrm>
              <a:custGeom>
                <a:avLst/>
                <a:gdLst>
                  <a:gd name="T0" fmla="*/ 18 w 18"/>
                  <a:gd name="T1" fmla="*/ 36 h 36"/>
                  <a:gd name="T2" fmla="*/ 18 w 18"/>
                  <a:gd name="T3" fmla="*/ 33 h 36"/>
                  <a:gd name="T4" fmla="*/ 13 w 18"/>
                  <a:gd name="T5" fmla="*/ 18 h 36"/>
                  <a:gd name="T6" fmla="*/ 0 w 18"/>
                  <a:gd name="T7" fmla="*/ 0 h 36"/>
                  <a:gd name="T8" fmla="*/ 2 w 18"/>
                  <a:gd name="T9" fmla="*/ 5 h 36"/>
                  <a:gd name="T10" fmla="*/ 7 w 18"/>
                  <a:gd name="T11" fmla="*/ 18 h 36"/>
                  <a:gd name="T12" fmla="*/ 15 w 18"/>
                  <a:gd name="T13" fmla="*/ 36 h 36"/>
                  <a:gd name="T14" fmla="*/ 15 w 18"/>
                  <a:gd name="T15" fmla="*/ 33 h 36"/>
                  <a:gd name="T16" fmla="*/ 18 w 18"/>
                  <a:gd name="T17" fmla="*/ 36 h 36"/>
                  <a:gd name="T18" fmla="*/ 18 w 18"/>
                  <a:gd name="T19" fmla="*/ 36 h 36"/>
                  <a:gd name="T20" fmla="*/ 18 w 18"/>
                  <a:gd name="T21" fmla="*/ 33 h 36"/>
                  <a:gd name="T22" fmla="*/ 18 w 18"/>
                  <a:gd name="T23" fmla="*/ 36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36"/>
                  <a:gd name="T38" fmla="*/ 18 w 1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36">
                    <a:moveTo>
                      <a:pt x="18" y="36"/>
                    </a:moveTo>
                    <a:lnTo>
                      <a:pt x="18" y="33"/>
                    </a:lnTo>
                    <a:lnTo>
                      <a:pt x="13" y="18"/>
                    </a:lnTo>
                    <a:lnTo>
                      <a:pt x="0" y="0"/>
                    </a:lnTo>
                    <a:lnTo>
                      <a:pt x="2" y="5"/>
                    </a:lnTo>
                    <a:lnTo>
                      <a:pt x="7" y="18"/>
                    </a:lnTo>
                    <a:lnTo>
                      <a:pt x="15" y="36"/>
                    </a:lnTo>
                    <a:lnTo>
                      <a:pt x="15" y="33"/>
                    </a:lnTo>
                    <a:lnTo>
                      <a:pt x="18" y="36"/>
                    </a:lnTo>
                    <a:lnTo>
                      <a:pt x="18" y="33"/>
                    </a:lnTo>
                    <a:lnTo>
                      <a:pt x="18" y="3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84" name="Freeform 767"/>
              <p:cNvSpPr>
                <a:spLocks/>
              </p:cNvSpPr>
              <p:nvPr/>
            </p:nvSpPr>
            <p:spPr bwMode="auto">
              <a:xfrm>
                <a:off x="5506" y="1877"/>
                <a:ext cx="55" cy="40"/>
              </a:xfrm>
              <a:custGeom>
                <a:avLst/>
                <a:gdLst>
                  <a:gd name="T0" fmla="*/ 8 w 55"/>
                  <a:gd name="T1" fmla="*/ 40 h 40"/>
                  <a:gd name="T2" fmla="*/ 5 w 55"/>
                  <a:gd name="T3" fmla="*/ 24 h 40"/>
                  <a:gd name="T4" fmla="*/ 0 w 55"/>
                  <a:gd name="T5" fmla="*/ 6 h 40"/>
                  <a:gd name="T6" fmla="*/ 11 w 55"/>
                  <a:gd name="T7" fmla="*/ 8 h 40"/>
                  <a:gd name="T8" fmla="*/ 16 w 55"/>
                  <a:gd name="T9" fmla="*/ 6 h 40"/>
                  <a:gd name="T10" fmla="*/ 21 w 55"/>
                  <a:gd name="T11" fmla="*/ 3 h 40"/>
                  <a:gd name="T12" fmla="*/ 26 w 55"/>
                  <a:gd name="T13" fmla="*/ 0 h 40"/>
                  <a:gd name="T14" fmla="*/ 29 w 55"/>
                  <a:gd name="T15" fmla="*/ 0 h 40"/>
                  <a:gd name="T16" fmla="*/ 32 w 55"/>
                  <a:gd name="T17" fmla="*/ 0 h 40"/>
                  <a:gd name="T18" fmla="*/ 39 w 55"/>
                  <a:gd name="T19" fmla="*/ 3 h 40"/>
                  <a:gd name="T20" fmla="*/ 47 w 55"/>
                  <a:gd name="T21" fmla="*/ 11 h 40"/>
                  <a:gd name="T22" fmla="*/ 55 w 55"/>
                  <a:gd name="T23" fmla="*/ 27 h 40"/>
                  <a:gd name="T24" fmla="*/ 55 w 55"/>
                  <a:gd name="T25" fmla="*/ 34 h 40"/>
                  <a:gd name="T26" fmla="*/ 47 w 55"/>
                  <a:gd name="T27" fmla="*/ 34 h 40"/>
                  <a:gd name="T28" fmla="*/ 32 w 55"/>
                  <a:gd name="T29" fmla="*/ 32 h 40"/>
                  <a:gd name="T30" fmla="*/ 24 w 55"/>
                  <a:gd name="T31" fmla="*/ 32 h 40"/>
                  <a:gd name="T32" fmla="*/ 16 w 55"/>
                  <a:gd name="T33" fmla="*/ 32 h 40"/>
                  <a:gd name="T34" fmla="*/ 11 w 55"/>
                  <a:gd name="T35" fmla="*/ 34 h 40"/>
                  <a:gd name="T36" fmla="*/ 8 w 55"/>
                  <a:gd name="T37" fmla="*/ 4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40"/>
                  <a:gd name="T59" fmla="*/ 55 w 55"/>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40">
                    <a:moveTo>
                      <a:pt x="8" y="40"/>
                    </a:moveTo>
                    <a:lnTo>
                      <a:pt x="5" y="24"/>
                    </a:lnTo>
                    <a:lnTo>
                      <a:pt x="0" y="6"/>
                    </a:lnTo>
                    <a:lnTo>
                      <a:pt x="11" y="8"/>
                    </a:lnTo>
                    <a:lnTo>
                      <a:pt x="16" y="6"/>
                    </a:lnTo>
                    <a:lnTo>
                      <a:pt x="21" y="3"/>
                    </a:lnTo>
                    <a:lnTo>
                      <a:pt x="26" y="0"/>
                    </a:lnTo>
                    <a:lnTo>
                      <a:pt x="29" y="0"/>
                    </a:lnTo>
                    <a:lnTo>
                      <a:pt x="32" y="0"/>
                    </a:lnTo>
                    <a:lnTo>
                      <a:pt x="39" y="3"/>
                    </a:lnTo>
                    <a:lnTo>
                      <a:pt x="47" y="11"/>
                    </a:lnTo>
                    <a:lnTo>
                      <a:pt x="55" y="27"/>
                    </a:lnTo>
                    <a:lnTo>
                      <a:pt x="55" y="34"/>
                    </a:lnTo>
                    <a:lnTo>
                      <a:pt x="47" y="34"/>
                    </a:lnTo>
                    <a:lnTo>
                      <a:pt x="32" y="32"/>
                    </a:lnTo>
                    <a:lnTo>
                      <a:pt x="24" y="32"/>
                    </a:lnTo>
                    <a:lnTo>
                      <a:pt x="16" y="32"/>
                    </a:lnTo>
                    <a:lnTo>
                      <a:pt x="11" y="34"/>
                    </a:lnTo>
                    <a:lnTo>
                      <a:pt x="8" y="40"/>
                    </a:lnTo>
                    <a:close/>
                  </a:path>
                </a:pathLst>
              </a:custGeom>
              <a:solidFill>
                <a:srgbClr val="4176B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85" name="Freeform 768"/>
              <p:cNvSpPr>
                <a:spLocks/>
              </p:cNvSpPr>
              <p:nvPr/>
            </p:nvSpPr>
            <p:spPr bwMode="auto">
              <a:xfrm>
                <a:off x="5506" y="1883"/>
                <a:ext cx="8" cy="34"/>
              </a:xfrm>
              <a:custGeom>
                <a:avLst/>
                <a:gdLst>
                  <a:gd name="T0" fmla="*/ 0 w 8"/>
                  <a:gd name="T1" fmla="*/ 0 h 34"/>
                  <a:gd name="T2" fmla="*/ 0 w 8"/>
                  <a:gd name="T3" fmla="*/ 2 h 34"/>
                  <a:gd name="T4" fmla="*/ 5 w 8"/>
                  <a:gd name="T5" fmla="*/ 18 h 34"/>
                  <a:gd name="T6" fmla="*/ 5 w 8"/>
                  <a:gd name="T7" fmla="*/ 34 h 34"/>
                  <a:gd name="T8" fmla="*/ 8 w 8"/>
                  <a:gd name="T9" fmla="*/ 34 h 34"/>
                  <a:gd name="T10" fmla="*/ 8 w 8"/>
                  <a:gd name="T11" fmla="*/ 18 h 34"/>
                  <a:gd name="T12" fmla="*/ 0 w 8"/>
                  <a:gd name="T13" fmla="*/ 0 h 34"/>
                  <a:gd name="T14" fmla="*/ 0 w 8"/>
                  <a:gd name="T15" fmla="*/ 2 h 34"/>
                  <a:gd name="T16" fmla="*/ 0 w 8"/>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4"/>
                  <a:gd name="T29" fmla="*/ 8 w 8"/>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4">
                    <a:moveTo>
                      <a:pt x="0" y="0"/>
                    </a:moveTo>
                    <a:lnTo>
                      <a:pt x="0" y="2"/>
                    </a:lnTo>
                    <a:lnTo>
                      <a:pt x="5" y="18"/>
                    </a:lnTo>
                    <a:lnTo>
                      <a:pt x="5" y="34"/>
                    </a:lnTo>
                    <a:lnTo>
                      <a:pt x="8" y="34"/>
                    </a:lnTo>
                    <a:lnTo>
                      <a:pt x="8" y="18"/>
                    </a:lnTo>
                    <a:lnTo>
                      <a:pt x="0" y="0"/>
                    </a:lnTo>
                    <a:lnTo>
                      <a:pt x="0" y="2"/>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86" name="Freeform 769"/>
              <p:cNvSpPr>
                <a:spLocks/>
              </p:cNvSpPr>
              <p:nvPr/>
            </p:nvSpPr>
            <p:spPr bwMode="auto">
              <a:xfrm>
                <a:off x="5506" y="1875"/>
                <a:ext cx="47" cy="16"/>
              </a:xfrm>
              <a:custGeom>
                <a:avLst/>
                <a:gdLst>
                  <a:gd name="T0" fmla="*/ 47 w 47"/>
                  <a:gd name="T1" fmla="*/ 13 h 16"/>
                  <a:gd name="T2" fmla="*/ 47 w 47"/>
                  <a:gd name="T3" fmla="*/ 13 h 16"/>
                  <a:gd name="T4" fmla="*/ 39 w 47"/>
                  <a:gd name="T5" fmla="*/ 5 h 16"/>
                  <a:gd name="T6" fmla="*/ 34 w 47"/>
                  <a:gd name="T7" fmla="*/ 0 h 16"/>
                  <a:gd name="T8" fmla="*/ 29 w 47"/>
                  <a:gd name="T9" fmla="*/ 0 h 16"/>
                  <a:gd name="T10" fmla="*/ 24 w 47"/>
                  <a:gd name="T11" fmla="*/ 2 h 16"/>
                  <a:gd name="T12" fmla="*/ 21 w 47"/>
                  <a:gd name="T13" fmla="*/ 5 h 16"/>
                  <a:gd name="T14" fmla="*/ 16 w 47"/>
                  <a:gd name="T15" fmla="*/ 8 h 16"/>
                  <a:gd name="T16" fmla="*/ 11 w 47"/>
                  <a:gd name="T17" fmla="*/ 8 h 16"/>
                  <a:gd name="T18" fmla="*/ 0 w 47"/>
                  <a:gd name="T19" fmla="*/ 8 h 16"/>
                  <a:gd name="T20" fmla="*/ 0 w 47"/>
                  <a:gd name="T21" fmla="*/ 10 h 16"/>
                  <a:gd name="T22" fmla="*/ 11 w 47"/>
                  <a:gd name="T23" fmla="*/ 13 h 16"/>
                  <a:gd name="T24" fmla="*/ 18 w 47"/>
                  <a:gd name="T25" fmla="*/ 10 h 16"/>
                  <a:gd name="T26" fmla="*/ 24 w 47"/>
                  <a:gd name="T27" fmla="*/ 8 h 16"/>
                  <a:gd name="T28" fmla="*/ 26 w 47"/>
                  <a:gd name="T29" fmla="*/ 5 h 16"/>
                  <a:gd name="T30" fmla="*/ 29 w 47"/>
                  <a:gd name="T31" fmla="*/ 5 h 16"/>
                  <a:gd name="T32" fmla="*/ 32 w 47"/>
                  <a:gd name="T33" fmla="*/ 5 h 16"/>
                  <a:gd name="T34" fmla="*/ 37 w 47"/>
                  <a:gd name="T35" fmla="*/ 8 h 16"/>
                  <a:gd name="T36" fmla="*/ 45 w 47"/>
                  <a:gd name="T37" fmla="*/ 16 h 16"/>
                  <a:gd name="T38" fmla="*/ 45 w 47"/>
                  <a:gd name="T39" fmla="*/ 16 h 16"/>
                  <a:gd name="T40" fmla="*/ 47 w 47"/>
                  <a:gd name="T41" fmla="*/ 13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16"/>
                  <a:gd name="T65" fmla="*/ 47 w 47"/>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16">
                    <a:moveTo>
                      <a:pt x="47" y="13"/>
                    </a:moveTo>
                    <a:lnTo>
                      <a:pt x="47" y="13"/>
                    </a:lnTo>
                    <a:lnTo>
                      <a:pt x="39" y="5"/>
                    </a:lnTo>
                    <a:lnTo>
                      <a:pt x="34" y="0"/>
                    </a:lnTo>
                    <a:lnTo>
                      <a:pt x="29" y="0"/>
                    </a:lnTo>
                    <a:lnTo>
                      <a:pt x="24" y="2"/>
                    </a:lnTo>
                    <a:lnTo>
                      <a:pt x="21" y="5"/>
                    </a:lnTo>
                    <a:lnTo>
                      <a:pt x="16" y="8"/>
                    </a:lnTo>
                    <a:lnTo>
                      <a:pt x="11" y="8"/>
                    </a:lnTo>
                    <a:lnTo>
                      <a:pt x="0" y="8"/>
                    </a:lnTo>
                    <a:lnTo>
                      <a:pt x="0" y="10"/>
                    </a:lnTo>
                    <a:lnTo>
                      <a:pt x="11" y="13"/>
                    </a:lnTo>
                    <a:lnTo>
                      <a:pt x="18" y="10"/>
                    </a:lnTo>
                    <a:lnTo>
                      <a:pt x="24" y="8"/>
                    </a:lnTo>
                    <a:lnTo>
                      <a:pt x="26" y="5"/>
                    </a:lnTo>
                    <a:lnTo>
                      <a:pt x="29" y="5"/>
                    </a:lnTo>
                    <a:lnTo>
                      <a:pt x="32" y="5"/>
                    </a:lnTo>
                    <a:lnTo>
                      <a:pt x="37" y="8"/>
                    </a:lnTo>
                    <a:lnTo>
                      <a:pt x="45" y="16"/>
                    </a:lnTo>
                    <a:lnTo>
                      <a:pt x="47"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87" name="Freeform 770"/>
              <p:cNvSpPr>
                <a:spLocks/>
              </p:cNvSpPr>
              <p:nvPr/>
            </p:nvSpPr>
            <p:spPr bwMode="auto">
              <a:xfrm>
                <a:off x="5551" y="1888"/>
                <a:ext cx="13" cy="26"/>
              </a:xfrm>
              <a:custGeom>
                <a:avLst/>
                <a:gdLst>
                  <a:gd name="T0" fmla="*/ 10 w 13"/>
                  <a:gd name="T1" fmla="*/ 26 h 26"/>
                  <a:gd name="T2" fmla="*/ 13 w 13"/>
                  <a:gd name="T3" fmla="*/ 23 h 26"/>
                  <a:gd name="T4" fmla="*/ 10 w 13"/>
                  <a:gd name="T5" fmla="*/ 16 h 26"/>
                  <a:gd name="T6" fmla="*/ 2 w 13"/>
                  <a:gd name="T7" fmla="*/ 0 h 26"/>
                  <a:gd name="T8" fmla="*/ 0 w 13"/>
                  <a:gd name="T9" fmla="*/ 3 h 26"/>
                  <a:gd name="T10" fmla="*/ 7 w 13"/>
                  <a:gd name="T11" fmla="*/ 16 h 26"/>
                  <a:gd name="T12" fmla="*/ 7 w 13"/>
                  <a:gd name="T13" fmla="*/ 23 h 26"/>
                  <a:gd name="T14" fmla="*/ 10 w 13"/>
                  <a:gd name="T15" fmla="*/ 21 h 26"/>
                  <a:gd name="T16" fmla="*/ 10 w 13"/>
                  <a:gd name="T17" fmla="*/ 26 h 26"/>
                  <a:gd name="T18" fmla="*/ 10 w 13"/>
                  <a:gd name="T19" fmla="*/ 26 h 26"/>
                  <a:gd name="T20" fmla="*/ 13 w 13"/>
                  <a:gd name="T21" fmla="*/ 23 h 26"/>
                  <a:gd name="T22" fmla="*/ 10 w 13"/>
                  <a:gd name="T23" fmla="*/ 2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26"/>
                  <a:gd name="T38" fmla="*/ 13 w 1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26">
                    <a:moveTo>
                      <a:pt x="10" y="26"/>
                    </a:moveTo>
                    <a:lnTo>
                      <a:pt x="13" y="23"/>
                    </a:lnTo>
                    <a:lnTo>
                      <a:pt x="10" y="16"/>
                    </a:lnTo>
                    <a:lnTo>
                      <a:pt x="2" y="0"/>
                    </a:lnTo>
                    <a:lnTo>
                      <a:pt x="0" y="3"/>
                    </a:lnTo>
                    <a:lnTo>
                      <a:pt x="7" y="16"/>
                    </a:lnTo>
                    <a:lnTo>
                      <a:pt x="7" y="23"/>
                    </a:lnTo>
                    <a:lnTo>
                      <a:pt x="10" y="21"/>
                    </a:lnTo>
                    <a:lnTo>
                      <a:pt x="10" y="26"/>
                    </a:lnTo>
                    <a:lnTo>
                      <a:pt x="13" y="23"/>
                    </a:lnTo>
                    <a:lnTo>
                      <a:pt x="10" y="2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88" name="Freeform 771"/>
              <p:cNvSpPr>
                <a:spLocks/>
              </p:cNvSpPr>
              <p:nvPr/>
            </p:nvSpPr>
            <p:spPr bwMode="auto">
              <a:xfrm>
                <a:off x="5511" y="1906"/>
                <a:ext cx="50" cy="11"/>
              </a:xfrm>
              <a:custGeom>
                <a:avLst/>
                <a:gdLst>
                  <a:gd name="T0" fmla="*/ 0 w 50"/>
                  <a:gd name="T1" fmla="*/ 11 h 11"/>
                  <a:gd name="T2" fmla="*/ 3 w 50"/>
                  <a:gd name="T3" fmla="*/ 11 h 11"/>
                  <a:gd name="T4" fmla="*/ 6 w 50"/>
                  <a:gd name="T5" fmla="*/ 8 h 11"/>
                  <a:gd name="T6" fmla="*/ 11 w 50"/>
                  <a:gd name="T7" fmla="*/ 5 h 11"/>
                  <a:gd name="T8" fmla="*/ 19 w 50"/>
                  <a:gd name="T9" fmla="*/ 5 h 11"/>
                  <a:gd name="T10" fmla="*/ 27 w 50"/>
                  <a:gd name="T11" fmla="*/ 5 h 11"/>
                  <a:gd name="T12" fmla="*/ 42 w 50"/>
                  <a:gd name="T13" fmla="*/ 5 h 11"/>
                  <a:gd name="T14" fmla="*/ 50 w 50"/>
                  <a:gd name="T15" fmla="*/ 8 h 11"/>
                  <a:gd name="T16" fmla="*/ 50 w 50"/>
                  <a:gd name="T17" fmla="*/ 3 h 11"/>
                  <a:gd name="T18" fmla="*/ 42 w 50"/>
                  <a:gd name="T19" fmla="*/ 3 h 11"/>
                  <a:gd name="T20" fmla="*/ 27 w 50"/>
                  <a:gd name="T21" fmla="*/ 0 h 11"/>
                  <a:gd name="T22" fmla="*/ 16 w 50"/>
                  <a:gd name="T23" fmla="*/ 0 h 11"/>
                  <a:gd name="T24" fmla="*/ 8 w 50"/>
                  <a:gd name="T25" fmla="*/ 3 h 11"/>
                  <a:gd name="T26" fmla="*/ 3 w 50"/>
                  <a:gd name="T27" fmla="*/ 5 h 11"/>
                  <a:gd name="T28" fmla="*/ 0 w 50"/>
                  <a:gd name="T29" fmla="*/ 11 h 11"/>
                  <a:gd name="T30" fmla="*/ 3 w 50"/>
                  <a:gd name="T31" fmla="*/ 11 h 11"/>
                  <a:gd name="T32" fmla="*/ 0 w 50"/>
                  <a:gd name="T33" fmla="*/ 1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1"/>
                  <a:gd name="T53" fmla="*/ 50 w 50"/>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1">
                    <a:moveTo>
                      <a:pt x="0" y="11"/>
                    </a:moveTo>
                    <a:lnTo>
                      <a:pt x="3" y="11"/>
                    </a:lnTo>
                    <a:lnTo>
                      <a:pt x="6" y="8"/>
                    </a:lnTo>
                    <a:lnTo>
                      <a:pt x="11" y="5"/>
                    </a:lnTo>
                    <a:lnTo>
                      <a:pt x="19" y="5"/>
                    </a:lnTo>
                    <a:lnTo>
                      <a:pt x="27" y="5"/>
                    </a:lnTo>
                    <a:lnTo>
                      <a:pt x="42" y="5"/>
                    </a:lnTo>
                    <a:lnTo>
                      <a:pt x="50" y="8"/>
                    </a:lnTo>
                    <a:lnTo>
                      <a:pt x="50" y="3"/>
                    </a:lnTo>
                    <a:lnTo>
                      <a:pt x="42" y="3"/>
                    </a:lnTo>
                    <a:lnTo>
                      <a:pt x="27" y="0"/>
                    </a:lnTo>
                    <a:lnTo>
                      <a:pt x="16" y="0"/>
                    </a:lnTo>
                    <a:lnTo>
                      <a:pt x="8" y="3"/>
                    </a:lnTo>
                    <a:lnTo>
                      <a:pt x="3" y="5"/>
                    </a:lnTo>
                    <a:lnTo>
                      <a:pt x="0" y="11"/>
                    </a:lnTo>
                    <a:lnTo>
                      <a:pt x="3" y="11"/>
                    </a:lnTo>
                    <a:lnTo>
                      <a:pt x="0" y="1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89" name="Freeform 772"/>
              <p:cNvSpPr>
                <a:spLocks/>
              </p:cNvSpPr>
              <p:nvPr/>
            </p:nvSpPr>
            <p:spPr bwMode="auto">
              <a:xfrm>
                <a:off x="5472" y="1919"/>
                <a:ext cx="5" cy="19"/>
              </a:xfrm>
              <a:custGeom>
                <a:avLst/>
                <a:gdLst>
                  <a:gd name="T0" fmla="*/ 0 w 5"/>
                  <a:gd name="T1" fmla="*/ 19 h 19"/>
                  <a:gd name="T2" fmla="*/ 3 w 5"/>
                  <a:gd name="T3" fmla="*/ 13 h 19"/>
                  <a:gd name="T4" fmla="*/ 5 w 5"/>
                  <a:gd name="T5" fmla="*/ 0 h 19"/>
                  <a:gd name="T6" fmla="*/ 3 w 5"/>
                  <a:gd name="T7" fmla="*/ 5 h 19"/>
                  <a:gd name="T8" fmla="*/ 0 w 5"/>
                  <a:gd name="T9" fmla="*/ 19 h 19"/>
                  <a:gd name="T10" fmla="*/ 0 60000 65536"/>
                  <a:gd name="T11" fmla="*/ 0 60000 65536"/>
                  <a:gd name="T12" fmla="*/ 0 60000 65536"/>
                  <a:gd name="T13" fmla="*/ 0 60000 65536"/>
                  <a:gd name="T14" fmla="*/ 0 60000 65536"/>
                  <a:gd name="T15" fmla="*/ 0 w 5"/>
                  <a:gd name="T16" fmla="*/ 0 h 19"/>
                  <a:gd name="T17" fmla="*/ 5 w 5"/>
                  <a:gd name="T18" fmla="*/ 19 h 19"/>
                </a:gdLst>
                <a:ahLst/>
                <a:cxnLst>
                  <a:cxn ang="T10">
                    <a:pos x="T0" y="T1"/>
                  </a:cxn>
                  <a:cxn ang="T11">
                    <a:pos x="T2" y="T3"/>
                  </a:cxn>
                  <a:cxn ang="T12">
                    <a:pos x="T4" y="T5"/>
                  </a:cxn>
                  <a:cxn ang="T13">
                    <a:pos x="T6" y="T7"/>
                  </a:cxn>
                  <a:cxn ang="T14">
                    <a:pos x="T8" y="T9"/>
                  </a:cxn>
                </a:cxnLst>
                <a:rect l="T15" t="T16" r="T17" b="T18"/>
                <a:pathLst>
                  <a:path w="5" h="19">
                    <a:moveTo>
                      <a:pt x="0" y="19"/>
                    </a:moveTo>
                    <a:lnTo>
                      <a:pt x="3" y="13"/>
                    </a:lnTo>
                    <a:lnTo>
                      <a:pt x="5" y="0"/>
                    </a:lnTo>
                    <a:lnTo>
                      <a:pt x="3" y="5"/>
                    </a:lnTo>
                    <a:lnTo>
                      <a:pt x="0"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90" name="Freeform 773"/>
              <p:cNvSpPr>
                <a:spLocks/>
              </p:cNvSpPr>
              <p:nvPr/>
            </p:nvSpPr>
            <p:spPr bwMode="auto">
              <a:xfrm>
                <a:off x="5470" y="1919"/>
                <a:ext cx="10" cy="19"/>
              </a:xfrm>
              <a:custGeom>
                <a:avLst/>
                <a:gdLst>
                  <a:gd name="T0" fmla="*/ 5 w 10"/>
                  <a:gd name="T1" fmla="*/ 0 h 19"/>
                  <a:gd name="T2" fmla="*/ 5 w 10"/>
                  <a:gd name="T3" fmla="*/ 0 h 19"/>
                  <a:gd name="T4" fmla="*/ 2 w 10"/>
                  <a:gd name="T5" fmla="*/ 11 h 19"/>
                  <a:gd name="T6" fmla="*/ 0 w 10"/>
                  <a:gd name="T7" fmla="*/ 19 h 19"/>
                  <a:gd name="T8" fmla="*/ 2 w 10"/>
                  <a:gd name="T9" fmla="*/ 19 h 19"/>
                  <a:gd name="T10" fmla="*/ 7 w 10"/>
                  <a:gd name="T11" fmla="*/ 13 h 19"/>
                  <a:gd name="T12" fmla="*/ 10 w 10"/>
                  <a:gd name="T13" fmla="*/ 0 h 19"/>
                  <a:gd name="T14" fmla="*/ 10 w 10"/>
                  <a:gd name="T15" fmla="*/ 0 h 19"/>
                  <a:gd name="T16" fmla="*/ 5 w 1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9"/>
                  <a:gd name="T29" fmla="*/ 10 w 1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9">
                    <a:moveTo>
                      <a:pt x="5" y="0"/>
                    </a:moveTo>
                    <a:lnTo>
                      <a:pt x="5" y="0"/>
                    </a:lnTo>
                    <a:lnTo>
                      <a:pt x="2" y="11"/>
                    </a:lnTo>
                    <a:lnTo>
                      <a:pt x="0" y="19"/>
                    </a:lnTo>
                    <a:lnTo>
                      <a:pt x="2" y="19"/>
                    </a:lnTo>
                    <a:lnTo>
                      <a:pt x="7" y="13"/>
                    </a:lnTo>
                    <a:lnTo>
                      <a:pt x="10" y="0"/>
                    </a:lnTo>
                    <a:lnTo>
                      <a:pt x="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91" name="Freeform 774"/>
              <p:cNvSpPr>
                <a:spLocks/>
              </p:cNvSpPr>
              <p:nvPr/>
            </p:nvSpPr>
            <p:spPr bwMode="auto">
              <a:xfrm>
                <a:off x="5470" y="1919"/>
                <a:ext cx="10" cy="21"/>
              </a:xfrm>
              <a:custGeom>
                <a:avLst/>
                <a:gdLst>
                  <a:gd name="T0" fmla="*/ 0 w 10"/>
                  <a:gd name="T1" fmla="*/ 19 h 21"/>
                  <a:gd name="T2" fmla="*/ 2 w 10"/>
                  <a:gd name="T3" fmla="*/ 21 h 21"/>
                  <a:gd name="T4" fmla="*/ 7 w 10"/>
                  <a:gd name="T5" fmla="*/ 5 h 21"/>
                  <a:gd name="T6" fmla="*/ 5 w 10"/>
                  <a:gd name="T7" fmla="*/ 0 h 21"/>
                  <a:gd name="T8" fmla="*/ 10 w 10"/>
                  <a:gd name="T9" fmla="*/ 0 h 21"/>
                  <a:gd name="T10" fmla="*/ 2 w 10"/>
                  <a:gd name="T11" fmla="*/ 5 h 21"/>
                  <a:gd name="T12" fmla="*/ 0 w 10"/>
                  <a:gd name="T13" fmla="*/ 16 h 21"/>
                  <a:gd name="T14" fmla="*/ 2 w 10"/>
                  <a:gd name="T15" fmla="*/ 19 h 21"/>
                  <a:gd name="T16" fmla="*/ 0 w 10"/>
                  <a:gd name="T17" fmla="*/ 19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1"/>
                  <a:gd name="T29" fmla="*/ 10 w 1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1">
                    <a:moveTo>
                      <a:pt x="0" y="19"/>
                    </a:moveTo>
                    <a:lnTo>
                      <a:pt x="2" y="21"/>
                    </a:lnTo>
                    <a:lnTo>
                      <a:pt x="7" y="5"/>
                    </a:lnTo>
                    <a:lnTo>
                      <a:pt x="5" y="0"/>
                    </a:lnTo>
                    <a:lnTo>
                      <a:pt x="10" y="0"/>
                    </a:lnTo>
                    <a:lnTo>
                      <a:pt x="2" y="5"/>
                    </a:lnTo>
                    <a:lnTo>
                      <a:pt x="0" y="16"/>
                    </a:lnTo>
                    <a:lnTo>
                      <a:pt x="2" y="19"/>
                    </a:lnTo>
                    <a:lnTo>
                      <a:pt x="0"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92" name="Freeform 775"/>
              <p:cNvSpPr>
                <a:spLocks/>
              </p:cNvSpPr>
              <p:nvPr/>
            </p:nvSpPr>
            <p:spPr bwMode="auto">
              <a:xfrm>
                <a:off x="5527" y="1906"/>
                <a:ext cx="34" cy="11"/>
              </a:xfrm>
              <a:custGeom>
                <a:avLst/>
                <a:gdLst>
                  <a:gd name="T0" fmla="*/ 0 w 34"/>
                  <a:gd name="T1" fmla="*/ 3 h 11"/>
                  <a:gd name="T2" fmla="*/ 8 w 34"/>
                  <a:gd name="T3" fmla="*/ 0 h 11"/>
                  <a:gd name="T4" fmla="*/ 18 w 34"/>
                  <a:gd name="T5" fmla="*/ 0 h 11"/>
                  <a:gd name="T6" fmla="*/ 24 w 34"/>
                  <a:gd name="T7" fmla="*/ 5 h 11"/>
                  <a:gd name="T8" fmla="*/ 29 w 34"/>
                  <a:gd name="T9" fmla="*/ 11 h 11"/>
                  <a:gd name="T10" fmla="*/ 31 w 34"/>
                  <a:gd name="T11" fmla="*/ 8 h 11"/>
                  <a:gd name="T12" fmla="*/ 34 w 34"/>
                  <a:gd name="T13" fmla="*/ 5 h 11"/>
                  <a:gd name="T14" fmla="*/ 31 w 34"/>
                  <a:gd name="T15" fmla="*/ 5 h 11"/>
                  <a:gd name="T16" fmla="*/ 26 w 34"/>
                  <a:gd name="T17" fmla="*/ 3 h 11"/>
                  <a:gd name="T18" fmla="*/ 21 w 34"/>
                  <a:gd name="T19" fmla="*/ 0 h 11"/>
                  <a:gd name="T20" fmla="*/ 16 w 34"/>
                  <a:gd name="T21" fmla="*/ 0 h 11"/>
                  <a:gd name="T22" fmla="*/ 8 w 34"/>
                  <a:gd name="T23" fmla="*/ 0 h 11"/>
                  <a:gd name="T24" fmla="*/ 3 w 34"/>
                  <a:gd name="T25" fmla="*/ 3 h 11"/>
                  <a:gd name="T26" fmla="*/ 0 w 34"/>
                  <a:gd name="T27" fmla="*/ 3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11"/>
                  <a:gd name="T44" fmla="*/ 34 w 34"/>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11">
                    <a:moveTo>
                      <a:pt x="0" y="3"/>
                    </a:moveTo>
                    <a:lnTo>
                      <a:pt x="8" y="0"/>
                    </a:lnTo>
                    <a:lnTo>
                      <a:pt x="18" y="0"/>
                    </a:lnTo>
                    <a:lnTo>
                      <a:pt x="24" y="5"/>
                    </a:lnTo>
                    <a:lnTo>
                      <a:pt x="29" y="11"/>
                    </a:lnTo>
                    <a:lnTo>
                      <a:pt x="31" y="8"/>
                    </a:lnTo>
                    <a:lnTo>
                      <a:pt x="34" y="5"/>
                    </a:lnTo>
                    <a:lnTo>
                      <a:pt x="31" y="5"/>
                    </a:lnTo>
                    <a:lnTo>
                      <a:pt x="26" y="3"/>
                    </a:lnTo>
                    <a:lnTo>
                      <a:pt x="21" y="0"/>
                    </a:lnTo>
                    <a:lnTo>
                      <a:pt x="16" y="0"/>
                    </a:lnTo>
                    <a:lnTo>
                      <a:pt x="8" y="0"/>
                    </a:lnTo>
                    <a:lnTo>
                      <a:pt x="3" y="3"/>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93" name="Freeform 776"/>
              <p:cNvSpPr>
                <a:spLocks/>
              </p:cNvSpPr>
              <p:nvPr/>
            </p:nvSpPr>
            <p:spPr bwMode="auto">
              <a:xfrm>
                <a:off x="5527" y="1904"/>
                <a:ext cx="18" cy="7"/>
              </a:xfrm>
              <a:custGeom>
                <a:avLst/>
                <a:gdLst>
                  <a:gd name="T0" fmla="*/ 18 w 18"/>
                  <a:gd name="T1" fmla="*/ 0 h 7"/>
                  <a:gd name="T2" fmla="*/ 18 w 18"/>
                  <a:gd name="T3" fmla="*/ 0 h 7"/>
                  <a:gd name="T4" fmla="*/ 8 w 18"/>
                  <a:gd name="T5" fmla="*/ 2 h 7"/>
                  <a:gd name="T6" fmla="*/ 0 w 18"/>
                  <a:gd name="T7" fmla="*/ 5 h 7"/>
                  <a:gd name="T8" fmla="*/ 3 w 18"/>
                  <a:gd name="T9" fmla="*/ 7 h 7"/>
                  <a:gd name="T10" fmla="*/ 8 w 18"/>
                  <a:gd name="T11" fmla="*/ 5 h 7"/>
                  <a:gd name="T12" fmla="*/ 18 w 18"/>
                  <a:gd name="T13" fmla="*/ 5 h 7"/>
                  <a:gd name="T14" fmla="*/ 18 w 18"/>
                  <a:gd name="T15" fmla="*/ 5 h 7"/>
                  <a:gd name="T16" fmla="*/ 18 w 18"/>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7"/>
                  <a:gd name="T29" fmla="*/ 18 w 1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7">
                    <a:moveTo>
                      <a:pt x="18" y="0"/>
                    </a:moveTo>
                    <a:lnTo>
                      <a:pt x="18" y="0"/>
                    </a:lnTo>
                    <a:lnTo>
                      <a:pt x="8" y="2"/>
                    </a:lnTo>
                    <a:lnTo>
                      <a:pt x="0" y="5"/>
                    </a:lnTo>
                    <a:lnTo>
                      <a:pt x="3" y="7"/>
                    </a:lnTo>
                    <a:lnTo>
                      <a:pt x="8" y="5"/>
                    </a:lnTo>
                    <a:lnTo>
                      <a:pt x="18" y="5"/>
                    </a:lnTo>
                    <a:lnTo>
                      <a:pt x="1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94" name="Freeform 777"/>
              <p:cNvSpPr>
                <a:spLocks/>
              </p:cNvSpPr>
              <p:nvPr/>
            </p:nvSpPr>
            <p:spPr bwMode="auto">
              <a:xfrm>
                <a:off x="5545" y="1904"/>
                <a:ext cx="11" cy="13"/>
              </a:xfrm>
              <a:custGeom>
                <a:avLst/>
                <a:gdLst>
                  <a:gd name="T0" fmla="*/ 11 w 11"/>
                  <a:gd name="T1" fmla="*/ 10 h 13"/>
                  <a:gd name="T2" fmla="*/ 11 w 11"/>
                  <a:gd name="T3" fmla="*/ 10 h 13"/>
                  <a:gd name="T4" fmla="*/ 8 w 11"/>
                  <a:gd name="T5" fmla="*/ 5 h 13"/>
                  <a:gd name="T6" fmla="*/ 0 w 11"/>
                  <a:gd name="T7" fmla="*/ 0 h 13"/>
                  <a:gd name="T8" fmla="*/ 0 w 11"/>
                  <a:gd name="T9" fmla="*/ 5 h 13"/>
                  <a:gd name="T10" fmla="*/ 6 w 11"/>
                  <a:gd name="T11" fmla="*/ 7 h 13"/>
                  <a:gd name="T12" fmla="*/ 8 w 11"/>
                  <a:gd name="T13" fmla="*/ 13 h 13"/>
                  <a:gd name="T14" fmla="*/ 8 w 11"/>
                  <a:gd name="T15" fmla="*/ 13 h 13"/>
                  <a:gd name="T16" fmla="*/ 11 w 11"/>
                  <a:gd name="T17" fmla="*/ 1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0"/>
                    </a:moveTo>
                    <a:lnTo>
                      <a:pt x="11" y="10"/>
                    </a:lnTo>
                    <a:lnTo>
                      <a:pt x="8" y="5"/>
                    </a:lnTo>
                    <a:lnTo>
                      <a:pt x="0" y="0"/>
                    </a:lnTo>
                    <a:lnTo>
                      <a:pt x="0" y="5"/>
                    </a:lnTo>
                    <a:lnTo>
                      <a:pt x="6" y="7"/>
                    </a:lnTo>
                    <a:lnTo>
                      <a:pt x="8" y="13"/>
                    </a:lnTo>
                    <a:lnTo>
                      <a:pt x="11" y="1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95" name="Freeform 778"/>
              <p:cNvSpPr>
                <a:spLocks/>
              </p:cNvSpPr>
              <p:nvPr/>
            </p:nvSpPr>
            <p:spPr bwMode="auto">
              <a:xfrm>
                <a:off x="5553" y="1909"/>
                <a:ext cx="8" cy="8"/>
              </a:xfrm>
              <a:custGeom>
                <a:avLst/>
                <a:gdLst>
                  <a:gd name="T0" fmla="*/ 8 w 8"/>
                  <a:gd name="T1" fmla="*/ 0 h 8"/>
                  <a:gd name="T2" fmla="*/ 8 w 8"/>
                  <a:gd name="T3" fmla="*/ 0 h 8"/>
                  <a:gd name="T4" fmla="*/ 3 w 8"/>
                  <a:gd name="T5" fmla="*/ 5 h 8"/>
                  <a:gd name="T6" fmla="*/ 3 w 8"/>
                  <a:gd name="T7" fmla="*/ 5 h 8"/>
                  <a:gd name="T8" fmla="*/ 0 w 8"/>
                  <a:gd name="T9" fmla="*/ 8 h 8"/>
                  <a:gd name="T10" fmla="*/ 5 w 8"/>
                  <a:gd name="T11" fmla="*/ 8 h 8"/>
                  <a:gd name="T12" fmla="*/ 8 w 8"/>
                  <a:gd name="T13" fmla="*/ 5 h 8"/>
                  <a:gd name="T14" fmla="*/ 8 w 8"/>
                  <a:gd name="T15" fmla="*/ 5 h 8"/>
                  <a:gd name="T16" fmla="*/ 8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8" y="0"/>
                    </a:moveTo>
                    <a:lnTo>
                      <a:pt x="8" y="0"/>
                    </a:lnTo>
                    <a:lnTo>
                      <a:pt x="3" y="5"/>
                    </a:lnTo>
                    <a:lnTo>
                      <a:pt x="0" y="8"/>
                    </a:lnTo>
                    <a:lnTo>
                      <a:pt x="5" y="8"/>
                    </a:lnTo>
                    <a:lnTo>
                      <a:pt x="8" y="5"/>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96" name="Freeform 779"/>
              <p:cNvSpPr>
                <a:spLocks/>
              </p:cNvSpPr>
              <p:nvPr/>
            </p:nvSpPr>
            <p:spPr bwMode="auto">
              <a:xfrm>
                <a:off x="5551" y="1909"/>
                <a:ext cx="10" cy="5"/>
              </a:xfrm>
              <a:custGeom>
                <a:avLst/>
                <a:gdLst>
                  <a:gd name="T0" fmla="*/ 0 w 10"/>
                  <a:gd name="T1" fmla="*/ 2 h 5"/>
                  <a:gd name="T2" fmla="*/ 0 w 10"/>
                  <a:gd name="T3" fmla="*/ 2 h 5"/>
                  <a:gd name="T4" fmla="*/ 7 w 10"/>
                  <a:gd name="T5" fmla="*/ 5 h 5"/>
                  <a:gd name="T6" fmla="*/ 10 w 10"/>
                  <a:gd name="T7" fmla="*/ 0 h 5"/>
                  <a:gd name="T8" fmla="*/ 10 w 10"/>
                  <a:gd name="T9" fmla="*/ 5 h 5"/>
                  <a:gd name="T10" fmla="*/ 10 w 10"/>
                  <a:gd name="T11" fmla="*/ 0 h 5"/>
                  <a:gd name="T12" fmla="*/ 2 w 10"/>
                  <a:gd name="T13" fmla="*/ 0 h 5"/>
                  <a:gd name="T14" fmla="*/ 2 w 10"/>
                  <a:gd name="T15" fmla="*/ 0 h 5"/>
                  <a:gd name="T16" fmla="*/ 0 w 10"/>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0" y="2"/>
                    </a:moveTo>
                    <a:lnTo>
                      <a:pt x="0" y="2"/>
                    </a:lnTo>
                    <a:lnTo>
                      <a:pt x="7" y="5"/>
                    </a:lnTo>
                    <a:lnTo>
                      <a:pt x="10" y="0"/>
                    </a:lnTo>
                    <a:lnTo>
                      <a:pt x="10" y="5"/>
                    </a:lnTo>
                    <a:lnTo>
                      <a:pt x="10" y="0"/>
                    </a:lnTo>
                    <a:lnTo>
                      <a:pt x="2"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97" name="Freeform 780"/>
              <p:cNvSpPr>
                <a:spLocks/>
              </p:cNvSpPr>
              <p:nvPr/>
            </p:nvSpPr>
            <p:spPr bwMode="auto">
              <a:xfrm>
                <a:off x="5543" y="1904"/>
                <a:ext cx="10" cy="7"/>
              </a:xfrm>
              <a:custGeom>
                <a:avLst/>
                <a:gdLst>
                  <a:gd name="T0" fmla="*/ 0 w 10"/>
                  <a:gd name="T1" fmla="*/ 2 h 7"/>
                  <a:gd name="T2" fmla="*/ 0 w 10"/>
                  <a:gd name="T3" fmla="*/ 2 h 7"/>
                  <a:gd name="T4" fmla="*/ 5 w 10"/>
                  <a:gd name="T5" fmla="*/ 2 h 7"/>
                  <a:gd name="T6" fmla="*/ 8 w 10"/>
                  <a:gd name="T7" fmla="*/ 7 h 7"/>
                  <a:gd name="T8" fmla="*/ 10 w 10"/>
                  <a:gd name="T9" fmla="*/ 5 h 7"/>
                  <a:gd name="T10" fmla="*/ 5 w 10"/>
                  <a:gd name="T11" fmla="*/ 0 h 7"/>
                  <a:gd name="T12" fmla="*/ 0 w 10"/>
                  <a:gd name="T13" fmla="*/ 0 h 7"/>
                  <a:gd name="T14" fmla="*/ 0 w 10"/>
                  <a:gd name="T15" fmla="*/ 0 h 7"/>
                  <a:gd name="T16" fmla="*/ 0 w 10"/>
                  <a:gd name="T17" fmla="*/ 2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7"/>
                  <a:gd name="T29" fmla="*/ 10 w 10"/>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7">
                    <a:moveTo>
                      <a:pt x="0" y="2"/>
                    </a:moveTo>
                    <a:lnTo>
                      <a:pt x="0" y="2"/>
                    </a:lnTo>
                    <a:lnTo>
                      <a:pt x="5" y="2"/>
                    </a:lnTo>
                    <a:lnTo>
                      <a:pt x="8" y="7"/>
                    </a:lnTo>
                    <a:lnTo>
                      <a:pt x="10" y="5"/>
                    </a:lnTo>
                    <a:lnTo>
                      <a:pt x="5" y="0"/>
                    </a:lnTo>
                    <a:lnTo>
                      <a:pt x="0"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98" name="Freeform 781"/>
              <p:cNvSpPr>
                <a:spLocks/>
              </p:cNvSpPr>
              <p:nvPr/>
            </p:nvSpPr>
            <p:spPr bwMode="auto">
              <a:xfrm>
                <a:off x="5530" y="1904"/>
                <a:ext cx="13" cy="7"/>
              </a:xfrm>
              <a:custGeom>
                <a:avLst/>
                <a:gdLst>
                  <a:gd name="T0" fmla="*/ 0 w 13"/>
                  <a:gd name="T1" fmla="*/ 7 h 7"/>
                  <a:gd name="T2" fmla="*/ 0 w 13"/>
                  <a:gd name="T3" fmla="*/ 7 h 7"/>
                  <a:gd name="T4" fmla="*/ 5 w 13"/>
                  <a:gd name="T5" fmla="*/ 5 h 7"/>
                  <a:gd name="T6" fmla="*/ 13 w 13"/>
                  <a:gd name="T7" fmla="*/ 2 h 7"/>
                  <a:gd name="T8" fmla="*/ 13 w 13"/>
                  <a:gd name="T9" fmla="*/ 0 h 7"/>
                  <a:gd name="T10" fmla="*/ 5 w 13"/>
                  <a:gd name="T11" fmla="*/ 2 h 7"/>
                  <a:gd name="T12" fmla="*/ 0 w 13"/>
                  <a:gd name="T13" fmla="*/ 2 h 7"/>
                  <a:gd name="T14" fmla="*/ 0 w 13"/>
                  <a:gd name="T15" fmla="*/ 2 h 7"/>
                  <a:gd name="T16" fmla="*/ 0 w 13"/>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7"/>
                  <a:gd name="T29" fmla="*/ 13 w 13"/>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7">
                    <a:moveTo>
                      <a:pt x="0" y="7"/>
                    </a:moveTo>
                    <a:lnTo>
                      <a:pt x="0" y="7"/>
                    </a:lnTo>
                    <a:lnTo>
                      <a:pt x="5" y="5"/>
                    </a:lnTo>
                    <a:lnTo>
                      <a:pt x="13" y="2"/>
                    </a:lnTo>
                    <a:lnTo>
                      <a:pt x="13" y="0"/>
                    </a:lnTo>
                    <a:lnTo>
                      <a:pt x="5" y="2"/>
                    </a:lnTo>
                    <a:lnTo>
                      <a:pt x="0" y="2"/>
                    </a:lnTo>
                    <a:lnTo>
                      <a:pt x="0" y="7"/>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99" name="Freeform 782"/>
              <p:cNvSpPr>
                <a:spLocks/>
              </p:cNvSpPr>
              <p:nvPr/>
            </p:nvSpPr>
            <p:spPr bwMode="auto">
              <a:xfrm>
                <a:off x="5527" y="1906"/>
                <a:ext cx="3" cy="5"/>
              </a:xfrm>
              <a:custGeom>
                <a:avLst/>
                <a:gdLst>
                  <a:gd name="T0" fmla="*/ 0 w 3"/>
                  <a:gd name="T1" fmla="*/ 3 h 5"/>
                  <a:gd name="T2" fmla="*/ 0 w 3"/>
                  <a:gd name="T3" fmla="*/ 5 h 5"/>
                  <a:gd name="T4" fmla="*/ 3 w 3"/>
                  <a:gd name="T5" fmla="*/ 5 h 5"/>
                  <a:gd name="T6" fmla="*/ 3 w 3"/>
                  <a:gd name="T7" fmla="*/ 0 h 5"/>
                  <a:gd name="T8" fmla="*/ 0 w 3"/>
                  <a:gd name="T9" fmla="*/ 3 h 5"/>
                  <a:gd name="T10" fmla="*/ 0 w 3"/>
                  <a:gd name="T11" fmla="*/ 3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3"/>
                    </a:moveTo>
                    <a:lnTo>
                      <a:pt x="0" y="5"/>
                    </a:lnTo>
                    <a:lnTo>
                      <a:pt x="3" y="5"/>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00" name="Freeform 783"/>
              <p:cNvSpPr>
                <a:spLocks/>
              </p:cNvSpPr>
              <p:nvPr/>
            </p:nvSpPr>
            <p:spPr bwMode="auto">
              <a:xfrm>
                <a:off x="5561" y="1917"/>
                <a:ext cx="24" cy="13"/>
              </a:xfrm>
              <a:custGeom>
                <a:avLst/>
                <a:gdLst>
                  <a:gd name="T0" fmla="*/ 0 w 24"/>
                  <a:gd name="T1" fmla="*/ 0 h 13"/>
                  <a:gd name="T2" fmla="*/ 0 w 24"/>
                  <a:gd name="T3" fmla="*/ 2 h 13"/>
                  <a:gd name="T4" fmla="*/ 5 w 24"/>
                  <a:gd name="T5" fmla="*/ 5 h 13"/>
                  <a:gd name="T6" fmla="*/ 16 w 24"/>
                  <a:gd name="T7" fmla="*/ 10 h 13"/>
                  <a:gd name="T8" fmla="*/ 24 w 24"/>
                  <a:gd name="T9" fmla="*/ 13 h 13"/>
                  <a:gd name="T10" fmla="*/ 13 w 24"/>
                  <a:gd name="T11" fmla="*/ 7 h 13"/>
                  <a:gd name="T12" fmla="*/ 0 w 24"/>
                  <a:gd name="T13" fmla="*/ 0 h 13"/>
                  <a:gd name="T14" fmla="*/ 0 60000 65536"/>
                  <a:gd name="T15" fmla="*/ 0 60000 65536"/>
                  <a:gd name="T16" fmla="*/ 0 60000 65536"/>
                  <a:gd name="T17" fmla="*/ 0 60000 65536"/>
                  <a:gd name="T18" fmla="*/ 0 60000 65536"/>
                  <a:gd name="T19" fmla="*/ 0 60000 65536"/>
                  <a:gd name="T20" fmla="*/ 0 60000 65536"/>
                  <a:gd name="T21" fmla="*/ 0 w 24"/>
                  <a:gd name="T22" fmla="*/ 0 h 13"/>
                  <a:gd name="T23" fmla="*/ 24 w 2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3">
                    <a:moveTo>
                      <a:pt x="0" y="0"/>
                    </a:moveTo>
                    <a:lnTo>
                      <a:pt x="0" y="2"/>
                    </a:lnTo>
                    <a:lnTo>
                      <a:pt x="5" y="5"/>
                    </a:lnTo>
                    <a:lnTo>
                      <a:pt x="16" y="10"/>
                    </a:lnTo>
                    <a:lnTo>
                      <a:pt x="24" y="13"/>
                    </a:lnTo>
                    <a:lnTo>
                      <a:pt x="13" y="7"/>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01" name="Freeform 784"/>
              <p:cNvSpPr>
                <a:spLocks/>
              </p:cNvSpPr>
              <p:nvPr/>
            </p:nvSpPr>
            <p:spPr bwMode="auto">
              <a:xfrm>
                <a:off x="5558" y="1917"/>
                <a:ext cx="8" cy="7"/>
              </a:xfrm>
              <a:custGeom>
                <a:avLst/>
                <a:gdLst>
                  <a:gd name="T0" fmla="*/ 8 w 8"/>
                  <a:gd name="T1" fmla="*/ 5 h 7"/>
                  <a:gd name="T2" fmla="*/ 8 w 8"/>
                  <a:gd name="T3" fmla="*/ 5 h 7"/>
                  <a:gd name="T4" fmla="*/ 6 w 8"/>
                  <a:gd name="T5" fmla="*/ 2 h 7"/>
                  <a:gd name="T6" fmla="*/ 6 w 8"/>
                  <a:gd name="T7" fmla="*/ 0 h 7"/>
                  <a:gd name="T8" fmla="*/ 0 w 8"/>
                  <a:gd name="T9" fmla="*/ 0 h 7"/>
                  <a:gd name="T10" fmla="*/ 3 w 8"/>
                  <a:gd name="T11" fmla="*/ 5 h 7"/>
                  <a:gd name="T12" fmla="*/ 6 w 8"/>
                  <a:gd name="T13" fmla="*/ 7 h 7"/>
                  <a:gd name="T14" fmla="*/ 6 w 8"/>
                  <a:gd name="T15" fmla="*/ 7 h 7"/>
                  <a:gd name="T16" fmla="*/ 8 w 8"/>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7"/>
                  <a:gd name="T29" fmla="*/ 8 w 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7">
                    <a:moveTo>
                      <a:pt x="8" y="5"/>
                    </a:moveTo>
                    <a:lnTo>
                      <a:pt x="8" y="5"/>
                    </a:lnTo>
                    <a:lnTo>
                      <a:pt x="6" y="2"/>
                    </a:lnTo>
                    <a:lnTo>
                      <a:pt x="6" y="0"/>
                    </a:lnTo>
                    <a:lnTo>
                      <a:pt x="0" y="0"/>
                    </a:lnTo>
                    <a:lnTo>
                      <a:pt x="3" y="5"/>
                    </a:lnTo>
                    <a:lnTo>
                      <a:pt x="6" y="7"/>
                    </a:lnTo>
                    <a:lnTo>
                      <a:pt x="8"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02" name="Freeform 785"/>
              <p:cNvSpPr>
                <a:spLocks/>
              </p:cNvSpPr>
              <p:nvPr/>
            </p:nvSpPr>
            <p:spPr bwMode="auto">
              <a:xfrm>
                <a:off x="5564" y="1922"/>
                <a:ext cx="21" cy="10"/>
              </a:xfrm>
              <a:custGeom>
                <a:avLst/>
                <a:gdLst>
                  <a:gd name="T0" fmla="*/ 21 w 21"/>
                  <a:gd name="T1" fmla="*/ 5 h 10"/>
                  <a:gd name="T2" fmla="*/ 21 w 21"/>
                  <a:gd name="T3" fmla="*/ 5 h 10"/>
                  <a:gd name="T4" fmla="*/ 13 w 21"/>
                  <a:gd name="T5" fmla="*/ 2 h 10"/>
                  <a:gd name="T6" fmla="*/ 2 w 21"/>
                  <a:gd name="T7" fmla="*/ 0 h 10"/>
                  <a:gd name="T8" fmla="*/ 0 w 21"/>
                  <a:gd name="T9" fmla="*/ 2 h 10"/>
                  <a:gd name="T10" fmla="*/ 10 w 21"/>
                  <a:gd name="T11" fmla="*/ 8 h 10"/>
                  <a:gd name="T12" fmla="*/ 21 w 21"/>
                  <a:gd name="T13" fmla="*/ 10 h 10"/>
                  <a:gd name="T14" fmla="*/ 21 w 21"/>
                  <a:gd name="T15" fmla="*/ 10 h 10"/>
                  <a:gd name="T16" fmla="*/ 21 w 21"/>
                  <a:gd name="T17" fmla="*/ 5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0"/>
                  <a:gd name="T29" fmla="*/ 21 w 2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0">
                    <a:moveTo>
                      <a:pt x="21" y="5"/>
                    </a:moveTo>
                    <a:lnTo>
                      <a:pt x="21" y="5"/>
                    </a:lnTo>
                    <a:lnTo>
                      <a:pt x="13" y="2"/>
                    </a:lnTo>
                    <a:lnTo>
                      <a:pt x="2" y="0"/>
                    </a:lnTo>
                    <a:lnTo>
                      <a:pt x="0" y="2"/>
                    </a:lnTo>
                    <a:lnTo>
                      <a:pt x="10" y="8"/>
                    </a:lnTo>
                    <a:lnTo>
                      <a:pt x="21" y="10"/>
                    </a:lnTo>
                    <a:lnTo>
                      <a:pt x="21"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03" name="Freeform 786"/>
              <p:cNvSpPr>
                <a:spLocks/>
              </p:cNvSpPr>
              <p:nvPr/>
            </p:nvSpPr>
            <p:spPr bwMode="auto">
              <a:xfrm>
                <a:off x="5558" y="1917"/>
                <a:ext cx="27" cy="15"/>
              </a:xfrm>
              <a:custGeom>
                <a:avLst/>
                <a:gdLst>
                  <a:gd name="T0" fmla="*/ 6 w 27"/>
                  <a:gd name="T1" fmla="*/ 0 h 15"/>
                  <a:gd name="T2" fmla="*/ 0 w 27"/>
                  <a:gd name="T3" fmla="*/ 0 h 15"/>
                  <a:gd name="T4" fmla="*/ 16 w 27"/>
                  <a:gd name="T5" fmla="*/ 10 h 15"/>
                  <a:gd name="T6" fmla="*/ 27 w 27"/>
                  <a:gd name="T7" fmla="*/ 10 h 15"/>
                  <a:gd name="T8" fmla="*/ 27 w 27"/>
                  <a:gd name="T9" fmla="*/ 15 h 15"/>
                  <a:gd name="T10" fmla="*/ 19 w 27"/>
                  <a:gd name="T11" fmla="*/ 7 h 15"/>
                  <a:gd name="T12" fmla="*/ 6 w 27"/>
                  <a:gd name="T13" fmla="*/ 0 h 15"/>
                  <a:gd name="T14" fmla="*/ 0 w 27"/>
                  <a:gd name="T15" fmla="*/ 0 h 15"/>
                  <a:gd name="T16" fmla="*/ 6 w 27"/>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5"/>
                  <a:gd name="T29" fmla="*/ 27 w 27"/>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5">
                    <a:moveTo>
                      <a:pt x="6" y="0"/>
                    </a:moveTo>
                    <a:lnTo>
                      <a:pt x="0" y="0"/>
                    </a:lnTo>
                    <a:lnTo>
                      <a:pt x="16" y="10"/>
                    </a:lnTo>
                    <a:lnTo>
                      <a:pt x="27" y="10"/>
                    </a:lnTo>
                    <a:lnTo>
                      <a:pt x="27" y="15"/>
                    </a:lnTo>
                    <a:lnTo>
                      <a:pt x="19" y="7"/>
                    </a:lnTo>
                    <a:lnTo>
                      <a:pt x="6" y="0"/>
                    </a:lnTo>
                    <a:lnTo>
                      <a:pt x="0" y="0"/>
                    </a:lnTo>
                    <a:lnTo>
                      <a:pt x="6"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04" name="Freeform 787"/>
              <p:cNvSpPr>
                <a:spLocks/>
              </p:cNvSpPr>
              <p:nvPr/>
            </p:nvSpPr>
            <p:spPr bwMode="auto">
              <a:xfrm>
                <a:off x="5548" y="1888"/>
                <a:ext cx="8" cy="16"/>
              </a:xfrm>
              <a:custGeom>
                <a:avLst/>
                <a:gdLst>
                  <a:gd name="T0" fmla="*/ 8 w 8"/>
                  <a:gd name="T1" fmla="*/ 16 h 16"/>
                  <a:gd name="T2" fmla="*/ 8 w 8"/>
                  <a:gd name="T3" fmla="*/ 10 h 16"/>
                  <a:gd name="T4" fmla="*/ 5 w 8"/>
                  <a:gd name="T5" fmla="*/ 5 h 16"/>
                  <a:gd name="T6" fmla="*/ 0 w 8"/>
                  <a:gd name="T7" fmla="*/ 0 h 16"/>
                  <a:gd name="T8" fmla="*/ 0 w 8"/>
                  <a:gd name="T9" fmla="*/ 0 h 16"/>
                  <a:gd name="T10" fmla="*/ 3 w 8"/>
                  <a:gd name="T11" fmla="*/ 5 h 16"/>
                  <a:gd name="T12" fmla="*/ 8 w 8"/>
                  <a:gd name="T13" fmla="*/ 16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8" y="16"/>
                    </a:moveTo>
                    <a:lnTo>
                      <a:pt x="8" y="10"/>
                    </a:lnTo>
                    <a:lnTo>
                      <a:pt x="5" y="5"/>
                    </a:lnTo>
                    <a:lnTo>
                      <a:pt x="0" y="0"/>
                    </a:lnTo>
                    <a:lnTo>
                      <a:pt x="3" y="5"/>
                    </a:lnTo>
                    <a:lnTo>
                      <a:pt x="8" y="1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05" name="Freeform 788"/>
              <p:cNvSpPr>
                <a:spLocks/>
              </p:cNvSpPr>
              <p:nvPr/>
            </p:nvSpPr>
            <p:spPr bwMode="auto">
              <a:xfrm>
                <a:off x="5553" y="1891"/>
                <a:ext cx="5" cy="13"/>
              </a:xfrm>
              <a:custGeom>
                <a:avLst/>
                <a:gdLst>
                  <a:gd name="T0" fmla="*/ 0 w 5"/>
                  <a:gd name="T1" fmla="*/ 2 h 13"/>
                  <a:gd name="T2" fmla="*/ 0 w 5"/>
                  <a:gd name="T3" fmla="*/ 2 h 13"/>
                  <a:gd name="T4" fmla="*/ 3 w 5"/>
                  <a:gd name="T5" fmla="*/ 7 h 13"/>
                  <a:gd name="T6" fmla="*/ 3 w 5"/>
                  <a:gd name="T7" fmla="*/ 13 h 13"/>
                  <a:gd name="T8" fmla="*/ 5 w 5"/>
                  <a:gd name="T9" fmla="*/ 13 h 13"/>
                  <a:gd name="T10" fmla="*/ 5 w 5"/>
                  <a:gd name="T11" fmla="*/ 7 h 13"/>
                  <a:gd name="T12" fmla="*/ 3 w 5"/>
                  <a:gd name="T13" fmla="*/ 0 h 13"/>
                  <a:gd name="T14" fmla="*/ 3 w 5"/>
                  <a:gd name="T15" fmla="*/ 0 h 13"/>
                  <a:gd name="T16" fmla="*/ 0 w 5"/>
                  <a:gd name="T17" fmla="*/ 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3"/>
                  <a:gd name="T29" fmla="*/ 5 w 5"/>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3">
                    <a:moveTo>
                      <a:pt x="0" y="2"/>
                    </a:moveTo>
                    <a:lnTo>
                      <a:pt x="0" y="2"/>
                    </a:lnTo>
                    <a:lnTo>
                      <a:pt x="3" y="7"/>
                    </a:lnTo>
                    <a:lnTo>
                      <a:pt x="3" y="13"/>
                    </a:lnTo>
                    <a:lnTo>
                      <a:pt x="5" y="13"/>
                    </a:lnTo>
                    <a:lnTo>
                      <a:pt x="5" y="7"/>
                    </a:lnTo>
                    <a:lnTo>
                      <a:pt x="3"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06" name="Freeform 789"/>
              <p:cNvSpPr>
                <a:spLocks/>
              </p:cNvSpPr>
              <p:nvPr/>
            </p:nvSpPr>
            <p:spPr bwMode="auto">
              <a:xfrm>
                <a:off x="5545" y="1885"/>
                <a:ext cx="11" cy="8"/>
              </a:xfrm>
              <a:custGeom>
                <a:avLst/>
                <a:gdLst>
                  <a:gd name="T0" fmla="*/ 3 w 11"/>
                  <a:gd name="T1" fmla="*/ 0 h 8"/>
                  <a:gd name="T2" fmla="*/ 0 w 11"/>
                  <a:gd name="T3" fmla="*/ 6 h 8"/>
                  <a:gd name="T4" fmla="*/ 3 w 11"/>
                  <a:gd name="T5" fmla="*/ 6 h 8"/>
                  <a:gd name="T6" fmla="*/ 8 w 11"/>
                  <a:gd name="T7" fmla="*/ 8 h 8"/>
                  <a:gd name="T8" fmla="*/ 11 w 11"/>
                  <a:gd name="T9" fmla="*/ 6 h 8"/>
                  <a:gd name="T10" fmla="*/ 6 w 11"/>
                  <a:gd name="T11" fmla="*/ 3 h 8"/>
                  <a:gd name="T12" fmla="*/ 3 w 11"/>
                  <a:gd name="T13" fmla="*/ 0 h 8"/>
                  <a:gd name="T14" fmla="*/ 0 w 11"/>
                  <a:gd name="T15" fmla="*/ 3 h 8"/>
                  <a:gd name="T16" fmla="*/ 3 w 11"/>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8"/>
                  <a:gd name="T29" fmla="*/ 11 w 11"/>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8">
                    <a:moveTo>
                      <a:pt x="3" y="0"/>
                    </a:moveTo>
                    <a:lnTo>
                      <a:pt x="0" y="6"/>
                    </a:lnTo>
                    <a:lnTo>
                      <a:pt x="3" y="6"/>
                    </a:lnTo>
                    <a:lnTo>
                      <a:pt x="8" y="8"/>
                    </a:lnTo>
                    <a:lnTo>
                      <a:pt x="11" y="6"/>
                    </a:lnTo>
                    <a:lnTo>
                      <a:pt x="6" y="3"/>
                    </a:lnTo>
                    <a:lnTo>
                      <a:pt x="3" y="0"/>
                    </a:lnTo>
                    <a:lnTo>
                      <a:pt x="0" y="3"/>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07" name="Freeform 790"/>
              <p:cNvSpPr>
                <a:spLocks/>
              </p:cNvSpPr>
              <p:nvPr/>
            </p:nvSpPr>
            <p:spPr bwMode="auto">
              <a:xfrm>
                <a:off x="5545" y="1885"/>
                <a:ext cx="13" cy="19"/>
              </a:xfrm>
              <a:custGeom>
                <a:avLst/>
                <a:gdLst>
                  <a:gd name="T0" fmla="*/ 11 w 13"/>
                  <a:gd name="T1" fmla="*/ 19 h 19"/>
                  <a:gd name="T2" fmla="*/ 13 w 13"/>
                  <a:gd name="T3" fmla="*/ 19 h 19"/>
                  <a:gd name="T4" fmla="*/ 8 w 13"/>
                  <a:gd name="T5" fmla="*/ 6 h 19"/>
                  <a:gd name="T6" fmla="*/ 3 w 13"/>
                  <a:gd name="T7" fmla="*/ 0 h 19"/>
                  <a:gd name="T8" fmla="*/ 0 w 13"/>
                  <a:gd name="T9" fmla="*/ 3 h 19"/>
                  <a:gd name="T10" fmla="*/ 6 w 13"/>
                  <a:gd name="T11" fmla="*/ 8 h 19"/>
                  <a:gd name="T12" fmla="*/ 11 w 13"/>
                  <a:gd name="T13" fmla="*/ 19 h 19"/>
                  <a:gd name="T14" fmla="*/ 13 w 13"/>
                  <a:gd name="T15" fmla="*/ 19 h 19"/>
                  <a:gd name="T16" fmla="*/ 11 w 13"/>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9"/>
                  <a:gd name="T29" fmla="*/ 13 w 1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9">
                    <a:moveTo>
                      <a:pt x="11" y="19"/>
                    </a:moveTo>
                    <a:lnTo>
                      <a:pt x="13" y="19"/>
                    </a:lnTo>
                    <a:lnTo>
                      <a:pt x="8" y="6"/>
                    </a:lnTo>
                    <a:lnTo>
                      <a:pt x="3" y="0"/>
                    </a:lnTo>
                    <a:lnTo>
                      <a:pt x="0" y="3"/>
                    </a:lnTo>
                    <a:lnTo>
                      <a:pt x="6" y="8"/>
                    </a:lnTo>
                    <a:lnTo>
                      <a:pt x="11" y="19"/>
                    </a:lnTo>
                    <a:lnTo>
                      <a:pt x="13" y="19"/>
                    </a:lnTo>
                    <a:lnTo>
                      <a:pt x="11"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08" name="Freeform 791"/>
              <p:cNvSpPr>
                <a:spLocks/>
              </p:cNvSpPr>
              <p:nvPr/>
            </p:nvSpPr>
            <p:spPr bwMode="auto">
              <a:xfrm>
                <a:off x="5556" y="1864"/>
                <a:ext cx="10" cy="21"/>
              </a:xfrm>
              <a:custGeom>
                <a:avLst/>
                <a:gdLst>
                  <a:gd name="T0" fmla="*/ 0 w 10"/>
                  <a:gd name="T1" fmla="*/ 21 h 21"/>
                  <a:gd name="T2" fmla="*/ 0 w 10"/>
                  <a:gd name="T3" fmla="*/ 21 h 21"/>
                  <a:gd name="T4" fmla="*/ 5 w 10"/>
                  <a:gd name="T5" fmla="*/ 19 h 21"/>
                  <a:gd name="T6" fmla="*/ 8 w 10"/>
                  <a:gd name="T7" fmla="*/ 19 h 21"/>
                  <a:gd name="T8" fmla="*/ 10 w 10"/>
                  <a:gd name="T9" fmla="*/ 13 h 21"/>
                  <a:gd name="T10" fmla="*/ 10 w 10"/>
                  <a:gd name="T11" fmla="*/ 11 h 21"/>
                  <a:gd name="T12" fmla="*/ 10 w 10"/>
                  <a:gd name="T13" fmla="*/ 6 h 21"/>
                  <a:gd name="T14" fmla="*/ 5 w 10"/>
                  <a:gd name="T15" fmla="*/ 3 h 21"/>
                  <a:gd name="T16" fmla="*/ 2 w 10"/>
                  <a:gd name="T17" fmla="*/ 0 h 21"/>
                  <a:gd name="T18" fmla="*/ 2 w 10"/>
                  <a:gd name="T19" fmla="*/ 3 h 21"/>
                  <a:gd name="T20" fmla="*/ 2 w 10"/>
                  <a:gd name="T21" fmla="*/ 16 h 21"/>
                  <a:gd name="T22" fmla="*/ 0 w 10"/>
                  <a:gd name="T23" fmla="*/ 21 h 21"/>
                  <a:gd name="T24" fmla="*/ 0 w 10"/>
                  <a:gd name="T25" fmla="*/ 2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21"/>
                  <a:gd name="T41" fmla="*/ 10 w 1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21">
                    <a:moveTo>
                      <a:pt x="0" y="21"/>
                    </a:moveTo>
                    <a:lnTo>
                      <a:pt x="0" y="21"/>
                    </a:lnTo>
                    <a:lnTo>
                      <a:pt x="5" y="19"/>
                    </a:lnTo>
                    <a:lnTo>
                      <a:pt x="8" y="19"/>
                    </a:lnTo>
                    <a:lnTo>
                      <a:pt x="10" y="13"/>
                    </a:lnTo>
                    <a:lnTo>
                      <a:pt x="10" y="11"/>
                    </a:lnTo>
                    <a:lnTo>
                      <a:pt x="10" y="6"/>
                    </a:lnTo>
                    <a:lnTo>
                      <a:pt x="5" y="3"/>
                    </a:lnTo>
                    <a:lnTo>
                      <a:pt x="2" y="0"/>
                    </a:lnTo>
                    <a:lnTo>
                      <a:pt x="2" y="3"/>
                    </a:lnTo>
                    <a:lnTo>
                      <a:pt x="2" y="16"/>
                    </a:lnTo>
                    <a:lnTo>
                      <a:pt x="0" y="2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09" name="Freeform 792"/>
              <p:cNvSpPr>
                <a:spLocks/>
              </p:cNvSpPr>
              <p:nvPr/>
            </p:nvSpPr>
            <p:spPr bwMode="auto">
              <a:xfrm>
                <a:off x="5553" y="1880"/>
                <a:ext cx="8" cy="5"/>
              </a:xfrm>
              <a:custGeom>
                <a:avLst/>
                <a:gdLst>
                  <a:gd name="T0" fmla="*/ 8 w 8"/>
                  <a:gd name="T1" fmla="*/ 0 h 5"/>
                  <a:gd name="T2" fmla="*/ 8 w 8"/>
                  <a:gd name="T3" fmla="*/ 0 h 5"/>
                  <a:gd name="T4" fmla="*/ 3 w 8"/>
                  <a:gd name="T5" fmla="*/ 3 h 5"/>
                  <a:gd name="T6" fmla="*/ 0 w 8"/>
                  <a:gd name="T7" fmla="*/ 5 h 5"/>
                  <a:gd name="T8" fmla="*/ 5 w 8"/>
                  <a:gd name="T9" fmla="*/ 5 h 5"/>
                  <a:gd name="T10" fmla="*/ 5 w 8"/>
                  <a:gd name="T11" fmla="*/ 5 h 5"/>
                  <a:gd name="T12" fmla="*/ 8 w 8"/>
                  <a:gd name="T13" fmla="*/ 5 h 5"/>
                  <a:gd name="T14" fmla="*/ 8 w 8"/>
                  <a:gd name="T15" fmla="*/ 5 h 5"/>
                  <a:gd name="T16" fmla="*/ 8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8" y="0"/>
                    </a:moveTo>
                    <a:lnTo>
                      <a:pt x="8" y="0"/>
                    </a:lnTo>
                    <a:lnTo>
                      <a:pt x="3" y="3"/>
                    </a:lnTo>
                    <a:lnTo>
                      <a:pt x="0" y="5"/>
                    </a:lnTo>
                    <a:lnTo>
                      <a:pt x="5" y="5"/>
                    </a:lnTo>
                    <a:lnTo>
                      <a:pt x="8" y="5"/>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10" name="Freeform 793"/>
              <p:cNvSpPr>
                <a:spLocks/>
              </p:cNvSpPr>
              <p:nvPr/>
            </p:nvSpPr>
            <p:spPr bwMode="auto">
              <a:xfrm>
                <a:off x="5561" y="1870"/>
                <a:ext cx="8" cy="15"/>
              </a:xfrm>
              <a:custGeom>
                <a:avLst/>
                <a:gdLst>
                  <a:gd name="T0" fmla="*/ 3 w 8"/>
                  <a:gd name="T1" fmla="*/ 2 h 15"/>
                  <a:gd name="T2" fmla="*/ 3 w 8"/>
                  <a:gd name="T3" fmla="*/ 2 h 15"/>
                  <a:gd name="T4" fmla="*/ 3 w 8"/>
                  <a:gd name="T5" fmla="*/ 5 h 15"/>
                  <a:gd name="T6" fmla="*/ 3 w 8"/>
                  <a:gd name="T7" fmla="*/ 7 h 15"/>
                  <a:gd name="T8" fmla="*/ 0 w 8"/>
                  <a:gd name="T9" fmla="*/ 10 h 15"/>
                  <a:gd name="T10" fmla="*/ 0 w 8"/>
                  <a:gd name="T11" fmla="*/ 10 h 15"/>
                  <a:gd name="T12" fmla="*/ 0 w 8"/>
                  <a:gd name="T13" fmla="*/ 15 h 15"/>
                  <a:gd name="T14" fmla="*/ 5 w 8"/>
                  <a:gd name="T15" fmla="*/ 13 h 15"/>
                  <a:gd name="T16" fmla="*/ 5 w 8"/>
                  <a:gd name="T17" fmla="*/ 7 h 15"/>
                  <a:gd name="T18" fmla="*/ 8 w 8"/>
                  <a:gd name="T19" fmla="*/ 5 h 15"/>
                  <a:gd name="T20" fmla="*/ 5 w 8"/>
                  <a:gd name="T21" fmla="*/ 0 h 15"/>
                  <a:gd name="T22" fmla="*/ 5 w 8"/>
                  <a:gd name="T23" fmla="*/ 0 h 15"/>
                  <a:gd name="T24" fmla="*/ 3 w 8"/>
                  <a:gd name="T25" fmla="*/ 2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5"/>
                  <a:gd name="T41" fmla="*/ 8 w 8"/>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5">
                    <a:moveTo>
                      <a:pt x="3" y="2"/>
                    </a:moveTo>
                    <a:lnTo>
                      <a:pt x="3" y="2"/>
                    </a:lnTo>
                    <a:lnTo>
                      <a:pt x="3" y="5"/>
                    </a:lnTo>
                    <a:lnTo>
                      <a:pt x="3" y="7"/>
                    </a:lnTo>
                    <a:lnTo>
                      <a:pt x="0" y="10"/>
                    </a:lnTo>
                    <a:lnTo>
                      <a:pt x="0" y="15"/>
                    </a:lnTo>
                    <a:lnTo>
                      <a:pt x="5" y="13"/>
                    </a:lnTo>
                    <a:lnTo>
                      <a:pt x="5" y="7"/>
                    </a:lnTo>
                    <a:lnTo>
                      <a:pt x="8" y="5"/>
                    </a:lnTo>
                    <a:lnTo>
                      <a:pt x="5" y="0"/>
                    </a:lnTo>
                    <a:lnTo>
                      <a:pt x="3"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11" name="Freeform 794"/>
              <p:cNvSpPr>
                <a:spLocks/>
              </p:cNvSpPr>
              <p:nvPr/>
            </p:nvSpPr>
            <p:spPr bwMode="auto">
              <a:xfrm>
                <a:off x="5556" y="1862"/>
                <a:ext cx="10" cy="10"/>
              </a:xfrm>
              <a:custGeom>
                <a:avLst/>
                <a:gdLst>
                  <a:gd name="T0" fmla="*/ 0 w 10"/>
                  <a:gd name="T1" fmla="*/ 2 h 10"/>
                  <a:gd name="T2" fmla="*/ 0 w 10"/>
                  <a:gd name="T3" fmla="*/ 2 h 10"/>
                  <a:gd name="T4" fmla="*/ 5 w 10"/>
                  <a:gd name="T5" fmla="*/ 5 h 10"/>
                  <a:gd name="T6" fmla="*/ 8 w 10"/>
                  <a:gd name="T7" fmla="*/ 10 h 10"/>
                  <a:gd name="T8" fmla="*/ 10 w 10"/>
                  <a:gd name="T9" fmla="*/ 8 h 10"/>
                  <a:gd name="T10" fmla="*/ 8 w 10"/>
                  <a:gd name="T11" fmla="*/ 2 h 10"/>
                  <a:gd name="T12" fmla="*/ 2 w 10"/>
                  <a:gd name="T13" fmla="*/ 0 h 10"/>
                  <a:gd name="T14" fmla="*/ 2 w 10"/>
                  <a:gd name="T15" fmla="*/ 0 h 10"/>
                  <a:gd name="T16" fmla="*/ 0 w 10"/>
                  <a:gd name="T17" fmla="*/ 2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0" y="2"/>
                    </a:moveTo>
                    <a:lnTo>
                      <a:pt x="0" y="2"/>
                    </a:lnTo>
                    <a:lnTo>
                      <a:pt x="5" y="5"/>
                    </a:lnTo>
                    <a:lnTo>
                      <a:pt x="8" y="10"/>
                    </a:lnTo>
                    <a:lnTo>
                      <a:pt x="10" y="8"/>
                    </a:lnTo>
                    <a:lnTo>
                      <a:pt x="8" y="2"/>
                    </a:lnTo>
                    <a:lnTo>
                      <a:pt x="2"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12" name="Freeform 795"/>
              <p:cNvSpPr>
                <a:spLocks/>
              </p:cNvSpPr>
              <p:nvPr/>
            </p:nvSpPr>
            <p:spPr bwMode="auto">
              <a:xfrm>
                <a:off x="5556" y="1862"/>
                <a:ext cx="5" cy="18"/>
              </a:xfrm>
              <a:custGeom>
                <a:avLst/>
                <a:gdLst>
                  <a:gd name="T0" fmla="*/ 5 w 5"/>
                  <a:gd name="T1" fmla="*/ 18 h 18"/>
                  <a:gd name="T2" fmla="*/ 5 w 5"/>
                  <a:gd name="T3" fmla="*/ 18 h 18"/>
                  <a:gd name="T4" fmla="*/ 5 w 5"/>
                  <a:gd name="T5" fmla="*/ 5 h 18"/>
                  <a:gd name="T6" fmla="*/ 0 w 5"/>
                  <a:gd name="T7" fmla="*/ 2 h 18"/>
                  <a:gd name="T8" fmla="*/ 2 w 5"/>
                  <a:gd name="T9" fmla="*/ 0 h 18"/>
                  <a:gd name="T10" fmla="*/ 2 w 5"/>
                  <a:gd name="T11" fmla="*/ 5 h 18"/>
                  <a:gd name="T12" fmla="*/ 2 w 5"/>
                  <a:gd name="T13" fmla="*/ 15 h 18"/>
                  <a:gd name="T14" fmla="*/ 2 w 5"/>
                  <a:gd name="T15" fmla="*/ 15 h 18"/>
                  <a:gd name="T16" fmla="*/ 5 w 5"/>
                  <a:gd name="T17" fmla="*/ 1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8"/>
                  <a:gd name="T29" fmla="*/ 5 w 5"/>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8">
                    <a:moveTo>
                      <a:pt x="5" y="18"/>
                    </a:moveTo>
                    <a:lnTo>
                      <a:pt x="5" y="18"/>
                    </a:lnTo>
                    <a:lnTo>
                      <a:pt x="5" y="5"/>
                    </a:lnTo>
                    <a:lnTo>
                      <a:pt x="0" y="2"/>
                    </a:lnTo>
                    <a:lnTo>
                      <a:pt x="2" y="0"/>
                    </a:lnTo>
                    <a:lnTo>
                      <a:pt x="2" y="5"/>
                    </a:lnTo>
                    <a:lnTo>
                      <a:pt x="2" y="15"/>
                    </a:lnTo>
                    <a:lnTo>
                      <a:pt x="5" y="1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13" name="Freeform 796"/>
              <p:cNvSpPr>
                <a:spLocks/>
              </p:cNvSpPr>
              <p:nvPr/>
            </p:nvSpPr>
            <p:spPr bwMode="auto">
              <a:xfrm>
                <a:off x="5553" y="1877"/>
                <a:ext cx="8" cy="11"/>
              </a:xfrm>
              <a:custGeom>
                <a:avLst/>
                <a:gdLst>
                  <a:gd name="T0" fmla="*/ 0 w 8"/>
                  <a:gd name="T1" fmla="*/ 8 h 11"/>
                  <a:gd name="T2" fmla="*/ 3 w 8"/>
                  <a:gd name="T3" fmla="*/ 8 h 11"/>
                  <a:gd name="T4" fmla="*/ 5 w 8"/>
                  <a:gd name="T5" fmla="*/ 11 h 11"/>
                  <a:gd name="T6" fmla="*/ 8 w 8"/>
                  <a:gd name="T7" fmla="*/ 3 h 11"/>
                  <a:gd name="T8" fmla="*/ 5 w 8"/>
                  <a:gd name="T9" fmla="*/ 0 h 11"/>
                  <a:gd name="T10" fmla="*/ 0 w 8"/>
                  <a:gd name="T11" fmla="*/ 8 h 11"/>
                  <a:gd name="T12" fmla="*/ 5 w 8"/>
                  <a:gd name="T13" fmla="*/ 11 h 11"/>
                  <a:gd name="T14" fmla="*/ 5 w 8"/>
                  <a:gd name="T15" fmla="*/ 8 h 11"/>
                  <a:gd name="T16" fmla="*/ 5 w 8"/>
                  <a:gd name="T17" fmla="*/ 11 h 11"/>
                  <a:gd name="T18" fmla="*/ 5 w 8"/>
                  <a:gd name="T19" fmla="*/ 11 h 11"/>
                  <a:gd name="T20" fmla="*/ 5 w 8"/>
                  <a:gd name="T21" fmla="*/ 8 h 11"/>
                  <a:gd name="T22" fmla="*/ 0 w 8"/>
                  <a:gd name="T23" fmla="*/ 8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1"/>
                  <a:gd name="T38" fmla="*/ 8 w 8"/>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1">
                    <a:moveTo>
                      <a:pt x="0" y="8"/>
                    </a:moveTo>
                    <a:lnTo>
                      <a:pt x="3" y="8"/>
                    </a:lnTo>
                    <a:lnTo>
                      <a:pt x="5" y="11"/>
                    </a:lnTo>
                    <a:lnTo>
                      <a:pt x="8" y="3"/>
                    </a:lnTo>
                    <a:lnTo>
                      <a:pt x="5" y="0"/>
                    </a:lnTo>
                    <a:lnTo>
                      <a:pt x="0" y="8"/>
                    </a:lnTo>
                    <a:lnTo>
                      <a:pt x="5" y="11"/>
                    </a:lnTo>
                    <a:lnTo>
                      <a:pt x="5" y="8"/>
                    </a:lnTo>
                    <a:lnTo>
                      <a:pt x="5" y="11"/>
                    </a:lnTo>
                    <a:lnTo>
                      <a:pt x="5" y="8"/>
                    </a:lnTo>
                    <a:lnTo>
                      <a:pt x="0"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14" name="Freeform 797"/>
              <p:cNvSpPr>
                <a:spLocks/>
              </p:cNvSpPr>
              <p:nvPr/>
            </p:nvSpPr>
            <p:spPr bwMode="auto">
              <a:xfrm>
                <a:off x="5459" y="1943"/>
                <a:ext cx="16" cy="13"/>
              </a:xfrm>
              <a:custGeom>
                <a:avLst/>
                <a:gdLst>
                  <a:gd name="T0" fmla="*/ 11 w 16"/>
                  <a:gd name="T1" fmla="*/ 0 h 13"/>
                  <a:gd name="T2" fmla="*/ 13 w 16"/>
                  <a:gd name="T3" fmla="*/ 0 h 13"/>
                  <a:gd name="T4" fmla="*/ 16 w 16"/>
                  <a:gd name="T5" fmla="*/ 2 h 13"/>
                  <a:gd name="T6" fmla="*/ 3 w 16"/>
                  <a:gd name="T7" fmla="*/ 10 h 13"/>
                  <a:gd name="T8" fmla="*/ 0 w 16"/>
                  <a:gd name="T9" fmla="*/ 13 h 13"/>
                  <a:gd name="T10" fmla="*/ 3 w 16"/>
                  <a:gd name="T11" fmla="*/ 8 h 13"/>
                  <a:gd name="T12" fmla="*/ 11 w 16"/>
                  <a:gd name="T13" fmla="*/ 0 h 13"/>
                  <a:gd name="T14" fmla="*/ 0 60000 65536"/>
                  <a:gd name="T15" fmla="*/ 0 60000 65536"/>
                  <a:gd name="T16" fmla="*/ 0 60000 65536"/>
                  <a:gd name="T17" fmla="*/ 0 60000 65536"/>
                  <a:gd name="T18" fmla="*/ 0 60000 65536"/>
                  <a:gd name="T19" fmla="*/ 0 60000 65536"/>
                  <a:gd name="T20" fmla="*/ 0 60000 65536"/>
                  <a:gd name="T21" fmla="*/ 0 w 16"/>
                  <a:gd name="T22" fmla="*/ 0 h 13"/>
                  <a:gd name="T23" fmla="*/ 16 w 1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3">
                    <a:moveTo>
                      <a:pt x="11" y="0"/>
                    </a:moveTo>
                    <a:lnTo>
                      <a:pt x="13" y="0"/>
                    </a:lnTo>
                    <a:lnTo>
                      <a:pt x="16" y="2"/>
                    </a:lnTo>
                    <a:lnTo>
                      <a:pt x="3" y="10"/>
                    </a:lnTo>
                    <a:lnTo>
                      <a:pt x="0" y="13"/>
                    </a:lnTo>
                    <a:lnTo>
                      <a:pt x="3" y="8"/>
                    </a:lnTo>
                    <a:lnTo>
                      <a:pt x="1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15" name="Freeform 798"/>
              <p:cNvSpPr>
                <a:spLocks/>
              </p:cNvSpPr>
              <p:nvPr/>
            </p:nvSpPr>
            <p:spPr bwMode="auto">
              <a:xfrm>
                <a:off x="5470" y="1940"/>
                <a:ext cx="5" cy="8"/>
              </a:xfrm>
              <a:custGeom>
                <a:avLst/>
                <a:gdLst>
                  <a:gd name="T0" fmla="*/ 2 w 5"/>
                  <a:gd name="T1" fmla="*/ 8 h 8"/>
                  <a:gd name="T2" fmla="*/ 2 w 5"/>
                  <a:gd name="T3" fmla="*/ 8 h 8"/>
                  <a:gd name="T4" fmla="*/ 5 w 5"/>
                  <a:gd name="T5" fmla="*/ 3 h 8"/>
                  <a:gd name="T6" fmla="*/ 2 w 5"/>
                  <a:gd name="T7" fmla="*/ 0 h 8"/>
                  <a:gd name="T8" fmla="*/ 0 w 5"/>
                  <a:gd name="T9" fmla="*/ 3 h 8"/>
                  <a:gd name="T10" fmla="*/ 2 w 5"/>
                  <a:gd name="T11" fmla="*/ 5 h 8"/>
                  <a:gd name="T12" fmla="*/ 5 w 5"/>
                  <a:gd name="T13" fmla="*/ 3 h 8"/>
                  <a:gd name="T14" fmla="*/ 5 w 5"/>
                  <a:gd name="T15" fmla="*/ 3 h 8"/>
                  <a:gd name="T16" fmla="*/ 2 w 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2" y="8"/>
                    </a:moveTo>
                    <a:lnTo>
                      <a:pt x="2" y="8"/>
                    </a:lnTo>
                    <a:lnTo>
                      <a:pt x="5" y="3"/>
                    </a:lnTo>
                    <a:lnTo>
                      <a:pt x="2" y="0"/>
                    </a:lnTo>
                    <a:lnTo>
                      <a:pt x="0" y="3"/>
                    </a:lnTo>
                    <a:lnTo>
                      <a:pt x="2" y="5"/>
                    </a:lnTo>
                    <a:lnTo>
                      <a:pt x="5" y="3"/>
                    </a:lnTo>
                    <a:lnTo>
                      <a:pt x="2"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16" name="Freeform 799"/>
              <p:cNvSpPr>
                <a:spLocks/>
              </p:cNvSpPr>
              <p:nvPr/>
            </p:nvSpPr>
            <p:spPr bwMode="auto">
              <a:xfrm>
                <a:off x="5457" y="1943"/>
                <a:ext cx="18" cy="15"/>
              </a:xfrm>
              <a:custGeom>
                <a:avLst/>
                <a:gdLst>
                  <a:gd name="T0" fmla="*/ 0 w 18"/>
                  <a:gd name="T1" fmla="*/ 15 h 15"/>
                  <a:gd name="T2" fmla="*/ 0 w 18"/>
                  <a:gd name="T3" fmla="*/ 15 h 15"/>
                  <a:gd name="T4" fmla="*/ 7 w 18"/>
                  <a:gd name="T5" fmla="*/ 13 h 15"/>
                  <a:gd name="T6" fmla="*/ 15 w 18"/>
                  <a:gd name="T7" fmla="*/ 5 h 15"/>
                  <a:gd name="T8" fmla="*/ 18 w 18"/>
                  <a:gd name="T9" fmla="*/ 0 h 15"/>
                  <a:gd name="T10" fmla="*/ 5 w 18"/>
                  <a:gd name="T11" fmla="*/ 8 h 15"/>
                  <a:gd name="T12" fmla="*/ 5 w 18"/>
                  <a:gd name="T13" fmla="*/ 13 h 15"/>
                  <a:gd name="T14" fmla="*/ 5 w 18"/>
                  <a:gd name="T15" fmla="*/ 13 h 15"/>
                  <a:gd name="T16" fmla="*/ 0 w 18"/>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5"/>
                  <a:gd name="T29" fmla="*/ 18 w 18"/>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5">
                    <a:moveTo>
                      <a:pt x="0" y="15"/>
                    </a:moveTo>
                    <a:lnTo>
                      <a:pt x="0" y="15"/>
                    </a:lnTo>
                    <a:lnTo>
                      <a:pt x="7" y="13"/>
                    </a:lnTo>
                    <a:lnTo>
                      <a:pt x="15" y="5"/>
                    </a:lnTo>
                    <a:lnTo>
                      <a:pt x="18" y="0"/>
                    </a:lnTo>
                    <a:lnTo>
                      <a:pt x="5" y="8"/>
                    </a:lnTo>
                    <a:lnTo>
                      <a:pt x="5" y="13"/>
                    </a:lnTo>
                    <a:lnTo>
                      <a:pt x="0" y="1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17" name="Freeform 800"/>
              <p:cNvSpPr>
                <a:spLocks/>
              </p:cNvSpPr>
              <p:nvPr/>
            </p:nvSpPr>
            <p:spPr bwMode="auto">
              <a:xfrm>
                <a:off x="5457" y="1940"/>
                <a:ext cx="15" cy="18"/>
              </a:xfrm>
              <a:custGeom>
                <a:avLst/>
                <a:gdLst>
                  <a:gd name="T0" fmla="*/ 15 w 15"/>
                  <a:gd name="T1" fmla="*/ 0 h 18"/>
                  <a:gd name="T2" fmla="*/ 13 w 15"/>
                  <a:gd name="T3" fmla="*/ 0 h 18"/>
                  <a:gd name="T4" fmla="*/ 5 w 15"/>
                  <a:gd name="T5" fmla="*/ 8 h 18"/>
                  <a:gd name="T6" fmla="*/ 0 w 15"/>
                  <a:gd name="T7" fmla="*/ 18 h 18"/>
                  <a:gd name="T8" fmla="*/ 5 w 15"/>
                  <a:gd name="T9" fmla="*/ 16 h 18"/>
                  <a:gd name="T10" fmla="*/ 7 w 15"/>
                  <a:gd name="T11" fmla="*/ 11 h 18"/>
                  <a:gd name="T12" fmla="*/ 15 w 15"/>
                  <a:gd name="T13" fmla="*/ 3 h 18"/>
                  <a:gd name="T14" fmla="*/ 13 w 15"/>
                  <a:gd name="T15" fmla="*/ 3 h 18"/>
                  <a:gd name="T16" fmla="*/ 15 w 15"/>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8"/>
                  <a:gd name="T29" fmla="*/ 15 w 15"/>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8">
                    <a:moveTo>
                      <a:pt x="15" y="0"/>
                    </a:moveTo>
                    <a:lnTo>
                      <a:pt x="13" y="0"/>
                    </a:lnTo>
                    <a:lnTo>
                      <a:pt x="5" y="8"/>
                    </a:lnTo>
                    <a:lnTo>
                      <a:pt x="0" y="18"/>
                    </a:lnTo>
                    <a:lnTo>
                      <a:pt x="5" y="16"/>
                    </a:lnTo>
                    <a:lnTo>
                      <a:pt x="7" y="11"/>
                    </a:lnTo>
                    <a:lnTo>
                      <a:pt x="15" y="3"/>
                    </a:lnTo>
                    <a:lnTo>
                      <a:pt x="13" y="3"/>
                    </a:lnTo>
                    <a:lnTo>
                      <a:pt x="1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18" name="Freeform 801"/>
              <p:cNvSpPr>
                <a:spLocks/>
              </p:cNvSpPr>
              <p:nvPr/>
            </p:nvSpPr>
            <p:spPr bwMode="auto">
              <a:xfrm>
                <a:off x="5462" y="1901"/>
                <a:ext cx="18" cy="31"/>
              </a:xfrm>
              <a:custGeom>
                <a:avLst/>
                <a:gdLst>
                  <a:gd name="T0" fmla="*/ 2 w 18"/>
                  <a:gd name="T1" fmla="*/ 31 h 31"/>
                  <a:gd name="T2" fmla="*/ 2 w 18"/>
                  <a:gd name="T3" fmla="*/ 23 h 31"/>
                  <a:gd name="T4" fmla="*/ 0 w 18"/>
                  <a:gd name="T5" fmla="*/ 8 h 31"/>
                  <a:gd name="T6" fmla="*/ 0 w 18"/>
                  <a:gd name="T7" fmla="*/ 3 h 31"/>
                  <a:gd name="T8" fmla="*/ 5 w 18"/>
                  <a:gd name="T9" fmla="*/ 0 h 31"/>
                  <a:gd name="T10" fmla="*/ 13 w 18"/>
                  <a:gd name="T11" fmla="*/ 0 h 31"/>
                  <a:gd name="T12" fmla="*/ 18 w 18"/>
                  <a:gd name="T13" fmla="*/ 0 h 31"/>
                  <a:gd name="T14" fmla="*/ 10 w 18"/>
                  <a:gd name="T15" fmla="*/ 3 h 31"/>
                  <a:gd name="T16" fmla="*/ 0 w 18"/>
                  <a:gd name="T17" fmla="*/ 10 h 31"/>
                  <a:gd name="T18" fmla="*/ 2 w 18"/>
                  <a:gd name="T19" fmla="*/ 23 h 31"/>
                  <a:gd name="T20" fmla="*/ 2 w 18"/>
                  <a:gd name="T21" fmla="*/ 3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1"/>
                  <a:gd name="T35" fmla="*/ 18 w 18"/>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1">
                    <a:moveTo>
                      <a:pt x="2" y="31"/>
                    </a:moveTo>
                    <a:lnTo>
                      <a:pt x="2" y="23"/>
                    </a:lnTo>
                    <a:lnTo>
                      <a:pt x="0" y="8"/>
                    </a:lnTo>
                    <a:lnTo>
                      <a:pt x="0" y="3"/>
                    </a:lnTo>
                    <a:lnTo>
                      <a:pt x="5" y="0"/>
                    </a:lnTo>
                    <a:lnTo>
                      <a:pt x="13" y="0"/>
                    </a:lnTo>
                    <a:lnTo>
                      <a:pt x="18" y="0"/>
                    </a:lnTo>
                    <a:lnTo>
                      <a:pt x="10" y="3"/>
                    </a:lnTo>
                    <a:lnTo>
                      <a:pt x="0" y="10"/>
                    </a:lnTo>
                    <a:lnTo>
                      <a:pt x="2" y="23"/>
                    </a:lnTo>
                    <a:lnTo>
                      <a:pt x="2" y="3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19" name="Freeform 802"/>
              <p:cNvSpPr>
                <a:spLocks/>
              </p:cNvSpPr>
              <p:nvPr/>
            </p:nvSpPr>
            <p:spPr bwMode="auto">
              <a:xfrm>
                <a:off x="5459" y="1909"/>
                <a:ext cx="8" cy="23"/>
              </a:xfrm>
              <a:custGeom>
                <a:avLst/>
                <a:gdLst>
                  <a:gd name="T0" fmla="*/ 0 w 8"/>
                  <a:gd name="T1" fmla="*/ 2 h 23"/>
                  <a:gd name="T2" fmla="*/ 0 w 8"/>
                  <a:gd name="T3" fmla="*/ 2 h 23"/>
                  <a:gd name="T4" fmla="*/ 3 w 8"/>
                  <a:gd name="T5" fmla="*/ 15 h 23"/>
                  <a:gd name="T6" fmla="*/ 3 w 8"/>
                  <a:gd name="T7" fmla="*/ 23 h 23"/>
                  <a:gd name="T8" fmla="*/ 8 w 8"/>
                  <a:gd name="T9" fmla="*/ 23 h 23"/>
                  <a:gd name="T10" fmla="*/ 5 w 8"/>
                  <a:gd name="T11" fmla="*/ 15 h 23"/>
                  <a:gd name="T12" fmla="*/ 3 w 8"/>
                  <a:gd name="T13" fmla="*/ 0 h 23"/>
                  <a:gd name="T14" fmla="*/ 3 w 8"/>
                  <a:gd name="T15" fmla="*/ 0 h 23"/>
                  <a:gd name="T16" fmla="*/ 0 w 8"/>
                  <a:gd name="T17" fmla="*/ 2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3"/>
                  <a:gd name="T29" fmla="*/ 8 w 8"/>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3">
                    <a:moveTo>
                      <a:pt x="0" y="2"/>
                    </a:moveTo>
                    <a:lnTo>
                      <a:pt x="0" y="2"/>
                    </a:lnTo>
                    <a:lnTo>
                      <a:pt x="3" y="15"/>
                    </a:lnTo>
                    <a:lnTo>
                      <a:pt x="3" y="23"/>
                    </a:lnTo>
                    <a:lnTo>
                      <a:pt x="8" y="23"/>
                    </a:lnTo>
                    <a:lnTo>
                      <a:pt x="5" y="15"/>
                    </a:lnTo>
                    <a:lnTo>
                      <a:pt x="3"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20" name="Freeform 803"/>
              <p:cNvSpPr>
                <a:spLocks/>
              </p:cNvSpPr>
              <p:nvPr/>
            </p:nvSpPr>
            <p:spPr bwMode="auto">
              <a:xfrm>
                <a:off x="5459" y="1898"/>
                <a:ext cx="21" cy="13"/>
              </a:xfrm>
              <a:custGeom>
                <a:avLst/>
                <a:gdLst>
                  <a:gd name="T0" fmla="*/ 21 w 21"/>
                  <a:gd name="T1" fmla="*/ 0 h 13"/>
                  <a:gd name="T2" fmla="*/ 21 w 21"/>
                  <a:gd name="T3" fmla="*/ 0 h 13"/>
                  <a:gd name="T4" fmla="*/ 16 w 21"/>
                  <a:gd name="T5" fmla="*/ 0 h 13"/>
                  <a:gd name="T6" fmla="*/ 8 w 21"/>
                  <a:gd name="T7" fmla="*/ 0 h 13"/>
                  <a:gd name="T8" fmla="*/ 0 w 21"/>
                  <a:gd name="T9" fmla="*/ 6 h 13"/>
                  <a:gd name="T10" fmla="*/ 0 w 21"/>
                  <a:gd name="T11" fmla="*/ 13 h 13"/>
                  <a:gd name="T12" fmla="*/ 3 w 21"/>
                  <a:gd name="T13" fmla="*/ 11 h 13"/>
                  <a:gd name="T14" fmla="*/ 3 w 21"/>
                  <a:gd name="T15" fmla="*/ 8 h 13"/>
                  <a:gd name="T16" fmla="*/ 8 w 21"/>
                  <a:gd name="T17" fmla="*/ 6 h 13"/>
                  <a:gd name="T18" fmla="*/ 16 w 21"/>
                  <a:gd name="T19" fmla="*/ 3 h 13"/>
                  <a:gd name="T20" fmla="*/ 18 w 21"/>
                  <a:gd name="T21" fmla="*/ 3 h 13"/>
                  <a:gd name="T22" fmla="*/ 18 w 21"/>
                  <a:gd name="T23" fmla="*/ 3 h 13"/>
                  <a:gd name="T24" fmla="*/ 21 w 21"/>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3"/>
                  <a:gd name="T41" fmla="*/ 21 w 21"/>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3">
                    <a:moveTo>
                      <a:pt x="21" y="0"/>
                    </a:moveTo>
                    <a:lnTo>
                      <a:pt x="21" y="0"/>
                    </a:lnTo>
                    <a:lnTo>
                      <a:pt x="16" y="0"/>
                    </a:lnTo>
                    <a:lnTo>
                      <a:pt x="8" y="0"/>
                    </a:lnTo>
                    <a:lnTo>
                      <a:pt x="0" y="6"/>
                    </a:lnTo>
                    <a:lnTo>
                      <a:pt x="0" y="13"/>
                    </a:lnTo>
                    <a:lnTo>
                      <a:pt x="3" y="11"/>
                    </a:lnTo>
                    <a:lnTo>
                      <a:pt x="3" y="8"/>
                    </a:lnTo>
                    <a:lnTo>
                      <a:pt x="8" y="6"/>
                    </a:lnTo>
                    <a:lnTo>
                      <a:pt x="16" y="3"/>
                    </a:lnTo>
                    <a:lnTo>
                      <a:pt x="18" y="3"/>
                    </a:lnTo>
                    <a:lnTo>
                      <a:pt x="21"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21" name="Freeform 804"/>
              <p:cNvSpPr>
                <a:spLocks/>
              </p:cNvSpPr>
              <p:nvPr/>
            </p:nvSpPr>
            <p:spPr bwMode="auto">
              <a:xfrm>
                <a:off x="5462" y="1898"/>
                <a:ext cx="18" cy="13"/>
              </a:xfrm>
              <a:custGeom>
                <a:avLst/>
                <a:gdLst>
                  <a:gd name="T0" fmla="*/ 2 w 18"/>
                  <a:gd name="T1" fmla="*/ 13 h 13"/>
                  <a:gd name="T2" fmla="*/ 2 w 18"/>
                  <a:gd name="T3" fmla="*/ 13 h 13"/>
                  <a:gd name="T4" fmla="*/ 13 w 18"/>
                  <a:gd name="T5" fmla="*/ 6 h 13"/>
                  <a:gd name="T6" fmla="*/ 18 w 18"/>
                  <a:gd name="T7" fmla="*/ 0 h 13"/>
                  <a:gd name="T8" fmla="*/ 15 w 18"/>
                  <a:gd name="T9" fmla="*/ 3 h 13"/>
                  <a:gd name="T10" fmla="*/ 10 w 18"/>
                  <a:gd name="T11" fmla="*/ 3 h 13"/>
                  <a:gd name="T12" fmla="*/ 0 w 18"/>
                  <a:gd name="T13" fmla="*/ 13 h 13"/>
                  <a:gd name="T14" fmla="*/ 0 w 18"/>
                  <a:gd name="T15" fmla="*/ 13 h 13"/>
                  <a:gd name="T16" fmla="*/ 2 w 18"/>
                  <a:gd name="T17" fmla="*/ 1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3"/>
                  <a:gd name="T29" fmla="*/ 18 w 1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3">
                    <a:moveTo>
                      <a:pt x="2" y="13"/>
                    </a:moveTo>
                    <a:lnTo>
                      <a:pt x="2" y="13"/>
                    </a:lnTo>
                    <a:lnTo>
                      <a:pt x="13" y="6"/>
                    </a:lnTo>
                    <a:lnTo>
                      <a:pt x="18" y="0"/>
                    </a:lnTo>
                    <a:lnTo>
                      <a:pt x="15" y="3"/>
                    </a:lnTo>
                    <a:lnTo>
                      <a:pt x="10" y="3"/>
                    </a:lnTo>
                    <a:lnTo>
                      <a:pt x="0" y="13"/>
                    </a:lnTo>
                    <a:lnTo>
                      <a:pt x="2"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22" name="Freeform 805"/>
              <p:cNvSpPr>
                <a:spLocks/>
              </p:cNvSpPr>
              <p:nvPr/>
            </p:nvSpPr>
            <p:spPr bwMode="auto">
              <a:xfrm>
                <a:off x="5462" y="1911"/>
                <a:ext cx="5" cy="21"/>
              </a:xfrm>
              <a:custGeom>
                <a:avLst/>
                <a:gdLst>
                  <a:gd name="T0" fmla="*/ 0 w 5"/>
                  <a:gd name="T1" fmla="*/ 21 h 21"/>
                  <a:gd name="T2" fmla="*/ 5 w 5"/>
                  <a:gd name="T3" fmla="*/ 21 h 21"/>
                  <a:gd name="T4" fmla="*/ 2 w 5"/>
                  <a:gd name="T5" fmla="*/ 13 h 21"/>
                  <a:gd name="T6" fmla="*/ 2 w 5"/>
                  <a:gd name="T7" fmla="*/ 0 h 21"/>
                  <a:gd name="T8" fmla="*/ 0 w 5"/>
                  <a:gd name="T9" fmla="*/ 0 h 21"/>
                  <a:gd name="T10" fmla="*/ 0 w 5"/>
                  <a:gd name="T11" fmla="*/ 13 h 21"/>
                  <a:gd name="T12" fmla="*/ 0 w 5"/>
                  <a:gd name="T13" fmla="*/ 21 h 21"/>
                  <a:gd name="T14" fmla="*/ 5 w 5"/>
                  <a:gd name="T15" fmla="*/ 21 h 21"/>
                  <a:gd name="T16" fmla="*/ 0 w 5"/>
                  <a:gd name="T17" fmla="*/ 2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21"/>
                  <a:gd name="T29" fmla="*/ 5 w 5"/>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21">
                    <a:moveTo>
                      <a:pt x="0" y="21"/>
                    </a:moveTo>
                    <a:lnTo>
                      <a:pt x="5" y="21"/>
                    </a:lnTo>
                    <a:lnTo>
                      <a:pt x="2" y="13"/>
                    </a:lnTo>
                    <a:lnTo>
                      <a:pt x="2" y="0"/>
                    </a:lnTo>
                    <a:lnTo>
                      <a:pt x="0" y="0"/>
                    </a:lnTo>
                    <a:lnTo>
                      <a:pt x="0" y="13"/>
                    </a:lnTo>
                    <a:lnTo>
                      <a:pt x="0" y="21"/>
                    </a:lnTo>
                    <a:lnTo>
                      <a:pt x="5" y="21"/>
                    </a:lnTo>
                    <a:lnTo>
                      <a:pt x="0" y="2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23" name="Freeform 806"/>
              <p:cNvSpPr>
                <a:spLocks/>
              </p:cNvSpPr>
              <p:nvPr/>
            </p:nvSpPr>
            <p:spPr bwMode="auto">
              <a:xfrm>
                <a:off x="5514" y="1870"/>
                <a:ext cx="13" cy="15"/>
              </a:xfrm>
              <a:custGeom>
                <a:avLst/>
                <a:gdLst>
                  <a:gd name="T0" fmla="*/ 0 w 13"/>
                  <a:gd name="T1" fmla="*/ 15 h 15"/>
                  <a:gd name="T2" fmla="*/ 5 w 13"/>
                  <a:gd name="T3" fmla="*/ 15 h 15"/>
                  <a:gd name="T4" fmla="*/ 13 w 13"/>
                  <a:gd name="T5" fmla="*/ 13 h 15"/>
                  <a:gd name="T6" fmla="*/ 10 w 13"/>
                  <a:gd name="T7" fmla="*/ 5 h 15"/>
                  <a:gd name="T8" fmla="*/ 5 w 13"/>
                  <a:gd name="T9" fmla="*/ 0 h 15"/>
                  <a:gd name="T10" fmla="*/ 8 w 13"/>
                  <a:gd name="T11" fmla="*/ 2 h 15"/>
                  <a:gd name="T12" fmla="*/ 10 w 13"/>
                  <a:gd name="T13" fmla="*/ 7 h 15"/>
                  <a:gd name="T14" fmla="*/ 10 w 13"/>
                  <a:gd name="T15" fmla="*/ 10 h 15"/>
                  <a:gd name="T16" fmla="*/ 8 w 13"/>
                  <a:gd name="T17" fmla="*/ 13 h 15"/>
                  <a:gd name="T18" fmla="*/ 5 w 13"/>
                  <a:gd name="T19" fmla="*/ 13 h 15"/>
                  <a:gd name="T20" fmla="*/ 0 w 13"/>
                  <a:gd name="T21" fmla="*/ 15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5"/>
                  <a:gd name="T35" fmla="*/ 13 w 13"/>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5">
                    <a:moveTo>
                      <a:pt x="0" y="15"/>
                    </a:moveTo>
                    <a:lnTo>
                      <a:pt x="5" y="15"/>
                    </a:lnTo>
                    <a:lnTo>
                      <a:pt x="13" y="13"/>
                    </a:lnTo>
                    <a:lnTo>
                      <a:pt x="10" y="5"/>
                    </a:lnTo>
                    <a:lnTo>
                      <a:pt x="5" y="0"/>
                    </a:lnTo>
                    <a:lnTo>
                      <a:pt x="8" y="2"/>
                    </a:lnTo>
                    <a:lnTo>
                      <a:pt x="10" y="7"/>
                    </a:lnTo>
                    <a:lnTo>
                      <a:pt x="10" y="10"/>
                    </a:lnTo>
                    <a:lnTo>
                      <a:pt x="8" y="13"/>
                    </a:lnTo>
                    <a:lnTo>
                      <a:pt x="5" y="13"/>
                    </a:lnTo>
                    <a:lnTo>
                      <a:pt x="0" y="1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24" name="Freeform 807"/>
              <p:cNvSpPr>
                <a:spLocks/>
              </p:cNvSpPr>
              <p:nvPr/>
            </p:nvSpPr>
            <p:spPr bwMode="auto">
              <a:xfrm>
                <a:off x="5514" y="1880"/>
                <a:ext cx="16" cy="8"/>
              </a:xfrm>
              <a:custGeom>
                <a:avLst/>
                <a:gdLst>
                  <a:gd name="T0" fmla="*/ 10 w 16"/>
                  <a:gd name="T1" fmla="*/ 0 h 8"/>
                  <a:gd name="T2" fmla="*/ 10 w 16"/>
                  <a:gd name="T3" fmla="*/ 0 h 8"/>
                  <a:gd name="T4" fmla="*/ 5 w 16"/>
                  <a:gd name="T5" fmla="*/ 3 h 8"/>
                  <a:gd name="T6" fmla="*/ 0 w 16"/>
                  <a:gd name="T7" fmla="*/ 3 h 8"/>
                  <a:gd name="T8" fmla="*/ 0 w 16"/>
                  <a:gd name="T9" fmla="*/ 8 h 8"/>
                  <a:gd name="T10" fmla="*/ 5 w 16"/>
                  <a:gd name="T11" fmla="*/ 8 h 8"/>
                  <a:gd name="T12" fmla="*/ 16 w 16"/>
                  <a:gd name="T13" fmla="*/ 3 h 8"/>
                  <a:gd name="T14" fmla="*/ 16 w 16"/>
                  <a:gd name="T15" fmla="*/ 3 h 8"/>
                  <a:gd name="T16" fmla="*/ 10 w 16"/>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
                  <a:gd name="T29" fmla="*/ 16 w 16"/>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
                    <a:moveTo>
                      <a:pt x="10" y="0"/>
                    </a:moveTo>
                    <a:lnTo>
                      <a:pt x="10" y="0"/>
                    </a:lnTo>
                    <a:lnTo>
                      <a:pt x="5" y="3"/>
                    </a:lnTo>
                    <a:lnTo>
                      <a:pt x="0" y="3"/>
                    </a:lnTo>
                    <a:lnTo>
                      <a:pt x="0" y="8"/>
                    </a:lnTo>
                    <a:lnTo>
                      <a:pt x="5" y="8"/>
                    </a:lnTo>
                    <a:lnTo>
                      <a:pt x="16" y="3"/>
                    </a:lnTo>
                    <a:lnTo>
                      <a:pt x="1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25" name="Freeform 808"/>
              <p:cNvSpPr>
                <a:spLocks/>
              </p:cNvSpPr>
              <p:nvPr/>
            </p:nvSpPr>
            <p:spPr bwMode="auto">
              <a:xfrm>
                <a:off x="5519" y="1870"/>
                <a:ext cx="11" cy="13"/>
              </a:xfrm>
              <a:custGeom>
                <a:avLst/>
                <a:gdLst>
                  <a:gd name="T0" fmla="*/ 3 w 11"/>
                  <a:gd name="T1" fmla="*/ 0 h 13"/>
                  <a:gd name="T2" fmla="*/ 0 w 11"/>
                  <a:gd name="T3" fmla="*/ 2 h 13"/>
                  <a:gd name="T4" fmla="*/ 3 w 11"/>
                  <a:gd name="T5" fmla="*/ 5 h 13"/>
                  <a:gd name="T6" fmla="*/ 5 w 11"/>
                  <a:gd name="T7" fmla="*/ 10 h 13"/>
                  <a:gd name="T8" fmla="*/ 11 w 11"/>
                  <a:gd name="T9" fmla="*/ 13 h 13"/>
                  <a:gd name="T10" fmla="*/ 8 w 11"/>
                  <a:gd name="T11" fmla="*/ 5 h 13"/>
                  <a:gd name="T12" fmla="*/ 3 w 11"/>
                  <a:gd name="T13" fmla="*/ 0 h 13"/>
                  <a:gd name="T14" fmla="*/ 0 w 11"/>
                  <a:gd name="T15" fmla="*/ 2 h 13"/>
                  <a:gd name="T16" fmla="*/ 3 w 11"/>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3" y="0"/>
                    </a:moveTo>
                    <a:lnTo>
                      <a:pt x="0" y="2"/>
                    </a:lnTo>
                    <a:lnTo>
                      <a:pt x="3" y="5"/>
                    </a:lnTo>
                    <a:lnTo>
                      <a:pt x="5" y="10"/>
                    </a:lnTo>
                    <a:lnTo>
                      <a:pt x="11" y="13"/>
                    </a:lnTo>
                    <a:lnTo>
                      <a:pt x="8" y="5"/>
                    </a:lnTo>
                    <a:lnTo>
                      <a:pt x="3" y="0"/>
                    </a:lnTo>
                    <a:lnTo>
                      <a:pt x="0" y="2"/>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26" name="Freeform 809"/>
              <p:cNvSpPr>
                <a:spLocks/>
              </p:cNvSpPr>
              <p:nvPr/>
            </p:nvSpPr>
            <p:spPr bwMode="auto">
              <a:xfrm>
                <a:off x="5514" y="1870"/>
                <a:ext cx="10" cy="18"/>
              </a:xfrm>
              <a:custGeom>
                <a:avLst/>
                <a:gdLst>
                  <a:gd name="T0" fmla="*/ 0 w 10"/>
                  <a:gd name="T1" fmla="*/ 13 h 18"/>
                  <a:gd name="T2" fmla="*/ 0 w 10"/>
                  <a:gd name="T3" fmla="*/ 18 h 18"/>
                  <a:gd name="T4" fmla="*/ 5 w 10"/>
                  <a:gd name="T5" fmla="*/ 15 h 18"/>
                  <a:gd name="T6" fmla="*/ 10 w 10"/>
                  <a:gd name="T7" fmla="*/ 13 h 18"/>
                  <a:gd name="T8" fmla="*/ 10 w 10"/>
                  <a:gd name="T9" fmla="*/ 10 h 18"/>
                  <a:gd name="T10" fmla="*/ 10 w 10"/>
                  <a:gd name="T11" fmla="*/ 7 h 18"/>
                  <a:gd name="T12" fmla="*/ 10 w 10"/>
                  <a:gd name="T13" fmla="*/ 2 h 18"/>
                  <a:gd name="T14" fmla="*/ 8 w 10"/>
                  <a:gd name="T15" fmla="*/ 0 h 18"/>
                  <a:gd name="T16" fmla="*/ 5 w 10"/>
                  <a:gd name="T17" fmla="*/ 2 h 18"/>
                  <a:gd name="T18" fmla="*/ 5 w 10"/>
                  <a:gd name="T19" fmla="*/ 5 h 18"/>
                  <a:gd name="T20" fmla="*/ 8 w 10"/>
                  <a:gd name="T21" fmla="*/ 7 h 18"/>
                  <a:gd name="T22" fmla="*/ 8 w 10"/>
                  <a:gd name="T23" fmla="*/ 10 h 18"/>
                  <a:gd name="T24" fmla="*/ 8 w 10"/>
                  <a:gd name="T25" fmla="*/ 10 h 18"/>
                  <a:gd name="T26" fmla="*/ 5 w 10"/>
                  <a:gd name="T27" fmla="*/ 13 h 18"/>
                  <a:gd name="T28" fmla="*/ 0 w 10"/>
                  <a:gd name="T29" fmla="*/ 13 h 18"/>
                  <a:gd name="T30" fmla="*/ 0 w 10"/>
                  <a:gd name="T31" fmla="*/ 18 h 18"/>
                  <a:gd name="T32" fmla="*/ 0 w 10"/>
                  <a:gd name="T33" fmla="*/ 1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8"/>
                  <a:gd name="T53" fmla="*/ 10 w 1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8">
                    <a:moveTo>
                      <a:pt x="0" y="13"/>
                    </a:moveTo>
                    <a:lnTo>
                      <a:pt x="0" y="18"/>
                    </a:lnTo>
                    <a:lnTo>
                      <a:pt x="5" y="15"/>
                    </a:lnTo>
                    <a:lnTo>
                      <a:pt x="10" y="13"/>
                    </a:lnTo>
                    <a:lnTo>
                      <a:pt x="10" y="10"/>
                    </a:lnTo>
                    <a:lnTo>
                      <a:pt x="10" y="7"/>
                    </a:lnTo>
                    <a:lnTo>
                      <a:pt x="10" y="2"/>
                    </a:lnTo>
                    <a:lnTo>
                      <a:pt x="8" y="0"/>
                    </a:lnTo>
                    <a:lnTo>
                      <a:pt x="5" y="2"/>
                    </a:lnTo>
                    <a:lnTo>
                      <a:pt x="5" y="5"/>
                    </a:lnTo>
                    <a:lnTo>
                      <a:pt x="8" y="7"/>
                    </a:lnTo>
                    <a:lnTo>
                      <a:pt x="8" y="10"/>
                    </a:lnTo>
                    <a:lnTo>
                      <a:pt x="5" y="13"/>
                    </a:lnTo>
                    <a:lnTo>
                      <a:pt x="0" y="13"/>
                    </a:lnTo>
                    <a:lnTo>
                      <a:pt x="0" y="18"/>
                    </a:lnTo>
                    <a:lnTo>
                      <a:pt x="0"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27" name="Freeform 810"/>
              <p:cNvSpPr>
                <a:spLocks/>
              </p:cNvSpPr>
              <p:nvPr/>
            </p:nvSpPr>
            <p:spPr bwMode="auto">
              <a:xfrm>
                <a:off x="5491" y="1849"/>
                <a:ext cx="13" cy="36"/>
              </a:xfrm>
              <a:custGeom>
                <a:avLst/>
                <a:gdLst>
                  <a:gd name="T0" fmla="*/ 13 w 13"/>
                  <a:gd name="T1" fmla="*/ 34 h 36"/>
                  <a:gd name="T2" fmla="*/ 7 w 13"/>
                  <a:gd name="T3" fmla="*/ 34 h 36"/>
                  <a:gd name="T4" fmla="*/ 0 w 13"/>
                  <a:gd name="T5" fmla="*/ 36 h 36"/>
                  <a:gd name="T6" fmla="*/ 2 w 13"/>
                  <a:gd name="T7" fmla="*/ 34 h 36"/>
                  <a:gd name="T8" fmla="*/ 10 w 13"/>
                  <a:gd name="T9" fmla="*/ 31 h 36"/>
                  <a:gd name="T10" fmla="*/ 7 w 13"/>
                  <a:gd name="T11" fmla="*/ 15 h 36"/>
                  <a:gd name="T12" fmla="*/ 5 w 13"/>
                  <a:gd name="T13" fmla="*/ 0 h 36"/>
                  <a:gd name="T14" fmla="*/ 10 w 13"/>
                  <a:gd name="T15" fmla="*/ 13 h 36"/>
                  <a:gd name="T16" fmla="*/ 13 w 13"/>
                  <a:gd name="T17" fmla="*/ 34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36"/>
                  <a:gd name="T29" fmla="*/ 13 w 13"/>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36">
                    <a:moveTo>
                      <a:pt x="13" y="34"/>
                    </a:moveTo>
                    <a:lnTo>
                      <a:pt x="7" y="34"/>
                    </a:lnTo>
                    <a:lnTo>
                      <a:pt x="0" y="36"/>
                    </a:lnTo>
                    <a:lnTo>
                      <a:pt x="2" y="34"/>
                    </a:lnTo>
                    <a:lnTo>
                      <a:pt x="10" y="31"/>
                    </a:lnTo>
                    <a:lnTo>
                      <a:pt x="7" y="15"/>
                    </a:lnTo>
                    <a:lnTo>
                      <a:pt x="5" y="0"/>
                    </a:lnTo>
                    <a:lnTo>
                      <a:pt x="10" y="13"/>
                    </a:lnTo>
                    <a:lnTo>
                      <a:pt x="13" y="34"/>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28" name="Freeform 811"/>
              <p:cNvSpPr>
                <a:spLocks/>
              </p:cNvSpPr>
              <p:nvPr/>
            </p:nvSpPr>
            <p:spPr bwMode="auto">
              <a:xfrm>
                <a:off x="5491" y="1880"/>
                <a:ext cx="13" cy="5"/>
              </a:xfrm>
              <a:custGeom>
                <a:avLst/>
                <a:gdLst>
                  <a:gd name="T0" fmla="*/ 0 w 13"/>
                  <a:gd name="T1" fmla="*/ 5 h 5"/>
                  <a:gd name="T2" fmla="*/ 0 w 13"/>
                  <a:gd name="T3" fmla="*/ 5 h 5"/>
                  <a:gd name="T4" fmla="*/ 7 w 13"/>
                  <a:gd name="T5" fmla="*/ 5 h 5"/>
                  <a:gd name="T6" fmla="*/ 13 w 13"/>
                  <a:gd name="T7" fmla="*/ 3 h 5"/>
                  <a:gd name="T8" fmla="*/ 10 w 13"/>
                  <a:gd name="T9" fmla="*/ 0 h 5"/>
                  <a:gd name="T10" fmla="*/ 7 w 13"/>
                  <a:gd name="T11" fmla="*/ 3 h 5"/>
                  <a:gd name="T12" fmla="*/ 2 w 13"/>
                  <a:gd name="T13" fmla="*/ 3 h 5"/>
                  <a:gd name="T14" fmla="*/ 2 w 13"/>
                  <a:gd name="T15" fmla="*/ 3 h 5"/>
                  <a:gd name="T16" fmla="*/ 0 w 13"/>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
                  <a:gd name="T29" fmla="*/ 13 w 1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
                    <a:moveTo>
                      <a:pt x="0" y="5"/>
                    </a:moveTo>
                    <a:lnTo>
                      <a:pt x="0" y="5"/>
                    </a:lnTo>
                    <a:lnTo>
                      <a:pt x="7" y="5"/>
                    </a:lnTo>
                    <a:lnTo>
                      <a:pt x="13" y="3"/>
                    </a:lnTo>
                    <a:lnTo>
                      <a:pt x="10" y="0"/>
                    </a:lnTo>
                    <a:lnTo>
                      <a:pt x="7" y="3"/>
                    </a:lnTo>
                    <a:lnTo>
                      <a:pt x="2" y="3"/>
                    </a:lnTo>
                    <a:lnTo>
                      <a:pt x="0"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29" name="Freeform 812"/>
              <p:cNvSpPr>
                <a:spLocks/>
              </p:cNvSpPr>
              <p:nvPr/>
            </p:nvSpPr>
            <p:spPr bwMode="auto">
              <a:xfrm>
                <a:off x="5491" y="1880"/>
                <a:ext cx="13" cy="5"/>
              </a:xfrm>
              <a:custGeom>
                <a:avLst/>
                <a:gdLst>
                  <a:gd name="T0" fmla="*/ 7 w 13"/>
                  <a:gd name="T1" fmla="*/ 0 h 5"/>
                  <a:gd name="T2" fmla="*/ 7 w 13"/>
                  <a:gd name="T3" fmla="*/ 0 h 5"/>
                  <a:gd name="T4" fmla="*/ 2 w 13"/>
                  <a:gd name="T5" fmla="*/ 0 h 5"/>
                  <a:gd name="T6" fmla="*/ 0 w 13"/>
                  <a:gd name="T7" fmla="*/ 5 h 5"/>
                  <a:gd name="T8" fmla="*/ 2 w 13"/>
                  <a:gd name="T9" fmla="*/ 3 h 5"/>
                  <a:gd name="T10" fmla="*/ 5 w 13"/>
                  <a:gd name="T11" fmla="*/ 5 h 5"/>
                  <a:gd name="T12" fmla="*/ 13 w 13"/>
                  <a:gd name="T13" fmla="*/ 0 h 5"/>
                  <a:gd name="T14" fmla="*/ 13 w 13"/>
                  <a:gd name="T15" fmla="*/ 0 h 5"/>
                  <a:gd name="T16" fmla="*/ 7 w 13"/>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
                  <a:gd name="T29" fmla="*/ 13 w 1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
                    <a:moveTo>
                      <a:pt x="7" y="0"/>
                    </a:moveTo>
                    <a:lnTo>
                      <a:pt x="7" y="0"/>
                    </a:lnTo>
                    <a:lnTo>
                      <a:pt x="2" y="0"/>
                    </a:lnTo>
                    <a:lnTo>
                      <a:pt x="0" y="5"/>
                    </a:lnTo>
                    <a:lnTo>
                      <a:pt x="2" y="3"/>
                    </a:lnTo>
                    <a:lnTo>
                      <a:pt x="5" y="5"/>
                    </a:lnTo>
                    <a:lnTo>
                      <a:pt x="13" y="0"/>
                    </a:lnTo>
                    <a:lnTo>
                      <a:pt x="7"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30" name="Freeform 813"/>
              <p:cNvSpPr>
                <a:spLocks/>
              </p:cNvSpPr>
              <p:nvPr/>
            </p:nvSpPr>
            <p:spPr bwMode="auto">
              <a:xfrm>
                <a:off x="5493" y="1846"/>
                <a:ext cx="11" cy="34"/>
              </a:xfrm>
              <a:custGeom>
                <a:avLst/>
                <a:gdLst>
                  <a:gd name="T0" fmla="*/ 0 w 11"/>
                  <a:gd name="T1" fmla="*/ 3 h 34"/>
                  <a:gd name="T2" fmla="*/ 0 w 11"/>
                  <a:gd name="T3" fmla="*/ 3 h 34"/>
                  <a:gd name="T4" fmla="*/ 5 w 11"/>
                  <a:gd name="T5" fmla="*/ 18 h 34"/>
                  <a:gd name="T6" fmla="*/ 5 w 11"/>
                  <a:gd name="T7" fmla="*/ 34 h 34"/>
                  <a:gd name="T8" fmla="*/ 11 w 11"/>
                  <a:gd name="T9" fmla="*/ 34 h 34"/>
                  <a:gd name="T10" fmla="*/ 8 w 11"/>
                  <a:gd name="T11" fmla="*/ 16 h 34"/>
                  <a:gd name="T12" fmla="*/ 3 w 11"/>
                  <a:gd name="T13" fmla="*/ 0 h 34"/>
                  <a:gd name="T14" fmla="*/ 3 w 11"/>
                  <a:gd name="T15" fmla="*/ 0 h 34"/>
                  <a:gd name="T16" fmla="*/ 0 w 11"/>
                  <a:gd name="T17" fmla="*/ 3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4"/>
                  <a:gd name="T29" fmla="*/ 11 w 11"/>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4">
                    <a:moveTo>
                      <a:pt x="0" y="3"/>
                    </a:moveTo>
                    <a:lnTo>
                      <a:pt x="0" y="3"/>
                    </a:lnTo>
                    <a:lnTo>
                      <a:pt x="5" y="18"/>
                    </a:lnTo>
                    <a:lnTo>
                      <a:pt x="5" y="34"/>
                    </a:lnTo>
                    <a:lnTo>
                      <a:pt x="11" y="34"/>
                    </a:lnTo>
                    <a:lnTo>
                      <a:pt x="8" y="16"/>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31" name="Freeform 814"/>
              <p:cNvSpPr>
                <a:spLocks/>
              </p:cNvSpPr>
              <p:nvPr/>
            </p:nvSpPr>
            <p:spPr bwMode="auto">
              <a:xfrm>
                <a:off x="5493" y="1846"/>
                <a:ext cx="11" cy="37"/>
              </a:xfrm>
              <a:custGeom>
                <a:avLst/>
                <a:gdLst>
                  <a:gd name="T0" fmla="*/ 11 w 11"/>
                  <a:gd name="T1" fmla="*/ 37 h 37"/>
                  <a:gd name="T2" fmla="*/ 11 w 11"/>
                  <a:gd name="T3" fmla="*/ 37 h 37"/>
                  <a:gd name="T4" fmla="*/ 8 w 11"/>
                  <a:gd name="T5" fmla="*/ 16 h 37"/>
                  <a:gd name="T6" fmla="*/ 0 w 11"/>
                  <a:gd name="T7" fmla="*/ 3 h 37"/>
                  <a:gd name="T8" fmla="*/ 3 w 11"/>
                  <a:gd name="T9" fmla="*/ 0 h 37"/>
                  <a:gd name="T10" fmla="*/ 5 w 11"/>
                  <a:gd name="T11" fmla="*/ 18 h 37"/>
                  <a:gd name="T12" fmla="*/ 8 w 11"/>
                  <a:gd name="T13" fmla="*/ 34 h 37"/>
                  <a:gd name="T14" fmla="*/ 8 w 11"/>
                  <a:gd name="T15" fmla="*/ 34 h 37"/>
                  <a:gd name="T16" fmla="*/ 11 w 11"/>
                  <a:gd name="T17" fmla="*/ 3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7"/>
                  <a:gd name="T29" fmla="*/ 11 w 11"/>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7">
                    <a:moveTo>
                      <a:pt x="11" y="37"/>
                    </a:moveTo>
                    <a:lnTo>
                      <a:pt x="11" y="37"/>
                    </a:lnTo>
                    <a:lnTo>
                      <a:pt x="8" y="16"/>
                    </a:lnTo>
                    <a:lnTo>
                      <a:pt x="0" y="3"/>
                    </a:lnTo>
                    <a:lnTo>
                      <a:pt x="3" y="0"/>
                    </a:lnTo>
                    <a:lnTo>
                      <a:pt x="5" y="18"/>
                    </a:lnTo>
                    <a:lnTo>
                      <a:pt x="8" y="34"/>
                    </a:lnTo>
                    <a:lnTo>
                      <a:pt x="11" y="37"/>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32" name="Freeform 815"/>
              <p:cNvSpPr>
                <a:spLocks/>
              </p:cNvSpPr>
              <p:nvPr/>
            </p:nvSpPr>
            <p:spPr bwMode="auto">
              <a:xfrm>
                <a:off x="5483" y="1828"/>
                <a:ext cx="8" cy="21"/>
              </a:xfrm>
              <a:custGeom>
                <a:avLst/>
                <a:gdLst>
                  <a:gd name="T0" fmla="*/ 8 w 8"/>
                  <a:gd name="T1" fmla="*/ 21 h 21"/>
                  <a:gd name="T2" fmla="*/ 5 w 8"/>
                  <a:gd name="T3" fmla="*/ 21 h 21"/>
                  <a:gd name="T4" fmla="*/ 0 w 8"/>
                  <a:gd name="T5" fmla="*/ 21 h 21"/>
                  <a:gd name="T6" fmla="*/ 0 w 8"/>
                  <a:gd name="T7" fmla="*/ 10 h 21"/>
                  <a:gd name="T8" fmla="*/ 0 w 8"/>
                  <a:gd name="T9" fmla="*/ 0 h 21"/>
                  <a:gd name="T10" fmla="*/ 0 w 8"/>
                  <a:gd name="T11" fmla="*/ 0 h 21"/>
                  <a:gd name="T12" fmla="*/ 0 w 8"/>
                  <a:gd name="T13" fmla="*/ 8 h 21"/>
                  <a:gd name="T14" fmla="*/ 0 w 8"/>
                  <a:gd name="T15" fmla="*/ 13 h 21"/>
                  <a:gd name="T16" fmla="*/ 2 w 8"/>
                  <a:gd name="T17" fmla="*/ 16 h 21"/>
                  <a:gd name="T18" fmla="*/ 5 w 8"/>
                  <a:gd name="T19" fmla="*/ 21 h 21"/>
                  <a:gd name="T20" fmla="*/ 8 w 8"/>
                  <a:gd name="T21" fmla="*/ 2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21"/>
                  <a:gd name="T35" fmla="*/ 8 w 8"/>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21">
                    <a:moveTo>
                      <a:pt x="8" y="21"/>
                    </a:moveTo>
                    <a:lnTo>
                      <a:pt x="5" y="21"/>
                    </a:lnTo>
                    <a:lnTo>
                      <a:pt x="0" y="21"/>
                    </a:lnTo>
                    <a:lnTo>
                      <a:pt x="0" y="10"/>
                    </a:lnTo>
                    <a:lnTo>
                      <a:pt x="0" y="0"/>
                    </a:lnTo>
                    <a:lnTo>
                      <a:pt x="0" y="8"/>
                    </a:lnTo>
                    <a:lnTo>
                      <a:pt x="0" y="13"/>
                    </a:lnTo>
                    <a:lnTo>
                      <a:pt x="2" y="16"/>
                    </a:lnTo>
                    <a:lnTo>
                      <a:pt x="5" y="21"/>
                    </a:lnTo>
                    <a:lnTo>
                      <a:pt x="8" y="2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33" name="Freeform 816"/>
              <p:cNvSpPr>
                <a:spLocks/>
              </p:cNvSpPr>
              <p:nvPr/>
            </p:nvSpPr>
            <p:spPr bwMode="auto">
              <a:xfrm>
                <a:off x="5480" y="1846"/>
                <a:ext cx="11" cy="5"/>
              </a:xfrm>
              <a:custGeom>
                <a:avLst/>
                <a:gdLst>
                  <a:gd name="T0" fmla="*/ 0 w 11"/>
                  <a:gd name="T1" fmla="*/ 3 h 5"/>
                  <a:gd name="T2" fmla="*/ 0 w 11"/>
                  <a:gd name="T3" fmla="*/ 3 h 5"/>
                  <a:gd name="T4" fmla="*/ 8 w 11"/>
                  <a:gd name="T5" fmla="*/ 5 h 5"/>
                  <a:gd name="T6" fmla="*/ 11 w 11"/>
                  <a:gd name="T7" fmla="*/ 5 h 5"/>
                  <a:gd name="T8" fmla="*/ 11 w 11"/>
                  <a:gd name="T9" fmla="*/ 0 h 5"/>
                  <a:gd name="T10" fmla="*/ 8 w 11"/>
                  <a:gd name="T11" fmla="*/ 0 h 5"/>
                  <a:gd name="T12" fmla="*/ 3 w 11"/>
                  <a:gd name="T13" fmla="*/ 0 h 5"/>
                  <a:gd name="T14" fmla="*/ 3 w 11"/>
                  <a:gd name="T15" fmla="*/ 0 h 5"/>
                  <a:gd name="T16" fmla="*/ 0 w 11"/>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
                  <a:gd name="T29" fmla="*/ 11 w 11"/>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
                    <a:moveTo>
                      <a:pt x="0" y="3"/>
                    </a:moveTo>
                    <a:lnTo>
                      <a:pt x="0" y="3"/>
                    </a:lnTo>
                    <a:lnTo>
                      <a:pt x="8" y="5"/>
                    </a:lnTo>
                    <a:lnTo>
                      <a:pt x="11" y="5"/>
                    </a:lnTo>
                    <a:lnTo>
                      <a:pt x="11" y="0"/>
                    </a:lnTo>
                    <a:lnTo>
                      <a:pt x="8" y="0"/>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34" name="Freeform 817"/>
              <p:cNvSpPr>
                <a:spLocks/>
              </p:cNvSpPr>
              <p:nvPr/>
            </p:nvSpPr>
            <p:spPr bwMode="auto">
              <a:xfrm>
                <a:off x="5480" y="1828"/>
                <a:ext cx="5" cy="21"/>
              </a:xfrm>
              <a:custGeom>
                <a:avLst/>
                <a:gdLst>
                  <a:gd name="T0" fmla="*/ 0 w 5"/>
                  <a:gd name="T1" fmla="*/ 0 h 21"/>
                  <a:gd name="T2" fmla="*/ 0 w 5"/>
                  <a:gd name="T3" fmla="*/ 0 h 21"/>
                  <a:gd name="T4" fmla="*/ 0 w 5"/>
                  <a:gd name="T5" fmla="*/ 10 h 21"/>
                  <a:gd name="T6" fmla="*/ 0 w 5"/>
                  <a:gd name="T7" fmla="*/ 21 h 21"/>
                  <a:gd name="T8" fmla="*/ 3 w 5"/>
                  <a:gd name="T9" fmla="*/ 18 h 21"/>
                  <a:gd name="T10" fmla="*/ 3 w 5"/>
                  <a:gd name="T11" fmla="*/ 10 h 21"/>
                  <a:gd name="T12" fmla="*/ 5 w 5"/>
                  <a:gd name="T13" fmla="*/ 0 h 21"/>
                  <a:gd name="T14" fmla="*/ 5 w 5"/>
                  <a:gd name="T15" fmla="*/ 0 h 21"/>
                  <a:gd name="T16" fmla="*/ 0 w 5"/>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21"/>
                  <a:gd name="T29" fmla="*/ 5 w 5"/>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21">
                    <a:moveTo>
                      <a:pt x="0" y="0"/>
                    </a:moveTo>
                    <a:lnTo>
                      <a:pt x="0" y="0"/>
                    </a:lnTo>
                    <a:lnTo>
                      <a:pt x="0" y="10"/>
                    </a:lnTo>
                    <a:lnTo>
                      <a:pt x="0" y="21"/>
                    </a:lnTo>
                    <a:lnTo>
                      <a:pt x="3" y="18"/>
                    </a:lnTo>
                    <a:lnTo>
                      <a:pt x="3" y="10"/>
                    </a:lnTo>
                    <a:lnTo>
                      <a:pt x="5" y="0"/>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35" name="Freeform 818"/>
              <p:cNvSpPr>
                <a:spLocks/>
              </p:cNvSpPr>
              <p:nvPr/>
            </p:nvSpPr>
            <p:spPr bwMode="auto">
              <a:xfrm>
                <a:off x="5480" y="1828"/>
                <a:ext cx="11" cy="23"/>
              </a:xfrm>
              <a:custGeom>
                <a:avLst/>
                <a:gdLst>
                  <a:gd name="T0" fmla="*/ 11 w 11"/>
                  <a:gd name="T1" fmla="*/ 23 h 23"/>
                  <a:gd name="T2" fmla="*/ 11 w 11"/>
                  <a:gd name="T3" fmla="*/ 18 h 23"/>
                  <a:gd name="T4" fmla="*/ 8 w 11"/>
                  <a:gd name="T5" fmla="*/ 18 h 23"/>
                  <a:gd name="T6" fmla="*/ 5 w 11"/>
                  <a:gd name="T7" fmla="*/ 16 h 23"/>
                  <a:gd name="T8" fmla="*/ 5 w 11"/>
                  <a:gd name="T9" fmla="*/ 13 h 23"/>
                  <a:gd name="T10" fmla="*/ 5 w 11"/>
                  <a:gd name="T11" fmla="*/ 8 h 23"/>
                  <a:gd name="T12" fmla="*/ 5 w 11"/>
                  <a:gd name="T13" fmla="*/ 0 h 23"/>
                  <a:gd name="T14" fmla="*/ 0 w 11"/>
                  <a:gd name="T15" fmla="*/ 0 h 23"/>
                  <a:gd name="T16" fmla="*/ 5 w 11"/>
                  <a:gd name="T17" fmla="*/ 0 h 23"/>
                  <a:gd name="T18" fmla="*/ 0 w 11"/>
                  <a:gd name="T19" fmla="*/ 0 h 23"/>
                  <a:gd name="T20" fmla="*/ 0 w 11"/>
                  <a:gd name="T21" fmla="*/ 8 h 23"/>
                  <a:gd name="T22" fmla="*/ 0 w 11"/>
                  <a:gd name="T23" fmla="*/ 13 h 23"/>
                  <a:gd name="T24" fmla="*/ 3 w 11"/>
                  <a:gd name="T25" fmla="*/ 18 h 23"/>
                  <a:gd name="T26" fmla="*/ 5 w 11"/>
                  <a:gd name="T27" fmla="*/ 21 h 23"/>
                  <a:gd name="T28" fmla="*/ 11 w 11"/>
                  <a:gd name="T29" fmla="*/ 23 h 23"/>
                  <a:gd name="T30" fmla="*/ 11 w 11"/>
                  <a:gd name="T31" fmla="*/ 18 h 23"/>
                  <a:gd name="T32" fmla="*/ 11 w 11"/>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23"/>
                  <a:gd name="T53" fmla="*/ 11 w 11"/>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23">
                    <a:moveTo>
                      <a:pt x="11" y="23"/>
                    </a:moveTo>
                    <a:lnTo>
                      <a:pt x="11" y="18"/>
                    </a:lnTo>
                    <a:lnTo>
                      <a:pt x="8" y="18"/>
                    </a:lnTo>
                    <a:lnTo>
                      <a:pt x="5" y="16"/>
                    </a:lnTo>
                    <a:lnTo>
                      <a:pt x="5" y="13"/>
                    </a:lnTo>
                    <a:lnTo>
                      <a:pt x="5" y="8"/>
                    </a:lnTo>
                    <a:lnTo>
                      <a:pt x="5" y="0"/>
                    </a:lnTo>
                    <a:lnTo>
                      <a:pt x="0" y="0"/>
                    </a:lnTo>
                    <a:lnTo>
                      <a:pt x="5" y="0"/>
                    </a:lnTo>
                    <a:lnTo>
                      <a:pt x="0" y="0"/>
                    </a:lnTo>
                    <a:lnTo>
                      <a:pt x="0" y="8"/>
                    </a:lnTo>
                    <a:lnTo>
                      <a:pt x="0" y="13"/>
                    </a:lnTo>
                    <a:lnTo>
                      <a:pt x="3" y="18"/>
                    </a:lnTo>
                    <a:lnTo>
                      <a:pt x="5" y="21"/>
                    </a:lnTo>
                    <a:lnTo>
                      <a:pt x="11" y="23"/>
                    </a:lnTo>
                    <a:lnTo>
                      <a:pt x="11" y="18"/>
                    </a:lnTo>
                    <a:lnTo>
                      <a:pt x="11" y="2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36" name="Freeform 819"/>
              <p:cNvSpPr>
                <a:spLocks/>
              </p:cNvSpPr>
              <p:nvPr/>
            </p:nvSpPr>
            <p:spPr bwMode="auto">
              <a:xfrm>
                <a:off x="5491" y="1904"/>
                <a:ext cx="18" cy="13"/>
              </a:xfrm>
              <a:custGeom>
                <a:avLst/>
                <a:gdLst>
                  <a:gd name="T0" fmla="*/ 0 w 18"/>
                  <a:gd name="T1" fmla="*/ 13 h 13"/>
                  <a:gd name="T2" fmla="*/ 7 w 18"/>
                  <a:gd name="T3" fmla="*/ 13 h 13"/>
                  <a:gd name="T4" fmla="*/ 18 w 18"/>
                  <a:gd name="T5" fmla="*/ 13 h 13"/>
                  <a:gd name="T6" fmla="*/ 18 w 18"/>
                  <a:gd name="T7" fmla="*/ 7 h 13"/>
                  <a:gd name="T8" fmla="*/ 18 w 18"/>
                  <a:gd name="T9" fmla="*/ 0 h 13"/>
                  <a:gd name="T10" fmla="*/ 18 w 18"/>
                  <a:gd name="T11" fmla="*/ 0 h 13"/>
                  <a:gd name="T12" fmla="*/ 15 w 18"/>
                  <a:gd name="T13" fmla="*/ 5 h 13"/>
                  <a:gd name="T14" fmla="*/ 10 w 18"/>
                  <a:gd name="T15" fmla="*/ 10 h 13"/>
                  <a:gd name="T16" fmla="*/ 0 w 18"/>
                  <a:gd name="T17" fmla="*/ 1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3"/>
                  <a:gd name="T29" fmla="*/ 18 w 1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3">
                    <a:moveTo>
                      <a:pt x="0" y="13"/>
                    </a:moveTo>
                    <a:lnTo>
                      <a:pt x="7" y="13"/>
                    </a:lnTo>
                    <a:lnTo>
                      <a:pt x="18" y="13"/>
                    </a:lnTo>
                    <a:lnTo>
                      <a:pt x="18" y="7"/>
                    </a:lnTo>
                    <a:lnTo>
                      <a:pt x="18" y="0"/>
                    </a:lnTo>
                    <a:lnTo>
                      <a:pt x="15" y="5"/>
                    </a:lnTo>
                    <a:lnTo>
                      <a:pt x="10" y="10"/>
                    </a:lnTo>
                    <a:lnTo>
                      <a:pt x="0"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37" name="Freeform 820"/>
              <p:cNvSpPr>
                <a:spLocks/>
              </p:cNvSpPr>
              <p:nvPr/>
            </p:nvSpPr>
            <p:spPr bwMode="auto">
              <a:xfrm>
                <a:off x="5491" y="1914"/>
                <a:ext cx="20" cy="5"/>
              </a:xfrm>
              <a:custGeom>
                <a:avLst/>
                <a:gdLst>
                  <a:gd name="T0" fmla="*/ 20 w 20"/>
                  <a:gd name="T1" fmla="*/ 0 h 5"/>
                  <a:gd name="T2" fmla="*/ 20 w 20"/>
                  <a:gd name="T3" fmla="*/ 0 h 5"/>
                  <a:gd name="T4" fmla="*/ 7 w 20"/>
                  <a:gd name="T5" fmla="*/ 0 h 5"/>
                  <a:gd name="T6" fmla="*/ 0 w 20"/>
                  <a:gd name="T7" fmla="*/ 0 h 5"/>
                  <a:gd name="T8" fmla="*/ 0 w 20"/>
                  <a:gd name="T9" fmla="*/ 5 h 5"/>
                  <a:gd name="T10" fmla="*/ 7 w 20"/>
                  <a:gd name="T11" fmla="*/ 5 h 5"/>
                  <a:gd name="T12" fmla="*/ 18 w 20"/>
                  <a:gd name="T13" fmla="*/ 5 h 5"/>
                  <a:gd name="T14" fmla="*/ 18 w 20"/>
                  <a:gd name="T15" fmla="*/ 5 h 5"/>
                  <a:gd name="T16" fmla="*/ 20 w 20"/>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5"/>
                  <a:gd name="T29" fmla="*/ 20 w 2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5">
                    <a:moveTo>
                      <a:pt x="20" y="0"/>
                    </a:moveTo>
                    <a:lnTo>
                      <a:pt x="20" y="0"/>
                    </a:lnTo>
                    <a:lnTo>
                      <a:pt x="7" y="0"/>
                    </a:lnTo>
                    <a:lnTo>
                      <a:pt x="0" y="0"/>
                    </a:lnTo>
                    <a:lnTo>
                      <a:pt x="0" y="5"/>
                    </a:lnTo>
                    <a:lnTo>
                      <a:pt x="7" y="5"/>
                    </a:lnTo>
                    <a:lnTo>
                      <a:pt x="18" y="5"/>
                    </a:lnTo>
                    <a:lnTo>
                      <a:pt x="2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38" name="Freeform 821"/>
              <p:cNvSpPr>
                <a:spLocks/>
              </p:cNvSpPr>
              <p:nvPr/>
            </p:nvSpPr>
            <p:spPr bwMode="auto">
              <a:xfrm>
                <a:off x="5506" y="1901"/>
                <a:ext cx="5" cy="18"/>
              </a:xfrm>
              <a:custGeom>
                <a:avLst/>
                <a:gdLst>
                  <a:gd name="T0" fmla="*/ 0 w 5"/>
                  <a:gd name="T1" fmla="*/ 0 h 18"/>
                  <a:gd name="T2" fmla="*/ 0 w 5"/>
                  <a:gd name="T3" fmla="*/ 0 h 18"/>
                  <a:gd name="T4" fmla="*/ 3 w 5"/>
                  <a:gd name="T5" fmla="*/ 10 h 18"/>
                  <a:gd name="T6" fmla="*/ 5 w 5"/>
                  <a:gd name="T7" fmla="*/ 13 h 18"/>
                  <a:gd name="T8" fmla="*/ 3 w 5"/>
                  <a:gd name="T9" fmla="*/ 18 h 18"/>
                  <a:gd name="T10" fmla="*/ 5 w 5"/>
                  <a:gd name="T11" fmla="*/ 10 h 18"/>
                  <a:gd name="T12" fmla="*/ 5 w 5"/>
                  <a:gd name="T13" fmla="*/ 3 h 18"/>
                  <a:gd name="T14" fmla="*/ 5 w 5"/>
                  <a:gd name="T15" fmla="*/ 3 h 18"/>
                  <a:gd name="T16" fmla="*/ 0 w 5"/>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8"/>
                  <a:gd name="T29" fmla="*/ 5 w 5"/>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8">
                    <a:moveTo>
                      <a:pt x="0" y="0"/>
                    </a:moveTo>
                    <a:lnTo>
                      <a:pt x="0" y="0"/>
                    </a:lnTo>
                    <a:lnTo>
                      <a:pt x="3" y="10"/>
                    </a:lnTo>
                    <a:lnTo>
                      <a:pt x="5" y="13"/>
                    </a:lnTo>
                    <a:lnTo>
                      <a:pt x="3" y="18"/>
                    </a:lnTo>
                    <a:lnTo>
                      <a:pt x="5" y="10"/>
                    </a:lnTo>
                    <a:lnTo>
                      <a:pt x="5" y="3"/>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39" name="Freeform 822"/>
              <p:cNvSpPr>
                <a:spLocks/>
              </p:cNvSpPr>
              <p:nvPr/>
            </p:nvSpPr>
            <p:spPr bwMode="auto">
              <a:xfrm>
                <a:off x="5491" y="1901"/>
                <a:ext cx="20" cy="18"/>
              </a:xfrm>
              <a:custGeom>
                <a:avLst/>
                <a:gdLst>
                  <a:gd name="T0" fmla="*/ 0 w 20"/>
                  <a:gd name="T1" fmla="*/ 13 h 18"/>
                  <a:gd name="T2" fmla="*/ 0 w 20"/>
                  <a:gd name="T3" fmla="*/ 18 h 18"/>
                  <a:gd name="T4" fmla="*/ 13 w 20"/>
                  <a:gd name="T5" fmla="*/ 16 h 18"/>
                  <a:gd name="T6" fmla="*/ 18 w 20"/>
                  <a:gd name="T7" fmla="*/ 8 h 18"/>
                  <a:gd name="T8" fmla="*/ 20 w 20"/>
                  <a:gd name="T9" fmla="*/ 3 h 18"/>
                  <a:gd name="T10" fmla="*/ 15 w 20"/>
                  <a:gd name="T11" fmla="*/ 0 h 18"/>
                  <a:gd name="T12" fmla="*/ 20 w 20"/>
                  <a:gd name="T13" fmla="*/ 3 h 18"/>
                  <a:gd name="T14" fmla="*/ 15 w 20"/>
                  <a:gd name="T15" fmla="*/ 3 h 18"/>
                  <a:gd name="T16" fmla="*/ 15 w 20"/>
                  <a:gd name="T17" fmla="*/ 8 h 18"/>
                  <a:gd name="T18" fmla="*/ 10 w 20"/>
                  <a:gd name="T19" fmla="*/ 10 h 18"/>
                  <a:gd name="T20" fmla="*/ 0 w 20"/>
                  <a:gd name="T21" fmla="*/ 13 h 18"/>
                  <a:gd name="T22" fmla="*/ 0 w 20"/>
                  <a:gd name="T23" fmla="*/ 18 h 18"/>
                  <a:gd name="T24" fmla="*/ 0 w 20"/>
                  <a:gd name="T25" fmla="*/ 1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8"/>
                  <a:gd name="T41" fmla="*/ 20 w 20"/>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8">
                    <a:moveTo>
                      <a:pt x="0" y="13"/>
                    </a:moveTo>
                    <a:lnTo>
                      <a:pt x="0" y="18"/>
                    </a:lnTo>
                    <a:lnTo>
                      <a:pt x="13" y="16"/>
                    </a:lnTo>
                    <a:lnTo>
                      <a:pt x="18" y="8"/>
                    </a:lnTo>
                    <a:lnTo>
                      <a:pt x="20" y="3"/>
                    </a:lnTo>
                    <a:lnTo>
                      <a:pt x="15" y="0"/>
                    </a:lnTo>
                    <a:lnTo>
                      <a:pt x="20" y="3"/>
                    </a:lnTo>
                    <a:lnTo>
                      <a:pt x="15" y="3"/>
                    </a:lnTo>
                    <a:lnTo>
                      <a:pt x="15" y="8"/>
                    </a:lnTo>
                    <a:lnTo>
                      <a:pt x="10" y="10"/>
                    </a:lnTo>
                    <a:lnTo>
                      <a:pt x="0" y="13"/>
                    </a:lnTo>
                    <a:lnTo>
                      <a:pt x="0" y="18"/>
                    </a:lnTo>
                    <a:lnTo>
                      <a:pt x="0"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40" name="Freeform 823"/>
              <p:cNvSpPr>
                <a:spLocks/>
              </p:cNvSpPr>
              <p:nvPr/>
            </p:nvSpPr>
            <p:spPr bwMode="auto">
              <a:xfrm>
                <a:off x="5483" y="1896"/>
                <a:ext cx="5" cy="5"/>
              </a:xfrm>
              <a:custGeom>
                <a:avLst/>
                <a:gdLst>
                  <a:gd name="T0" fmla="*/ 2 w 5"/>
                  <a:gd name="T1" fmla="*/ 5 h 5"/>
                  <a:gd name="T2" fmla="*/ 2 w 5"/>
                  <a:gd name="T3" fmla="*/ 2 h 5"/>
                  <a:gd name="T4" fmla="*/ 0 w 5"/>
                  <a:gd name="T5" fmla="*/ 2 h 5"/>
                  <a:gd name="T6" fmla="*/ 2 w 5"/>
                  <a:gd name="T7" fmla="*/ 0 h 5"/>
                  <a:gd name="T8" fmla="*/ 5 w 5"/>
                  <a:gd name="T9" fmla="*/ 0 h 5"/>
                  <a:gd name="T10" fmla="*/ 2 w 5"/>
                  <a:gd name="T11" fmla="*/ 0 h 5"/>
                  <a:gd name="T12" fmla="*/ 2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2" y="5"/>
                    </a:moveTo>
                    <a:lnTo>
                      <a:pt x="2" y="2"/>
                    </a:lnTo>
                    <a:lnTo>
                      <a:pt x="0" y="2"/>
                    </a:lnTo>
                    <a:lnTo>
                      <a:pt x="2" y="0"/>
                    </a:lnTo>
                    <a:lnTo>
                      <a:pt x="5" y="0"/>
                    </a:lnTo>
                    <a:lnTo>
                      <a:pt x="2" y="0"/>
                    </a:lnTo>
                    <a:lnTo>
                      <a:pt x="2"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41" name="Freeform 824"/>
              <p:cNvSpPr>
                <a:spLocks/>
              </p:cNvSpPr>
              <p:nvPr/>
            </p:nvSpPr>
            <p:spPr bwMode="auto">
              <a:xfrm>
                <a:off x="5483" y="1896"/>
                <a:ext cx="5" cy="5"/>
              </a:xfrm>
              <a:custGeom>
                <a:avLst/>
                <a:gdLst>
                  <a:gd name="T0" fmla="*/ 0 w 5"/>
                  <a:gd name="T1" fmla="*/ 2 h 5"/>
                  <a:gd name="T2" fmla="*/ 0 w 5"/>
                  <a:gd name="T3" fmla="*/ 2 h 5"/>
                  <a:gd name="T4" fmla="*/ 0 w 5"/>
                  <a:gd name="T5" fmla="*/ 5 h 5"/>
                  <a:gd name="T6" fmla="*/ 0 w 5"/>
                  <a:gd name="T7" fmla="*/ 5 h 5"/>
                  <a:gd name="T8" fmla="*/ 5 w 5"/>
                  <a:gd name="T9" fmla="*/ 5 h 5"/>
                  <a:gd name="T10" fmla="*/ 2 w 5"/>
                  <a:gd name="T11" fmla="*/ 2 h 5"/>
                  <a:gd name="T12" fmla="*/ 0 w 5"/>
                  <a:gd name="T13" fmla="*/ 0 h 5"/>
                  <a:gd name="T14" fmla="*/ 0 w 5"/>
                  <a:gd name="T15" fmla="*/ 0 h 5"/>
                  <a:gd name="T16" fmla="*/ 0 w 5"/>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0" y="2"/>
                    </a:moveTo>
                    <a:lnTo>
                      <a:pt x="0" y="2"/>
                    </a:lnTo>
                    <a:lnTo>
                      <a:pt x="0" y="5"/>
                    </a:lnTo>
                    <a:lnTo>
                      <a:pt x="5" y="5"/>
                    </a:lnTo>
                    <a:lnTo>
                      <a:pt x="2" y="2"/>
                    </a:lnTo>
                    <a:lnTo>
                      <a:pt x="0"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42" name="Freeform 825"/>
              <p:cNvSpPr>
                <a:spLocks/>
              </p:cNvSpPr>
              <p:nvPr/>
            </p:nvSpPr>
            <p:spPr bwMode="auto">
              <a:xfrm>
                <a:off x="5483" y="1893"/>
                <a:ext cx="8" cy="5"/>
              </a:xfrm>
              <a:custGeom>
                <a:avLst/>
                <a:gdLst>
                  <a:gd name="T0" fmla="*/ 8 w 8"/>
                  <a:gd name="T1" fmla="*/ 3 h 5"/>
                  <a:gd name="T2" fmla="*/ 5 w 8"/>
                  <a:gd name="T3" fmla="*/ 0 h 5"/>
                  <a:gd name="T4" fmla="*/ 2 w 8"/>
                  <a:gd name="T5" fmla="*/ 0 h 5"/>
                  <a:gd name="T6" fmla="*/ 0 w 8"/>
                  <a:gd name="T7" fmla="*/ 5 h 5"/>
                  <a:gd name="T8" fmla="*/ 0 w 8"/>
                  <a:gd name="T9" fmla="*/ 3 h 5"/>
                  <a:gd name="T10" fmla="*/ 2 w 8"/>
                  <a:gd name="T11" fmla="*/ 5 h 5"/>
                  <a:gd name="T12" fmla="*/ 8 w 8"/>
                  <a:gd name="T13" fmla="*/ 3 h 5"/>
                  <a:gd name="T14" fmla="*/ 5 w 8"/>
                  <a:gd name="T15" fmla="*/ 0 h 5"/>
                  <a:gd name="T16" fmla="*/ 8 w 8"/>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8" y="3"/>
                    </a:moveTo>
                    <a:lnTo>
                      <a:pt x="5" y="0"/>
                    </a:lnTo>
                    <a:lnTo>
                      <a:pt x="2" y="0"/>
                    </a:lnTo>
                    <a:lnTo>
                      <a:pt x="0" y="5"/>
                    </a:lnTo>
                    <a:lnTo>
                      <a:pt x="0" y="3"/>
                    </a:lnTo>
                    <a:lnTo>
                      <a:pt x="2" y="5"/>
                    </a:lnTo>
                    <a:lnTo>
                      <a:pt x="8" y="3"/>
                    </a:lnTo>
                    <a:lnTo>
                      <a:pt x="5" y="0"/>
                    </a:lnTo>
                    <a:lnTo>
                      <a:pt x="8"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43" name="Freeform 826"/>
              <p:cNvSpPr>
                <a:spLocks/>
              </p:cNvSpPr>
              <p:nvPr/>
            </p:nvSpPr>
            <p:spPr bwMode="auto">
              <a:xfrm>
                <a:off x="5483" y="1893"/>
                <a:ext cx="8" cy="8"/>
              </a:xfrm>
              <a:custGeom>
                <a:avLst/>
                <a:gdLst>
                  <a:gd name="T0" fmla="*/ 0 w 8"/>
                  <a:gd name="T1" fmla="*/ 8 h 8"/>
                  <a:gd name="T2" fmla="*/ 5 w 8"/>
                  <a:gd name="T3" fmla="*/ 8 h 8"/>
                  <a:gd name="T4" fmla="*/ 5 w 8"/>
                  <a:gd name="T5" fmla="*/ 5 h 8"/>
                  <a:gd name="T6" fmla="*/ 8 w 8"/>
                  <a:gd name="T7" fmla="*/ 3 h 8"/>
                  <a:gd name="T8" fmla="*/ 5 w 8"/>
                  <a:gd name="T9" fmla="*/ 0 h 8"/>
                  <a:gd name="T10" fmla="*/ 2 w 8"/>
                  <a:gd name="T11" fmla="*/ 3 h 8"/>
                  <a:gd name="T12" fmla="*/ 0 w 8"/>
                  <a:gd name="T13" fmla="*/ 8 h 8"/>
                  <a:gd name="T14" fmla="*/ 5 w 8"/>
                  <a:gd name="T15" fmla="*/ 8 h 8"/>
                  <a:gd name="T16" fmla="*/ 0 w 8"/>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0" y="8"/>
                    </a:moveTo>
                    <a:lnTo>
                      <a:pt x="5" y="8"/>
                    </a:lnTo>
                    <a:lnTo>
                      <a:pt x="5" y="5"/>
                    </a:lnTo>
                    <a:lnTo>
                      <a:pt x="8" y="3"/>
                    </a:lnTo>
                    <a:lnTo>
                      <a:pt x="5" y="0"/>
                    </a:lnTo>
                    <a:lnTo>
                      <a:pt x="2" y="3"/>
                    </a:lnTo>
                    <a:lnTo>
                      <a:pt x="0" y="8"/>
                    </a:lnTo>
                    <a:lnTo>
                      <a:pt x="5" y="8"/>
                    </a:lnTo>
                    <a:lnTo>
                      <a:pt x="0" y="8"/>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44" name="Freeform 827"/>
              <p:cNvSpPr>
                <a:spLocks/>
              </p:cNvSpPr>
              <p:nvPr/>
            </p:nvSpPr>
            <p:spPr bwMode="auto">
              <a:xfrm>
                <a:off x="5477" y="1799"/>
                <a:ext cx="8" cy="13"/>
              </a:xfrm>
              <a:custGeom>
                <a:avLst/>
                <a:gdLst>
                  <a:gd name="T0" fmla="*/ 6 w 8"/>
                  <a:gd name="T1" fmla="*/ 13 h 13"/>
                  <a:gd name="T2" fmla="*/ 0 w 8"/>
                  <a:gd name="T3" fmla="*/ 11 h 13"/>
                  <a:gd name="T4" fmla="*/ 0 w 8"/>
                  <a:gd name="T5" fmla="*/ 5 h 13"/>
                  <a:gd name="T6" fmla="*/ 6 w 8"/>
                  <a:gd name="T7" fmla="*/ 3 h 13"/>
                  <a:gd name="T8" fmla="*/ 8 w 8"/>
                  <a:gd name="T9" fmla="*/ 0 h 13"/>
                  <a:gd name="T10" fmla="*/ 6 w 8"/>
                  <a:gd name="T11" fmla="*/ 3 h 13"/>
                  <a:gd name="T12" fmla="*/ 6 w 8"/>
                  <a:gd name="T13" fmla="*/ 13 h 13"/>
                  <a:gd name="T14" fmla="*/ 0 60000 65536"/>
                  <a:gd name="T15" fmla="*/ 0 60000 65536"/>
                  <a:gd name="T16" fmla="*/ 0 60000 65536"/>
                  <a:gd name="T17" fmla="*/ 0 60000 65536"/>
                  <a:gd name="T18" fmla="*/ 0 60000 65536"/>
                  <a:gd name="T19" fmla="*/ 0 60000 65536"/>
                  <a:gd name="T20" fmla="*/ 0 60000 65536"/>
                  <a:gd name="T21" fmla="*/ 0 w 8"/>
                  <a:gd name="T22" fmla="*/ 0 h 13"/>
                  <a:gd name="T23" fmla="*/ 8 w 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3">
                    <a:moveTo>
                      <a:pt x="6" y="13"/>
                    </a:moveTo>
                    <a:lnTo>
                      <a:pt x="0" y="11"/>
                    </a:lnTo>
                    <a:lnTo>
                      <a:pt x="0" y="5"/>
                    </a:lnTo>
                    <a:lnTo>
                      <a:pt x="6" y="3"/>
                    </a:lnTo>
                    <a:lnTo>
                      <a:pt x="8" y="0"/>
                    </a:lnTo>
                    <a:lnTo>
                      <a:pt x="6" y="3"/>
                    </a:lnTo>
                    <a:lnTo>
                      <a:pt x="6" y="1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45" name="Freeform 828"/>
              <p:cNvSpPr>
                <a:spLocks/>
              </p:cNvSpPr>
              <p:nvPr/>
            </p:nvSpPr>
            <p:spPr bwMode="auto">
              <a:xfrm>
                <a:off x="5477" y="1804"/>
                <a:ext cx="6" cy="11"/>
              </a:xfrm>
              <a:custGeom>
                <a:avLst/>
                <a:gdLst>
                  <a:gd name="T0" fmla="*/ 0 w 6"/>
                  <a:gd name="T1" fmla="*/ 0 h 11"/>
                  <a:gd name="T2" fmla="*/ 0 w 6"/>
                  <a:gd name="T3" fmla="*/ 0 h 11"/>
                  <a:gd name="T4" fmla="*/ 0 w 6"/>
                  <a:gd name="T5" fmla="*/ 8 h 11"/>
                  <a:gd name="T6" fmla="*/ 3 w 6"/>
                  <a:gd name="T7" fmla="*/ 11 h 11"/>
                  <a:gd name="T8" fmla="*/ 6 w 6"/>
                  <a:gd name="T9" fmla="*/ 8 h 11"/>
                  <a:gd name="T10" fmla="*/ 3 w 6"/>
                  <a:gd name="T11" fmla="*/ 6 h 11"/>
                  <a:gd name="T12" fmla="*/ 3 w 6"/>
                  <a:gd name="T13" fmla="*/ 3 h 11"/>
                  <a:gd name="T14" fmla="*/ 3 w 6"/>
                  <a:gd name="T15" fmla="*/ 3 h 11"/>
                  <a:gd name="T16" fmla="*/ 0 w 6"/>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0" y="0"/>
                    </a:moveTo>
                    <a:lnTo>
                      <a:pt x="0" y="0"/>
                    </a:lnTo>
                    <a:lnTo>
                      <a:pt x="0" y="8"/>
                    </a:lnTo>
                    <a:lnTo>
                      <a:pt x="3" y="11"/>
                    </a:lnTo>
                    <a:lnTo>
                      <a:pt x="6" y="8"/>
                    </a:lnTo>
                    <a:lnTo>
                      <a:pt x="3" y="6"/>
                    </a:lnTo>
                    <a:lnTo>
                      <a:pt x="3" y="3"/>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46" name="Freeform 829"/>
              <p:cNvSpPr>
                <a:spLocks/>
              </p:cNvSpPr>
              <p:nvPr/>
            </p:nvSpPr>
            <p:spPr bwMode="auto">
              <a:xfrm>
                <a:off x="5477" y="1796"/>
                <a:ext cx="11" cy="11"/>
              </a:xfrm>
              <a:custGeom>
                <a:avLst/>
                <a:gdLst>
                  <a:gd name="T0" fmla="*/ 8 w 11"/>
                  <a:gd name="T1" fmla="*/ 0 h 11"/>
                  <a:gd name="T2" fmla="*/ 8 w 11"/>
                  <a:gd name="T3" fmla="*/ 0 h 11"/>
                  <a:gd name="T4" fmla="*/ 3 w 11"/>
                  <a:gd name="T5" fmla="*/ 3 h 11"/>
                  <a:gd name="T6" fmla="*/ 0 w 11"/>
                  <a:gd name="T7" fmla="*/ 8 h 11"/>
                  <a:gd name="T8" fmla="*/ 3 w 11"/>
                  <a:gd name="T9" fmla="*/ 11 h 11"/>
                  <a:gd name="T10" fmla="*/ 6 w 11"/>
                  <a:gd name="T11" fmla="*/ 8 h 11"/>
                  <a:gd name="T12" fmla="*/ 11 w 11"/>
                  <a:gd name="T13" fmla="*/ 3 h 11"/>
                  <a:gd name="T14" fmla="*/ 11 w 11"/>
                  <a:gd name="T15" fmla="*/ 3 h 11"/>
                  <a:gd name="T16" fmla="*/ 8 w 1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1"/>
                  <a:gd name="T29" fmla="*/ 11 w 1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1">
                    <a:moveTo>
                      <a:pt x="8" y="0"/>
                    </a:moveTo>
                    <a:lnTo>
                      <a:pt x="8" y="0"/>
                    </a:lnTo>
                    <a:lnTo>
                      <a:pt x="3" y="3"/>
                    </a:lnTo>
                    <a:lnTo>
                      <a:pt x="0" y="8"/>
                    </a:lnTo>
                    <a:lnTo>
                      <a:pt x="3" y="11"/>
                    </a:lnTo>
                    <a:lnTo>
                      <a:pt x="6" y="8"/>
                    </a:lnTo>
                    <a:lnTo>
                      <a:pt x="11" y="3"/>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47" name="Freeform 830"/>
              <p:cNvSpPr>
                <a:spLocks/>
              </p:cNvSpPr>
              <p:nvPr/>
            </p:nvSpPr>
            <p:spPr bwMode="auto">
              <a:xfrm>
                <a:off x="5480" y="1796"/>
                <a:ext cx="8" cy="19"/>
              </a:xfrm>
              <a:custGeom>
                <a:avLst/>
                <a:gdLst>
                  <a:gd name="T0" fmla="*/ 0 w 8"/>
                  <a:gd name="T1" fmla="*/ 19 h 19"/>
                  <a:gd name="T2" fmla="*/ 3 w 8"/>
                  <a:gd name="T3" fmla="*/ 16 h 19"/>
                  <a:gd name="T4" fmla="*/ 3 w 8"/>
                  <a:gd name="T5" fmla="*/ 8 h 19"/>
                  <a:gd name="T6" fmla="*/ 5 w 8"/>
                  <a:gd name="T7" fmla="*/ 0 h 19"/>
                  <a:gd name="T8" fmla="*/ 8 w 8"/>
                  <a:gd name="T9" fmla="*/ 3 h 19"/>
                  <a:gd name="T10" fmla="*/ 0 w 8"/>
                  <a:gd name="T11" fmla="*/ 6 h 19"/>
                  <a:gd name="T12" fmla="*/ 0 w 8"/>
                  <a:gd name="T13" fmla="*/ 19 h 19"/>
                  <a:gd name="T14" fmla="*/ 3 w 8"/>
                  <a:gd name="T15" fmla="*/ 16 h 19"/>
                  <a:gd name="T16" fmla="*/ 0 w 8"/>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0" y="19"/>
                    </a:moveTo>
                    <a:lnTo>
                      <a:pt x="3" y="16"/>
                    </a:lnTo>
                    <a:lnTo>
                      <a:pt x="3" y="8"/>
                    </a:lnTo>
                    <a:lnTo>
                      <a:pt x="5" y="0"/>
                    </a:lnTo>
                    <a:lnTo>
                      <a:pt x="8" y="3"/>
                    </a:lnTo>
                    <a:lnTo>
                      <a:pt x="0" y="6"/>
                    </a:lnTo>
                    <a:lnTo>
                      <a:pt x="0" y="19"/>
                    </a:lnTo>
                    <a:lnTo>
                      <a:pt x="3" y="16"/>
                    </a:lnTo>
                    <a:lnTo>
                      <a:pt x="0" y="1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48" name="Freeform 831"/>
              <p:cNvSpPr>
                <a:spLocks/>
              </p:cNvSpPr>
              <p:nvPr/>
            </p:nvSpPr>
            <p:spPr bwMode="auto">
              <a:xfrm>
                <a:off x="5598" y="1930"/>
                <a:ext cx="10" cy="2"/>
              </a:xfrm>
              <a:custGeom>
                <a:avLst/>
                <a:gdLst>
                  <a:gd name="T0" fmla="*/ 10 w 10"/>
                  <a:gd name="T1" fmla="*/ 0 h 2"/>
                  <a:gd name="T2" fmla="*/ 5 w 10"/>
                  <a:gd name="T3" fmla="*/ 2 h 2"/>
                  <a:gd name="T4" fmla="*/ 0 w 10"/>
                  <a:gd name="T5" fmla="*/ 2 h 2"/>
                  <a:gd name="T6" fmla="*/ 0 w 10"/>
                  <a:gd name="T7" fmla="*/ 0 h 2"/>
                  <a:gd name="T8" fmla="*/ 10 w 10"/>
                  <a:gd name="T9" fmla="*/ 0 h 2"/>
                  <a:gd name="T10" fmla="*/ 0 60000 65536"/>
                  <a:gd name="T11" fmla="*/ 0 60000 65536"/>
                  <a:gd name="T12" fmla="*/ 0 60000 65536"/>
                  <a:gd name="T13" fmla="*/ 0 60000 65536"/>
                  <a:gd name="T14" fmla="*/ 0 60000 65536"/>
                  <a:gd name="T15" fmla="*/ 0 w 10"/>
                  <a:gd name="T16" fmla="*/ 0 h 2"/>
                  <a:gd name="T17" fmla="*/ 10 w 10"/>
                  <a:gd name="T18" fmla="*/ 2 h 2"/>
                </a:gdLst>
                <a:ahLst/>
                <a:cxnLst>
                  <a:cxn ang="T10">
                    <a:pos x="T0" y="T1"/>
                  </a:cxn>
                  <a:cxn ang="T11">
                    <a:pos x="T2" y="T3"/>
                  </a:cxn>
                  <a:cxn ang="T12">
                    <a:pos x="T4" y="T5"/>
                  </a:cxn>
                  <a:cxn ang="T13">
                    <a:pos x="T6" y="T7"/>
                  </a:cxn>
                  <a:cxn ang="T14">
                    <a:pos x="T8" y="T9"/>
                  </a:cxn>
                </a:cxnLst>
                <a:rect l="T15" t="T16" r="T17" b="T18"/>
                <a:pathLst>
                  <a:path w="10" h="2">
                    <a:moveTo>
                      <a:pt x="10" y="0"/>
                    </a:moveTo>
                    <a:lnTo>
                      <a:pt x="5" y="2"/>
                    </a:lnTo>
                    <a:lnTo>
                      <a:pt x="0" y="2"/>
                    </a:lnTo>
                    <a:lnTo>
                      <a:pt x="0" y="0"/>
                    </a:lnTo>
                    <a:lnTo>
                      <a:pt x="1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49" name="Freeform 832"/>
              <p:cNvSpPr>
                <a:spLocks/>
              </p:cNvSpPr>
              <p:nvPr/>
            </p:nvSpPr>
            <p:spPr bwMode="auto">
              <a:xfrm>
                <a:off x="5598" y="1930"/>
                <a:ext cx="10" cy="5"/>
              </a:xfrm>
              <a:custGeom>
                <a:avLst/>
                <a:gdLst>
                  <a:gd name="T0" fmla="*/ 2 w 10"/>
                  <a:gd name="T1" fmla="*/ 5 h 5"/>
                  <a:gd name="T2" fmla="*/ 2 w 10"/>
                  <a:gd name="T3" fmla="*/ 5 h 5"/>
                  <a:gd name="T4" fmla="*/ 7 w 10"/>
                  <a:gd name="T5" fmla="*/ 2 h 5"/>
                  <a:gd name="T6" fmla="*/ 10 w 10"/>
                  <a:gd name="T7" fmla="*/ 2 h 5"/>
                  <a:gd name="T8" fmla="*/ 10 w 10"/>
                  <a:gd name="T9" fmla="*/ 0 h 5"/>
                  <a:gd name="T10" fmla="*/ 5 w 10"/>
                  <a:gd name="T11" fmla="*/ 0 h 5"/>
                  <a:gd name="T12" fmla="*/ 0 w 10"/>
                  <a:gd name="T13" fmla="*/ 2 h 5"/>
                  <a:gd name="T14" fmla="*/ 0 w 10"/>
                  <a:gd name="T15" fmla="*/ 2 h 5"/>
                  <a:gd name="T16" fmla="*/ 2 w 10"/>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2" y="5"/>
                    </a:moveTo>
                    <a:lnTo>
                      <a:pt x="2" y="5"/>
                    </a:lnTo>
                    <a:lnTo>
                      <a:pt x="7" y="2"/>
                    </a:lnTo>
                    <a:lnTo>
                      <a:pt x="10" y="2"/>
                    </a:lnTo>
                    <a:lnTo>
                      <a:pt x="10" y="0"/>
                    </a:lnTo>
                    <a:lnTo>
                      <a:pt x="5" y="0"/>
                    </a:lnTo>
                    <a:lnTo>
                      <a:pt x="0" y="2"/>
                    </a:lnTo>
                    <a:lnTo>
                      <a:pt x="2"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50" name="Freeform 833"/>
              <p:cNvSpPr>
                <a:spLocks/>
              </p:cNvSpPr>
              <p:nvPr/>
            </p:nvSpPr>
            <p:spPr bwMode="auto">
              <a:xfrm>
                <a:off x="5598" y="1930"/>
                <a:ext cx="10" cy="5"/>
              </a:xfrm>
              <a:custGeom>
                <a:avLst/>
                <a:gdLst>
                  <a:gd name="T0" fmla="*/ 10 w 10"/>
                  <a:gd name="T1" fmla="*/ 2 h 5"/>
                  <a:gd name="T2" fmla="*/ 10 w 10"/>
                  <a:gd name="T3" fmla="*/ 0 h 5"/>
                  <a:gd name="T4" fmla="*/ 0 w 10"/>
                  <a:gd name="T5" fmla="*/ 0 h 5"/>
                  <a:gd name="T6" fmla="*/ 2 w 10"/>
                  <a:gd name="T7" fmla="*/ 5 h 5"/>
                  <a:gd name="T8" fmla="*/ 0 w 10"/>
                  <a:gd name="T9" fmla="*/ 2 h 5"/>
                  <a:gd name="T10" fmla="*/ 2 w 10"/>
                  <a:gd name="T11" fmla="*/ 2 h 5"/>
                  <a:gd name="T12" fmla="*/ 7 w 10"/>
                  <a:gd name="T13" fmla="*/ 2 h 5"/>
                  <a:gd name="T14" fmla="*/ 10 w 10"/>
                  <a:gd name="T15" fmla="*/ 0 h 5"/>
                  <a:gd name="T16" fmla="*/ 10 w 10"/>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10" y="2"/>
                    </a:moveTo>
                    <a:lnTo>
                      <a:pt x="10" y="0"/>
                    </a:lnTo>
                    <a:lnTo>
                      <a:pt x="0" y="0"/>
                    </a:lnTo>
                    <a:lnTo>
                      <a:pt x="2" y="5"/>
                    </a:lnTo>
                    <a:lnTo>
                      <a:pt x="0" y="2"/>
                    </a:lnTo>
                    <a:lnTo>
                      <a:pt x="2" y="2"/>
                    </a:lnTo>
                    <a:lnTo>
                      <a:pt x="7" y="2"/>
                    </a:lnTo>
                    <a:lnTo>
                      <a:pt x="10" y="0"/>
                    </a:lnTo>
                    <a:lnTo>
                      <a:pt x="1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51" name="Freeform 834"/>
              <p:cNvSpPr>
                <a:spLocks/>
              </p:cNvSpPr>
              <p:nvPr/>
            </p:nvSpPr>
            <p:spPr bwMode="auto">
              <a:xfrm>
                <a:off x="5524" y="1841"/>
                <a:ext cx="27" cy="26"/>
              </a:xfrm>
              <a:custGeom>
                <a:avLst/>
                <a:gdLst>
                  <a:gd name="T0" fmla="*/ 8 w 27"/>
                  <a:gd name="T1" fmla="*/ 26 h 26"/>
                  <a:gd name="T2" fmla="*/ 6 w 27"/>
                  <a:gd name="T3" fmla="*/ 23 h 26"/>
                  <a:gd name="T4" fmla="*/ 6 w 27"/>
                  <a:gd name="T5" fmla="*/ 16 h 26"/>
                  <a:gd name="T6" fmla="*/ 14 w 27"/>
                  <a:gd name="T7" fmla="*/ 8 h 26"/>
                  <a:gd name="T8" fmla="*/ 19 w 27"/>
                  <a:gd name="T9" fmla="*/ 3 h 26"/>
                  <a:gd name="T10" fmla="*/ 21 w 27"/>
                  <a:gd name="T11" fmla="*/ 3 h 26"/>
                  <a:gd name="T12" fmla="*/ 27 w 27"/>
                  <a:gd name="T13" fmla="*/ 0 h 26"/>
                  <a:gd name="T14" fmla="*/ 24 w 27"/>
                  <a:gd name="T15" fmla="*/ 0 h 26"/>
                  <a:gd name="T16" fmla="*/ 19 w 27"/>
                  <a:gd name="T17" fmla="*/ 0 h 26"/>
                  <a:gd name="T18" fmla="*/ 14 w 27"/>
                  <a:gd name="T19" fmla="*/ 5 h 26"/>
                  <a:gd name="T20" fmla="*/ 3 w 27"/>
                  <a:gd name="T21" fmla="*/ 16 h 26"/>
                  <a:gd name="T22" fmla="*/ 0 w 27"/>
                  <a:gd name="T23" fmla="*/ 18 h 26"/>
                  <a:gd name="T24" fmla="*/ 3 w 27"/>
                  <a:gd name="T25" fmla="*/ 21 h 26"/>
                  <a:gd name="T26" fmla="*/ 6 w 27"/>
                  <a:gd name="T27" fmla="*/ 23 h 26"/>
                  <a:gd name="T28" fmla="*/ 8 w 27"/>
                  <a:gd name="T29" fmla="*/ 26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26"/>
                  <a:gd name="T47" fmla="*/ 27 w 27"/>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26">
                    <a:moveTo>
                      <a:pt x="8" y="26"/>
                    </a:moveTo>
                    <a:lnTo>
                      <a:pt x="6" y="23"/>
                    </a:lnTo>
                    <a:lnTo>
                      <a:pt x="6" y="16"/>
                    </a:lnTo>
                    <a:lnTo>
                      <a:pt x="14" y="8"/>
                    </a:lnTo>
                    <a:lnTo>
                      <a:pt x="19" y="3"/>
                    </a:lnTo>
                    <a:lnTo>
                      <a:pt x="21" y="3"/>
                    </a:lnTo>
                    <a:lnTo>
                      <a:pt x="27" y="0"/>
                    </a:lnTo>
                    <a:lnTo>
                      <a:pt x="24" y="0"/>
                    </a:lnTo>
                    <a:lnTo>
                      <a:pt x="19" y="0"/>
                    </a:lnTo>
                    <a:lnTo>
                      <a:pt x="14" y="5"/>
                    </a:lnTo>
                    <a:lnTo>
                      <a:pt x="3" y="16"/>
                    </a:lnTo>
                    <a:lnTo>
                      <a:pt x="0" y="18"/>
                    </a:lnTo>
                    <a:lnTo>
                      <a:pt x="3" y="21"/>
                    </a:lnTo>
                    <a:lnTo>
                      <a:pt x="6" y="23"/>
                    </a:lnTo>
                    <a:lnTo>
                      <a:pt x="8" y="2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52" name="Freeform 835"/>
              <p:cNvSpPr>
                <a:spLocks/>
              </p:cNvSpPr>
              <p:nvPr/>
            </p:nvSpPr>
            <p:spPr bwMode="auto">
              <a:xfrm>
                <a:off x="5527" y="1854"/>
                <a:ext cx="8" cy="16"/>
              </a:xfrm>
              <a:custGeom>
                <a:avLst/>
                <a:gdLst>
                  <a:gd name="T0" fmla="*/ 3 w 8"/>
                  <a:gd name="T1" fmla="*/ 0 h 16"/>
                  <a:gd name="T2" fmla="*/ 3 w 8"/>
                  <a:gd name="T3" fmla="*/ 0 h 16"/>
                  <a:gd name="T4" fmla="*/ 0 w 8"/>
                  <a:gd name="T5" fmla="*/ 10 h 16"/>
                  <a:gd name="T6" fmla="*/ 5 w 8"/>
                  <a:gd name="T7" fmla="*/ 16 h 16"/>
                  <a:gd name="T8" fmla="*/ 8 w 8"/>
                  <a:gd name="T9" fmla="*/ 13 h 16"/>
                  <a:gd name="T10" fmla="*/ 5 w 8"/>
                  <a:gd name="T11" fmla="*/ 8 h 16"/>
                  <a:gd name="T12" fmla="*/ 3 w 8"/>
                  <a:gd name="T13" fmla="*/ 5 h 16"/>
                  <a:gd name="T14" fmla="*/ 3 w 8"/>
                  <a:gd name="T15" fmla="*/ 5 h 16"/>
                  <a:gd name="T16" fmla="*/ 3 w 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6"/>
                  <a:gd name="T29" fmla="*/ 8 w 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6">
                    <a:moveTo>
                      <a:pt x="3" y="0"/>
                    </a:moveTo>
                    <a:lnTo>
                      <a:pt x="3" y="0"/>
                    </a:lnTo>
                    <a:lnTo>
                      <a:pt x="0" y="10"/>
                    </a:lnTo>
                    <a:lnTo>
                      <a:pt x="5" y="16"/>
                    </a:lnTo>
                    <a:lnTo>
                      <a:pt x="8" y="13"/>
                    </a:lnTo>
                    <a:lnTo>
                      <a:pt x="5" y="8"/>
                    </a:lnTo>
                    <a:lnTo>
                      <a:pt x="3" y="5"/>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53" name="Freeform 836"/>
              <p:cNvSpPr>
                <a:spLocks/>
              </p:cNvSpPr>
              <p:nvPr/>
            </p:nvSpPr>
            <p:spPr bwMode="auto">
              <a:xfrm>
                <a:off x="5530" y="1841"/>
                <a:ext cx="13" cy="18"/>
              </a:xfrm>
              <a:custGeom>
                <a:avLst/>
                <a:gdLst>
                  <a:gd name="T0" fmla="*/ 13 w 13"/>
                  <a:gd name="T1" fmla="*/ 0 h 18"/>
                  <a:gd name="T2" fmla="*/ 10 w 13"/>
                  <a:gd name="T3" fmla="*/ 0 h 18"/>
                  <a:gd name="T4" fmla="*/ 5 w 13"/>
                  <a:gd name="T5" fmla="*/ 8 h 18"/>
                  <a:gd name="T6" fmla="*/ 0 w 13"/>
                  <a:gd name="T7" fmla="*/ 13 h 18"/>
                  <a:gd name="T8" fmla="*/ 0 w 13"/>
                  <a:gd name="T9" fmla="*/ 18 h 18"/>
                  <a:gd name="T10" fmla="*/ 8 w 13"/>
                  <a:gd name="T11" fmla="*/ 10 h 18"/>
                  <a:gd name="T12" fmla="*/ 13 w 13"/>
                  <a:gd name="T13" fmla="*/ 3 h 18"/>
                  <a:gd name="T14" fmla="*/ 13 w 13"/>
                  <a:gd name="T15" fmla="*/ 5 h 18"/>
                  <a:gd name="T16" fmla="*/ 13 w 13"/>
                  <a:gd name="T17" fmla="*/ 0 h 18"/>
                  <a:gd name="T18" fmla="*/ 10 w 13"/>
                  <a:gd name="T19" fmla="*/ 0 h 18"/>
                  <a:gd name="T20" fmla="*/ 10 w 13"/>
                  <a:gd name="T21" fmla="*/ 0 h 18"/>
                  <a:gd name="T22" fmla="*/ 13 w 13"/>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8"/>
                  <a:gd name="T38" fmla="*/ 13 w 13"/>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8">
                    <a:moveTo>
                      <a:pt x="13" y="0"/>
                    </a:moveTo>
                    <a:lnTo>
                      <a:pt x="10" y="0"/>
                    </a:lnTo>
                    <a:lnTo>
                      <a:pt x="5" y="8"/>
                    </a:lnTo>
                    <a:lnTo>
                      <a:pt x="0" y="13"/>
                    </a:lnTo>
                    <a:lnTo>
                      <a:pt x="0" y="18"/>
                    </a:lnTo>
                    <a:lnTo>
                      <a:pt x="8" y="10"/>
                    </a:lnTo>
                    <a:lnTo>
                      <a:pt x="13" y="3"/>
                    </a:lnTo>
                    <a:lnTo>
                      <a:pt x="13" y="5"/>
                    </a:lnTo>
                    <a:lnTo>
                      <a:pt x="13" y="0"/>
                    </a:lnTo>
                    <a:lnTo>
                      <a:pt x="10" y="0"/>
                    </a:lnTo>
                    <a:lnTo>
                      <a:pt x="1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54" name="Freeform 837"/>
              <p:cNvSpPr>
                <a:spLocks/>
              </p:cNvSpPr>
              <p:nvPr/>
            </p:nvSpPr>
            <p:spPr bwMode="auto">
              <a:xfrm>
                <a:off x="5543" y="1841"/>
                <a:ext cx="10" cy="5"/>
              </a:xfrm>
              <a:custGeom>
                <a:avLst/>
                <a:gdLst>
                  <a:gd name="T0" fmla="*/ 8 w 10"/>
                  <a:gd name="T1" fmla="*/ 0 h 5"/>
                  <a:gd name="T2" fmla="*/ 8 w 10"/>
                  <a:gd name="T3" fmla="*/ 0 h 5"/>
                  <a:gd name="T4" fmla="*/ 2 w 10"/>
                  <a:gd name="T5" fmla="*/ 0 h 5"/>
                  <a:gd name="T6" fmla="*/ 0 w 10"/>
                  <a:gd name="T7" fmla="*/ 0 h 5"/>
                  <a:gd name="T8" fmla="*/ 0 w 10"/>
                  <a:gd name="T9" fmla="*/ 5 h 5"/>
                  <a:gd name="T10" fmla="*/ 2 w 10"/>
                  <a:gd name="T11" fmla="*/ 5 h 5"/>
                  <a:gd name="T12" fmla="*/ 10 w 10"/>
                  <a:gd name="T13" fmla="*/ 3 h 5"/>
                  <a:gd name="T14" fmla="*/ 10 w 10"/>
                  <a:gd name="T15" fmla="*/ 3 h 5"/>
                  <a:gd name="T16" fmla="*/ 8 w 10"/>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8" y="0"/>
                    </a:moveTo>
                    <a:lnTo>
                      <a:pt x="8" y="0"/>
                    </a:lnTo>
                    <a:lnTo>
                      <a:pt x="2" y="0"/>
                    </a:lnTo>
                    <a:lnTo>
                      <a:pt x="0" y="0"/>
                    </a:lnTo>
                    <a:lnTo>
                      <a:pt x="0" y="5"/>
                    </a:lnTo>
                    <a:lnTo>
                      <a:pt x="2" y="5"/>
                    </a:lnTo>
                    <a:lnTo>
                      <a:pt x="10" y="3"/>
                    </a:lnTo>
                    <a:lnTo>
                      <a:pt x="8"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55" name="Freeform 838"/>
              <p:cNvSpPr>
                <a:spLocks/>
              </p:cNvSpPr>
              <p:nvPr/>
            </p:nvSpPr>
            <p:spPr bwMode="auto">
              <a:xfrm>
                <a:off x="5540" y="1841"/>
                <a:ext cx="13" cy="3"/>
              </a:xfrm>
              <a:custGeom>
                <a:avLst/>
                <a:gdLst>
                  <a:gd name="T0" fmla="*/ 0 w 13"/>
                  <a:gd name="T1" fmla="*/ 3 h 3"/>
                  <a:gd name="T2" fmla="*/ 0 w 13"/>
                  <a:gd name="T3" fmla="*/ 3 h 3"/>
                  <a:gd name="T4" fmla="*/ 8 w 13"/>
                  <a:gd name="T5" fmla="*/ 3 h 3"/>
                  <a:gd name="T6" fmla="*/ 11 w 13"/>
                  <a:gd name="T7" fmla="*/ 0 h 3"/>
                  <a:gd name="T8" fmla="*/ 13 w 13"/>
                  <a:gd name="T9" fmla="*/ 3 h 3"/>
                  <a:gd name="T10" fmla="*/ 8 w 13"/>
                  <a:gd name="T11" fmla="*/ 0 h 3"/>
                  <a:gd name="T12" fmla="*/ 3 w 13"/>
                  <a:gd name="T13" fmla="*/ 0 h 3"/>
                  <a:gd name="T14" fmla="*/ 3 w 13"/>
                  <a:gd name="T15" fmla="*/ 0 h 3"/>
                  <a:gd name="T16" fmla="*/ 0 w 13"/>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3"/>
                  <a:gd name="T29" fmla="*/ 13 w 1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3">
                    <a:moveTo>
                      <a:pt x="0" y="3"/>
                    </a:moveTo>
                    <a:lnTo>
                      <a:pt x="0" y="3"/>
                    </a:lnTo>
                    <a:lnTo>
                      <a:pt x="8" y="3"/>
                    </a:lnTo>
                    <a:lnTo>
                      <a:pt x="11" y="0"/>
                    </a:lnTo>
                    <a:lnTo>
                      <a:pt x="13" y="3"/>
                    </a:lnTo>
                    <a:lnTo>
                      <a:pt x="8" y="0"/>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56" name="Freeform 839"/>
              <p:cNvSpPr>
                <a:spLocks/>
              </p:cNvSpPr>
              <p:nvPr/>
            </p:nvSpPr>
            <p:spPr bwMode="auto">
              <a:xfrm>
                <a:off x="5527" y="1841"/>
                <a:ext cx="16" cy="16"/>
              </a:xfrm>
              <a:custGeom>
                <a:avLst/>
                <a:gdLst>
                  <a:gd name="T0" fmla="*/ 3 w 16"/>
                  <a:gd name="T1" fmla="*/ 16 h 16"/>
                  <a:gd name="T2" fmla="*/ 3 w 16"/>
                  <a:gd name="T3" fmla="*/ 16 h 16"/>
                  <a:gd name="T4" fmla="*/ 11 w 16"/>
                  <a:gd name="T5" fmla="*/ 8 h 16"/>
                  <a:gd name="T6" fmla="*/ 13 w 16"/>
                  <a:gd name="T7" fmla="*/ 3 h 16"/>
                  <a:gd name="T8" fmla="*/ 16 w 16"/>
                  <a:gd name="T9" fmla="*/ 0 h 16"/>
                  <a:gd name="T10" fmla="*/ 8 w 16"/>
                  <a:gd name="T11" fmla="*/ 5 h 16"/>
                  <a:gd name="T12" fmla="*/ 0 w 16"/>
                  <a:gd name="T13" fmla="*/ 13 h 16"/>
                  <a:gd name="T14" fmla="*/ 0 w 16"/>
                  <a:gd name="T15" fmla="*/ 13 h 16"/>
                  <a:gd name="T16" fmla="*/ 3 w 16"/>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3" y="16"/>
                    </a:moveTo>
                    <a:lnTo>
                      <a:pt x="3" y="16"/>
                    </a:lnTo>
                    <a:lnTo>
                      <a:pt x="11" y="8"/>
                    </a:lnTo>
                    <a:lnTo>
                      <a:pt x="13" y="3"/>
                    </a:lnTo>
                    <a:lnTo>
                      <a:pt x="16" y="0"/>
                    </a:lnTo>
                    <a:lnTo>
                      <a:pt x="8" y="5"/>
                    </a:lnTo>
                    <a:lnTo>
                      <a:pt x="0" y="13"/>
                    </a:lnTo>
                    <a:lnTo>
                      <a:pt x="3" y="1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57" name="Freeform 840"/>
              <p:cNvSpPr>
                <a:spLocks/>
              </p:cNvSpPr>
              <p:nvPr/>
            </p:nvSpPr>
            <p:spPr bwMode="auto">
              <a:xfrm>
                <a:off x="5524" y="1854"/>
                <a:ext cx="11" cy="16"/>
              </a:xfrm>
              <a:custGeom>
                <a:avLst/>
                <a:gdLst>
                  <a:gd name="T0" fmla="*/ 8 w 11"/>
                  <a:gd name="T1" fmla="*/ 16 h 16"/>
                  <a:gd name="T2" fmla="*/ 11 w 11"/>
                  <a:gd name="T3" fmla="*/ 13 h 16"/>
                  <a:gd name="T4" fmla="*/ 8 w 11"/>
                  <a:gd name="T5" fmla="*/ 10 h 16"/>
                  <a:gd name="T6" fmla="*/ 6 w 11"/>
                  <a:gd name="T7" fmla="*/ 8 h 16"/>
                  <a:gd name="T8" fmla="*/ 3 w 11"/>
                  <a:gd name="T9" fmla="*/ 5 h 16"/>
                  <a:gd name="T10" fmla="*/ 6 w 11"/>
                  <a:gd name="T11" fmla="*/ 3 h 16"/>
                  <a:gd name="T12" fmla="*/ 3 w 11"/>
                  <a:gd name="T13" fmla="*/ 0 h 16"/>
                  <a:gd name="T14" fmla="*/ 0 w 11"/>
                  <a:gd name="T15" fmla="*/ 5 h 16"/>
                  <a:gd name="T16" fmla="*/ 0 w 11"/>
                  <a:gd name="T17" fmla="*/ 8 h 16"/>
                  <a:gd name="T18" fmla="*/ 6 w 11"/>
                  <a:gd name="T19" fmla="*/ 13 h 16"/>
                  <a:gd name="T20" fmla="*/ 8 w 11"/>
                  <a:gd name="T21" fmla="*/ 16 h 16"/>
                  <a:gd name="T22" fmla="*/ 11 w 11"/>
                  <a:gd name="T23" fmla="*/ 13 h 16"/>
                  <a:gd name="T24" fmla="*/ 8 w 11"/>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6"/>
                  <a:gd name="T41" fmla="*/ 11 w 1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6">
                    <a:moveTo>
                      <a:pt x="8" y="16"/>
                    </a:moveTo>
                    <a:lnTo>
                      <a:pt x="11" y="13"/>
                    </a:lnTo>
                    <a:lnTo>
                      <a:pt x="8" y="10"/>
                    </a:lnTo>
                    <a:lnTo>
                      <a:pt x="6" y="8"/>
                    </a:lnTo>
                    <a:lnTo>
                      <a:pt x="3" y="5"/>
                    </a:lnTo>
                    <a:lnTo>
                      <a:pt x="6" y="3"/>
                    </a:lnTo>
                    <a:lnTo>
                      <a:pt x="3" y="0"/>
                    </a:lnTo>
                    <a:lnTo>
                      <a:pt x="0" y="5"/>
                    </a:lnTo>
                    <a:lnTo>
                      <a:pt x="0" y="8"/>
                    </a:lnTo>
                    <a:lnTo>
                      <a:pt x="6" y="13"/>
                    </a:lnTo>
                    <a:lnTo>
                      <a:pt x="8" y="16"/>
                    </a:lnTo>
                    <a:lnTo>
                      <a:pt x="11" y="13"/>
                    </a:lnTo>
                    <a:lnTo>
                      <a:pt x="8" y="1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58" name="Freeform 841"/>
              <p:cNvSpPr>
                <a:spLocks/>
              </p:cNvSpPr>
              <p:nvPr/>
            </p:nvSpPr>
            <p:spPr bwMode="auto">
              <a:xfrm>
                <a:off x="5535" y="1789"/>
                <a:ext cx="5" cy="5"/>
              </a:xfrm>
              <a:custGeom>
                <a:avLst/>
                <a:gdLst>
                  <a:gd name="T0" fmla="*/ 3 w 5"/>
                  <a:gd name="T1" fmla="*/ 0 h 5"/>
                  <a:gd name="T2" fmla="*/ 3 w 5"/>
                  <a:gd name="T3" fmla="*/ 2 h 5"/>
                  <a:gd name="T4" fmla="*/ 5 w 5"/>
                  <a:gd name="T5" fmla="*/ 5 h 5"/>
                  <a:gd name="T6" fmla="*/ 5 w 5"/>
                  <a:gd name="T7" fmla="*/ 5 h 5"/>
                  <a:gd name="T8" fmla="*/ 0 w 5"/>
                  <a:gd name="T9" fmla="*/ 5 h 5"/>
                  <a:gd name="T10" fmla="*/ 3 w 5"/>
                  <a:gd name="T11" fmla="*/ 5 h 5"/>
                  <a:gd name="T12" fmla="*/ 3 w 5"/>
                  <a:gd name="T13" fmla="*/ 0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3" y="0"/>
                    </a:moveTo>
                    <a:lnTo>
                      <a:pt x="3" y="2"/>
                    </a:lnTo>
                    <a:lnTo>
                      <a:pt x="5" y="5"/>
                    </a:lnTo>
                    <a:lnTo>
                      <a:pt x="0" y="5"/>
                    </a:lnTo>
                    <a:lnTo>
                      <a:pt x="3" y="5"/>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59" name="Freeform 842"/>
              <p:cNvSpPr>
                <a:spLocks/>
              </p:cNvSpPr>
              <p:nvPr/>
            </p:nvSpPr>
            <p:spPr bwMode="auto">
              <a:xfrm>
                <a:off x="5535" y="1789"/>
                <a:ext cx="5" cy="5"/>
              </a:xfrm>
              <a:custGeom>
                <a:avLst/>
                <a:gdLst>
                  <a:gd name="T0" fmla="*/ 5 w 5"/>
                  <a:gd name="T1" fmla="*/ 2 h 5"/>
                  <a:gd name="T2" fmla="*/ 5 w 5"/>
                  <a:gd name="T3" fmla="*/ 2 h 5"/>
                  <a:gd name="T4" fmla="*/ 5 w 5"/>
                  <a:gd name="T5" fmla="*/ 0 h 5"/>
                  <a:gd name="T6" fmla="*/ 3 w 5"/>
                  <a:gd name="T7" fmla="*/ 0 h 5"/>
                  <a:gd name="T8" fmla="*/ 0 w 5"/>
                  <a:gd name="T9" fmla="*/ 2 h 5"/>
                  <a:gd name="T10" fmla="*/ 3 w 5"/>
                  <a:gd name="T11" fmla="*/ 5 h 5"/>
                  <a:gd name="T12" fmla="*/ 5 w 5"/>
                  <a:gd name="T13" fmla="*/ 5 h 5"/>
                  <a:gd name="T14" fmla="*/ 5 w 5"/>
                  <a:gd name="T15" fmla="*/ 5 h 5"/>
                  <a:gd name="T16" fmla="*/ 5 w 5"/>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5" y="2"/>
                    </a:moveTo>
                    <a:lnTo>
                      <a:pt x="5" y="2"/>
                    </a:lnTo>
                    <a:lnTo>
                      <a:pt x="5" y="0"/>
                    </a:lnTo>
                    <a:lnTo>
                      <a:pt x="3" y="0"/>
                    </a:lnTo>
                    <a:lnTo>
                      <a:pt x="0" y="2"/>
                    </a:lnTo>
                    <a:lnTo>
                      <a:pt x="3" y="5"/>
                    </a:lnTo>
                    <a:lnTo>
                      <a:pt x="5" y="5"/>
                    </a:lnTo>
                    <a:lnTo>
                      <a:pt x="5"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60" name="Freeform 843"/>
              <p:cNvSpPr>
                <a:spLocks/>
              </p:cNvSpPr>
              <p:nvPr/>
            </p:nvSpPr>
            <p:spPr bwMode="auto">
              <a:xfrm>
                <a:off x="5535" y="1791"/>
                <a:ext cx="5" cy="5"/>
              </a:xfrm>
              <a:custGeom>
                <a:avLst/>
                <a:gdLst>
                  <a:gd name="T0" fmla="*/ 3 w 5"/>
                  <a:gd name="T1" fmla="*/ 5 h 5"/>
                  <a:gd name="T2" fmla="*/ 3 w 5"/>
                  <a:gd name="T3" fmla="*/ 5 h 5"/>
                  <a:gd name="T4" fmla="*/ 5 w 5"/>
                  <a:gd name="T5" fmla="*/ 3 h 5"/>
                  <a:gd name="T6" fmla="*/ 5 w 5"/>
                  <a:gd name="T7" fmla="*/ 0 h 5"/>
                  <a:gd name="T8" fmla="*/ 5 w 5"/>
                  <a:gd name="T9" fmla="*/ 3 h 5"/>
                  <a:gd name="T10" fmla="*/ 5 w 5"/>
                  <a:gd name="T11" fmla="*/ 0 h 5"/>
                  <a:gd name="T12" fmla="*/ 0 w 5"/>
                  <a:gd name="T13" fmla="*/ 3 h 5"/>
                  <a:gd name="T14" fmla="*/ 0 w 5"/>
                  <a:gd name="T15" fmla="*/ 3 h 5"/>
                  <a:gd name="T16" fmla="*/ 3 w 5"/>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3" y="5"/>
                    </a:moveTo>
                    <a:lnTo>
                      <a:pt x="3" y="5"/>
                    </a:lnTo>
                    <a:lnTo>
                      <a:pt x="5" y="3"/>
                    </a:lnTo>
                    <a:lnTo>
                      <a:pt x="5" y="0"/>
                    </a:lnTo>
                    <a:lnTo>
                      <a:pt x="5" y="3"/>
                    </a:lnTo>
                    <a:lnTo>
                      <a:pt x="5" y="0"/>
                    </a:lnTo>
                    <a:lnTo>
                      <a:pt x="0" y="3"/>
                    </a:lnTo>
                    <a:lnTo>
                      <a:pt x="3" y="5"/>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61" name="Freeform 844"/>
              <p:cNvSpPr>
                <a:spLocks/>
              </p:cNvSpPr>
              <p:nvPr/>
            </p:nvSpPr>
            <p:spPr bwMode="auto">
              <a:xfrm>
                <a:off x="5535" y="1789"/>
                <a:ext cx="3" cy="7"/>
              </a:xfrm>
              <a:custGeom>
                <a:avLst/>
                <a:gdLst>
                  <a:gd name="T0" fmla="*/ 3 w 3"/>
                  <a:gd name="T1" fmla="*/ 0 h 7"/>
                  <a:gd name="T2" fmla="*/ 0 w 3"/>
                  <a:gd name="T3" fmla="*/ 2 h 7"/>
                  <a:gd name="T4" fmla="*/ 0 w 3"/>
                  <a:gd name="T5" fmla="*/ 5 h 7"/>
                  <a:gd name="T6" fmla="*/ 3 w 3"/>
                  <a:gd name="T7" fmla="*/ 7 h 7"/>
                  <a:gd name="T8" fmla="*/ 0 w 3"/>
                  <a:gd name="T9" fmla="*/ 5 h 7"/>
                  <a:gd name="T10" fmla="*/ 3 w 3"/>
                  <a:gd name="T11" fmla="*/ 5 h 7"/>
                  <a:gd name="T12" fmla="*/ 3 w 3"/>
                  <a:gd name="T13" fmla="*/ 0 h 7"/>
                  <a:gd name="T14" fmla="*/ 0 w 3"/>
                  <a:gd name="T15" fmla="*/ 2 h 7"/>
                  <a:gd name="T16" fmla="*/ 3 w 3"/>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7"/>
                  <a:gd name="T29" fmla="*/ 3 w 3"/>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7">
                    <a:moveTo>
                      <a:pt x="3" y="0"/>
                    </a:moveTo>
                    <a:lnTo>
                      <a:pt x="0" y="2"/>
                    </a:lnTo>
                    <a:lnTo>
                      <a:pt x="0" y="5"/>
                    </a:lnTo>
                    <a:lnTo>
                      <a:pt x="3" y="7"/>
                    </a:lnTo>
                    <a:lnTo>
                      <a:pt x="0" y="5"/>
                    </a:lnTo>
                    <a:lnTo>
                      <a:pt x="3" y="5"/>
                    </a:lnTo>
                    <a:lnTo>
                      <a:pt x="3" y="0"/>
                    </a:lnTo>
                    <a:lnTo>
                      <a:pt x="0" y="2"/>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62" name="Freeform 845"/>
              <p:cNvSpPr>
                <a:spLocks/>
              </p:cNvSpPr>
              <p:nvPr/>
            </p:nvSpPr>
            <p:spPr bwMode="auto">
              <a:xfrm>
                <a:off x="5530" y="1799"/>
                <a:ext cx="23" cy="8"/>
              </a:xfrm>
              <a:custGeom>
                <a:avLst/>
                <a:gdLst>
                  <a:gd name="T0" fmla="*/ 23 w 23"/>
                  <a:gd name="T1" fmla="*/ 0 h 8"/>
                  <a:gd name="T2" fmla="*/ 21 w 23"/>
                  <a:gd name="T3" fmla="*/ 3 h 8"/>
                  <a:gd name="T4" fmla="*/ 13 w 23"/>
                  <a:gd name="T5" fmla="*/ 8 h 8"/>
                  <a:gd name="T6" fmla="*/ 5 w 23"/>
                  <a:gd name="T7" fmla="*/ 5 h 8"/>
                  <a:gd name="T8" fmla="*/ 0 w 23"/>
                  <a:gd name="T9" fmla="*/ 3 h 8"/>
                  <a:gd name="T10" fmla="*/ 2 w 23"/>
                  <a:gd name="T11" fmla="*/ 5 h 8"/>
                  <a:gd name="T12" fmla="*/ 8 w 23"/>
                  <a:gd name="T13" fmla="*/ 8 h 8"/>
                  <a:gd name="T14" fmla="*/ 10 w 23"/>
                  <a:gd name="T15" fmla="*/ 8 h 8"/>
                  <a:gd name="T16" fmla="*/ 13 w 23"/>
                  <a:gd name="T17" fmla="*/ 8 h 8"/>
                  <a:gd name="T18" fmla="*/ 18 w 23"/>
                  <a:gd name="T19" fmla="*/ 5 h 8"/>
                  <a:gd name="T20" fmla="*/ 23 w 23"/>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8"/>
                  <a:gd name="T35" fmla="*/ 23 w 23"/>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8">
                    <a:moveTo>
                      <a:pt x="23" y="0"/>
                    </a:moveTo>
                    <a:lnTo>
                      <a:pt x="21" y="3"/>
                    </a:lnTo>
                    <a:lnTo>
                      <a:pt x="13" y="8"/>
                    </a:lnTo>
                    <a:lnTo>
                      <a:pt x="5" y="5"/>
                    </a:lnTo>
                    <a:lnTo>
                      <a:pt x="0" y="3"/>
                    </a:lnTo>
                    <a:lnTo>
                      <a:pt x="2" y="5"/>
                    </a:lnTo>
                    <a:lnTo>
                      <a:pt x="8" y="8"/>
                    </a:lnTo>
                    <a:lnTo>
                      <a:pt x="10" y="8"/>
                    </a:lnTo>
                    <a:lnTo>
                      <a:pt x="13" y="8"/>
                    </a:lnTo>
                    <a:lnTo>
                      <a:pt x="18" y="5"/>
                    </a:lnTo>
                    <a:lnTo>
                      <a:pt x="2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63" name="Freeform 846"/>
              <p:cNvSpPr>
                <a:spLocks/>
              </p:cNvSpPr>
              <p:nvPr/>
            </p:nvSpPr>
            <p:spPr bwMode="auto">
              <a:xfrm>
                <a:off x="5543" y="1799"/>
                <a:ext cx="13" cy="11"/>
              </a:xfrm>
              <a:custGeom>
                <a:avLst/>
                <a:gdLst>
                  <a:gd name="T0" fmla="*/ 0 w 13"/>
                  <a:gd name="T1" fmla="*/ 11 h 11"/>
                  <a:gd name="T2" fmla="*/ 0 w 13"/>
                  <a:gd name="T3" fmla="*/ 11 h 11"/>
                  <a:gd name="T4" fmla="*/ 8 w 13"/>
                  <a:gd name="T5" fmla="*/ 5 h 11"/>
                  <a:gd name="T6" fmla="*/ 13 w 13"/>
                  <a:gd name="T7" fmla="*/ 0 h 11"/>
                  <a:gd name="T8" fmla="*/ 8 w 13"/>
                  <a:gd name="T9" fmla="*/ 0 h 11"/>
                  <a:gd name="T10" fmla="*/ 5 w 13"/>
                  <a:gd name="T11" fmla="*/ 3 h 11"/>
                  <a:gd name="T12" fmla="*/ 0 w 13"/>
                  <a:gd name="T13" fmla="*/ 8 h 11"/>
                  <a:gd name="T14" fmla="*/ 0 w 13"/>
                  <a:gd name="T15" fmla="*/ 8 h 11"/>
                  <a:gd name="T16" fmla="*/ 0 w 13"/>
                  <a:gd name="T17" fmla="*/ 1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
                  <a:gd name="T29" fmla="*/ 13 w 13"/>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
                    <a:moveTo>
                      <a:pt x="0" y="11"/>
                    </a:moveTo>
                    <a:lnTo>
                      <a:pt x="0" y="11"/>
                    </a:lnTo>
                    <a:lnTo>
                      <a:pt x="8" y="5"/>
                    </a:lnTo>
                    <a:lnTo>
                      <a:pt x="13" y="0"/>
                    </a:lnTo>
                    <a:lnTo>
                      <a:pt x="8" y="0"/>
                    </a:lnTo>
                    <a:lnTo>
                      <a:pt x="5" y="3"/>
                    </a:lnTo>
                    <a:lnTo>
                      <a:pt x="0" y="8"/>
                    </a:lnTo>
                    <a:lnTo>
                      <a:pt x="0" y="1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64" name="Freeform 847"/>
              <p:cNvSpPr>
                <a:spLocks/>
              </p:cNvSpPr>
              <p:nvPr/>
            </p:nvSpPr>
            <p:spPr bwMode="auto">
              <a:xfrm>
                <a:off x="5527" y="1799"/>
                <a:ext cx="16" cy="11"/>
              </a:xfrm>
              <a:custGeom>
                <a:avLst/>
                <a:gdLst>
                  <a:gd name="T0" fmla="*/ 5 w 16"/>
                  <a:gd name="T1" fmla="*/ 3 h 11"/>
                  <a:gd name="T2" fmla="*/ 0 w 16"/>
                  <a:gd name="T3" fmla="*/ 3 h 11"/>
                  <a:gd name="T4" fmla="*/ 5 w 16"/>
                  <a:gd name="T5" fmla="*/ 8 h 11"/>
                  <a:gd name="T6" fmla="*/ 16 w 16"/>
                  <a:gd name="T7" fmla="*/ 11 h 11"/>
                  <a:gd name="T8" fmla="*/ 16 w 16"/>
                  <a:gd name="T9" fmla="*/ 8 h 11"/>
                  <a:gd name="T10" fmla="*/ 8 w 16"/>
                  <a:gd name="T11" fmla="*/ 5 h 11"/>
                  <a:gd name="T12" fmla="*/ 5 w 16"/>
                  <a:gd name="T13" fmla="*/ 0 h 11"/>
                  <a:gd name="T14" fmla="*/ 0 w 16"/>
                  <a:gd name="T15" fmla="*/ 3 h 11"/>
                  <a:gd name="T16" fmla="*/ 5 w 16"/>
                  <a:gd name="T17" fmla="*/ 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1"/>
                  <a:gd name="T29" fmla="*/ 16 w 1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1">
                    <a:moveTo>
                      <a:pt x="5" y="3"/>
                    </a:moveTo>
                    <a:lnTo>
                      <a:pt x="0" y="3"/>
                    </a:lnTo>
                    <a:lnTo>
                      <a:pt x="5" y="8"/>
                    </a:lnTo>
                    <a:lnTo>
                      <a:pt x="16" y="11"/>
                    </a:lnTo>
                    <a:lnTo>
                      <a:pt x="16" y="8"/>
                    </a:lnTo>
                    <a:lnTo>
                      <a:pt x="8" y="5"/>
                    </a:lnTo>
                    <a:lnTo>
                      <a:pt x="5" y="0"/>
                    </a:lnTo>
                    <a:lnTo>
                      <a:pt x="0" y="3"/>
                    </a:lnTo>
                    <a:lnTo>
                      <a:pt x="5"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65" name="Freeform 848"/>
              <p:cNvSpPr>
                <a:spLocks/>
              </p:cNvSpPr>
              <p:nvPr/>
            </p:nvSpPr>
            <p:spPr bwMode="auto">
              <a:xfrm>
                <a:off x="5527" y="1796"/>
                <a:ext cx="29" cy="14"/>
              </a:xfrm>
              <a:custGeom>
                <a:avLst/>
                <a:gdLst>
                  <a:gd name="T0" fmla="*/ 29 w 29"/>
                  <a:gd name="T1" fmla="*/ 3 h 14"/>
                  <a:gd name="T2" fmla="*/ 24 w 29"/>
                  <a:gd name="T3" fmla="*/ 0 h 14"/>
                  <a:gd name="T4" fmla="*/ 21 w 29"/>
                  <a:gd name="T5" fmla="*/ 6 h 14"/>
                  <a:gd name="T6" fmla="*/ 16 w 29"/>
                  <a:gd name="T7" fmla="*/ 8 h 14"/>
                  <a:gd name="T8" fmla="*/ 13 w 29"/>
                  <a:gd name="T9" fmla="*/ 11 h 14"/>
                  <a:gd name="T10" fmla="*/ 11 w 29"/>
                  <a:gd name="T11" fmla="*/ 8 h 14"/>
                  <a:gd name="T12" fmla="*/ 5 w 29"/>
                  <a:gd name="T13" fmla="*/ 6 h 14"/>
                  <a:gd name="T14" fmla="*/ 5 w 29"/>
                  <a:gd name="T15" fmla="*/ 6 h 14"/>
                  <a:gd name="T16" fmla="*/ 0 w 29"/>
                  <a:gd name="T17" fmla="*/ 6 h 14"/>
                  <a:gd name="T18" fmla="*/ 3 w 29"/>
                  <a:gd name="T19" fmla="*/ 8 h 14"/>
                  <a:gd name="T20" fmla="*/ 8 w 29"/>
                  <a:gd name="T21" fmla="*/ 14 h 14"/>
                  <a:gd name="T22" fmla="*/ 13 w 29"/>
                  <a:gd name="T23" fmla="*/ 14 h 14"/>
                  <a:gd name="T24" fmla="*/ 18 w 29"/>
                  <a:gd name="T25" fmla="*/ 14 h 14"/>
                  <a:gd name="T26" fmla="*/ 24 w 29"/>
                  <a:gd name="T27" fmla="*/ 8 h 14"/>
                  <a:gd name="T28" fmla="*/ 29 w 29"/>
                  <a:gd name="T29" fmla="*/ 3 h 14"/>
                  <a:gd name="T30" fmla="*/ 24 w 29"/>
                  <a:gd name="T31" fmla="*/ 3 h 14"/>
                  <a:gd name="T32" fmla="*/ 29 w 29"/>
                  <a:gd name="T33" fmla="*/ 3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4"/>
                  <a:gd name="T53" fmla="*/ 29 w 29"/>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4">
                    <a:moveTo>
                      <a:pt x="29" y="3"/>
                    </a:moveTo>
                    <a:lnTo>
                      <a:pt x="24" y="0"/>
                    </a:lnTo>
                    <a:lnTo>
                      <a:pt x="21" y="6"/>
                    </a:lnTo>
                    <a:lnTo>
                      <a:pt x="16" y="8"/>
                    </a:lnTo>
                    <a:lnTo>
                      <a:pt x="13" y="11"/>
                    </a:lnTo>
                    <a:lnTo>
                      <a:pt x="11" y="8"/>
                    </a:lnTo>
                    <a:lnTo>
                      <a:pt x="5" y="6"/>
                    </a:lnTo>
                    <a:lnTo>
                      <a:pt x="0" y="6"/>
                    </a:lnTo>
                    <a:lnTo>
                      <a:pt x="3" y="8"/>
                    </a:lnTo>
                    <a:lnTo>
                      <a:pt x="8" y="14"/>
                    </a:lnTo>
                    <a:lnTo>
                      <a:pt x="13" y="14"/>
                    </a:lnTo>
                    <a:lnTo>
                      <a:pt x="18" y="14"/>
                    </a:lnTo>
                    <a:lnTo>
                      <a:pt x="24" y="8"/>
                    </a:lnTo>
                    <a:lnTo>
                      <a:pt x="29" y="3"/>
                    </a:lnTo>
                    <a:lnTo>
                      <a:pt x="24" y="3"/>
                    </a:lnTo>
                    <a:lnTo>
                      <a:pt x="29"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66" name="Freeform 849"/>
              <p:cNvSpPr>
                <a:spLocks/>
              </p:cNvSpPr>
              <p:nvPr/>
            </p:nvSpPr>
            <p:spPr bwMode="auto">
              <a:xfrm>
                <a:off x="5543" y="1791"/>
                <a:ext cx="5" cy="5"/>
              </a:xfrm>
              <a:custGeom>
                <a:avLst/>
                <a:gdLst>
                  <a:gd name="T0" fmla="*/ 0 w 5"/>
                  <a:gd name="T1" fmla="*/ 3 h 5"/>
                  <a:gd name="T2" fmla="*/ 2 w 5"/>
                  <a:gd name="T3" fmla="*/ 0 h 5"/>
                  <a:gd name="T4" fmla="*/ 5 w 5"/>
                  <a:gd name="T5" fmla="*/ 0 h 5"/>
                  <a:gd name="T6" fmla="*/ 5 w 5"/>
                  <a:gd name="T7" fmla="*/ 0 h 5"/>
                  <a:gd name="T8" fmla="*/ 5 w 5"/>
                  <a:gd name="T9" fmla="*/ 5 h 5"/>
                  <a:gd name="T10" fmla="*/ 5 w 5"/>
                  <a:gd name="T11" fmla="*/ 3 h 5"/>
                  <a:gd name="T12" fmla="*/ 0 w 5"/>
                  <a:gd name="T13" fmla="*/ 3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3"/>
                    </a:moveTo>
                    <a:lnTo>
                      <a:pt x="2" y="0"/>
                    </a:lnTo>
                    <a:lnTo>
                      <a:pt x="5" y="0"/>
                    </a:lnTo>
                    <a:lnTo>
                      <a:pt x="5" y="5"/>
                    </a:lnTo>
                    <a:lnTo>
                      <a:pt x="5" y="3"/>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67" name="Freeform 850"/>
              <p:cNvSpPr>
                <a:spLocks/>
              </p:cNvSpPr>
              <p:nvPr/>
            </p:nvSpPr>
            <p:spPr bwMode="auto">
              <a:xfrm>
                <a:off x="5543" y="1789"/>
                <a:ext cx="8" cy="5"/>
              </a:xfrm>
              <a:custGeom>
                <a:avLst/>
                <a:gdLst>
                  <a:gd name="T0" fmla="*/ 2 w 8"/>
                  <a:gd name="T1" fmla="*/ 2 h 5"/>
                  <a:gd name="T2" fmla="*/ 2 w 8"/>
                  <a:gd name="T3" fmla="*/ 0 h 5"/>
                  <a:gd name="T4" fmla="*/ 0 w 8"/>
                  <a:gd name="T5" fmla="*/ 2 h 5"/>
                  <a:gd name="T6" fmla="*/ 0 w 8"/>
                  <a:gd name="T7" fmla="*/ 2 h 5"/>
                  <a:gd name="T8" fmla="*/ 0 w 8"/>
                  <a:gd name="T9" fmla="*/ 5 h 5"/>
                  <a:gd name="T10" fmla="*/ 2 w 8"/>
                  <a:gd name="T11" fmla="*/ 5 h 5"/>
                  <a:gd name="T12" fmla="*/ 8 w 8"/>
                  <a:gd name="T13" fmla="*/ 2 h 5"/>
                  <a:gd name="T14" fmla="*/ 8 w 8"/>
                  <a:gd name="T15" fmla="*/ 2 h 5"/>
                  <a:gd name="T16" fmla="*/ 2 w 8"/>
                  <a:gd name="T17" fmla="*/ 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2" y="2"/>
                    </a:moveTo>
                    <a:lnTo>
                      <a:pt x="2" y="0"/>
                    </a:lnTo>
                    <a:lnTo>
                      <a:pt x="0" y="2"/>
                    </a:lnTo>
                    <a:lnTo>
                      <a:pt x="0" y="5"/>
                    </a:lnTo>
                    <a:lnTo>
                      <a:pt x="2" y="5"/>
                    </a:lnTo>
                    <a:lnTo>
                      <a:pt x="8" y="2"/>
                    </a:lnTo>
                    <a:lnTo>
                      <a:pt x="2"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68" name="Freeform 851"/>
              <p:cNvSpPr>
                <a:spLocks/>
              </p:cNvSpPr>
              <p:nvPr/>
            </p:nvSpPr>
            <p:spPr bwMode="auto">
              <a:xfrm>
                <a:off x="5545" y="1791"/>
                <a:ext cx="6" cy="5"/>
              </a:xfrm>
              <a:custGeom>
                <a:avLst/>
                <a:gdLst>
                  <a:gd name="T0" fmla="*/ 6 w 6"/>
                  <a:gd name="T1" fmla="*/ 3 h 5"/>
                  <a:gd name="T2" fmla="*/ 6 w 6"/>
                  <a:gd name="T3" fmla="*/ 3 h 5"/>
                  <a:gd name="T4" fmla="*/ 3 w 6"/>
                  <a:gd name="T5" fmla="*/ 0 h 5"/>
                  <a:gd name="T6" fmla="*/ 0 w 6"/>
                  <a:gd name="T7" fmla="*/ 0 h 5"/>
                  <a:gd name="T8" fmla="*/ 6 w 6"/>
                  <a:gd name="T9" fmla="*/ 0 h 5"/>
                  <a:gd name="T10" fmla="*/ 0 w 6"/>
                  <a:gd name="T11" fmla="*/ 0 h 5"/>
                  <a:gd name="T12" fmla="*/ 3 w 6"/>
                  <a:gd name="T13" fmla="*/ 5 h 5"/>
                  <a:gd name="T14" fmla="*/ 3 w 6"/>
                  <a:gd name="T15" fmla="*/ 5 h 5"/>
                  <a:gd name="T16" fmla="*/ 6 w 6"/>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6" y="3"/>
                    </a:moveTo>
                    <a:lnTo>
                      <a:pt x="6" y="3"/>
                    </a:lnTo>
                    <a:lnTo>
                      <a:pt x="3" y="0"/>
                    </a:lnTo>
                    <a:lnTo>
                      <a:pt x="0" y="0"/>
                    </a:lnTo>
                    <a:lnTo>
                      <a:pt x="6" y="0"/>
                    </a:lnTo>
                    <a:lnTo>
                      <a:pt x="0" y="0"/>
                    </a:lnTo>
                    <a:lnTo>
                      <a:pt x="3" y="5"/>
                    </a:lnTo>
                    <a:lnTo>
                      <a:pt x="6"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69" name="Freeform 852"/>
              <p:cNvSpPr>
                <a:spLocks/>
              </p:cNvSpPr>
              <p:nvPr/>
            </p:nvSpPr>
            <p:spPr bwMode="auto">
              <a:xfrm>
                <a:off x="5543" y="1791"/>
                <a:ext cx="8" cy="5"/>
              </a:xfrm>
              <a:custGeom>
                <a:avLst/>
                <a:gdLst>
                  <a:gd name="T0" fmla="*/ 0 w 8"/>
                  <a:gd name="T1" fmla="*/ 0 h 5"/>
                  <a:gd name="T2" fmla="*/ 0 w 8"/>
                  <a:gd name="T3" fmla="*/ 3 h 5"/>
                  <a:gd name="T4" fmla="*/ 5 w 8"/>
                  <a:gd name="T5" fmla="*/ 5 h 5"/>
                  <a:gd name="T6" fmla="*/ 8 w 8"/>
                  <a:gd name="T7" fmla="*/ 3 h 5"/>
                  <a:gd name="T8" fmla="*/ 5 w 8"/>
                  <a:gd name="T9" fmla="*/ 5 h 5"/>
                  <a:gd name="T10" fmla="*/ 5 w 8"/>
                  <a:gd name="T11" fmla="*/ 0 h 5"/>
                  <a:gd name="T12" fmla="*/ 0 w 8"/>
                  <a:gd name="T13" fmla="*/ 0 h 5"/>
                  <a:gd name="T14" fmla="*/ 0 w 8"/>
                  <a:gd name="T15" fmla="*/ 3 h 5"/>
                  <a:gd name="T16" fmla="*/ 0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0" y="0"/>
                    </a:moveTo>
                    <a:lnTo>
                      <a:pt x="0" y="3"/>
                    </a:lnTo>
                    <a:lnTo>
                      <a:pt x="5" y="5"/>
                    </a:lnTo>
                    <a:lnTo>
                      <a:pt x="8" y="3"/>
                    </a:lnTo>
                    <a:lnTo>
                      <a:pt x="5" y="5"/>
                    </a:lnTo>
                    <a:lnTo>
                      <a:pt x="5" y="0"/>
                    </a:lnTo>
                    <a:lnTo>
                      <a:pt x="0" y="0"/>
                    </a:lnTo>
                    <a:lnTo>
                      <a:pt x="0" y="3"/>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70" name="Freeform 853"/>
              <p:cNvSpPr>
                <a:spLocks/>
              </p:cNvSpPr>
              <p:nvPr/>
            </p:nvSpPr>
            <p:spPr bwMode="auto">
              <a:xfrm>
                <a:off x="5530" y="1796"/>
                <a:ext cx="5" cy="6"/>
              </a:xfrm>
              <a:custGeom>
                <a:avLst/>
                <a:gdLst>
                  <a:gd name="T0" fmla="*/ 5 w 5"/>
                  <a:gd name="T1" fmla="*/ 0 h 6"/>
                  <a:gd name="T2" fmla="*/ 2 w 5"/>
                  <a:gd name="T3" fmla="*/ 3 h 6"/>
                  <a:gd name="T4" fmla="*/ 0 w 5"/>
                  <a:gd name="T5" fmla="*/ 3 h 6"/>
                  <a:gd name="T6" fmla="*/ 2 w 5"/>
                  <a:gd name="T7" fmla="*/ 3 h 6"/>
                  <a:gd name="T8" fmla="*/ 5 w 5"/>
                  <a:gd name="T9" fmla="*/ 6 h 6"/>
                  <a:gd name="T10" fmla="*/ 5 w 5"/>
                  <a:gd name="T11" fmla="*/ 3 h 6"/>
                  <a:gd name="T12" fmla="*/ 5 w 5"/>
                  <a:gd name="T13" fmla="*/ 0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5" y="0"/>
                    </a:moveTo>
                    <a:lnTo>
                      <a:pt x="2" y="3"/>
                    </a:lnTo>
                    <a:lnTo>
                      <a:pt x="0" y="3"/>
                    </a:lnTo>
                    <a:lnTo>
                      <a:pt x="2" y="3"/>
                    </a:lnTo>
                    <a:lnTo>
                      <a:pt x="5" y="6"/>
                    </a:lnTo>
                    <a:lnTo>
                      <a:pt x="5" y="3"/>
                    </a:lnTo>
                    <a:lnTo>
                      <a:pt x="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71" name="Freeform 854"/>
              <p:cNvSpPr>
                <a:spLocks/>
              </p:cNvSpPr>
              <p:nvPr/>
            </p:nvSpPr>
            <p:spPr bwMode="auto">
              <a:xfrm>
                <a:off x="5530" y="1796"/>
                <a:ext cx="5" cy="6"/>
              </a:xfrm>
              <a:custGeom>
                <a:avLst/>
                <a:gdLst>
                  <a:gd name="T0" fmla="*/ 0 w 5"/>
                  <a:gd name="T1" fmla="*/ 6 h 6"/>
                  <a:gd name="T2" fmla="*/ 0 w 5"/>
                  <a:gd name="T3" fmla="*/ 6 h 6"/>
                  <a:gd name="T4" fmla="*/ 5 w 5"/>
                  <a:gd name="T5" fmla="*/ 3 h 6"/>
                  <a:gd name="T6" fmla="*/ 5 w 5"/>
                  <a:gd name="T7" fmla="*/ 0 h 6"/>
                  <a:gd name="T8" fmla="*/ 2 w 5"/>
                  <a:gd name="T9" fmla="*/ 0 h 6"/>
                  <a:gd name="T10" fmla="*/ 2 w 5"/>
                  <a:gd name="T11" fmla="*/ 0 h 6"/>
                  <a:gd name="T12" fmla="*/ 0 w 5"/>
                  <a:gd name="T13" fmla="*/ 0 h 6"/>
                  <a:gd name="T14" fmla="*/ 0 w 5"/>
                  <a:gd name="T15" fmla="*/ 0 h 6"/>
                  <a:gd name="T16" fmla="*/ 0 w 5"/>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6"/>
                  <a:gd name="T29" fmla="*/ 5 w 5"/>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6">
                    <a:moveTo>
                      <a:pt x="0" y="6"/>
                    </a:moveTo>
                    <a:lnTo>
                      <a:pt x="0" y="6"/>
                    </a:lnTo>
                    <a:lnTo>
                      <a:pt x="5" y="3"/>
                    </a:lnTo>
                    <a:lnTo>
                      <a:pt x="5" y="0"/>
                    </a:lnTo>
                    <a:lnTo>
                      <a:pt x="2" y="0"/>
                    </a:lnTo>
                    <a:lnTo>
                      <a:pt x="0" y="0"/>
                    </a:lnTo>
                    <a:lnTo>
                      <a:pt x="0"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72" name="Freeform 855"/>
              <p:cNvSpPr>
                <a:spLocks/>
              </p:cNvSpPr>
              <p:nvPr/>
            </p:nvSpPr>
            <p:spPr bwMode="auto">
              <a:xfrm>
                <a:off x="5530" y="1796"/>
                <a:ext cx="8" cy="6"/>
              </a:xfrm>
              <a:custGeom>
                <a:avLst/>
                <a:gdLst>
                  <a:gd name="T0" fmla="*/ 8 w 8"/>
                  <a:gd name="T1" fmla="*/ 6 h 6"/>
                  <a:gd name="T2" fmla="*/ 8 w 8"/>
                  <a:gd name="T3" fmla="*/ 6 h 6"/>
                  <a:gd name="T4" fmla="*/ 2 w 8"/>
                  <a:gd name="T5" fmla="*/ 3 h 6"/>
                  <a:gd name="T6" fmla="*/ 0 w 8"/>
                  <a:gd name="T7" fmla="*/ 6 h 6"/>
                  <a:gd name="T8" fmla="*/ 0 w 8"/>
                  <a:gd name="T9" fmla="*/ 0 h 6"/>
                  <a:gd name="T10" fmla="*/ 2 w 8"/>
                  <a:gd name="T11" fmla="*/ 6 h 6"/>
                  <a:gd name="T12" fmla="*/ 5 w 8"/>
                  <a:gd name="T13" fmla="*/ 6 h 6"/>
                  <a:gd name="T14" fmla="*/ 5 w 8"/>
                  <a:gd name="T15" fmla="*/ 6 h 6"/>
                  <a:gd name="T16" fmla="*/ 8 w 8"/>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6"/>
                  <a:gd name="T29" fmla="*/ 8 w 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6">
                    <a:moveTo>
                      <a:pt x="8" y="6"/>
                    </a:moveTo>
                    <a:lnTo>
                      <a:pt x="8" y="6"/>
                    </a:lnTo>
                    <a:lnTo>
                      <a:pt x="2" y="3"/>
                    </a:lnTo>
                    <a:lnTo>
                      <a:pt x="0" y="6"/>
                    </a:lnTo>
                    <a:lnTo>
                      <a:pt x="0" y="0"/>
                    </a:lnTo>
                    <a:lnTo>
                      <a:pt x="2" y="6"/>
                    </a:lnTo>
                    <a:lnTo>
                      <a:pt x="5" y="6"/>
                    </a:lnTo>
                    <a:lnTo>
                      <a:pt x="8" y="6"/>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73" name="Freeform 856"/>
              <p:cNvSpPr>
                <a:spLocks/>
              </p:cNvSpPr>
              <p:nvPr/>
            </p:nvSpPr>
            <p:spPr bwMode="auto">
              <a:xfrm>
                <a:off x="5532" y="1796"/>
                <a:ext cx="6" cy="6"/>
              </a:xfrm>
              <a:custGeom>
                <a:avLst/>
                <a:gdLst>
                  <a:gd name="T0" fmla="*/ 3 w 6"/>
                  <a:gd name="T1" fmla="*/ 0 h 6"/>
                  <a:gd name="T2" fmla="*/ 3 w 6"/>
                  <a:gd name="T3" fmla="*/ 0 h 6"/>
                  <a:gd name="T4" fmla="*/ 0 w 6"/>
                  <a:gd name="T5" fmla="*/ 6 h 6"/>
                  <a:gd name="T6" fmla="*/ 6 w 6"/>
                  <a:gd name="T7" fmla="*/ 6 h 6"/>
                  <a:gd name="T8" fmla="*/ 3 w 6"/>
                  <a:gd name="T9" fmla="*/ 6 h 6"/>
                  <a:gd name="T10" fmla="*/ 6 w 6"/>
                  <a:gd name="T11" fmla="*/ 3 h 6"/>
                  <a:gd name="T12" fmla="*/ 0 w 6"/>
                  <a:gd name="T13" fmla="*/ 0 h 6"/>
                  <a:gd name="T14" fmla="*/ 0 w 6"/>
                  <a:gd name="T15" fmla="*/ 0 h 6"/>
                  <a:gd name="T16" fmla="*/ 3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3" y="0"/>
                    </a:moveTo>
                    <a:lnTo>
                      <a:pt x="3" y="0"/>
                    </a:lnTo>
                    <a:lnTo>
                      <a:pt x="0" y="6"/>
                    </a:lnTo>
                    <a:lnTo>
                      <a:pt x="6" y="6"/>
                    </a:lnTo>
                    <a:lnTo>
                      <a:pt x="3" y="6"/>
                    </a:lnTo>
                    <a:lnTo>
                      <a:pt x="6" y="3"/>
                    </a:lnTo>
                    <a:lnTo>
                      <a:pt x="0" y="0"/>
                    </a:lnTo>
                    <a:lnTo>
                      <a:pt x="3"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74" name="Freeform 857"/>
              <p:cNvSpPr>
                <a:spLocks/>
              </p:cNvSpPr>
              <p:nvPr/>
            </p:nvSpPr>
            <p:spPr bwMode="auto">
              <a:xfrm>
                <a:off x="5530" y="1789"/>
                <a:ext cx="2" cy="5"/>
              </a:xfrm>
              <a:custGeom>
                <a:avLst/>
                <a:gdLst>
                  <a:gd name="T0" fmla="*/ 2 w 2"/>
                  <a:gd name="T1" fmla="*/ 0 h 5"/>
                  <a:gd name="T2" fmla="*/ 2 w 2"/>
                  <a:gd name="T3" fmla="*/ 2 h 5"/>
                  <a:gd name="T4" fmla="*/ 2 w 2"/>
                  <a:gd name="T5" fmla="*/ 5 h 5"/>
                  <a:gd name="T6" fmla="*/ 2 w 2"/>
                  <a:gd name="T7" fmla="*/ 5 h 5"/>
                  <a:gd name="T8" fmla="*/ 0 w 2"/>
                  <a:gd name="T9" fmla="*/ 5 h 5"/>
                  <a:gd name="T10" fmla="*/ 0 w 2"/>
                  <a:gd name="T11" fmla="*/ 2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2"/>
                    </a:lnTo>
                    <a:lnTo>
                      <a:pt x="2" y="5"/>
                    </a:lnTo>
                    <a:lnTo>
                      <a:pt x="0" y="5"/>
                    </a:lnTo>
                    <a:lnTo>
                      <a:pt x="0" y="2"/>
                    </a:lnTo>
                    <a:lnTo>
                      <a:pt x="2"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75" name="Freeform 858"/>
              <p:cNvSpPr>
                <a:spLocks/>
              </p:cNvSpPr>
              <p:nvPr/>
            </p:nvSpPr>
            <p:spPr bwMode="auto">
              <a:xfrm>
                <a:off x="5530" y="1789"/>
                <a:ext cx="5" cy="7"/>
              </a:xfrm>
              <a:custGeom>
                <a:avLst/>
                <a:gdLst>
                  <a:gd name="T0" fmla="*/ 5 w 5"/>
                  <a:gd name="T1" fmla="*/ 2 h 7"/>
                  <a:gd name="T2" fmla="*/ 2 w 5"/>
                  <a:gd name="T3" fmla="*/ 2 h 7"/>
                  <a:gd name="T4" fmla="*/ 5 w 5"/>
                  <a:gd name="T5" fmla="*/ 2 h 7"/>
                  <a:gd name="T6" fmla="*/ 5 w 5"/>
                  <a:gd name="T7" fmla="*/ 0 h 7"/>
                  <a:gd name="T8" fmla="*/ 0 w 5"/>
                  <a:gd name="T9" fmla="*/ 0 h 7"/>
                  <a:gd name="T10" fmla="*/ 0 w 5"/>
                  <a:gd name="T11" fmla="*/ 2 h 7"/>
                  <a:gd name="T12" fmla="*/ 2 w 5"/>
                  <a:gd name="T13" fmla="*/ 7 h 7"/>
                  <a:gd name="T14" fmla="*/ 2 w 5"/>
                  <a:gd name="T15" fmla="*/ 7 h 7"/>
                  <a:gd name="T16" fmla="*/ 5 w 5"/>
                  <a:gd name="T17" fmla="*/ 2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7"/>
                  <a:gd name="T29" fmla="*/ 5 w 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7">
                    <a:moveTo>
                      <a:pt x="5" y="2"/>
                    </a:moveTo>
                    <a:lnTo>
                      <a:pt x="2" y="2"/>
                    </a:lnTo>
                    <a:lnTo>
                      <a:pt x="5" y="2"/>
                    </a:lnTo>
                    <a:lnTo>
                      <a:pt x="5" y="0"/>
                    </a:lnTo>
                    <a:lnTo>
                      <a:pt x="0" y="0"/>
                    </a:lnTo>
                    <a:lnTo>
                      <a:pt x="0" y="2"/>
                    </a:lnTo>
                    <a:lnTo>
                      <a:pt x="2" y="7"/>
                    </a:lnTo>
                    <a:lnTo>
                      <a:pt x="5"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76" name="Freeform 859"/>
              <p:cNvSpPr>
                <a:spLocks/>
              </p:cNvSpPr>
              <p:nvPr/>
            </p:nvSpPr>
            <p:spPr bwMode="auto">
              <a:xfrm>
                <a:off x="5530" y="1791"/>
                <a:ext cx="5" cy="5"/>
              </a:xfrm>
              <a:custGeom>
                <a:avLst/>
                <a:gdLst>
                  <a:gd name="T0" fmla="*/ 0 w 5"/>
                  <a:gd name="T1" fmla="*/ 3 h 5"/>
                  <a:gd name="T2" fmla="*/ 0 w 5"/>
                  <a:gd name="T3" fmla="*/ 3 h 5"/>
                  <a:gd name="T4" fmla="*/ 2 w 5"/>
                  <a:gd name="T5" fmla="*/ 5 h 5"/>
                  <a:gd name="T6" fmla="*/ 5 w 5"/>
                  <a:gd name="T7" fmla="*/ 0 h 5"/>
                  <a:gd name="T8" fmla="*/ 2 w 5"/>
                  <a:gd name="T9" fmla="*/ 5 h 5"/>
                  <a:gd name="T10" fmla="*/ 2 w 5"/>
                  <a:gd name="T11" fmla="*/ 0 h 5"/>
                  <a:gd name="T12" fmla="*/ 0 w 5"/>
                  <a:gd name="T13" fmla="*/ 0 h 5"/>
                  <a:gd name="T14" fmla="*/ 0 w 5"/>
                  <a:gd name="T15" fmla="*/ 0 h 5"/>
                  <a:gd name="T16" fmla="*/ 0 w 5"/>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0" y="3"/>
                    </a:moveTo>
                    <a:lnTo>
                      <a:pt x="0" y="3"/>
                    </a:lnTo>
                    <a:lnTo>
                      <a:pt x="2" y="5"/>
                    </a:lnTo>
                    <a:lnTo>
                      <a:pt x="5" y="0"/>
                    </a:lnTo>
                    <a:lnTo>
                      <a:pt x="2" y="5"/>
                    </a:lnTo>
                    <a:lnTo>
                      <a:pt x="2" y="0"/>
                    </a:lnTo>
                    <a:lnTo>
                      <a:pt x="0"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77" name="Freeform 860"/>
              <p:cNvSpPr>
                <a:spLocks/>
              </p:cNvSpPr>
              <p:nvPr/>
            </p:nvSpPr>
            <p:spPr bwMode="auto">
              <a:xfrm>
                <a:off x="5530" y="1789"/>
                <a:ext cx="5" cy="5"/>
              </a:xfrm>
              <a:custGeom>
                <a:avLst/>
                <a:gdLst>
                  <a:gd name="T0" fmla="*/ 5 w 5"/>
                  <a:gd name="T1" fmla="*/ 0 h 5"/>
                  <a:gd name="T2" fmla="*/ 0 w 5"/>
                  <a:gd name="T3" fmla="*/ 0 h 5"/>
                  <a:gd name="T4" fmla="*/ 0 w 5"/>
                  <a:gd name="T5" fmla="*/ 2 h 5"/>
                  <a:gd name="T6" fmla="*/ 0 w 5"/>
                  <a:gd name="T7" fmla="*/ 5 h 5"/>
                  <a:gd name="T8" fmla="*/ 0 w 5"/>
                  <a:gd name="T9" fmla="*/ 2 h 5"/>
                  <a:gd name="T10" fmla="*/ 2 w 5"/>
                  <a:gd name="T11" fmla="*/ 5 h 5"/>
                  <a:gd name="T12" fmla="*/ 5 w 5"/>
                  <a:gd name="T13" fmla="*/ 0 h 5"/>
                  <a:gd name="T14" fmla="*/ 0 w 5"/>
                  <a:gd name="T15" fmla="*/ 0 h 5"/>
                  <a:gd name="T16" fmla="*/ 5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5" y="0"/>
                    </a:moveTo>
                    <a:lnTo>
                      <a:pt x="0" y="0"/>
                    </a:lnTo>
                    <a:lnTo>
                      <a:pt x="0" y="2"/>
                    </a:lnTo>
                    <a:lnTo>
                      <a:pt x="0" y="5"/>
                    </a:lnTo>
                    <a:lnTo>
                      <a:pt x="0" y="2"/>
                    </a:lnTo>
                    <a:lnTo>
                      <a:pt x="2" y="5"/>
                    </a:lnTo>
                    <a:lnTo>
                      <a:pt x="5" y="0"/>
                    </a:lnTo>
                    <a:lnTo>
                      <a:pt x="0" y="0"/>
                    </a:lnTo>
                    <a:lnTo>
                      <a:pt x="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78" name="Freeform 861"/>
              <p:cNvSpPr>
                <a:spLocks/>
              </p:cNvSpPr>
              <p:nvPr/>
            </p:nvSpPr>
            <p:spPr bwMode="auto">
              <a:xfrm>
                <a:off x="5511" y="1893"/>
                <a:ext cx="16" cy="11"/>
              </a:xfrm>
              <a:custGeom>
                <a:avLst/>
                <a:gdLst>
                  <a:gd name="T0" fmla="*/ 8 w 16"/>
                  <a:gd name="T1" fmla="*/ 11 h 11"/>
                  <a:gd name="T2" fmla="*/ 6 w 16"/>
                  <a:gd name="T3" fmla="*/ 8 h 11"/>
                  <a:gd name="T4" fmla="*/ 0 w 16"/>
                  <a:gd name="T5" fmla="*/ 0 h 11"/>
                  <a:gd name="T6" fmla="*/ 3 w 16"/>
                  <a:gd name="T7" fmla="*/ 5 h 11"/>
                  <a:gd name="T8" fmla="*/ 13 w 16"/>
                  <a:gd name="T9" fmla="*/ 11 h 11"/>
                  <a:gd name="T10" fmla="*/ 16 w 16"/>
                  <a:gd name="T11" fmla="*/ 11 h 11"/>
                  <a:gd name="T12" fmla="*/ 8 w 16"/>
                  <a:gd name="T13" fmla="*/ 11 h 11"/>
                  <a:gd name="T14" fmla="*/ 0 60000 65536"/>
                  <a:gd name="T15" fmla="*/ 0 60000 65536"/>
                  <a:gd name="T16" fmla="*/ 0 60000 65536"/>
                  <a:gd name="T17" fmla="*/ 0 60000 65536"/>
                  <a:gd name="T18" fmla="*/ 0 60000 65536"/>
                  <a:gd name="T19" fmla="*/ 0 60000 65536"/>
                  <a:gd name="T20" fmla="*/ 0 60000 65536"/>
                  <a:gd name="T21" fmla="*/ 0 w 16"/>
                  <a:gd name="T22" fmla="*/ 0 h 11"/>
                  <a:gd name="T23" fmla="*/ 16 w 16"/>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1">
                    <a:moveTo>
                      <a:pt x="8" y="11"/>
                    </a:moveTo>
                    <a:lnTo>
                      <a:pt x="6" y="8"/>
                    </a:lnTo>
                    <a:lnTo>
                      <a:pt x="0" y="0"/>
                    </a:lnTo>
                    <a:lnTo>
                      <a:pt x="3" y="5"/>
                    </a:lnTo>
                    <a:lnTo>
                      <a:pt x="13" y="11"/>
                    </a:lnTo>
                    <a:lnTo>
                      <a:pt x="16" y="11"/>
                    </a:lnTo>
                    <a:lnTo>
                      <a:pt x="8" y="1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79" name="Freeform 862"/>
              <p:cNvSpPr>
                <a:spLocks/>
              </p:cNvSpPr>
              <p:nvPr/>
            </p:nvSpPr>
            <p:spPr bwMode="auto">
              <a:xfrm>
                <a:off x="5511" y="1893"/>
                <a:ext cx="11" cy="13"/>
              </a:xfrm>
              <a:custGeom>
                <a:avLst/>
                <a:gdLst>
                  <a:gd name="T0" fmla="*/ 0 w 11"/>
                  <a:gd name="T1" fmla="*/ 3 h 13"/>
                  <a:gd name="T2" fmla="*/ 0 w 11"/>
                  <a:gd name="T3" fmla="*/ 3 h 13"/>
                  <a:gd name="T4" fmla="*/ 6 w 11"/>
                  <a:gd name="T5" fmla="*/ 8 h 13"/>
                  <a:gd name="T6" fmla="*/ 8 w 11"/>
                  <a:gd name="T7" fmla="*/ 13 h 13"/>
                  <a:gd name="T8" fmla="*/ 11 w 11"/>
                  <a:gd name="T9" fmla="*/ 11 h 13"/>
                  <a:gd name="T10" fmla="*/ 8 w 11"/>
                  <a:gd name="T11" fmla="*/ 5 h 13"/>
                  <a:gd name="T12" fmla="*/ 3 w 11"/>
                  <a:gd name="T13" fmla="*/ 0 h 13"/>
                  <a:gd name="T14" fmla="*/ 3 w 11"/>
                  <a:gd name="T15" fmla="*/ 0 h 13"/>
                  <a:gd name="T16" fmla="*/ 0 w 11"/>
                  <a:gd name="T17" fmla="*/ 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0" y="3"/>
                    </a:moveTo>
                    <a:lnTo>
                      <a:pt x="0" y="3"/>
                    </a:lnTo>
                    <a:lnTo>
                      <a:pt x="6" y="8"/>
                    </a:lnTo>
                    <a:lnTo>
                      <a:pt x="8" y="13"/>
                    </a:lnTo>
                    <a:lnTo>
                      <a:pt x="11" y="11"/>
                    </a:lnTo>
                    <a:lnTo>
                      <a:pt x="8" y="5"/>
                    </a:lnTo>
                    <a:lnTo>
                      <a:pt x="3" y="0"/>
                    </a:lnTo>
                    <a:lnTo>
                      <a:pt x="0" y="3"/>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80" name="Freeform 863"/>
              <p:cNvSpPr>
                <a:spLocks/>
              </p:cNvSpPr>
              <p:nvPr/>
            </p:nvSpPr>
            <p:spPr bwMode="auto">
              <a:xfrm>
                <a:off x="5511" y="1893"/>
                <a:ext cx="13" cy="13"/>
              </a:xfrm>
              <a:custGeom>
                <a:avLst/>
                <a:gdLst>
                  <a:gd name="T0" fmla="*/ 13 w 13"/>
                  <a:gd name="T1" fmla="*/ 11 h 13"/>
                  <a:gd name="T2" fmla="*/ 13 w 13"/>
                  <a:gd name="T3" fmla="*/ 11 h 13"/>
                  <a:gd name="T4" fmla="*/ 6 w 13"/>
                  <a:gd name="T5" fmla="*/ 3 h 13"/>
                  <a:gd name="T6" fmla="*/ 0 w 13"/>
                  <a:gd name="T7" fmla="*/ 3 h 13"/>
                  <a:gd name="T8" fmla="*/ 3 w 13"/>
                  <a:gd name="T9" fmla="*/ 0 h 13"/>
                  <a:gd name="T10" fmla="*/ 3 w 13"/>
                  <a:gd name="T11" fmla="*/ 5 h 13"/>
                  <a:gd name="T12" fmla="*/ 13 w 13"/>
                  <a:gd name="T13" fmla="*/ 13 h 13"/>
                  <a:gd name="T14" fmla="*/ 13 w 13"/>
                  <a:gd name="T15" fmla="*/ 13 h 13"/>
                  <a:gd name="T16" fmla="*/ 13 w 13"/>
                  <a:gd name="T17" fmla="*/ 11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3"/>
                  <a:gd name="T29" fmla="*/ 13 w 1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3">
                    <a:moveTo>
                      <a:pt x="13" y="11"/>
                    </a:moveTo>
                    <a:lnTo>
                      <a:pt x="13" y="11"/>
                    </a:lnTo>
                    <a:lnTo>
                      <a:pt x="6" y="3"/>
                    </a:lnTo>
                    <a:lnTo>
                      <a:pt x="0" y="3"/>
                    </a:lnTo>
                    <a:lnTo>
                      <a:pt x="3" y="0"/>
                    </a:lnTo>
                    <a:lnTo>
                      <a:pt x="3" y="5"/>
                    </a:lnTo>
                    <a:lnTo>
                      <a:pt x="13" y="13"/>
                    </a:lnTo>
                    <a:lnTo>
                      <a:pt x="13" y="1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781" name="Freeform 864"/>
              <p:cNvSpPr>
                <a:spLocks/>
              </p:cNvSpPr>
              <p:nvPr/>
            </p:nvSpPr>
            <p:spPr bwMode="auto">
              <a:xfrm>
                <a:off x="5519" y="1904"/>
                <a:ext cx="8" cy="2"/>
              </a:xfrm>
              <a:custGeom>
                <a:avLst/>
                <a:gdLst>
                  <a:gd name="T0" fmla="*/ 0 w 8"/>
                  <a:gd name="T1" fmla="*/ 2 h 2"/>
                  <a:gd name="T2" fmla="*/ 3 w 8"/>
                  <a:gd name="T3" fmla="*/ 2 h 2"/>
                  <a:gd name="T4" fmla="*/ 8 w 8"/>
                  <a:gd name="T5" fmla="*/ 2 h 2"/>
                  <a:gd name="T6" fmla="*/ 5 w 8"/>
                  <a:gd name="T7" fmla="*/ 0 h 2"/>
                  <a:gd name="T8" fmla="*/ 5 w 8"/>
                  <a:gd name="T9" fmla="*/ 2 h 2"/>
                  <a:gd name="T10" fmla="*/ 8 w 8"/>
                  <a:gd name="T11" fmla="*/ 0 h 2"/>
                  <a:gd name="T12" fmla="*/ 0 w 8"/>
                  <a:gd name="T13" fmla="*/ 0 h 2"/>
                  <a:gd name="T14" fmla="*/ 3 w 8"/>
                  <a:gd name="T15" fmla="*/ 0 h 2"/>
                  <a:gd name="T16" fmla="*/ 0 w 8"/>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2"/>
                  <a:gd name="T29" fmla="*/ 8 w 8"/>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2">
                    <a:moveTo>
                      <a:pt x="0" y="2"/>
                    </a:moveTo>
                    <a:lnTo>
                      <a:pt x="3" y="2"/>
                    </a:lnTo>
                    <a:lnTo>
                      <a:pt x="8" y="2"/>
                    </a:lnTo>
                    <a:lnTo>
                      <a:pt x="5" y="0"/>
                    </a:lnTo>
                    <a:lnTo>
                      <a:pt x="5" y="2"/>
                    </a:lnTo>
                    <a:lnTo>
                      <a:pt x="8" y="0"/>
                    </a:lnTo>
                    <a:lnTo>
                      <a:pt x="0" y="0"/>
                    </a:lnTo>
                    <a:lnTo>
                      <a:pt x="3" y="0"/>
                    </a:lnTo>
                    <a:lnTo>
                      <a:pt x="0" y="2"/>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grpSp>
      <p:sp>
        <p:nvSpPr>
          <p:cNvPr id="1221473" name="Line 865"/>
          <p:cNvSpPr>
            <a:spLocks noChangeShapeType="1"/>
          </p:cNvSpPr>
          <p:nvPr/>
        </p:nvSpPr>
        <p:spPr bwMode="auto">
          <a:xfrm flipV="1">
            <a:off x="4679950" y="2105025"/>
            <a:ext cx="0" cy="94615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1474" name="Line 866"/>
          <p:cNvSpPr>
            <a:spLocks noChangeShapeType="1"/>
          </p:cNvSpPr>
          <p:nvPr/>
        </p:nvSpPr>
        <p:spPr bwMode="auto">
          <a:xfrm flipV="1">
            <a:off x="5264150" y="2239963"/>
            <a:ext cx="539750" cy="900112"/>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1475" name="Line 867"/>
          <p:cNvSpPr>
            <a:spLocks noChangeShapeType="1"/>
          </p:cNvSpPr>
          <p:nvPr/>
        </p:nvSpPr>
        <p:spPr bwMode="auto">
          <a:xfrm flipV="1">
            <a:off x="5489575" y="3095625"/>
            <a:ext cx="809625" cy="269875"/>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1476" name="Line 868"/>
          <p:cNvSpPr>
            <a:spLocks noChangeShapeType="1"/>
          </p:cNvSpPr>
          <p:nvPr/>
        </p:nvSpPr>
        <p:spPr bwMode="auto">
          <a:xfrm>
            <a:off x="5354638" y="3635375"/>
            <a:ext cx="900112" cy="404813"/>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1477" name="Line 869"/>
          <p:cNvSpPr>
            <a:spLocks noChangeShapeType="1"/>
          </p:cNvSpPr>
          <p:nvPr/>
        </p:nvSpPr>
        <p:spPr bwMode="auto">
          <a:xfrm>
            <a:off x="4994275" y="3860800"/>
            <a:ext cx="720725" cy="719138"/>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1478" name="Line 870"/>
          <p:cNvSpPr>
            <a:spLocks noChangeShapeType="1"/>
          </p:cNvSpPr>
          <p:nvPr/>
        </p:nvSpPr>
        <p:spPr bwMode="auto">
          <a:xfrm flipV="1">
            <a:off x="4814888" y="2690813"/>
            <a:ext cx="44450" cy="404812"/>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1479" name="Line 871"/>
          <p:cNvSpPr>
            <a:spLocks noChangeShapeType="1"/>
          </p:cNvSpPr>
          <p:nvPr/>
        </p:nvSpPr>
        <p:spPr bwMode="auto">
          <a:xfrm flipV="1">
            <a:off x="4994275" y="2690813"/>
            <a:ext cx="44450" cy="404812"/>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1480" name="Line 872"/>
          <p:cNvSpPr>
            <a:spLocks noChangeShapeType="1"/>
          </p:cNvSpPr>
          <p:nvPr/>
        </p:nvSpPr>
        <p:spPr bwMode="auto">
          <a:xfrm flipV="1">
            <a:off x="5173663" y="2690813"/>
            <a:ext cx="90487" cy="404812"/>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1481" name="Line 873"/>
          <p:cNvSpPr>
            <a:spLocks noChangeShapeType="1"/>
          </p:cNvSpPr>
          <p:nvPr/>
        </p:nvSpPr>
        <p:spPr bwMode="auto">
          <a:xfrm flipV="1">
            <a:off x="5353050" y="2916238"/>
            <a:ext cx="227013" cy="314325"/>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1482" name="Line 874"/>
          <p:cNvSpPr>
            <a:spLocks noChangeShapeType="1"/>
          </p:cNvSpPr>
          <p:nvPr/>
        </p:nvSpPr>
        <p:spPr bwMode="auto">
          <a:xfrm flipV="1">
            <a:off x="5399088" y="3095625"/>
            <a:ext cx="269875" cy="225425"/>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1483" name="Line 875"/>
          <p:cNvSpPr>
            <a:spLocks noChangeShapeType="1"/>
          </p:cNvSpPr>
          <p:nvPr/>
        </p:nvSpPr>
        <p:spPr bwMode="auto">
          <a:xfrm flipV="1">
            <a:off x="5489575" y="3409950"/>
            <a:ext cx="360363" cy="90488"/>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1484" name="Line 876"/>
          <p:cNvSpPr>
            <a:spLocks noChangeShapeType="1"/>
          </p:cNvSpPr>
          <p:nvPr/>
        </p:nvSpPr>
        <p:spPr bwMode="auto">
          <a:xfrm>
            <a:off x="5489575" y="3590925"/>
            <a:ext cx="314325" cy="4445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1485" name="Line 877"/>
          <p:cNvSpPr>
            <a:spLocks noChangeShapeType="1"/>
          </p:cNvSpPr>
          <p:nvPr/>
        </p:nvSpPr>
        <p:spPr bwMode="auto">
          <a:xfrm>
            <a:off x="5354638" y="3725863"/>
            <a:ext cx="269875" cy="179387"/>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1486" name="Line 878"/>
          <p:cNvSpPr>
            <a:spLocks noChangeShapeType="1"/>
          </p:cNvSpPr>
          <p:nvPr/>
        </p:nvSpPr>
        <p:spPr bwMode="auto">
          <a:xfrm>
            <a:off x="5264150" y="3770313"/>
            <a:ext cx="269875" cy="225425"/>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1487" name="Line 879"/>
          <p:cNvSpPr>
            <a:spLocks noChangeShapeType="1"/>
          </p:cNvSpPr>
          <p:nvPr/>
        </p:nvSpPr>
        <p:spPr bwMode="auto">
          <a:xfrm>
            <a:off x="5129213" y="3814763"/>
            <a:ext cx="269875" cy="225425"/>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1488" name="Line 880"/>
          <p:cNvSpPr>
            <a:spLocks noChangeShapeType="1"/>
          </p:cNvSpPr>
          <p:nvPr/>
        </p:nvSpPr>
        <p:spPr bwMode="auto">
          <a:xfrm>
            <a:off x="4903788" y="3905250"/>
            <a:ext cx="271462" cy="315913"/>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1489" name="Line 881"/>
          <p:cNvSpPr>
            <a:spLocks noChangeShapeType="1"/>
          </p:cNvSpPr>
          <p:nvPr/>
        </p:nvSpPr>
        <p:spPr bwMode="auto">
          <a:xfrm>
            <a:off x="4768850" y="3951288"/>
            <a:ext cx="271463" cy="315912"/>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1490" name="Line 882"/>
          <p:cNvSpPr>
            <a:spLocks noChangeShapeType="1"/>
          </p:cNvSpPr>
          <p:nvPr/>
        </p:nvSpPr>
        <p:spPr bwMode="auto">
          <a:xfrm flipH="1" flipV="1">
            <a:off x="4545013" y="2690813"/>
            <a:ext cx="44450" cy="404812"/>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1491" name="Rectangle 883"/>
          <p:cNvSpPr>
            <a:spLocks noChangeArrowheads="1"/>
          </p:cNvSpPr>
          <p:nvPr/>
        </p:nvSpPr>
        <p:spPr bwMode="auto">
          <a:xfrm>
            <a:off x="3463925" y="3275013"/>
            <a:ext cx="90488" cy="88900"/>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221492" name="Rectangle 884"/>
          <p:cNvSpPr>
            <a:spLocks noChangeArrowheads="1"/>
          </p:cNvSpPr>
          <p:nvPr/>
        </p:nvSpPr>
        <p:spPr bwMode="auto">
          <a:xfrm>
            <a:off x="3463925" y="3409950"/>
            <a:ext cx="90488" cy="88900"/>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221493" name="Rectangle 885"/>
          <p:cNvSpPr>
            <a:spLocks noChangeArrowheads="1"/>
          </p:cNvSpPr>
          <p:nvPr/>
        </p:nvSpPr>
        <p:spPr bwMode="auto">
          <a:xfrm>
            <a:off x="3463925" y="3546475"/>
            <a:ext cx="90488" cy="88900"/>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221494" name="Rectangle 886"/>
          <p:cNvSpPr>
            <a:spLocks noChangeArrowheads="1"/>
          </p:cNvSpPr>
          <p:nvPr/>
        </p:nvSpPr>
        <p:spPr bwMode="auto">
          <a:xfrm>
            <a:off x="3328988" y="3455988"/>
            <a:ext cx="90487" cy="88900"/>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221495" name="Rectangle 887"/>
          <p:cNvSpPr>
            <a:spLocks noChangeArrowheads="1"/>
          </p:cNvSpPr>
          <p:nvPr/>
        </p:nvSpPr>
        <p:spPr bwMode="auto">
          <a:xfrm>
            <a:off x="3328988" y="3321050"/>
            <a:ext cx="90487" cy="88900"/>
          </a:xfrm>
          <a:prstGeom prst="rect">
            <a:avLst/>
          </a:prstGeom>
          <a:solidFill>
            <a:schemeClr val="hlink"/>
          </a:solidFill>
          <a:ln w="9525">
            <a:solidFill>
              <a:schemeClr val="tx1"/>
            </a:solidFill>
            <a:miter lim="800000"/>
            <a:headEnd/>
            <a:tailEnd/>
          </a:ln>
        </p:spPr>
        <p:txBody>
          <a:bodyPr wrap="none" anchor="ctr"/>
          <a:lstStyle/>
          <a:p>
            <a:endParaRPr lang="nb-NO"/>
          </a:p>
        </p:txBody>
      </p:sp>
      <p:grpSp>
        <p:nvGrpSpPr>
          <p:cNvPr id="17" name="Group 888"/>
          <p:cNvGrpSpPr>
            <a:grpSpLocks/>
          </p:cNvGrpSpPr>
          <p:nvPr/>
        </p:nvGrpSpPr>
        <p:grpSpPr bwMode="auto">
          <a:xfrm>
            <a:off x="615950" y="4471988"/>
            <a:ext cx="8370888" cy="2111375"/>
            <a:chOff x="333" y="2827"/>
            <a:chExt cx="5273" cy="1330"/>
          </a:xfrm>
        </p:grpSpPr>
        <p:sp>
          <p:nvSpPr>
            <p:cNvPr id="23621" name="Freeform 889"/>
            <p:cNvSpPr>
              <a:spLocks/>
            </p:cNvSpPr>
            <p:nvPr/>
          </p:nvSpPr>
          <p:spPr bwMode="auto">
            <a:xfrm>
              <a:off x="4319" y="2971"/>
              <a:ext cx="3" cy="5"/>
            </a:xfrm>
            <a:custGeom>
              <a:avLst/>
              <a:gdLst>
                <a:gd name="T0" fmla="*/ 0 w 3"/>
                <a:gd name="T1" fmla="*/ 0 h 5"/>
                <a:gd name="T2" fmla="*/ 0 w 3"/>
                <a:gd name="T3" fmla="*/ 5 h 5"/>
                <a:gd name="T4" fmla="*/ 3 w 3"/>
                <a:gd name="T5" fmla="*/ 5 h 5"/>
                <a:gd name="T6" fmla="*/ 3 w 3"/>
                <a:gd name="T7" fmla="*/ 0 h 5"/>
                <a:gd name="T8" fmla="*/ 0 w 3"/>
                <a:gd name="T9" fmla="*/ 0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5"/>
                  </a:lnTo>
                  <a:lnTo>
                    <a:pt x="3" y="5"/>
                  </a:lnTo>
                  <a:lnTo>
                    <a:pt x="3" y="0"/>
                  </a:lnTo>
                  <a:lnTo>
                    <a:pt x="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nvGrpSpPr>
            <p:cNvPr id="23622" name="Group 890"/>
            <p:cNvGrpSpPr>
              <a:grpSpLocks/>
            </p:cNvGrpSpPr>
            <p:nvPr/>
          </p:nvGrpSpPr>
          <p:grpSpPr bwMode="auto">
            <a:xfrm>
              <a:off x="333" y="3359"/>
              <a:ext cx="5273" cy="595"/>
              <a:chOff x="385" y="3351"/>
              <a:chExt cx="5273" cy="595"/>
            </a:xfrm>
          </p:grpSpPr>
          <p:sp>
            <p:nvSpPr>
              <p:cNvPr id="23627" name="Line 891"/>
              <p:cNvSpPr>
                <a:spLocks noChangeShapeType="1"/>
              </p:cNvSpPr>
              <p:nvPr/>
            </p:nvSpPr>
            <p:spPr bwMode="auto">
              <a:xfrm>
                <a:off x="385" y="3946"/>
                <a:ext cx="5273" cy="0"/>
              </a:xfrm>
              <a:prstGeom prst="line">
                <a:avLst/>
              </a:prstGeom>
              <a:noFill/>
              <a:ln w="5715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23628" name="Line 892"/>
              <p:cNvSpPr>
                <a:spLocks noChangeShapeType="1"/>
              </p:cNvSpPr>
              <p:nvPr/>
            </p:nvSpPr>
            <p:spPr bwMode="auto">
              <a:xfrm flipV="1">
                <a:off x="1463" y="3464"/>
                <a:ext cx="0" cy="482"/>
              </a:xfrm>
              <a:prstGeom prst="line">
                <a:avLst/>
              </a:prstGeom>
              <a:noFill/>
              <a:ln w="5715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23629" name="Line 893"/>
              <p:cNvSpPr>
                <a:spLocks noChangeShapeType="1"/>
              </p:cNvSpPr>
              <p:nvPr/>
            </p:nvSpPr>
            <p:spPr bwMode="auto">
              <a:xfrm flipV="1">
                <a:off x="3163" y="3379"/>
                <a:ext cx="0" cy="567"/>
              </a:xfrm>
              <a:prstGeom prst="line">
                <a:avLst/>
              </a:prstGeom>
              <a:noFill/>
              <a:ln w="5715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23630" name="Line 894"/>
              <p:cNvSpPr>
                <a:spLocks noChangeShapeType="1"/>
              </p:cNvSpPr>
              <p:nvPr/>
            </p:nvSpPr>
            <p:spPr bwMode="auto">
              <a:xfrm flipV="1">
                <a:off x="4921" y="3351"/>
                <a:ext cx="0" cy="595"/>
              </a:xfrm>
              <a:prstGeom prst="line">
                <a:avLst/>
              </a:prstGeom>
              <a:noFill/>
              <a:ln w="5715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pic>
          <p:nvPicPr>
            <p:cNvPr id="23623" name="Picture 895" descr="j0238268"/>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93" y="2827"/>
              <a:ext cx="953" cy="79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3624" name="Picture 896" descr="nettverkskort"/>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43" y="2896"/>
              <a:ext cx="898" cy="67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3625" name="Picture 897" descr="minne"/>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431" y="2985"/>
              <a:ext cx="1332" cy="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3626" name="Text Box 898"/>
            <p:cNvSpPr txBox="1">
              <a:spLocks noChangeArrowheads="1"/>
            </p:cNvSpPr>
            <p:nvPr/>
          </p:nvSpPr>
          <p:spPr bwMode="auto">
            <a:xfrm>
              <a:off x="339" y="3926"/>
              <a:ext cx="590" cy="23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bus(es)</a:t>
              </a:r>
            </a:p>
          </p:txBody>
        </p:sp>
      </p:grpSp>
      <p:grpSp>
        <p:nvGrpSpPr>
          <p:cNvPr id="19" name="Group 899"/>
          <p:cNvGrpSpPr>
            <a:grpSpLocks/>
          </p:cNvGrpSpPr>
          <p:nvPr/>
        </p:nvGrpSpPr>
        <p:grpSpPr bwMode="auto">
          <a:xfrm>
            <a:off x="2563813" y="3186113"/>
            <a:ext cx="890587" cy="642937"/>
            <a:chOff x="2896" y="2246"/>
            <a:chExt cx="561" cy="405"/>
          </a:xfrm>
        </p:grpSpPr>
        <p:sp>
          <p:nvSpPr>
            <p:cNvPr id="23592" name="Freeform 900"/>
            <p:cNvSpPr>
              <a:spLocks/>
            </p:cNvSpPr>
            <p:nvPr/>
          </p:nvSpPr>
          <p:spPr bwMode="auto">
            <a:xfrm>
              <a:off x="2932" y="2426"/>
              <a:ext cx="387" cy="225"/>
            </a:xfrm>
            <a:custGeom>
              <a:avLst/>
              <a:gdLst>
                <a:gd name="T0" fmla="*/ 204 w 387"/>
                <a:gd name="T1" fmla="*/ 212 h 225"/>
                <a:gd name="T2" fmla="*/ 243 w 387"/>
                <a:gd name="T3" fmla="*/ 219 h 225"/>
                <a:gd name="T4" fmla="*/ 277 w 387"/>
                <a:gd name="T5" fmla="*/ 225 h 225"/>
                <a:gd name="T6" fmla="*/ 308 w 387"/>
                <a:gd name="T7" fmla="*/ 222 h 225"/>
                <a:gd name="T8" fmla="*/ 337 w 387"/>
                <a:gd name="T9" fmla="*/ 217 h 225"/>
                <a:gd name="T10" fmla="*/ 358 w 387"/>
                <a:gd name="T11" fmla="*/ 209 h 225"/>
                <a:gd name="T12" fmla="*/ 374 w 387"/>
                <a:gd name="T13" fmla="*/ 196 h 225"/>
                <a:gd name="T14" fmla="*/ 384 w 387"/>
                <a:gd name="T15" fmla="*/ 180 h 225"/>
                <a:gd name="T16" fmla="*/ 387 w 387"/>
                <a:gd name="T17" fmla="*/ 162 h 225"/>
                <a:gd name="T18" fmla="*/ 379 w 387"/>
                <a:gd name="T19" fmla="*/ 141 h 225"/>
                <a:gd name="T20" fmla="*/ 368 w 387"/>
                <a:gd name="T21" fmla="*/ 120 h 225"/>
                <a:gd name="T22" fmla="*/ 348 w 387"/>
                <a:gd name="T23" fmla="*/ 97 h 225"/>
                <a:gd name="T24" fmla="*/ 321 w 387"/>
                <a:gd name="T25" fmla="*/ 76 h 225"/>
                <a:gd name="T26" fmla="*/ 293 w 387"/>
                <a:gd name="T27" fmla="*/ 57 h 225"/>
                <a:gd name="T28" fmla="*/ 259 w 387"/>
                <a:gd name="T29" fmla="*/ 39 h 225"/>
                <a:gd name="T30" fmla="*/ 222 w 387"/>
                <a:gd name="T31" fmla="*/ 23 h 225"/>
                <a:gd name="T32" fmla="*/ 183 w 387"/>
                <a:gd name="T33" fmla="*/ 13 h 225"/>
                <a:gd name="T34" fmla="*/ 144 w 387"/>
                <a:gd name="T35" fmla="*/ 3 h 225"/>
                <a:gd name="T36" fmla="*/ 110 w 387"/>
                <a:gd name="T37" fmla="*/ 0 h 225"/>
                <a:gd name="T38" fmla="*/ 76 w 387"/>
                <a:gd name="T39" fmla="*/ 0 h 225"/>
                <a:gd name="T40" fmla="*/ 50 w 387"/>
                <a:gd name="T41" fmla="*/ 5 h 225"/>
                <a:gd name="T42" fmla="*/ 26 w 387"/>
                <a:gd name="T43" fmla="*/ 13 h 225"/>
                <a:gd name="T44" fmla="*/ 11 w 387"/>
                <a:gd name="T45" fmla="*/ 26 h 225"/>
                <a:gd name="T46" fmla="*/ 0 w 387"/>
                <a:gd name="T47" fmla="*/ 42 h 225"/>
                <a:gd name="T48" fmla="*/ 0 w 387"/>
                <a:gd name="T49" fmla="*/ 60 h 225"/>
                <a:gd name="T50" fmla="*/ 6 w 387"/>
                <a:gd name="T51" fmla="*/ 81 h 225"/>
                <a:gd name="T52" fmla="*/ 19 w 387"/>
                <a:gd name="T53" fmla="*/ 104 h 225"/>
                <a:gd name="T54" fmla="*/ 40 w 387"/>
                <a:gd name="T55" fmla="*/ 125 h 225"/>
                <a:gd name="T56" fmla="*/ 63 w 387"/>
                <a:gd name="T57" fmla="*/ 146 h 225"/>
                <a:gd name="T58" fmla="*/ 94 w 387"/>
                <a:gd name="T59" fmla="*/ 167 h 225"/>
                <a:gd name="T60" fmla="*/ 128 w 387"/>
                <a:gd name="T61" fmla="*/ 183 h 225"/>
                <a:gd name="T62" fmla="*/ 165 w 387"/>
                <a:gd name="T63" fmla="*/ 198 h 2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7"/>
                <a:gd name="T97" fmla="*/ 0 h 225"/>
                <a:gd name="T98" fmla="*/ 387 w 387"/>
                <a:gd name="T99" fmla="*/ 225 h 2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7" h="225">
                  <a:moveTo>
                    <a:pt x="183" y="206"/>
                  </a:moveTo>
                  <a:lnTo>
                    <a:pt x="204" y="212"/>
                  </a:lnTo>
                  <a:lnTo>
                    <a:pt x="225" y="217"/>
                  </a:lnTo>
                  <a:lnTo>
                    <a:pt x="243" y="219"/>
                  </a:lnTo>
                  <a:lnTo>
                    <a:pt x="261" y="222"/>
                  </a:lnTo>
                  <a:lnTo>
                    <a:pt x="277" y="225"/>
                  </a:lnTo>
                  <a:lnTo>
                    <a:pt x="293" y="225"/>
                  </a:lnTo>
                  <a:lnTo>
                    <a:pt x="308" y="222"/>
                  </a:lnTo>
                  <a:lnTo>
                    <a:pt x="324" y="222"/>
                  </a:lnTo>
                  <a:lnTo>
                    <a:pt x="337" y="217"/>
                  </a:lnTo>
                  <a:lnTo>
                    <a:pt x="348" y="214"/>
                  </a:lnTo>
                  <a:lnTo>
                    <a:pt x="358" y="209"/>
                  </a:lnTo>
                  <a:lnTo>
                    <a:pt x="368" y="204"/>
                  </a:lnTo>
                  <a:lnTo>
                    <a:pt x="374" y="196"/>
                  </a:lnTo>
                  <a:lnTo>
                    <a:pt x="382" y="191"/>
                  </a:lnTo>
                  <a:lnTo>
                    <a:pt x="384" y="180"/>
                  </a:lnTo>
                  <a:lnTo>
                    <a:pt x="387" y="172"/>
                  </a:lnTo>
                  <a:lnTo>
                    <a:pt x="387" y="162"/>
                  </a:lnTo>
                  <a:lnTo>
                    <a:pt x="384" y="151"/>
                  </a:lnTo>
                  <a:lnTo>
                    <a:pt x="379" y="141"/>
                  </a:lnTo>
                  <a:lnTo>
                    <a:pt x="374" y="131"/>
                  </a:lnTo>
                  <a:lnTo>
                    <a:pt x="368" y="120"/>
                  </a:lnTo>
                  <a:lnTo>
                    <a:pt x="358" y="107"/>
                  </a:lnTo>
                  <a:lnTo>
                    <a:pt x="348" y="97"/>
                  </a:lnTo>
                  <a:lnTo>
                    <a:pt x="337" y="86"/>
                  </a:lnTo>
                  <a:lnTo>
                    <a:pt x="321" y="76"/>
                  </a:lnTo>
                  <a:lnTo>
                    <a:pt x="308" y="65"/>
                  </a:lnTo>
                  <a:lnTo>
                    <a:pt x="293" y="57"/>
                  </a:lnTo>
                  <a:lnTo>
                    <a:pt x="277" y="47"/>
                  </a:lnTo>
                  <a:lnTo>
                    <a:pt x="259" y="39"/>
                  </a:lnTo>
                  <a:lnTo>
                    <a:pt x="241" y="31"/>
                  </a:lnTo>
                  <a:lnTo>
                    <a:pt x="222" y="23"/>
                  </a:lnTo>
                  <a:lnTo>
                    <a:pt x="201" y="18"/>
                  </a:lnTo>
                  <a:lnTo>
                    <a:pt x="183" y="13"/>
                  </a:lnTo>
                  <a:lnTo>
                    <a:pt x="162" y="8"/>
                  </a:lnTo>
                  <a:lnTo>
                    <a:pt x="144" y="3"/>
                  </a:lnTo>
                  <a:lnTo>
                    <a:pt x="126" y="3"/>
                  </a:lnTo>
                  <a:lnTo>
                    <a:pt x="110" y="0"/>
                  </a:lnTo>
                  <a:lnTo>
                    <a:pt x="92" y="0"/>
                  </a:lnTo>
                  <a:lnTo>
                    <a:pt x="76" y="0"/>
                  </a:lnTo>
                  <a:lnTo>
                    <a:pt x="63" y="3"/>
                  </a:lnTo>
                  <a:lnTo>
                    <a:pt x="50" y="5"/>
                  </a:lnTo>
                  <a:lnTo>
                    <a:pt x="37" y="10"/>
                  </a:lnTo>
                  <a:lnTo>
                    <a:pt x="26" y="13"/>
                  </a:lnTo>
                  <a:lnTo>
                    <a:pt x="19" y="21"/>
                  </a:lnTo>
                  <a:lnTo>
                    <a:pt x="11" y="26"/>
                  </a:lnTo>
                  <a:lnTo>
                    <a:pt x="6" y="34"/>
                  </a:lnTo>
                  <a:lnTo>
                    <a:pt x="0" y="42"/>
                  </a:lnTo>
                  <a:lnTo>
                    <a:pt x="0" y="52"/>
                  </a:lnTo>
                  <a:lnTo>
                    <a:pt x="0" y="60"/>
                  </a:lnTo>
                  <a:lnTo>
                    <a:pt x="3" y="70"/>
                  </a:lnTo>
                  <a:lnTo>
                    <a:pt x="6" y="81"/>
                  </a:lnTo>
                  <a:lnTo>
                    <a:pt x="11" y="91"/>
                  </a:lnTo>
                  <a:lnTo>
                    <a:pt x="19" y="104"/>
                  </a:lnTo>
                  <a:lnTo>
                    <a:pt x="26" y="115"/>
                  </a:lnTo>
                  <a:lnTo>
                    <a:pt x="40" y="125"/>
                  </a:lnTo>
                  <a:lnTo>
                    <a:pt x="50" y="136"/>
                  </a:lnTo>
                  <a:lnTo>
                    <a:pt x="63" y="146"/>
                  </a:lnTo>
                  <a:lnTo>
                    <a:pt x="79" y="157"/>
                  </a:lnTo>
                  <a:lnTo>
                    <a:pt x="94" y="167"/>
                  </a:lnTo>
                  <a:lnTo>
                    <a:pt x="110" y="175"/>
                  </a:lnTo>
                  <a:lnTo>
                    <a:pt x="128" y="183"/>
                  </a:lnTo>
                  <a:lnTo>
                    <a:pt x="147" y="193"/>
                  </a:lnTo>
                  <a:lnTo>
                    <a:pt x="165" y="198"/>
                  </a:lnTo>
                  <a:lnTo>
                    <a:pt x="183" y="206"/>
                  </a:lnTo>
                  <a:close/>
                </a:path>
              </a:pathLst>
            </a:custGeom>
            <a:solidFill>
              <a:srgbClr val="8AB842"/>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593" name="Freeform 901"/>
            <p:cNvSpPr>
              <a:spLocks/>
            </p:cNvSpPr>
            <p:nvPr/>
          </p:nvSpPr>
          <p:spPr bwMode="auto">
            <a:xfrm>
              <a:off x="2995" y="2449"/>
              <a:ext cx="97" cy="118"/>
            </a:xfrm>
            <a:custGeom>
              <a:avLst/>
              <a:gdLst>
                <a:gd name="T0" fmla="*/ 65 w 97"/>
                <a:gd name="T1" fmla="*/ 3 h 118"/>
                <a:gd name="T2" fmla="*/ 60 w 97"/>
                <a:gd name="T3" fmla="*/ 6 h 118"/>
                <a:gd name="T4" fmla="*/ 52 w 97"/>
                <a:gd name="T5" fmla="*/ 14 h 118"/>
                <a:gd name="T6" fmla="*/ 37 w 97"/>
                <a:gd name="T7" fmla="*/ 24 h 118"/>
                <a:gd name="T8" fmla="*/ 24 w 97"/>
                <a:gd name="T9" fmla="*/ 29 h 118"/>
                <a:gd name="T10" fmla="*/ 16 w 97"/>
                <a:gd name="T11" fmla="*/ 32 h 118"/>
                <a:gd name="T12" fmla="*/ 8 w 97"/>
                <a:gd name="T13" fmla="*/ 37 h 118"/>
                <a:gd name="T14" fmla="*/ 0 w 97"/>
                <a:gd name="T15" fmla="*/ 47 h 118"/>
                <a:gd name="T16" fmla="*/ 0 w 97"/>
                <a:gd name="T17" fmla="*/ 55 h 118"/>
                <a:gd name="T18" fmla="*/ 0 w 97"/>
                <a:gd name="T19" fmla="*/ 61 h 118"/>
                <a:gd name="T20" fmla="*/ 3 w 97"/>
                <a:gd name="T21" fmla="*/ 66 h 118"/>
                <a:gd name="T22" fmla="*/ 10 w 97"/>
                <a:gd name="T23" fmla="*/ 74 h 118"/>
                <a:gd name="T24" fmla="*/ 18 w 97"/>
                <a:gd name="T25" fmla="*/ 84 h 118"/>
                <a:gd name="T26" fmla="*/ 34 w 97"/>
                <a:gd name="T27" fmla="*/ 94 h 118"/>
                <a:gd name="T28" fmla="*/ 55 w 97"/>
                <a:gd name="T29" fmla="*/ 105 h 118"/>
                <a:gd name="T30" fmla="*/ 81 w 97"/>
                <a:gd name="T31" fmla="*/ 113 h 118"/>
                <a:gd name="T32" fmla="*/ 89 w 97"/>
                <a:gd name="T33" fmla="*/ 94 h 118"/>
                <a:gd name="T34" fmla="*/ 84 w 97"/>
                <a:gd name="T35" fmla="*/ 92 h 118"/>
                <a:gd name="T36" fmla="*/ 76 w 97"/>
                <a:gd name="T37" fmla="*/ 92 h 118"/>
                <a:gd name="T38" fmla="*/ 63 w 97"/>
                <a:gd name="T39" fmla="*/ 87 h 118"/>
                <a:gd name="T40" fmla="*/ 50 w 97"/>
                <a:gd name="T41" fmla="*/ 81 h 118"/>
                <a:gd name="T42" fmla="*/ 37 w 97"/>
                <a:gd name="T43" fmla="*/ 76 h 118"/>
                <a:gd name="T44" fmla="*/ 24 w 97"/>
                <a:gd name="T45" fmla="*/ 68 h 118"/>
                <a:gd name="T46" fmla="*/ 16 w 97"/>
                <a:gd name="T47" fmla="*/ 61 h 118"/>
                <a:gd name="T48" fmla="*/ 10 w 97"/>
                <a:gd name="T49" fmla="*/ 53 h 118"/>
                <a:gd name="T50" fmla="*/ 10 w 97"/>
                <a:gd name="T51" fmla="*/ 50 h 118"/>
                <a:gd name="T52" fmla="*/ 13 w 97"/>
                <a:gd name="T53" fmla="*/ 45 h 118"/>
                <a:gd name="T54" fmla="*/ 16 w 97"/>
                <a:gd name="T55" fmla="*/ 40 h 118"/>
                <a:gd name="T56" fmla="*/ 26 w 97"/>
                <a:gd name="T57" fmla="*/ 34 h 118"/>
                <a:gd name="T58" fmla="*/ 31 w 97"/>
                <a:gd name="T59" fmla="*/ 32 h 118"/>
                <a:gd name="T60" fmla="*/ 44 w 97"/>
                <a:gd name="T61" fmla="*/ 24 h 118"/>
                <a:gd name="T62" fmla="*/ 57 w 97"/>
                <a:gd name="T63" fmla="*/ 16 h 118"/>
                <a:gd name="T64" fmla="*/ 68 w 97"/>
                <a:gd name="T65" fmla="*/ 6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118"/>
                <a:gd name="T101" fmla="*/ 97 w 97"/>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118">
                  <a:moveTo>
                    <a:pt x="65" y="0"/>
                  </a:moveTo>
                  <a:lnTo>
                    <a:pt x="65" y="3"/>
                  </a:lnTo>
                  <a:lnTo>
                    <a:pt x="63" y="3"/>
                  </a:lnTo>
                  <a:lnTo>
                    <a:pt x="60" y="6"/>
                  </a:lnTo>
                  <a:lnTo>
                    <a:pt x="57" y="8"/>
                  </a:lnTo>
                  <a:lnTo>
                    <a:pt x="52" y="14"/>
                  </a:lnTo>
                  <a:lnTo>
                    <a:pt x="44" y="19"/>
                  </a:lnTo>
                  <a:lnTo>
                    <a:pt x="37" y="24"/>
                  </a:lnTo>
                  <a:lnTo>
                    <a:pt x="26" y="27"/>
                  </a:lnTo>
                  <a:lnTo>
                    <a:pt x="24" y="29"/>
                  </a:lnTo>
                  <a:lnTo>
                    <a:pt x="21" y="29"/>
                  </a:lnTo>
                  <a:lnTo>
                    <a:pt x="16" y="32"/>
                  </a:lnTo>
                  <a:lnTo>
                    <a:pt x="10" y="34"/>
                  </a:lnTo>
                  <a:lnTo>
                    <a:pt x="8" y="37"/>
                  </a:lnTo>
                  <a:lnTo>
                    <a:pt x="3" y="42"/>
                  </a:lnTo>
                  <a:lnTo>
                    <a:pt x="0" y="47"/>
                  </a:lnTo>
                  <a:lnTo>
                    <a:pt x="0" y="55"/>
                  </a:lnTo>
                  <a:lnTo>
                    <a:pt x="0" y="58"/>
                  </a:lnTo>
                  <a:lnTo>
                    <a:pt x="0" y="61"/>
                  </a:lnTo>
                  <a:lnTo>
                    <a:pt x="3" y="63"/>
                  </a:lnTo>
                  <a:lnTo>
                    <a:pt x="3" y="66"/>
                  </a:lnTo>
                  <a:lnTo>
                    <a:pt x="5" y="71"/>
                  </a:lnTo>
                  <a:lnTo>
                    <a:pt x="10" y="74"/>
                  </a:lnTo>
                  <a:lnTo>
                    <a:pt x="13" y="79"/>
                  </a:lnTo>
                  <a:lnTo>
                    <a:pt x="18" y="84"/>
                  </a:lnTo>
                  <a:lnTo>
                    <a:pt x="26" y="89"/>
                  </a:lnTo>
                  <a:lnTo>
                    <a:pt x="34" y="94"/>
                  </a:lnTo>
                  <a:lnTo>
                    <a:pt x="44" y="100"/>
                  </a:lnTo>
                  <a:lnTo>
                    <a:pt x="55" y="105"/>
                  </a:lnTo>
                  <a:lnTo>
                    <a:pt x="65" y="110"/>
                  </a:lnTo>
                  <a:lnTo>
                    <a:pt x="81" y="113"/>
                  </a:lnTo>
                  <a:lnTo>
                    <a:pt x="97" y="118"/>
                  </a:lnTo>
                  <a:lnTo>
                    <a:pt x="89" y="94"/>
                  </a:lnTo>
                  <a:lnTo>
                    <a:pt x="86" y="94"/>
                  </a:lnTo>
                  <a:lnTo>
                    <a:pt x="84" y="92"/>
                  </a:lnTo>
                  <a:lnTo>
                    <a:pt x="81" y="92"/>
                  </a:lnTo>
                  <a:lnTo>
                    <a:pt x="76" y="92"/>
                  </a:lnTo>
                  <a:lnTo>
                    <a:pt x="71" y="89"/>
                  </a:lnTo>
                  <a:lnTo>
                    <a:pt x="63" y="87"/>
                  </a:lnTo>
                  <a:lnTo>
                    <a:pt x="57" y="84"/>
                  </a:lnTo>
                  <a:lnTo>
                    <a:pt x="50" y="81"/>
                  </a:lnTo>
                  <a:lnTo>
                    <a:pt x="42" y="79"/>
                  </a:lnTo>
                  <a:lnTo>
                    <a:pt x="37" y="76"/>
                  </a:lnTo>
                  <a:lnTo>
                    <a:pt x="29" y="74"/>
                  </a:lnTo>
                  <a:lnTo>
                    <a:pt x="24" y="68"/>
                  </a:lnTo>
                  <a:lnTo>
                    <a:pt x="18" y="66"/>
                  </a:lnTo>
                  <a:lnTo>
                    <a:pt x="16" y="61"/>
                  </a:lnTo>
                  <a:lnTo>
                    <a:pt x="13" y="55"/>
                  </a:lnTo>
                  <a:lnTo>
                    <a:pt x="10" y="53"/>
                  </a:lnTo>
                  <a:lnTo>
                    <a:pt x="10" y="50"/>
                  </a:lnTo>
                  <a:lnTo>
                    <a:pt x="10" y="47"/>
                  </a:lnTo>
                  <a:lnTo>
                    <a:pt x="13" y="45"/>
                  </a:lnTo>
                  <a:lnTo>
                    <a:pt x="13" y="42"/>
                  </a:lnTo>
                  <a:lnTo>
                    <a:pt x="16" y="40"/>
                  </a:lnTo>
                  <a:lnTo>
                    <a:pt x="21" y="37"/>
                  </a:lnTo>
                  <a:lnTo>
                    <a:pt x="26" y="34"/>
                  </a:lnTo>
                  <a:lnTo>
                    <a:pt x="31" y="32"/>
                  </a:lnTo>
                  <a:lnTo>
                    <a:pt x="37" y="29"/>
                  </a:lnTo>
                  <a:lnTo>
                    <a:pt x="44" y="24"/>
                  </a:lnTo>
                  <a:lnTo>
                    <a:pt x="50" y="19"/>
                  </a:lnTo>
                  <a:lnTo>
                    <a:pt x="57" y="16"/>
                  </a:lnTo>
                  <a:lnTo>
                    <a:pt x="63" y="11"/>
                  </a:lnTo>
                  <a:lnTo>
                    <a:pt x="68" y="6"/>
                  </a:lnTo>
                  <a:lnTo>
                    <a:pt x="65"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594" name="Freeform 902"/>
            <p:cNvSpPr>
              <a:spLocks/>
            </p:cNvSpPr>
            <p:nvPr/>
          </p:nvSpPr>
          <p:spPr bwMode="auto">
            <a:xfrm>
              <a:off x="2995" y="2246"/>
              <a:ext cx="321" cy="394"/>
            </a:xfrm>
            <a:custGeom>
              <a:avLst/>
              <a:gdLst>
                <a:gd name="T0" fmla="*/ 89 w 321"/>
                <a:gd name="T1" fmla="*/ 350 h 394"/>
                <a:gd name="T2" fmla="*/ 154 w 321"/>
                <a:gd name="T3" fmla="*/ 389 h 394"/>
                <a:gd name="T4" fmla="*/ 188 w 321"/>
                <a:gd name="T5" fmla="*/ 378 h 394"/>
                <a:gd name="T6" fmla="*/ 209 w 321"/>
                <a:gd name="T7" fmla="*/ 394 h 394"/>
                <a:gd name="T8" fmla="*/ 295 w 321"/>
                <a:gd name="T9" fmla="*/ 363 h 394"/>
                <a:gd name="T10" fmla="*/ 321 w 321"/>
                <a:gd name="T11" fmla="*/ 26 h 394"/>
                <a:gd name="T12" fmla="*/ 133 w 321"/>
                <a:gd name="T13" fmla="*/ 0 h 394"/>
                <a:gd name="T14" fmla="*/ 0 w 321"/>
                <a:gd name="T15" fmla="*/ 18 h 394"/>
                <a:gd name="T16" fmla="*/ 89 w 321"/>
                <a:gd name="T17" fmla="*/ 350 h 3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94"/>
                <a:gd name="T29" fmla="*/ 321 w 321"/>
                <a:gd name="T30" fmla="*/ 394 h 3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94">
                  <a:moveTo>
                    <a:pt x="89" y="350"/>
                  </a:moveTo>
                  <a:lnTo>
                    <a:pt x="154" y="389"/>
                  </a:lnTo>
                  <a:lnTo>
                    <a:pt x="188" y="378"/>
                  </a:lnTo>
                  <a:lnTo>
                    <a:pt x="209" y="394"/>
                  </a:lnTo>
                  <a:lnTo>
                    <a:pt x="295" y="363"/>
                  </a:lnTo>
                  <a:lnTo>
                    <a:pt x="321" y="26"/>
                  </a:lnTo>
                  <a:lnTo>
                    <a:pt x="133" y="0"/>
                  </a:lnTo>
                  <a:lnTo>
                    <a:pt x="0" y="18"/>
                  </a:lnTo>
                  <a:lnTo>
                    <a:pt x="89" y="350"/>
                  </a:lnTo>
                  <a:close/>
                </a:path>
              </a:pathLst>
            </a:custGeom>
            <a:solidFill>
              <a:srgbClr val="68C0E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595" name="Freeform 903"/>
            <p:cNvSpPr>
              <a:spLocks/>
            </p:cNvSpPr>
            <p:nvPr/>
          </p:nvSpPr>
          <p:spPr bwMode="auto">
            <a:xfrm>
              <a:off x="3314" y="2476"/>
              <a:ext cx="107" cy="86"/>
            </a:xfrm>
            <a:custGeom>
              <a:avLst/>
              <a:gdLst>
                <a:gd name="T0" fmla="*/ 107 w 107"/>
                <a:gd name="T1" fmla="*/ 67 h 86"/>
                <a:gd name="T2" fmla="*/ 88 w 107"/>
                <a:gd name="T3" fmla="*/ 86 h 86"/>
                <a:gd name="T4" fmla="*/ 0 w 107"/>
                <a:gd name="T5" fmla="*/ 0 h 86"/>
                <a:gd name="T6" fmla="*/ 107 w 107"/>
                <a:gd name="T7" fmla="*/ 67 h 86"/>
                <a:gd name="T8" fmla="*/ 0 60000 65536"/>
                <a:gd name="T9" fmla="*/ 0 60000 65536"/>
                <a:gd name="T10" fmla="*/ 0 60000 65536"/>
                <a:gd name="T11" fmla="*/ 0 60000 65536"/>
                <a:gd name="T12" fmla="*/ 0 w 107"/>
                <a:gd name="T13" fmla="*/ 0 h 86"/>
                <a:gd name="T14" fmla="*/ 107 w 107"/>
                <a:gd name="T15" fmla="*/ 86 h 86"/>
              </a:gdLst>
              <a:ahLst/>
              <a:cxnLst>
                <a:cxn ang="T8">
                  <a:pos x="T0" y="T1"/>
                </a:cxn>
                <a:cxn ang="T9">
                  <a:pos x="T2" y="T3"/>
                </a:cxn>
                <a:cxn ang="T10">
                  <a:pos x="T4" y="T5"/>
                </a:cxn>
                <a:cxn ang="T11">
                  <a:pos x="T6" y="T7"/>
                </a:cxn>
              </a:cxnLst>
              <a:rect l="T12" t="T13" r="T14" b="T15"/>
              <a:pathLst>
                <a:path w="107" h="86">
                  <a:moveTo>
                    <a:pt x="107" y="67"/>
                  </a:moveTo>
                  <a:lnTo>
                    <a:pt x="88" y="86"/>
                  </a:lnTo>
                  <a:lnTo>
                    <a:pt x="0" y="0"/>
                  </a:lnTo>
                  <a:lnTo>
                    <a:pt x="107" y="67"/>
                  </a:lnTo>
                  <a:close/>
                </a:path>
              </a:pathLst>
            </a:custGeom>
            <a:solidFill>
              <a:srgbClr val="E35E4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596" name="Freeform 904"/>
            <p:cNvSpPr>
              <a:spLocks/>
            </p:cNvSpPr>
            <p:nvPr/>
          </p:nvSpPr>
          <p:spPr bwMode="auto">
            <a:xfrm>
              <a:off x="3319" y="2402"/>
              <a:ext cx="138" cy="29"/>
            </a:xfrm>
            <a:custGeom>
              <a:avLst/>
              <a:gdLst>
                <a:gd name="T0" fmla="*/ 130 w 138"/>
                <a:gd name="T1" fmla="*/ 0 h 29"/>
                <a:gd name="T2" fmla="*/ 138 w 138"/>
                <a:gd name="T3" fmla="*/ 24 h 29"/>
                <a:gd name="T4" fmla="*/ 0 w 138"/>
                <a:gd name="T5" fmla="*/ 29 h 29"/>
                <a:gd name="T6" fmla="*/ 130 w 138"/>
                <a:gd name="T7" fmla="*/ 0 h 29"/>
                <a:gd name="T8" fmla="*/ 0 60000 65536"/>
                <a:gd name="T9" fmla="*/ 0 60000 65536"/>
                <a:gd name="T10" fmla="*/ 0 60000 65536"/>
                <a:gd name="T11" fmla="*/ 0 60000 65536"/>
                <a:gd name="T12" fmla="*/ 0 w 138"/>
                <a:gd name="T13" fmla="*/ 0 h 29"/>
                <a:gd name="T14" fmla="*/ 138 w 138"/>
                <a:gd name="T15" fmla="*/ 29 h 29"/>
              </a:gdLst>
              <a:ahLst/>
              <a:cxnLst>
                <a:cxn ang="T8">
                  <a:pos x="T0" y="T1"/>
                </a:cxn>
                <a:cxn ang="T9">
                  <a:pos x="T2" y="T3"/>
                </a:cxn>
                <a:cxn ang="T10">
                  <a:pos x="T4" y="T5"/>
                </a:cxn>
                <a:cxn ang="T11">
                  <a:pos x="T6" y="T7"/>
                </a:cxn>
              </a:cxnLst>
              <a:rect l="T12" t="T13" r="T14" b="T15"/>
              <a:pathLst>
                <a:path w="138" h="29">
                  <a:moveTo>
                    <a:pt x="130" y="0"/>
                  </a:moveTo>
                  <a:lnTo>
                    <a:pt x="138" y="24"/>
                  </a:lnTo>
                  <a:lnTo>
                    <a:pt x="0" y="29"/>
                  </a:lnTo>
                  <a:lnTo>
                    <a:pt x="130" y="0"/>
                  </a:lnTo>
                  <a:close/>
                </a:path>
              </a:pathLst>
            </a:custGeom>
            <a:solidFill>
              <a:srgbClr val="E35E4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597" name="Freeform 905"/>
            <p:cNvSpPr>
              <a:spLocks/>
            </p:cNvSpPr>
            <p:nvPr/>
          </p:nvSpPr>
          <p:spPr bwMode="auto">
            <a:xfrm>
              <a:off x="3324" y="2301"/>
              <a:ext cx="115" cy="81"/>
            </a:xfrm>
            <a:custGeom>
              <a:avLst/>
              <a:gdLst>
                <a:gd name="T0" fmla="*/ 94 w 115"/>
                <a:gd name="T1" fmla="*/ 0 h 81"/>
                <a:gd name="T2" fmla="*/ 115 w 115"/>
                <a:gd name="T3" fmla="*/ 18 h 81"/>
                <a:gd name="T4" fmla="*/ 0 w 115"/>
                <a:gd name="T5" fmla="*/ 81 h 81"/>
                <a:gd name="T6" fmla="*/ 94 w 115"/>
                <a:gd name="T7" fmla="*/ 0 h 81"/>
                <a:gd name="T8" fmla="*/ 0 60000 65536"/>
                <a:gd name="T9" fmla="*/ 0 60000 65536"/>
                <a:gd name="T10" fmla="*/ 0 60000 65536"/>
                <a:gd name="T11" fmla="*/ 0 60000 65536"/>
                <a:gd name="T12" fmla="*/ 0 w 115"/>
                <a:gd name="T13" fmla="*/ 0 h 81"/>
                <a:gd name="T14" fmla="*/ 115 w 115"/>
                <a:gd name="T15" fmla="*/ 81 h 81"/>
              </a:gdLst>
              <a:ahLst/>
              <a:cxnLst>
                <a:cxn ang="T8">
                  <a:pos x="T0" y="T1"/>
                </a:cxn>
                <a:cxn ang="T9">
                  <a:pos x="T2" y="T3"/>
                </a:cxn>
                <a:cxn ang="T10">
                  <a:pos x="T4" y="T5"/>
                </a:cxn>
                <a:cxn ang="T11">
                  <a:pos x="T6" y="T7"/>
                </a:cxn>
              </a:cxnLst>
              <a:rect l="T12" t="T13" r="T14" b="T15"/>
              <a:pathLst>
                <a:path w="115" h="81">
                  <a:moveTo>
                    <a:pt x="94" y="0"/>
                  </a:moveTo>
                  <a:lnTo>
                    <a:pt x="115" y="18"/>
                  </a:lnTo>
                  <a:lnTo>
                    <a:pt x="0" y="81"/>
                  </a:lnTo>
                  <a:lnTo>
                    <a:pt x="94" y="0"/>
                  </a:lnTo>
                  <a:close/>
                </a:path>
              </a:pathLst>
            </a:custGeom>
            <a:solidFill>
              <a:srgbClr val="E35E4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598" name="Freeform 906"/>
            <p:cNvSpPr>
              <a:spLocks/>
            </p:cNvSpPr>
            <p:nvPr/>
          </p:nvSpPr>
          <p:spPr bwMode="auto">
            <a:xfrm>
              <a:off x="3003" y="2256"/>
              <a:ext cx="305" cy="374"/>
            </a:xfrm>
            <a:custGeom>
              <a:avLst/>
              <a:gdLst>
                <a:gd name="T0" fmla="*/ 89 w 305"/>
                <a:gd name="T1" fmla="*/ 329 h 374"/>
                <a:gd name="T2" fmla="*/ 151 w 305"/>
                <a:gd name="T3" fmla="*/ 368 h 374"/>
                <a:gd name="T4" fmla="*/ 180 w 305"/>
                <a:gd name="T5" fmla="*/ 361 h 374"/>
                <a:gd name="T6" fmla="*/ 201 w 305"/>
                <a:gd name="T7" fmla="*/ 374 h 374"/>
                <a:gd name="T8" fmla="*/ 279 w 305"/>
                <a:gd name="T9" fmla="*/ 348 h 374"/>
                <a:gd name="T10" fmla="*/ 305 w 305"/>
                <a:gd name="T11" fmla="*/ 21 h 374"/>
                <a:gd name="T12" fmla="*/ 128 w 305"/>
                <a:gd name="T13" fmla="*/ 0 h 374"/>
                <a:gd name="T14" fmla="*/ 0 w 305"/>
                <a:gd name="T15" fmla="*/ 11 h 374"/>
                <a:gd name="T16" fmla="*/ 89 w 305"/>
                <a:gd name="T17" fmla="*/ 329 h 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374"/>
                <a:gd name="T29" fmla="*/ 305 w 305"/>
                <a:gd name="T30" fmla="*/ 374 h 3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374">
                  <a:moveTo>
                    <a:pt x="89" y="329"/>
                  </a:moveTo>
                  <a:lnTo>
                    <a:pt x="151" y="368"/>
                  </a:lnTo>
                  <a:lnTo>
                    <a:pt x="180" y="361"/>
                  </a:lnTo>
                  <a:lnTo>
                    <a:pt x="201" y="374"/>
                  </a:lnTo>
                  <a:lnTo>
                    <a:pt x="279" y="348"/>
                  </a:lnTo>
                  <a:lnTo>
                    <a:pt x="305" y="21"/>
                  </a:lnTo>
                  <a:lnTo>
                    <a:pt x="128" y="0"/>
                  </a:lnTo>
                  <a:lnTo>
                    <a:pt x="0" y="11"/>
                  </a:lnTo>
                  <a:lnTo>
                    <a:pt x="89" y="329"/>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599" name="Freeform 907"/>
            <p:cNvSpPr>
              <a:spLocks/>
            </p:cNvSpPr>
            <p:nvPr/>
          </p:nvSpPr>
          <p:spPr bwMode="auto">
            <a:xfrm>
              <a:off x="3039" y="2293"/>
              <a:ext cx="105" cy="305"/>
            </a:xfrm>
            <a:custGeom>
              <a:avLst/>
              <a:gdLst>
                <a:gd name="T0" fmla="*/ 105 w 105"/>
                <a:gd name="T1" fmla="*/ 305 h 305"/>
                <a:gd name="T2" fmla="*/ 84 w 105"/>
                <a:gd name="T3" fmla="*/ 23 h 305"/>
                <a:gd name="T4" fmla="*/ 0 w 105"/>
                <a:gd name="T5" fmla="*/ 0 h 305"/>
                <a:gd name="T6" fmla="*/ 71 w 105"/>
                <a:gd name="T7" fmla="*/ 282 h 305"/>
                <a:gd name="T8" fmla="*/ 105 w 105"/>
                <a:gd name="T9" fmla="*/ 305 h 305"/>
                <a:gd name="T10" fmla="*/ 0 60000 65536"/>
                <a:gd name="T11" fmla="*/ 0 60000 65536"/>
                <a:gd name="T12" fmla="*/ 0 60000 65536"/>
                <a:gd name="T13" fmla="*/ 0 60000 65536"/>
                <a:gd name="T14" fmla="*/ 0 60000 65536"/>
                <a:gd name="T15" fmla="*/ 0 w 105"/>
                <a:gd name="T16" fmla="*/ 0 h 305"/>
                <a:gd name="T17" fmla="*/ 105 w 105"/>
                <a:gd name="T18" fmla="*/ 305 h 305"/>
              </a:gdLst>
              <a:ahLst/>
              <a:cxnLst>
                <a:cxn ang="T10">
                  <a:pos x="T0" y="T1"/>
                </a:cxn>
                <a:cxn ang="T11">
                  <a:pos x="T2" y="T3"/>
                </a:cxn>
                <a:cxn ang="T12">
                  <a:pos x="T4" y="T5"/>
                </a:cxn>
                <a:cxn ang="T13">
                  <a:pos x="T6" y="T7"/>
                </a:cxn>
                <a:cxn ang="T14">
                  <a:pos x="T8" y="T9"/>
                </a:cxn>
              </a:cxnLst>
              <a:rect l="T15" t="T16" r="T17" b="T18"/>
              <a:pathLst>
                <a:path w="105" h="305">
                  <a:moveTo>
                    <a:pt x="105" y="305"/>
                  </a:moveTo>
                  <a:lnTo>
                    <a:pt x="84" y="23"/>
                  </a:lnTo>
                  <a:lnTo>
                    <a:pt x="0" y="0"/>
                  </a:lnTo>
                  <a:lnTo>
                    <a:pt x="71" y="282"/>
                  </a:lnTo>
                  <a:lnTo>
                    <a:pt x="105" y="305"/>
                  </a:lnTo>
                  <a:close/>
                </a:path>
              </a:pathLst>
            </a:custGeom>
            <a:solidFill>
              <a:srgbClr val="FAC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00" name="Freeform 908"/>
            <p:cNvSpPr>
              <a:spLocks/>
            </p:cNvSpPr>
            <p:nvPr/>
          </p:nvSpPr>
          <p:spPr bwMode="auto">
            <a:xfrm>
              <a:off x="3188" y="2316"/>
              <a:ext cx="89" cy="282"/>
            </a:xfrm>
            <a:custGeom>
              <a:avLst/>
              <a:gdLst>
                <a:gd name="T0" fmla="*/ 16 w 89"/>
                <a:gd name="T1" fmla="*/ 282 h 282"/>
                <a:gd name="T2" fmla="*/ 76 w 89"/>
                <a:gd name="T3" fmla="*/ 264 h 282"/>
                <a:gd name="T4" fmla="*/ 89 w 89"/>
                <a:gd name="T5" fmla="*/ 0 h 282"/>
                <a:gd name="T6" fmla="*/ 0 w 89"/>
                <a:gd name="T7" fmla="*/ 19 h 282"/>
                <a:gd name="T8" fmla="*/ 16 w 89"/>
                <a:gd name="T9" fmla="*/ 282 h 282"/>
                <a:gd name="T10" fmla="*/ 0 60000 65536"/>
                <a:gd name="T11" fmla="*/ 0 60000 65536"/>
                <a:gd name="T12" fmla="*/ 0 60000 65536"/>
                <a:gd name="T13" fmla="*/ 0 60000 65536"/>
                <a:gd name="T14" fmla="*/ 0 60000 65536"/>
                <a:gd name="T15" fmla="*/ 0 w 89"/>
                <a:gd name="T16" fmla="*/ 0 h 282"/>
                <a:gd name="T17" fmla="*/ 89 w 89"/>
                <a:gd name="T18" fmla="*/ 282 h 282"/>
              </a:gdLst>
              <a:ahLst/>
              <a:cxnLst>
                <a:cxn ang="T10">
                  <a:pos x="T0" y="T1"/>
                </a:cxn>
                <a:cxn ang="T11">
                  <a:pos x="T2" y="T3"/>
                </a:cxn>
                <a:cxn ang="T12">
                  <a:pos x="T4" y="T5"/>
                </a:cxn>
                <a:cxn ang="T13">
                  <a:pos x="T6" y="T7"/>
                </a:cxn>
                <a:cxn ang="T14">
                  <a:pos x="T8" y="T9"/>
                </a:cxn>
              </a:cxnLst>
              <a:rect l="T15" t="T16" r="T17" b="T18"/>
              <a:pathLst>
                <a:path w="89" h="282">
                  <a:moveTo>
                    <a:pt x="16" y="282"/>
                  </a:moveTo>
                  <a:lnTo>
                    <a:pt x="76" y="264"/>
                  </a:lnTo>
                  <a:lnTo>
                    <a:pt x="89" y="0"/>
                  </a:lnTo>
                  <a:lnTo>
                    <a:pt x="0" y="19"/>
                  </a:lnTo>
                  <a:lnTo>
                    <a:pt x="16" y="282"/>
                  </a:lnTo>
                  <a:close/>
                </a:path>
              </a:pathLst>
            </a:custGeom>
            <a:solidFill>
              <a:srgbClr val="625D9C"/>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01" name="Freeform 909"/>
            <p:cNvSpPr>
              <a:spLocks/>
            </p:cNvSpPr>
            <p:nvPr/>
          </p:nvSpPr>
          <p:spPr bwMode="auto">
            <a:xfrm>
              <a:off x="3144" y="2295"/>
              <a:ext cx="125" cy="306"/>
            </a:xfrm>
            <a:custGeom>
              <a:avLst/>
              <a:gdLst>
                <a:gd name="T0" fmla="*/ 125 w 125"/>
                <a:gd name="T1" fmla="*/ 0 h 306"/>
                <a:gd name="T2" fmla="*/ 125 w 125"/>
                <a:gd name="T3" fmla="*/ 8 h 306"/>
                <a:gd name="T4" fmla="*/ 23 w 125"/>
                <a:gd name="T5" fmla="*/ 32 h 306"/>
                <a:gd name="T6" fmla="*/ 42 w 125"/>
                <a:gd name="T7" fmla="*/ 301 h 306"/>
                <a:gd name="T8" fmla="*/ 21 w 125"/>
                <a:gd name="T9" fmla="*/ 306 h 306"/>
                <a:gd name="T10" fmla="*/ 0 w 125"/>
                <a:gd name="T11" fmla="*/ 19 h 306"/>
                <a:gd name="T12" fmla="*/ 125 w 125"/>
                <a:gd name="T13" fmla="*/ 0 h 306"/>
                <a:gd name="T14" fmla="*/ 0 60000 65536"/>
                <a:gd name="T15" fmla="*/ 0 60000 65536"/>
                <a:gd name="T16" fmla="*/ 0 60000 65536"/>
                <a:gd name="T17" fmla="*/ 0 60000 65536"/>
                <a:gd name="T18" fmla="*/ 0 60000 65536"/>
                <a:gd name="T19" fmla="*/ 0 60000 65536"/>
                <a:gd name="T20" fmla="*/ 0 60000 65536"/>
                <a:gd name="T21" fmla="*/ 0 w 125"/>
                <a:gd name="T22" fmla="*/ 0 h 306"/>
                <a:gd name="T23" fmla="*/ 125 w 125"/>
                <a:gd name="T24" fmla="*/ 306 h 3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306">
                  <a:moveTo>
                    <a:pt x="125" y="0"/>
                  </a:moveTo>
                  <a:lnTo>
                    <a:pt x="125" y="8"/>
                  </a:lnTo>
                  <a:lnTo>
                    <a:pt x="23" y="32"/>
                  </a:lnTo>
                  <a:lnTo>
                    <a:pt x="42" y="301"/>
                  </a:lnTo>
                  <a:lnTo>
                    <a:pt x="21" y="306"/>
                  </a:lnTo>
                  <a:lnTo>
                    <a:pt x="0" y="19"/>
                  </a:lnTo>
                  <a:lnTo>
                    <a:pt x="125" y="0"/>
                  </a:lnTo>
                  <a:close/>
                </a:path>
              </a:pathLst>
            </a:custGeom>
            <a:solidFill>
              <a:srgbClr val="51438A"/>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02" name="Freeform 910"/>
            <p:cNvSpPr>
              <a:spLocks/>
            </p:cNvSpPr>
            <p:nvPr/>
          </p:nvSpPr>
          <p:spPr bwMode="auto">
            <a:xfrm>
              <a:off x="3204" y="2512"/>
              <a:ext cx="55" cy="24"/>
            </a:xfrm>
            <a:custGeom>
              <a:avLst/>
              <a:gdLst>
                <a:gd name="T0" fmla="*/ 52 w 55"/>
                <a:gd name="T1" fmla="*/ 0 h 24"/>
                <a:gd name="T2" fmla="*/ 0 w 55"/>
                <a:gd name="T3" fmla="*/ 11 h 24"/>
                <a:gd name="T4" fmla="*/ 2 w 55"/>
                <a:gd name="T5" fmla="*/ 24 h 24"/>
                <a:gd name="T6" fmla="*/ 55 w 55"/>
                <a:gd name="T7" fmla="*/ 11 h 24"/>
                <a:gd name="T8" fmla="*/ 52 w 55"/>
                <a:gd name="T9" fmla="*/ 0 h 24"/>
                <a:gd name="T10" fmla="*/ 0 60000 65536"/>
                <a:gd name="T11" fmla="*/ 0 60000 65536"/>
                <a:gd name="T12" fmla="*/ 0 60000 65536"/>
                <a:gd name="T13" fmla="*/ 0 60000 65536"/>
                <a:gd name="T14" fmla="*/ 0 60000 65536"/>
                <a:gd name="T15" fmla="*/ 0 w 55"/>
                <a:gd name="T16" fmla="*/ 0 h 24"/>
                <a:gd name="T17" fmla="*/ 55 w 55"/>
                <a:gd name="T18" fmla="*/ 24 h 24"/>
              </a:gdLst>
              <a:ahLst/>
              <a:cxnLst>
                <a:cxn ang="T10">
                  <a:pos x="T0" y="T1"/>
                </a:cxn>
                <a:cxn ang="T11">
                  <a:pos x="T2" y="T3"/>
                </a:cxn>
                <a:cxn ang="T12">
                  <a:pos x="T4" y="T5"/>
                </a:cxn>
                <a:cxn ang="T13">
                  <a:pos x="T6" y="T7"/>
                </a:cxn>
                <a:cxn ang="T14">
                  <a:pos x="T8" y="T9"/>
                </a:cxn>
              </a:cxnLst>
              <a:rect l="T15" t="T16" r="T17" b="T18"/>
              <a:pathLst>
                <a:path w="55" h="24">
                  <a:moveTo>
                    <a:pt x="52" y="0"/>
                  </a:moveTo>
                  <a:lnTo>
                    <a:pt x="0" y="11"/>
                  </a:lnTo>
                  <a:lnTo>
                    <a:pt x="2" y="24"/>
                  </a:lnTo>
                  <a:lnTo>
                    <a:pt x="55" y="11"/>
                  </a:lnTo>
                  <a:lnTo>
                    <a:pt x="52"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03" name="Freeform 911"/>
            <p:cNvSpPr>
              <a:spLocks/>
            </p:cNvSpPr>
            <p:nvPr/>
          </p:nvSpPr>
          <p:spPr bwMode="auto">
            <a:xfrm>
              <a:off x="3206" y="2523"/>
              <a:ext cx="53" cy="23"/>
            </a:xfrm>
            <a:custGeom>
              <a:avLst/>
              <a:gdLst>
                <a:gd name="T0" fmla="*/ 50 w 53"/>
                <a:gd name="T1" fmla="*/ 0 h 23"/>
                <a:gd name="T2" fmla="*/ 0 w 53"/>
                <a:gd name="T3" fmla="*/ 13 h 23"/>
                <a:gd name="T4" fmla="*/ 3 w 53"/>
                <a:gd name="T5" fmla="*/ 23 h 23"/>
                <a:gd name="T6" fmla="*/ 53 w 53"/>
                <a:gd name="T7" fmla="*/ 10 h 23"/>
                <a:gd name="T8" fmla="*/ 50 w 53"/>
                <a:gd name="T9" fmla="*/ 0 h 23"/>
                <a:gd name="T10" fmla="*/ 0 60000 65536"/>
                <a:gd name="T11" fmla="*/ 0 60000 65536"/>
                <a:gd name="T12" fmla="*/ 0 60000 65536"/>
                <a:gd name="T13" fmla="*/ 0 60000 65536"/>
                <a:gd name="T14" fmla="*/ 0 60000 65536"/>
                <a:gd name="T15" fmla="*/ 0 w 53"/>
                <a:gd name="T16" fmla="*/ 0 h 23"/>
                <a:gd name="T17" fmla="*/ 53 w 53"/>
                <a:gd name="T18" fmla="*/ 23 h 23"/>
              </a:gdLst>
              <a:ahLst/>
              <a:cxnLst>
                <a:cxn ang="T10">
                  <a:pos x="T0" y="T1"/>
                </a:cxn>
                <a:cxn ang="T11">
                  <a:pos x="T2" y="T3"/>
                </a:cxn>
                <a:cxn ang="T12">
                  <a:pos x="T4" y="T5"/>
                </a:cxn>
                <a:cxn ang="T13">
                  <a:pos x="T6" y="T7"/>
                </a:cxn>
                <a:cxn ang="T14">
                  <a:pos x="T8" y="T9"/>
                </a:cxn>
              </a:cxnLst>
              <a:rect l="T15" t="T16" r="T17" b="T18"/>
              <a:pathLst>
                <a:path w="53" h="23">
                  <a:moveTo>
                    <a:pt x="50" y="0"/>
                  </a:moveTo>
                  <a:lnTo>
                    <a:pt x="0" y="13"/>
                  </a:lnTo>
                  <a:lnTo>
                    <a:pt x="3" y="23"/>
                  </a:lnTo>
                  <a:lnTo>
                    <a:pt x="53" y="10"/>
                  </a:lnTo>
                  <a:lnTo>
                    <a:pt x="5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04" name="Freeform 912"/>
            <p:cNvSpPr>
              <a:spLocks/>
            </p:cNvSpPr>
            <p:nvPr/>
          </p:nvSpPr>
          <p:spPr bwMode="auto">
            <a:xfrm>
              <a:off x="3206" y="2533"/>
              <a:ext cx="53" cy="24"/>
            </a:xfrm>
            <a:custGeom>
              <a:avLst/>
              <a:gdLst>
                <a:gd name="T0" fmla="*/ 50 w 53"/>
                <a:gd name="T1" fmla="*/ 0 h 24"/>
                <a:gd name="T2" fmla="*/ 0 w 53"/>
                <a:gd name="T3" fmla="*/ 13 h 24"/>
                <a:gd name="T4" fmla="*/ 3 w 53"/>
                <a:gd name="T5" fmla="*/ 24 h 24"/>
                <a:gd name="T6" fmla="*/ 53 w 53"/>
                <a:gd name="T7" fmla="*/ 10 h 24"/>
                <a:gd name="T8" fmla="*/ 50 w 53"/>
                <a:gd name="T9" fmla="*/ 0 h 24"/>
                <a:gd name="T10" fmla="*/ 0 60000 65536"/>
                <a:gd name="T11" fmla="*/ 0 60000 65536"/>
                <a:gd name="T12" fmla="*/ 0 60000 65536"/>
                <a:gd name="T13" fmla="*/ 0 60000 65536"/>
                <a:gd name="T14" fmla="*/ 0 60000 65536"/>
                <a:gd name="T15" fmla="*/ 0 w 53"/>
                <a:gd name="T16" fmla="*/ 0 h 24"/>
                <a:gd name="T17" fmla="*/ 53 w 53"/>
                <a:gd name="T18" fmla="*/ 24 h 24"/>
              </a:gdLst>
              <a:ahLst/>
              <a:cxnLst>
                <a:cxn ang="T10">
                  <a:pos x="T0" y="T1"/>
                </a:cxn>
                <a:cxn ang="T11">
                  <a:pos x="T2" y="T3"/>
                </a:cxn>
                <a:cxn ang="T12">
                  <a:pos x="T4" y="T5"/>
                </a:cxn>
                <a:cxn ang="T13">
                  <a:pos x="T6" y="T7"/>
                </a:cxn>
                <a:cxn ang="T14">
                  <a:pos x="T8" y="T9"/>
                </a:cxn>
              </a:cxnLst>
              <a:rect l="T15" t="T16" r="T17" b="T18"/>
              <a:pathLst>
                <a:path w="53" h="24">
                  <a:moveTo>
                    <a:pt x="50" y="0"/>
                  </a:moveTo>
                  <a:lnTo>
                    <a:pt x="0" y="13"/>
                  </a:lnTo>
                  <a:lnTo>
                    <a:pt x="3" y="24"/>
                  </a:lnTo>
                  <a:lnTo>
                    <a:pt x="53" y="10"/>
                  </a:lnTo>
                  <a:lnTo>
                    <a:pt x="5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05" name="Freeform 913"/>
            <p:cNvSpPr>
              <a:spLocks/>
            </p:cNvSpPr>
            <p:nvPr/>
          </p:nvSpPr>
          <p:spPr bwMode="auto">
            <a:xfrm>
              <a:off x="3206" y="2543"/>
              <a:ext cx="53" cy="27"/>
            </a:xfrm>
            <a:custGeom>
              <a:avLst/>
              <a:gdLst>
                <a:gd name="T0" fmla="*/ 50 w 53"/>
                <a:gd name="T1" fmla="*/ 0 h 27"/>
                <a:gd name="T2" fmla="*/ 0 w 53"/>
                <a:gd name="T3" fmla="*/ 14 h 27"/>
                <a:gd name="T4" fmla="*/ 3 w 53"/>
                <a:gd name="T5" fmla="*/ 27 h 27"/>
                <a:gd name="T6" fmla="*/ 53 w 53"/>
                <a:gd name="T7" fmla="*/ 14 h 27"/>
                <a:gd name="T8" fmla="*/ 50 w 53"/>
                <a:gd name="T9" fmla="*/ 0 h 27"/>
                <a:gd name="T10" fmla="*/ 0 60000 65536"/>
                <a:gd name="T11" fmla="*/ 0 60000 65536"/>
                <a:gd name="T12" fmla="*/ 0 60000 65536"/>
                <a:gd name="T13" fmla="*/ 0 60000 65536"/>
                <a:gd name="T14" fmla="*/ 0 60000 65536"/>
                <a:gd name="T15" fmla="*/ 0 w 53"/>
                <a:gd name="T16" fmla="*/ 0 h 27"/>
                <a:gd name="T17" fmla="*/ 53 w 53"/>
                <a:gd name="T18" fmla="*/ 27 h 27"/>
              </a:gdLst>
              <a:ahLst/>
              <a:cxnLst>
                <a:cxn ang="T10">
                  <a:pos x="T0" y="T1"/>
                </a:cxn>
                <a:cxn ang="T11">
                  <a:pos x="T2" y="T3"/>
                </a:cxn>
                <a:cxn ang="T12">
                  <a:pos x="T4" y="T5"/>
                </a:cxn>
                <a:cxn ang="T13">
                  <a:pos x="T6" y="T7"/>
                </a:cxn>
                <a:cxn ang="T14">
                  <a:pos x="T8" y="T9"/>
                </a:cxn>
              </a:cxnLst>
              <a:rect l="T15" t="T16" r="T17" b="T18"/>
              <a:pathLst>
                <a:path w="53" h="27">
                  <a:moveTo>
                    <a:pt x="50" y="0"/>
                  </a:moveTo>
                  <a:lnTo>
                    <a:pt x="0" y="14"/>
                  </a:lnTo>
                  <a:lnTo>
                    <a:pt x="3" y="27"/>
                  </a:lnTo>
                  <a:lnTo>
                    <a:pt x="53" y="14"/>
                  </a:lnTo>
                  <a:lnTo>
                    <a:pt x="5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06" name="Freeform 914"/>
            <p:cNvSpPr>
              <a:spLocks/>
            </p:cNvSpPr>
            <p:nvPr/>
          </p:nvSpPr>
          <p:spPr bwMode="auto">
            <a:xfrm>
              <a:off x="3206" y="2557"/>
              <a:ext cx="53" cy="23"/>
            </a:xfrm>
            <a:custGeom>
              <a:avLst/>
              <a:gdLst>
                <a:gd name="T0" fmla="*/ 50 w 53"/>
                <a:gd name="T1" fmla="*/ 0 h 23"/>
                <a:gd name="T2" fmla="*/ 0 w 53"/>
                <a:gd name="T3" fmla="*/ 13 h 23"/>
                <a:gd name="T4" fmla="*/ 3 w 53"/>
                <a:gd name="T5" fmla="*/ 23 h 23"/>
                <a:gd name="T6" fmla="*/ 53 w 53"/>
                <a:gd name="T7" fmla="*/ 10 h 23"/>
                <a:gd name="T8" fmla="*/ 50 w 53"/>
                <a:gd name="T9" fmla="*/ 0 h 23"/>
                <a:gd name="T10" fmla="*/ 0 60000 65536"/>
                <a:gd name="T11" fmla="*/ 0 60000 65536"/>
                <a:gd name="T12" fmla="*/ 0 60000 65536"/>
                <a:gd name="T13" fmla="*/ 0 60000 65536"/>
                <a:gd name="T14" fmla="*/ 0 60000 65536"/>
                <a:gd name="T15" fmla="*/ 0 w 53"/>
                <a:gd name="T16" fmla="*/ 0 h 23"/>
                <a:gd name="T17" fmla="*/ 53 w 53"/>
                <a:gd name="T18" fmla="*/ 23 h 23"/>
              </a:gdLst>
              <a:ahLst/>
              <a:cxnLst>
                <a:cxn ang="T10">
                  <a:pos x="T0" y="T1"/>
                </a:cxn>
                <a:cxn ang="T11">
                  <a:pos x="T2" y="T3"/>
                </a:cxn>
                <a:cxn ang="T12">
                  <a:pos x="T4" y="T5"/>
                </a:cxn>
                <a:cxn ang="T13">
                  <a:pos x="T6" y="T7"/>
                </a:cxn>
                <a:cxn ang="T14">
                  <a:pos x="T8" y="T9"/>
                </a:cxn>
              </a:cxnLst>
              <a:rect l="T15" t="T16" r="T17" b="T18"/>
              <a:pathLst>
                <a:path w="53" h="23">
                  <a:moveTo>
                    <a:pt x="50" y="0"/>
                  </a:moveTo>
                  <a:lnTo>
                    <a:pt x="0" y="13"/>
                  </a:lnTo>
                  <a:lnTo>
                    <a:pt x="3" y="23"/>
                  </a:lnTo>
                  <a:lnTo>
                    <a:pt x="53" y="10"/>
                  </a:lnTo>
                  <a:lnTo>
                    <a:pt x="50"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07" name="Freeform 915"/>
            <p:cNvSpPr>
              <a:spLocks/>
            </p:cNvSpPr>
            <p:nvPr/>
          </p:nvSpPr>
          <p:spPr bwMode="auto">
            <a:xfrm>
              <a:off x="3052" y="2308"/>
              <a:ext cx="58" cy="220"/>
            </a:xfrm>
            <a:custGeom>
              <a:avLst/>
              <a:gdLst>
                <a:gd name="T0" fmla="*/ 45 w 58"/>
                <a:gd name="T1" fmla="*/ 16 h 220"/>
                <a:gd name="T2" fmla="*/ 0 w 58"/>
                <a:gd name="T3" fmla="*/ 0 h 220"/>
                <a:gd name="T4" fmla="*/ 58 w 58"/>
                <a:gd name="T5" fmla="*/ 220 h 220"/>
                <a:gd name="T6" fmla="*/ 16 w 58"/>
                <a:gd name="T7" fmla="*/ 16 h 220"/>
                <a:gd name="T8" fmla="*/ 45 w 58"/>
                <a:gd name="T9" fmla="*/ 16 h 220"/>
                <a:gd name="T10" fmla="*/ 0 60000 65536"/>
                <a:gd name="T11" fmla="*/ 0 60000 65536"/>
                <a:gd name="T12" fmla="*/ 0 60000 65536"/>
                <a:gd name="T13" fmla="*/ 0 60000 65536"/>
                <a:gd name="T14" fmla="*/ 0 60000 65536"/>
                <a:gd name="T15" fmla="*/ 0 w 58"/>
                <a:gd name="T16" fmla="*/ 0 h 220"/>
                <a:gd name="T17" fmla="*/ 58 w 58"/>
                <a:gd name="T18" fmla="*/ 220 h 220"/>
              </a:gdLst>
              <a:ahLst/>
              <a:cxnLst>
                <a:cxn ang="T10">
                  <a:pos x="T0" y="T1"/>
                </a:cxn>
                <a:cxn ang="T11">
                  <a:pos x="T2" y="T3"/>
                </a:cxn>
                <a:cxn ang="T12">
                  <a:pos x="T4" y="T5"/>
                </a:cxn>
                <a:cxn ang="T13">
                  <a:pos x="T6" y="T7"/>
                </a:cxn>
                <a:cxn ang="T14">
                  <a:pos x="T8" y="T9"/>
                </a:cxn>
              </a:cxnLst>
              <a:rect l="T15" t="T16" r="T17" b="T18"/>
              <a:pathLst>
                <a:path w="58" h="220">
                  <a:moveTo>
                    <a:pt x="45" y="16"/>
                  </a:moveTo>
                  <a:lnTo>
                    <a:pt x="0" y="0"/>
                  </a:lnTo>
                  <a:lnTo>
                    <a:pt x="58" y="220"/>
                  </a:lnTo>
                  <a:lnTo>
                    <a:pt x="16" y="16"/>
                  </a:lnTo>
                  <a:lnTo>
                    <a:pt x="45" y="16"/>
                  </a:lnTo>
                  <a:close/>
                </a:path>
              </a:pathLst>
            </a:custGeom>
            <a:solidFill>
              <a:srgbClr val="FFFCB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08" name="Freeform 916"/>
            <p:cNvSpPr>
              <a:spLocks/>
            </p:cNvSpPr>
            <p:nvPr/>
          </p:nvSpPr>
          <p:spPr bwMode="auto">
            <a:xfrm>
              <a:off x="3186" y="2376"/>
              <a:ext cx="96" cy="34"/>
            </a:xfrm>
            <a:custGeom>
              <a:avLst/>
              <a:gdLst>
                <a:gd name="T0" fmla="*/ 94 w 96"/>
                <a:gd name="T1" fmla="*/ 0 h 34"/>
                <a:gd name="T2" fmla="*/ 0 w 96"/>
                <a:gd name="T3" fmla="*/ 21 h 34"/>
                <a:gd name="T4" fmla="*/ 2 w 96"/>
                <a:gd name="T5" fmla="*/ 34 h 34"/>
                <a:gd name="T6" fmla="*/ 96 w 96"/>
                <a:gd name="T7" fmla="*/ 13 h 34"/>
                <a:gd name="T8" fmla="*/ 94 w 96"/>
                <a:gd name="T9" fmla="*/ 0 h 34"/>
                <a:gd name="T10" fmla="*/ 0 60000 65536"/>
                <a:gd name="T11" fmla="*/ 0 60000 65536"/>
                <a:gd name="T12" fmla="*/ 0 60000 65536"/>
                <a:gd name="T13" fmla="*/ 0 60000 65536"/>
                <a:gd name="T14" fmla="*/ 0 60000 65536"/>
                <a:gd name="T15" fmla="*/ 0 w 96"/>
                <a:gd name="T16" fmla="*/ 0 h 34"/>
                <a:gd name="T17" fmla="*/ 96 w 96"/>
                <a:gd name="T18" fmla="*/ 34 h 34"/>
              </a:gdLst>
              <a:ahLst/>
              <a:cxnLst>
                <a:cxn ang="T10">
                  <a:pos x="T0" y="T1"/>
                </a:cxn>
                <a:cxn ang="T11">
                  <a:pos x="T2" y="T3"/>
                </a:cxn>
                <a:cxn ang="T12">
                  <a:pos x="T4" y="T5"/>
                </a:cxn>
                <a:cxn ang="T13">
                  <a:pos x="T6" y="T7"/>
                </a:cxn>
                <a:cxn ang="T14">
                  <a:pos x="T8" y="T9"/>
                </a:cxn>
              </a:cxnLst>
              <a:rect l="T15" t="T16" r="T17" b="T18"/>
              <a:pathLst>
                <a:path w="96" h="34">
                  <a:moveTo>
                    <a:pt x="94" y="0"/>
                  </a:moveTo>
                  <a:lnTo>
                    <a:pt x="0" y="21"/>
                  </a:lnTo>
                  <a:lnTo>
                    <a:pt x="2" y="34"/>
                  </a:lnTo>
                  <a:lnTo>
                    <a:pt x="96" y="13"/>
                  </a:lnTo>
                  <a:lnTo>
                    <a:pt x="94"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09" name="Freeform 917"/>
            <p:cNvSpPr>
              <a:spLocks/>
            </p:cNvSpPr>
            <p:nvPr/>
          </p:nvSpPr>
          <p:spPr bwMode="auto">
            <a:xfrm>
              <a:off x="3183" y="2345"/>
              <a:ext cx="97" cy="31"/>
            </a:xfrm>
            <a:custGeom>
              <a:avLst/>
              <a:gdLst>
                <a:gd name="T0" fmla="*/ 97 w 97"/>
                <a:gd name="T1" fmla="*/ 0 h 31"/>
                <a:gd name="T2" fmla="*/ 0 w 97"/>
                <a:gd name="T3" fmla="*/ 18 h 31"/>
                <a:gd name="T4" fmla="*/ 3 w 97"/>
                <a:gd name="T5" fmla="*/ 31 h 31"/>
                <a:gd name="T6" fmla="*/ 97 w 97"/>
                <a:gd name="T7" fmla="*/ 10 h 31"/>
                <a:gd name="T8" fmla="*/ 97 w 97"/>
                <a:gd name="T9" fmla="*/ 0 h 31"/>
                <a:gd name="T10" fmla="*/ 0 60000 65536"/>
                <a:gd name="T11" fmla="*/ 0 60000 65536"/>
                <a:gd name="T12" fmla="*/ 0 60000 65536"/>
                <a:gd name="T13" fmla="*/ 0 60000 65536"/>
                <a:gd name="T14" fmla="*/ 0 60000 65536"/>
                <a:gd name="T15" fmla="*/ 0 w 97"/>
                <a:gd name="T16" fmla="*/ 0 h 31"/>
                <a:gd name="T17" fmla="*/ 97 w 97"/>
                <a:gd name="T18" fmla="*/ 31 h 31"/>
              </a:gdLst>
              <a:ahLst/>
              <a:cxnLst>
                <a:cxn ang="T10">
                  <a:pos x="T0" y="T1"/>
                </a:cxn>
                <a:cxn ang="T11">
                  <a:pos x="T2" y="T3"/>
                </a:cxn>
                <a:cxn ang="T12">
                  <a:pos x="T4" y="T5"/>
                </a:cxn>
                <a:cxn ang="T13">
                  <a:pos x="T6" y="T7"/>
                </a:cxn>
                <a:cxn ang="T14">
                  <a:pos x="T8" y="T9"/>
                </a:cxn>
              </a:cxnLst>
              <a:rect l="T15" t="T16" r="T17" b="T18"/>
              <a:pathLst>
                <a:path w="97" h="31">
                  <a:moveTo>
                    <a:pt x="97" y="0"/>
                  </a:moveTo>
                  <a:lnTo>
                    <a:pt x="0" y="18"/>
                  </a:lnTo>
                  <a:lnTo>
                    <a:pt x="3" y="31"/>
                  </a:lnTo>
                  <a:lnTo>
                    <a:pt x="97" y="10"/>
                  </a:lnTo>
                  <a:lnTo>
                    <a:pt x="97" y="0"/>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10" name="Freeform 918"/>
            <p:cNvSpPr>
              <a:spLocks/>
            </p:cNvSpPr>
            <p:nvPr/>
          </p:nvSpPr>
          <p:spPr bwMode="auto">
            <a:xfrm>
              <a:off x="3157" y="2418"/>
              <a:ext cx="13" cy="13"/>
            </a:xfrm>
            <a:custGeom>
              <a:avLst/>
              <a:gdLst>
                <a:gd name="T0" fmla="*/ 8 w 13"/>
                <a:gd name="T1" fmla="*/ 13 h 13"/>
                <a:gd name="T2" fmla="*/ 10 w 13"/>
                <a:gd name="T3" fmla="*/ 13 h 13"/>
                <a:gd name="T4" fmla="*/ 13 w 13"/>
                <a:gd name="T5" fmla="*/ 13 h 13"/>
                <a:gd name="T6" fmla="*/ 13 w 13"/>
                <a:gd name="T7" fmla="*/ 11 h 13"/>
                <a:gd name="T8" fmla="*/ 13 w 13"/>
                <a:gd name="T9" fmla="*/ 8 h 13"/>
                <a:gd name="T10" fmla="*/ 13 w 13"/>
                <a:gd name="T11" fmla="*/ 5 h 13"/>
                <a:gd name="T12" fmla="*/ 10 w 13"/>
                <a:gd name="T13" fmla="*/ 3 h 13"/>
                <a:gd name="T14" fmla="*/ 8 w 13"/>
                <a:gd name="T15" fmla="*/ 0 h 13"/>
                <a:gd name="T16" fmla="*/ 5 w 13"/>
                <a:gd name="T17" fmla="*/ 0 h 13"/>
                <a:gd name="T18" fmla="*/ 2 w 13"/>
                <a:gd name="T19" fmla="*/ 0 h 13"/>
                <a:gd name="T20" fmla="*/ 2 w 13"/>
                <a:gd name="T21" fmla="*/ 3 h 13"/>
                <a:gd name="T22" fmla="*/ 0 w 13"/>
                <a:gd name="T23" fmla="*/ 5 h 13"/>
                <a:gd name="T24" fmla="*/ 0 w 13"/>
                <a:gd name="T25" fmla="*/ 8 h 13"/>
                <a:gd name="T26" fmla="*/ 0 w 13"/>
                <a:gd name="T27" fmla="*/ 11 h 13"/>
                <a:gd name="T28" fmla="*/ 2 w 13"/>
                <a:gd name="T29" fmla="*/ 13 h 13"/>
                <a:gd name="T30" fmla="*/ 5 w 13"/>
                <a:gd name="T31" fmla="*/ 13 h 13"/>
                <a:gd name="T32" fmla="*/ 8 w 13"/>
                <a:gd name="T33" fmla="*/ 1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3"/>
                <a:gd name="T53" fmla="*/ 13 w 13"/>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3">
                  <a:moveTo>
                    <a:pt x="8" y="13"/>
                  </a:moveTo>
                  <a:lnTo>
                    <a:pt x="10" y="13"/>
                  </a:lnTo>
                  <a:lnTo>
                    <a:pt x="13" y="13"/>
                  </a:lnTo>
                  <a:lnTo>
                    <a:pt x="13" y="11"/>
                  </a:lnTo>
                  <a:lnTo>
                    <a:pt x="13" y="8"/>
                  </a:lnTo>
                  <a:lnTo>
                    <a:pt x="13" y="5"/>
                  </a:lnTo>
                  <a:lnTo>
                    <a:pt x="10" y="3"/>
                  </a:lnTo>
                  <a:lnTo>
                    <a:pt x="8" y="0"/>
                  </a:lnTo>
                  <a:lnTo>
                    <a:pt x="5" y="0"/>
                  </a:lnTo>
                  <a:lnTo>
                    <a:pt x="2" y="0"/>
                  </a:lnTo>
                  <a:lnTo>
                    <a:pt x="2" y="3"/>
                  </a:lnTo>
                  <a:lnTo>
                    <a:pt x="0" y="5"/>
                  </a:lnTo>
                  <a:lnTo>
                    <a:pt x="0" y="8"/>
                  </a:lnTo>
                  <a:lnTo>
                    <a:pt x="0" y="11"/>
                  </a:lnTo>
                  <a:lnTo>
                    <a:pt x="2" y="13"/>
                  </a:lnTo>
                  <a:lnTo>
                    <a:pt x="5" y="13"/>
                  </a:lnTo>
                  <a:lnTo>
                    <a:pt x="8" y="13"/>
                  </a:lnTo>
                  <a:close/>
                </a:path>
              </a:pathLst>
            </a:custGeom>
            <a:solidFill>
              <a:srgbClr val="7D72AA"/>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11" name="Freeform 919"/>
            <p:cNvSpPr>
              <a:spLocks/>
            </p:cNvSpPr>
            <p:nvPr/>
          </p:nvSpPr>
          <p:spPr bwMode="auto">
            <a:xfrm>
              <a:off x="3157" y="2418"/>
              <a:ext cx="13" cy="13"/>
            </a:xfrm>
            <a:custGeom>
              <a:avLst/>
              <a:gdLst>
                <a:gd name="T0" fmla="*/ 8 w 13"/>
                <a:gd name="T1" fmla="*/ 13 h 13"/>
                <a:gd name="T2" fmla="*/ 10 w 13"/>
                <a:gd name="T3" fmla="*/ 13 h 13"/>
                <a:gd name="T4" fmla="*/ 13 w 13"/>
                <a:gd name="T5" fmla="*/ 13 h 13"/>
                <a:gd name="T6" fmla="*/ 13 w 13"/>
                <a:gd name="T7" fmla="*/ 11 h 13"/>
                <a:gd name="T8" fmla="*/ 13 w 13"/>
                <a:gd name="T9" fmla="*/ 8 h 13"/>
                <a:gd name="T10" fmla="*/ 13 w 13"/>
                <a:gd name="T11" fmla="*/ 5 h 13"/>
                <a:gd name="T12" fmla="*/ 10 w 13"/>
                <a:gd name="T13" fmla="*/ 3 h 13"/>
                <a:gd name="T14" fmla="*/ 8 w 13"/>
                <a:gd name="T15" fmla="*/ 0 h 13"/>
                <a:gd name="T16" fmla="*/ 5 w 13"/>
                <a:gd name="T17" fmla="*/ 0 h 13"/>
                <a:gd name="T18" fmla="*/ 2 w 13"/>
                <a:gd name="T19" fmla="*/ 0 h 13"/>
                <a:gd name="T20" fmla="*/ 2 w 13"/>
                <a:gd name="T21" fmla="*/ 3 h 13"/>
                <a:gd name="T22" fmla="*/ 0 w 13"/>
                <a:gd name="T23" fmla="*/ 5 h 13"/>
                <a:gd name="T24" fmla="*/ 0 w 13"/>
                <a:gd name="T25" fmla="*/ 8 h 13"/>
                <a:gd name="T26" fmla="*/ 0 w 13"/>
                <a:gd name="T27" fmla="*/ 11 h 13"/>
                <a:gd name="T28" fmla="*/ 2 w 13"/>
                <a:gd name="T29" fmla="*/ 13 h 13"/>
                <a:gd name="T30" fmla="*/ 5 w 13"/>
                <a:gd name="T31" fmla="*/ 13 h 13"/>
                <a:gd name="T32" fmla="*/ 8 w 13"/>
                <a:gd name="T33" fmla="*/ 1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3"/>
                <a:gd name="T53" fmla="*/ 13 w 13"/>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3">
                  <a:moveTo>
                    <a:pt x="8" y="13"/>
                  </a:moveTo>
                  <a:lnTo>
                    <a:pt x="10" y="13"/>
                  </a:lnTo>
                  <a:lnTo>
                    <a:pt x="13" y="13"/>
                  </a:lnTo>
                  <a:lnTo>
                    <a:pt x="13" y="11"/>
                  </a:lnTo>
                  <a:lnTo>
                    <a:pt x="13" y="8"/>
                  </a:lnTo>
                  <a:lnTo>
                    <a:pt x="13" y="5"/>
                  </a:lnTo>
                  <a:lnTo>
                    <a:pt x="10" y="3"/>
                  </a:lnTo>
                  <a:lnTo>
                    <a:pt x="8" y="0"/>
                  </a:lnTo>
                  <a:lnTo>
                    <a:pt x="5" y="0"/>
                  </a:lnTo>
                  <a:lnTo>
                    <a:pt x="2" y="0"/>
                  </a:lnTo>
                  <a:lnTo>
                    <a:pt x="2" y="3"/>
                  </a:lnTo>
                  <a:lnTo>
                    <a:pt x="0" y="5"/>
                  </a:lnTo>
                  <a:lnTo>
                    <a:pt x="0" y="8"/>
                  </a:lnTo>
                  <a:lnTo>
                    <a:pt x="0" y="11"/>
                  </a:lnTo>
                  <a:lnTo>
                    <a:pt x="2" y="13"/>
                  </a:lnTo>
                  <a:lnTo>
                    <a:pt x="5" y="13"/>
                  </a:lnTo>
                  <a:lnTo>
                    <a:pt x="8" y="13"/>
                  </a:lnTo>
                  <a:close/>
                </a:path>
              </a:pathLst>
            </a:custGeom>
            <a:noFill/>
            <a:ln w="7938">
              <a:solidFill>
                <a:srgbClr val="1F1A17"/>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lstStyle/>
            <a:p>
              <a:endParaRPr lang="nb-NO"/>
            </a:p>
          </p:txBody>
        </p:sp>
        <p:sp>
          <p:nvSpPr>
            <p:cNvPr id="23612" name="Freeform 920"/>
            <p:cNvSpPr>
              <a:spLocks/>
            </p:cNvSpPr>
            <p:nvPr/>
          </p:nvSpPr>
          <p:spPr bwMode="auto">
            <a:xfrm>
              <a:off x="3159" y="2444"/>
              <a:ext cx="14" cy="16"/>
            </a:xfrm>
            <a:custGeom>
              <a:avLst/>
              <a:gdLst>
                <a:gd name="T0" fmla="*/ 6 w 14"/>
                <a:gd name="T1" fmla="*/ 16 h 16"/>
                <a:gd name="T2" fmla="*/ 8 w 14"/>
                <a:gd name="T3" fmla="*/ 16 h 16"/>
                <a:gd name="T4" fmla="*/ 11 w 14"/>
                <a:gd name="T5" fmla="*/ 13 h 16"/>
                <a:gd name="T6" fmla="*/ 14 w 14"/>
                <a:gd name="T7" fmla="*/ 11 h 16"/>
                <a:gd name="T8" fmla="*/ 14 w 14"/>
                <a:gd name="T9" fmla="*/ 8 h 16"/>
                <a:gd name="T10" fmla="*/ 14 w 14"/>
                <a:gd name="T11" fmla="*/ 5 h 16"/>
                <a:gd name="T12" fmla="*/ 11 w 14"/>
                <a:gd name="T13" fmla="*/ 3 h 16"/>
                <a:gd name="T14" fmla="*/ 8 w 14"/>
                <a:gd name="T15" fmla="*/ 3 h 16"/>
                <a:gd name="T16" fmla="*/ 6 w 14"/>
                <a:gd name="T17" fmla="*/ 0 h 16"/>
                <a:gd name="T18" fmla="*/ 3 w 14"/>
                <a:gd name="T19" fmla="*/ 3 h 16"/>
                <a:gd name="T20" fmla="*/ 0 w 14"/>
                <a:gd name="T21" fmla="*/ 3 h 16"/>
                <a:gd name="T22" fmla="*/ 0 w 14"/>
                <a:gd name="T23" fmla="*/ 5 h 16"/>
                <a:gd name="T24" fmla="*/ 0 w 14"/>
                <a:gd name="T25" fmla="*/ 8 h 16"/>
                <a:gd name="T26" fmla="*/ 0 w 14"/>
                <a:gd name="T27" fmla="*/ 11 h 16"/>
                <a:gd name="T28" fmla="*/ 3 w 14"/>
                <a:gd name="T29" fmla="*/ 13 h 16"/>
                <a:gd name="T30" fmla="*/ 3 w 14"/>
                <a:gd name="T31" fmla="*/ 16 h 16"/>
                <a:gd name="T32" fmla="*/ 6 w 14"/>
                <a:gd name="T33" fmla="*/ 16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6"/>
                <a:gd name="T53" fmla="*/ 14 w 14"/>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6">
                  <a:moveTo>
                    <a:pt x="6" y="16"/>
                  </a:moveTo>
                  <a:lnTo>
                    <a:pt x="8" y="16"/>
                  </a:lnTo>
                  <a:lnTo>
                    <a:pt x="11" y="13"/>
                  </a:lnTo>
                  <a:lnTo>
                    <a:pt x="14" y="11"/>
                  </a:lnTo>
                  <a:lnTo>
                    <a:pt x="14" y="8"/>
                  </a:lnTo>
                  <a:lnTo>
                    <a:pt x="14" y="5"/>
                  </a:lnTo>
                  <a:lnTo>
                    <a:pt x="11" y="3"/>
                  </a:lnTo>
                  <a:lnTo>
                    <a:pt x="8" y="3"/>
                  </a:lnTo>
                  <a:lnTo>
                    <a:pt x="6" y="0"/>
                  </a:lnTo>
                  <a:lnTo>
                    <a:pt x="3" y="3"/>
                  </a:lnTo>
                  <a:lnTo>
                    <a:pt x="0" y="3"/>
                  </a:lnTo>
                  <a:lnTo>
                    <a:pt x="0" y="5"/>
                  </a:lnTo>
                  <a:lnTo>
                    <a:pt x="0" y="8"/>
                  </a:lnTo>
                  <a:lnTo>
                    <a:pt x="0" y="11"/>
                  </a:lnTo>
                  <a:lnTo>
                    <a:pt x="3" y="13"/>
                  </a:lnTo>
                  <a:lnTo>
                    <a:pt x="3" y="16"/>
                  </a:lnTo>
                  <a:lnTo>
                    <a:pt x="6" y="16"/>
                  </a:lnTo>
                  <a:close/>
                </a:path>
              </a:pathLst>
            </a:custGeom>
            <a:solidFill>
              <a:srgbClr val="7D72AA"/>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13" name="Freeform 921"/>
            <p:cNvSpPr>
              <a:spLocks/>
            </p:cNvSpPr>
            <p:nvPr/>
          </p:nvSpPr>
          <p:spPr bwMode="auto">
            <a:xfrm>
              <a:off x="3159" y="2444"/>
              <a:ext cx="14" cy="16"/>
            </a:xfrm>
            <a:custGeom>
              <a:avLst/>
              <a:gdLst>
                <a:gd name="T0" fmla="*/ 6 w 14"/>
                <a:gd name="T1" fmla="*/ 16 h 16"/>
                <a:gd name="T2" fmla="*/ 8 w 14"/>
                <a:gd name="T3" fmla="*/ 16 h 16"/>
                <a:gd name="T4" fmla="*/ 11 w 14"/>
                <a:gd name="T5" fmla="*/ 13 h 16"/>
                <a:gd name="T6" fmla="*/ 14 w 14"/>
                <a:gd name="T7" fmla="*/ 11 h 16"/>
                <a:gd name="T8" fmla="*/ 14 w 14"/>
                <a:gd name="T9" fmla="*/ 8 h 16"/>
                <a:gd name="T10" fmla="*/ 14 w 14"/>
                <a:gd name="T11" fmla="*/ 5 h 16"/>
                <a:gd name="T12" fmla="*/ 11 w 14"/>
                <a:gd name="T13" fmla="*/ 3 h 16"/>
                <a:gd name="T14" fmla="*/ 8 w 14"/>
                <a:gd name="T15" fmla="*/ 3 h 16"/>
                <a:gd name="T16" fmla="*/ 6 w 14"/>
                <a:gd name="T17" fmla="*/ 0 h 16"/>
                <a:gd name="T18" fmla="*/ 3 w 14"/>
                <a:gd name="T19" fmla="*/ 3 h 16"/>
                <a:gd name="T20" fmla="*/ 0 w 14"/>
                <a:gd name="T21" fmla="*/ 3 h 16"/>
                <a:gd name="T22" fmla="*/ 0 w 14"/>
                <a:gd name="T23" fmla="*/ 5 h 16"/>
                <a:gd name="T24" fmla="*/ 0 w 14"/>
                <a:gd name="T25" fmla="*/ 8 h 16"/>
                <a:gd name="T26" fmla="*/ 0 w 14"/>
                <a:gd name="T27" fmla="*/ 11 h 16"/>
                <a:gd name="T28" fmla="*/ 3 w 14"/>
                <a:gd name="T29" fmla="*/ 13 h 16"/>
                <a:gd name="T30" fmla="*/ 3 w 14"/>
                <a:gd name="T31" fmla="*/ 16 h 16"/>
                <a:gd name="T32" fmla="*/ 6 w 14"/>
                <a:gd name="T33" fmla="*/ 16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6"/>
                <a:gd name="T53" fmla="*/ 14 w 14"/>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6">
                  <a:moveTo>
                    <a:pt x="6" y="16"/>
                  </a:moveTo>
                  <a:lnTo>
                    <a:pt x="8" y="16"/>
                  </a:lnTo>
                  <a:lnTo>
                    <a:pt x="11" y="13"/>
                  </a:lnTo>
                  <a:lnTo>
                    <a:pt x="14" y="11"/>
                  </a:lnTo>
                  <a:lnTo>
                    <a:pt x="14" y="8"/>
                  </a:lnTo>
                  <a:lnTo>
                    <a:pt x="14" y="5"/>
                  </a:lnTo>
                  <a:lnTo>
                    <a:pt x="11" y="3"/>
                  </a:lnTo>
                  <a:lnTo>
                    <a:pt x="8" y="3"/>
                  </a:lnTo>
                  <a:lnTo>
                    <a:pt x="6" y="0"/>
                  </a:lnTo>
                  <a:lnTo>
                    <a:pt x="3" y="3"/>
                  </a:lnTo>
                  <a:lnTo>
                    <a:pt x="0" y="3"/>
                  </a:lnTo>
                  <a:lnTo>
                    <a:pt x="0" y="5"/>
                  </a:lnTo>
                  <a:lnTo>
                    <a:pt x="0" y="8"/>
                  </a:lnTo>
                  <a:lnTo>
                    <a:pt x="0" y="11"/>
                  </a:lnTo>
                  <a:lnTo>
                    <a:pt x="3" y="13"/>
                  </a:lnTo>
                  <a:lnTo>
                    <a:pt x="3" y="16"/>
                  </a:lnTo>
                  <a:lnTo>
                    <a:pt x="6" y="16"/>
                  </a:lnTo>
                  <a:close/>
                </a:path>
              </a:pathLst>
            </a:custGeom>
            <a:noFill/>
            <a:ln w="7938">
              <a:solidFill>
                <a:srgbClr val="1F1A17"/>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lstStyle/>
            <a:p>
              <a:endParaRPr lang="nb-NO"/>
            </a:p>
          </p:txBody>
        </p:sp>
        <p:sp>
          <p:nvSpPr>
            <p:cNvPr id="23614" name="Freeform 922"/>
            <p:cNvSpPr>
              <a:spLocks/>
            </p:cNvSpPr>
            <p:nvPr/>
          </p:nvSpPr>
          <p:spPr bwMode="auto">
            <a:xfrm>
              <a:off x="3149" y="2329"/>
              <a:ext cx="13" cy="8"/>
            </a:xfrm>
            <a:custGeom>
              <a:avLst/>
              <a:gdLst>
                <a:gd name="T0" fmla="*/ 13 w 13"/>
                <a:gd name="T1" fmla="*/ 0 h 8"/>
                <a:gd name="T2" fmla="*/ 13 w 13"/>
                <a:gd name="T3" fmla="*/ 6 h 8"/>
                <a:gd name="T4" fmla="*/ 0 w 13"/>
                <a:gd name="T5" fmla="*/ 8 h 8"/>
                <a:gd name="T6" fmla="*/ 0 w 13"/>
                <a:gd name="T7" fmla="*/ 3 h 8"/>
                <a:gd name="T8" fmla="*/ 13 w 13"/>
                <a:gd name="T9" fmla="*/ 0 h 8"/>
                <a:gd name="T10" fmla="*/ 0 60000 65536"/>
                <a:gd name="T11" fmla="*/ 0 60000 65536"/>
                <a:gd name="T12" fmla="*/ 0 60000 65536"/>
                <a:gd name="T13" fmla="*/ 0 60000 65536"/>
                <a:gd name="T14" fmla="*/ 0 60000 65536"/>
                <a:gd name="T15" fmla="*/ 0 w 13"/>
                <a:gd name="T16" fmla="*/ 0 h 8"/>
                <a:gd name="T17" fmla="*/ 13 w 13"/>
                <a:gd name="T18" fmla="*/ 8 h 8"/>
              </a:gdLst>
              <a:ahLst/>
              <a:cxnLst>
                <a:cxn ang="T10">
                  <a:pos x="T0" y="T1"/>
                </a:cxn>
                <a:cxn ang="T11">
                  <a:pos x="T2" y="T3"/>
                </a:cxn>
                <a:cxn ang="T12">
                  <a:pos x="T4" y="T5"/>
                </a:cxn>
                <a:cxn ang="T13">
                  <a:pos x="T6" y="T7"/>
                </a:cxn>
                <a:cxn ang="T14">
                  <a:pos x="T8" y="T9"/>
                </a:cxn>
              </a:cxnLst>
              <a:rect l="T15" t="T16" r="T17" b="T18"/>
              <a:pathLst>
                <a:path w="13" h="8">
                  <a:moveTo>
                    <a:pt x="13" y="0"/>
                  </a:moveTo>
                  <a:lnTo>
                    <a:pt x="13" y="6"/>
                  </a:lnTo>
                  <a:lnTo>
                    <a:pt x="0" y="8"/>
                  </a:lnTo>
                  <a:lnTo>
                    <a:pt x="0" y="3"/>
                  </a:lnTo>
                  <a:lnTo>
                    <a:pt x="13" y="0"/>
                  </a:lnTo>
                  <a:close/>
                </a:path>
              </a:pathLst>
            </a:custGeom>
            <a:solidFill>
              <a:srgbClr val="A8D58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15" name="Freeform 923"/>
            <p:cNvSpPr>
              <a:spLocks/>
            </p:cNvSpPr>
            <p:nvPr/>
          </p:nvSpPr>
          <p:spPr bwMode="auto">
            <a:xfrm>
              <a:off x="3188" y="2324"/>
              <a:ext cx="86" cy="26"/>
            </a:xfrm>
            <a:custGeom>
              <a:avLst/>
              <a:gdLst>
                <a:gd name="T0" fmla="*/ 0 w 86"/>
                <a:gd name="T1" fmla="*/ 18 h 26"/>
                <a:gd name="T2" fmla="*/ 86 w 86"/>
                <a:gd name="T3" fmla="*/ 0 h 26"/>
                <a:gd name="T4" fmla="*/ 86 w 86"/>
                <a:gd name="T5" fmla="*/ 11 h 26"/>
                <a:gd name="T6" fmla="*/ 0 w 86"/>
                <a:gd name="T7" fmla="*/ 26 h 26"/>
                <a:gd name="T8" fmla="*/ 0 w 86"/>
                <a:gd name="T9" fmla="*/ 18 h 26"/>
                <a:gd name="T10" fmla="*/ 0 60000 65536"/>
                <a:gd name="T11" fmla="*/ 0 60000 65536"/>
                <a:gd name="T12" fmla="*/ 0 60000 65536"/>
                <a:gd name="T13" fmla="*/ 0 60000 65536"/>
                <a:gd name="T14" fmla="*/ 0 60000 65536"/>
                <a:gd name="T15" fmla="*/ 0 w 86"/>
                <a:gd name="T16" fmla="*/ 0 h 26"/>
                <a:gd name="T17" fmla="*/ 86 w 86"/>
                <a:gd name="T18" fmla="*/ 26 h 26"/>
              </a:gdLst>
              <a:ahLst/>
              <a:cxnLst>
                <a:cxn ang="T10">
                  <a:pos x="T0" y="T1"/>
                </a:cxn>
                <a:cxn ang="T11">
                  <a:pos x="T2" y="T3"/>
                </a:cxn>
                <a:cxn ang="T12">
                  <a:pos x="T4" y="T5"/>
                </a:cxn>
                <a:cxn ang="T13">
                  <a:pos x="T6" y="T7"/>
                </a:cxn>
                <a:cxn ang="T14">
                  <a:pos x="T8" y="T9"/>
                </a:cxn>
              </a:cxnLst>
              <a:rect l="T15" t="T16" r="T17" b="T18"/>
              <a:pathLst>
                <a:path w="86" h="26">
                  <a:moveTo>
                    <a:pt x="0" y="18"/>
                  </a:moveTo>
                  <a:lnTo>
                    <a:pt x="86" y="0"/>
                  </a:lnTo>
                  <a:lnTo>
                    <a:pt x="86" y="11"/>
                  </a:lnTo>
                  <a:lnTo>
                    <a:pt x="0" y="26"/>
                  </a:lnTo>
                  <a:lnTo>
                    <a:pt x="0" y="18"/>
                  </a:lnTo>
                  <a:close/>
                </a:path>
              </a:pathLst>
            </a:custGeom>
            <a:solidFill>
              <a:srgbClr val="7D72AA"/>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16" name="Freeform 924"/>
            <p:cNvSpPr>
              <a:spLocks/>
            </p:cNvSpPr>
            <p:nvPr/>
          </p:nvSpPr>
          <p:spPr bwMode="auto">
            <a:xfrm>
              <a:off x="3206" y="2329"/>
              <a:ext cx="53" cy="19"/>
            </a:xfrm>
            <a:custGeom>
              <a:avLst/>
              <a:gdLst>
                <a:gd name="T0" fmla="*/ 3 w 53"/>
                <a:gd name="T1" fmla="*/ 11 h 19"/>
                <a:gd name="T2" fmla="*/ 0 w 53"/>
                <a:gd name="T3" fmla="*/ 19 h 19"/>
                <a:gd name="T4" fmla="*/ 53 w 53"/>
                <a:gd name="T5" fmla="*/ 8 h 19"/>
                <a:gd name="T6" fmla="*/ 53 w 53"/>
                <a:gd name="T7" fmla="*/ 0 h 19"/>
                <a:gd name="T8" fmla="*/ 3 w 53"/>
                <a:gd name="T9" fmla="*/ 11 h 19"/>
                <a:gd name="T10" fmla="*/ 0 60000 65536"/>
                <a:gd name="T11" fmla="*/ 0 60000 65536"/>
                <a:gd name="T12" fmla="*/ 0 60000 65536"/>
                <a:gd name="T13" fmla="*/ 0 60000 65536"/>
                <a:gd name="T14" fmla="*/ 0 60000 65536"/>
                <a:gd name="T15" fmla="*/ 0 w 53"/>
                <a:gd name="T16" fmla="*/ 0 h 19"/>
                <a:gd name="T17" fmla="*/ 53 w 53"/>
                <a:gd name="T18" fmla="*/ 19 h 19"/>
              </a:gdLst>
              <a:ahLst/>
              <a:cxnLst>
                <a:cxn ang="T10">
                  <a:pos x="T0" y="T1"/>
                </a:cxn>
                <a:cxn ang="T11">
                  <a:pos x="T2" y="T3"/>
                </a:cxn>
                <a:cxn ang="T12">
                  <a:pos x="T4" y="T5"/>
                </a:cxn>
                <a:cxn ang="T13">
                  <a:pos x="T6" y="T7"/>
                </a:cxn>
                <a:cxn ang="T14">
                  <a:pos x="T8" y="T9"/>
                </a:cxn>
              </a:cxnLst>
              <a:rect l="T15" t="T16" r="T17" b="T18"/>
              <a:pathLst>
                <a:path w="53" h="19">
                  <a:moveTo>
                    <a:pt x="3" y="11"/>
                  </a:moveTo>
                  <a:lnTo>
                    <a:pt x="0" y="19"/>
                  </a:lnTo>
                  <a:lnTo>
                    <a:pt x="53" y="8"/>
                  </a:lnTo>
                  <a:lnTo>
                    <a:pt x="53" y="0"/>
                  </a:lnTo>
                  <a:lnTo>
                    <a:pt x="3" y="11"/>
                  </a:lnTo>
                  <a:close/>
                </a:path>
              </a:pathLst>
            </a:custGeom>
            <a:solidFill>
              <a:srgbClr val="1F1A1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17" name="Freeform 925"/>
            <p:cNvSpPr>
              <a:spLocks/>
            </p:cNvSpPr>
            <p:nvPr/>
          </p:nvSpPr>
          <p:spPr bwMode="auto">
            <a:xfrm>
              <a:off x="3058" y="2272"/>
              <a:ext cx="156" cy="26"/>
            </a:xfrm>
            <a:custGeom>
              <a:avLst/>
              <a:gdLst>
                <a:gd name="T0" fmla="*/ 0 w 156"/>
                <a:gd name="T1" fmla="*/ 5 h 26"/>
                <a:gd name="T2" fmla="*/ 86 w 156"/>
                <a:gd name="T3" fmla="*/ 26 h 26"/>
                <a:gd name="T4" fmla="*/ 156 w 156"/>
                <a:gd name="T5" fmla="*/ 16 h 26"/>
                <a:gd name="T6" fmla="*/ 83 w 156"/>
                <a:gd name="T7" fmla="*/ 18 h 26"/>
                <a:gd name="T8" fmla="*/ 112 w 156"/>
                <a:gd name="T9" fmla="*/ 8 h 26"/>
                <a:gd name="T10" fmla="*/ 55 w 156"/>
                <a:gd name="T11" fmla="*/ 10 h 26"/>
                <a:gd name="T12" fmla="*/ 83 w 156"/>
                <a:gd name="T13" fmla="*/ 0 h 26"/>
                <a:gd name="T14" fmla="*/ 0 w 156"/>
                <a:gd name="T15" fmla="*/ 5 h 26"/>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26"/>
                <a:gd name="T26" fmla="*/ 156 w 156"/>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26">
                  <a:moveTo>
                    <a:pt x="0" y="5"/>
                  </a:moveTo>
                  <a:lnTo>
                    <a:pt x="86" y="26"/>
                  </a:lnTo>
                  <a:lnTo>
                    <a:pt x="156" y="16"/>
                  </a:lnTo>
                  <a:lnTo>
                    <a:pt x="83" y="18"/>
                  </a:lnTo>
                  <a:lnTo>
                    <a:pt x="112" y="8"/>
                  </a:lnTo>
                  <a:lnTo>
                    <a:pt x="55" y="10"/>
                  </a:lnTo>
                  <a:lnTo>
                    <a:pt x="83" y="0"/>
                  </a:lnTo>
                  <a:lnTo>
                    <a:pt x="0" y="5"/>
                  </a:lnTo>
                  <a:close/>
                </a:path>
              </a:pathLst>
            </a:custGeom>
            <a:solidFill>
              <a:srgbClr val="FAC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18" name="Freeform 926"/>
            <p:cNvSpPr>
              <a:spLocks/>
            </p:cNvSpPr>
            <p:nvPr/>
          </p:nvSpPr>
          <p:spPr bwMode="auto">
            <a:xfrm>
              <a:off x="2925" y="2494"/>
              <a:ext cx="104" cy="86"/>
            </a:xfrm>
            <a:custGeom>
              <a:avLst/>
              <a:gdLst>
                <a:gd name="T0" fmla="*/ 0 w 104"/>
                <a:gd name="T1" fmla="*/ 70 h 86"/>
                <a:gd name="T2" fmla="*/ 18 w 104"/>
                <a:gd name="T3" fmla="*/ 86 h 86"/>
                <a:gd name="T4" fmla="*/ 104 w 104"/>
                <a:gd name="T5" fmla="*/ 0 h 86"/>
                <a:gd name="T6" fmla="*/ 0 w 104"/>
                <a:gd name="T7" fmla="*/ 70 h 86"/>
                <a:gd name="T8" fmla="*/ 0 60000 65536"/>
                <a:gd name="T9" fmla="*/ 0 60000 65536"/>
                <a:gd name="T10" fmla="*/ 0 60000 65536"/>
                <a:gd name="T11" fmla="*/ 0 60000 65536"/>
                <a:gd name="T12" fmla="*/ 0 w 104"/>
                <a:gd name="T13" fmla="*/ 0 h 86"/>
                <a:gd name="T14" fmla="*/ 104 w 104"/>
                <a:gd name="T15" fmla="*/ 86 h 86"/>
              </a:gdLst>
              <a:ahLst/>
              <a:cxnLst>
                <a:cxn ang="T8">
                  <a:pos x="T0" y="T1"/>
                </a:cxn>
                <a:cxn ang="T9">
                  <a:pos x="T2" y="T3"/>
                </a:cxn>
                <a:cxn ang="T10">
                  <a:pos x="T4" y="T5"/>
                </a:cxn>
                <a:cxn ang="T11">
                  <a:pos x="T6" y="T7"/>
                </a:cxn>
              </a:cxnLst>
              <a:rect l="T12" t="T13" r="T14" b="T15"/>
              <a:pathLst>
                <a:path w="104" h="86">
                  <a:moveTo>
                    <a:pt x="0" y="70"/>
                  </a:moveTo>
                  <a:lnTo>
                    <a:pt x="18" y="86"/>
                  </a:lnTo>
                  <a:lnTo>
                    <a:pt x="104" y="0"/>
                  </a:lnTo>
                  <a:lnTo>
                    <a:pt x="0" y="70"/>
                  </a:lnTo>
                  <a:close/>
                </a:path>
              </a:pathLst>
            </a:custGeom>
            <a:solidFill>
              <a:srgbClr val="E35E4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19" name="Freeform 927"/>
            <p:cNvSpPr>
              <a:spLocks/>
            </p:cNvSpPr>
            <p:nvPr/>
          </p:nvSpPr>
          <p:spPr bwMode="auto">
            <a:xfrm>
              <a:off x="2896" y="2426"/>
              <a:ext cx="138" cy="29"/>
            </a:xfrm>
            <a:custGeom>
              <a:avLst/>
              <a:gdLst>
                <a:gd name="T0" fmla="*/ 10 w 138"/>
                <a:gd name="T1" fmla="*/ 0 h 29"/>
                <a:gd name="T2" fmla="*/ 0 w 138"/>
                <a:gd name="T3" fmla="*/ 23 h 29"/>
                <a:gd name="T4" fmla="*/ 138 w 138"/>
                <a:gd name="T5" fmla="*/ 29 h 29"/>
                <a:gd name="T6" fmla="*/ 10 w 138"/>
                <a:gd name="T7" fmla="*/ 0 h 29"/>
                <a:gd name="T8" fmla="*/ 0 60000 65536"/>
                <a:gd name="T9" fmla="*/ 0 60000 65536"/>
                <a:gd name="T10" fmla="*/ 0 60000 65536"/>
                <a:gd name="T11" fmla="*/ 0 60000 65536"/>
                <a:gd name="T12" fmla="*/ 0 w 138"/>
                <a:gd name="T13" fmla="*/ 0 h 29"/>
                <a:gd name="T14" fmla="*/ 138 w 138"/>
                <a:gd name="T15" fmla="*/ 29 h 29"/>
              </a:gdLst>
              <a:ahLst/>
              <a:cxnLst>
                <a:cxn ang="T8">
                  <a:pos x="T0" y="T1"/>
                </a:cxn>
                <a:cxn ang="T9">
                  <a:pos x="T2" y="T3"/>
                </a:cxn>
                <a:cxn ang="T10">
                  <a:pos x="T4" y="T5"/>
                </a:cxn>
                <a:cxn ang="T11">
                  <a:pos x="T6" y="T7"/>
                </a:cxn>
              </a:cxnLst>
              <a:rect l="T12" t="T13" r="T14" b="T15"/>
              <a:pathLst>
                <a:path w="138" h="29">
                  <a:moveTo>
                    <a:pt x="10" y="0"/>
                  </a:moveTo>
                  <a:lnTo>
                    <a:pt x="0" y="23"/>
                  </a:lnTo>
                  <a:lnTo>
                    <a:pt x="138" y="29"/>
                  </a:lnTo>
                  <a:lnTo>
                    <a:pt x="10" y="0"/>
                  </a:lnTo>
                  <a:close/>
                </a:path>
              </a:pathLst>
            </a:custGeom>
            <a:solidFill>
              <a:srgbClr val="E35E4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sp>
          <p:nvSpPr>
            <p:cNvPr id="23620" name="Freeform 928"/>
            <p:cNvSpPr>
              <a:spLocks/>
            </p:cNvSpPr>
            <p:nvPr/>
          </p:nvSpPr>
          <p:spPr bwMode="auto">
            <a:xfrm>
              <a:off x="2906" y="2319"/>
              <a:ext cx="113" cy="83"/>
            </a:xfrm>
            <a:custGeom>
              <a:avLst/>
              <a:gdLst>
                <a:gd name="T0" fmla="*/ 21 w 113"/>
                <a:gd name="T1" fmla="*/ 0 h 83"/>
                <a:gd name="T2" fmla="*/ 0 w 113"/>
                <a:gd name="T3" fmla="*/ 21 h 83"/>
                <a:gd name="T4" fmla="*/ 113 w 113"/>
                <a:gd name="T5" fmla="*/ 83 h 83"/>
                <a:gd name="T6" fmla="*/ 21 w 113"/>
                <a:gd name="T7" fmla="*/ 0 h 83"/>
                <a:gd name="T8" fmla="*/ 0 60000 65536"/>
                <a:gd name="T9" fmla="*/ 0 60000 65536"/>
                <a:gd name="T10" fmla="*/ 0 60000 65536"/>
                <a:gd name="T11" fmla="*/ 0 60000 65536"/>
                <a:gd name="T12" fmla="*/ 0 w 113"/>
                <a:gd name="T13" fmla="*/ 0 h 83"/>
                <a:gd name="T14" fmla="*/ 113 w 113"/>
                <a:gd name="T15" fmla="*/ 83 h 83"/>
              </a:gdLst>
              <a:ahLst/>
              <a:cxnLst>
                <a:cxn ang="T8">
                  <a:pos x="T0" y="T1"/>
                </a:cxn>
                <a:cxn ang="T9">
                  <a:pos x="T2" y="T3"/>
                </a:cxn>
                <a:cxn ang="T10">
                  <a:pos x="T4" y="T5"/>
                </a:cxn>
                <a:cxn ang="T11">
                  <a:pos x="T6" y="T7"/>
                </a:cxn>
              </a:cxnLst>
              <a:rect l="T12" t="T13" r="T14" b="T15"/>
              <a:pathLst>
                <a:path w="113" h="83">
                  <a:moveTo>
                    <a:pt x="21" y="0"/>
                  </a:moveTo>
                  <a:lnTo>
                    <a:pt x="0" y="21"/>
                  </a:lnTo>
                  <a:lnTo>
                    <a:pt x="113" y="83"/>
                  </a:lnTo>
                  <a:lnTo>
                    <a:pt x="21" y="0"/>
                  </a:lnTo>
                  <a:close/>
                </a:path>
              </a:pathLst>
            </a:custGeom>
            <a:solidFill>
              <a:srgbClr val="E35E47"/>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a:lstStyle/>
            <a:p>
              <a:endParaRPr lang="nb-NO"/>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22078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2078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2130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2130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2147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2147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2147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2147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2147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22147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22147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22148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22148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22148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22148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221484"/>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22148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22148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22148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22148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221489"/>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221490"/>
                                        </p:tgtEl>
                                        <p:attrNameLst>
                                          <p:attrName>style.visibility</p:attrName>
                                        </p:attrNameLst>
                                      </p:cBhvr>
                                      <p:to>
                                        <p:strVal val="visible"/>
                                      </p:to>
                                    </p:set>
                                  </p:childTnLst>
                                </p:cTn>
                              </p:par>
                            </p:childTnLst>
                          </p:cTn>
                        </p:par>
                        <p:par>
                          <p:cTn id="62" fill="hold" nodeType="afterGroup">
                            <p:stCondLst>
                              <p:cond delay="0"/>
                            </p:stCondLst>
                            <p:childTnLst>
                              <p:par>
                                <p:cTn id="63" presetID="1" presetClass="entr" presetSubtype="0" fill="hold" grpId="0" nodeType="afterEffect">
                                  <p:stCondLst>
                                    <p:cond delay="1000"/>
                                  </p:stCondLst>
                                  <p:childTnLst>
                                    <p:set>
                                      <p:cBhvr>
                                        <p:cTn id="64" dur="1" fill="hold">
                                          <p:stCondLst>
                                            <p:cond delay="0"/>
                                          </p:stCondLst>
                                        </p:cTn>
                                        <p:tgtEl>
                                          <p:spTgt spid="1221491"/>
                                        </p:tgtEl>
                                        <p:attrNameLst>
                                          <p:attrName>style.visibility</p:attrName>
                                        </p:attrNameLst>
                                      </p:cBhvr>
                                      <p:to>
                                        <p:strVal val="visible"/>
                                      </p:to>
                                    </p:set>
                                  </p:childTnLst>
                                </p:cTn>
                              </p:par>
                            </p:childTnLst>
                          </p:cTn>
                        </p:par>
                        <p:par>
                          <p:cTn id="65" fill="hold" nodeType="afterGroup">
                            <p:stCondLst>
                              <p:cond delay="1000"/>
                            </p:stCondLst>
                            <p:childTnLst>
                              <p:par>
                                <p:cTn id="66" presetID="1" presetClass="entr" presetSubtype="0" fill="hold" grpId="0" nodeType="afterEffect">
                                  <p:stCondLst>
                                    <p:cond delay="0"/>
                                  </p:stCondLst>
                                  <p:childTnLst>
                                    <p:set>
                                      <p:cBhvr>
                                        <p:cTn id="67" dur="1" fill="hold">
                                          <p:stCondLst>
                                            <p:cond delay="0"/>
                                          </p:stCondLst>
                                        </p:cTn>
                                        <p:tgtEl>
                                          <p:spTgt spid="1221492"/>
                                        </p:tgtEl>
                                        <p:attrNameLst>
                                          <p:attrName>style.visibility</p:attrName>
                                        </p:attrNameLst>
                                      </p:cBhvr>
                                      <p:to>
                                        <p:strVal val="visible"/>
                                      </p:to>
                                    </p:set>
                                  </p:childTnLst>
                                </p:cTn>
                              </p:par>
                            </p:childTnLst>
                          </p:cTn>
                        </p:par>
                        <p:par>
                          <p:cTn id="68" fill="hold" nodeType="afterGroup">
                            <p:stCondLst>
                              <p:cond delay="1000"/>
                            </p:stCondLst>
                            <p:childTnLst>
                              <p:par>
                                <p:cTn id="69" presetID="1" presetClass="entr" presetSubtype="0" fill="hold" grpId="0" nodeType="afterEffect">
                                  <p:stCondLst>
                                    <p:cond delay="0"/>
                                  </p:stCondLst>
                                  <p:childTnLst>
                                    <p:set>
                                      <p:cBhvr>
                                        <p:cTn id="70" dur="1" fill="hold">
                                          <p:stCondLst>
                                            <p:cond delay="0"/>
                                          </p:stCondLst>
                                        </p:cTn>
                                        <p:tgtEl>
                                          <p:spTgt spid="1221493"/>
                                        </p:tgtEl>
                                        <p:attrNameLst>
                                          <p:attrName>style.visibility</p:attrName>
                                        </p:attrNameLst>
                                      </p:cBhvr>
                                      <p:to>
                                        <p:strVal val="visible"/>
                                      </p:to>
                                    </p:set>
                                  </p:childTnLst>
                                </p:cTn>
                              </p:par>
                            </p:childTnLst>
                          </p:cTn>
                        </p:par>
                        <p:par>
                          <p:cTn id="71" fill="hold" nodeType="afterGroup">
                            <p:stCondLst>
                              <p:cond delay="1000"/>
                            </p:stCondLst>
                            <p:childTnLst>
                              <p:par>
                                <p:cTn id="72" presetID="1" presetClass="entr" presetSubtype="0" fill="hold" grpId="0" nodeType="afterEffect">
                                  <p:stCondLst>
                                    <p:cond delay="0"/>
                                  </p:stCondLst>
                                  <p:childTnLst>
                                    <p:set>
                                      <p:cBhvr>
                                        <p:cTn id="73" dur="1" fill="hold">
                                          <p:stCondLst>
                                            <p:cond delay="0"/>
                                          </p:stCondLst>
                                        </p:cTn>
                                        <p:tgtEl>
                                          <p:spTgt spid="1221494"/>
                                        </p:tgtEl>
                                        <p:attrNameLst>
                                          <p:attrName>style.visibility</p:attrName>
                                        </p:attrNameLst>
                                      </p:cBhvr>
                                      <p:to>
                                        <p:strVal val="visible"/>
                                      </p:to>
                                    </p:set>
                                  </p:childTnLst>
                                </p:cTn>
                              </p:par>
                            </p:childTnLst>
                          </p:cTn>
                        </p:par>
                        <p:par>
                          <p:cTn id="74" fill="hold" nodeType="afterGroup">
                            <p:stCondLst>
                              <p:cond delay="1000"/>
                            </p:stCondLst>
                            <p:childTnLst>
                              <p:par>
                                <p:cTn id="75" presetID="1" presetClass="entr" presetSubtype="0" fill="hold" grpId="0" nodeType="afterEffect">
                                  <p:stCondLst>
                                    <p:cond delay="0"/>
                                  </p:stCondLst>
                                  <p:childTnLst>
                                    <p:set>
                                      <p:cBhvr>
                                        <p:cTn id="76" dur="1" fill="hold">
                                          <p:stCondLst>
                                            <p:cond delay="0"/>
                                          </p:stCondLst>
                                        </p:cTn>
                                        <p:tgtEl>
                                          <p:spTgt spid="1221495"/>
                                        </p:tgtEl>
                                        <p:attrNameLst>
                                          <p:attrName>style.visibility</p:attrName>
                                        </p:attrNameLst>
                                      </p:cBhvr>
                                      <p:to>
                                        <p:strVal val="visible"/>
                                      </p:to>
                                    </p:set>
                                  </p:childTnLst>
                                </p:cTn>
                              </p:par>
                              <p:par>
                                <p:cTn id="77" presetID="0" presetClass="path" presetSubtype="0" repeatCount="indefinite" accel="50000" decel="50000" fill="hold" grpId="1" nodeType="withEffect">
                                  <p:stCondLst>
                                    <p:cond delay="0"/>
                                  </p:stCondLst>
                                  <p:endCondLst>
                                    <p:cond evt="onNext" delay="0">
                                      <p:tgtEl>
                                        <p:sldTgt/>
                                      </p:tgtEl>
                                    </p:cond>
                                  </p:endCondLst>
                                  <p:childTnLst>
                                    <p:animMotion origin="layout" path="M 0.01094 0.00185 C 0.02778 -0.00023 0.04462 -0.00139 0.06146 -0.00255 C 0.08386 -0.00093 0.10625 1.64466E-7 0.12865 0.00185 C 0.1382 0.00255 0.14757 0.00278 0.15712 0.00347 C 0.16632 0.00417 0.18455 0.00625 0.18455 0.00625 C 0.21337 0.00533 0.24601 0.00764 0.27361 -0.00834 C 0.28177 -0.0132 0.2915 -0.02085 0.29896 -0.02733 C 0.30365 -0.0315 0.30799 -0.04054 0.31424 -0.04054 " pathEditMode="relative" ptsTypes="fffffffA">
                                      <p:cBhvr>
                                        <p:cTn id="78" dur="1000" fill="hold"/>
                                        <p:tgtEl>
                                          <p:spTgt spid="1221491"/>
                                        </p:tgtEl>
                                        <p:attrNameLst>
                                          <p:attrName>ppt_x</p:attrName>
                                          <p:attrName>ppt_y</p:attrName>
                                        </p:attrNameLst>
                                      </p:cBhvr>
                                    </p:animMotion>
                                  </p:childTnLst>
                                </p:cTn>
                              </p:par>
                              <p:par>
                                <p:cTn id="79" presetID="0" presetClass="path" presetSubtype="0" repeatCount="indefinite" accel="50000" decel="50000" fill="hold" grpId="1" nodeType="withEffect">
                                  <p:stCondLst>
                                    <p:cond delay="0"/>
                                  </p:stCondLst>
                                  <p:endCondLst>
                                    <p:cond evt="onNext" delay="0">
                                      <p:tgtEl>
                                        <p:sldTgt/>
                                      </p:tgtEl>
                                    </p:cond>
                                  </p:endCondLst>
                                  <p:childTnLst>
                                    <p:animMotion origin="layout" path="M 0.01094 0.00278 C 0.03542 0.00162 0.03976 0.00023 0.06146 0.00278 C 0.06563 0.00324 0.06962 0.00579 0.07361 0.00718 C 0.08629 0.01135 0.09931 0.01621 0.11216 0.01899 C 0.12361 0.02386 0.13542 0.02618 0.14723 0.02919 C 0.15677 0.03567 0.16702 0.03961 0.17587 0.04818 C 0.17882 0.05096 0.1816 0.0542 0.18455 0.05698 C 0.18559 0.05814 0.18785 0.05999 0.18785 0.05999 C 0.18854 0.06138 0.18924 0.06324 0.19011 0.0644 C 0.19098 0.06555 0.19254 0.06602 0.19341 0.06741 C 0.19462 0.06949 0.19427 0.07274 0.19566 0.07459 C 0.19775 0.0776 0.20139 0.07876 0.2033 0.082 C 0.20538 0.08571 0.2066 0.09011 0.20886 0.09358 C 0.21077 0.09659 0.21337 0.09822 0.21545 0.101 C 0.21719 0.10841 0.22205 0.11235 0.22535 0.1186 C 0.22813 0.13041 0.23368 0.1369 0.24184 0.142 C 0.24462 0.14779 0.24532 0.15288 0.24723 0.1596 C 0.24809 0.16261 0.25052 0.1684 0.25052 0.1684 " pathEditMode="relative" ptsTypes="fffffffffffffffffA">
                                      <p:cBhvr>
                                        <p:cTn id="80" dur="1000" fill="hold"/>
                                        <p:tgtEl>
                                          <p:spTgt spid="1221492"/>
                                        </p:tgtEl>
                                        <p:attrNameLst>
                                          <p:attrName>ppt_x</p:attrName>
                                          <p:attrName>ppt_y</p:attrName>
                                        </p:attrNameLst>
                                      </p:cBhvr>
                                    </p:animMotion>
                                  </p:childTnLst>
                                </p:cTn>
                              </p:par>
                              <p:par>
                                <p:cTn id="81" presetID="0" presetClass="path" presetSubtype="0" repeatCount="indefinite" accel="50000" decel="50000" fill="hold" grpId="1" nodeType="withEffect">
                                  <p:stCondLst>
                                    <p:cond delay="0"/>
                                  </p:stCondLst>
                                  <p:endCondLst>
                                    <p:cond evt="onNext" delay="0">
                                      <p:tgtEl>
                                        <p:sldTgt/>
                                      </p:tgtEl>
                                    </p:cond>
                                  </p:endCondLst>
                                  <p:childTnLst>
                                    <p:animMotion origin="layout" path="M 0.0132 0.00185 C 0.03473 -0.00278 0.02188 -0.00069 0.05174 -0.00255 C 0.05799 -0.00417 0.06407 -0.00625 0.07032 -0.00834 C 0.07604 -0.01228 0.08212 -0.0132 0.08785 -0.01714 C 0.09375 -0.02108 0.09827 -0.02919 0.10434 -0.03173 C 0.10816 -0.04216 0.10538 -0.03614 0.11424 -0.04795 C 0.1165 -0.05096 0.12205 -0.05536 0.12205 -0.05536 C 0.12379 -0.06301 0.12778 -0.06926 0.12969 -0.07714 C 0.13073 -0.08107 0.1316 -0.09034 0.13195 -0.09335 C 0.13247 -0.11049 0.13177 -0.12926 0.13525 -0.14617 C 0.13698 -0.16516 0.13229 -0.21496 0.13629 -0.21496 " pathEditMode="relative" ptsTypes="ffffffffffA">
                                      <p:cBhvr>
                                        <p:cTn id="82" dur="1000" fill="hold"/>
                                        <p:tgtEl>
                                          <p:spTgt spid="1221493"/>
                                        </p:tgtEl>
                                        <p:attrNameLst>
                                          <p:attrName>ppt_x</p:attrName>
                                          <p:attrName>ppt_y</p:attrName>
                                        </p:attrNameLst>
                                      </p:cBhvr>
                                    </p:animMotion>
                                  </p:childTnLst>
                                </p:cTn>
                              </p:par>
                              <p:par>
                                <p:cTn id="83" presetID="0" presetClass="path" presetSubtype="0" repeatCount="indefinite" accel="50000" decel="50000" fill="hold" grpId="1" nodeType="withEffect">
                                  <p:stCondLst>
                                    <p:cond delay="0"/>
                                  </p:stCondLst>
                                  <p:endCondLst>
                                    <p:cond evt="onNext" delay="0">
                                      <p:tgtEl>
                                        <p:sldTgt/>
                                      </p:tgtEl>
                                    </p:cond>
                                  </p:endCondLst>
                                  <p:childTnLst>
                                    <p:animMotion origin="layout" path="M 0.01145 0.00486 C 0.02986 0.00301 0.04809 0.0044 0.06649 0.00625 C 0.0993 0.01459 0.13402 0.00857 0.16753 0.01065 C 0.17916 0.0132 0.19132 0.01644 0.2026 0.02108 C 0.20555 0.02223 0.20833 0.02478 0.21145 0.02548 C 0.21649 0.02664 0.2217 0.0264 0.22691 0.02687 C 0.23055 0.02849 0.23402 0.03011 0.23784 0.03127 C 0.24774 0.03822 0.25885 0.04355 0.26979 0.04748 C 0.27882 0.05559 0.2835 0.05235 0.29722 0.05327 C 0.30191 0.05582 0.30625 0.05698 0.31041 0.06069 C 0.3125 0.06949 0.31597 0.06393 0.31909 0.07227 " pathEditMode="relative" ptsTypes="ffffffffffA">
                                      <p:cBhvr>
                                        <p:cTn id="84" dur="1000" fill="hold"/>
                                        <p:tgtEl>
                                          <p:spTgt spid="1221494"/>
                                        </p:tgtEl>
                                        <p:attrNameLst>
                                          <p:attrName>ppt_x</p:attrName>
                                          <p:attrName>ppt_y</p:attrName>
                                        </p:attrNameLst>
                                      </p:cBhvr>
                                    </p:animMotion>
                                  </p:childTnLst>
                                </p:cTn>
                              </p:par>
                              <p:par>
                                <p:cTn id="85" presetID="0" presetClass="path" presetSubtype="0" repeatCount="indefinite" accel="50000" decel="50000" fill="hold" grpId="1" nodeType="withEffect">
                                  <p:stCondLst>
                                    <p:cond delay="0"/>
                                  </p:stCondLst>
                                  <p:endCondLst>
                                    <p:cond evt="onNext" delay="0">
                                      <p:tgtEl>
                                        <p:sldTgt/>
                                      </p:tgtEl>
                                    </p:cond>
                                  </p:endCondLst>
                                  <p:childTnLst>
                                    <p:animMotion origin="layout" path="M 0.01041 0.00394 C 0.05937 0.00255 0.11979 0.00417 0.16649 -0.02386 C 0.17986 -0.03197 0.19392 -0.04448 0.2059 -0.05606 C 0.21961 -0.0695 0.22274 -0.09335 0.23229 -0.11026 C 0.23541 -0.12138 0.24079 -0.12972 0.24548 -0.13968 C 0.24704 -0.14293 0.24739 -0.14663 0.24878 -0.14988 C 0.24878 -0.14988 0.25659 -0.16331 0.25659 -0.1647 " pathEditMode="relative" ptsTypes="ffffffA">
                                      <p:cBhvr>
                                        <p:cTn id="86" dur="1000" fill="hold"/>
                                        <p:tgtEl>
                                          <p:spTgt spid="1221495"/>
                                        </p:tgtEl>
                                        <p:attrNameLst>
                                          <p:attrName>ppt_x</p:attrName>
                                          <p:attrName>ppt_y</p:attrName>
                                        </p:attrNameLst>
                                      </p:cBhvr>
                                    </p:animMotion>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xit" presetSubtype="0" fill="hold" nodeType="clickEffect">
                                  <p:stCondLst>
                                    <p:cond delay="0"/>
                                  </p:stCondLst>
                                  <p:childTnLst>
                                    <p:animEffect transition="out" filter="dissolve">
                                      <p:cBhvr>
                                        <p:cTn id="90" dur="500"/>
                                        <p:tgtEl>
                                          <p:spTgt spid="2"/>
                                        </p:tgtEl>
                                      </p:cBhvr>
                                    </p:animEffect>
                                    <p:set>
                                      <p:cBhvr>
                                        <p:cTn id="91" dur="1" fill="hold">
                                          <p:stCondLst>
                                            <p:cond delay="499"/>
                                          </p:stCondLst>
                                        </p:cTn>
                                        <p:tgtEl>
                                          <p:spTgt spid="2"/>
                                        </p:tgtEl>
                                        <p:attrNameLst>
                                          <p:attrName>style.visibility</p:attrName>
                                        </p:attrNameLst>
                                      </p:cBhvr>
                                      <p:to>
                                        <p:strVal val="hidden"/>
                                      </p:to>
                                    </p:set>
                                  </p:childTnLst>
                                </p:cTn>
                              </p:par>
                              <p:par>
                                <p:cTn id="92" presetID="9" presetClass="exit" presetSubtype="0" fill="hold" grpId="1" nodeType="withEffect">
                                  <p:stCondLst>
                                    <p:cond delay="0"/>
                                  </p:stCondLst>
                                  <p:childTnLst>
                                    <p:animEffect transition="out" filter="dissolve">
                                      <p:cBhvr>
                                        <p:cTn id="93" dur="500"/>
                                        <p:tgtEl>
                                          <p:spTgt spid="1220785"/>
                                        </p:tgtEl>
                                      </p:cBhvr>
                                    </p:animEffect>
                                    <p:set>
                                      <p:cBhvr>
                                        <p:cTn id="94" dur="1" fill="hold">
                                          <p:stCondLst>
                                            <p:cond delay="499"/>
                                          </p:stCondLst>
                                        </p:cTn>
                                        <p:tgtEl>
                                          <p:spTgt spid="1220785"/>
                                        </p:tgtEl>
                                        <p:attrNameLst>
                                          <p:attrName>style.visibility</p:attrName>
                                        </p:attrNameLst>
                                      </p:cBhvr>
                                      <p:to>
                                        <p:strVal val="hidden"/>
                                      </p:to>
                                    </p:set>
                                  </p:childTnLst>
                                </p:cTn>
                              </p:par>
                              <p:par>
                                <p:cTn id="95" presetID="9" presetClass="exit" presetSubtype="0" fill="hold" grpId="1" nodeType="withEffect">
                                  <p:stCondLst>
                                    <p:cond delay="0"/>
                                  </p:stCondLst>
                                  <p:childTnLst>
                                    <p:animEffect transition="out" filter="dissolve">
                                      <p:cBhvr>
                                        <p:cTn id="96" dur="500"/>
                                        <p:tgtEl>
                                          <p:spTgt spid="1220786"/>
                                        </p:tgtEl>
                                      </p:cBhvr>
                                    </p:animEffect>
                                    <p:set>
                                      <p:cBhvr>
                                        <p:cTn id="97" dur="1" fill="hold">
                                          <p:stCondLst>
                                            <p:cond delay="499"/>
                                          </p:stCondLst>
                                        </p:cTn>
                                        <p:tgtEl>
                                          <p:spTgt spid="1220786"/>
                                        </p:tgtEl>
                                        <p:attrNameLst>
                                          <p:attrName>style.visibility</p:attrName>
                                        </p:attrNameLst>
                                      </p:cBhvr>
                                      <p:to>
                                        <p:strVal val="hidden"/>
                                      </p:to>
                                    </p:set>
                                  </p:childTnLst>
                                </p:cTn>
                              </p:par>
                              <p:par>
                                <p:cTn id="98" presetID="9" presetClass="exit" presetSubtype="0" fill="hold" nodeType="withEffect">
                                  <p:stCondLst>
                                    <p:cond delay="0"/>
                                  </p:stCondLst>
                                  <p:childTnLst>
                                    <p:animEffect transition="out" filter="dissolve">
                                      <p:cBhvr>
                                        <p:cTn id="99" dur="500"/>
                                        <p:tgtEl>
                                          <p:spTgt spid="5"/>
                                        </p:tgtEl>
                                      </p:cBhvr>
                                    </p:animEffect>
                                    <p:set>
                                      <p:cBhvr>
                                        <p:cTn id="100" dur="1" fill="hold">
                                          <p:stCondLst>
                                            <p:cond delay="499"/>
                                          </p:stCondLst>
                                        </p:cTn>
                                        <p:tgtEl>
                                          <p:spTgt spid="5"/>
                                        </p:tgtEl>
                                        <p:attrNameLst>
                                          <p:attrName>style.visibility</p:attrName>
                                        </p:attrNameLst>
                                      </p:cBhvr>
                                      <p:to>
                                        <p:strVal val="hidden"/>
                                      </p:to>
                                    </p:set>
                                  </p:childTnLst>
                                </p:cTn>
                              </p:par>
                              <p:par>
                                <p:cTn id="101" presetID="9" presetClass="exit" presetSubtype="0" fill="hold" nodeType="withEffect">
                                  <p:stCondLst>
                                    <p:cond delay="0"/>
                                  </p:stCondLst>
                                  <p:childTnLst>
                                    <p:animEffect transition="out" filter="dissolve">
                                      <p:cBhvr>
                                        <p:cTn id="102" dur="500"/>
                                        <p:tgtEl>
                                          <p:spTgt spid="8"/>
                                        </p:tgtEl>
                                      </p:cBhvr>
                                    </p:animEffect>
                                    <p:set>
                                      <p:cBhvr>
                                        <p:cTn id="103" dur="1" fill="hold">
                                          <p:stCondLst>
                                            <p:cond delay="499"/>
                                          </p:stCondLst>
                                        </p:cTn>
                                        <p:tgtEl>
                                          <p:spTgt spid="8"/>
                                        </p:tgtEl>
                                        <p:attrNameLst>
                                          <p:attrName>style.visibility</p:attrName>
                                        </p:attrNameLst>
                                      </p:cBhvr>
                                      <p:to>
                                        <p:strVal val="hidden"/>
                                      </p:to>
                                    </p:set>
                                  </p:childTnLst>
                                </p:cTn>
                              </p:par>
                              <p:par>
                                <p:cTn id="104" presetID="9" presetClass="exit" presetSubtype="0" fill="hold" nodeType="withEffect">
                                  <p:stCondLst>
                                    <p:cond delay="0"/>
                                  </p:stCondLst>
                                  <p:childTnLst>
                                    <p:animEffect transition="out" filter="dissolve">
                                      <p:cBhvr>
                                        <p:cTn id="105" dur="500"/>
                                        <p:tgtEl>
                                          <p:spTgt spid="11"/>
                                        </p:tgtEl>
                                      </p:cBhvr>
                                    </p:animEffect>
                                    <p:set>
                                      <p:cBhvr>
                                        <p:cTn id="106" dur="1" fill="hold">
                                          <p:stCondLst>
                                            <p:cond delay="499"/>
                                          </p:stCondLst>
                                        </p:cTn>
                                        <p:tgtEl>
                                          <p:spTgt spid="11"/>
                                        </p:tgtEl>
                                        <p:attrNameLst>
                                          <p:attrName>style.visibility</p:attrName>
                                        </p:attrNameLst>
                                      </p:cBhvr>
                                      <p:to>
                                        <p:strVal val="hidden"/>
                                      </p:to>
                                    </p:set>
                                  </p:childTnLst>
                                </p:cTn>
                              </p:par>
                              <p:par>
                                <p:cTn id="107" presetID="9" presetClass="exit" presetSubtype="0" fill="hold" grpId="1" nodeType="withEffect">
                                  <p:stCondLst>
                                    <p:cond delay="0"/>
                                  </p:stCondLst>
                                  <p:childTnLst>
                                    <p:animEffect transition="out" filter="dissolve">
                                      <p:cBhvr>
                                        <p:cTn id="108" dur="500"/>
                                        <p:tgtEl>
                                          <p:spTgt spid="1221300"/>
                                        </p:tgtEl>
                                      </p:cBhvr>
                                    </p:animEffect>
                                    <p:set>
                                      <p:cBhvr>
                                        <p:cTn id="109" dur="1" fill="hold">
                                          <p:stCondLst>
                                            <p:cond delay="499"/>
                                          </p:stCondLst>
                                        </p:cTn>
                                        <p:tgtEl>
                                          <p:spTgt spid="1221300"/>
                                        </p:tgtEl>
                                        <p:attrNameLst>
                                          <p:attrName>style.visibility</p:attrName>
                                        </p:attrNameLst>
                                      </p:cBhvr>
                                      <p:to>
                                        <p:strVal val="hidden"/>
                                      </p:to>
                                    </p:set>
                                  </p:childTnLst>
                                </p:cTn>
                              </p:par>
                              <p:par>
                                <p:cTn id="110" presetID="9" presetClass="exit" presetSubtype="0" fill="hold" grpId="1" nodeType="withEffect">
                                  <p:stCondLst>
                                    <p:cond delay="0"/>
                                  </p:stCondLst>
                                  <p:childTnLst>
                                    <p:animEffect transition="out" filter="dissolve">
                                      <p:cBhvr>
                                        <p:cTn id="111" dur="500"/>
                                        <p:tgtEl>
                                          <p:spTgt spid="1221301"/>
                                        </p:tgtEl>
                                      </p:cBhvr>
                                    </p:animEffect>
                                    <p:set>
                                      <p:cBhvr>
                                        <p:cTn id="112" dur="1" fill="hold">
                                          <p:stCondLst>
                                            <p:cond delay="499"/>
                                          </p:stCondLst>
                                        </p:cTn>
                                        <p:tgtEl>
                                          <p:spTgt spid="1221301"/>
                                        </p:tgtEl>
                                        <p:attrNameLst>
                                          <p:attrName>style.visibility</p:attrName>
                                        </p:attrNameLst>
                                      </p:cBhvr>
                                      <p:to>
                                        <p:strVal val="hidden"/>
                                      </p:to>
                                    </p:set>
                                  </p:childTnLst>
                                </p:cTn>
                              </p:par>
                              <p:par>
                                <p:cTn id="113" presetID="9" presetClass="exit" presetSubtype="0" fill="hold" nodeType="withEffect">
                                  <p:stCondLst>
                                    <p:cond delay="0"/>
                                  </p:stCondLst>
                                  <p:childTnLst>
                                    <p:animEffect transition="out" filter="dissolve">
                                      <p:cBhvr>
                                        <p:cTn id="114" dur="500"/>
                                        <p:tgtEl>
                                          <p:spTgt spid="14"/>
                                        </p:tgtEl>
                                      </p:cBhvr>
                                    </p:animEffect>
                                    <p:set>
                                      <p:cBhvr>
                                        <p:cTn id="115" dur="1" fill="hold">
                                          <p:stCondLst>
                                            <p:cond delay="499"/>
                                          </p:stCondLst>
                                        </p:cTn>
                                        <p:tgtEl>
                                          <p:spTgt spid="14"/>
                                        </p:tgtEl>
                                        <p:attrNameLst>
                                          <p:attrName>style.visibility</p:attrName>
                                        </p:attrNameLst>
                                      </p:cBhvr>
                                      <p:to>
                                        <p:strVal val="hidden"/>
                                      </p:to>
                                    </p:set>
                                  </p:childTnLst>
                                </p:cTn>
                              </p:par>
                              <p:par>
                                <p:cTn id="116" presetID="9" presetClass="exit" presetSubtype="0" fill="hold" grpId="1" nodeType="withEffect">
                                  <p:stCondLst>
                                    <p:cond delay="0"/>
                                  </p:stCondLst>
                                  <p:childTnLst>
                                    <p:animEffect transition="out" filter="dissolve">
                                      <p:cBhvr>
                                        <p:cTn id="117" dur="500"/>
                                        <p:tgtEl>
                                          <p:spTgt spid="1221473"/>
                                        </p:tgtEl>
                                      </p:cBhvr>
                                    </p:animEffect>
                                    <p:set>
                                      <p:cBhvr>
                                        <p:cTn id="118" dur="1" fill="hold">
                                          <p:stCondLst>
                                            <p:cond delay="499"/>
                                          </p:stCondLst>
                                        </p:cTn>
                                        <p:tgtEl>
                                          <p:spTgt spid="1221473"/>
                                        </p:tgtEl>
                                        <p:attrNameLst>
                                          <p:attrName>style.visibility</p:attrName>
                                        </p:attrNameLst>
                                      </p:cBhvr>
                                      <p:to>
                                        <p:strVal val="hidden"/>
                                      </p:to>
                                    </p:set>
                                  </p:childTnLst>
                                </p:cTn>
                              </p:par>
                              <p:par>
                                <p:cTn id="119" presetID="9" presetClass="exit" presetSubtype="0" fill="hold" grpId="1" nodeType="withEffect">
                                  <p:stCondLst>
                                    <p:cond delay="0"/>
                                  </p:stCondLst>
                                  <p:childTnLst>
                                    <p:animEffect transition="out" filter="dissolve">
                                      <p:cBhvr>
                                        <p:cTn id="120" dur="500"/>
                                        <p:tgtEl>
                                          <p:spTgt spid="1221474"/>
                                        </p:tgtEl>
                                      </p:cBhvr>
                                    </p:animEffect>
                                    <p:set>
                                      <p:cBhvr>
                                        <p:cTn id="121" dur="1" fill="hold">
                                          <p:stCondLst>
                                            <p:cond delay="499"/>
                                          </p:stCondLst>
                                        </p:cTn>
                                        <p:tgtEl>
                                          <p:spTgt spid="1221474"/>
                                        </p:tgtEl>
                                        <p:attrNameLst>
                                          <p:attrName>style.visibility</p:attrName>
                                        </p:attrNameLst>
                                      </p:cBhvr>
                                      <p:to>
                                        <p:strVal val="hidden"/>
                                      </p:to>
                                    </p:set>
                                  </p:childTnLst>
                                </p:cTn>
                              </p:par>
                              <p:par>
                                <p:cTn id="122" presetID="9" presetClass="exit" presetSubtype="0" fill="hold" grpId="1" nodeType="withEffect">
                                  <p:stCondLst>
                                    <p:cond delay="0"/>
                                  </p:stCondLst>
                                  <p:childTnLst>
                                    <p:animEffect transition="out" filter="dissolve">
                                      <p:cBhvr>
                                        <p:cTn id="123" dur="500"/>
                                        <p:tgtEl>
                                          <p:spTgt spid="1221475"/>
                                        </p:tgtEl>
                                      </p:cBhvr>
                                    </p:animEffect>
                                    <p:set>
                                      <p:cBhvr>
                                        <p:cTn id="124" dur="1" fill="hold">
                                          <p:stCondLst>
                                            <p:cond delay="499"/>
                                          </p:stCondLst>
                                        </p:cTn>
                                        <p:tgtEl>
                                          <p:spTgt spid="1221475"/>
                                        </p:tgtEl>
                                        <p:attrNameLst>
                                          <p:attrName>style.visibility</p:attrName>
                                        </p:attrNameLst>
                                      </p:cBhvr>
                                      <p:to>
                                        <p:strVal val="hidden"/>
                                      </p:to>
                                    </p:set>
                                  </p:childTnLst>
                                </p:cTn>
                              </p:par>
                              <p:par>
                                <p:cTn id="125" presetID="9" presetClass="exit" presetSubtype="0" fill="hold" grpId="1" nodeType="withEffect">
                                  <p:stCondLst>
                                    <p:cond delay="0"/>
                                  </p:stCondLst>
                                  <p:childTnLst>
                                    <p:animEffect transition="out" filter="dissolve">
                                      <p:cBhvr>
                                        <p:cTn id="126" dur="500"/>
                                        <p:tgtEl>
                                          <p:spTgt spid="1221476"/>
                                        </p:tgtEl>
                                      </p:cBhvr>
                                    </p:animEffect>
                                    <p:set>
                                      <p:cBhvr>
                                        <p:cTn id="127" dur="1" fill="hold">
                                          <p:stCondLst>
                                            <p:cond delay="499"/>
                                          </p:stCondLst>
                                        </p:cTn>
                                        <p:tgtEl>
                                          <p:spTgt spid="1221476"/>
                                        </p:tgtEl>
                                        <p:attrNameLst>
                                          <p:attrName>style.visibility</p:attrName>
                                        </p:attrNameLst>
                                      </p:cBhvr>
                                      <p:to>
                                        <p:strVal val="hidden"/>
                                      </p:to>
                                    </p:set>
                                  </p:childTnLst>
                                </p:cTn>
                              </p:par>
                              <p:par>
                                <p:cTn id="128" presetID="9" presetClass="exit" presetSubtype="0" fill="hold" grpId="1" nodeType="withEffect">
                                  <p:stCondLst>
                                    <p:cond delay="0"/>
                                  </p:stCondLst>
                                  <p:childTnLst>
                                    <p:animEffect transition="out" filter="dissolve">
                                      <p:cBhvr>
                                        <p:cTn id="129" dur="500"/>
                                        <p:tgtEl>
                                          <p:spTgt spid="1221477"/>
                                        </p:tgtEl>
                                      </p:cBhvr>
                                    </p:animEffect>
                                    <p:set>
                                      <p:cBhvr>
                                        <p:cTn id="130" dur="1" fill="hold">
                                          <p:stCondLst>
                                            <p:cond delay="499"/>
                                          </p:stCondLst>
                                        </p:cTn>
                                        <p:tgtEl>
                                          <p:spTgt spid="1221477"/>
                                        </p:tgtEl>
                                        <p:attrNameLst>
                                          <p:attrName>style.visibility</p:attrName>
                                        </p:attrNameLst>
                                      </p:cBhvr>
                                      <p:to>
                                        <p:strVal val="hidden"/>
                                      </p:to>
                                    </p:set>
                                  </p:childTnLst>
                                </p:cTn>
                              </p:par>
                              <p:par>
                                <p:cTn id="131" presetID="9" presetClass="exit" presetSubtype="0" fill="hold" grpId="1" nodeType="withEffect">
                                  <p:stCondLst>
                                    <p:cond delay="0"/>
                                  </p:stCondLst>
                                  <p:childTnLst>
                                    <p:animEffect transition="out" filter="dissolve">
                                      <p:cBhvr>
                                        <p:cTn id="132" dur="500"/>
                                        <p:tgtEl>
                                          <p:spTgt spid="1221478"/>
                                        </p:tgtEl>
                                      </p:cBhvr>
                                    </p:animEffect>
                                    <p:set>
                                      <p:cBhvr>
                                        <p:cTn id="133" dur="1" fill="hold">
                                          <p:stCondLst>
                                            <p:cond delay="499"/>
                                          </p:stCondLst>
                                        </p:cTn>
                                        <p:tgtEl>
                                          <p:spTgt spid="1221478"/>
                                        </p:tgtEl>
                                        <p:attrNameLst>
                                          <p:attrName>style.visibility</p:attrName>
                                        </p:attrNameLst>
                                      </p:cBhvr>
                                      <p:to>
                                        <p:strVal val="hidden"/>
                                      </p:to>
                                    </p:set>
                                  </p:childTnLst>
                                </p:cTn>
                              </p:par>
                              <p:par>
                                <p:cTn id="134" presetID="9" presetClass="exit" presetSubtype="0" fill="hold" grpId="1" nodeType="withEffect">
                                  <p:stCondLst>
                                    <p:cond delay="0"/>
                                  </p:stCondLst>
                                  <p:childTnLst>
                                    <p:animEffect transition="out" filter="dissolve">
                                      <p:cBhvr>
                                        <p:cTn id="135" dur="500"/>
                                        <p:tgtEl>
                                          <p:spTgt spid="1221479"/>
                                        </p:tgtEl>
                                      </p:cBhvr>
                                    </p:animEffect>
                                    <p:set>
                                      <p:cBhvr>
                                        <p:cTn id="136" dur="1" fill="hold">
                                          <p:stCondLst>
                                            <p:cond delay="499"/>
                                          </p:stCondLst>
                                        </p:cTn>
                                        <p:tgtEl>
                                          <p:spTgt spid="1221479"/>
                                        </p:tgtEl>
                                        <p:attrNameLst>
                                          <p:attrName>style.visibility</p:attrName>
                                        </p:attrNameLst>
                                      </p:cBhvr>
                                      <p:to>
                                        <p:strVal val="hidden"/>
                                      </p:to>
                                    </p:set>
                                  </p:childTnLst>
                                </p:cTn>
                              </p:par>
                              <p:par>
                                <p:cTn id="137" presetID="9" presetClass="exit" presetSubtype="0" fill="hold" grpId="1" nodeType="withEffect">
                                  <p:stCondLst>
                                    <p:cond delay="0"/>
                                  </p:stCondLst>
                                  <p:childTnLst>
                                    <p:animEffect transition="out" filter="dissolve">
                                      <p:cBhvr>
                                        <p:cTn id="138" dur="500"/>
                                        <p:tgtEl>
                                          <p:spTgt spid="1221480"/>
                                        </p:tgtEl>
                                      </p:cBhvr>
                                    </p:animEffect>
                                    <p:set>
                                      <p:cBhvr>
                                        <p:cTn id="139" dur="1" fill="hold">
                                          <p:stCondLst>
                                            <p:cond delay="499"/>
                                          </p:stCondLst>
                                        </p:cTn>
                                        <p:tgtEl>
                                          <p:spTgt spid="1221480"/>
                                        </p:tgtEl>
                                        <p:attrNameLst>
                                          <p:attrName>style.visibility</p:attrName>
                                        </p:attrNameLst>
                                      </p:cBhvr>
                                      <p:to>
                                        <p:strVal val="hidden"/>
                                      </p:to>
                                    </p:set>
                                  </p:childTnLst>
                                </p:cTn>
                              </p:par>
                              <p:par>
                                <p:cTn id="140" presetID="9" presetClass="exit" presetSubtype="0" fill="hold" grpId="1" nodeType="withEffect">
                                  <p:stCondLst>
                                    <p:cond delay="0"/>
                                  </p:stCondLst>
                                  <p:childTnLst>
                                    <p:animEffect transition="out" filter="dissolve">
                                      <p:cBhvr>
                                        <p:cTn id="141" dur="500"/>
                                        <p:tgtEl>
                                          <p:spTgt spid="1221481"/>
                                        </p:tgtEl>
                                      </p:cBhvr>
                                    </p:animEffect>
                                    <p:set>
                                      <p:cBhvr>
                                        <p:cTn id="142" dur="1" fill="hold">
                                          <p:stCondLst>
                                            <p:cond delay="499"/>
                                          </p:stCondLst>
                                        </p:cTn>
                                        <p:tgtEl>
                                          <p:spTgt spid="1221481"/>
                                        </p:tgtEl>
                                        <p:attrNameLst>
                                          <p:attrName>style.visibility</p:attrName>
                                        </p:attrNameLst>
                                      </p:cBhvr>
                                      <p:to>
                                        <p:strVal val="hidden"/>
                                      </p:to>
                                    </p:set>
                                  </p:childTnLst>
                                </p:cTn>
                              </p:par>
                              <p:par>
                                <p:cTn id="143" presetID="9" presetClass="exit" presetSubtype="0" fill="hold" grpId="1" nodeType="withEffect">
                                  <p:stCondLst>
                                    <p:cond delay="0"/>
                                  </p:stCondLst>
                                  <p:childTnLst>
                                    <p:animEffect transition="out" filter="dissolve">
                                      <p:cBhvr>
                                        <p:cTn id="144" dur="500"/>
                                        <p:tgtEl>
                                          <p:spTgt spid="1221482"/>
                                        </p:tgtEl>
                                      </p:cBhvr>
                                    </p:animEffect>
                                    <p:set>
                                      <p:cBhvr>
                                        <p:cTn id="145" dur="1" fill="hold">
                                          <p:stCondLst>
                                            <p:cond delay="499"/>
                                          </p:stCondLst>
                                        </p:cTn>
                                        <p:tgtEl>
                                          <p:spTgt spid="1221482"/>
                                        </p:tgtEl>
                                        <p:attrNameLst>
                                          <p:attrName>style.visibility</p:attrName>
                                        </p:attrNameLst>
                                      </p:cBhvr>
                                      <p:to>
                                        <p:strVal val="hidden"/>
                                      </p:to>
                                    </p:set>
                                  </p:childTnLst>
                                </p:cTn>
                              </p:par>
                              <p:par>
                                <p:cTn id="146" presetID="9" presetClass="exit" presetSubtype="0" fill="hold" grpId="1" nodeType="withEffect">
                                  <p:stCondLst>
                                    <p:cond delay="0"/>
                                  </p:stCondLst>
                                  <p:childTnLst>
                                    <p:animEffect transition="out" filter="dissolve">
                                      <p:cBhvr>
                                        <p:cTn id="147" dur="500"/>
                                        <p:tgtEl>
                                          <p:spTgt spid="1221483"/>
                                        </p:tgtEl>
                                      </p:cBhvr>
                                    </p:animEffect>
                                    <p:set>
                                      <p:cBhvr>
                                        <p:cTn id="148" dur="1" fill="hold">
                                          <p:stCondLst>
                                            <p:cond delay="499"/>
                                          </p:stCondLst>
                                        </p:cTn>
                                        <p:tgtEl>
                                          <p:spTgt spid="1221483"/>
                                        </p:tgtEl>
                                        <p:attrNameLst>
                                          <p:attrName>style.visibility</p:attrName>
                                        </p:attrNameLst>
                                      </p:cBhvr>
                                      <p:to>
                                        <p:strVal val="hidden"/>
                                      </p:to>
                                    </p:set>
                                  </p:childTnLst>
                                </p:cTn>
                              </p:par>
                              <p:par>
                                <p:cTn id="149" presetID="9" presetClass="exit" presetSubtype="0" fill="hold" grpId="1" nodeType="withEffect">
                                  <p:stCondLst>
                                    <p:cond delay="0"/>
                                  </p:stCondLst>
                                  <p:childTnLst>
                                    <p:animEffect transition="out" filter="dissolve">
                                      <p:cBhvr>
                                        <p:cTn id="150" dur="500"/>
                                        <p:tgtEl>
                                          <p:spTgt spid="1221484"/>
                                        </p:tgtEl>
                                      </p:cBhvr>
                                    </p:animEffect>
                                    <p:set>
                                      <p:cBhvr>
                                        <p:cTn id="151" dur="1" fill="hold">
                                          <p:stCondLst>
                                            <p:cond delay="499"/>
                                          </p:stCondLst>
                                        </p:cTn>
                                        <p:tgtEl>
                                          <p:spTgt spid="1221484"/>
                                        </p:tgtEl>
                                        <p:attrNameLst>
                                          <p:attrName>style.visibility</p:attrName>
                                        </p:attrNameLst>
                                      </p:cBhvr>
                                      <p:to>
                                        <p:strVal val="hidden"/>
                                      </p:to>
                                    </p:set>
                                  </p:childTnLst>
                                </p:cTn>
                              </p:par>
                              <p:par>
                                <p:cTn id="152" presetID="9" presetClass="exit" presetSubtype="0" fill="hold" grpId="1" nodeType="withEffect">
                                  <p:stCondLst>
                                    <p:cond delay="0"/>
                                  </p:stCondLst>
                                  <p:childTnLst>
                                    <p:animEffect transition="out" filter="dissolve">
                                      <p:cBhvr>
                                        <p:cTn id="153" dur="500"/>
                                        <p:tgtEl>
                                          <p:spTgt spid="1221485"/>
                                        </p:tgtEl>
                                      </p:cBhvr>
                                    </p:animEffect>
                                    <p:set>
                                      <p:cBhvr>
                                        <p:cTn id="154" dur="1" fill="hold">
                                          <p:stCondLst>
                                            <p:cond delay="499"/>
                                          </p:stCondLst>
                                        </p:cTn>
                                        <p:tgtEl>
                                          <p:spTgt spid="1221485"/>
                                        </p:tgtEl>
                                        <p:attrNameLst>
                                          <p:attrName>style.visibility</p:attrName>
                                        </p:attrNameLst>
                                      </p:cBhvr>
                                      <p:to>
                                        <p:strVal val="hidden"/>
                                      </p:to>
                                    </p:set>
                                  </p:childTnLst>
                                </p:cTn>
                              </p:par>
                              <p:par>
                                <p:cTn id="155" presetID="9" presetClass="exit" presetSubtype="0" fill="hold" grpId="1" nodeType="withEffect">
                                  <p:stCondLst>
                                    <p:cond delay="0"/>
                                  </p:stCondLst>
                                  <p:childTnLst>
                                    <p:animEffect transition="out" filter="dissolve">
                                      <p:cBhvr>
                                        <p:cTn id="156" dur="500"/>
                                        <p:tgtEl>
                                          <p:spTgt spid="1221486"/>
                                        </p:tgtEl>
                                      </p:cBhvr>
                                    </p:animEffect>
                                    <p:set>
                                      <p:cBhvr>
                                        <p:cTn id="157" dur="1" fill="hold">
                                          <p:stCondLst>
                                            <p:cond delay="499"/>
                                          </p:stCondLst>
                                        </p:cTn>
                                        <p:tgtEl>
                                          <p:spTgt spid="1221486"/>
                                        </p:tgtEl>
                                        <p:attrNameLst>
                                          <p:attrName>style.visibility</p:attrName>
                                        </p:attrNameLst>
                                      </p:cBhvr>
                                      <p:to>
                                        <p:strVal val="hidden"/>
                                      </p:to>
                                    </p:set>
                                  </p:childTnLst>
                                </p:cTn>
                              </p:par>
                              <p:par>
                                <p:cTn id="158" presetID="9" presetClass="exit" presetSubtype="0" fill="hold" grpId="1" nodeType="withEffect">
                                  <p:stCondLst>
                                    <p:cond delay="0"/>
                                  </p:stCondLst>
                                  <p:childTnLst>
                                    <p:animEffect transition="out" filter="dissolve">
                                      <p:cBhvr>
                                        <p:cTn id="159" dur="500"/>
                                        <p:tgtEl>
                                          <p:spTgt spid="1221487"/>
                                        </p:tgtEl>
                                      </p:cBhvr>
                                    </p:animEffect>
                                    <p:set>
                                      <p:cBhvr>
                                        <p:cTn id="160" dur="1" fill="hold">
                                          <p:stCondLst>
                                            <p:cond delay="499"/>
                                          </p:stCondLst>
                                        </p:cTn>
                                        <p:tgtEl>
                                          <p:spTgt spid="1221487"/>
                                        </p:tgtEl>
                                        <p:attrNameLst>
                                          <p:attrName>style.visibility</p:attrName>
                                        </p:attrNameLst>
                                      </p:cBhvr>
                                      <p:to>
                                        <p:strVal val="hidden"/>
                                      </p:to>
                                    </p:set>
                                  </p:childTnLst>
                                </p:cTn>
                              </p:par>
                              <p:par>
                                <p:cTn id="161" presetID="9" presetClass="exit" presetSubtype="0" fill="hold" grpId="1" nodeType="withEffect">
                                  <p:stCondLst>
                                    <p:cond delay="0"/>
                                  </p:stCondLst>
                                  <p:childTnLst>
                                    <p:animEffect transition="out" filter="dissolve">
                                      <p:cBhvr>
                                        <p:cTn id="162" dur="500"/>
                                        <p:tgtEl>
                                          <p:spTgt spid="1221488"/>
                                        </p:tgtEl>
                                      </p:cBhvr>
                                    </p:animEffect>
                                    <p:set>
                                      <p:cBhvr>
                                        <p:cTn id="163" dur="1" fill="hold">
                                          <p:stCondLst>
                                            <p:cond delay="499"/>
                                          </p:stCondLst>
                                        </p:cTn>
                                        <p:tgtEl>
                                          <p:spTgt spid="1221488"/>
                                        </p:tgtEl>
                                        <p:attrNameLst>
                                          <p:attrName>style.visibility</p:attrName>
                                        </p:attrNameLst>
                                      </p:cBhvr>
                                      <p:to>
                                        <p:strVal val="hidden"/>
                                      </p:to>
                                    </p:set>
                                  </p:childTnLst>
                                </p:cTn>
                              </p:par>
                              <p:par>
                                <p:cTn id="164" presetID="9" presetClass="exit" presetSubtype="0" fill="hold" grpId="1" nodeType="withEffect">
                                  <p:stCondLst>
                                    <p:cond delay="0"/>
                                  </p:stCondLst>
                                  <p:childTnLst>
                                    <p:animEffect transition="out" filter="dissolve">
                                      <p:cBhvr>
                                        <p:cTn id="165" dur="500"/>
                                        <p:tgtEl>
                                          <p:spTgt spid="1221489"/>
                                        </p:tgtEl>
                                      </p:cBhvr>
                                    </p:animEffect>
                                    <p:set>
                                      <p:cBhvr>
                                        <p:cTn id="166" dur="1" fill="hold">
                                          <p:stCondLst>
                                            <p:cond delay="499"/>
                                          </p:stCondLst>
                                        </p:cTn>
                                        <p:tgtEl>
                                          <p:spTgt spid="1221489"/>
                                        </p:tgtEl>
                                        <p:attrNameLst>
                                          <p:attrName>style.visibility</p:attrName>
                                        </p:attrNameLst>
                                      </p:cBhvr>
                                      <p:to>
                                        <p:strVal val="hidden"/>
                                      </p:to>
                                    </p:set>
                                  </p:childTnLst>
                                </p:cTn>
                              </p:par>
                              <p:par>
                                <p:cTn id="167" presetID="9" presetClass="exit" presetSubtype="0" fill="hold" grpId="1" nodeType="withEffect">
                                  <p:stCondLst>
                                    <p:cond delay="0"/>
                                  </p:stCondLst>
                                  <p:childTnLst>
                                    <p:animEffect transition="out" filter="dissolve">
                                      <p:cBhvr>
                                        <p:cTn id="168" dur="500"/>
                                        <p:tgtEl>
                                          <p:spTgt spid="1221490"/>
                                        </p:tgtEl>
                                      </p:cBhvr>
                                    </p:animEffect>
                                    <p:set>
                                      <p:cBhvr>
                                        <p:cTn id="169" dur="1" fill="hold">
                                          <p:stCondLst>
                                            <p:cond delay="499"/>
                                          </p:stCondLst>
                                        </p:cTn>
                                        <p:tgtEl>
                                          <p:spTgt spid="1221490"/>
                                        </p:tgtEl>
                                        <p:attrNameLst>
                                          <p:attrName>style.visibility</p:attrName>
                                        </p:attrNameLst>
                                      </p:cBhvr>
                                      <p:to>
                                        <p:strVal val="hidden"/>
                                      </p:to>
                                    </p:set>
                                  </p:childTnLst>
                                </p:cTn>
                              </p:par>
                              <p:par>
                                <p:cTn id="170" presetID="9" presetClass="exit" presetSubtype="0" fill="hold" grpId="2" nodeType="withEffect">
                                  <p:stCondLst>
                                    <p:cond delay="0"/>
                                  </p:stCondLst>
                                  <p:childTnLst>
                                    <p:animEffect transition="out" filter="dissolve">
                                      <p:cBhvr>
                                        <p:cTn id="171" dur="500"/>
                                        <p:tgtEl>
                                          <p:spTgt spid="1221491"/>
                                        </p:tgtEl>
                                      </p:cBhvr>
                                    </p:animEffect>
                                    <p:set>
                                      <p:cBhvr>
                                        <p:cTn id="172" dur="1" fill="hold">
                                          <p:stCondLst>
                                            <p:cond delay="499"/>
                                          </p:stCondLst>
                                        </p:cTn>
                                        <p:tgtEl>
                                          <p:spTgt spid="1221491"/>
                                        </p:tgtEl>
                                        <p:attrNameLst>
                                          <p:attrName>style.visibility</p:attrName>
                                        </p:attrNameLst>
                                      </p:cBhvr>
                                      <p:to>
                                        <p:strVal val="hidden"/>
                                      </p:to>
                                    </p:set>
                                  </p:childTnLst>
                                </p:cTn>
                              </p:par>
                              <p:par>
                                <p:cTn id="173" presetID="9" presetClass="exit" presetSubtype="0" fill="hold" grpId="2" nodeType="withEffect">
                                  <p:stCondLst>
                                    <p:cond delay="0"/>
                                  </p:stCondLst>
                                  <p:childTnLst>
                                    <p:animEffect transition="out" filter="dissolve">
                                      <p:cBhvr>
                                        <p:cTn id="174" dur="500"/>
                                        <p:tgtEl>
                                          <p:spTgt spid="1221492"/>
                                        </p:tgtEl>
                                      </p:cBhvr>
                                    </p:animEffect>
                                    <p:set>
                                      <p:cBhvr>
                                        <p:cTn id="175" dur="1" fill="hold">
                                          <p:stCondLst>
                                            <p:cond delay="499"/>
                                          </p:stCondLst>
                                        </p:cTn>
                                        <p:tgtEl>
                                          <p:spTgt spid="1221492"/>
                                        </p:tgtEl>
                                        <p:attrNameLst>
                                          <p:attrName>style.visibility</p:attrName>
                                        </p:attrNameLst>
                                      </p:cBhvr>
                                      <p:to>
                                        <p:strVal val="hidden"/>
                                      </p:to>
                                    </p:set>
                                  </p:childTnLst>
                                </p:cTn>
                              </p:par>
                              <p:par>
                                <p:cTn id="176" presetID="9" presetClass="exit" presetSubtype="0" fill="hold" grpId="2" nodeType="withEffect">
                                  <p:stCondLst>
                                    <p:cond delay="0"/>
                                  </p:stCondLst>
                                  <p:childTnLst>
                                    <p:animEffect transition="out" filter="dissolve">
                                      <p:cBhvr>
                                        <p:cTn id="177" dur="500"/>
                                        <p:tgtEl>
                                          <p:spTgt spid="1221493"/>
                                        </p:tgtEl>
                                      </p:cBhvr>
                                    </p:animEffect>
                                    <p:set>
                                      <p:cBhvr>
                                        <p:cTn id="178" dur="1" fill="hold">
                                          <p:stCondLst>
                                            <p:cond delay="499"/>
                                          </p:stCondLst>
                                        </p:cTn>
                                        <p:tgtEl>
                                          <p:spTgt spid="1221493"/>
                                        </p:tgtEl>
                                        <p:attrNameLst>
                                          <p:attrName>style.visibility</p:attrName>
                                        </p:attrNameLst>
                                      </p:cBhvr>
                                      <p:to>
                                        <p:strVal val="hidden"/>
                                      </p:to>
                                    </p:set>
                                  </p:childTnLst>
                                </p:cTn>
                              </p:par>
                              <p:par>
                                <p:cTn id="179" presetID="9" presetClass="exit" presetSubtype="0" fill="hold" grpId="2" nodeType="withEffect">
                                  <p:stCondLst>
                                    <p:cond delay="0"/>
                                  </p:stCondLst>
                                  <p:childTnLst>
                                    <p:animEffect transition="out" filter="dissolve">
                                      <p:cBhvr>
                                        <p:cTn id="180" dur="500"/>
                                        <p:tgtEl>
                                          <p:spTgt spid="1221494"/>
                                        </p:tgtEl>
                                      </p:cBhvr>
                                    </p:animEffect>
                                    <p:set>
                                      <p:cBhvr>
                                        <p:cTn id="181" dur="1" fill="hold">
                                          <p:stCondLst>
                                            <p:cond delay="499"/>
                                          </p:stCondLst>
                                        </p:cTn>
                                        <p:tgtEl>
                                          <p:spTgt spid="1221494"/>
                                        </p:tgtEl>
                                        <p:attrNameLst>
                                          <p:attrName>style.visibility</p:attrName>
                                        </p:attrNameLst>
                                      </p:cBhvr>
                                      <p:to>
                                        <p:strVal val="hidden"/>
                                      </p:to>
                                    </p:set>
                                  </p:childTnLst>
                                </p:cTn>
                              </p:par>
                              <p:par>
                                <p:cTn id="182" presetID="9" presetClass="exit" presetSubtype="0" fill="hold" grpId="2" nodeType="withEffect">
                                  <p:stCondLst>
                                    <p:cond delay="0"/>
                                  </p:stCondLst>
                                  <p:childTnLst>
                                    <p:animEffect transition="out" filter="dissolve">
                                      <p:cBhvr>
                                        <p:cTn id="183" dur="500"/>
                                        <p:tgtEl>
                                          <p:spTgt spid="1221495"/>
                                        </p:tgtEl>
                                      </p:cBhvr>
                                    </p:animEffect>
                                    <p:set>
                                      <p:cBhvr>
                                        <p:cTn id="184" dur="1" fill="hold">
                                          <p:stCondLst>
                                            <p:cond delay="499"/>
                                          </p:stCondLst>
                                        </p:cTn>
                                        <p:tgtEl>
                                          <p:spTgt spid="1221495"/>
                                        </p:tgtEl>
                                        <p:attrNameLst>
                                          <p:attrName>style.visibility</p:attrName>
                                        </p:attrNameLst>
                                      </p:cBhvr>
                                      <p:to>
                                        <p:strVal val="hidden"/>
                                      </p:to>
                                    </p:set>
                                  </p:childTnLst>
                                </p:cTn>
                              </p:par>
                            </p:childTnLst>
                          </p:cTn>
                        </p:par>
                        <p:par>
                          <p:cTn id="185" fill="hold" nodeType="afterGroup">
                            <p:stCondLst>
                              <p:cond delay="500"/>
                            </p:stCondLst>
                            <p:childTnLst>
                              <p:par>
                                <p:cTn id="186" presetID="22" presetClass="entr" presetSubtype="1" fill="hold" grpId="0" nodeType="afterEffect">
                                  <p:stCondLst>
                                    <p:cond delay="0"/>
                                  </p:stCondLst>
                                  <p:childTnLst>
                                    <p:set>
                                      <p:cBhvr>
                                        <p:cTn id="187" dur="1" fill="hold">
                                          <p:stCondLst>
                                            <p:cond delay="0"/>
                                          </p:stCondLst>
                                        </p:cTn>
                                        <p:tgtEl>
                                          <p:spTgt spid="1220610"/>
                                        </p:tgtEl>
                                        <p:attrNameLst>
                                          <p:attrName>style.visibility</p:attrName>
                                        </p:attrNameLst>
                                      </p:cBhvr>
                                      <p:to>
                                        <p:strVal val="visible"/>
                                      </p:to>
                                    </p:set>
                                    <p:animEffect transition="in" filter="wipe(up)">
                                      <p:cBhvr>
                                        <p:cTn id="188" dur="500"/>
                                        <p:tgtEl>
                                          <p:spTgt spid="1220610"/>
                                        </p:tgtEl>
                                      </p:cBhvr>
                                    </p:animEffect>
                                  </p:childTnLst>
                                </p:cTn>
                              </p:par>
                            </p:childTnLst>
                          </p:cTn>
                        </p:par>
                        <p:par>
                          <p:cTn id="189" fill="hold" nodeType="afterGroup">
                            <p:stCondLst>
                              <p:cond delay="1000"/>
                            </p:stCondLst>
                            <p:childTnLst>
                              <p:par>
                                <p:cTn id="190" presetID="9" presetClass="entr" presetSubtype="0" fill="hold" nodeType="afterEffect">
                                  <p:stCondLst>
                                    <p:cond delay="0"/>
                                  </p:stCondLst>
                                  <p:childTnLst>
                                    <p:set>
                                      <p:cBhvr>
                                        <p:cTn id="191" dur="1" fill="hold">
                                          <p:stCondLst>
                                            <p:cond delay="0"/>
                                          </p:stCondLst>
                                        </p:cTn>
                                        <p:tgtEl>
                                          <p:spTgt spid="17"/>
                                        </p:tgtEl>
                                        <p:attrNameLst>
                                          <p:attrName>style.visibility</p:attrName>
                                        </p:attrNameLst>
                                      </p:cBhvr>
                                      <p:to>
                                        <p:strVal val="visible"/>
                                      </p:to>
                                    </p:set>
                                    <p:animEffect transition="in" filter="dissolve">
                                      <p:cBhvr>
                                        <p:cTn id="19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610" grpId="0" animBg="1"/>
      <p:bldP spid="1220785" grpId="0" animBg="1"/>
      <p:bldP spid="1220785" grpId="1" animBg="1"/>
      <p:bldP spid="1220786" grpId="0" animBg="1"/>
      <p:bldP spid="1220786" grpId="1" animBg="1"/>
      <p:bldP spid="1221300" grpId="0" animBg="1"/>
      <p:bldP spid="1221300" grpId="1" animBg="1"/>
      <p:bldP spid="1221301" grpId="0" animBg="1"/>
      <p:bldP spid="1221301" grpId="1" animBg="1"/>
      <p:bldP spid="1221473" grpId="0" animBg="1"/>
      <p:bldP spid="1221473" grpId="1" animBg="1"/>
      <p:bldP spid="1221474" grpId="0" animBg="1"/>
      <p:bldP spid="1221474" grpId="1" animBg="1"/>
      <p:bldP spid="1221475" grpId="0" animBg="1"/>
      <p:bldP spid="1221475" grpId="1" animBg="1"/>
      <p:bldP spid="1221476" grpId="0" animBg="1"/>
      <p:bldP spid="1221476" grpId="1" animBg="1"/>
      <p:bldP spid="1221477" grpId="0" animBg="1"/>
      <p:bldP spid="1221477" grpId="1" animBg="1"/>
      <p:bldP spid="1221478" grpId="0" animBg="1"/>
      <p:bldP spid="1221478" grpId="1" animBg="1"/>
      <p:bldP spid="1221479" grpId="0" animBg="1"/>
      <p:bldP spid="1221479" grpId="1" animBg="1"/>
      <p:bldP spid="1221480" grpId="0" animBg="1"/>
      <p:bldP spid="1221480" grpId="1" animBg="1"/>
      <p:bldP spid="1221481" grpId="0" animBg="1"/>
      <p:bldP spid="1221481" grpId="1" animBg="1"/>
      <p:bldP spid="1221482" grpId="0" animBg="1"/>
      <p:bldP spid="1221482" grpId="1" animBg="1"/>
      <p:bldP spid="1221483" grpId="0" animBg="1"/>
      <p:bldP spid="1221483" grpId="1" animBg="1"/>
      <p:bldP spid="1221484" grpId="0" animBg="1"/>
      <p:bldP spid="1221484" grpId="1" animBg="1"/>
      <p:bldP spid="1221485" grpId="0" animBg="1"/>
      <p:bldP spid="1221485" grpId="1" animBg="1"/>
      <p:bldP spid="1221486" grpId="0" animBg="1"/>
      <p:bldP spid="1221486" grpId="1" animBg="1"/>
      <p:bldP spid="1221487" grpId="0" animBg="1"/>
      <p:bldP spid="1221487" grpId="1" animBg="1"/>
      <p:bldP spid="1221488" grpId="0" animBg="1"/>
      <p:bldP spid="1221488" grpId="1" animBg="1"/>
      <p:bldP spid="1221489" grpId="0" animBg="1"/>
      <p:bldP spid="1221489" grpId="1" animBg="1"/>
      <p:bldP spid="1221490" grpId="0" animBg="1"/>
      <p:bldP spid="1221490" grpId="1" animBg="1"/>
      <p:bldP spid="1221491" grpId="0" animBg="1"/>
      <p:bldP spid="1221491" grpId="1" animBg="1"/>
      <p:bldP spid="1221491" grpId="2" animBg="1"/>
      <p:bldP spid="1221492" grpId="0" animBg="1"/>
      <p:bldP spid="1221492" grpId="1" animBg="1"/>
      <p:bldP spid="1221492" grpId="2" animBg="1"/>
      <p:bldP spid="1221493" grpId="0" animBg="1"/>
      <p:bldP spid="1221493" grpId="1" animBg="1"/>
      <p:bldP spid="1221493" grpId="2" animBg="1"/>
      <p:bldP spid="1221494" grpId="0" animBg="1"/>
      <p:bldP spid="1221494" grpId="1" animBg="1"/>
      <p:bldP spid="1221494" grpId="2" animBg="1"/>
      <p:bldP spid="1221495" grpId="0" animBg="1"/>
      <p:bldP spid="1221495" grpId="1" animBg="1"/>
      <p:bldP spid="1221495" grpId="2" animBg="1"/>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p:txBody>
          <a:bodyPr/>
          <a:lstStyle/>
          <a:p>
            <a:pPr eaLnBrk="1" hangingPunct="1"/>
            <a:r>
              <a:rPr lang="en-US" smtClean="0"/>
              <a:t>Disk Access Time: Seek Time</a:t>
            </a:r>
          </a:p>
        </p:txBody>
      </p:sp>
      <p:sp>
        <p:nvSpPr>
          <p:cNvPr id="1278979" name="Rectangle 3"/>
          <p:cNvSpPr>
            <a:spLocks noGrp="1" noChangeArrowheads="1"/>
          </p:cNvSpPr>
          <p:nvPr>
            <p:ph type="body" idx="1"/>
          </p:nvPr>
        </p:nvSpPr>
        <p:spPr>
          <a:xfrm>
            <a:off x="0" y="906463"/>
            <a:ext cx="9144000" cy="2286000"/>
          </a:xfrm>
        </p:spPr>
        <p:txBody>
          <a:bodyPr/>
          <a:lstStyle/>
          <a:p>
            <a:pPr eaLnBrk="1" hangingPunct="1"/>
            <a:r>
              <a:rPr lang="en-US" sz="2400" smtClean="0"/>
              <a:t>Seek time is the time to position the head</a:t>
            </a:r>
          </a:p>
          <a:p>
            <a:pPr lvl="1" eaLnBrk="1" hangingPunct="1"/>
            <a:r>
              <a:rPr lang="en-US" sz="2000" smtClean="0"/>
              <a:t>the heads require a minimum amount of time to start and stop moving the head</a:t>
            </a:r>
          </a:p>
          <a:p>
            <a:pPr lvl="1" eaLnBrk="1" hangingPunct="1"/>
            <a:r>
              <a:rPr lang="en-US" sz="2000" smtClean="0"/>
              <a:t>some time is used for actually moving the head – </a:t>
            </a:r>
            <a:br>
              <a:rPr lang="en-US" sz="2000" smtClean="0"/>
            </a:br>
            <a:r>
              <a:rPr lang="en-US" sz="2000" smtClean="0"/>
              <a:t>roughly proportional to the number of cylinders traveled</a:t>
            </a:r>
            <a:br>
              <a:rPr lang="en-US" sz="2000" smtClean="0"/>
            </a:br>
            <a:endParaRPr lang="en-US" sz="700" smtClean="0"/>
          </a:p>
          <a:p>
            <a:pPr lvl="1" eaLnBrk="1" hangingPunct="1"/>
            <a:r>
              <a:rPr lang="en-US" sz="2000" smtClean="0"/>
              <a:t>Time to move head:</a:t>
            </a:r>
          </a:p>
        </p:txBody>
      </p:sp>
      <p:grpSp>
        <p:nvGrpSpPr>
          <p:cNvPr id="2" name="Group 4"/>
          <p:cNvGrpSpPr>
            <a:grpSpLocks/>
          </p:cNvGrpSpPr>
          <p:nvPr/>
        </p:nvGrpSpPr>
        <p:grpSpPr bwMode="auto">
          <a:xfrm>
            <a:off x="-92075" y="3209925"/>
            <a:ext cx="6958013" cy="3471863"/>
            <a:chOff x="396" y="1962"/>
            <a:chExt cx="4383" cy="2187"/>
          </a:xfrm>
        </p:grpSpPr>
        <p:sp>
          <p:nvSpPr>
            <p:cNvPr id="81931" name="Line 5"/>
            <p:cNvSpPr>
              <a:spLocks noChangeShapeType="1"/>
            </p:cNvSpPr>
            <p:nvPr/>
          </p:nvSpPr>
          <p:spPr bwMode="auto">
            <a:xfrm flipH="1">
              <a:off x="1289" y="2188"/>
              <a:ext cx="3" cy="1691"/>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grpSp>
          <p:nvGrpSpPr>
            <p:cNvPr id="81932" name="Group 6"/>
            <p:cNvGrpSpPr>
              <a:grpSpLocks/>
            </p:cNvGrpSpPr>
            <p:nvPr/>
          </p:nvGrpSpPr>
          <p:grpSpPr bwMode="auto">
            <a:xfrm>
              <a:off x="396" y="2415"/>
              <a:ext cx="4383" cy="1734"/>
              <a:chOff x="396" y="2415"/>
              <a:chExt cx="4383" cy="1734"/>
            </a:xfrm>
          </p:grpSpPr>
          <p:sp>
            <p:nvSpPr>
              <p:cNvPr id="81934" name="Line 7"/>
              <p:cNvSpPr>
                <a:spLocks noChangeShapeType="1"/>
              </p:cNvSpPr>
              <p:nvPr/>
            </p:nvSpPr>
            <p:spPr bwMode="auto">
              <a:xfrm>
                <a:off x="1289" y="3879"/>
                <a:ext cx="2108"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81935" name="Arc 8"/>
              <p:cNvSpPr>
                <a:spLocks/>
              </p:cNvSpPr>
              <p:nvPr/>
            </p:nvSpPr>
            <p:spPr bwMode="auto">
              <a:xfrm flipH="1">
                <a:off x="1433" y="2535"/>
                <a:ext cx="1787" cy="1056"/>
              </a:xfrm>
              <a:custGeom>
                <a:avLst/>
                <a:gdLst>
                  <a:gd name="T0" fmla="*/ 0 w 21600"/>
                  <a:gd name="T1" fmla="*/ 0 h 21600"/>
                  <a:gd name="T2" fmla="*/ 1787 w 21600"/>
                  <a:gd name="T3" fmla="*/ 1056 h 21600"/>
                  <a:gd name="T4" fmla="*/ 0 w 21600"/>
                  <a:gd name="T5" fmla="*/ 105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sp>
            <p:nvSpPr>
              <p:cNvPr id="81936" name="Line 9"/>
              <p:cNvSpPr>
                <a:spLocks noChangeShapeType="1"/>
              </p:cNvSpPr>
              <p:nvPr/>
            </p:nvSpPr>
            <p:spPr bwMode="auto">
              <a:xfrm>
                <a:off x="1433" y="3798"/>
                <a:ext cx="0" cy="144"/>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81937" name="Line 10"/>
              <p:cNvSpPr>
                <a:spLocks noChangeShapeType="1"/>
              </p:cNvSpPr>
              <p:nvPr/>
            </p:nvSpPr>
            <p:spPr bwMode="auto">
              <a:xfrm flipH="1" flipV="1">
                <a:off x="1241" y="3591"/>
                <a:ext cx="96"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81938" name="Line 11"/>
              <p:cNvSpPr>
                <a:spLocks noChangeShapeType="1"/>
              </p:cNvSpPr>
              <p:nvPr/>
            </p:nvSpPr>
            <p:spPr bwMode="auto">
              <a:xfrm>
                <a:off x="3246" y="3798"/>
                <a:ext cx="0" cy="144"/>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81939" name="Line 12"/>
              <p:cNvSpPr>
                <a:spLocks noChangeShapeType="1"/>
              </p:cNvSpPr>
              <p:nvPr/>
            </p:nvSpPr>
            <p:spPr bwMode="auto">
              <a:xfrm flipH="1" flipV="1">
                <a:off x="1241" y="2535"/>
                <a:ext cx="96"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81940" name="Text Box 13"/>
              <p:cNvSpPr txBox="1">
                <a:spLocks noChangeArrowheads="1"/>
              </p:cNvSpPr>
              <p:nvPr/>
            </p:nvSpPr>
            <p:spPr bwMode="auto">
              <a:xfrm>
                <a:off x="396" y="2415"/>
                <a:ext cx="956" cy="23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eaLnBrk="1" hangingPunct="1"/>
                <a:r>
                  <a:rPr lang="en-US" sz="1800" b="0"/>
                  <a:t>~ 10x - 20x  </a:t>
                </a:r>
              </a:p>
            </p:txBody>
          </p:sp>
          <p:sp>
            <p:nvSpPr>
              <p:cNvPr id="81941" name="Text Box 14"/>
              <p:cNvSpPr txBox="1">
                <a:spLocks noChangeArrowheads="1"/>
              </p:cNvSpPr>
              <p:nvPr/>
            </p:nvSpPr>
            <p:spPr bwMode="auto">
              <a:xfrm>
                <a:off x="1049" y="3464"/>
                <a:ext cx="187" cy="23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en-US" sz="1800" b="0"/>
                  <a:t>x</a:t>
                </a:r>
              </a:p>
            </p:txBody>
          </p:sp>
          <p:sp>
            <p:nvSpPr>
              <p:cNvPr id="81942" name="Text Box 15"/>
              <p:cNvSpPr txBox="1">
                <a:spLocks noChangeArrowheads="1"/>
              </p:cNvSpPr>
              <p:nvPr/>
            </p:nvSpPr>
            <p:spPr bwMode="auto">
              <a:xfrm>
                <a:off x="1337" y="3918"/>
                <a:ext cx="195" cy="23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en-US" sz="1800" b="0"/>
                  <a:t>1</a:t>
                </a:r>
              </a:p>
            </p:txBody>
          </p:sp>
          <p:sp>
            <p:nvSpPr>
              <p:cNvPr id="81943" name="Text Box 16"/>
              <p:cNvSpPr txBox="1">
                <a:spLocks noChangeArrowheads="1"/>
              </p:cNvSpPr>
              <p:nvPr/>
            </p:nvSpPr>
            <p:spPr bwMode="auto">
              <a:xfrm>
                <a:off x="3150" y="3918"/>
                <a:ext cx="212" cy="23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en-US" sz="1800" b="0"/>
                  <a:t>N</a:t>
                </a:r>
              </a:p>
            </p:txBody>
          </p:sp>
          <p:sp>
            <p:nvSpPr>
              <p:cNvPr id="81944" name="Text Box 17"/>
              <p:cNvSpPr txBox="1">
                <a:spLocks noChangeArrowheads="1"/>
              </p:cNvSpPr>
              <p:nvPr/>
            </p:nvSpPr>
            <p:spPr bwMode="auto">
              <a:xfrm>
                <a:off x="3365" y="3748"/>
                <a:ext cx="1414" cy="2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en-US" sz="2000" b="0"/>
                  <a:t>Cylinders Traveled</a:t>
                </a:r>
              </a:p>
            </p:txBody>
          </p:sp>
        </p:grpSp>
        <p:sp>
          <p:nvSpPr>
            <p:cNvPr id="81933" name="Text Box 18"/>
            <p:cNvSpPr txBox="1">
              <a:spLocks noChangeArrowheads="1"/>
            </p:cNvSpPr>
            <p:nvPr/>
          </p:nvSpPr>
          <p:spPr bwMode="auto">
            <a:xfrm>
              <a:off x="1066" y="1962"/>
              <a:ext cx="464" cy="2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en-US" sz="2000" b="0"/>
                <a:t>Time</a:t>
              </a:r>
            </a:p>
          </p:txBody>
        </p:sp>
      </p:grpSp>
      <p:sp>
        <p:nvSpPr>
          <p:cNvPr id="1278995" name="Rectangle 19"/>
          <p:cNvSpPr>
            <a:spLocks noChangeArrowheads="1"/>
          </p:cNvSpPr>
          <p:nvPr/>
        </p:nvSpPr>
        <p:spPr bwMode="auto">
          <a:xfrm>
            <a:off x="4770438" y="3624263"/>
            <a:ext cx="4411662" cy="24304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lstStyle/>
          <a:p>
            <a:pPr eaLnBrk="1" hangingPunct="1">
              <a:lnSpc>
                <a:spcPct val="80000"/>
              </a:lnSpc>
            </a:pPr>
            <a:r>
              <a:rPr lang="en-US" sz="2800" b="0"/>
              <a:t>“Typical” average: </a:t>
            </a:r>
            <a:br>
              <a:rPr lang="en-US" sz="2800" b="0"/>
            </a:br>
            <a:r>
              <a:rPr lang="en-US" sz="2800" b="0"/>
              <a:t>	</a:t>
            </a:r>
            <a:r>
              <a:rPr lang="en-US" sz="2400" b="0"/>
              <a:t>10 ms </a:t>
            </a:r>
            <a:r>
              <a:rPr lang="en-US" sz="2400" b="0">
                <a:sym typeface="Symbol" charset="2"/>
              </a:rPr>
              <a:t></a:t>
            </a:r>
            <a:r>
              <a:rPr lang="en-US" sz="2400" b="0"/>
              <a:t> 40 ms</a:t>
            </a:r>
            <a:br>
              <a:rPr lang="en-US" sz="2400" b="0"/>
            </a:br>
            <a:r>
              <a:rPr lang="en-US" sz="2400" b="0"/>
              <a:t>	7.4 ms (Barracuda 180)	5.7 ms (Cheetah 36)</a:t>
            </a:r>
            <a:br>
              <a:rPr lang="en-US" sz="2400" b="0"/>
            </a:br>
            <a:r>
              <a:rPr lang="en-US" sz="2400" b="0"/>
              <a:t>	3.6 ms (Cheetah X15)</a:t>
            </a:r>
          </a:p>
        </p:txBody>
      </p:sp>
      <p:graphicFrame>
        <p:nvGraphicFramePr>
          <p:cNvPr id="1278996" name="Object 2"/>
          <p:cNvGraphicFramePr>
            <a:graphicFrameLocks noChangeAspect="1"/>
          </p:cNvGraphicFramePr>
          <p:nvPr/>
        </p:nvGraphicFramePr>
        <p:xfrm>
          <a:off x="3162300" y="2668588"/>
          <a:ext cx="1360488" cy="549275"/>
        </p:xfrm>
        <a:graphic>
          <a:graphicData uri="http://schemas.openxmlformats.org/presentationml/2006/ole">
            <p:oleObj spid="_x0000_s81945" name="Formel" r:id="rId4" imgW="596880" imgH="241200" progId="Equation.3">
              <p:embed/>
            </p:oleObj>
          </a:graphicData>
        </a:graphic>
      </p:graphicFrame>
      <p:sp>
        <p:nvSpPr>
          <p:cNvPr id="1278997" name="Text Box 21"/>
          <p:cNvSpPr txBox="1">
            <a:spLocks noChangeArrowheads="1"/>
          </p:cNvSpPr>
          <p:nvPr/>
        </p:nvSpPr>
        <p:spPr bwMode="auto">
          <a:xfrm>
            <a:off x="4586288" y="2938463"/>
            <a:ext cx="1454150" cy="6397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number of tracks</a:t>
            </a:r>
          </a:p>
          <a:p>
            <a:r>
              <a:rPr lang="en-US" sz="1200" b="0"/>
              <a:t>seek time constant</a:t>
            </a:r>
          </a:p>
          <a:p>
            <a:r>
              <a:rPr lang="en-US" sz="1200" b="0"/>
              <a:t>fixed overhead</a:t>
            </a:r>
          </a:p>
        </p:txBody>
      </p:sp>
      <p:sp>
        <p:nvSpPr>
          <p:cNvPr id="1278998" name="Line 22"/>
          <p:cNvSpPr>
            <a:spLocks noChangeShapeType="1"/>
          </p:cNvSpPr>
          <p:nvPr/>
        </p:nvSpPr>
        <p:spPr bwMode="auto">
          <a:xfrm>
            <a:off x="4462463" y="3035300"/>
            <a:ext cx="166687" cy="49213"/>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78999" name="Freeform 23"/>
          <p:cNvSpPr>
            <a:spLocks/>
          </p:cNvSpPr>
          <p:nvPr/>
        </p:nvSpPr>
        <p:spPr bwMode="auto">
          <a:xfrm>
            <a:off x="3921125" y="3103563"/>
            <a:ext cx="719138" cy="166687"/>
          </a:xfrm>
          <a:custGeom>
            <a:avLst/>
            <a:gdLst>
              <a:gd name="T0" fmla="*/ 453 w 453"/>
              <a:gd name="T1" fmla="*/ 105 h 105"/>
              <a:gd name="T2" fmla="*/ 75 w 453"/>
              <a:gd name="T3" fmla="*/ 105 h 105"/>
              <a:gd name="T4" fmla="*/ 0 w 453"/>
              <a:gd name="T5" fmla="*/ 0 h 105"/>
              <a:gd name="T6" fmla="*/ 0 60000 65536"/>
              <a:gd name="T7" fmla="*/ 0 60000 65536"/>
              <a:gd name="T8" fmla="*/ 0 60000 65536"/>
              <a:gd name="T9" fmla="*/ 0 w 453"/>
              <a:gd name="T10" fmla="*/ 0 h 105"/>
              <a:gd name="T11" fmla="*/ 453 w 453"/>
              <a:gd name="T12" fmla="*/ 105 h 105"/>
            </a:gdLst>
            <a:ahLst/>
            <a:cxnLst>
              <a:cxn ang="T6">
                <a:pos x="T0" y="T1"/>
              </a:cxn>
              <a:cxn ang="T7">
                <a:pos x="T2" y="T3"/>
              </a:cxn>
              <a:cxn ang="T8">
                <a:pos x="T4" y="T5"/>
              </a:cxn>
            </a:cxnLst>
            <a:rect l="T9" t="T10" r="T11" b="T12"/>
            <a:pathLst>
              <a:path w="453" h="105">
                <a:moveTo>
                  <a:pt x="453" y="105"/>
                </a:moveTo>
                <a:lnTo>
                  <a:pt x="75" y="105"/>
                </a:lnTo>
                <a:lnTo>
                  <a:pt x="0" y="0"/>
                </a:lnTo>
              </a:path>
            </a:pathLst>
          </a:cu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lstStyle/>
          <a:p>
            <a:endParaRPr lang="nb-NO"/>
          </a:p>
        </p:txBody>
      </p:sp>
      <p:sp>
        <p:nvSpPr>
          <p:cNvPr id="1279000" name="Freeform 24"/>
          <p:cNvSpPr>
            <a:spLocks/>
          </p:cNvSpPr>
          <p:nvPr/>
        </p:nvSpPr>
        <p:spPr bwMode="auto">
          <a:xfrm>
            <a:off x="3381375" y="3113088"/>
            <a:ext cx="1258888" cy="334962"/>
          </a:xfrm>
          <a:custGeom>
            <a:avLst/>
            <a:gdLst>
              <a:gd name="T0" fmla="*/ 793 w 793"/>
              <a:gd name="T1" fmla="*/ 211 h 211"/>
              <a:gd name="T2" fmla="*/ 155 w 793"/>
              <a:gd name="T3" fmla="*/ 211 h 211"/>
              <a:gd name="T4" fmla="*/ 0 w 793"/>
              <a:gd name="T5" fmla="*/ 0 h 211"/>
              <a:gd name="T6" fmla="*/ 0 60000 65536"/>
              <a:gd name="T7" fmla="*/ 0 60000 65536"/>
              <a:gd name="T8" fmla="*/ 0 60000 65536"/>
              <a:gd name="T9" fmla="*/ 0 w 793"/>
              <a:gd name="T10" fmla="*/ 0 h 211"/>
              <a:gd name="T11" fmla="*/ 793 w 793"/>
              <a:gd name="T12" fmla="*/ 211 h 211"/>
            </a:gdLst>
            <a:ahLst/>
            <a:cxnLst>
              <a:cxn ang="T6">
                <a:pos x="T0" y="T1"/>
              </a:cxn>
              <a:cxn ang="T7">
                <a:pos x="T2" y="T3"/>
              </a:cxn>
              <a:cxn ang="T8">
                <a:pos x="T4" y="T5"/>
              </a:cxn>
            </a:cxnLst>
            <a:rect l="T9" t="T10" r="T11" b="T12"/>
            <a:pathLst>
              <a:path w="793" h="211">
                <a:moveTo>
                  <a:pt x="793" y="211"/>
                </a:moveTo>
                <a:lnTo>
                  <a:pt x="155" y="211"/>
                </a:lnTo>
                <a:lnTo>
                  <a:pt x="0" y="0"/>
                </a:lnTo>
              </a:path>
            </a:pathLst>
          </a:cu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lstStyle/>
          <a:p>
            <a:endParaRPr lang="nb-NO"/>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7897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789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789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789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789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790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78995"/>
                                        </p:tgtEl>
                                        <p:attrNameLst>
                                          <p:attrName>style.visibility</p:attrName>
                                        </p:attrNameLst>
                                      </p:cBhvr>
                                      <p:to>
                                        <p:strVal val="visible"/>
                                      </p:to>
                                    </p:set>
                                  </p:childTnLst>
                                </p:cTn>
                              </p:par>
                              <p:par>
                                <p:cTn id="19" presetID="9"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995" grpId="0" autoUpdateAnimBg="0"/>
      <p:bldP spid="1278997" grpId="0"/>
      <p:bldP spid="1278998" grpId="0" animBg="1"/>
      <p:bldP spid="1278999" grpId="0" animBg="1"/>
      <p:bldP spid="1279000" grpId="0" animBg="1"/>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Disk Access Time: Rotational Delay</a:t>
            </a:r>
          </a:p>
        </p:txBody>
      </p:sp>
      <p:sp>
        <p:nvSpPr>
          <p:cNvPr id="83971" name="Rectangle 3"/>
          <p:cNvSpPr>
            <a:spLocks noGrp="1" noChangeArrowheads="1"/>
          </p:cNvSpPr>
          <p:nvPr>
            <p:ph type="body" idx="1"/>
          </p:nvPr>
        </p:nvSpPr>
        <p:spPr>
          <a:xfrm>
            <a:off x="0" y="866775"/>
            <a:ext cx="9144000" cy="1230313"/>
          </a:xfrm>
        </p:spPr>
        <p:txBody>
          <a:bodyPr/>
          <a:lstStyle/>
          <a:p>
            <a:pPr eaLnBrk="1" hangingPunct="1"/>
            <a:r>
              <a:rPr lang="en-US" smtClean="0"/>
              <a:t>Time for the disk platters to rotate so the first of the required sectors are under the disk head</a:t>
            </a:r>
          </a:p>
        </p:txBody>
      </p:sp>
      <p:grpSp>
        <p:nvGrpSpPr>
          <p:cNvPr id="83972" name="Group 4"/>
          <p:cNvGrpSpPr>
            <a:grpSpLocks/>
          </p:cNvGrpSpPr>
          <p:nvPr/>
        </p:nvGrpSpPr>
        <p:grpSpPr bwMode="auto">
          <a:xfrm>
            <a:off x="115888" y="2124075"/>
            <a:ext cx="4005262" cy="4192588"/>
            <a:chOff x="73" y="1338"/>
            <a:chExt cx="2523" cy="2641"/>
          </a:xfrm>
        </p:grpSpPr>
        <p:sp>
          <p:nvSpPr>
            <p:cNvPr id="83974" name="Oval 5"/>
            <p:cNvSpPr>
              <a:spLocks noChangeArrowheads="1"/>
            </p:cNvSpPr>
            <p:nvPr/>
          </p:nvSpPr>
          <p:spPr bwMode="auto">
            <a:xfrm>
              <a:off x="527" y="1762"/>
              <a:ext cx="1680" cy="1680"/>
            </a:xfrm>
            <a:prstGeom prst="ellipse">
              <a:avLst/>
            </a:prstGeom>
            <a:solidFill>
              <a:schemeClr val="bg1"/>
            </a:solidFill>
            <a:ln w="9525">
              <a:solidFill>
                <a:schemeClr val="tx1"/>
              </a:solidFill>
              <a:round/>
              <a:headEnd/>
              <a:tailEnd/>
            </a:ln>
          </p:spPr>
          <p:txBody>
            <a:bodyPr wrap="none" anchor="ctr"/>
            <a:lstStyle/>
            <a:p>
              <a:endParaRPr lang="nb-NO"/>
            </a:p>
          </p:txBody>
        </p:sp>
        <p:sp>
          <p:nvSpPr>
            <p:cNvPr id="83975" name="Oval 6"/>
            <p:cNvSpPr>
              <a:spLocks noChangeArrowheads="1"/>
            </p:cNvSpPr>
            <p:nvPr/>
          </p:nvSpPr>
          <p:spPr bwMode="auto">
            <a:xfrm>
              <a:off x="719" y="1954"/>
              <a:ext cx="1296" cy="1296"/>
            </a:xfrm>
            <a:prstGeom prst="ellipse">
              <a:avLst/>
            </a:prstGeom>
            <a:solidFill>
              <a:schemeClr val="bg1"/>
            </a:solidFill>
            <a:ln w="9525">
              <a:solidFill>
                <a:schemeClr val="tx1"/>
              </a:solidFill>
              <a:round/>
              <a:headEnd/>
              <a:tailEnd/>
            </a:ln>
          </p:spPr>
          <p:txBody>
            <a:bodyPr wrap="none" anchor="ctr"/>
            <a:lstStyle/>
            <a:p>
              <a:endParaRPr lang="nb-NO"/>
            </a:p>
          </p:txBody>
        </p:sp>
        <p:sp>
          <p:nvSpPr>
            <p:cNvPr id="83976" name="Line 7"/>
            <p:cNvSpPr>
              <a:spLocks noChangeShapeType="1"/>
            </p:cNvSpPr>
            <p:nvPr/>
          </p:nvSpPr>
          <p:spPr bwMode="auto">
            <a:xfrm>
              <a:off x="1391" y="1762"/>
              <a:ext cx="0" cy="192"/>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83977" name="Line 8"/>
            <p:cNvSpPr>
              <a:spLocks noChangeShapeType="1"/>
            </p:cNvSpPr>
            <p:nvPr/>
          </p:nvSpPr>
          <p:spPr bwMode="auto">
            <a:xfrm>
              <a:off x="1391" y="3250"/>
              <a:ext cx="0" cy="192"/>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83978" name="Line 9"/>
            <p:cNvSpPr>
              <a:spLocks noChangeShapeType="1"/>
            </p:cNvSpPr>
            <p:nvPr/>
          </p:nvSpPr>
          <p:spPr bwMode="auto">
            <a:xfrm>
              <a:off x="2015" y="2626"/>
              <a:ext cx="192" cy="1"/>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83979" name="Line 10"/>
            <p:cNvSpPr>
              <a:spLocks noChangeShapeType="1"/>
            </p:cNvSpPr>
            <p:nvPr/>
          </p:nvSpPr>
          <p:spPr bwMode="auto">
            <a:xfrm>
              <a:off x="527" y="2626"/>
              <a:ext cx="192"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83980" name="Line 11"/>
            <p:cNvSpPr>
              <a:spLocks noChangeShapeType="1"/>
            </p:cNvSpPr>
            <p:nvPr/>
          </p:nvSpPr>
          <p:spPr bwMode="auto">
            <a:xfrm flipV="1">
              <a:off x="1823" y="2002"/>
              <a:ext cx="144" cy="144"/>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83981" name="Line 12"/>
            <p:cNvSpPr>
              <a:spLocks noChangeShapeType="1"/>
            </p:cNvSpPr>
            <p:nvPr/>
          </p:nvSpPr>
          <p:spPr bwMode="auto">
            <a:xfrm flipV="1">
              <a:off x="815" y="3106"/>
              <a:ext cx="144" cy="144"/>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83982" name="Line 13"/>
            <p:cNvSpPr>
              <a:spLocks noChangeShapeType="1"/>
            </p:cNvSpPr>
            <p:nvPr/>
          </p:nvSpPr>
          <p:spPr bwMode="auto">
            <a:xfrm>
              <a:off x="1871" y="3010"/>
              <a:ext cx="144" cy="144"/>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83983" name="Line 14"/>
            <p:cNvSpPr>
              <a:spLocks noChangeShapeType="1"/>
            </p:cNvSpPr>
            <p:nvPr/>
          </p:nvSpPr>
          <p:spPr bwMode="auto">
            <a:xfrm>
              <a:off x="815" y="1954"/>
              <a:ext cx="144" cy="144"/>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83984" name="AutoShape 15"/>
            <p:cNvSpPr>
              <a:spLocks noChangeArrowheads="1"/>
            </p:cNvSpPr>
            <p:nvPr/>
          </p:nvSpPr>
          <p:spPr bwMode="auto">
            <a:xfrm flipH="1">
              <a:off x="911" y="2338"/>
              <a:ext cx="864" cy="432"/>
            </a:xfrm>
            <a:prstGeom prst="curvedDownArrow">
              <a:avLst>
                <a:gd name="adj1" fmla="val 40000"/>
                <a:gd name="adj2" fmla="val 80000"/>
                <a:gd name="adj3" fmla="val 33333"/>
              </a:avLst>
            </a:prstGeom>
            <a:solidFill>
              <a:schemeClr val="bg1"/>
            </a:solidFill>
            <a:ln w="9525">
              <a:solidFill>
                <a:schemeClr val="tx1"/>
              </a:solidFill>
              <a:miter lim="800000"/>
              <a:headEnd/>
              <a:tailEnd/>
            </a:ln>
          </p:spPr>
          <p:txBody>
            <a:bodyPr wrap="none" anchor="ctr"/>
            <a:lstStyle/>
            <a:p>
              <a:endParaRPr lang="nb-NO"/>
            </a:p>
          </p:txBody>
        </p:sp>
        <p:sp>
          <p:nvSpPr>
            <p:cNvPr id="83985" name="Line 16"/>
            <p:cNvSpPr>
              <a:spLocks noChangeShapeType="1"/>
            </p:cNvSpPr>
            <p:nvPr/>
          </p:nvSpPr>
          <p:spPr bwMode="auto">
            <a:xfrm>
              <a:off x="819" y="1593"/>
              <a:ext cx="162" cy="211"/>
            </a:xfrm>
            <a:prstGeom prst="line">
              <a:avLst/>
            </a:prstGeom>
            <a:noFill/>
            <a:ln w="38100">
              <a:solidFill>
                <a:schemeClr va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83986" name="Line 17"/>
            <p:cNvSpPr>
              <a:spLocks noChangeShapeType="1"/>
            </p:cNvSpPr>
            <p:nvPr/>
          </p:nvSpPr>
          <p:spPr bwMode="auto">
            <a:xfrm flipH="1" flipV="1">
              <a:off x="1775" y="3346"/>
              <a:ext cx="240" cy="288"/>
            </a:xfrm>
            <a:prstGeom prst="line">
              <a:avLst/>
            </a:prstGeom>
            <a:noFill/>
            <a:ln w="38100">
              <a:solidFill>
                <a:schemeClr va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83987" name="Text Box 18"/>
            <p:cNvSpPr txBox="1">
              <a:spLocks noChangeArrowheads="1"/>
            </p:cNvSpPr>
            <p:nvPr/>
          </p:nvSpPr>
          <p:spPr bwMode="auto">
            <a:xfrm>
              <a:off x="73" y="1338"/>
              <a:ext cx="969" cy="2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en-US" sz="2400" b="0"/>
                <a:t>head here</a:t>
              </a:r>
            </a:p>
          </p:txBody>
        </p:sp>
        <p:sp>
          <p:nvSpPr>
            <p:cNvPr id="83988" name="Text Box 19"/>
            <p:cNvSpPr txBox="1">
              <a:spLocks noChangeArrowheads="1"/>
            </p:cNvSpPr>
            <p:nvPr/>
          </p:nvSpPr>
          <p:spPr bwMode="auto">
            <a:xfrm>
              <a:off x="1434" y="3691"/>
              <a:ext cx="1162" cy="2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en-US" sz="2400" b="0"/>
                <a:t>block I want</a:t>
              </a:r>
            </a:p>
          </p:txBody>
        </p:sp>
      </p:grpSp>
      <p:sp>
        <p:nvSpPr>
          <p:cNvPr id="83973" name="Rectangle 20"/>
          <p:cNvSpPr>
            <a:spLocks noChangeArrowheads="1"/>
          </p:cNvSpPr>
          <p:nvPr/>
        </p:nvSpPr>
        <p:spPr bwMode="auto">
          <a:xfrm>
            <a:off x="3806825" y="2484438"/>
            <a:ext cx="5310188" cy="3105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nchor="ctr"/>
          <a:lstStyle/>
          <a:p>
            <a:pPr eaLnBrk="1" hangingPunct="1">
              <a:lnSpc>
                <a:spcPct val="80000"/>
              </a:lnSpc>
            </a:pPr>
            <a:r>
              <a:rPr lang="en-US" sz="2800" b="0"/>
              <a:t>Average delay is </a:t>
            </a:r>
            <a:r>
              <a:rPr lang="en-US" sz="2800" b="0">
                <a:solidFill>
                  <a:schemeClr val="hlink"/>
                </a:solidFill>
              </a:rPr>
              <a:t>1/2 revolution</a:t>
            </a:r>
            <a:r>
              <a:rPr lang="en-US" sz="2800" b="0"/>
              <a:t/>
            </a:r>
            <a:br>
              <a:rPr lang="en-US" sz="2800" b="0"/>
            </a:br>
            <a:r>
              <a:rPr lang="en-US" sz="2800" b="0"/>
              <a:t/>
            </a:r>
            <a:br>
              <a:rPr lang="en-US" sz="2800" b="0"/>
            </a:br>
            <a:r>
              <a:rPr lang="en-US" sz="2800" b="0"/>
              <a:t>“Typical” average: </a:t>
            </a:r>
            <a:br>
              <a:rPr lang="en-US" sz="2800" b="0"/>
            </a:br>
            <a:r>
              <a:rPr lang="en-US" sz="2800" b="0"/>
              <a:t>	</a:t>
            </a:r>
            <a:r>
              <a:rPr lang="en-US" sz="2400" b="0"/>
              <a:t>  8.33 ms 	(3.600 RPM)</a:t>
            </a:r>
            <a:br>
              <a:rPr lang="en-US" sz="2400" b="0"/>
            </a:br>
            <a:r>
              <a:rPr lang="en-US" sz="2400" b="0"/>
              <a:t>	  5.56 ms 	(5.400 RPM)</a:t>
            </a:r>
            <a:br>
              <a:rPr lang="en-US" sz="2400" b="0"/>
            </a:br>
            <a:r>
              <a:rPr lang="en-US" sz="2400" b="0"/>
              <a:t> 	  4.17 ms 	(7.200 RPM)</a:t>
            </a:r>
            <a:br>
              <a:rPr lang="en-US" sz="2400" b="0"/>
            </a:br>
            <a:r>
              <a:rPr lang="en-US" sz="2400" b="0"/>
              <a:t> 	  3.00 ms 	(10.000 RPM)</a:t>
            </a:r>
            <a:br>
              <a:rPr lang="en-US" sz="2400" b="0"/>
            </a:br>
            <a:r>
              <a:rPr lang="en-US" sz="2400" b="0"/>
              <a:t> 	  2.00 ms 	(15.000 RPM)</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784725" y="3541713"/>
            <a:ext cx="1800225" cy="1035050"/>
            <a:chOff x="3022" y="2415"/>
            <a:chExt cx="1134" cy="652"/>
          </a:xfrm>
        </p:grpSpPr>
        <p:sp>
          <p:nvSpPr>
            <p:cNvPr id="86025" name="Rectangle 3"/>
            <p:cNvSpPr>
              <a:spLocks noChangeArrowheads="1"/>
            </p:cNvSpPr>
            <p:nvPr/>
          </p:nvSpPr>
          <p:spPr bwMode="auto">
            <a:xfrm>
              <a:off x="3022" y="2415"/>
              <a:ext cx="1049" cy="255"/>
            </a:xfrm>
            <a:prstGeom prst="rect">
              <a:avLst/>
            </a:prstGeom>
            <a:solidFill>
              <a:schemeClr val="accent1"/>
            </a:solidFill>
            <a:ln w="9525">
              <a:solidFill>
                <a:schemeClr val="tx1"/>
              </a:solidFill>
              <a:miter lim="800000"/>
              <a:headEnd/>
              <a:tailEnd/>
            </a:ln>
          </p:spPr>
          <p:txBody>
            <a:bodyPr wrap="none" anchor="ctr"/>
            <a:lstStyle/>
            <a:p>
              <a:endParaRPr lang="nb-NO"/>
            </a:p>
          </p:txBody>
        </p:sp>
        <p:sp>
          <p:nvSpPr>
            <p:cNvPr id="86026" name="Rectangle 4"/>
            <p:cNvSpPr>
              <a:spLocks noChangeArrowheads="1"/>
            </p:cNvSpPr>
            <p:nvPr/>
          </p:nvSpPr>
          <p:spPr bwMode="auto">
            <a:xfrm>
              <a:off x="3107" y="2812"/>
              <a:ext cx="1049" cy="255"/>
            </a:xfrm>
            <a:prstGeom prst="rect">
              <a:avLst/>
            </a:prstGeom>
            <a:solidFill>
              <a:schemeClr val="accent1"/>
            </a:solidFill>
            <a:ln w="9525">
              <a:solidFill>
                <a:schemeClr val="tx1"/>
              </a:solidFill>
              <a:miter lim="800000"/>
              <a:headEnd/>
              <a:tailEnd/>
            </a:ln>
          </p:spPr>
          <p:txBody>
            <a:bodyPr wrap="none" anchor="ctr"/>
            <a:lstStyle/>
            <a:p>
              <a:endParaRPr lang="nb-NO"/>
            </a:p>
          </p:txBody>
        </p:sp>
      </p:grpSp>
      <p:sp>
        <p:nvSpPr>
          <p:cNvPr id="86019" name="Rectangle 5"/>
          <p:cNvSpPr>
            <a:spLocks noGrp="1" noChangeArrowheads="1"/>
          </p:cNvSpPr>
          <p:nvPr>
            <p:ph type="title"/>
          </p:nvPr>
        </p:nvSpPr>
        <p:spPr/>
        <p:txBody>
          <a:bodyPr/>
          <a:lstStyle/>
          <a:p>
            <a:pPr eaLnBrk="1" hangingPunct="1"/>
            <a:r>
              <a:rPr lang="en-US" smtClean="0"/>
              <a:t>Disk Access Time: Transfer Time</a:t>
            </a:r>
          </a:p>
        </p:txBody>
      </p:sp>
      <p:sp>
        <p:nvSpPr>
          <p:cNvPr id="1283078" name="Rectangle 6"/>
          <p:cNvSpPr>
            <a:spLocks noGrp="1" noChangeArrowheads="1"/>
          </p:cNvSpPr>
          <p:nvPr>
            <p:ph type="body" idx="1"/>
          </p:nvPr>
        </p:nvSpPr>
        <p:spPr>
          <a:xfrm>
            <a:off x="0" y="998538"/>
            <a:ext cx="9144000" cy="5626100"/>
          </a:xfrm>
        </p:spPr>
        <p:txBody>
          <a:bodyPr/>
          <a:lstStyle/>
          <a:p>
            <a:pPr eaLnBrk="1" hangingPunct="1">
              <a:lnSpc>
                <a:spcPct val="80000"/>
              </a:lnSpc>
            </a:pPr>
            <a:r>
              <a:rPr lang="en-US" sz="2400" smtClean="0"/>
              <a:t>Time for data to be read by the disk head, i.e., time it takes the sectors of the requested block to rotate under the head</a:t>
            </a:r>
            <a:br>
              <a:rPr lang="en-US" sz="2400" smtClean="0"/>
            </a:br>
            <a:endParaRPr lang="en-US" sz="2400" smtClean="0"/>
          </a:p>
          <a:p>
            <a:pPr eaLnBrk="1" hangingPunct="1">
              <a:lnSpc>
                <a:spcPct val="80000"/>
              </a:lnSpc>
            </a:pPr>
            <a:r>
              <a:rPr lang="en-US" sz="2400" smtClean="0"/>
              <a:t>Transfer rate =</a:t>
            </a:r>
            <a:br>
              <a:rPr lang="en-US" sz="2400" smtClean="0"/>
            </a:br>
            <a:endParaRPr lang="en-US" sz="2400" smtClean="0"/>
          </a:p>
          <a:p>
            <a:pPr eaLnBrk="1" hangingPunct="1">
              <a:lnSpc>
                <a:spcPct val="80000"/>
              </a:lnSpc>
            </a:pPr>
            <a:r>
              <a:rPr lang="en-US" sz="2400" smtClean="0"/>
              <a:t>Transfer time = amount of data to read / transfer rate</a:t>
            </a:r>
            <a:br>
              <a:rPr lang="en-US" sz="2400" smtClean="0"/>
            </a:br>
            <a:endParaRPr lang="en-US" sz="2400" smtClean="0"/>
          </a:p>
          <a:p>
            <a:pPr eaLnBrk="1" hangingPunct="1">
              <a:lnSpc>
                <a:spcPct val="80000"/>
              </a:lnSpc>
            </a:pPr>
            <a:r>
              <a:rPr lang="en-US" sz="2400" smtClean="0"/>
              <a:t>Example – </a:t>
            </a:r>
            <a:r>
              <a:rPr lang="en-US" sz="2400" i="1" smtClean="0">
                <a:solidFill>
                  <a:schemeClr val="folHlink"/>
                </a:solidFill>
              </a:rPr>
              <a:t>Barracuda 180</a:t>
            </a:r>
            <a:r>
              <a:rPr lang="en-US" sz="2400" i="1" smtClean="0"/>
              <a:t>:</a:t>
            </a:r>
            <a:r>
              <a:rPr lang="en-US" sz="2400" smtClean="0"/>
              <a:t/>
            </a:r>
            <a:br>
              <a:rPr lang="en-US" sz="2400" smtClean="0"/>
            </a:br>
            <a:r>
              <a:rPr lang="en-US" sz="2400" smtClean="0"/>
              <a:t>406 KB per track x 7.200 RPM </a:t>
            </a:r>
            <a:r>
              <a:rPr lang="en-US" sz="2400" smtClean="0">
                <a:sym typeface="Symbol" charset="2"/>
              </a:rPr>
              <a:t> 47.58 MB/s</a:t>
            </a:r>
            <a:endParaRPr lang="en-US" sz="2400" smtClean="0"/>
          </a:p>
          <a:p>
            <a:pPr eaLnBrk="1" hangingPunct="1">
              <a:lnSpc>
                <a:spcPct val="80000"/>
              </a:lnSpc>
            </a:pPr>
            <a:r>
              <a:rPr lang="en-US" sz="2400" smtClean="0"/>
              <a:t>Example – </a:t>
            </a:r>
            <a:r>
              <a:rPr lang="en-US" sz="2400" i="1" smtClean="0">
                <a:solidFill>
                  <a:schemeClr val="folHlink"/>
                </a:solidFill>
              </a:rPr>
              <a:t>Cheetah X15</a:t>
            </a:r>
            <a:r>
              <a:rPr lang="en-US" sz="2400" i="1" smtClean="0"/>
              <a:t>:</a:t>
            </a:r>
            <a:r>
              <a:rPr lang="en-US" sz="2400" smtClean="0"/>
              <a:t/>
            </a:r>
            <a:br>
              <a:rPr lang="en-US" sz="2400" smtClean="0"/>
            </a:br>
            <a:r>
              <a:rPr lang="en-US" sz="2400" smtClean="0"/>
              <a:t>316 KB per track x 15.000 RPM </a:t>
            </a:r>
            <a:r>
              <a:rPr lang="en-US" sz="2400" smtClean="0">
                <a:sym typeface="Symbol" charset="2"/>
              </a:rPr>
              <a:t> 77.15 MB/s</a:t>
            </a:r>
            <a:br>
              <a:rPr lang="en-US" sz="2400" smtClean="0">
                <a:sym typeface="Symbol" charset="2"/>
              </a:rPr>
            </a:br>
            <a:r>
              <a:rPr lang="en-US" sz="2400" smtClean="0">
                <a:sym typeface="Symbol" charset="2"/>
              </a:rPr>
              <a:t/>
            </a:r>
            <a:br>
              <a:rPr lang="en-US" sz="2400" smtClean="0">
                <a:sym typeface="Symbol" charset="2"/>
              </a:rPr>
            </a:br>
            <a:endParaRPr lang="en-US" sz="2400" smtClean="0">
              <a:sym typeface="Symbol" charset="2"/>
            </a:endParaRPr>
          </a:p>
          <a:p>
            <a:pPr eaLnBrk="1" hangingPunct="1">
              <a:lnSpc>
                <a:spcPct val="80000"/>
              </a:lnSpc>
            </a:pPr>
            <a:r>
              <a:rPr lang="en-US" sz="2400" smtClean="0">
                <a:sym typeface="Symbol" charset="2"/>
              </a:rPr>
              <a:t>Transfer time is dependent on </a:t>
            </a:r>
            <a:r>
              <a:rPr lang="en-US" sz="2400" smtClean="0">
                <a:solidFill>
                  <a:schemeClr val="hlink"/>
                </a:solidFill>
                <a:sym typeface="Symbol" charset="2"/>
              </a:rPr>
              <a:t>data density</a:t>
            </a:r>
            <a:r>
              <a:rPr lang="en-US" sz="2400" smtClean="0">
                <a:sym typeface="Symbol" charset="2"/>
              </a:rPr>
              <a:t> and </a:t>
            </a:r>
            <a:r>
              <a:rPr lang="en-US" sz="2400" smtClean="0">
                <a:solidFill>
                  <a:schemeClr val="hlink"/>
                </a:solidFill>
                <a:sym typeface="Symbol" charset="2"/>
              </a:rPr>
              <a:t>rotation speed</a:t>
            </a:r>
          </a:p>
          <a:p>
            <a:pPr eaLnBrk="1" hangingPunct="1">
              <a:lnSpc>
                <a:spcPct val="80000"/>
              </a:lnSpc>
            </a:pPr>
            <a:r>
              <a:rPr lang="en-US" sz="2400" smtClean="0">
                <a:sym typeface="Symbol" charset="2"/>
              </a:rPr>
              <a:t>If we have to change track, time must also be added for </a:t>
            </a:r>
            <a:r>
              <a:rPr lang="en-US" sz="2400" smtClean="0">
                <a:solidFill>
                  <a:schemeClr val="hlink"/>
                </a:solidFill>
                <a:sym typeface="Symbol" charset="2"/>
              </a:rPr>
              <a:t>moving the head</a:t>
            </a:r>
          </a:p>
        </p:txBody>
      </p:sp>
      <p:grpSp>
        <p:nvGrpSpPr>
          <p:cNvPr id="86021" name="Group 7"/>
          <p:cNvGrpSpPr>
            <a:grpSpLocks/>
          </p:cNvGrpSpPr>
          <p:nvPr/>
        </p:nvGrpSpPr>
        <p:grpSpPr bwMode="auto">
          <a:xfrm>
            <a:off x="2508250" y="1706563"/>
            <a:ext cx="3543300" cy="822325"/>
            <a:chOff x="1879" y="1253"/>
            <a:chExt cx="2232" cy="518"/>
          </a:xfrm>
        </p:grpSpPr>
        <p:sp>
          <p:nvSpPr>
            <p:cNvPr id="86023" name="Text Box 8"/>
            <p:cNvSpPr txBox="1">
              <a:spLocks noChangeArrowheads="1"/>
            </p:cNvSpPr>
            <p:nvPr/>
          </p:nvSpPr>
          <p:spPr bwMode="auto">
            <a:xfrm>
              <a:off x="1879" y="1253"/>
              <a:ext cx="2232" cy="51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2400" b="0"/>
                <a:t>amount of data per track</a:t>
              </a:r>
              <a:br>
                <a:rPr lang="en-US" sz="2400" b="0"/>
              </a:br>
              <a:r>
                <a:rPr lang="en-US" sz="2400" b="0"/>
                <a:t>time per rotation</a:t>
              </a:r>
            </a:p>
          </p:txBody>
        </p:sp>
        <p:sp>
          <p:nvSpPr>
            <p:cNvPr id="86024" name="Line 9"/>
            <p:cNvSpPr>
              <a:spLocks noChangeShapeType="1"/>
            </p:cNvSpPr>
            <p:nvPr/>
          </p:nvSpPr>
          <p:spPr bwMode="auto">
            <a:xfrm>
              <a:off x="1944" y="1536"/>
              <a:ext cx="2155" cy="0"/>
            </a:xfrm>
            <a:prstGeom prst="line">
              <a:avLst/>
            </a:prstGeom>
            <a:noFill/>
            <a:ln w="1905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sp>
        <p:nvSpPr>
          <p:cNvPr id="1283082" name="Text Box 10"/>
          <p:cNvSpPr txBox="1">
            <a:spLocks noChangeArrowheads="1"/>
          </p:cNvSpPr>
          <p:nvPr/>
        </p:nvSpPr>
        <p:spPr bwMode="auto">
          <a:xfrm>
            <a:off x="6667500" y="3287713"/>
            <a:ext cx="2386013" cy="15589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u="sng">
                <a:solidFill>
                  <a:schemeClr val="hlink"/>
                </a:solidFill>
              </a:rPr>
              <a:t>Note:</a:t>
            </a:r>
            <a:br>
              <a:rPr lang="en-US" sz="1600" u="sng">
                <a:solidFill>
                  <a:schemeClr val="hlink"/>
                </a:solidFill>
              </a:rPr>
            </a:br>
            <a:r>
              <a:rPr lang="en-US" sz="1600" b="0">
                <a:solidFill>
                  <a:schemeClr val="hlink"/>
                </a:solidFill>
              </a:rPr>
              <a:t>one might achieve these transfer rates reading continuously on disk, but time must be added for seeks, etc.</a:t>
            </a:r>
            <a:endParaRPr lang="en-US" sz="1600" b="0" baseline="40000">
              <a:solidFill>
                <a:schemeClr val="hlin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3078">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3078">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8308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283078">
                                            <p:txEl>
                                              <p:pRg st="5" end="5"/>
                                            </p:txEl>
                                          </p:spTgt>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2830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3078" grpId="0" build="p"/>
      <p:bldP spid="1283082"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Disk Access Time: Other Delays</a:t>
            </a:r>
          </a:p>
        </p:txBody>
      </p:sp>
      <p:sp>
        <p:nvSpPr>
          <p:cNvPr id="1285123" name="Rectangle 3"/>
          <p:cNvSpPr>
            <a:spLocks noGrp="1" noChangeArrowheads="1"/>
          </p:cNvSpPr>
          <p:nvPr>
            <p:ph type="body" idx="1"/>
          </p:nvPr>
        </p:nvSpPr>
        <p:spPr/>
        <p:txBody>
          <a:bodyPr/>
          <a:lstStyle/>
          <a:p>
            <a:pPr eaLnBrk="1" hangingPunct="1"/>
            <a:r>
              <a:rPr lang="en-US" smtClean="0"/>
              <a:t>There are several other factors which might introduce additional delays:</a:t>
            </a:r>
          </a:p>
          <a:p>
            <a:pPr lvl="1" eaLnBrk="1" hangingPunct="1"/>
            <a:r>
              <a:rPr lang="en-US" smtClean="0"/>
              <a:t>CPU time to issue and process I/O</a:t>
            </a:r>
          </a:p>
          <a:p>
            <a:pPr lvl="1" eaLnBrk="1" hangingPunct="1"/>
            <a:r>
              <a:rPr lang="en-US" smtClean="0"/>
              <a:t>contention for controller</a:t>
            </a:r>
          </a:p>
          <a:p>
            <a:pPr lvl="1" eaLnBrk="1" hangingPunct="1"/>
            <a:r>
              <a:rPr lang="en-US" smtClean="0"/>
              <a:t>contention for bus</a:t>
            </a:r>
          </a:p>
          <a:p>
            <a:pPr lvl="1" eaLnBrk="1" hangingPunct="1"/>
            <a:r>
              <a:rPr lang="en-US" smtClean="0"/>
              <a:t>contention for memory</a:t>
            </a:r>
          </a:p>
          <a:p>
            <a:pPr lvl="1" eaLnBrk="1" hangingPunct="1"/>
            <a:r>
              <a:rPr lang="en-US" smtClean="0"/>
              <a:t>verifying block correctness with checksums (retransmissions)</a:t>
            </a:r>
          </a:p>
          <a:p>
            <a:pPr lvl="1" eaLnBrk="1" hangingPunct="1"/>
            <a:r>
              <a:rPr lang="en-US" b="1" smtClean="0"/>
              <a:t>waiting in scheduling queue</a:t>
            </a:r>
          </a:p>
          <a:p>
            <a:pPr lvl="1" eaLnBrk="1" hangingPunct="1"/>
            <a:r>
              <a:rPr lang="en-US" smtClean="0"/>
              <a:t>...</a:t>
            </a:r>
            <a:br>
              <a:rPr lang="en-US" smtClean="0"/>
            </a:br>
            <a:endParaRPr lang="en-US" smtClean="0"/>
          </a:p>
          <a:p>
            <a:pPr eaLnBrk="1" hangingPunct="1"/>
            <a:r>
              <a:rPr lang="en-US" smtClean="0"/>
              <a:t>Typical values: “0” </a:t>
            </a:r>
            <a:br>
              <a:rPr lang="en-US" smtClean="0"/>
            </a:br>
            <a:r>
              <a:rPr lang="en-US" smtClean="0"/>
              <a:t>(maybe except from waiting in the queue)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5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5123" grpId="0" build="p"/>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Disk Throughput</a:t>
            </a:r>
          </a:p>
        </p:txBody>
      </p:sp>
      <p:sp>
        <p:nvSpPr>
          <p:cNvPr id="1287171" name="Rectangle 3"/>
          <p:cNvSpPr>
            <a:spLocks noGrp="1" noChangeArrowheads="1"/>
          </p:cNvSpPr>
          <p:nvPr>
            <p:ph type="body" idx="1"/>
          </p:nvPr>
        </p:nvSpPr>
        <p:spPr>
          <a:xfrm>
            <a:off x="0" y="908050"/>
            <a:ext cx="9144000" cy="5580063"/>
          </a:xfrm>
        </p:spPr>
        <p:txBody>
          <a:bodyPr/>
          <a:lstStyle/>
          <a:p>
            <a:pPr eaLnBrk="1" hangingPunct="1"/>
            <a:r>
              <a:rPr lang="en-US" smtClean="0"/>
              <a:t>How much data can we retrieve per second?</a:t>
            </a:r>
            <a:br>
              <a:rPr lang="en-US" smtClean="0"/>
            </a:br>
            <a:endParaRPr lang="en-US" sz="800" smtClean="0"/>
          </a:p>
          <a:p>
            <a:pPr eaLnBrk="1" hangingPunct="1"/>
            <a:r>
              <a:rPr lang="en-US" smtClean="0"/>
              <a:t>Throughput =</a:t>
            </a:r>
            <a:br>
              <a:rPr lang="en-US" smtClean="0"/>
            </a:br>
            <a:endParaRPr lang="en-US" sz="1600" smtClean="0"/>
          </a:p>
          <a:p>
            <a:pPr eaLnBrk="1" hangingPunct="1"/>
            <a:r>
              <a:rPr lang="en-US" smtClean="0"/>
              <a:t>Example:</a:t>
            </a:r>
            <a:br>
              <a:rPr lang="en-US" smtClean="0"/>
            </a:br>
            <a:r>
              <a:rPr lang="en-US" sz="2000" smtClean="0"/>
              <a:t>for each operation we have</a:t>
            </a:r>
            <a:br>
              <a:rPr lang="en-US" sz="2000" smtClean="0"/>
            </a:br>
            <a:r>
              <a:rPr lang="en-US" sz="2000" smtClean="0"/>
              <a:t>    - average seek		- average rotational delay</a:t>
            </a:r>
            <a:br>
              <a:rPr lang="en-US" sz="2000" smtClean="0"/>
            </a:br>
            <a:r>
              <a:rPr lang="en-US" sz="2000" smtClean="0"/>
              <a:t>    - transfer time		- no gaps, etc.</a:t>
            </a:r>
            <a:br>
              <a:rPr lang="en-US" sz="2000" smtClean="0"/>
            </a:br>
            <a:endParaRPr lang="en-US" sz="2000" smtClean="0"/>
          </a:p>
          <a:p>
            <a:pPr lvl="1" eaLnBrk="1" hangingPunct="1"/>
            <a:r>
              <a:rPr lang="en-US" sz="2000" smtClean="0">
                <a:solidFill>
                  <a:schemeClr val="folHlink"/>
                </a:solidFill>
              </a:rPr>
              <a:t>Cheetah X15 </a:t>
            </a:r>
            <a:r>
              <a:rPr lang="en-US" sz="2000" smtClean="0"/>
              <a:t>(max 77.15 MB/s)</a:t>
            </a:r>
            <a:br>
              <a:rPr lang="en-US" sz="2000" smtClean="0"/>
            </a:br>
            <a:r>
              <a:rPr lang="en-US" sz="2000" smtClean="0"/>
              <a:t>4 KB blocks </a:t>
            </a:r>
            <a:r>
              <a:rPr lang="en-US" sz="2000" smtClean="0">
                <a:sym typeface="Wingdings" charset="2"/>
              </a:rPr>
              <a:t> 0.71 MB/s</a:t>
            </a:r>
            <a:br>
              <a:rPr lang="en-US" sz="2000" smtClean="0">
                <a:sym typeface="Wingdings" charset="2"/>
              </a:rPr>
            </a:br>
            <a:r>
              <a:rPr lang="en-US" sz="2000" smtClean="0">
                <a:sym typeface="Wingdings" charset="2"/>
              </a:rPr>
              <a:t>64 KB blocks  11.42 MB/s</a:t>
            </a:r>
            <a:br>
              <a:rPr lang="en-US" sz="2000" smtClean="0">
                <a:sym typeface="Wingdings" charset="2"/>
              </a:rPr>
            </a:br>
            <a:endParaRPr lang="en-US" sz="2000" smtClean="0">
              <a:sym typeface="Wingdings" charset="2"/>
            </a:endParaRPr>
          </a:p>
          <a:p>
            <a:pPr lvl="1" eaLnBrk="1" hangingPunct="1"/>
            <a:r>
              <a:rPr lang="en-US" sz="2000" smtClean="0">
                <a:solidFill>
                  <a:schemeClr val="folHlink"/>
                </a:solidFill>
                <a:sym typeface="Wingdings" charset="2"/>
              </a:rPr>
              <a:t>Barracuda 180 </a:t>
            </a:r>
            <a:r>
              <a:rPr lang="en-US" sz="2000" smtClean="0"/>
              <a:t>(max 47.58 MB/s)</a:t>
            </a:r>
            <a:r>
              <a:rPr lang="en-US" sz="2000" smtClean="0">
                <a:sym typeface="Wingdings" charset="2"/>
              </a:rPr>
              <a:t> </a:t>
            </a:r>
            <a:r>
              <a:rPr lang="en-US" sz="2000" smtClean="0"/>
              <a:t/>
            </a:r>
            <a:br>
              <a:rPr lang="en-US" sz="2000" smtClean="0"/>
            </a:br>
            <a:r>
              <a:rPr lang="en-US" sz="2000" smtClean="0"/>
              <a:t>4 KB blocks </a:t>
            </a:r>
            <a:r>
              <a:rPr lang="en-US" sz="2000" smtClean="0">
                <a:sym typeface="Wingdings" charset="2"/>
              </a:rPr>
              <a:t> 0.35 MB/s</a:t>
            </a:r>
            <a:br>
              <a:rPr lang="en-US" sz="2000" smtClean="0">
                <a:sym typeface="Wingdings" charset="2"/>
              </a:rPr>
            </a:br>
            <a:r>
              <a:rPr lang="en-US" sz="2000" smtClean="0">
                <a:sym typeface="Wingdings" charset="2"/>
              </a:rPr>
              <a:t>64 KB blocks  5.53 MB/s</a:t>
            </a:r>
          </a:p>
        </p:txBody>
      </p:sp>
      <p:grpSp>
        <p:nvGrpSpPr>
          <p:cNvPr id="2" name="Group 4"/>
          <p:cNvGrpSpPr>
            <a:grpSpLocks/>
          </p:cNvGrpSpPr>
          <p:nvPr/>
        </p:nvGrpSpPr>
        <p:grpSpPr bwMode="auto">
          <a:xfrm>
            <a:off x="2543175" y="1160463"/>
            <a:ext cx="3929063" cy="1006475"/>
            <a:chOff x="1763" y="1156"/>
            <a:chExt cx="2475" cy="634"/>
          </a:xfrm>
        </p:grpSpPr>
        <p:sp>
          <p:nvSpPr>
            <p:cNvPr id="90117" name="Text Box 5"/>
            <p:cNvSpPr txBox="1">
              <a:spLocks noChangeArrowheads="1"/>
            </p:cNvSpPr>
            <p:nvPr/>
          </p:nvSpPr>
          <p:spPr bwMode="auto">
            <a:xfrm>
              <a:off x="1763" y="1156"/>
              <a:ext cx="2475" cy="63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2400" b="0"/>
                <a:t>data size</a:t>
              </a:r>
              <a:r>
                <a:rPr lang="en-US" sz="3600" b="0"/>
                <a:t> </a:t>
              </a:r>
            </a:p>
            <a:p>
              <a:pPr algn="ctr"/>
              <a:r>
                <a:rPr lang="en-US" sz="2400" b="0"/>
                <a:t> transfer time (including all)</a:t>
              </a:r>
            </a:p>
          </p:txBody>
        </p:sp>
        <p:sp>
          <p:nvSpPr>
            <p:cNvPr id="90118" name="Line 6"/>
            <p:cNvSpPr>
              <a:spLocks noChangeShapeType="1"/>
            </p:cNvSpPr>
            <p:nvPr/>
          </p:nvSpPr>
          <p:spPr bwMode="auto">
            <a:xfrm>
              <a:off x="1944" y="1536"/>
              <a:ext cx="2155" cy="0"/>
            </a:xfrm>
            <a:prstGeom prst="line">
              <a:avLst/>
            </a:prstGeom>
            <a:noFill/>
            <a:ln w="1905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71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87171">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287171">
                                            <p:txEl>
                                              <p:pRg st="3" end="3"/>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28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7171" grpId="0" build="p" bldLvl="2"/>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Block Size </a:t>
            </a:r>
          </a:p>
        </p:txBody>
      </p:sp>
      <p:sp>
        <p:nvSpPr>
          <p:cNvPr id="1288195" name="Rectangle 3"/>
          <p:cNvSpPr>
            <a:spLocks noGrp="1" noChangeArrowheads="1"/>
          </p:cNvSpPr>
          <p:nvPr>
            <p:ph type="body" idx="1"/>
          </p:nvPr>
        </p:nvSpPr>
        <p:spPr/>
        <p:txBody>
          <a:bodyPr/>
          <a:lstStyle/>
          <a:p>
            <a:pPr eaLnBrk="1" hangingPunct="1">
              <a:lnSpc>
                <a:spcPct val="90000"/>
              </a:lnSpc>
              <a:tabLst>
                <a:tab pos="3043238" algn="l"/>
              </a:tabLst>
            </a:pPr>
            <a:r>
              <a:rPr lang="en-US" smtClean="0"/>
              <a:t>The block size may have large effects on performance</a:t>
            </a:r>
          </a:p>
          <a:p>
            <a:pPr eaLnBrk="1" hangingPunct="1">
              <a:lnSpc>
                <a:spcPct val="90000"/>
              </a:lnSpc>
              <a:tabLst>
                <a:tab pos="3043238" algn="l"/>
              </a:tabLst>
            </a:pPr>
            <a:r>
              <a:rPr lang="en-US" smtClean="0"/>
              <a:t>Example:</a:t>
            </a:r>
            <a:br>
              <a:rPr lang="en-US" smtClean="0"/>
            </a:br>
            <a:r>
              <a:rPr lang="en-US" sz="2200" smtClean="0"/>
              <a:t>assume random block placement on disk and sequential file access </a:t>
            </a:r>
          </a:p>
          <a:p>
            <a:pPr lvl="1" eaLnBrk="1" hangingPunct="1">
              <a:lnSpc>
                <a:spcPct val="90000"/>
              </a:lnSpc>
              <a:tabLst>
                <a:tab pos="3043238" algn="l"/>
              </a:tabLst>
            </a:pPr>
            <a:r>
              <a:rPr lang="en-US" sz="2200" smtClean="0"/>
              <a:t>doubling block size will halve the number of disk accesses</a:t>
            </a:r>
          </a:p>
          <a:p>
            <a:pPr lvl="2" eaLnBrk="1" hangingPunct="1">
              <a:lnSpc>
                <a:spcPct val="90000"/>
              </a:lnSpc>
              <a:tabLst>
                <a:tab pos="3043238" algn="l"/>
              </a:tabLst>
            </a:pPr>
            <a:r>
              <a:rPr lang="en-US" smtClean="0"/>
              <a:t>each access take some more time to transfer the data, but the total transfer time is the same (i.e., more data per request)</a:t>
            </a:r>
          </a:p>
          <a:p>
            <a:pPr lvl="2" eaLnBrk="1" hangingPunct="1">
              <a:lnSpc>
                <a:spcPct val="90000"/>
              </a:lnSpc>
              <a:tabLst>
                <a:tab pos="3043238" algn="l"/>
              </a:tabLst>
            </a:pPr>
            <a:r>
              <a:rPr lang="en-US" smtClean="0"/>
              <a:t>halve the seek times </a:t>
            </a:r>
          </a:p>
          <a:p>
            <a:pPr lvl="2" eaLnBrk="1" hangingPunct="1">
              <a:lnSpc>
                <a:spcPct val="90000"/>
              </a:lnSpc>
              <a:tabLst>
                <a:tab pos="3043238" algn="l"/>
              </a:tabLst>
            </a:pPr>
            <a:r>
              <a:rPr lang="en-US" smtClean="0"/>
              <a:t>halve rotational delays are omitted</a:t>
            </a:r>
            <a:br>
              <a:rPr lang="en-US" smtClean="0"/>
            </a:br>
            <a:endParaRPr lang="en-US" smtClean="0"/>
          </a:p>
          <a:p>
            <a:pPr lvl="1" eaLnBrk="1" hangingPunct="1">
              <a:lnSpc>
                <a:spcPct val="90000"/>
              </a:lnSpc>
              <a:tabLst>
                <a:tab pos="3043238" algn="l"/>
              </a:tabLst>
            </a:pPr>
            <a:r>
              <a:rPr lang="en-US" sz="2000" smtClean="0"/>
              <a:t>e.g., when increasing block size from 2 KB to 4 KB (no gaps,...) </a:t>
            </a:r>
            <a:br>
              <a:rPr lang="en-US" sz="2000" smtClean="0"/>
            </a:br>
            <a:r>
              <a:rPr lang="en-US" sz="2000" smtClean="0"/>
              <a:t>for</a:t>
            </a:r>
            <a:r>
              <a:rPr lang="en-US" smtClean="0"/>
              <a:t> </a:t>
            </a:r>
            <a:r>
              <a:rPr lang="en-US" sz="2200" i="1" smtClean="0">
                <a:solidFill>
                  <a:schemeClr val="folHlink"/>
                </a:solidFill>
              </a:rPr>
              <a:t>Cheetah X15</a:t>
            </a:r>
            <a:r>
              <a:rPr lang="en-US" sz="2200" smtClean="0"/>
              <a:t>  </a:t>
            </a:r>
            <a:r>
              <a:rPr lang="en-US" sz="2000" smtClean="0"/>
              <a:t>typically an average of:</a:t>
            </a:r>
          </a:p>
          <a:p>
            <a:pPr lvl="2" eaLnBrk="1" hangingPunct="1">
              <a:lnSpc>
                <a:spcPct val="90000"/>
              </a:lnSpc>
              <a:buClr>
                <a:srgbClr val="009900"/>
              </a:buClr>
              <a:buFont typeface="Wingdings" charset="2"/>
              <a:buChar char="J"/>
              <a:tabLst>
                <a:tab pos="3043238" algn="l"/>
              </a:tabLst>
            </a:pPr>
            <a:r>
              <a:rPr lang="en-US" smtClean="0"/>
              <a:t> 3.6 ms is  </a:t>
            </a:r>
            <a:r>
              <a:rPr lang="en-US" i="1" smtClean="0"/>
              <a:t>saved</a:t>
            </a:r>
            <a:r>
              <a:rPr lang="en-US" smtClean="0"/>
              <a:t>  for seek time</a:t>
            </a:r>
          </a:p>
          <a:p>
            <a:pPr lvl="2" eaLnBrk="1" hangingPunct="1">
              <a:lnSpc>
                <a:spcPct val="90000"/>
              </a:lnSpc>
              <a:buClr>
                <a:srgbClr val="009900"/>
              </a:buClr>
              <a:buFont typeface="Wingdings" charset="2"/>
              <a:buChar char="J"/>
              <a:tabLst>
                <a:tab pos="3043238" algn="l"/>
              </a:tabLst>
            </a:pPr>
            <a:r>
              <a:rPr lang="en-US" smtClean="0"/>
              <a:t> 2 ms is  </a:t>
            </a:r>
            <a:r>
              <a:rPr lang="en-US" i="1" smtClean="0"/>
              <a:t>saved</a:t>
            </a:r>
            <a:r>
              <a:rPr lang="en-US" smtClean="0"/>
              <a:t>  in rotational delays</a:t>
            </a:r>
          </a:p>
          <a:p>
            <a:pPr lvl="2" eaLnBrk="1" hangingPunct="1">
              <a:lnSpc>
                <a:spcPct val="90000"/>
              </a:lnSpc>
              <a:buClr>
                <a:schemeClr val="hlink"/>
              </a:buClr>
              <a:buFont typeface="Wingdings" charset="2"/>
              <a:buChar char="L"/>
              <a:tabLst>
                <a:tab pos="3043238" algn="l"/>
              </a:tabLst>
            </a:pPr>
            <a:r>
              <a:rPr lang="en-US" smtClean="0"/>
              <a:t> 0.026 ms is </a:t>
            </a:r>
            <a:r>
              <a:rPr lang="en-US" i="1" smtClean="0"/>
              <a:t>added</a:t>
            </a:r>
            <a:r>
              <a:rPr lang="en-US" smtClean="0"/>
              <a:t>  per transfer time </a:t>
            </a:r>
            <a:br>
              <a:rPr lang="en-US" smtClean="0"/>
            </a:br>
            <a:endParaRPr lang="en-US" smtClean="0"/>
          </a:p>
          <a:p>
            <a:pPr lvl="1" eaLnBrk="1" hangingPunct="1">
              <a:lnSpc>
                <a:spcPct val="90000"/>
              </a:lnSpc>
              <a:tabLst>
                <a:tab pos="3043238" algn="l"/>
              </a:tabLst>
            </a:pPr>
            <a:r>
              <a:rPr lang="en-US" sz="2200" smtClean="0"/>
              <a:t>increasing from 2 KB to 64 KB saves ~96,4 % when reading 64 KB</a:t>
            </a:r>
          </a:p>
        </p:txBody>
      </p:sp>
      <p:sp>
        <p:nvSpPr>
          <p:cNvPr id="1288196" name="Text Box 4"/>
          <p:cNvSpPr txBox="1">
            <a:spLocks noChangeArrowheads="1"/>
          </p:cNvSpPr>
          <p:nvPr/>
        </p:nvSpPr>
        <p:spPr bwMode="auto">
          <a:xfrm>
            <a:off x="5186363" y="4465638"/>
            <a:ext cx="671512" cy="14335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8800" b="0">
                <a:latin typeface="Times New Roman" charset="0"/>
              </a:rPr>
              <a:t>}</a:t>
            </a:r>
            <a:endParaRPr lang="en-US" sz="2000" b="0"/>
          </a:p>
        </p:txBody>
      </p:sp>
      <p:sp>
        <p:nvSpPr>
          <p:cNvPr id="1288197" name="Text Box 5"/>
          <p:cNvSpPr txBox="1">
            <a:spLocks noChangeArrowheads="1"/>
          </p:cNvSpPr>
          <p:nvPr/>
        </p:nvSpPr>
        <p:spPr bwMode="auto">
          <a:xfrm>
            <a:off x="5768975" y="4987925"/>
            <a:ext cx="3082925" cy="6413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saving a total of 5.6 ms </a:t>
            </a:r>
            <a:br>
              <a:rPr lang="en-US" sz="1800" b="0"/>
            </a:br>
            <a:r>
              <a:rPr lang="en-US" sz="1800" b="0"/>
              <a:t>when reading 4 KB (49,8 %)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819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819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819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819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8195">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881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8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196" grpId="0"/>
      <p:bldP spid="1288197" grpId="0"/>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93186" name="Picture 2" descr="blocksize_throughput_percent"/>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097338" y="173038"/>
            <a:ext cx="5046662" cy="47117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93187" name="Rectangle 3"/>
          <p:cNvSpPr>
            <a:spLocks noGrp="1" noChangeArrowheads="1"/>
          </p:cNvSpPr>
          <p:nvPr>
            <p:ph type="title"/>
          </p:nvPr>
        </p:nvSpPr>
        <p:spPr/>
        <p:txBody>
          <a:bodyPr/>
          <a:lstStyle/>
          <a:p>
            <a:pPr eaLnBrk="1" hangingPunct="1"/>
            <a:r>
              <a:rPr lang="en-US" smtClean="0"/>
              <a:t>Block Size</a:t>
            </a:r>
          </a:p>
        </p:txBody>
      </p:sp>
      <p:sp>
        <p:nvSpPr>
          <p:cNvPr id="1290244" name="Rectangle 4"/>
          <p:cNvSpPr>
            <a:spLocks noGrp="1" noChangeArrowheads="1"/>
          </p:cNvSpPr>
          <p:nvPr>
            <p:ph type="body" idx="1"/>
          </p:nvPr>
        </p:nvSpPr>
        <p:spPr/>
        <p:txBody>
          <a:bodyPr/>
          <a:lstStyle/>
          <a:p>
            <a:pPr eaLnBrk="1" hangingPunct="1">
              <a:lnSpc>
                <a:spcPct val="80000"/>
              </a:lnSpc>
            </a:pPr>
            <a:r>
              <a:rPr lang="en-US" sz="2000" smtClean="0"/>
              <a:t>Thus, increasing block size </a:t>
            </a:r>
            <a:br>
              <a:rPr lang="en-US" sz="2000" smtClean="0"/>
            </a:br>
            <a:r>
              <a:rPr lang="en-US" sz="2000" smtClean="0"/>
              <a:t>can increase performance </a:t>
            </a:r>
            <a:br>
              <a:rPr lang="en-US" sz="2000" smtClean="0"/>
            </a:br>
            <a:r>
              <a:rPr lang="en-US" sz="2000" smtClean="0"/>
              <a:t>by reducing seek times and </a:t>
            </a:r>
            <a:br>
              <a:rPr lang="en-US" sz="2000" smtClean="0"/>
            </a:br>
            <a:r>
              <a:rPr lang="en-US" sz="2000" smtClean="0"/>
              <a:t>rotational delays</a:t>
            </a:r>
            <a:br>
              <a:rPr lang="en-US" sz="2000" smtClean="0"/>
            </a:br>
            <a:r>
              <a:rPr lang="en-US" sz="1300" smtClean="0"/>
              <a:t>(figure shows calculation on some older device)</a:t>
            </a:r>
            <a:r>
              <a:rPr lang="en-US" sz="1200" smtClean="0"/>
              <a:t/>
            </a:r>
            <a:br>
              <a:rPr lang="en-US" sz="1200" smtClean="0"/>
            </a:br>
            <a:r>
              <a:rPr lang="en-US" sz="1200" smtClean="0"/>
              <a:t/>
            </a:r>
            <a:br>
              <a:rPr lang="en-US" sz="1200" smtClean="0"/>
            </a:br>
            <a:endParaRPr lang="en-US" sz="1200" smtClean="0"/>
          </a:p>
          <a:p>
            <a:pPr eaLnBrk="1" hangingPunct="1">
              <a:lnSpc>
                <a:spcPct val="80000"/>
              </a:lnSpc>
            </a:pPr>
            <a:r>
              <a:rPr lang="en-US" sz="2000" smtClean="0"/>
              <a:t>But, blocks spanning several </a:t>
            </a:r>
            <a:br>
              <a:rPr lang="en-US" sz="2000" smtClean="0"/>
            </a:br>
            <a:r>
              <a:rPr lang="en-US" sz="2000" smtClean="0"/>
              <a:t>tracks still introduce latencies…</a:t>
            </a:r>
          </a:p>
          <a:p>
            <a:pPr eaLnBrk="1" hangingPunct="1">
              <a:lnSpc>
                <a:spcPct val="80000"/>
              </a:lnSpc>
            </a:pPr>
            <a:endParaRPr lang="en-US" sz="2000" smtClean="0"/>
          </a:p>
          <a:p>
            <a:pPr eaLnBrk="1" hangingPunct="1">
              <a:lnSpc>
                <a:spcPct val="80000"/>
              </a:lnSpc>
            </a:pPr>
            <a:r>
              <a:rPr lang="en-US" sz="2000" smtClean="0"/>
              <a:t>… and a large block size </a:t>
            </a:r>
            <a:br>
              <a:rPr lang="en-US" sz="2000" smtClean="0"/>
            </a:br>
            <a:r>
              <a:rPr lang="en-US" sz="2000" smtClean="0"/>
              <a:t>is not always best</a:t>
            </a:r>
          </a:p>
          <a:p>
            <a:pPr lvl="1" eaLnBrk="1" hangingPunct="1">
              <a:lnSpc>
                <a:spcPct val="80000"/>
              </a:lnSpc>
            </a:pPr>
            <a:r>
              <a:rPr lang="en-US" sz="1800" smtClean="0"/>
              <a:t>small data elements may </a:t>
            </a:r>
            <a:br>
              <a:rPr lang="en-US" sz="1800" smtClean="0"/>
            </a:br>
            <a:r>
              <a:rPr lang="en-US" sz="1800" smtClean="0"/>
              <a:t>occupy only a fraction of the </a:t>
            </a:r>
            <a:br>
              <a:rPr lang="en-US" sz="1800" smtClean="0"/>
            </a:br>
            <a:r>
              <a:rPr lang="en-US" sz="1800" smtClean="0"/>
              <a:t>block (fragmentation)</a:t>
            </a:r>
            <a:br>
              <a:rPr lang="en-US" sz="1800" smtClean="0"/>
            </a:br>
            <a:r>
              <a:rPr lang="en-US" sz="1800" smtClean="0"/>
              <a:t/>
            </a:r>
            <a:br>
              <a:rPr lang="en-US" sz="1800" smtClean="0"/>
            </a:br>
            <a:endParaRPr lang="en-US" sz="1800" smtClean="0"/>
          </a:p>
          <a:p>
            <a:pPr eaLnBrk="1" hangingPunct="1">
              <a:lnSpc>
                <a:spcPct val="80000"/>
              </a:lnSpc>
            </a:pPr>
            <a:r>
              <a:rPr lang="en-US" sz="2000" smtClean="0"/>
              <a:t>Which block size to use therefore </a:t>
            </a:r>
            <a:br>
              <a:rPr lang="en-US" sz="2000" smtClean="0"/>
            </a:br>
            <a:r>
              <a:rPr lang="en-US" sz="2000" smtClean="0"/>
              <a:t>depends on data size and data reference patterns</a:t>
            </a:r>
            <a:br>
              <a:rPr lang="en-US" sz="2000" smtClean="0"/>
            </a:br>
            <a:endParaRPr lang="en-US" sz="2000" smtClean="0"/>
          </a:p>
          <a:p>
            <a:pPr eaLnBrk="1" hangingPunct="1">
              <a:lnSpc>
                <a:spcPct val="80000"/>
              </a:lnSpc>
            </a:pPr>
            <a:r>
              <a:rPr lang="en-US" sz="2000" smtClean="0"/>
              <a:t>The trend, however, is to use large block sizes as new technologies appear with increased performance – at least in high data rate systems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4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24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90244">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9024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902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44" grpId="0" build="p"/>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Writing and Modifying Blocks</a:t>
            </a:r>
          </a:p>
        </p:txBody>
      </p:sp>
      <p:sp>
        <p:nvSpPr>
          <p:cNvPr id="1292291" name="Rectangle 3"/>
          <p:cNvSpPr>
            <a:spLocks noGrp="1" noChangeArrowheads="1"/>
          </p:cNvSpPr>
          <p:nvPr>
            <p:ph type="body" idx="1"/>
          </p:nvPr>
        </p:nvSpPr>
        <p:spPr/>
        <p:txBody>
          <a:bodyPr/>
          <a:lstStyle/>
          <a:p>
            <a:pPr eaLnBrk="1" hangingPunct="1">
              <a:spcAft>
                <a:spcPct val="25000"/>
              </a:spcAft>
            </a:pPr>
            <a:r>
              <a:rPr lang="en-US" sz="2400" smtClean="0"/>
              <a:t>A </a:t>
            </a:r>
            <a:r>
              <a:rPr lang="en-US" sz="2400" smtClean="0">
                <a:solidFill>
                  <a:schemeClr val="hlink"/>
                </a:solidFill>
              </a:rPr>
              <a:t>write operation</a:t>
            </a:r>
            <a:r>
              <a:rPr lang="en-US" sz="2400" smtClean="0"/>
              <a:t> is analogous to read operations</a:t>
            </a:r>
          </a:p>
          <a:p>
            <a:pPr lvl="1" eaLnBrk="1" hangingPunct="1">
              <a:spcAft>
                <a:spcPct val="25000"/>
              </a:spcAft>
            </a:pPr>
            <a:r>
              <a:rPr lang="en-US" sz="2000" smtClean="0"/>
              <a:t>must add time for block allocation</a:t>
            </a:r>
          </a:p>
          <a:p>
            <a:pPr lvl="1" eaLnBrk="1" hangingPunct="1">
              <a:spcAft>
                <a:spcPct val="25000"/>
              </a:spcAft>
            </a:pPr>
            <a:r>
              <a:rPr lang="en-US" sz="2000" smtClean="0"/>
              <a:t>a write operation may has to be </a:t>
            </a:r>
            <a:r>
              <a:rPr lang="en-US" sz="2000" i="1" smtClean="0"/>
              <a:t>verified</a:t>
            </a:r>
            <a:r>
              <a:rPr lang="en-US" sz="2000" smtClean="0"/>
              <a:t> – must wait another rotation and then read the block to see if it is the block we wanted to write</a:t>
            </a:r>
          </a:p>
          <a:p>
            <a:pPr lvl="1" eaLnBrk="1" hangingPunct="1">
              <a:spcAft>
                <a:spcPct val="25000"/>
              </a:spcAft>
            </a:pPr>
            <a:r>
              <a:rPr lang="en-US" sz="2000" smtClean="0">
                <a:solidFill>
                  <a:schemeClr val="folHlink"/>
                </a:solidFill>
              </a:rPr>
              <a:t>Total write time</a:t>
            </a:r>
            <a:r>
              <a:rPr lang="en-US" sz="2000" smtClean="0"/>
              <a:t> </a:t>
            </a:r>
            <a:r>
              <a:rPr lang="en-US" sz="2000" smtClean="0">
                <a:sym typeface="Symbol" charset="2"/>
              </a:rPr>
              <a:t> read time (+ time for one rotation)</a:t>
            </a:r>
            <a:br>
              <a:rPr lang="en-US" sz="2000" smtClean="0">
                <a:sym typeface="Symbol" charset="2"/>
              </a:rPr>
            </a:br>
            <a:r>
              <a:rPr lang="en-US" sz="2000" smtClean="0">
                <a:sym typeface="Symbol" charset="2"/>
              </a:rPr>
              <a:t/>
            </a:r>
            <a:br>
              <a:rPr lang="en-US" sz="2000" smtClean="0">
                <a:sym typeface="Symbol" charset="2"/>
              </a:rPr>
            </a:br>
            <a:endParaRPr lang="en-US" sz="2000" smtClean="0"/>
          </a:p>
          <a:p>
            <a:pPr eaLnBrk="1" hangingPunct="1">
              <a:spcAft>
                <a:spcPct val="25000"/>
              </a:spcAft>
            </a:pPr>
            <a:r>
              <a:rPr lang="en-US" sz="2400" smtClean="0"/>
              <a:t>Cannot </a:t>
            </a:r>
            <a:r>
              <a:rPr lang="en-US" sz="2400" smtClean="0">
                <a:solidFill>
                  <a:schemeClr val="hlink"/>
                </a:solidFill>
              </a:rPr>
              <a:t>modify</a:t>
            </a:r>
            <a:r>
              <a:rPr lang="en-US" sz="2400" smtClean="0"/>
              <a:t> a block directly:</a:t>
            </a:r>
          </a:p>
          <a:p>
            <a:pPr lvl="1" eaLnBrk="1" hangingPunct="1">
              <a:spcAft>
                <a:spcPct val="25000"/>
              </a:spcAft>
            </a:pPr>
            <a:r>
              <a:rPr lang="en-US" sz="2000" smtClean="0"/>
              <a:t>read block into main memory</a:t>
            </a:r>
          </a:p>
          <a:p>
            <a:pPr lvl="1" eaLnBrk="1" hangingPunct="1">
              <a:spcAft>
                <a:spcPct val="25000"/>
              </a:spcAft>
            </a:pPr>
            <a:r>
              <a:rPr lang="en-US" sz="2000" smtClean="0"/>
              <a:t>modify the block</a:t>
            </a:r>
          </a:p>
          <a:p>
            <a:pPr lvl="1" eaLnBrk="1" hangingPunct="1">
              <a:spcAft>
                <a:spcPct val="25000"/>
              </a:spcAft>
            </a:pPr>
            <a:r>
              <a:rPr lang="en-US" sz="2000" smtClean="0"/>
              <a:t>write new content back to disk</a:t>
            </a:r>
          </a:p>
          <a:p>
            <a:pPr lvl="1" eaLnBrk="1" hangingPunct="1">
              <a:spcAft>
                <a:spcPct val="25000"/>
              </a:spcAft>
            </a:pPr>
            <a:r>
              <a:rPr lang="en-US" sz="2000" smtClean="0"/>
              <a:t>(verify the write operation)</a:t>
            </a:r>
          </a:p>
          <a:p>
            <a:pPr lvl="1" eaLnBrk="1" hangingPunct="1">
              <a:spcAft>
                <a:spcPct val="25000"/>
              </a:spcAft>
            </a:pPr>
            <a:r>
              <a:rPr lang="en-US" sz="2000" smtClean="0">
                <a:solidFill>
                  <a:schemeClr val="folHlink"/>
                </a:solidFill>
              </a:rPr>
              <a:t>Total modify time</a:t>
            </a:r>
            <a:r>
              <a:rPr lang="en-US" sz="2000" smtClean="0"/>
              <a:t>  </a:t>
            </a:r>
            <a:r>
              <a:rPr lang="en-US" sz="2000" smtClean="0">
                <a:sym typeface="Symbol" charset="2"/>
              </a:rPr>
              <a:t> read time + time to modify + write time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2291">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2291">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92291">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92291">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92291">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922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291" grpId="0" build="p"/>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Disk Controllers</a:t>
            </a:r>
          </a:p>
        </p:txBody>
      </p:sp>
      <p:sp>
        <p:nvSpPr>
          <p:cNvPr id="1294339" name="Rectangle 3"/>
          <p:cNvSpPr>
            <a:spLocks noGrp="1" noChangeArrowheads="1"/>
          </p:cNvSpPr>
          <p:nvPr>
            <p:ph type="body" idx="1"/>
          </p:nvPr>
        </p:nvSpPr>
        <p:spPr/>
        <p:txBody>
          <a:bodyPr/>
          <a:lstStyle/>
          <a:p>
            <a:pPr eaLnBrk="1" hangingPunct="1">
              <a:spcAft>
                <a:spcPct val="30000"/>
              </a:spcAft>
            </a:pPr>
            <a:r>
              <a:rPr lang="en-US" sz="2400" smtClean="0"/>
              <a:t>To manage the different parts of the disk, we use a </a:t>
            </a:r>
            <a:r>
              <a:rPr lang="en-US" sz="2400" i="1" smtClean="0">
                <a:solidFill>
                  <a:schemeClr val="hlink"/>
                </a:solidFill>
              </a:rPr>
              <a:t>disk controller</a:t>
            </a:r>
            <a:r>
              <a:rPr lang="en-US" sz="2400" smtClean="0"/>
              <a:t>, which is a small processor capable of:</a:t>
            </a:r>
          </a:p>
          <a:p>
            <a:pPr lvl="1" eaLnBrk="1" hangingPunct="1">
              <a:spcAft>
                <a:spcPct val="30000"/>
              </a:spcAft>
            </a:pPr>
            <a:r>
              <a:rPr lang="en-US" sz="2000" smtClean="0"/>
              <a:t>controlling the actuator moving the head to the desired track</a:t>
            </a:r>
          </a:p>
          <a:p>
            <a:pPr lvl="1" eaLnBrk="1" hangingPunct="1">
              <a:spcAft>
                <a:spcPct val="30000"/>
              </a:spcAft>
            </a:pPr>
            <a:r>
              <a:rPr lang="en-US" sz="2000" smtClean="0"/>
              <a:t>selecting which platter and surface to use</a:t>
            </a:r>
          </a:p>
          <a:p>
            <a:pPr lvl="1" eaLnBrk="1" hangingPunct="1">
              <a:spcAft>
                <a:spcPct val="30000"/>
              </a:spcAft>
            </a:pPr>
            <a:r>
              <a:rPr lang="en-US" sz="2000" smtClean="0"/>
              <a:t>knowing when right sector is under the head</a:t>
            </a:r>
          </a:p>
          <a:p>
            <a:pPr lvl="1" eaLnBrk="1" hangingPunct="1">
              <a:spcAft>
                <a:spcPct val="30000"/>
              </a:spcAft>
            </a:pPr>
            <a:r>
              <a:rPr lang="en-US" sz="2000" smtClean="0"/>
              <a:t>transferring data between main memory and disk</a:t>
            </a:r>
            <a:br>
              <a:rPr lang="en-US" sz="2000" smtClean="0"/>
            </a:br>
            <a:r>
              <a:rPr lang="en-US" sz="2000" smtClean="0"/>
              <a:t/>
            </a:r>
            <a:br>
              <a:rPr lang="en-US" sz="2000" smtClean="0"/>
            </a:br>
            <a:endParaRPr lang="en-US" sz="2000" smtClean="0"/>
          </a:p>
          <a:p>
            <a:pPr eaLnBrk="1" hangingPunct="1">
              <a:spcAft>
                <a:spcPct val="30000"/>
              </a:spcAft>
            </a:pPr>
            <a:r>
              <a:rPr lang="en-US" sz="2400" smtClean="0"/>
              <a:t>New controllers acts like small computers themselves</a:t>
            </a:r>
          </a:p>
          <a:p>
            <a:pPr lvl="1" eaLnBrk="1" hangingPunct="1">
              <a:spcAft>
                <a:spcPct val="30000"/>
              </a:spcAft>
            </a:pPr>
            <a:r>
              <a:rPr lang="en-US" sz="2000" smtClean="0"/>
              <a:t>both disk and controller now has an own buffer reducing disk access time</a:t>
            </a:r>
          </a:p>
          <a:p>
            <a:pPr lvl="1" eaLnBrk="1" hangingPunct="1">
              <a:spcAft>
                <a:spcPct val="30000"/>
              </a:spcAft>
            </a:pPr>
            <a:r>
              <a:rPr lang="en-US" sz="2000" smtClean="0"/>
              <a:t>data on damaged disk blocks/sectors are just moved to spare room at the disk – the system above (OS) does not know this, i.e., a block may lie elsewhere than the OS thinks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4339">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4339">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9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4339" grpId="0" build="p" bldLvl="2"/>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Efficient Secondary Storage Usage</a:t>
            </a:r>
          </a:p>
        </p:txBody>
      </p:sp>
      <p:sp>
        <p:nvSpPr>
          <p:cNvPr id="1296387" name="Rectangle 3"/>
          <p:cNvSpPr>
            <a:spLocks noGrp="1" noChangeArrowheads="1"/>
          </p:cNvSpPr>
          <p:nvPr>
            <p:ph type="body" idx="1"/>
          </p:nvPr>
        </p:nvSpPr>
        <p:spPr>
          <a:xfrm>
            <a:off x="0" y="776288"/>
            <a:ext cx="9144000" cy="5803900"/>
          </a:xfrm>
        </p:spPr>
        <p:txBody>
          <a:bodyPr/>
          <a:lstStyle/>
          <a:p>
            <a:pPr eaLnBrk="1" hangingPunct="1">
              <a:tabLst>
                <a:tab pos="5292725" algn="l"/>
              </a:tabLst>
            </a:pPr>
            <a:r>
              <a:rPr lang="en-US" sz="2400" smtClean="0"/>
              <a:t>Must take into account the use of secondary storage</a:t>
            </a:r>
          </a:p>
          <a:p>
            <a:pPr lvl="1" eaLnBrk="1" hangingPunct="1">
              <a:tabLst>
                <a:tab pos="5292725" algn="l"/>
              </a:tabLst>
            </a:pPr>
            <a:r>
              <a:rPr lang="en-US" sz="2000" smtClean="0"/>
              <a:t>there are large access time gaps, i.e., a disk access will probably dominate the total execution time</a:t>
            </a:r>
          </a:p>
          <a:p>
            <a:pPr lvl="1" eaLnBrk="1" hangingPunct="1">
              <a:tabLst>
                <a:tab pos="5292725" algn="l"/>
              </a:tabLst>
            </a:pPr>
            <a:r>
              <a:rPr lang="en-US" sz="2000" smtClean="0"/>
              <a:t>there may be huge performance improvements if we reduce the number of disk accesses</a:t>
            </a:r>
          </a:p>
          <a:p>
            <a:pPr lvl="1" eaLnBrk="1" hangingPunct="1">
              <a:tabLst>
                <a:tab pos="5292725" algn="l"/>
              </a:tabLst>
            </a:pPr>
            <a:r>
              <a:rPr lang="en-US" sz="2000" smtClean="0"/>
              <a:t>a “slow” algorithm with few disk accesses will probably outperform a “fast” algorithm with many disk accesses</a:t>
            </a:r>
            <a:br>
              <a:rPr lang="en-US" sz="2000" smtClean="0"/>
            </a:br>
            <a:endParaRPr lang="en-US" sz="2000" smtClean="0"/>
          </a:p>
          <a:p>
            <a:pPr eaLnBrk="1" hangingPunct="1">
              <a:tabLst>
                <a:tab pos="5292725" algn="l"/>
              </a:tabLst>
            </a:pPr>
            <a:r>
              <a:rPr lang="en-US" sz="2400" b="1" smtClean="0"/>
              <a:t>Several ways to optimize .....</a:t>
            </a:r>
          </a:p>
          <a:p>
            <a:pPr lvl="1" eaLnBrk="1" hangingPunct="1">
              <a:tabLst>
                <a:tab pos="5292725" algn="l"/>
              </a:tabLst>
            </a:pPr>
            <a:r>
              <a:rPr lang="en-US" sz="2000" smtClean="0"/>
              <a:t>block size 		- 4 KB </a:t>
            </a:r>
          </a:p>
          <a:p>
            <a:pPr lvl="1" eaLnBrk="1" hangingPunct="1">
              <a:tabLst>
                <a:tab pos="5292725" algn="l"/>
              </a:tabLst>
            </a:pPr>
            <a:r>
              <a:rPr lang="en-US" sz="2000" smtClean="0"/>
              <a:t>file management / data placement		- various</a:t>
            </a:r>
          </a:p>
          <a:p>
            <a:pPr lvl="1" eaLnBrk="1" hangingPunct="1">
              <a:tabLst>
                <a:tab pos="5292725" algn="l"/>
              </a:tabLst>
            </a:pPr>
            <a:r>
              <a:rPr lang="en-US" sz="2000" smtClean="0"/>
              <a:t>disk scheduling		- SCAN derivate</a:t>
            </a:r>
          </a:p>
          <a:p>
            <a:pPr lvl="1" eaLnBrk="1" hangingPunct="1">
              <a:tabLst>
                <a:tab pos="5292725" algn="l"/>
              </a:tabLst>
            </a:pPr>
            <a:r>
              <a:rPr lang="en-US" sz="2000" smtClean="0"/>
              <a:t>multiple disks		- a specific RAID level</a:t>
            </a:r>
          </a:p>
          <a:p>
            <a:pPr lvl="1" eaLnBrk="1" hangingPunct="1">
              <a:tabLst>
                <a:tab pos="5292725" algn="l"/>
              </a:tabLst>
            </a:pPr>
            <a:r>
              <a:rPr lang="en-US" sz="2000" smtClean="0"/>
              <a:t>prefetching		- read-ahead prefetching</a:t>
            </a:r>
          </a:p>
          <a:p>
            <a:pPr lvl="1" eaLnBrk="1" hangingPunct="1">
              <a:tabLst>
                <a:tab pos="5292725" algn="l"/>
              </a:tabLst>
            </a:pPr>
            <a:r>
              <a:rPr lang="en-US" sz="2000" smtClean="0"/>
              <a:t>memory caching /replacement algorithms	- LRU variant</a:t>
            </a:r>
          </a:p>
          <a:p>
            <a:pPr lvl="1" eaLnBrk="1" hangingPunct="1">
              <a:tabLst>
                <a:tab pos="5292725" algn="l"/>
              </a:tabLst>
            </a:pPr>
            <a:r>
              <a:rPr lang="en-US" sz="200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6387">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6387">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96387">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96387">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96387">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96387">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96387">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9638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387"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11188" y="5319713"/>
            <a:ext cx="8370887" cy="944562"/>
            <a:chOff x="385" y="3351"/>
            <a:chExt cx="5273" cy="595"/>
          </a:xfrm>
        </p:grpSpPr>
        <p:sp>
          <p:nvSpPr>
            <p:cNvPr id="25645" name="Line 3"/>
            <p:cNvSpPr>
              <a:spLocks noChangeShapeType="1"/>
            </p:cNvSpPr>
            <p:nvPr/>
          </p:nvSpPr>
          <p:spPr bwMode="auto">
            <a:xfrm>
              <a:off x="385" y="3946"/>
              <a:ext cx="5273" cy="0"/>
            </a:xfrm>
            <a:prstGeom prst="line">
              <a:avLst/>
            </a:prstGeom>
            <a:noFill/>
            <a:ln w="5715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25646" name="Line 4"/>
            <p:cNvSpPr>
              <a:spLocks noChangeShapeType="1"/>
            </p:cNvSpPr>
            <p:nvPr/>
          </p:nvSpPr>
          <p:spPr bwMode="auto">
            <a:xfrm flipV="1">
              <a:off x="1463" y="3464"/>
              <a:ext cx="0" cy="482"/>
            </a:xfrm>
            <a:prstGeom prst="line">
              <a:avLst/>
            </a:prstGeom>
            <a:noFill/>
            <a:ln w="5715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25647" name="Line 5"/>
            <p:cNvSpPr>
              <a:spLocks noChangeShapeType="1"/>
            </p:cNvSpPr>
            <p:nvPr/>
          </p:nvSpPr>
          <p:spPr bwMode="auto">
            <a:xfrm flipV="1">
              <a:off x="3163" y="3379"/>
              <a:ext cx="0" cy="567"/>
            </a:xfrm>
            <a:prstGeom prst="line">
              <a:avLst/>
            </a:prstGeom>
            <a:noFill/>
            <a:ln w="5715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25648" name="Line 6"/>
            <p:cNvSpPr>
              <a:spLocks noChangeShapeType="1"/>
            </p:cNvSpPr>
            <p:nvPr/>
          </p:nvSpPr>
          <p:spPr bwMode="auto">
            <a:xfrm flipV="1">
              <a:off x="4921" y="3351"/>
              <a:ext cx="0" cy="595"/>
            </a:xfrm>
            <a:prstGeom prst="line">
              <a:avLst/>
            </a:prstGeom>
            <a:noFill/>
            <a:ln w="57150">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pic>
        <p:nvPicPr>
          <p:cNvPr id="25603" name="Picture 7" descr="j0238268"/>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656862" y="4475163"/>
            <a:ext cx="1512888" cy="12588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grpSp>
        <p:nvGrpSpPr>
          <p:cNvPr id="3" name="Group 8"/>
          <p:cNvGrpSpPr>
            <a:grpSpLocks/>
          </p:cNvGrpSpPr>
          <p:nvPr/>
        </p:nvGrpSpPr>
        <p:grpSpPr bwMode="auto">
          <a:xfrm>
            <a:off x="34925" y="908050"/>
            <a:ext cx="8983663" cy="2847975"/>
            <a:chOff x="22" y="572"/>
            <a:chExt cx="5659" cy="1794"/>
          </a:xfrm>
        </p:grpSpPr>
        <p:sp>
          <p:nvSpPr>
            <p:cNvPr id="25640" name="AutoShape 9"/>
            <p:cNvSpPr>
              <a:spLocks noChangeArrowheads="1"/>
            </p:cNvSpPr>
            <p:nvPr/>
          </p:nvSpPr>
          <p:spPr bwMode="auto">
            <a:xfrm>
              <a:off x="782" y="1730"/>
              <a:ext cx="1474" cy="636"/>
            </a:xfrm>
            <a:prstGeom prst="roundRect">
              <a:avLst>
                <a:gd name="adj" fmla="val 16667"/>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pPr algn="ctr"/>
              <a:r>
                <a:rPr lang="en-US" sz="1600">
                  <a:solidFill>
                    <a:schemeClr val="bg1"/>
                  </a:solidFill>
                </a:rPr>
                <a:t>file system</a:t>
              </a:r>
            </a:p>
          </p:txBody>
        </p:sp>
        <p:sp>
          <p:nvSpPr>
            <p:cNvPr id="25641" name="AutoShape 10"/>
            <p:cNvSpPr>
              <a:spLocks noChangeArrowheads="1"/>
            </p:cNvSpPr>
            <p:nvPr/>
          </p:nvSpPr>
          <p:spPr bwMode="auto">
            <a:xfrm>
              <a:off x="4207" y="1730"/>
              <a:ext cx="1474" cy="636"/>
            </a:xfrm>
            <a:prstGeom prst="roundRect">
              <a:avLst>
                <a:gd name="adj" fmla="val 16667"/>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pPr algn="ctr"/>
              <a:r>
                <a:rPr lang="en-US" sz="1600">
                  <a:solidFill>
                    <a:schemeClr val="bg1"/>
                  </a:solidFill>
                </a:rPr>
                <a:t>communication </a:t>
              </a:r>
            </a:p>
            <a:p>
              <a:pPr algn="ctr"/>
              <a:r>
                <a:rPr lang="en-US" sz="1600">
                  <a:solidFill>
                    <a:schemeClr val="bg1"/>
                  </a:solidFill>
                </a:rPr>
                <a:t>system</a:t>
              </a:r>
            </a:p>
          </p:txBody>
        </p:sp>
        <p:sp>
          <p:nvSpPr>
            <p:cNvPr id="25642" name="AutoShape 11"/>
            <p:cNvSpPr>
              <a:spLocks noChangeArrowheads="1"/>
            </p:cNvSpPr>
            <p:nvPr/>
          </p:nvSpPr>
          <p:spPr bwMode="auto">
            <a:xfrm>
              <a:off x="2403" y="572"/>
              <a:ext cx="1724" cy="636"/>
            </a:xfrm>
            <a:prstGeom prst="roundRect">
              <a:avLst>
                <a:gd name="adj" fmla="val 16667"/>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pPr algn="ctr"/>
              <a:r>
                <a:rPr lang="en-US" sz="1600">
                  <a:solidFill>
                    <a:schemeClr val="bg1"/>
                  </a:solidFill>
                </a:rPr>
                <a:t>application</a:t>
              </a:r>
            </a:p>
          </p:txBody>
        </p:sp>
        <p:sp>
          <p:nvSpPr>
            <p:cNvPr id="25643" name="Line 12"/>
            <p:cNvSpPr>
              <a:spLocks noChangeShapeType="1"/>
            </p:cNvSpPr>
            <p:nvPr/>
          </p:nvSpPr>
          <p:spPr bwMode="auto">
            <a:xfrm>
              <a:off x="90" y="1467"/>
              <a:ext cx="4945"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25644" name="Text Box 13"/>
            <p:cNvSpPr txBox="1">
              <a:spLocks noChangeArrowheads="1"/>
            </p:cNvSpPr>
            <p:nvPr/>
          </p:nvSpPr>
          <p:spPr bwMode="auto">
            <a:xfrm>
              <a:off x="22" y="1217"/>
              <a:ext cx="1027" cy="49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a:t>user space</a:t>
              </a:r>
            </a:p>
            <a:p>
              <a:endParaRPr lang="en-US" sz="900"/>
            </a:p>
            <a:p>
              <a:r>
                <a:rPr lang="en-US" sz="1800"/>
                <a:t>kernel space</a:t>
              </a:r>
            </a:p>
          </p:txBody>
        </p:sp>
      </p:grpSp>
      <p:pic>
        <p:nvPicPr>
          <p:cNvPr id="25605" name="Picture 14" descr="nettverkskort"/>
          <p:cNvPicPr>
            <a:picLocks noGrp="1" noChangeAspect="1" noChangeArrowheads="1"/>
          </p:cNvPicPr>
          <p:nvPr>
            <p:ph idx="1"/>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a:xfrm>
            <a:off x="7116275" y="4584700"/>
            <a:ext cx="1425575" cy="1090613"/>
          </a:xfrm>
          <a:noFill/>
        </p:spPr>
      </p:pic>
      <p:sp>
        <p:nvSpPr>
          <p:cNvPr id="1222671" name="Line 15"/>
          <p:cNvSpPr>
            <a:spLocks noChangeShapeType="1"/>
          </p:cNvSpPr>
          <p:nvPr/>
        </p:nvSpPr>
        <p:spPr bwMode="auto">
          <a:xfrm flipV="1">
            <a:off x="2414588" y="3538538"/>
            <a:ext cx="0" cy="792162"/>
          </a:xfrm>
          <a:prstGeom prst="line">
            <a:avLst/>
          </a:prstGeom>
          <a:noFill/>
          <a:ln w="38100">
            <a:solidFill>
              <a:schemeClr va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2672" name="Line 16"/>
          <p:cNvSpPr>
            <a:spLocks noChangeShapeType="1"/>
          </p:cNvSpPr>
          <p:nvPr/>
        </p:nvSpPr>
        <p:spPr bwMode="auto">
          <a:xfrm flipV="1">
            <a:off x="7848600" y="3538538"/>
            <a:ext cx="0" cy="792162"/>
          </a:xfrm>
          <a:prstGeom prst="line">
            <a:avLst/>
          </a:prstGeom>
          <a:noFill/>
          <a:ln w="38100">
            <a:solidFill>
              <a:schemeClr val="hlink"/>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2673" name="Line 17"/>
          <p:cNvSpPr>
            <a:spLocks noChangeShapeType="1"/>
          </p:cNvSpPr>
          <p:nvPr/>
        </p:nvSpPr>
        <p:spPr bwMode="auto">
          <a:xfrm flipV="1">
            <a:off x="2871788" y="1558925"/>
            <a:ext cx="1277937" cy="1439863"/>
          </a:xfrm>
          <a:prstGeom prst="line">
            <a:avLst/>
          </a:prstGeom>
          <a:noFill/>
          <a:ln w="38100">
            <a:solidFill>
              <a:schemeClr val="hlink"/>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2674" name="Line 18"/>
          <p:cNvSpPr>
            <a:spLocks noChangeShapeType="1"/>
          </p:cNvSpPr>
          <p:nvPr/>
        </p:nvSpPr>
        <p:spPr bwMode="auto">
          <a:xfrm flipH="1" flipV="1">
            <a:off x="5948363" y="1593850"/>
            <a:ext cx="1279525" cy="1404938"/>
          </a:xfrm>
          <a:prstGeom prst="line">
            <a:avLst/>
          </a:prstGeom>
          <a:noFill/>
          <a:ln w="38100">
            <a:solidFill>
              <a:schemeClr val="hlink"/>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2675" name="Rectangle 19"/>
          <p:cNvSpPr>
            <a:spLocks noChangeAspect="1" noChangeArrowheads="1"/>
          </p:cNvSpPr>
          <p:nvPr/>
        </p:nvSpPr>
        <p:spPr bwMode="auto">
          <a:xfrm>
            <a:off x="6192838" y="1054100"/>
            <a:ext cx="176212" cy="176213"/>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22676" name="Rectangle 20"/>
          <p:cNvSpPr>
            <a:spLocks noChangeAspect="1" noChangeArrowheads="1"/>
          </p:cNvSpPr>
          <p:nvPr/>
        </p:nvSpPr>
        <p:spPr bwMode="auto">
          <a:xfrm>
            <a:off x="6192838" y="1233488"/>
            <a:ext cx="176212" cy="176212"/>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22677" name="Rectangle 21"/>
          <p:cNvSpPr>
            <a:spLocks noChangeAspect="1" noChangeArrowheads="1"/>
          </p:cNvSpPr>
          <p:nvPr/>
        </p:nvSpPr>
        <p:spPr bwMode="auto">
          <a:xfrm>
            <a:off x="6192838" y="1412875"/>
            <a:ext cx="176212" cy="176213"/>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22678" name="Rectangle 22"/>
          <p:cNvSpPr>
            <a:spLocks noChangeAspect="1" noChangeArrowheads="1"/>
          </p:cNvSpPr>
          <p:nvPr/>
        </p:nvSpPr>
        <p:spPr bwMode="auto">
          <a:xfrm>
            <a:off x="6192838" y="1592263"/>
            <a:ext cx="176212" cy="176212"/>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22679" name="Rectangle 23"/>
          <p:cNvSpPr>
            <a:spLocks noChangeAspect="1" noChangeArrowheads="1"/>
          </p:cNvSpPr>
          <p:nvPr/>
        </p:nvSpPr>
        <p:spPr bwMode="auto">
          <a:xfrm>
            <a:off x="3243263" y="2900363"/>
            <a:ext cx="176212" cy="176212"/>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22680" name="Rectangle 24"/>
          <p:cNvSpPr>
            <a:spLocks noChangeAspect="1" noChangeArrowheads="1"/>
          </p:cNvSpPr>
          <p:nvPr/>
        </p:nvSpPr>
        <p:spPr bwMode="auto">
          <a:xfrm>
            <a:off x="3243263" y="3079750"/>
            <a:ext cx="176212" cy="176213"/>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22681" name="Rectangle 25"/>
          <p:cNvSpPr>
            <a:spLocks noChangeAspect="1" noChangeArrowheads="1"/>
          </p:cNvSpPr>
          <p:nvPr/>
        </p:nvSpPr>
        <p:spPr bwMode="auto">
          <a:xfrm>
            <a:off x="3243263" y="3259138"/>
            <a:ext cx="176212" cy="176212"/>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22682" name="Rectangle 26"/>
          <p:cNvSpPr>
            <a:spLocks noChangeAspect="1" noChangeArrowheads="1"/>
          </p:cNvSpPr>
          <p:nvPr/>
        </p:nvSpPr>
        <p:spPr bwMode="auto">
          <a:xfrm>
            <a:off x="3243263" y="3438525"/>
            <a:ext cx="176212" cy="176213"/>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22683" name="Rectangle 27"/>
          <p:cNvSpPr>
            <a:spLocks noChangeAspect="1" noChangeArrowheads="1"/>
          </p:cNvSpPr>
          <p:nvPr/>
        </p:nvSpPr>
        <p:spPr bwMode="auto">
          <a:xfrm>
            <a:off x="8712200" y="2900363"/>
            <a:ext cx="176213" cy="176212"/>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22684" name="Rectangle 28"/>
          <p:cNvSpPr>
            <a:spLocks noChangeAspect="1" noChangeArrowheads="1"/>
          </p:cNvSpPr>
          <p:nvPr/>
        </p:nvSpPr>
        <p:spPr bwMode="auto">
          <a:xfrm>
            <a:off x="8712200" y="3079750"/>
            <a:ext cx="176213" cy="176213"/>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22685" name="Rectangle 29"/>
          <p:cNvSpPr>
            <a:spLocks noChangeAspect="1" noChangeArrowheads="1"/>
          </p:cNvSpPr>
          <p:nvPr/>
        </p:nvSpPr>
        <p:spPr bwMode="auto">
          <a:xfrm>
            <a:off x="8712200" y="3259138"/>
            <a:ext cx="176213" cy="176212"/>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22686" name="Rectangle 30"/>
          <p:cNvSpPr>
            <a:spLocks noChangeAspect="1" noChangeArrowheads="1"/>
          </p:cNvSpPr>
          <p:nvPr/>
        </p:nvSpPr>
        <p:spPr bwMode="auto">
          <a:xfrm>
            <a:off x="8712200" y="3438525"/>
            <a:ext cx="176213" cy="176213"/>
          </a:xfrm>
          <a:prstGeom prst="rect">
            <a:avLst/>
          </a:prstGeom>
          <a:solidFill>
            <a:schemeClr val="bg1"/>
          </a:solidFill>
          <a:ln w="9525">
            <a:solidFill>
              <a:schemeClr val="tx1"/>
            </a:solidFill>
            <a:miter lim="800000"/>
            <a:headEnd/>
            <a:tailEnd/>
          </a:ln>
        </p:spPr>
        <p:txBody>
          <a:bodyPr wrap="none" anchor="ctr"/>
          <a:lstStyle/>
          <a:p>
            <a:endParaRPr lang="nb-NO"/>
          </a:p>
        </p:txBody>
      </p:sp>
      <p:pic>
        <p:nvPicPr>
          <p:cNvPr id="1222687" name="Picture 31" descr="minne"/>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939687" y="4725988"/>
            <a:ext cx="2114550" cy="8731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222688" name="AutoShape 32"/>
          <p:cNvSpPr>
            <a:spLocks noChangeArrowheads="1"/>
          </p:cNvSpPr>
          <p:nvPr/>
        </p:nvSpPr>
        <p:spPr bwMode="auto">
          <a:xfrm rot="5400000" flipV="1">
            <a:off x="4505325" y="5083175"/>
            <a:ext cx="134938" cy="179388"/>
          </a:xfrm>
          <a:custGeom>
            <a:avLst/>
            <a:gdLst>
              <a:gd name="T0" fmla="*/ 129384 w 21600"/>
              <a:gd name="T1" fmla="*/ 89694 h 21600"/>
              <a:gd name="T2" fmla="*/ 67469 w 21600"/>
              <a:gd name="T3" fmla="*/ 179388 h 21600"/>
              <a:gd name="T4" fmla="*/ 5554 w 21600"/>
              <a:gd name="T5" fmla="*/ 89694 h 21600"/>
              <a:gd name="T6" fmla="*/ 67469 w 21600"/>
              <a:gd name="T7" fmla="*/ 0 h 21600"/>
              <a:gd name="T8" fmla="*/ 0 60000 65536"/>
              <a:gd name="T9" fmla="*/ 0 60000 65536"/>
              <a:gd name="T10" fmla="*/ 0 60000 65536"/>
              <a:gd name="T11" fmla="*/ 0 60000 65536"/>
              <a:gd name="T12" fmla="*/ 2689 w 21600"/>
              <a:gd name="T13" fmla="*/ 2689 h 21600"/>
              <a:gd name="T14" fmla="*/ 18911 w 21600"/>
              <a:gd name="T15" fmla="*/ 18911 h 21600"/>
            </a:gdLst>
            <a:ahLst/>
            <a:cxnLst>
              <a:cxn ang="T8">
                <a:pos x="T0" y="T1"/>
              </a:cxn>
              <a:cxn ang="T9">
                <a:pos x="T2" y="T3"/>
              </a:cxn>
              <a:cxn ang="T10">
                <a:pos x="T4" y="T5"/>
              </a:cxn>
              <a:cxn ang="T11">
                <a:pos x="T6" y="T7"/>
              </a:cxn>
            </a:cxnLst>
            <a:rect l="T12" t="T13" r="T14" b="T15"/>
            <a:pathLst>
              <a:path w="21600" h="21600">
                <a:moveTo>
                  <a:pt x="0" y="0"/>
                </a:moveTo>
                <a:lnTo>
                  <a:pt x="1778" y="21600"/>
                </a:lnTo>
                <a:lnTo>
                  <a:pt x="19822" y="21600"/>
                </a:lnTo>
                <a:lnTo>
                  <a:pt x="21600" y="0"/>
                </a:lnTo>
                <a:close/>
              </a:path>
            </a:pathLst>
          </a:custGeom>
          <a:solidFill>
            <a:srgbClr val="FF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222689" name="AutoShape 33"/>
          <p:cNvSpPr>
            <a:spLocks noChangeArrowheads="1"/>
          </p:cNvSpPr>
          <p:nvPr/>
        </p:nvSpPr>
        <p:spPr bwMode="auto">
          <a:xfrm rot="5400000" flipV="1">
            <a:off x="4819650" y="5081588"/>
            <a:ext cx="134937" cy="179388"/>
          </a:xfrm>
          <a:custGeom>
            <a:avLst/>
            <a:gdLst>
              <a:gd name="T0" fmla="*/ 129383 w 21600"/>
              <a:gd name="T1" fmla="*/ 89694 h 21600"/>
              <a:gd name="T2" fmla="*/ 67469 w 21600"/>
              <a:gd name="T3" fmla="*/ 179388 h 21600"/>
              <a:gd name="T4" fmla="*/ 5554 w 21600"/>
              <a:gd name="T5" fmla="*/ 89694 h 21600"/>
              <a:gd name="T6" fmla="*/ 67469 w 21600"/>
              <a:gd name="T7" fmla="*/ 0 h 21600"/>
              <a:gd name="T8" fmla="*/ 0 60000 65536"/>
              <a:gd name="T9" fmla="*/ 0 60000 65536"/>
              <a:gd name="T10" fmla="*/ 0 60000 65536"/>
              <a:gd name="T11" fmla="*/ 0 60000 65536"/>
              <a:gd name="T12" fmla="*/ 2689 w 21600"/>
              <a:gd name="T13" fmla="*/ 2689 h 21600"/>
              <a:gd name="T14" fmla="*/ 18911 w 21600"/>
              <a:gd name="T15" fmla="*/ 18911 h 21600"/>
            </a:gdLst>
            <a:ahLst/>
            <a:cxnLst>
              <a:cxn ang="T8">
                <a:pos x="T0" y="T1"/>
              </a:cxn>
              <a:cxn ang="T9">
                <a:pos x="T2" y="T3"/>
              </a:cxn>
              <a:cxn ang="T10">
                <a:pos x="T4" y="T5"/>
              </a:cxn>
              <a:cxn ang="T11">
                <a:pos x="T6" y="T7"/>
              </a:cxn>
            </a:cxnLst>
            <a:rect l="T12" t="T13" r="T14" b="T15"/>
            <a:pathLst>
              <a:path w="21600" h="21600">
                <a:moveTo>
                  <a:pt x="0" y="0"/>
                </a:moveTo>
                <a:lnTo>
                  <a:pt x="1778" y="21600"/>
                </a:lnTo>
                <a:lnTo>
                  <a:pt x="19822" y="21600"/>
                </a:lnTo>
                <a:lnTo>
                  <a:pt x="21600" y="0"/>
                </a:lnTo>
                <a:close/>
              </a:path>
            </a:pathLst>
          </a:custGeom>
          <a:solidFill>
            <a:srgbClr val="FF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222690" name="AutoShape 34"/>
          <p:cNvSpPr>
            <a:spLocks noChangeArrowheads="1"/>
          </p:cNvSpPr>
          <p:nvPr/>
        </p:nvSpPr>
        <p:spPr bwMode="auto">
          <a:xfrm rot="5400000" flipV="1">
            <a:off x="5292725" y="5059363"/>
            <a:ext cx="134937" cy="134938"/>
          </a:xfrm>
          <a:custGeom>
            <a:avLst/>
            <a:gdLst>
              <a:gd name="T0" fmla="*/ 129383 w 21600"/>
              <a:gd name="T1" fmla="*/ 67469 h 21600"/>
              <a:gd name="T2" fmla="*/ 67469 w 21600"/>
              <a:gd name="T3" fmla="*/ 134938 h 21600"/>
              <a:gd name="T4" fmla="*/ 5554 w 21600"/>
              <a:gd name="T5" fmla="*/ 67469 h 21600"/>
              <a:gd name="T6" fmla="*/ 67469 w 21600"/>
              <a:gd name="T7" fmla="*/ 0 h 21600"/>
              <a:gd name="T8" fmla="*/ 0 60000 65536"/>
              <a:gd name="T9" fmla="*/ 0 60000 65536"/>
              <a:gd name="T10" fmla="*/ 0 60000 65536"/>
              <a:gd name="T11" fmla="*/ 0 60000 65536"/>
              <a:gd name="T12" fmla="*/ 2689 w 21600"/>
              <a:gd name="T13" fmla="*/ 2689 h 21600"/>
              <a:gd name="T14" fmla="*/ 18911 w 21600"/>
              <a:gd name="T15" fmla="*/ 18911 h 21600"/>
            </a:gdLst>
            <a:ahLst/>
            <a:cxnLst>
              <a:cxn ang="T8">
                <a:pos x="T0" y="T1"/>
              </a:cxn>
              <a:cxn ang="T9">
                <a:pos x="T2" y="T3"/>
              </a:cxn>
              <a:cxn ang="T10">
                <a:pos x="T4" y="T5"/>
              </a:cxn>
              <a:cxn ang="T11">
                <a:pos x="T6" y="T7"/>
              </a:cxn>
            </a:cxnLst>
            <a:rect l="T12" t="T13" r="T14" b="T15"/>
            <a:pathLst>
              <a:path w="21600" h="21600">
                <a:moveTo>
                  <a:pt x="0" y="0"/>
                </a:moveTo>
                <a:lnTo>
                  <a:pt x="1778" y="21600"/>
                </a:lnTo>
                <a:lnTo>
                  <a:pt x="19822" y="21600"/>
                </a:lnTo>
                <a:lnTo>
                  <a:pt x="21600" y="0"/>
                </a:lnTo>
                <a:close/>
              </a:path>
            </a:pathLst>
          </a:custGeom>
          <a:solidFill>
            <a:srgbClr val="FF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grpSp>
        <p:nvGrpSpPr>
          <p:cNvPr id="4" name="Group 35"/>
          <p:cNvGrpSpPr>
            <a:grpSpLocks/>
          </p:cNvGrpSpPr>
          <p:nvPr/>
        </p:nvGrpSpPr>
        <p:grpSpPr bwMode="auto">
          <a:xfrm>
            <a:off x="3357563" y="1639888"/>
            <a:ext cx="5445125" cy="3509962"/>
            <a:chOff x="2115" y="1395"/>
            <a:chExt cx="3430" cy="2211"/>
          </a:xfrm>
        </p:grpSpPr>
        <p:sp>
          <p:nvSpPr>
            <p:cNvPr id="25637" name="Line 36"/>
            <p:cNvSpPr>
              <a:spLocks noChangeShapeType="1"/>
            </p:cNvSpPr>
            <p:nvPr/>
          </p:nvSpPr>
          <p:spPr bwMode="auto">
            <a:xfrm flipH="1" flipV="1">
              <a:off x="2115" y="2585"/>
              <a:ext cx="765" cy="1021"/>
            </a:xfrm>
            <a:prstGeom prst="line">
              <a:avLst/>
            </a:prstGeom>
            <a:noFill/>
            <a:ln w="28575">
              <a:solidFill>
                <a:schemeClr val="hlink"/>
              </a:solidFill>
              <a:prstDash val="lgDash"/>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25638" name="Line 37"/>
            <p:cNvSpPr>
              <a:spLocks noChangeShapeType="1"/>
            </p:cNvSpPr>
            <p:nvPr/>
          </p:nvSpPr>
          <p:spPr bwMode="auto">
            <a:xfrm flipV="1">
              <a:off x="3078" y="1395"/>
              <a:ext cx="850" cy="2211"/>
            </a:xfrm>
            <a:prstGeom prst="line">
              <a:avLst/>
            </a:prstGeom>
            <a:noFill/>
            <a:ln w="28575">
              <a:solidFill>
                <a:schemeClr val="hlink"/>
              </a:solidFill>
              <a:prstDash val="lgDash"/>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25639" name="Line 38"/>
            <p:cNvSpPr>
              <a:spLocks noChangeShapeType="1"/>
            </p:cNvSpPr>
            <p:nvPr/>
          </p:nvSpPr>
          <p:spPr bwMode="auto">
            <a:xfrm flipV="1">
              <a:off x="3362" y="2585"/>
              <a:ext cx="2183" cy="992"/>
            </a:xfrm>
            <a:prstGeom prst="line">
              <a:avLst/>
            </a:prstGeom>
            <a:noFill/>
            <a:ln w="28575">
              <a:solidFill>
                <a:schemeClr val="hlink"/>
              </a:solidFill>
              <a:prstDash val="lgDash"/>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sp>
        <p:nvSpPr>
          <p:cNvPr id="25627" name="Text Box 39"/>
          <p:cNvSpPr txBox="1">
            <a:spLocks noChangeArrowheads="1"/>
          </p:cNvSpPr>
          <p:nvPr/>
        </p:nvSpPr>
        <p:spPr bwMode="auto">
          <a:xfrm>
            <a:off x="620713" y="6219825"/>
            <a:ext cx="93662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bus(es)</a:t>
            </a:r>
          </a:p>
        </p:txBody>
      </p:sp>
      <p:sp>
        <p:nvSpPr>
          <p:cNvPr id="1222696" name="Line 40"/>
          <p:cNvSpPr>
            <a:spLocks noChangeShapeType="1"/>
          </p:cNvSpPr>
          <p:nvPr/>
        </p:nvSpPr>
        <p:spPr bwMode="auto">
          <a:xfrm>
            <a:off x="2457450" y="5678488"/>
            <a:ext cx="0" cy="495300"/>
          </a:xfrm>
          <a:prstGeom prst="line">
            <a:avLst/>
          </a:prstGeom>
          <a:noFill/>
          <a:ln w="19050">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2697" name="Line 41"/>
          <p:cNvSpPr>
            <a:spLocks noChangeShapeType="1"/>
          </p:cNvSpPr>
          <p:nvPr/>
        </p:nvSpPr>
        <p:spPr bwMode="auto">
          <a:xfrm>
            <a:off x="4886325" y="5589588"/>
            <a:ext cx="0" cy="584200"/>
          </a:xfrm>
          <a:prstGeom prst="line">
            <a:avLst/>
          </a:prstGeom>
          <a:noFill/>
          <a:ln w="19050">
            <a:solidFill>
              <a:schemeClr val="hlink"/>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cxnSp>
        <p:nvCxnSpPr>
          <p:cNvPr id="1222698" name="AutoShape 42"/>
          <p:cNvCxnSpPr>
            <a:cxnSpLocks noChangeShapeType="1"/>
            <a:stCxn id="1222696" idx="1"/>
            <a:endCxn id="1222697" idx="1"/>
          </p:cNvCxnSpPr>
          <p:nvPr/>
        </p:nvCxnSpPr>
        <p:spPr bwMode="auto">
          <a:xfrm>
            <a:off x="2457450" y="6183313"/>
            <a:ext cx="2428875" cy="0"/>
          </a:xfrm>
          <a:prstGeom prst="straightConnector1">
            <a:avLst/>
          </a:prstGeom>
          <a:noFill/>
          <a:ln w="19050">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sp>
        <p:nvSpPr>
          <p:cNvPr id="1222699" name="Line 43"/>
          <p:cNvSpPr>
            <a:spLocks noChangeShapeType="1"/>
          </p:cNvSpPr>
          <p:nvPr/>
        </p:nvSpPr>
        <p:spPr bwMode="auto">
          <a:xfrm>
            <a:off x="5157788" y="5543550"/>
            <a:ext cx="0" cy="630238"/>
          </a:xfrm>
          <a:prstGeom prst="line">
            <a:avLst/>
          </a:prstGeom>
          <a:noFill/>
          <a:ln w="19050">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2700" name="Line 44"/>
          <p:cNvSpPr>
            <a:spLocks noChangeShapeType="1"/>
          </p:cNvSpPr>
          <p:nvPr/>
        </p:nvSpPr>
        <p:spPr bwMode="auto">
          <a:xfrm>
            <a:off x="7677150" y="5634038"/>
            <a:ext cx="0" cy="539750"/>
          </a:xfrm>
          <a:prstGeom prst="line">
            <a:avLst/>
          </a:prstGeom>
          <a:noFill/>
          <a:ln w="19050">
            <a:solidFill>
              <a:schemeClr val="hlink"/>
            </a:solidFill>
            <a:round/>
            <a:headEnd type="triangle" w="med" len="me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cxnSp>
        <p:nvCxnSpPr>
          <p:cNvPr id="1222701" name="AutoShape 45"/>
          <p:cNvCxnSpPr>
            <a:cxnSpLocks noChangeShapeType="1"/>
            <a:stCxn id="1222699" idx="1"/>
            <a:endCxn id="1222700" idx="1"/>
          </p:cNvCxnSpPr>
          <p:nvPr/>
        </p:nvCxnSpPr>
        <p:spPr bwMode="auto">
          <a:xfrm>
            <a:off x="5157788" y="6183313"/>
            <a:ext cx="2519362" cy="0"/>
          </a:xfrm>
          <a:prstGeom prst="straightConnector1">
            <a:avLst/>
          </a:prstGeom>
          <a:noFill/>
          <a:ln w="19050">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sp>
        <p:nvSpPr>
          <p:cNvPr id="25634" name="Rectangle 46"/>
          <p:cNvSpPr>
            <a:spLocks noGrp="1" noChangeArrowheads="1"/>
          </p:cNvSpPr>
          <p:nvPr>
            <p:ph type="title"/>
          </p:nvPr>
        </p:nvSpPr>
        <p:spPr/>
        <p:txBody>
          <a:bodyPr/>
          <a:lstStyle/>
          <a:p>
            <a:pPr eaLnBrk="1" hangingPunct="1"/>
            <a:r>
              <a:rPr lang="en-US" smtClean="0"/>
              <a:t>Delivery Systems</a:t>
            </a:r>
          </a:p>
        </p:txBody>
      </p:sp>
      <p:sp>
        <p:nvSpPr>
          <p:cNvPr id="1222703" name="Text Box 47"/>
          <p:cNvSpPr txBox="1">
            <a:spLocks noChangeArrowheads="1"/>
          </p:cNvSpPr>
          <p:nvPr/>
        </p:nvSpPr>
        <p:spPr bwMode="auto">
          <a:xfrm>
            <a:off x="3267075" y="4824413"/>
            <a:ext cx="3706813" cy="336550"/>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buFont typeface="Wingdings" charset="2"/>
              <a:buChar char="F"/>
            </a:pPr>
            <a:r>
              <a:rPr lang="en-US" sz="1600" b="0">
                <a:solidFill>
                  <a:schemeClr val="hlink"/>
                </a:solidFill>
              </a:rPr>
              <a:t> several disk-to-memory transfers</a:t>
            </a:r>
          </a:p>
        </p:txBody>
      </p:sp>
      <p:sp>
        <p:nvSpPr>
          <p:cNvPr id="1222704" name="Text Box 48"/>
          <p:cNvSpPr txBox="1">
            <a:spLocks noChangeArrowheads="1"/>
          </p:cNvSpPr>
          <p:nvPr/>
        </p:nvSpPr>
        <p:spPr bwMode="auto">
          <a:xfrm>
            <a:off x="3267075" y="4059238"/>
            <a:ext cx="3706813" cy="581025"/>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buFont typeface="Wingdings" charset="2"/>
              <a:buChar char="F"/>
            </a:pPr>
            <a:r>
              <a:rPr lang="en-US" sz="1600" b="0">
                <a:solidFill>
                  <a:schemeClr val="hlink"/>
                </a:solidFill>
              </a:rPr>
              <a:t> several in-memory data movements</a:t>
            </a:r>
            <a:br>
              <a:rPr lang="en-US" sz="1600" b="0">
                <a:solidFill>
                  <a:schemeClr val="hlink"/>
                </a:solidFill>
              </a:rPr>
            </a:br>
            <a:r>
              <a:rPr lang="en-US" sz="1600" b="0">
                <a:solidFill>
                  <a:schemeClr val="hlink"/>
                </a:solidFill>
              </a:rPr>
              <a:t>    and context switches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22696"/>
                                        </p:tgtEl>
                                        <p:attrNameLst>
                                          <p:attrName>style.visibility</p:attrName>
                                        </p:attrNameLst>
                                      </p:cBhvr>
                                      <p:to>
                                        <p:strVal val="visible"/>
                                      </p:to>
                                    </p:set>
                                    <p:animEffect transition="in" filter="wipe(up)">
                                      <p:cBhvr>
                                        <p:cTn id="7" dur="500"/>
                                        <p:tgtEl>
                                          <p:spTgt spid="122269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222698"/>
                                        </p:tgtEl>
                                        <p:attrNameLst>
                                          <p:attrName>style.visibility</p:attrName>
                                        </p:attrNameLst>
                                      </p:cBhvr>
                                      <p:to>
                                        <p:strVal val="visible"/>
                                      </p:to>
                                    </p:set>
                                    <p:animEffect transition="in" filter="wipe(left)">
                                      <p:cBhvr>
                                        <p:cTn id="11" dur="500"/>
                                        <p:tgtEl>
                                          <p:spTgt spid="1222698"/>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22697"/>
                                        </p:tgtEl>
                                        <p:attrNameLst>
                                          <p:attrName>style.visibility</p:attrName>
                                        </p:attrNameLst>
                                      </p:cBhvr>
                                      <p:to>
                                        <p:strVal val="visible"/>
                                      </p:to>
                                    </p:set>
                                    <p:animEffect transition="in" filter="wipe(down)">
                                      <p:cBhvr>
                                        <p:cTn id="15" dur="500"/>
                                        <p:tgtEl>
                                          <p:spTgt spid="1222697"/>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222699"/>
                                        </p:tgtEl>
                                        <p:attrNameLst>
                                          <p:attrName>style.visibility</p:attrName>
                                        </p:attrNameLst>
                                      </p:cBhvr>
                                      <p:to>
                                        <p:strVal val="visible"/>
                                      </p:to>
                                    </p:set>
                                    <p:animEffect transition="in" filter="wipe(up)">
                                      <p:cBhvr>
                                        <p:cTn id="19" dur="500"/>
                                        <p:tgtEl>
                                          <p:spTgt spid="1222699"/>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22701"/>
                                        </p:tgtEl>
                                        <p:attrNameLst>
                                          <p:attrName>style.visibility</p:attrName>
                                        </p:attrNameLst>
                                      </p:cBhvr>
                                      <p:to>
                                        <p:strVal val="visible"/>
                                      </p:to>
                                    </p:set>
                                    <p:animEffect transition="in" filter="wipe(left)">
                                      <p:cBhvr>
                                        <p:cTn id="23" dur="500"/>
                                        <p:tgtEl>
                                          <p:spTgt spid="1222701"/>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222700"/>
                                        </p:tgtEl>
                                        <p:attrNameLst>
                                          <p:attrName>style.visibility</p:attrName>
                                        </p:attrNameLst>
                                      </p:cBhvr>
                                      <p:to>
                                        <p:strVal val="visible"/>
                                      </p:to>
                                    </p:set>
                                    <p:animEffect transition="in" filter="wipe(down)">
                                      <p:cBhvr>
                                        <p:cTn id="27" dur="500"/>
                                        <p:tgtEl>
                                          <p:spTgt spid="12227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2267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2267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2267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22267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22267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22267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22267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22267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22268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22268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222685"/>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22268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22267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22268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22268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222682"/>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4"/>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22268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222689"/>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222690"/>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xit" presetSubtype="0" fill="hold" nodeType="clickEffect">
                                  <p:stCondLst>
                                    <p:cond delay="0"/>
                                  </p:stCondLst>
                                  <p:childTnLst>
                                    <p:animEffect transition="out" filter="dissolve">
                                      <p:cBhvr>
                                        <p:cTn id="75" dur="500"/>
                                        <p:tgtEl>
                                          <p:spTgt spid="4"/>
                                        </p:tgtEl>
                                      </p:cBhvr>
                                    </p:animEffect>
                                    <p:set>
                                      <p:cBhvr>
                                        <p:cTn id="76" dur="1" fill="hold">
                                          <p:stCondLst>
                                            <p:cond delay="499"/>
                                          </p:stCondLst>
                                        </p:cTn>
                                        <p:tgtEl>
                                          <p:spTgt spid="4"/>
                                        </p:tgtEl>
                                        <p:attrNameLst>
                                          <p:attrName>style.visibility</p:attrName>
                                        </p:attrNameLst>
                                      </p:cBhvr>
                                      <p:to>
                                        <p:strVal val="hidden"/>
                                      </p:to>
                                    </p:set>
                                  </p:childTnLst>
                                </p:cTn>
                              </p:par>
                              <p:par>
                                <p:cTn id="77" presetID="9" presetClass="exit" presetSubtype="0" fill="hold" nodeType="withEffect">
                                  <p:stCondLst>
                                    <p:cond delay="0"/>
                                  </p:stCondLst>
                                  <p:childTnLst>
                                    <p:animEffect transition="out" filter="dissolve">
                                      <p:cBhvr>
                                        <p:cTn id="78" dur="500"/>
                                        <p:tgtEl>
                                          <p:spTgt spid="2"/>
                                        </p:tgtEl>
                                      </p:cBhvr>
                                    </p:animEffect>
                                    <p:set>
                                      <p:cBhvr>
                                        <p:cTn id="79" dur="1" fill="hold">
                                          <p:stCondLst>
                                            <p:cond delay="499"/>
                                          </p:stCondLst>
                                        </p:cTn>
                                        <p:tgtEl>
                                          <p:spTgt spid="2"/>
                                        </p:tgtEl>
                                        <p:attrNameLst>
                                          <p:attrName>style.visibility</p:attrName>
                                        </p:attrNameLst>
                                      </p:cBhvr>
                                      <p:to>
                                        <p:strVal val="hidden"/>
                                      </p:to>
                                    </p:set>
                                  </p:childTnLst>
                                </p:cTn>
                              </p:par>
                              <p:par>
                                <p:cTn id="80" presetID="9" presetClass="exit" presetSubtype="0" fill="hold" grpId="1" nodeType="withEffect">
                                  <p:stCondLst>
                                    <p:cond delay="0"/>
                                  </p:stCondLst>
                                  <p:childTnLst>
                                    <p:animEffect transition="out" filter="dissolve">
                                      <p:cBhvr>
                                        <p:cTn id="81" dur="500"/>
                                        <p:tgtEl>
                                          <p:spTgt spid="1222688"/>
                                        </p:tgtEl>
                                      </p:cBhvr>
                                    </p:animEffect>
                                    <p:set>
                                      <p:cBhvr>
                                        <p:cTn id="82" dur="1" fill="hold">
                                          <p:stCondLst>
                                            <p:cond delay="499"/>
                                          </p:stCondLst>
                                        </p:cTn>
                                        <p:tgtEl>
                                          <p:spTgt spid="1222688"/>
                                        </p:tgtEl>
                                        <p:attrNameLst>
                                          <p:attrName>style.visibility</p:attrName>
                                        </p:attrNameLst>
                                      </p:cBhvr>
                                      <p:to>
                                        <p:strVal val="hidden"/>
                                      </p:to>
                                    </p:set>
                                  </p:childTnLst>
                                </p:cTn>
                              </p:par>
                              <p:par>
                                <p:cTn id="83" presetID="9" presetClass="exit" presetSubtype="0" fill="hold" grpId="1" nodeType="withEffect">
                                  <p:stCondLst>
                                    <p:cond delay="0"/>
                                  </p:stCondLst>
                                  <p:childTnLst>
                                    <p:animEffect transition="out" filter="dissolve">
                                      <p:cBhvr>
                                        <p:cTn id="84" dur="500"/>
                                        <p:tgtEl>
                                          <p:spTgt spid="1222689"/>
                                        </p:tgtEl>
                                      </p:cBhvr>
                                    </p:animEffect>
                                    <p:set>
                                      <p:cBhvr>
                                        <p:cTn id="85" dur="1" fill="hold">
                                          <p:stCondLst>
                                            <p:cond delay="499"/>
                                          </p:stCondLst>
                                        </p:cTn>
                                        <p:tgtEl>
                                          <p:spTgt spid="1222689"/>
                                        </p:tgtEl>
                                        <p:attrNameLst>
                                          <p:attrName>style.visibility</p:attrName>
                                        </p:attrNameLst>
                                      </p:cBhvr>
                                      <p:to>
                                        <p:strVal val="hidden"/>
                                      </p:to>
                                    </p:set>
                                  </p:childTnLst>
                                </p:cTn>
                              </p:par>
                              <p:par>
                                <p:cTn id="86" presetID="9" presetClass="exit" presetSubtype="0" fill="hold" grpId="1" nodeType="withEffect">
                                  <p:stCondLst>
                                    <p:cond delay="0"/>
                                  </p:stCondLst>
                                  <p:childTnLst>
                                    <p:animEffect transition="out" filter="dissolve">
                                      <p:cBhvr>
                                        <p:cTn id="87" dur="500"/>
                                        <p:tgtEl>
                                          <p:spTgt spid="1222690"/>
                                        </p:tgtEl>
                                      </p:cBhvr>
                                    </p:animEffect>
                                    <p:set>
                                      <p:cBhvr>
                                        <p:cTn id="88" dur="1" fill="hold">
                                          <p:stCondLst>
                                            <p:cond delay="499"/>
                                          </p:stCondLst>
                                        </p:cTn>
                                        <p:tgtEl>
                                          <p:spTgt spid="1222690"/>
                                        </p:tgtEl>
                                        <p:attrNameLst>
                                          <p:attrName>style.visibility</p:attrName>
                                        </p:attrNameLst>
                                      </p:cBhvr>
                                      <p:to>
                                        <p:strVal val="hidden"/>
                                      </p:to>
                                    </p:set>
                                  </p:childTnLst>
                                </p:cTn>
                              </p:par>
                              <p:par>
                                <p:cTn id="89" presetID="9" presetClass="exit" presetSubtype="0" fill="hold" grpId="1" nodeType="withEffect">
                                  <p:stCondLst>
                                    <p:cond delay="0"/>
                                  </p:stCondLst>
                                  <p:childTnLst>
                                    <p:animEffect transition="out" filter="dissolve">
                                      <p:cBhvr>
                                        <p:cTn id="90" dur="500"/>
                                        <p:tgtEl>
                                          <p:spTgt spid="1222696"/>
                                        </p:tgtEl>
                                      </p:cBhvr>
                                    </p:animEffect>
                                    <p:set>
                                      <p:cBhvr>
                                        <p:cTn id="91" dur="1" fill="hold">
                                          <p:stCondLst>
                                            <p:cond delay="499"/>
                                          </p:stCondLst>
                                        </p:cTn>
                                        <p:tgtEl>
                                          <p:spTgt spid="1222696"/>
                                        </p:tgtEl>
                                        <p:attrNameLst>
                                          <p:attrName>style.visibility</p:attrName>
                                        </p:attrNameLst>
                                      </p:cBhvr>
                                      <p:to>
                                        <p:strVal val="hidden"/>
                                      </p:to>
                                    </p:set>
                                  </p:childTnLst>
                                </p:cTn>
                              </p:par>
                              <p:par>
                                <p:cTn id="92" presetID="9" presetClass="exit" presetSubtype="0" fill="hold" grpId="1" nodeType="withEffect">
                                  <p:stCondLst>
                                    <p:cond delay="0"/>
                                  </p:stCondLst>
                                  <p:childTnLst>
                                    <p:animEffect transition="out" filter="dissolve">
                                      <p:cBhvr>
                                        <p:cTn id="93" dur="500"/>
                                        <p:tgtEl>
                                          <p:spTgt spid="1222697"/>
                                        </p:tgtEl>
                                      </p:cBhvr>
                                    </p:animEffect>
                                    <p:set>
                                      <p:cBhvr>
                                        <p:cTn id="94" dur="1" fill="hold">
                                          <p:stCondLst>
                                            <p:cond delay="499"/>
                                          </p:stCondLst>
                                        </p:cTn>
                                        <p:tgtEl>
                                          <p:spTgt spid="1222697"/>
                                        </p:tgtEl>
                                        <p:attrNameLst>
                                          <p:attrName>style.visibility</p:attrName>
                                        </p:attrNameLst>
                                      </p:cBhvr>
                                      <p:to>
                                        <p:strVal val="hidden"/>
                                      </p:to>
                                    </p:set>
                                  </p:childTnLst>
                                </p:cTn>
                              </p:par>
                              <p:par>
                                <p:cTn id="95" presetID="9" presetClass="exit" presetSubtype="0" fill="hold" nodeType="withEffect">
                                  <p:stCondLst>
                                    <p:cond delay="0"/>
                                  </p:stCondLst>
                                  <p:childTnLst>
                                    <p:animEffect transition="out" filter="dissolve">
                                      <p:cBhvr>
                                        <p:cTn id="96" dur="500"/>
                                        <p:tgtEl>
                                          <p:spTgt spid="1222698"/>
                                        </p:tgtEl>
                                      </p:cBhvr>
                                    </p:animEffect>
                                    <p:set>
                                      <p:cBhvr>
                                        <p:cTn id="97" dur="1" fill="hold">
                                          <p:stCondLst>
                                            <p:cond delay="499"/>
                                          </p:stCondLst>
                                        </p:cTn>
                                        <p:tgtEl>
                                          <p:spTgt spid="1222698"/>
                                        </p:tgtEl>
                                        <p:attrNameLst>
                                          <p:attrName>style.visibility</p:attrName>
                                        </p:attrNameLst>
                                      </p:cBhvr>
                                      <p:to>
                                        <p:strVal val="hidden"/>
                                      </p:to>
                                    </p:set>
                                  </p:childTnLst>
                                </p:cTn>
                              </p:par>
                              <p:par>
                                <p:cTn id="98" presetID="9" presetClass="exit" presetSubtype="0" fill="hold" grpId="1" nodeType="withEffect">
                                  <p:stCondLst>
                                    <p:cond delay="0"/>
                                  </p:stCondLst>
                                  <p:childTnLst>
                                    <p:animEffect transition="out" filter="dissolve">
                                      <p:cBhvr>
                                        <p:cTn id="99" dur="500"/>
                                        <p:tgtEl>
                                          <p:spTgt spid="1222699"/>
                                        </p:tgtEl>
                                      </p:cBhvr>
                                    </p:animEffect>
                                    <p:set>
                                      <p:cBhvr>
                                        <p:cTn id="100" dur="1" fill="hold">
                                          <p:stCondLst>
                                            <p:cond delay="499"/>
                                          </p:stCondLst>
                                        </p:cTn>
                                        <p:tgtEl>
                                          <p:spTgt spid="1222699"/>
                                        </p:tgtEl>
                                        <p:attrNameLst>
                                          <p:attrName>style.visibility</p:attrName>
                                        </p:attrNameLst>
                                      </p:cBhvr>
                                      <p:to>
                                        <p:strVal val="hidden"/>
                                      </p:to>
                                    </p:set>
                                  </p:childTnLst>
                                </p:cTn>
                              </p:par>
                              <p:par>
                                <p:cTn id="101" presetID="9" presetClass="exit" presetSubtype="0" fill="hold" grpId="1" nodeType="withEffect">
                                  <p:stCondLst>
                                    <p:cond delay="0"/>
                                  </p:stCondLst>
                                  <p:childTnLst>
                                    <p:animEffect transition="out" filter="dissolve">
                                      <p:cBhvr>
                                        <p:cTn id="102" dur="500"/>
                                        <p:tgtEl>
                                          <p:spTgt spid="1222700"/>
                                        </p:tgtEl>
                                      </p:cBhvr>
                                    </p:animEffect>
                                    <p:set>
                                      <p:cBhvr>
                                        <p:cTn id="103" dur="1" fill="hold">
                                          <p:stCondLst>
                                            <p:cond delay="499"/>
                                          </p:stCondLst>
                                        </p:cTn>
                                        <p:tgtEl>
                                          <p:spTgt spid="1222700"/>
                                        </p:tgtEl>
                                        <p:attrNameLst>
                                          <p:attrName>style.visibility</p:attrName>
                                        </p:attrNameLst>
                                      </p:cBhvr>
                                      <p:to>
                                        <p:strVal val="hidden"/>
                                      </p:to>
                                    </p:set>
                                  </p:childTnLst>
                                </p:cTn>
                              </p:par>
                              <p:par>
                                <p:cTn id="104" presetID="9" presetClass="exit" presetSubtype="0" fill="hold" nodeType="withEffect">
                                  <p:stCondLst>
                                    <p:cond delay="0"/>
                                  </p:stCondLst>
                                  <p:childTnLst>
                                    <p:animEffect transition="out" filter="dissolve">
                                      <p:cBhvr>
                                        <p:cTn id="105" dur="500"/>
                                        <p:tgtEl>
                                          <p:spTgt spid="1222701"/>
                                        </p:tgtEl>
                                      </p:cBhvr>
                                    </p:animEffect>
                                    <p:set>
                                      <p:cBhvr>
                                        <p:cTn id="106" dur="1" fill="hold">
                                          <p:stCondLst>
                                            <p:cond delay="499"/>
                                          </p:stCondLst>
                                        </p:cTn>
                                        <p:tgtEl>
                                          <p:spTgt spid="1222701"/>
                                        </p:tgtEl>
                                        <p:attrNameLst>
                                          <p:attrName>style.visibility</p:attrName>
                                        </p:attrNameLst>
                                      </p:cBhvr>
                                      <p:to>
                                        <p:strVal val="hidden"/>
                                      </p:to>
                                    </p:set>
                                  </p:childTnLst>
                                </p:cTn>
                              </p:par>
                              <p:par>
                                <p:cTn id="107" presetID="9" presetClass="exit" presetSubtype="0" fill="hold" nodeType="withEffect">
                                  <p:stCondLst>
                                    <p:cond delay="0"/>
                                  </p:stCondLst>
                                  <p:childTnLst>
                                    <p:animEffect transition="out" filter="dissolve">
                                      <p:cBhvr>
                                        <p:cTn id="108" dur="500"/>
                                        <p:tgtEl>
                                          <p:spTgt spid="1222687"/>
                                        </p:tgtEl>
                                      </p:cBhvr>
                                    </p:animEffect>
                                    <p:set>
                                      <p:cBhvr>
                                        <p:cTn id="109" dur="1" fill="hold">
                                          <p:stCondLst>
                                            <p:cond delay="499"/>
                                          </p:stCondLst>
                                        </p:cTn>
                                        <p:tgtEl>
                                          <p:spTgt spid="1222687"/>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1222683"/>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1222684"/>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1222685"/>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1222686"/>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1222675"/>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1222676"/>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1222677"/>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1222678"/>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1222679"/>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1222680"/>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1222681"/>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1222682"/>
                                        </p:tgtEl>
                                        <p:attrNameLst>
                                          <p:attrName>style.visibility</p:attrName>
                                        </p:attrNameLst>
                                      </p:cBhvr>
                                      <p:to>
                                        <p:strVal val="hidden"/>
                                      </p:to>
                                    </p:set>
                                  </p:childTnLst>
                                </p:cTn>
                              </p:par>
                              <p:par>
                                <p:cTn id="134" presetID="23" presetClass="entr" presetSubtype="16" fill="hold" nodeType="withEffect">
                                  <p:stCondLst>
                                    <p:cond delay="0"/>
                                  </p:stCondLst>
                                  <p:childTnLst>
                                    <p:set>
                                      <p:cBhvr>
                                        <p:cTn id="135" dur="1" fill="hold">
                                          <p:stCondLst>
                                            <p:cond delay="0"/>
                                          </p:stCondLst>
                                        </p:cTn>
                                        <p:tgtEl>
                                          <p:spTgt spid="1222703"/>
                                        </p:tgtEl>
                                        <p:attrNameLst>
                                          <p:attrName>style.visibility</p:attrName>
                                        </p:attrNameLst>
                                      </p:cBhvr>
                                      <p:to>
                                        <p:strVal val="visible"/>
                                      </p:to>
                                    </p:set>
                                    <p:anim calcmode="lin" valueType="num">
                                      <p:cBhvr>
                                        <p:cTn id="136" dur="500" fill="hold"/>
                                        <p:tgtEl>
                                          <p:spTgt spid="1222703"/>
                                        </p:tgtEl>
                                        <p:attrNameLst>
                                          <p:attrName>ppt_w</p:attrName>
                                        </p:attrNameLst>
                                      </p:cBhvr>
                                      <p:tavLst>
                                        <p:tav tm="0">
                                          <p:val>
                                            <p:fltVal val="0"/>
                                          </p:val>
                                        </p:tav>
                                        <p:tav tm="100000">
                                          <p:val>
                                            <p:strVal val="#ppt_w"/>
                                          </p:val>
                                        </p:tav>
                                      </p:tavLst>
                                    </p:anim>
                                    <p:anim calcmode="lin" valueType="num">
                                      <p:cBhvr>
                                        <p:cTn id="137" dur="500" fill="hold"/>
                                        <p:tgtEl>
                                          <p:spTgt spid="1222703"/>
                                        </p:tgtEl>
                                        <p:attrNameLst>
                                          <p:attrName>ppt_h</p:attrName>
                                        </p:attrNameLst>
                                      </p:cBhvr>
                                      <p:tavLst>
                                        <p:tav tm="0">
                                          <p:val>
                                            <p:fltVal val="0"/>
                                          </p:val>
                                        </p:tav>
                                        <p:tav tm="100000">
                                          <p:val>
                                            <p:strVal val="#ppt_h"/>
                                          </p:val>
                                        </p:tav>
                                      </p:tavLst>
                                    </p:anim>
                                  </p:childTnLst>
                                </p:cTn>
                              </p:par>
                              <p:par>
                                <p:cTn id="138" presetID="23" presetClass="entr" presetSubtype="16" fill="hold" grpId="0" nodeType="withEffect">
                                  <p:stCondLst>
                                    <p:cond delay="0"/>
                                  </p:stCondLst>
                                  <p:childTnLst>
                                    <p:set>
                                      <p:cBhvr>
                                        <p:cTn id="139" dur="1" fill="hold">
                                          <p:stCondLst>
                                            <p:cond delay="0"/>
                                          </p:stCondLst>
                                        </p:cTn>
                                        <p:tgtEl>
                                          <p:spTgt spid="1222704"/>
                                        </p:tgtEl>
                                        <p:attrNameLst>
                                          <p:attrName>style.visibility</p:attrName>
                                        </p:attrNameLst>
                                      </p:cBhvr>
                                      <p:to>
                                        <p:strVal val="visible"/>
                                      </p:to>
                                    </p:set>
                                    <p:anim calcmode="lin" valueType="num">
                                      <p:cBhvr>
                                        <p:cTn id="140" dur="500" fill="hold"/>
                                        <p:tgtEl>
                                          <p:spTgt spid="1222704"/>
                                        </p:tgtEl>
                                        <p:attrNameLst>
                                          <p:attrName>ppt_w</p:attrName>
                                        </p:attrNameLst>
                                      </p:cBhvr>
                                      <p:tavLst>
                                        <p:tav tm="0">
                                          <p:val>
                                            <p:fltVal val="0"/>
                                          </p:val>
                                        </p:tav>
                                        <p:tav tm="100000">
                                          <p:val>
                                            <p:strVal val="#ppt_w"/>
                                          </p:val>
                                        </p:tav>
                                      </p:tavLst>
                                    </p:anim>
                                    <p:anim calcmode="lin" valueType="num">
                                      <p:cBhvr>
                                        <p:cTn id="141" dur="500" fill="hold"/>
                                        <p:tgtEl>
                                          <p:spTgt spid="12227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2671" grpId="0" animBg="1"/>
      <p:bldP spid="1222672" grpId="0" animBg="1"/>
      <p:bldP spid="1222673" grpId="0" animBg="1"/>
      <p:bldP spid="1222674" grpId="0" animBg="1"/>
      <p:bldP spid="1222675" grpId="0" animBg="1"/>
      <p:bldP spid="1222675" grpId="1" animBg="1"/>
      <p:bldP spid="1222676" grpId="0" animBg="1"/>
      <p:bldP spid="1222676" grpId="1" animBg="1"/>
      <p:bldP spid="1222677" grpId="0" animBg="1"/>
      <p:bldP spid="1222677" grpId="1" animBg="1"/>
      <p:bldP spid="1222678" grpId="0" animBg="1"/>
      <p:bldP spid="1222678" grpId="1" animBg="1"/>
      <p:bldP spid="1222679" grpId="0" animBg="1"/>
      <p:bldP spid="1222679" grpId="1" animBg="1"/>
      <p:bldP spid="1222680" grpId="0" animBg="1"/>
      <p:bldP spid="1222680" grpId="1" animBg="1"/>
      <p:bldP spid="1222681" grpId="0" animBg="1"/>
      <p:bldP spid="1222681" grpId="1" animBg="1"/>
      <p:bldP spid="1222682" grpId="0" animBg="1"/>
      <p:bldP spid="1222682" grpId="1" animBg="1"/>
      <p:bldP spid="1222683" grpId="0" animBg="1"/>
      <p:bldP spid="1222683" grpId="1" animBg="1"/>
      <p:bldP spid="1222684" grpId="0" animBg="1"/>
      <p:bldP spid="1222684" grpId="1" animBg="1"/>
      <p:bldP spid="1222685" grpId="0" animBg="1"/>
      <p:bldP spid="1222685" grpId="1" animBg="1"/>
      <p:bldP spid="1222686" grpId="0" animBg="1"/>
      <p:bldP spid="1222686" grpId="1" animBg="1"/>
      <p:bldP spid="1222688" grpId="0" animBg="1"/>
      <p:bldP spid="1222688" grpId="1" animBg="1"/>
      <p:bldP spid="1222689" grpId="0" animBg="1"/>
      <p:bldP spid="1222689" grpId="1" animBg="1"/>
      <p:bldP spid="1222690" grpId="0" animBg="1"/>
      <p:bldP spid="1222690" grpId="1" animBg="1"/>
      <p:bldP spid="1222696" grpId="0" animBg="1"/>
      <p:bldP spid="1222696" grpId="1" animBg="1"/>
      <p:bldP spid="1222697" grpId="0" animBg="1"/>
      <p:bldP spid="1222697" grpId="1" animBg="1"/>
      <p:bldP spid="1222699" grpId="0" animBg="1"/>
      <p:bldP spid="1222699" grpId="1" animBg="1"/>
      <p:bldP spid="1222700" grpId="0" animBg="1"/>
      <p:bldP spid="1222700" grpId="1" animBg="1"/>
      <p:bldP spid="1222704" grpId="0" animBg="1"/>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38175" y="1704975"/>
            <a:ext cx="7361238" cy="1462088"/>
          </a:xfrm>
        </p:spPr>
        <p:txBody>
          <a:bodyPr/>
          <a:lstStyle/>
          <a:p>
            <a:pPr eaLnBrk="1" hangingPunct="1"/>
            <a:r>
              <a:rPr lang="en-US" sz="5400" smtClean="0"/>
              <a:t>Disk Scheduling</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Disk Scheduling – I</a:t>
            </a:r>
          </a:p>
        </p:txBody>
      </p:sp>
      <p:sp>
        <p:nvSpPr>
          <p:cNvPr id="103427" name="Rectangle 3"/>
          <p:cNvSpPr>
            <a:spLocks noGrp="1" noChangeArrowheads="1"/>
          </p:cNvSpPr>
          <p:nvPr>
            <p:ph type="body" idx="1"/>
          </p:nvPr>
        </p:nvSpPr>
        <p:spPr/>
        <p:txBody>
          <a:bodyPr/>
          <a:lstStyle/>
          <a:p>
            <a:pPr eaLnBrk="1" hangingPunct="1">
              <a:lnSpc>
                <a:spcPct val="80000"/>
              </a:lnSpc>
            </a:pPr>
            <a:r>
              <a:rPr lang="en-US" sz="2400" b="1" smtClean="0"/>
              <a:t>Seek time is the dominant factor of total disk I/O time</a:t>
            </a:r>
            <a:br>
              <a:rPr lang="en-US" sz="2400" b="1" smtClean="0"/>
            </a:br>
            <a:endParaRPr lang="en-US" sz="2400" b="1" smtClean="0"/>
          </a:p>
          <a:p>
            <a:pPr eaLnBrk="1" hangingPunct="1">
              <a:lnSpc>
                <a:spcPct val="80000"/>
              </a:lnSpc>
            </a:pPr>
            <a:r>
              <a:rPr lang="en-US" sz="2400" smtClean="0"/>
              <a:t>Let operating system or disk controller choose which request </a:t>
            </a:r>
            <a:br>
              <a:rPr lang="en-US" sz="2400" smtClean="0"/>
            </a:br>
            <a:r>
              <a:rPr lang="en-US" sz="2400" smtClean="0"/>
              <a:t>to serve next depending on the head’s current position and requested block’s position on disk (</a:t>
            </a:r>
            <a:r>
              <a:rPr lang="en-US" sz="2400" smtClean="0">
                <a:solidFill>
                  <a:schemeClr val="hlink"/>
                </a:solidFill>
              </a:rPr>
              <a:t>disk scheduling</a:t>
            </a:r>
            <a:r>
              <a:rPr lang="en-US" sz="2400" smtClean="0"/>
              <a:t>)</a:t>
            </a:r>
            <a:br>
              <a:rPr lang="en-US" sz="2400" smtClean="0"/>
            </a:br>
            <a:endParaRPr lang="en-US" sz="2400" smtClean="0"/>
          </a:p>
          <a:p>
            <a:pPr eaLnBrk="1" hangingPunct="1">
              <a:lnSpc>
                <a:spcPct val="80000"/>
              </a:lnSpc>
            </a:pPr>
            <a:r>
              <a:rPr lang="en-US" sz="2400" smtClean="0"/>
              <a:t>Note that </a:t>
            </a:r>
            <a:r>
              <a:rPr lang="en-US" sz="2400" smtClean="0">
                <a:solidFill>
                  <a:schemeClr val="folHlink"/>
                </a:solidFill>
              </a:rPr>
              <a:t>disk scheduling </a:t>
            </a:r>
            <a:r>
              <a:rPr lang="en-US" sz="2400" smtClean="0">
                <a:solidFill>
                  <a:schemeClr val="folHlink"/>
                </a:solidFill>
                <a:sym typeface="Symbol" charset="2"/>
              </a:rPr>
              <a:t> </a:t>
            </a:r>
            <a:r>
              <a:rPr lang="en-US" sz="2400" smtClean="0">
                <a:solidFill>
                  <a:schemeClr val="folHlink"/>
                </a:solidFill>
              </a:rPr>
              <a:t>CPU scheduling</a:t>
            </a:r>
          </a:p>
          <a:p>
            <a:pPr lvl="1" eaLnBrk="1" hangingPunct="1">
              <a:lnSpc>
                <a:spcPct val="80000"/>
              </a:lnSpc>
            </a:pPr>
            <a:r>
              <a:rPr lang="en-US" sz="2000" smtClean="0"/>
              <a:t>a mechanical device – hard to determine (accurate) access times</a:t>
            </a:r>
          </a:p>
          <a:p>
            <a:pPr lvl="1" eaLnBrk="1" hangingPunct="1">
              <a:lnSpc>
                <a:spcPct val="80000"/>
              </a:lnSpc>
            </a:pPr>
            <a:r>
              <a:rPr lang="en-US" sz="2000" smtClean="0"/>
              <a:t>disk accesses cannot be preempted – runs until it finishes</a:t>
            </a:r>
          </a:p>
          <a:p>
            <a:pPr lvl="1" eaLnBrk="1" hangingPunct="1">
              <a:lnSpc>
                <a:spcPct val="80000"/>
              </a:lnSpc>
            </a:pPr>
            <a:r>
              <a:rPr lang="en-US" sz="2000" smtClean="0"/>
              <a:t>disk I/O often the main performance bottleneck</a:t>
            </a:r>
            <a:br>
              <a:rPr lang="en-US" sz="2000" smtClean="0"/>
            </a:br>
            <a:endParaRPr lang="en-US" sz="2000" smtClean="0"/>
          </a:p>
          <a:p>
            <a:pPr eaLnBrk="1" hangingPunct="1">
              <a:lnSpc>
                <a:spcPct val="80000"/>
              </a:lnSpc>
            </a:pPr>
            <a:r>
              <a:rPr lang="en-US" sz="2400" smtClean="0"/>
              <a:t>General goals</a:t>
            </a:r>
          </a:p>
          <a:p>
            <a:pPr lvl="1" eaLnBrk="1" hangingPunct="1">
              <a:lnSpc>
                <a:spcPct val="80000"/>
              </a:lnSpc>
            </a:pPr>
            <a:r>
              <a:rPr lang="en-US" sz="2000" smtClean="0"/>
              <a:t>short response time</a:t>
            </a:r>
          </a:p>
          <a:p>
            <a:pPr lvl="1" eaLnBrk="1" hangingPunct="1">
              <a:lnSpc>
                <a:spcPct val="80000"/>
              </a:lnSpc>
            </a:pPr>
            <a:r>
              <a:rPr lang="en-US" sz="2000" smtClean="0"/>
              <a:t>high overall throughput </a:t>
            </a:r>
          </a:p>
          <a:p>
            <a:pPr lvl="1" eaLnBrk="1" hangingPunct="1">
              <a:lnSpc>
                <a:spcPct val="80000"/>
              </a:lnSpc>
            </a:pPr>
            <a:r>
              <a:rPr lang="en-US" sz="2000" smtClean="0"/>
              <a:t>fairness (equal probability for all blocks to be accessed in the same time)</a:t>
            </a:r>
            <a:br>
              <a:rPr lang="en-US" sz="2000" smtClean="0"/>
            </a:br>
            <a:endParaRPr lang="en-US" sz="2000" smtClean="0"/>
          </a:p>
          <a:p>
            <a:pPr eaLnBrk="1" hangingPunct="1">
              <a:lnSpc>
                <a:spcPct val="80000"/>
              </a:lnSpc>
            </a:pPr>
            <a:r>
              <a:rPr lang="en-US" sz="2400" smtClean="0"/>
              <a:t>Tradeoff: </a:t>
            </a:r>
            <a:r>
              <a:rPr lang="en-US" sz="2400" smtClean="0">
                <a:solidFill>
                  <a:schemeClr val="folHlink"/>
                </a:solidFill>
              </a:rPr>
              <a:t>seek and rotational delay</a:t>
            </a:r>
            <a:r>
              <a:rPr lang="en-US" sz="2400" smtClean="0"/>
              <a:t> vs. </a:t>
            </a:r>
            <a:r>
              <a:rPr lang="en-US" sz="2400" smtClean="0">
                <a:solidFill>
                  <a:schemeClr val="folHlink"/>
                </a:solidFill>
              </a:rPr>
              <a:t>maximum response time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Disk Scheduling – II</a:t>
            </a:r>
          </a:p>
        </p:txBody>
      </p:sp>
      <p:sp>
        <p:nvSpPr>
          <p:cNvPr id="104451" name="Rectangle 3"/>
          <p:cNvSpPr>
            <a:spLocks noGrp="1" noChangeArrowheads="1"/>
          </p:cNvSpPr>
          <p:nvPr>
            <p:ph type="body" idx="1"/>
          </p:nvPr>
        </p:nvSpPr>
        <p:spPr/>
        <p:txBody>
          <a:bodyPr/>
          <a:lstStyle/>
          <a:p>
            <a:pPr eaLnBrk="1" hangingPunct="1"/>
            <a:r>
              <a:rPr lang="en-US" smtClean="0"/>
              <a:t>Several traditional (performance oriented) algorithms</a:t>
            </a:r>
          </a:p>
          <a:p>
            <a:pPr lvl="1" eaLnBrk="1" hangingPunct="1"/>
            <a:r>
              <a:rPr lang="en-US" smtClean="0"/>
              <a:t>First-Come-First-Serve (FCFS)</a:t>
            </a:r>
          </a:p>
          <a:p>
            <a:pPr lvl="1" eaLnBrk="1" hangingPunct="1"/>
            <a:r>
              <a:rPr lang="en-US" smtClean="0"/>
              <a:t>Shortest Seek Time First (SSTF)</a:t>
            </a:r>
          </a:p>
          <a:p>
            <a:pPr lvl="1" eaLnBrk="1" hangingPunct="1"/>
            <a:r>
              <a:rPr lang="en-US" smtClean="0"/>
              <a:t>SCAN (and variations)</a:t>
            </a:r>
          </a:p>
          <a:p>
            <a:pPr lvl="1" eaLnBrk="1" hangingPunct="1"/>
            <a:r>
              <a:rPr lang="en-US" smtClean="0"/>
              <a:t>Look (and variations)</a:t>
            </a:r>
          </a:p>
          <a:p>
            <a:pPr lvl="1" eaLnBrk="1" hangingPunct="1"/>
            <a:r>
              <a:rPr lang="en-US" smtClean="0"/>
              <a: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mtClean="0"/>
              <a:t>First–Come–First–Serve (FCFS)</a:t>
            </a:r>
          </a:p>
        </p:txBody>
      </p:sp>
      <p:sp>
        <p:nvSpPr>
          <p:cNvPr id="105475" name="Rectangle 3"/>
          <p:cNvSpPr>
            <a:spLocks noGrp="1" noChangeArrowheads="1"/>
          </p:cNvSpPr>
          <p:nvPr>
            <p:ph type="body" sz="half" idx="1"/>
          </p:nvPr>
        </p:nvSpPr>
        <p:spPr>
          <a:xfrm>
            <a:off x="95250" y="908050"/>
            <a:ext cx="8528050" cy="1392238"/>
          </a:xfrm>
        </p:spPr>
        <p:txBody>
          <a:bodyPr/>
          <a:lstStyle/>
          <a:p>
            <a:pPr eaLnBrk="1" hangingPunct="1">
              <a:buFont typeface="Wingdings" charset="2"/>
              <a:buNone/>
            </a:pPr>
            <a:r>
              <a:rPr lang="en-US" sz="2000" smtClean="0">
                <a:solidFill>
                  <a:schemeClr val="hlink"/>
                </a:solidFill>
              </a:rPr>
              <a:t>FCFS</a:t>
            </a:r>
            <a:r>
              <a:rPr lang="en-US" sz="2000" smtClean="0"/>
              <a:t> serves the first arriving request first:</a:t>
            </a:r>
          </a:p>
          <a:p>
            <a:pPr eaLnBrk="1" hangingPunct="1"/>
            <a:r>
              <a:rPr lang="en-US" sz="2000" smtClean="0"/>
              <a:t>Long seeks</a:t>
            </a:r>
          </a:p>
          <a:p>
            <a:pPr eaLnBrk="1" hangingPunct="1"/>
            <a:r>
              <a:rPr lang="en-US" sz="2000" smtClean="0"/>
              <a:t>“Short” average response time</a:t>
            </a:r>
          </a:p>
        </p:txBody>
      </p:sp>
      <p:graphicFrame>
        <p:nvGraphicFramePr>
          <p:cNvPr id="1302532" name="Group 4"/>
          <p:cNvGraphicFramePr>
            <a:graphicFrameLocks noGrp="1"/>
          </p:cNvGraphicFramePr>
          <p:nvPr>
            <p:ph sz="half" idx="2"/>
          </p:nvPr>
        </p:nvGraphicFramePr>
        <p:xfrm>
          <a:off x="2595563" y="3781425"/>
          <a:ext cx="6480175" cy="280988"/>
        </p:xfrm>
        <a:graphic>
          <a:graphicData uri="http://schemas.openxmlformats.org/drawingml/2006/table">
            <a:tbl>
              <a:tblPr/>
              <a:tblGrid>
                <a:gridCol w="260350"/>
                <a:gridCol w="257175"/>
                <a:gridCol w="260350"/>
                <a:gridCol w="258762"/>
                <a:gridCol w="258763"/>
                <a:gridCol w="260350"/>
                <a:gridCol w="258762"/>
                <a:gridCol w="258763"/>
                <a:gridCol w="260350"/>
                <a:gridCol w="257175"/>
                <a:gridCol w="260350"/>
                <a:gridCol w="260350"/>
                <a:gridCol w="257175"/>
                <a:gridCol w="260350"/>
                <a:gridCol w="260350"/>
                <a:gridCol w="257175"/>
                <a:gridCol w="260350"/>
                <a:gridCol w="258762"/>
                <a:gridCol w="258763"/>
                <a:gridCol w="260350"/>
                <a:gridCol w="258762"/>
                <a:gridCol w="258763"/>
                <a:gridCol w="260350"/>
                <a:gridCol w="257175"/>
                <a:gridCol w="260350"/>
              </a:tblGrid>
              <a:tr h="280988">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8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58"/>
          <p:cNvGrpSpPr>
            <a:grpSpLocks/>
          </p:cNvGrpSpPr>
          <p:nvPr/>
        </p:nvGrpSpPr>
        <p:grpSpPr bwMode="auto">
          <a:xfrm>
            <a:off x="2411413" y="3330575"/>
            <a:ext cx="6708775" cy="3140075"/>
            <a:chOff x="1519" y="1395"/>
            <a:chExt cx="4226" cy="1978"/>
          </a:xfrm>
        </p:grpSpPr>
        <p:grpSp>
          <p:nvGrpSpPr>
            <p:cNvPr id="105595" name="Group 59"/>
            <p:cNvGrpSpPr>
              <a:grpSpLocks/>
            </p:cNvGrpSpPr>
            <p:nvPr/>
          </p:nvGrpSpPr>
          <p:grpSpPr bwMode="auto">
            <a:xfrm>
              <a:off x="1519" y="1961"/>
              <a:ext cx="212" cy="1412"/>
              <a:chOff x="60" y="2755"/>
              <a:chExt cx="212" cy="1412"/>
            </a:xfrm>
          </p:grpSpPr>
          <p:sp>
            <p:nvSpPr>
              <p:cNvPr id="105603" name="Text Box 60"/>
              <p:cNvSpPr txBox="1">
                <a:spLocks noChangeArrowheads="1"/>
              </p:cNvSpPr>
              <p:nvPr/>
            </p:nvSpPr>
            <p:spPr bwMode="auto">
              <a:xfrm rot="-5400000">
                <a:off x="-16" y="3880"/>
                <a:ext cx="363" cy="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i="1"/>
                  <a:t>time</a:t>
                </a:r>
              </a:p>
            </p:txBody>
          </p:sp>
          <p:sp>
            <p:nvSpPr>
              <p:cNvPr id="105604" name="Line 61"/>
              <p:cNvSpPr>
                <a:spLocks noChangeShapeType="1"/>
              </p:cNvSpPr>
              <p:nvPr/>
            </p:nvSpPr>
            <p:spPr bwMode="auto">
              <a:xfrm>
                <a:off x="175" y="2755"/>
                <a:ext cx="0" cy="1078"/>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sp>
          <p:nvSpPr>
            <p:cNvPr id="105596" name="Text Box 62"/>
            <p:cNvSpPr txBox="1">
              <a:spLocks noChangeArrowheads="1"/>
            </p:cNvSpPr>
            <p:nvPr/>
          </p:nvSpPr>
          <p:spPr bwMode="auto">
            <a:xfrm>
              <a:off x="4830" y="1395"/>
              <a:ext cx="913" cy="19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i="1">
                  <a:solidFill>
                    <a:schemeClr val="folHlink"/>
                  </a:solidFill>
                </a:rPr>
                <a:t>cylinder number</a:t>
              </a:r>
            </a:p>
          </p:txBody>
        </p:sp>
        <p:sp>
          <p:nvSpPr>
            <p:cNvPr id="105597" name="Text Box 63"/>
            <p:cNvSpPr txBox="1">
              <a:spLocks noChangeArrowheads="1"/>
            </p:cNvSpPr>
            <p:nvPr/>
          </p:nvSpPr>
          <p:spPr bwMode="auto">
            <a:xfrm>
              <a:off x="1635" y="1527"/>
              <a:ext cx="168"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solidFill>
                    <a:schemeClr val="folHlink"/>
                  </a:solidFill>
                </a:rPr>
                <a:t>1</a:t>
              </a:r>
            </a:p>
          </p:txBody>
        </p:sp>
        <p:sp>
          <p:nvSpPr>
            <p:cNvPr id="105598" name="Text Box 64"/>
            <p:cNvSpPr txBox="1">
              <a:spLocks noChangeArrowheads="1"/>
            </p:cNvSpPr>
            <p:nvPr/>
          </p:nvSpPr>
          <p:spPr bwMode="auto">
            <a:xfrm>
              <a:off x="2289" y="1527"/>
              <a:ext cx="168"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solidFill>
                    <a:schemeClr val="folHlink"/>
                  </a:solidFill>
                </a:rPr>
                <a:t>5</a:t>
              </a:r>
            </a:p>
          </p:txBody>
        </p:sp>
        <p:sp>
          <p:nvSpPr>
            <p:cNvPr id="105599" name="Text Box 65"/>
            <p:cNvSpPr txBox="1">
              <a:spLocks noChangeArrowheads="1"/>
            </p:cNvSpPr>
            <p:nvPr/>
          </p:nvSpPr>
          <p:spPr bwMode="auto">
            <a:xfrm>
              <a:off x="3072"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10</a:t>
              </a:r>
            </a:p>
          </p:txBody>
        </p:sp>
        <p:sp>
          <p:nvSpPr>
            <p:cNvPr id="105600" name="Text Box 66"/>
            <p:cNvSpPr txBox="1">
              <a:spLocks noChangeArrowheads="1"/>
            </p:cNvSpPr>
            <p:nvPr/>
          </p:nvSpPr>
          <p:spPr bwMode="auto">
            <a:xfrm>
              <a:off x="3881"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15</a:t>
              </a:r>
            </a:p>
          </p:txBody>
        </p:sp>
        <p:sp>
          <p:nvSpPr>
            <p:cNvPr id="105601" name="Text Box 67"/>
            <p:cNvSpPr txBox="1">
              <a:spLocks noChangeArrowheads="1"/>
            </p:cNvSpPr>
            <p:nvPr/>
          </p:nvSpPr>
          <p:spPr bwMode="auto">
            <a:xfrm>
              <a:off x="4696"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20</a:t>
              </a:r>
            </a:p>
          </p:txBody>
        </p:sp>
        <p:sp>
          <p:nvSpPr>
            <p:cNvPr id="105602" name="Text Box 68"/>
            <p:cNvSpPr txBox="1">
              <a:spLocks noChangeArrowheads="1"/>
            </p:cNvSpPr>
            <p:nvPr/>
          </p:nvSpPr>
          <p:spPr bwMode="auto">
            <a:xfrm>
              <a:off x="5525"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25</a:t>
              </a:r>
            </a:p>
          </p:txBody>
        </p:sp>
      </p:grpSp>
      <p:graphicFrame>
        <p:nvGraphicFramePr>
          <p:cNvPr id="1302597" name="Group 69"/>
          <p:cNvGraphicFramePr>
            <a:graphicFrameLocks noGrp="1"/>
          </p:cNvGraphicFramePr>
          <p:nvPr/>
        </p:nvGraphicFramePr>
        <p:xfrm>
          <a:off x="814388" y="3567113"/>
          <a:ext cx="292100" cy="2706689"/>
        </p:xfrm>
        <a:graphic>
          <a:graphicData uri="http://schemas.openxmlformats.org/drawingml/2006/table">
            <a:tbl>
              <a:tblPr/>
              <a:tblGrid>
                <a:gridCol w="292100"/>
              </a:tblGrid>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02619" name="Text Box 91"/>
          <p:cNvSpPr txBox="1">
            <a:spLocks noChangeArrowheads="1"/>
          </p:cNvSpPr>
          <p:nvPr/>
        </p:nvSpPr>
        <p:spPr bwMode="auto">
          <a:xfrm>
            <a:off x="71438" y="2757488"/>
            <a:ext cx="434975"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00FF00"/>
                </a:solidFill>
              </a:rPr>
              <a:t>12</a:t>
            </a:r>
          </a:p>
        </p:txBody>
      </p:sp>
      <p:sp>
        <p:nvSpPr>
          <p:cNvPr id="1302620" name="Text Box 92"/>
          <p:cNvSpPr txBox="1">
            <a:spLocks noChangeArrowheads="1"/>
          </p:cNvSpPr>
          <p:nvPr/>
        </p:nvSpPr>
        <p:spPr bwMode="auto">
          <a:xfrm>
            <a:off x="115888" y="2449513"/>
            <a:ext cx="322897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incoming requests (in order of arrival):</a:t>
            </a:r>
          </a:p>
        </p:txBody>
      </p:sp>
      <p:sp>
        <p:nvSpPr>
          <p:cNvPr id="1302621" name="Text Box 93"/>
          <p:cNvSpPr txBox="1">
            <a:spLocks noChangeArrowheads="1"/>
          </p:cNvSpPr>
          <p:nvPr/>
        </p:nvSpPr>
        <p:spPr bwMode="auto">
          <a:xfrm>
            <a:off x="601663" y="2757488"/>
            <a:ext cx="434975"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chemeClr val="folHlink"/>
                </a:solidFill>
              </a:rPr>
              <a:t>14</a:t>
            </a:r>
          </a:p>
        </p:txBody>
      </p:sp>
      <p:sp>
        <p:nvSpPr>
          <p:cNvPr id="1302622" name="Text Box 94"/>
          <p:cNvSpPr txBox="1">
            <a:spLocks noChangeArrowheads="1"/>
          </p:cNvSpPr>
          <p:nvPr/>
        </p:nvSpPr>
        <p:spPr bwMode="auto">
          <a:xfrm>
            <a:off x="1131888" y="2757488"/>
            <a:ext cx="309562"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2</a:t>
            </a:r>
          </a:p>
        </p:txBody>
      </p:sp>
      <p:sp>
        <p:nvSpPr>
          <p:cNvPr id="1302623" name="Text Box 95"/>
          <p:cNvSpPr txBox="1">
            <a:spLocks noChangeArrowheads="1"/>
          </p:cNvSpPr>
          <p:nvPr/>
        </p:nvSpPr>
        <p:spPr bwMode="auto">
          <a:xfrm>
            <a:off x="1536700" y="2757488"/>
            <a:ext cx="309563"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FF6600"/>
                </a:solidFill>
              </a:rPr>
              <a:t>7</a:t>
            </a:r>
          </a:p>
        </p:txBody>
      </p:sp>
      <p:sp>
        <p:nvSpPr>
          <p:cNvPr id="1302624" name="Text Box 96"/>
          <p:cNvSpPr txBox="1">
            <a:spLocks noChangeArrowheads="1"/>
          </p:cNvSpPr>
          <p:nvPr/>
        </p:nvSpPr>
        <p:spPr bwMode="auto">
          <a:xfrm>
            <a:off x="1941513" y="2757488"/>
            <a:ext cx="434975"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33CC33"/>
                </a:solidFill>
              </a:rPr>
              <a:t>21</a:t>
            </a:r>
          </a:p>
        </p:txBody>
      </p:sp>
      <p:sp>
        <p:nvSpPr>
          <p:cNvPr id="1302625" name="Text Box 97"/>
          <p:cNvSpPr txBox="1">
            <a:spLocks noChangeArrowheads="1"/>
          </p:cNvSpPr>
          <p:nvPr/>
        </p:nvSpPr>
        <p:spPr bwMode="auto">
          <a:xfrm>
            <a:off x="2471738" y="2757488"/>
            <a:ext cx="309562"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66CCFF"/>
                </a:solidFill>
              </a:rPr>
              <a:t>8</a:t>
            </a:r>
          </a:p>
        </p:txBody>
      </p:sp>
      <p:sp>
        <p:nvSpPr>
          <p:cNvPr id="1302626" name="Text Box 98"/>
          <p:cNvSpPr txBox="1">
            <a:spLocks noChangeArrowheads="1"/>
          </p:cNvSpPr>
          <p:nvPr/>
        </p:nvSpPr>
        <p:spPr bwMode="auto">
          <a:xfrm>
            <a:off x="2876550" y="2757488"/>
            <a:ext cx="434975"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chemeClr val="hlink"/>
                </a:solidFill>
              </a:rPr>
              <a:t>24</a:t>
            </a:r>
          </a:p>
        </p:txBody>
      </p:sp>
      <p:grpSp>
        <p:nvGrpSpPr>
          <p:cNvPr id="4" name="Group 99"/>
          <p:cNvGrpSpPr>
            <a:grpSpLocks/>
          </p:cNvGrpSpPr>
          <p:nvPr/>
        </p:nvGrpSpPr>
        <p:grpSpPr bwMode="auto">
          <a:xfrm>
            <a:off x="963613" y="3394075"/>
            <a:ext cx="1103312" cy="3059113"/>
            <a:chOff x="607" y="1423"/>
            <a:chExt cx="695" cy="1927"/>
          </a:xfrm>
        </p:grpSpPr>
        <p:sp>
          <p:nvSpPr>
            <p:cNvPr id="105592" name="Text Box 100"/>
            <p:cNvSpPr txBox="1">
              <a:spLocks noChangeArrowheads="1"/>
            </p:cNvSpPr>
            <p:nvPr/>
          </p:nvSpPr>
          <p:spPr bwMode="auto">
            <a:xfrm>
              <a:off x="663" y="1494"/>
              <a:ext cx="639" cy="32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i="1">
                  <a:solidFill>
                    <a:schemeClr val="folHlink"/>
                  </a:solidFill>
                </a:rPr>
                <a:t>scheduling</a:t>
              </a:r>
            </a:p>
            <a:p>
              <a:r>
                <a:rPr lang="en-US" sz="1400" b="0" i="1">
                  <a:solidFill>
                    <a:schemeClr val="folHlink"/>
                  </a:solidFill>
                </a:rPr>
                <a:t>queue</a:t>
              </a:r>
            </a:p>
          </p:txBody>
        </p:sp>
        <p:sp>
          <p:nvSpPr>
            <p:cNvPr id="105593" name="Line 101"/>
            <p:cNvSpPr>
              <a:spLocks noChangeShapeType="1"/>
            </p:cNvSpPr>
            <p:nvPr/>
          </p:nvSpPr>
          <p:spPr bwMode="auto">
            <a:xfrm>
              <a:off x="607" y="3265"/>
              <a:ext cx="0" cy="85"/>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05594" name="Line 102"/>
            <p:cNvSpPr>
              <a:spLocks noChangeShapeType="1"/>
            </p:cNvSpPr>
            <p:nvPr/>
          </p:nvSpPr>
          <p:spPr bwMode="auto">
            <a:xfrm>
              <a:off x="607" y="1423"/>
              <a:ext cx="0" cy="85"/>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sp>
        <p:nvSpPr>
          <p:cNvPr id="1302631" name="Text Box 103"/>
          <p:cNvSpPr txBox="1">
            <a:spLocks noChangeArrowheads="1"/>
          </p:cNvSpPr>
          <p:nvPr/>
        </p:nvSpPr>
        <p:spPr bwMode="auto">
          <a:xfrm>
            <a:off x="773113" y="5964238"/>
            <a:ext cx="3778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chemeClr val="hlink"/>
                </a:solidFill>
              </a:rPr>
              <a:t>24</a:t>
            </a:r>
          </a:p>
        </p:txBody>
      </p:sp>
      <p:sp>
        <p:nvSpPr>
          <p:cNvPr id="1302632" name="Text Box 104"/>
          <p:cNvSpPr txBox="1">
            <a:spLocks noChangeArrowheads="1"/>
          </p:cNvSpPr>
          <p:nvPr/>
        </p:nvSpPr>
        <p:spPr bwMode="auto">
          <a:xfrm>
            <a:off x="820738" y="5689600"/>
            <a:ext cx="280987"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rgbClr val="66CCFF"/>
                </a:solidFill>
              </a:rPr>
              <a:t>8</a:t>
            </a:r>
          </a:p>
        </p:txBody>
      </p:sp>
      <p:sp>
        <p:nvSpPr>
          <p:cNvPr id="1302633" name="Text Box 105"/>
          <p:cNvSpPr txBox="1">
            <a:spLocks noChangeArrowheads="1"/>
          </p:cNvSpPr>
          <p:nvPr/>
        </p:nvSpPr>
        <p:spPr bwMode="auto">
          <a:xfrm>
            <a:off x="773113" y="5373688"/>
            <a:ext cx="3778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rgbClr val="33CC33"/>
                </a:solidFill>
              </a:rPr>
              <a:t>21</a:t>
            </a:r>
          </a:p>
        </p:txBody>
      </p:sp>
      <p:sp>
        <p:nvSpPr>
          <p:cNvPr id="1302634" name="Text Box 106"/>
          <p:cNvSpPr txBox="1">
            <a:spLocks noChangeArrowheads="1"/>
          </p:cNvSpPr>
          <p:nvPr/>
        </p:nvSpPr>
        <p:spPr bwMode="auto">
          <a:xfrm>
            <a:off x="820738" y="5103813"/>
            <a:ext cx="280987"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rgbClr val="FF6600"/>
                </a:solidFill>
              </a:rPr>
              <a:t>7</a:t>
            </a:r>
          </a:p>
        </p:txBody>
      </p:sp>
      <p:sp>
        <p:nvSpPr>
          <p:cNvPr id="1302635" name="Text Box 107"/>
          <p:cNvSpPr txBox="1">
            <a:spLocks noChangeArrowheads="1"/>
          </p:cNvSpPr>
          <p:nvPr/>
        </p:nvSpPr>
        <p:spPr bwMode="auto">
          <a:xfrm>
            <a:off x="820738" y="4789488"/>
            <a:ext cx="280987"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t>2</a:t>
            </a:r>
          </a:p>
        </p:txBody>
      </p:sp>
      <p:sp>
        <p:nvSpPr>
          <p:cNvPr id="1302636" name="Text Box 108"/>
          <p:cNvSpPr txBox="1">
            <a:spLocks noChangeArrowheads="1"/>
          </p:cNvSpPr>
          <p:nvPr/>
        </p:nvSpPr>
        <p:spPr bwMode="auto">
          <a:xfrm>
            <a:off x="773113" y="4473575"/>
            <a:ext cx="3778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chemeClr val="folHlink"/>
                </a:solidFill>
              </a:rPr>
              <a:t>14</a:t>
            </a:r>
          </a:p>
        </p:txBody>
      </p:sp>
      <p:sp>
        <p:nvSpPr>
          <p:cNvPr id="1302637" name="Text Box 109"/>
          <p:cNvSpPr txBox="1">
            <a:spLocks noChangeArrowheads="1"/>
          </p:cNvSpPr>
          <p:nvPr/>
        </p:nvSpPr>
        <p:spPr bwMode="auto">
          <a:xfrm>
            <a:off x="773113" y="4168775"/>
            <a:ext cx="3778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rgbClr val="00FF00"/>
                </a:solidFill>
              </a:rPr>
              <a:t>12</a:t>
            </a:r>
          </a:p>
        </p:txBody>
      </p:sp>
      <p:sp>
        <p:nvSpPr>
          <p:cNvPr id="1302638" name="Oval 110"/>
          <p:cNvSpPr>
            <a:spLocks noChangeArrowheads="1"/>
          </p:cNvSpPr>
          <p:nvPr/>
        </p:nvSpPr>
        <p:spPr bwMode="auto">
          <a:xfrm>
            <a:off x="5238750" y="4249738"/>
            <a:ext cx="134938" cy="134937"/>
          </a:xfrm>
          <a:prstGeom prst="ellipse">
            <a:avLst/>
          </a:prstGeom>
          <a:solidFill>
            <a:schemeClr val="accent1"/>
          </a:solidFill>
          <a:ln w="9525">
            <a:solidFill>
              <a:schemeClr val="tx1"/>
            </a:solidFill>
            <a:round/>
            <a:headEnd/>
            <a:tailEnd/>
          </a:ln>
        </p:spPr>
        <p:txBody>
          <a:bodyPr wrap="none" anchor="ctr"/>
          <a:lstStyle/>
          <a:p>
            <a:endParaRPr lang="nb-NO"/>
          </a:p>
        </p:txBody>
      </p:sp>
      <p:sp>
        <p:nvSpPr>
          <p:cNvPr id="1302639" name="Oval 111"/>
          <p:cNvSpPr>
            <a:spLocks noChangeArrowheads="1"/>
          </p:cNvSpPr>
          <p:nvPr/>
        </p:nvSpPr>
        <p:spPr bwMode="auto">
          <a:xfrm>
            <a:off x="6021388" y="3862388"/>
            <a:ext cx="134937" cy="134937"/>
          </a:xfrm>
          <a:prstGeom prst="ellipse">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2640" name="Oval 112"/>
          <p:cNvSpPr>
            <a:spLocks noChangeArrowheads="1"/>
          </p:cNvSpPr>
          <p:nvPr/>
        </p:nvSpPr>
        <p:spPr bwMode="auto">
          <a:xfrm>
            <a:off x="2916238" y="3862388"/>
            <a:ext cx="134937" cy="134937"/>
          </a:xfrm>
          <a:prstGeom prst="ellipse">
            <a:avLst/>
          </a:prstGeom>
          <a:solidFill>
            <a:schemeClr val="tx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2641" name="Oval 113"/>
          <p:cNvSpPr>
            <a:spLocks noChangeArrowheads="1"/>
          </p:cNvSpPr>
          <p:nvPr/>
        </p:nvSpPr>
        <p:spPr bwMode="auto">
          <a:xfrm>
            <a:off x="4211638" y="3862388"/>
            <a:ext cx="134937" cy="134937"/>
          </a:xfrm>
          <a:prstGeom prst="ellipse">
            <a:avLst/>
          </a:prstGeom>
          <a:solidFill>
            <a:srgbClr val="FF99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2642" name="Oval 114"/>
          <p:cNvSpPr>
            <a:spLocks noChangeArrowheads="1"/>
          </p:cNvSpPr>
          <p:nvPr/>
        </p:nvSpPr>
        <p:spPr bwMode="auto">
          <a:xfrm>
            <a:off x="4481513" y="3862388"/>
            <a:ext cx="134937" cy="134937"/>
          </a:xfrm>
          <a:prstGeom prst="ellipse">
            <a:avLst/>
          </a:prstGeom>
          <a:solidFill>
            <a:srgbClr val="66CC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2643" name="Oval 115"/>
          <p:cNvSpPr>
            <a:spLocks noChangeArrowheads="1"/>
          </p:cNvSpPr>
          <p:nvPr/>
        </p:nvSpPr>
        <p:spPr bwMode="auto">
          <a:xfrm>
            <a:off x="8612188" y="3862388"/>
            <a:ext cx="134937" cy="134937"/>
          </a:xfrm>
          <a:prstGeom prst="ellipse">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2644" name="Oval 116"/>
          <p:cNvSpPr>
            <a:spLocks noChangeArrowheads="1"/>
          </p:cNvSpPr>
          <p:nvPr/>
        </p:nvSpPr>
        <p:spPr bwMode="auto">
          <a:xfrm>
            <a:off x="7848600" y="3862388"/>
            <a:ext cx="134938" cy="134937"/>
          </a:xfrm>
          <a:prstGeom prst="ellipse">
            <a:avLst/>
          </a:prstGeom>
          <a:solidFill>
            <a:srgbClr val="33CC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2645" name="Oval 117"/>
          <p:cNvSpPr>
            <a:spLocks noChangeArrowheads="1"/>
          </p:cNvSpPr>
          <p:nvPr/>
        </p:nvSpPr>
        <p:spPr bwMode="auto">
          <a:xfrm>
            <a:off x="5513388" y="3867150"/>
            <a:ext cx="134937" cy="134938"/>
          </a:xfrm>
          <a:prstGeom prst="ellipse">
            <a:avLst/>
          </a:prstGeom>
          <a:solidFill>
            <a:srgbClr val="00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2646" name="Oval 118"/>
          <p:cNvSpPr>
            <a:spLocks noChangeArrowheads="1"/>
          </p:cNvSpPr>
          <p:nvPr/>
        </p:nvSpPr>
        <p:spPr bwMode="auto">
          <a:xfrm>
            <a:off x="8610600" y="4541838"/>
            <a:ext cx="134938" cy="134937"/>
          </a:xfrm>
          <a:prstGeom prst="ellipse">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2647" name="Oval 119"/>
          <p:cNvSpPr>
            <a:spLocks noChangeArrowheads="1"/>
          </p:cNvSpPr>
          <p:nvPr/>
        </p:nvSpPr>
        <p:spPr bwMode="auto">
          <a:xfrm>
            <a:off x="4479925" y="4835525"/>
            <a:ext cx="134938" cy="134938"/>
          </a:xfrm>
          <a:prstGeom prst="ellipse">
            <a:avLst/>
          </a:prstGeom>
          <a:solidFill>
            <a:srgbClr val="66CC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2648" name="Oval 120"/>
          <p:cNvSpPr>
            <a:spLocks noChangeArrowheads="1"/>
          </p:cNvSpPr>
          <p:nvPr/>
        </p:nvSpPr>
        <p:spPr bwMode="auto">
          <a:xfrm>
            <a:off x="7856538" y="5129213"/>
            <a:ext cx="134937" cy="134937"/>
          </a:xfrm>
          <a:prstGeom prst="ellipse">
            <a:avLst/>
          </a:prstGeom>
          <a:solidFill>
            <a:srgbClr val="33CC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2649" name="Oval 121"/>
          <p:cNvSpPr>
            <a:spLocks noChangeArrowheads="1"/>
          </p:cNvSpPr>
          <p:nvPr/>
        </p:nvSpPr>
        <p:spPr bwMode="auto">
          <a:xfrm>
            <a:off x="4210050" y="5422900"/>
            <a:ext cx="134938" cy="134938"/>
          </a:xfrm>
          <a:prstGeom prst="ellipse">
            <a:avLst/>
          </a:prstGeom>
          <a:solidFill>
            <a:srgbClr val="FF99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2650" name="Oval 122"/>
          <p:cNvSpPr>
            <a:spLocks noChangeArrowheads="1"/>
          </p:cNvSpPr>
          <p:nvPr/>
        </p:nvSpPr>
        <p:spPr bwMode="auto">
          <a:xfrm>
            <a:off x="2924175" y="5716588"/>
            <a:ext cx="134938" cy="134937"/>
          </a:xfrm>
          <a:prstGeom prst="ellipse">
            <a:avLst/>
          </a:prstGeom>
          <a:solidFill>
            <a:schemeClr val="tx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2651" name="Oval 123"/>
          <p:cNvSpPr>
            <a:spLocks noChangeArrowheads="1"/>
          </p:cNvSpPr>
          <p:nvPr/>
        </p:nvSpPr>
        <p:spPr bwMode="auto">
          <a:xfrm>
            <a:off x="6029325" y="6010275"/>
            <a:ext cx="134938" cy="134938"/>
          </a:xfrm>
          <a:prstGeom prst="ellipse">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2652" name="Oval 124"/>
          <p:cNvSpPr>
            <a:spLocks noChangeArrowheads="1"/>
          </p:cNvSpPr>
          <p:nvPr/>
        </p:nvSpPr>
        <p:spPr bwMode="auto">
          <a:xfrm>
            <a:off x="5521325" y="6303963"/>
            <a:ext cx="134938" cy="134937"/>
          </a:xfrm>
          <a:prstGeom prst="ellipse">
            <a:avLst/>
          </a:prstGeom>
          <a:solidFill>
            <a:srgbClr val="00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cxnSp>
        <p:nvCxnSpPr>
          <p:cNvPr id="1302653" name="AutoShape 125"/>
          <p:cNvCxnSpPr>
            <a:cxnSpLocks noChangeShapeType="1"/>
            <a:stCxn id="1302638" idx="6"/>
            <a:endCxn id="1302646" idx="2"/>
          </p:cNvCxnSpPr>
          <p:nvPr/>
        </p:nvCxnSpPr>
        <p:spPr bwMode="auto">
          <a:xfrm>
            <a:off x="5373688" y="4318000"/>
            <a:ext cx="3236912" cy="292100"/>
          </a:xfrm>
          <a:prstGeom prst="straightConnector1">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cxnSp>
        <p:nvCxnSpPr>
          <p:cNvPr id="1302654" name="AutoShape 126"/>
          <p:cNvCxnSpPr>
            <a:cxnSpLocks noChangeShapeType="1"/>
            <a:stCxn id="1302646" idx="2"/>
            <a:endCxn id="1302647" idx="6"/>
          </p:cNvCxnSpPr>
          <p:nvPr/>
        </p:nvCxnSpPr>
        <p:spPr bwMode="auto">
          <a:xfrm flipH="1">
            <a:off x="4614863" y="4610100"/>
            <a:ext cx="3995737" cy="293688"/>
          </a:xfrm>
          <a:prstGeom prst="straightConnector1">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cxnSp>
        <p:nvCxnSpPr>
          <p:cNvPr id="1302655" name="AutoShape 127"/>
          <p:cNvCxnSpPr>
            <a:cxnSpLocks noChangeShapeType="1"/>
            <a:stCxn id="1302647" idx="6"/>
            <a:endCxn id="1302648" idx="2"/>
          </p:cNvCxnSpPr>
          <p:nvPr/>
        </p:nvCxnSpPr>
        <p:spPr bwMode="auto">
          <a:xfrm>
            <a:off x="4614863" y="4903788"/>
            <a:ext cx="3241675" cy="293687"/>
          </a:xfrm>
          <a:prstGeom prst="straightConnector1">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cxnSp>
        <p:nvCxnSpPr>
          <p:cNvPr id="1302656" name="AutoShape 128"/>
          <p:cNvCxnSpPr>
            <a:cxnSpLocks noChangeShapeType="1"/>
            <a:stCxn id="1302648" idx="2"/>
            <a:endCxn id="1302649" idx="6"/>
          </p:cNvCxnSpPr>
          <p:nvPr/>
        </p:nvCxnSpPr>
        <p:spPr bwMode="auto">
          <a:xfrm flipH="1">
            <a:off x="4344988" y="5197475"/>
            <a:ext cx="3511550" cy="293688"/>
          </a:xfrm>
          <a:prstGeom prst="straightConnector1">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cxnSp>
        <p:nvCxnSpPr>
          <p:cNvPr id="1302657" name="AutoShape 129"/>
          <p:cNvCxnSpPr>
            <a:cxnSpLocks noChangeShapeType="1"/>
            <a:stCxn id="1302649" idx="2"/>
            <a:endCxn id="1302650" idx="6"/>
          </p:cNvCxnSpPr>
          <p:nvPr/>
        </p:nvCxnSpPr>
        <p:spPr bwMode="auto">
          <a:xfrm flipH="1">
            <a:off x="3059113" y="5491163"/>
            <a:ext cx="1150937" cy="293687"/>
          </a:xfrm>
          <a:prstGeom prst="straightConnector1">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cxnSp>
        <p:nvCxnSpPr>
          <p:cNvPr id="1302658" name="AutoShape 130"/>
          <p:cNvCxnSpPr>
            <a:cxnSpLocks noChangeShapeType="1"/>
            <a:stCxn id="1302650" idx="6"/>
            <a:endCxn id="1302651" idx="2"/>
          </p:cNvCxnSpPr>
          <p:nvPr/>
        </p:nvCxnSpPr>
        <p:spPr bwMode="auto">
          <a:xfrm>
            <a:off x="3059113" y="5784850"/>
            <a:ext cx="2970212" cy="293688"/>
          </a:xfrm>
          <a:prstGeom prst="straightConnector1">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cxnSp>
        <p:nvCxnSpPr>
          <p:cNvPr id="1302659" name="AutoShape 131"/>
          <p:cNvCxnSpPr>
            <a:cxnSpLocks noChangeShapeType="1"/>
            <a:stCxn id="1302651" idx="2"/>
            <a:endCxn id="1302652" idx="6"/>
          </p:cNvCxnSpPr>
          <p:nvPr/>
        </p:nvCxnSpPr>
        <p:spPr bwMode="auto">
          <a:xfrm flipH="1">
            <a:off x="5656263" y="6078538"/>
            <a:ext cx="373062" cy="293687"/>
          </a:xfrm>
          <a:prstGeom prst="straightConnector1">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sp>
        <p:nvSpPr>
          <p:cNvPr id="1302660" name="Text Box 132"/>
          <p:cNvSpPr txBox="1">
            <a:spLocks noChangeArrowheads="1"/>
          </p:cNvSpPr>
          <p:nvPr/>
        </p:nvSpPr>
        <p:spPr bwMode="auto">
          <a:xfrm>
            <a:off x="6337300" y="5554663"/>
            <a:ext cx="2687638" cy="825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u="sng">
                <a:solidFill>
                  <a:schemeClr val="hlink"/>
                </a:solidFill>
              </a:rPr>
              <a:t>Note:</a:t>
            </a:r>
            <a:br>
              <a:rPr lang="en-US" sz="1600" u="sng">
                <a:solidFill>
                  <a:schemeClr val="hlink"/>
                </a:solidFill>
              </a:rPr>
            </a:br>
            <a:r>
              <a:rPr lang="en-US" sz="1600" b="0">
                <a:solidFill>
                  <a:schemeClr val="hlink"/>
                </a:solidFill>
              </a:rPr>
              <a:t>the lines only indicate some time – not exact amount</a:t>
            </a:r>
            <a:endParaRPr lang="en-US" sz="1600" b="0" baseline="40000">
              <a:solidFill>
                <a:schemeClr val="hlin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2620"/>
                                        </p:tgtEl>
                                        <p:attrNameLst>
                                          <p:attrName>style.visibility</p:attrName>
                                        </p:attrNameLst>
                                      </p:cBhvr>
                                      <p:to>
                                        <p:strVal val="visible"/>
                                      </p:to>
                                    </p:set>
                                  </p:childTnLst>
                                </p:cTn>
                              </p:par>
                            </p:childTnLst>
                          </p:cTn>
                        </p:par>
                        <p:par>
                          <p:cTn id="7" fill="hold" nodeType="afterGroup">
                            <p:stCondLst>
                              <p:cond delay="0"/>
                            </p:stCondLst>
                            <p:childTnLst>
                              <p:par>
                                <p:cTn id="8" presetID="2" presetClass="entr" presetSubtype="8" fill="hold" grpId="0" nodeType="afterEffect">
                                  <p:stCondLst>
                                    <p:cond delay="0"/>
                                  </p:stCondLst>
                                  <p:childTnLst>
                                    <p:set>
                                      <p:cBhvr>
                                        <p:cTn id="9" dur="1" fill="hold">
                                          <p:stCondLst>
                                            <p:cond delay="0"/>
                                          </p:stCondLst>
                                        </p:cTn>
                                        <p:tgtEl>
                                          <p:spTgt spid="1302626"/>
                                        </p:tgtEl>
                                        <p:attrNameLst>
                                          <p:attrName>style.visibility</p:attrName>
                                        </p:attrNameLst>
                                      </p:cBhvr>
                                      <p:to>
                                        <p:strVal val="visible"/>
                                      </p:to>
                                    </p:set>
                                    <p:anim calcmode="lin" valueType="num">
                                      <p:cBhvr additive="base">
                                        <p:cTn id="10" dur="500" fill="hold"/>
                                        <p:tgtEl>
                                          <p:spTgt spid="1302626"/>
                                        </p:tgtEl>
                                        <p:attrNameLst>
                                          <p:attrName>ppt_x</p:attrName>
                                        </p:attrNameLst>
                                      </p:cBhvr>
                                      <p:tavLst>
                                        <p:tav tm="0">
                                          <p:val>
                                            <p:strVal val="0-#ppt_w/2"/>
                                          </p:val>
                                        </p:tav>
                                        <p:tav tm="100000">
                                          <p:val>
                                            <p:strVal val="#ppt_x"/>
                                          </p:val>
                                        </p:tav>
                                      </p:tavLst>
                                    </p:anim>
                                    <p:anim calcmode="lin" valueType="num">
                                      <p:cBhvr additive="base">
                                        <p:cTn id="11" dur="500" fill="hold"/>
                                        <p:tgtEl>
                                          <p:spTgt spid="1302626"/>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1302625"/>
                                        </p:tgtEl>
                                        <p:attrNameLst>
                                          <p:attrName>style.visibility</p:attrName>
                                        </p:attrNameLst>
                                      </p:cBhvr>
                                      <p:to>
                                        <p:strVal val="visible"/>
                                      </p:to>
                                    </p:set>
                                    <p:anim calcmode="lin" valueType="num">
                                      <p:cBhvr additive="base">
                                        <p:cTn id="15" dur="500" fill="hold"/>
                                        <p:tgtEl>
                                          <p:spTgt spid="1302625"/>
                                        </p:tgtEl>
                                        <p:attrNameLst>
                                          <p:attrName>ppt_x</p:attrName>
                                        </p:attrNameLst>
                                      </p:cBhvr>
                                      <p:tavLst>
                                        <p:tav tm="0">
                                          <p:val>
                                            <p:strVal val="0-#ppt_w/2"/>
                                          </p:val>
                                        </p:tav>
                                        <p:tav tm="100000">
                                          <p:val>
                                            <p:strVal val="#ppt_x"/>
                                          </p:val>
                                        </p:tav>
                                      </p:tavLst>
                                    </p:anim>
                                    <p:anim calcmode="lin" valueType="num">
                                      <p:cBhvr additive="base">
                                        <p:cTn id="16" dur="500" fill="hold"/>
                                        <p:tgtEl>
                                          <p:spTgt spid="1302625"/>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302624"/>
                                        </p:tgtEl>
                                        <p:attrNameLst>
                                          <p:attrName>style.visibility</p:attrName>
                                        </p:attrNameLst>
                                      </p:cBhvr>
                                      <p:to>
                                        <p:strVal val="visible"/>
                                      </p:to>
                                    </p:set>
                                    <p:anim calcmode="lin" valueType="num">
                                      <p:cBhvr additive="base">
                                        <p:cTn id="20" dur="500" fill="hold"/>
                                        <p:tgtEl>
                                          <p:spTgt spid="1302624"/>
                                        </p:tgtEl>
                                        <p:attrNameLst>
                                          <p:attrName>ppt_x</p:attrName>
                                        </p:attrNameLst>
                                      </p:cBhvr>
                                      <p:tavLst>
                                        <p:tav tm="0">
                                          <p:val>
                                            <p:strVal val="0-#ppt_w/2"/>
                                          </p:val>
                                        </p:tav>
                                        <p:tav tm="100000">
                                          <p:val>
                                            <p:strVal val="#ppt_x"/>
                                          </p:val>
                                        </p:tav>
                                      </p:tavLst>
                                    </p:anim>
                                    <p:anim calcmode="lin" valueType="num">
                                      <p:cBhvr additive="base">
                                        <p:cTn id="21" dur="500" fill="hold"/>
                                        <p:tgtEl>
                                          <p:spTgt spid="1302624"/>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1302623"/>
                                        </p:tgtEl>
                                        <p:attrNameLst>
                                          <p:attrName>style.visibility</p:attrName>
                                        </p:attrNameLst>
                                      </p:cBhvr>
                                      <p:to>
                                        <p:strVal val="visible"/>
                                      </p:to>
                                    </p:set>
                                    <p:anim calcmode="lin" valueType="num">
                                      <p:cBhvr additive="base">
                                        <p:cTn id="25" dur="500" fill="hold"/>
                                        <p:tgtEl>
                                          <p:spTgt spid="1302623"/>
                                        </p:tgtEl>
                                        <p:attrNameLst>
                                          <p:attrName>ppt_x</p:attrName>
                                        </p:attrNameLst>
                                      </p:cBhvr>
                                      <p:tavLst>
                                        <p:tav tm="0">
                                          <p:val>
                                            <p:strVal val="0-#ppt_w/2"/>
                                          </p:val>
                                        </p:tav>
                                        <p:tav tm="100000">
                                          <p:val>
                                            <p:strVal val="#ppt_x"/>
                                          </p:val>
                                        </p:tav>
                                      </p:tavLst>
                                    </p:anim>
                                    <p:anim calcmode="lin" valueType="num">
                                      <p:cBhvr additive="base">
                                        <p:cTn id="26" dur="500" fill="hold"/>
                                        <p:tgtEl>
                                          <p:spTgt spid="130262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000"/>
                            </p:stCondLst>
                            <p:childTnLst>
                              <p:par>
                                <p:cTn id="28" presetID="2" presetClass="entr" presetSubtype="8" fill="hold" grpId="0" nodeType="afterEffect">
                                  <p:stCondLst>
                                    <p:cond delay="0"/>
                                  </p:stCondLst>
                                  <p:childTnLst>
                                    <p:set>
                                      <p:cBhvr>
                                        <p:cTn id="29" dur="1" fill="hold">
                                          <p:stCondLst>
                                            <p:cond delay="0"/>
                                          </p:stCondLst>
                                        </p:cTn>
                                        <p:tgtEl>
                                          <p:spTgt spid="1302622"/>
                                        </p:tgtEl>
                                        <p:attrNameLst>
                                          <p:attrName>style.visibility</p:attrName>
                                        </p:attrNameLst>
                                      </p:cBhvr>
                                      <p:to>
                                        <p:strVal val="visible"/>
                                      </p:to>
                                    </p:set>
                                    <p:anim calcmode="lin" valueType="num">
                                      <p:cBhvr additive="base">
                                        <p:cTn id="30" dur="500" fill="hold"/>
                                        <p:tgtEl>
                                          <p:spTgt spid="1302622"/>
                                        </p:tgtEl>
                                        <p:attrNameLst>
                                          <p:attrName>ppt_x</p:attrName>
                                        </p:attrNameLst>
                                      </p:cBhvr>
                                      <p:tavLst>
                                        <p:tav tm="0">
                                          <p:val>
                                            <p:strVal val="0-#ppt_w/2"/>
                                          </p:val>
                                        </p:tav>
                                        <p:tav tm="100000">
                                          <p:val>
                                            <p:strVal val="#ppt_x"/>
                                          </p:val>
                                        </p:tav>
                                      </p:tavLst>
                                    </p:anim>
                                    <p:anim calcmode="lin" valueType="num">
                                      <p:cBhvr additive="base">
                                        <p:cTn id="31" dur="500" fill="hold"/>
                                        <p:tgtEl>
                                          <p:spTgt spid="1302622"/>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1302621"/>
                                        </p:tgtEl>
                                        <p:attrNameLst>
                                          <p:attrName>style.visibility</p:attrName>
                                        </p:attrNameLst>
                                      </p:cBhvr>
                                      <p:to>
                                        <p:strVal val="visible"/>
                                      </p:to>
                                    </p:set>
                                    <p:anim calcmode="lin" valueType="num">
                                      <p:cBhvr additive="base">
                                        <p:cTn id="35" dur="500" fill="hold"/>
                                        <p:tgtEl>
                                          <p:spTgt spid="1302621"/>
                                        </p:tgtEl>
                                        <p:attrNameLst>
                                          <p:attrName>ppt_x</p:attrName>
                                        </p:attrNameLst>
                                      </p:cBhvr>
                                      <p:tavLst>
                                        <p:tav tm="0">
                                          <p:val>
                                            <p:strVal val="0-#ppt_w/2"/>
                                          </p:val>
                                        </p:tav>
                                        <p:tav tm="100000">
                                          <p:val>
                                            <p:strVal val="#ppt_x"/>
                                          </p:val>
                                        </p:tav>
                                      </p:tavLst>
                                    </p:anim>
                                    <p:anim calcmode="lin" valueType="num">
                                      <p:cBhvr additive="base">
                                        <p:cTn id="36" dur="500" fill="hold"/>
                                        <p:tgtEl>
                                          <p:spTgt spid="1302621"/>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1302619"/>
                                        </p:tgtEl>
                                        <p:attrNameLst>
                                          <p:attrName>style.visibility</p:attrName>
                                        </p:attrNameLst>
                                      </p:cBhvr>
                                      <p:to>
                                        <p:strVal val="visible"/>
                                      </p:to>
                                    </p:set>
                                    <p:anim calcmode="lin" valueType="num">
                                      <p:cBhvr additive="base">
                                        <p:cTn id="40" dur="500" fill="hold"/>
                                        <p:tgtEl>
                                          <p:spTgt spid="1302619"/>
                                        </p:tgtEl>
                                        <p:attrNameLst>
                                          <p:attrName>ppt_x</p:attrName>
                                        </p:attrNameLst>
                                      </p:cBhvr>
                                      <p:tavLst>
                                        <p:tav tm="0">
                                          <p:val>
                                            <p:strVal val="0-#ppt_w/2"/>
                                          </p:val>
                                        </p:tav>
                                        <p:tav tm="100000">
                                          <p:val>
                                            <p:strVal val="#ppt_x"/>
                                          </p:val>
                                        </p:tav>
                                      </p:tavLst>
                                    </p:anim>
                                    <p:anim calcmode="lin" valueType="num">
                                      <p:cBhvr additive="base">
                                        <p:cTn id="41" dur="500" fill="hold"/>
                                        <p:tgtEl>
                                          <p:spTgt spid="1302619"/>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130259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mph" presetSubtype="2" fill="hold" grpId="1" nodeType="clickEffect">
                                  <p:stCondLst>
                                    <p:cond delay="0"/>
                                  </p:stCondLst>
                                  <p:childTnLst>
                                    <p:animClr clrSpc="rgb" dir="cw">
                                      <p:cBhvr override="childStyle">
                                        <p:cTn id="51" dur="500" fill="hold"/>
                                        <p:tgtEl>
                                          <p:spTgt spid="1302626"/>
                                        </p:tgtEl>
                                        <p:attrNameLst>
                                          <p:attrName>style.color</p:attrName>
                                        </p:attrNameLst>
                                      </p:cBhvr>
                                      <p:to>
                                        <a:srgbClr val="C0C0C0"/>
                                      </p:to>
                                    </p:animClr>
                                  </p:childTnLst>
                                </p:cTn>
                              </p:par>
                            </p:childTnLst>
                          </p:cTn>
                        </p:par>
                        <p:par>
                          <p:cTn id="52" fill="hold" nodeType="afterGroup">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1302631"/>
                                        </p:tgtEl>
                                        <p:attrNameLst>
                                          <p:attrName>style.visibility</p:attrName>
                                        </p:attrNameLst>
                                      </p:cBhvr>
                                      <p:to>
                                        <p:strVal val="visible"/>
                                      </p:to>
                                    </p:set>
                                  </p:childTnLst>
                                </p:cTn>
                              </p:par>
                            </p:childTnLst>
                          </p:cTn>
                        </p:par>
                        <p:par>
                          <p:cTn id="55" fill="hold" nodeType="afterGroup">
                            <p:stCondLst>
                              <p:cond delay="500"/>
                            </p:stCondLst>
                            <p:childTnLst>
                              <p:par>
                                <p:cTn id="56" presetID="3" presetClass="emph" presetSubtype="2" fill="hold" grpId="1" nodeType="afterEffect">
                                  <p:stCondLst>
                                    <p:cond delay="0"/>
                                  </p:stCondLst>
                                  <p:childTnLst>
                                    <p:animClr clrSpc="rgb" dir="cw">
                                      <p:cBhvr override="childStyle">
                                        <p:cTn id="57" dur="500" fill="hold"/>
                                        <p:tgtEl>
                                          <p:spTgt spid="1302625"/>
                                        </p:tgtEl>
                                        <p:attrNameLst>
                                          <p:attrName>style.color</p:attrName>
                                        </p:attrNameLst>
                                      </p:cBhvr>
                                      <p:to>
                                        <a:srgbClr val="C0C0C0"/>
                                      </p:to>
                                    </p:animClr>
                                  </p:childTnLst>
                                </p:cTn>
                              </p:par>
                            </p:childTnLst>
                          </p:cTn>
                        </p:par>
                        <p:par>
                          <p:cTn id="58" fill="hold" nodeType="afterGroup">
                            <p:stCondLst>
                              <p:cond delay="1000"/>
                            </p:stCondLst>
                            <p:childTnLst>
                              <p:par>
                                <p:cTn id="59" presetID="1" presetClass="entr" presetSubtype="0" fill="hold" grpId="0" nodeType="afterEffect">
                                  <p:stCondLst>
                                    <p:cond delay="0"/>
                                  </p:stCondLst>
                                  <p:childTnLst>
                                    <p:set>
                                      <p:cBhvr>
                                        <p:cTn id="60" dur="1" fill="hold">
                                          <p:stCondLst>
                                            <p:cond delay="0"/>
                                          </p:stCondLst>
                                        </p:cTn>
                                        <p:tgtEl>
                                          <p:spTgt spid="1302632"/>
                                        </p:tgtEl>
                                        <p:attrNameLst>
                                          <p:attrName>style.visibility</p:attrName>
                                        </p:attrNameLst>
                                      </p:cBhvr>
                                      <p:to>
                                        <p:strVal val="visible"/>
                                      </p:to>
                                    </p:set>
                                  </p:childTnLst>
                                </p:cTn>
                              </p:par>
                            </p:childTnLst>
                          </p:cTn>
                        </p:par>
                        <p:par>
                          <p:cTn id="61" fill="hold" nodeType="afterGroup">
                            <p:stCondLst>
                              <p:cond delay="1000"/>
                            </p:stCondLst>
                            <p:childTnLst>
                              <p:par>
                                <p:cTn id="62" presetID="3" presetClass="emph" presetSubtype="2" fill="hold" grpId="1" nodeType="afterEffect">
                                  <p:stCondLst>
                                    <p:cond delay="0"/>
                                  </p:stCondLst>
                                  <p:childTnLst>
                                    <p:animClr clrSpc="rgb" dir="cw">
                                      <p:cBhvr override="childStyle">
                                        <p:cTn id="63" dur="500" fill="hold"/>
                                        <p:tgtEl>
                                          <p:spTgt spid="1302624"/>
                                        </p:tgtEl>
                                        <p:attrNameLst>
                                          <p:attrName>style.color</p:attrName>
                                        </p:attrNameLst>
                                      </p:cBhvr>
                                      <p:to>
                                        <a:srgbClr val="C0C0C0"/>
                                      </p:to>
                                    </p:animClr>
                                  </p:childTnLst>
                                </p:cTn>
                              </p:par>
                            </p:childTnLst>
                          </p:cTn>
                        </p:par>
                        <p:par>
                          <p:cTn id="64" fill="hold" nodeType="afterGroup">
                            <p:stCondLst>
                              <p:cond delay="1500"/>
                            </p:stCondLst>
                            <p:childTnLst>
                              <p:par>
                                <p:cTn id="65" presetID="1" presetClass="entr" presetSubtype="0" fill="hold" grpId="0" nodeType="afterEffect">
                                  <p:stCondLst>
                                    <p:cond delay="0"/>
                                  </p:stCondLst>
                                  <p:childTnLst>
                                    <p:set>
                                      <p:cBhvr>
                                        <p:cTn id="66" dur="1" fill="hold">
                                          <p:stCondLst>
                                            <p:cond delay="0"/>
                                          </p:stCondLst>
                                        </p:cTn>
                                        <p:tgtEl>
                                          <p:spTgt spid="1302633"/>
                                        </p:tgtEl>
                                        <p:attrNameLst>
                                          <p:attrName>style.visibility</p:attrName>
                                        </p:attrNameLst>
                                      </p:cBhvr>
                                      <p:to>
                                        <p:strVal val="visible"/>
                                      </p:to>
                                    </p:set>
                                  </p:childTnLst>
                                </p:cTn>
                              </p:par>
                            </p:childTnLst>
                          </p:cTn>
                        </p:par>
                        <p:par>
                          <p:cTn id="67" fill="hold" nodeType="afterGroup">
                            <p:stCondLst>
                              <p:cond delay="1500"/>
                            </p:stCondLst>
                            <p:childTnLst>
                              <p:par>
                                <p:cTn id="68" presetID="3" presetClass="emph" presetSubtype="2" fill="hold" grpId="1" nodeType="afterEffect">
                                  <p:stCondLst>
                                    <p:cond delay="0"/>
                                  </p:stCondLst>
                                  <p:childTnLst>
                                    <p:animClr clrSpc="rgb" dir="cw">
                                      <p:cBhvr override="childStyle">
                                        <p:cTn id="69" dur="500" fill="hold"/>
                                        <p:tgtEl>
                                          <p:spTgt spid="1302623"/>
                                        </p:tgtEl>
                                        <p:attrNameLst>
                                          <p:attrName>style.color</p:attrName>
                                        </p:attrNameLst>
                                      </p:cBhvr>
                                      <p:to>
                                        <a:srgbClr val="C0C0C0"/>
                                      </p:to>
                                    </p:animClr>
                                  </p:childTnLst>
                                </p:cTn>
                              </p:par>
                            </p:childTnLst>
                          </p:cTn>
                        </p:par>
                        <p:par>
                          <p:cTn id="70" fill="hold" nodeType="afterGroup">
                            <p:stCondLst>
                              <p:cond delay="2000"/>
                            </p:stCondLst>
                            <p:childTnLst>
                              <p:par>
                                <p:cTn id="71" presetID="1" presetClass="entr" presetSubtype="0" fill="hold" grpId="0" nodeType="afterEffect">
                                  <p:stCondLst>
                                    <p:cond delay="0"/>
                                  </p:stCondLst>
                                  <p:childTnLst>
                                    <p:set>
                                      <p:cBhvr>
                                        <p:cTn id="72" dur="1" fill="hold">
                                          <p:stCondLst>
                                            <p:cond delay="0"/>
                                          </p:stCondLst>
                                        </p:cTn>
                                        <p:tgtEl>
                                          <p:spTgt spid="1302634"/>
                                        </p:tgtEl>
                                        <p:attrNameLst>
                                          <p:attrName>style.visibility</p:attrName>
                                        </p:attrNameLst>
                                      </p:cBhvr>
                                      <p:to>
                                        <p:strVal val="visible"/>
                                      </p:to>
                                    </p:set>
                                  </p:childTnLst>
                                </p:cTn>
                              </p:par>
                            </p:childTnLst>
                          </p:cTn>
                        </p:par>
                        <p:par>
                          <p:cTn id="73" fill="hold" nodeType="afterGroup">
                            <p:stCondLst>
                              <p:cond delay="2000"/>
                            </p:stCondLst>
                            <p:childTnLst>
                              <p:par>
                                <p:cTn id="74" presetID="3" presetClass="emph" presetSubtype="2" fill="hold" grpId="1" nodeType="afterEffect">
                                  <p:stCondLst>
                                    <p:cond delay="0"/>
                                  </p:stCondLst>
                                  <p:childTnLst>
                                    <p:animClr clrSpc="rgb" dir="cw">
                                      <p:cBhvr override="childStyle">
                                        <p:cTn id="75" dur="500" fill="hold"/>
                                        <p:tgtEl>
                                          <p:spTgt spid="1302622"/>
                                        </p:tgtEl>
                                        <p:attrNameLst>
                                          <p:attrName>style.color</p:attrName>
                                        </p:attrNameLst>
                                      </p:cBhvr>
                                      <p:to>
                                        <a:srgbClr val="C0C0C0"/>
                                      </p:to>
                                    </p:animClr>
                                  </p:childTnLst>
                                </p:cTn>
                              </p:par>
                            </p:childTnLst>
                          </p:cTn>
                        </p:par>
                        <p:par>
                          <p:cTn id="76" fill="hold" nodeType="afterGroup">
                            <p:stCondLst>
                              <p:cond delay="2500"/>
                            </p:stCondLst>
                            <p:childTnLst>
                              <p:par>
                                <p:cTn id="77" presetID="1" presetClass="entr" presetSubtype="0" fill="hold" grpId="0" nodeType="afterEffect">
                                  <p:stCondLst>
                                    <p:cond delay="0"/>
                                  </p:stCondLst>
                                  <p:childTnLst>
                                    <p:set>
                                      <p:cBhvr>
                                        <p:cTn id="78" dur="1" fill="hold">
                                          <p:stCondLst>
                                            <p:cond delay="0"/>
                                          </p:stCondLst>
                                        </p:cTn>
                                        <p:tgtEl>
                                          <p:spTgt spid="1302635"/>
                                        </p:tgtEl>
                                        <p:attrNameLst>
                                          <p:attrName>style.visibility</p:attrName>
                                        </p:attrNameLst>
                                      </p:cBhvr>
                                      <p:to>
                                        <p:strVal val="visible"/>
                                      </p:to>
                                    </p:set>
                                  </p:childTnLst>
                                </p:cTn>
                              </p:par>
                            </p:childTnLst>
                          </p:cTn>
                        </p:par>
                        <p:par>
                          <p:cTn id="79" fill="hold" nodeType="afterGroup">
                            <p:stCondLst>
                              <p:cond delay="2500"/>
                            </p:stCondLst>
                            <p:childTnLst>
                              <p:par>
                                <p:cTn id="80" presetID="3" presetClass="emph" presetSubtype="2" fill="hold" grpId="1" nodeType="afterEffect">
                                  <p:stCondLst>
                                    <p:cond delay="0"/>
                                  </p:stCondLst>
                                  <p:childTnLst>
                                    <p:animClr clrSpc="rgb" dir="cw">
                                      <p:cBhvr override="childStyle">
                                        <p:cTn id="81" dur="500" fill="hold"/>
                                        <p:tgtEl>
                                          <p:spTgt spid="1302621"/>
                                        </p:tgtEl>
                                        <p:attrNameLst>
                                          <p:attrName>style.color</p:attrName>
                                        </p:attrNameLst>
                                      </p:cBhvr>
                                      <p:to>
                                        <a:srgbClr val="C0C0C0"/>
                                      </p:to>
                                    </p:animClr>
                                  </p:childTnLst>
                                </p:cTn>
                              </p:par>
                            </p:childTnLst>
                          </p:cTn>
                        </p:par>
                        <p:par>
                          <p:cTn id="82" fill="hold" nodeType="afterGroup">
                            <p:stCondLst>
                              <p:cond delay="3000"/>
                            </p:stCondLst>
                            <p:childTnLst>
                              <p:par>
                                <p:cTn id="83" presetID="1" presetClass="entr" presetSubtype="0" fill="hold" grpId="0" nodeType="afterEffect">
                                  <p:stCondLst>
                                    <p:cond delay="0"/>
                                  </p:stCondLst>
                                  <p:childTnLst>
                                    <p:set>
                                      <p:cBhvr>
                                        <p:cTn id="84" dur="1" fill="hold">
                                          <p:stCondLst>
                                            <p:cond delay="0"/>
                                          </p:stCondLst>
                                        </p:cTn>
                                        <p:tgtEl>
                                          <p:spTgt spid="1302636"/>
                                        </p:tgtEl>
                                        <p:attrNameLst>
                                          <p:attrName>style.visibility</p:attrName>
                                        </p:attrNameLst>
                                      </p:cBhvr>
                                      <p:to>
                                        <p:strVal val="visible"/>
                                      </p:to>
                                    </p:set>
                                  </p:childTnLst>
                                </p:cTn>
                              </p:par>
                            </p:childTnLst>
                          </p:cTn>
                        </p:par>
                        <p:par>
                          <p:cTn id="85" fill="hold" nodeType="afterGroup">
                            <p:stCondLst>
                              <p:cond delay="3000"/>
                            </p:stCondLst>
                            <p:childTnLst>
                              <p:par>
                                <p:cTn id="86" presetID="3" presetClass="emph" presetSubtype="2" fill="hold" grpId="1" nodeType="afterEffect">
                                  <p:stCondLst>
                                    <p:cond delay="0"/>
                                  </p:stCondLst>
                                  <p:childTnLst>
                                    <p:animClr clrSpc="rgb" dir="cw">
                                      <p:cBhvr override="childStyle">
                                        <p:cTn id="87" dur="500" fill="hold"/>
                                        <p:tgtEl>
                                          <p:spTgt spid="1302619"/>
                                        </p:tgtEl>
                                        <p:attrNameLst>
                                          <p:attrName>style.color</p:attrName>
                                        </p:attrNameLst>
                                      </p:cBhvr>
                                      <p:to>
                                        <a:srgbClr val="C0C0C0"/>
                                      </p:to>
                                    </p:animClr>
                                  </p:childTnLst>
                                </p:cTn>
                              </p:par>
                            </p:childTnLst>
                          </p:cTn>
                        </p:par>
                        <p:par>
                          <p:cTn id="88" fill="hold" nodeType="afterGroup">
                            <p:stCondLst>
                              <p:cond delay="3500"/>
                            </p:stCondLst>
                            <p:childTnLst>
                              <p:par>
                                <p:cTn id="89" presetID="1" presetClass="entr" presetSubtype="0" fill="hold" grpId="0" nodeType="afterEffect">
                                  <p:stCondLst>
                                    <p:cond delay="0"/>
                                  </p:stCondLst>
                                  <p:childTnLst>
                                    <p:set>
                                      <p:cBhvr>
                                        <p:cTn id="90" dur="1" fill="hold">
                                          <p:stCondLst>
                                            <p:cond delay="0"/>
                                          </p:stCondLst>
                                        </p:cTn>
                                        <p:tgtEl>
                                          <p:spTgt spid="1302637"/>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130253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1302643"/>
                                        </p:tgtEl>
                                        <p:attrNameLst>
                                          <p:attrName>style.visibility</p:attrName>
                                        </p:attrNameLst>
                                      </p:cBhvr>
                                      <p:to>
                                        <p:strVal val="visible"/>
                                      </p:to>
                                    </p:set>
                                    <p:animEffect transition="in" filter="dissolve">
                                      <p:cBhvr>
                                        <p:cTn id="101" dur="500"/>
                                        <p:tgtEl>
                                          <p:spTgt spid="1302643"/>
                                        </p:tgtEl>
                                      </p:cBhvr>
                                    </p:animEffect>
                                  </p:childTnLst>
                                </p:cTn>
                              </p:par>
                            </p:childTnLst>
                          </p:cTn>
                        </p:par>
                        <p:par>
                          <p:cTn id="102" fill="hold" nodeType="afterGroup">
                            <p:stCondLst>
                              <p:cond delay="500"/>
                            </p:stCondLst>
                            <p:childTnLst>
                              <p:par>
                                <p:cTn id="103" presetID="9" presetClass="entr" presetSubtype="0" fill="hold" grpId="0" nodeType="afterEffect">
                                  <p:stCondLst>
                                    <p:cond delay="0"/>
                                  </p:stCondLst>
                                  <p:childTnLst>
                                    <p:set>
                                      <p:cBhvr>
                                        <p:cTn id="104" dur="1" fill="hold">
                                          <p:stCondLst>
                                            <p:cond delay="0"/>
                                          </p:stCondLst>
                                        </p:cTn>
                                        <p:tgtEl>
                                          <p:spTgt spid="1302642"/>
                                        </p:tgtEl>
                                        <p:attrNameLst>
                                          <p:attrName>style.visibility</p:attrName>
                                        </p:attrNameLst>
                                      </p:cBhvr>
                                      <p:to>
                                        <p:strVal val="visible"/>
                                      </p:to>
                                    </p:set>
                                    <p:animEffect transition="in" filter="dissolve">
                                      <p:cBhvr>
                                        <p:cTn id="105" dur="500"/>
                                        <p:tgtEl>
                                          <p:spTgt spid="1302642"/>
                                        </p:tgtEl>
                                      </p:cBhvr>
                                    </p:animEffect>
                                  </p:childTnLst>
                                </p:cTn>
                              </p:par>
                            </p:childTnLst>
                          </p:cTn>
                        </p:par>
                        <p:par>
                          <p:cTn id="106" fill="hold" nodeType="afterGroup">
                            <p:stCondLst>
                              <p:cond delay="1000"/>
                            </p:stCondLst>
                            <p:childTnLst>
                              <p:par>
                                <p:cTn id="107" presetID="9" presetClass="entr" presetSubtype="0" fill="hold" grpId="0" nodeType="afterEffect">
                                  <p:stCondLst>
                                    <p:cond delay="0"/>
                                  </p:stCondLst>
                                  <p:childTnLst>
                                    <p:set>
                                      <p:cBhvr>
                                        <p:cTn id="108" dur="1" fill="hold">
                                          <p:stCondLst>
                                            <p:cond delay="0"/>
                                          </p:stCondLst>
                                        </p:cTn>
                                        <p:tgtEl>
                                          <p:spTgt spid="1302644"/>
                                        </p:tgtEl>
                                        <p:attrNameLst>
                                          <p:attrName>style.visibility</p:attrName>
                                        </p:attrNameLst>
                                      </p:cBhvr>
                                      <p:to>
                                        <p:strVal val="visible"/>
                                      </p:to>
                                    </p:set>
                                    <p:animEffect transition="in" filter="dissolve">
                                      <p:cBhvr>
                                        <p:cTn id="109" dur="500"/>
                                        <p:tgtEl>
                                          <p:spTgt spid="1302644"/>
                                        </p:tgtEl>
                                      </p:cBhvr>
                                    </p:animEffect>
                                  </p:childTnLst>
                                </p:cTn>
                              </p:par>
                            </p:childTnLst>
                          </p:cTn>
                        </p:par>
                        <p:par>
                          <p:cTn id="110" fill="hold" nodeType="afterGroup">
                            <p:stCondLst>
                              <p:cond delay="1500"/>
                            </p:stCondLst>
                            <p:childTnLst>
                              <p:par>
                                <p:cTn id="111" presetID="9" presetClass="entr" presetSubtype="0" fill="hold" grpId="0" nodeType="afterEffect">
                                  <p:stCondLst>
                                    <p:cond delay="0"/>
                                  </p:stCondLst>
                                  <p:childTnLst>
                                    <p:set>
                                      <p:cBhvr>
                                        <p:cTn id="112" dur="1" fill="hold">
                                          <p:stCondLst>
                                            <p:cond delay="0"/>
                                          </p:stCondLst>
                                        </p:cTn>
                                        <p:tgtEl>
                                          <p:spTgt spid="1302641"/>
                                        </p:tgtEl>
                                        <p:attrNameLst>
                                          <p:attrName>style.visibility</p:attrName>
                                        </p:attrNameLst>
                                      </p:cBhvr>
                                      <p:to>
                                        <p:strVal val="visible"/>
                                      </p:to>
                                    </p:set>
                                    <p:animEffect transition="in" filter="dissolve">
                                      <p:cBhvr>
                                        <p:cTn id="113" dur="500"/>
                                        <p:tgtEl>
                                          <p:spTgt spid="1302641"/>
                                        </p:tgtEl>
                                      </p:cBhvr>
                                    </p:animEffect>
                                  </p:childTnLst>
                                </p:cTn>
                              </p:par>
                            </p:childTnLst>
                          </p:cTn>
                        </p:par>
                        <p:par>
                          <p:cTn id="114" fill="hold" nodeType="afterGroup">
                            <p:stCondLst>
                              <p:cond delay="2000"/>
                            </p:stCondLst>
                            <p:childTnLst>
                              <p:par>
                                <p:cTn id="115" presetID="9" presetClass="entr" presetSubtype="0" fill="hold" grpId="0" nodeType="afterEffect">
                                  <p:stCondLst>
                                    <p:cond delay="0"/>
                                  </p:stCondLst>
                                  <p:childTnLst>
                                    <p:set>
                                      <p:cBhvr>
                                        <p:cTn id="116" dur="1" fill="hold">
                                          <p:stCondLst>
                                            <p:cond delay="0"/>
                                          </p:stCondLst>
                                        </p:cTn>
                                        <p:tgtEl>
                                          <p:spTgt spid="1302640"/>
                                        </p:tgtEl>
                                        <p:attrNameLst>
                                          <p:attrName>style.visibility</p:attrName>
                                        </p:attrNameLst>
                                      </p:cBhvr>
                                      <p:to>
                                        <p:strVal val="visible"/>
                                      </p:to>
                                    </p:set>
                                    <p:animEffect transition="in" filter="dissolve">
                                      <p:cBhvr>
                                        <p:cTn id="117" dur="500"/>
                                        <p:tgtEl>
                                          <p:spTgt spid="1302640"/>
                                        </p:tgtEl>
                                      </p:cBhvr>
                                    </p:animEffect>
                                  </p:childTnLst>
                                </p:cTn>
                              </p:par>
                            </p:childTnLst>
                          </p:cTn>
                        </p:par>
                        <p:par>
                          <p:cTn id="118" fill="hold" nodeType="afterGroup">
                            <p:stCondLst>
                              <p:cond delay="2500"/>
                            </p:stCondLst>
                            <p:childTnLst>
                              <p:par>
                                <p:cTn id="119" presetID="9" presetClass="entr" presetSubtype="0" fill="hold" grpId="0" nodeType="afterEffect">
                                  <p:stCondLst>
                                    <p:cond delay="0"/>
                                  </p:stCondLst>
                                  <p:childTnLst>
                                    <p:set>
                                      <p:cBhvr>
                                        <p:cTn id="120" dur="1" fill="hold">
                                          <p:stCondLst>
                                            <p:cond delay="0"/>
                                          </p:stCondLst>
                                        </p:cTn>
                                        <p:tgtEl>
                                          <p:spTgt spid="1302639"/>
                                        </p:tgtEl>
                                        <p:attrNameLst>
                                          <p:attrName>style.visibility</p:attrName>
                                        </p:attrNameLst>
                                      </p:cBhvr>
                                      <p:to>
                                        <p:strVal val="visible"/>
                                      </p:to>
                                    </p:set>
                                    <p:animEffect transition="in" filter="dissolve">
                                      <p:cBhvr>
                                        <p:cTn id="121" dur="500"/>
                                        <p:tgtEl>
                                          <p:spTgt spid="1302639"/>
                                        </p:tgtEl>
                                      </p:cBhvr>
                                    </p:animEffect>
                                  </p:childTnLst>
                                </p:cTn>
                              </p:par>
                            </p:childTnLst>
                          </p:cTn>
                        </p:par>
                        <p:par>
                          <p:cTn id="122" fill="hold" nodeType="afterGroup">
                            <p:stCondLst>
                              <p:cond delay="3000"/>
                            </p:stCondLst>
                            <p:childTnLst>
                              <p:par>
                                <p:cTn id="123" presetID="9" presetClass="entr" presetSubtype="0" fill="hold" grpId="0" nodeType="afterEffect">
                                  <p:stCondLst>
                                    <p:cond delay="0"/>
                                  </p:stCondLst>
                                  <p:childTnLst>
                                    <p:set>
                                      <p:cBhvr>
                                        <p:cTn id="124" dur="1" fill="hold">
                                          <p:stCondLst>
                                            <p:cond delay="0"/>
                                          </p:stCondLst>
                                        </p:cTn>
                                        <p:tgtEl>
                                          <p:spTgt spid="1302645"/>
                                        </p:tgtEl>
                                        <p:attrNameLst>
                                          <p:attrName>style.visibility</p:attrName>
                                        </p:attrNameLst>
                                      </p:cBhvr>
                                      <p:to>
                                        <p:strVal val="visible"/>
                                      </p:to>
                                    </p:set>
                                    <p:animEffect transition="in" filter="dissolve">
                                      <p:cBhvr>
                                        <p:cTn id="125" dur="500"/>
                                        <p:tgtEl>
                                          <p:spTgt spid="1302645"/>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1302638"/>
                                        </p:tgtEl>
                                        <p:attrNameLst>
                                          <p:attrName>style.visibility</p:attrName>
                                        </p:attrNameLst>
                                      </p:cBhvr>
                                      <p:to>
                                        <p:strVal val="visible"/>
                                      </p:to>
                                    </p:se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8" fill="hold" nodeType="clickEffect">
                                  <p:stCondLst>
                                    <p:cond delay="0"/>
                                  </p:stCondLst>
                                  <p:childTnLst>
                                    <p:set>
                                      <p:cBhvr>
                                        <p:cTn id="133" dur="1" fill="hold">
                                          <p:stCondLst>
                                            <p:cond delay="0"/>
                                          </p:stCondLst>
                                        </p:cTn>
                                        <p:tgtEl>
                                          <p:spTgt spid="1302653"/>
                                        </p:tgtEl>
                                        <p:attrNameLst>
                                          <p:attrName>style.visibility</p:attrName>
                                        </p:attrNameLst>
                                      </p:cBhvr>
                                      <p:to>
                                        <p:strVal val="visible"/>
                                      </p:to>
                                    </p:set>
                                    <p:animEffect transition="in" filter="wipe(left)">
                                      <p:cBhvr>
                                        <p:cTn id="134" dur="500"/>
                                        <p:tgtEl>
                                          <p:spTgt spid="1302653"/>
                                        </p:tgtEl>
                                      </p:cBhvr>
                                    </p:animEffect>
                                  </p:childTnLst>
                                </p:cTn>
                              </p:par>
                            </p:childTnLst>
                          </p:cTn>
                        </p:par>
                        <p:par>
                          <p:cTn id="135" fill="hold" nodeType="afterGroup">
                            <p:stCondLst>
                              <p:cond delay="500"/>
                            </p:stCondLst>
                            <p:childTnLst>
                              <p:par>
                                <p:cTn id="136" presetID="1" presetClass="entr" presetSubtype="0" fill="hold" grpId="0" nodeType="afterEffect">
                                  <p:stCondLst>
                                    <p:cond delay="0"/>
                                  </p:stCondLst>
                                  <p:childTnLst>
                                    <p:set>
                                      <p:cBhvr>
                                        <p:cTn id="137" dur="1" fill="hold">
                                          <p:stCondLst>
                                            <p:cond delay="0"/>
                                          </p:stCondLst>
                                        </p:cTn>
                                        <p:tgtEl>
                                          <p:spTgt spid="1302646"/>
                                        </p:tgtEl>
                                        <p:attrNameLst>
                                          <p:attrName>style.visibility</p:attrName>
                                        </p:attrNameLst>
                                      </p:cBhvr>
                                      <p:to>
                                        <p:strVal val="visible"/>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2" fill="hold" nodeType="clickEffect">
                                  <p:stCondLst>
                                    <p:cond delay="0"/>
                                  </p:stCondLst>
                                  <p:childTnLst>
                                    <p:set>
                                      <p:cBhvr>
                                        <p:cTn id="141" dur="1" fill="hold">
                                          <p:stCondLst>
                                            <p:cond delay="0"/>
                                          </p:stCondLst>
                                        </p:cTn>
                                        <p:tgtEl>
                                          <p:spTgt spid="1302654"/>
                                        </p:tgtEl>
                                        <p:attrNameLst>
                                          <p:attrName>style.visibility</p:attrName>
                                        </p:attrNameLst>
                                      </p:cBhvr>
                                      <p:to>
                                        <p:strVal val="visible"/>
                                      </p:to>
                                    </p:set>
                                    <p:animEffect transition="in" filter="wipe(right)">
                                      <p:cBhvr>
                                        <p:cTn id="142" dur="500"/>
                                        <p:tgtEl>
                                          <p:spTgt spid="1302654"/>
                                        </p:tgtEl>
                                      </p:cBhvr>
                                    </p:animEffect>
                                  </p:childTnLst>
                                </p:cTn>
                              </p:par>
                            </p:childTnLst>
                          </p:cTn>
                        </p:par>
                        <p:par>
                          <p:cTn id="143" fill="hold" nodeType="afterGroup">
                            <p:stCondLst>
                              <p:cond delay="500"/>
                            </p:stCondLst>
                            <p:childTnLst>
                              <p:par>
                                <p:cTn id="144" presetID="1" presetClass="entr" presetSubtype="0" fill="hold" grpId="0" nodeType="afterEffect">
                                  <p:stCondLst>
                                    <p:cond delay="0"/>
                                  </p:stCondLst>
                                  <p:childTnLst>
                                    <p:set>
                                      <p:cBhvr>
                                        <p:cTn id="145" dur="1" fill="hold">
                                          <p:stCondLst>
                                            <p:cond delay="0"/>
                                          </p:stCondLst>
                                        </p:cTn>
                                        <p:tgtEl>
                                          <p:spTgt spid="1302647"/>
                                        </p:tgtEl>
                                        <p:attrNameLst>
                                          <p:attrName>style.visibility</p:attrName>
                                        </p:attrNameLst>
                                      </p:cBhvr>
                                      <p:to>
                                        <p:strVal val="visible"/>
                                      </p:to>
                                    </p:set>
                                  </p:childTnLst>
                                </p:cTn>
                              </p:par>
                            </p:childTnLst>
                          </p:cTn>
                        </p:par>
                        <p:par>
                          <p:cTn id="146" fill="hold" nodeType="afterGroup">
                            <p:stCondLst>
                              <p:cond delay="500"/>
                            </p:stCondLst>
                            <p:childTnLst>
                              <p:par>
                                <p:cTn id="147" presetID="22" presetClass="entr" presetSubtype="8" fill="hold" nodeType="afterEffect">
                                  <p:stCondLst>
                                    <p:cond delay="0"/>
                                  </p:stCondLst>
                                  <p:childTnLst>
                                    <p:set>
                                      <p:cBhvr>
                                        <p:cTn id="148" dur="1" fill="hold">
                                          <p:stCondLst>
                                            <p:cond delay="0"/>
                                          </p:stCondLst>
                                        </p:cTn>
                                        <p:tgtEl>
                                          <p:spTgt spid="1302655"/>
                                        </p:tgtEl>
                                        <p:attrNameLst>
                                          <p:attrName>style.visibility</p:attrName>
                                        </p:attrNameLst>
                                      </p:cBhvr>
                                      <p:to>
                                        <p:strVal val="visible"/>
                                      </p:to>
                                    </p:set>
                                    <p:animEffect transition="in" filter="wipe(left)">
                                      <p:cBhvr>
                                        <p:cTn id="149" dur="500"/>
                                        <p:tgtEl>
                                          <p:spTgt spid="1302655"/>
                                        </p:tgtEl>
                                      </p:cBhvr>
                                    </p:animEffect>
                                  </p:childTnLst>
                                </p:cTn>
                              </p:par>
                            </p:childTnLst>
                          </p:cTn>
                        </p:par>
                        <p:par>
                          <p:cTn id="150" fill="hold" nodeType="afterGroup">
                            <p:stCondLst>
                              <p:cond delay="1000"/>
                            </p:stCondLst>
                            <p:childTnLst>
                              <p:par>
                                <p:cTn id="151" presetID="1" presetClass="entr" presetSubtype="0" fill="hold" grpId="0" nodeType="afterEffect">
                                  <p:stCondLst>
                                    <p:cond delay="0"/>
                                  </p:stCondLst>
                                  <p:childTnLst>
                                    <p:set>
                                      <p:cBhvr>
                                        <p:cTn id="152" dur="1" fill="hold">
                                          <p:stCondLst>
                                            <p:cond delay="0"/>
                                          </p:stCondLst>
                                        </p:cTn>
                                        <p:tgtEl>
                                          <p:spTgt spid="1302648"/>
                                        </p:tgtEl>
                                        <p:attrNameLst>
                                          <p:attrName>style.visibility</p:attrName>
                                        </p:attrNameLst>
                                      </p:cBhvr>
                                      <p:to>
                                        <p:strVal val="visible"/>
                                      </p:to>
                                    </p:set>
                                  </p:childTnLst>
                                </p:cTn>
                              </p:par>
                            </p:childTnLst>
                          </p:cTn>
                        </p:par>
                        <p:par>
                          <p:cTn id="153" fill="hold" nodeType="afterGroup">
                            <p:stCondLst>
                              <p:cond delay="1000"/>
                            </p:stCondLst>
                            <p:childTnLst>
                              <p:par>
                                <p:cTn id="154" presetID="22" presetClass="entr" presetSubtype="2" fill="hold" nodeType="afterEffect">
                                  <p:stCondLst>
                                    <p:cond delay="0"/>
                                  </p:stCondLst>
                                  <p:childTnLst>
                                    <p:set>
                                      <p:cBhvr>
                                        <p:cTn id="155" dur="1" fill="hold">
                                          <p:stCondLst>
                                            <p:cond delay="0"/>
                                          </p:stCondLst>
                                        </p:cTn>
                                        <p:tgtEl>
                                          <p:spTgt spid="1302656"/>
                                        </p:tgtEl>
                                        <p:attrNameLst>
                                          <p:attrName>style.visibility</p:attrName>
                                        </p:attrNameLst>
                                      </p:cBhvr>
                                      <p:to>
                                        <p:strVal val="visible"/>
                                      </p:to>
                                    </p:set>
                                    <p:animEffect transition="in" filter="wipe(right)">
                                      <p:cBhvr>
                                        <p:cTn id="156" dur="500"/>
                                        <p:tgtEl>
                                          <p:spTgt spid="1302656"/>
                                        </p:tgtEl>
                                      </p:cBhvr>
                                    </p:animEffect>
                                  </p:childTnLst>
                                </p:cTn>
                              </p:par>
                            </p:childTnLst>
                          </p:cTn>
                        </p:par>
                        <p:par>
                          <p:cTn id="157" fill="hold" nodeType="afterGroup">
                            <p:stCondLst>
                              <p:cond delay="1500"/>
                            </p:stCondLst>
                            <p:childTnLst>
                              <p:par>
                                <p:cTn id="158" presetID="1" presetClass="entr" presetSubtype="0" fill="hold" grpId="0" nodeType="afterEffect">
                                  <p:stCondLst>
                                    <p:cond delay="0"/>
                                  </p:stCondLst>
                                  <p:childTnLst>
                                    <p:set>
                                      <p:cBhvr>
                                        <p:cTn id="159" dur="1" fill="hold">
                                          <p:stCondLst>
                                            <p:cond delay="0"/>
                                          </p:stCondLst>
                                        </p:cTn>
                                        <p:tgtEl>
                                          <p:spTgt spid="1302649"/>
                                        </p:tgtEl>
                                        <p:attrNameLst>
                                          <p:attrName>style.visibility</p:attrName>
                                        </p:attrNameLst>
                                      </p:cBhvr>
                                      <p:to>
                                        <p:strVal val="visible"/>
                                      </p:to>
                                    </p:set>
                                  </p:childTnLst>
                                </p:cTn>
                              </p:par>
                            </p:childTnLst>
                          </p:cTn>
                        </p:par>
                        <p:par>
                          <p:cTn id="160" fill="hold" nodeType="afterGroup">
                            <p:stCondLst>
                              <p:cond delay="1500"/>
                            </p:stCondLst>
                            <p:childTnLst>
                              <p:par>
                                <p:cTn id="161" presetID="22" presetClass="entr" presetSubtype="2" fill="hold" nodeType="afterEffect">
                                  <p:stCondLst>
                                    <p:cond delay="0"/>
                                  </p:stCondLst>
                                  <p:childTnLst>
                                    <p:set>
                                      <p:cBhvr>
                                        <p:cTn id="162" dur="1" fill="hold">
                                          <p:stCondLst>
                                            <p:cond delay="0"/>
                                          </p:stCondLst>
                                        </p:cTn>
                                        <p:tgtEl>
                                          <p:spTgt spid="1302657"/>
                                        </p:tgtEl>
                                        <p:attrNameLst>
                                          <p:attrName>style.visibility</p:attrName>
                                        </p:attrNameLst>
                                      </p:cBhvr>
                                      <p:to>
                                        <p:strVal val="visible"/>
                                      </p:to>
                                    </p:set>
                                    <p:animEffect transition="in" filter="wipe(right)">
                                      <p:cBhvr>
                                        <p:cTn id="163" dur="500"/>
                                        <p:tgtEl>
                                          <p:spTgt spid="1302657"/>
                                        </p:tgtEl>
                                      </p:cBhvr>
                                    </p:animEffect>
                                  </p:childTnLst>
                                </p:cTn>
                              </p:par>
                            </p:childTnLst>
                          </p:cTn>
                        </p:par>
                        <p:par>
                          <p:cTn id="164" fill="hold" nodeType="afterGroup">
                            <p:stCondLst>
                              <p:cond delay="2000"/>
                            </p:stCondLst>
                            <p:childTnLst>
                              <p:par>
                                <p:cTn id="165" presetID="1" presetClass="entr" presetSubtype="0" fill="hold" grpId="0" nodeType="afterEffect">
                                  <p:stCondLst>
                                    <p:cond delay="0"/>
                                  </p:stCondLst>
                                  <p:childTnLst>
                                    <p:set>
                                      <p:cBhvr>
                                        <p:cTn id="166" dur="1" fill="hold">
                                          <p:stCondLst>
                                            <p:cond delay="0"/>
                                          </p:stCondLst>
                                        </p:cTn>
                                        <p:tgtEl>
                                          <p:spTgt spid="1302650"/>
                                        </p:tgtEl>
                                        <p:attrNameLst>
                                          <p:attrName>style.visibility</p:attrName>
                                        </p:attrNameLst>
                                      </p:cBhvr>
                                      <p:to>
                                        <p:strVal val="visible"/>
                                      </p:to>
                                    </p:set>
                                  </p:childTnLst>
                                </p:cTn>
                              </p:par>
                            </p:childTnLst>
                          </p:cTn>
                        </p:par>
                        <p:par>
                          <p:cTn id="167" fill="hold" nodeType="afterGroup">
                            <p:stCondLst>
                              <p:cond delay="2000"/>
                            </p:stCondLst>
                            <p:childTnLst>
                              <p:par>
                                <p:cTn id="168" presetID="22" presetClass="entr" presetSubtype="8" fill="hold" nodeType="afterEffect">
                                  <p:stCondLst>
                                    <p:cond delay="0"/>
                                  </p:stCondLst>
                                  <p:childTnLst>
                                    <p:set>
                                      <p:cBhvr>
                                        <p:cTn id="169" dur="1" fill="hold">
                                          <p:stCondLst>
                                            <p:cond delay="0"/>
                                          </p:stCondLst>
                                        </p:cTn>
                                        <p:tgtEl>
                                          <p:spTgt spid="1302658"/>
                                        </p:tgtEl>
                                        <p:attrNameLst>
                                          <p:attrName>style.visibility</p:attrName>
                                        </p:attrNameLst>
                                      </p:cBhvr>
                                      <p:to>
                                        <p:strVal val="visible"/>
                                      </p:to>
                                    </p:set>
                                    <p:animEffect transition="in" filter="wipe(left)">
                                      <p:cBhvr>
                                        <p:cTn id="170" dur="500"/>
                                        <p:tgtEl>
                                          <p:spTgt spid="1302658"/>
                                        </p:tgtEl>
                                      </p:cBhvr>
                                    </p:animEffect>
                                  </p:childTnLst>
                                </p:cTn>
                              </p:par>
                            </p:childTnLst>
                          </p:cTn>
                        </p:par>
                        <p:par>
                          <p:cTn id="171" fill="hold" nodeType="afterGroup">
                            <p:stCondLst>
                              <p:cond delay="2500"/>
                            </p:stCondLst>
                            <p:childTnLst>
                              <p:par>
                                <p:cTn id="172" presetID="1" presetClass="entr" presetSubtype="0" fill="hold" grpId="0" nodeType="afterEffect">
                                  <p:stCondLst>
                                    <p:cond delay="0"/>
                                  </p:stCondLst>
                                  <p:childTnLst>
                                    <p:set>
                                      <p:cBhvr>
                                        <p:cTn id="173" dur="1" fill="hold">
                                          <p:stCondLst>
                                            <p:cond delay="0"/>
                                          </p:stCondLst>
                                        </p:cTn>
                                        <p:tgtEl>
                                          <p:spTgt spid="1302651"/>
                                        </p:tgtEl>
                                        <p:attrNameLst>
                                          <p:attrName>style.visibility</p:attrName>
                                        </p:attrNameLst>
                                      </p:cBhvr>
                                      <p:to>
                                        <p:strVal val="visible"/>
                                      </p:to>
                                    </p:set>
                                  </p:childTnLst>
                                </p:cTn>
                              </p:par>
                            </p:childTnLst>
                          </p:cTn>
                        </p:par>
                        <p:par>
                          <p:cTn id="174" fill="hold" nodeType="afterGroup">
                            <p:stCondLst>
                              <p:cond delay="2500"/>
                            </p:stCondLst>
                            <p:childTnLst>
                              <p:par>
                                <p:cTn id="175" presetID="22" presetClass="entr" presetSubtype="2" fill="hold" nodeType="afterEffect">
                                  <p:stCondLst>
                                    <p:cond delay="0"/>
                                  </p:stCondLst>
                                  <p:childTnLst>
                                    <p:set>
                                      <p:cBhvr>
                                        <p:cTn id="176" dur="1" fill="hold">
                                          <p:stCondLst>
                                            <p:cond delay="0"/>
                                          </p:stCondLst>
                                        </p:cTn>
                                        <p:tgtEl>
                                          <p:spTgt spid="1302659"/>
                                        </p:tgtEl>
                                        <p:attrNameLst>
                                          <p:attrName>style.visibility</p:attrName>
                                        </p:attrNameLst>
                                      </p:cBhvr>
                                      <p:to>
                                        <p:strVal val="visible"/>
                                      </p:to>
                                    </p:set>
                                    <p:animEffect transition="in" filter="wipe(right)">
                                      <p:cBhvr>
                                        <p:cTn id="177" dur="500"/>
                                        <p:tgtEl>
                                          <p:spTgt spid="1302659"/>
                                        </p:tgtEl>
                                      </p:cBhvr>
                                    </p:animEffect>
                                  </p:childTnLst>
                                </p:cTn>
                              </p:par>
                            </p:childTnLst>
                          </p:cTn>
                        </p:par>
                        <p:par>
                          <p:cTn id="178" fill="hold" nodeType="afterGroup">
                            <p:stCondLst>
                              <p:cond delay="3000"/>
                            </p:stCondLst>
                            <p:childTnLst>
                              <p:par>
                                <p:cTn id="179" presetID="1" presetClass="entr" presetSubtype="0" fill="hold" grpId="0" nodeType="afterEffect">
                                  <p:stCondLst>
                                    <p:cond delay="0"/>
                                  </p:stCondLst>
                                  <p:childTnLst>
                                    <p:set>
                                      <p:cBhvr>
                                        <p:cTn id="180" dur="1" fill="hold">
                                          <p:stCondLst>
                                            <p:cond delay="0"/>
                                          </p:stCondLst>
                                        </p:cTn>
                                        <p:tgtEl>
                                          <p:spTgt spid="1302652"/>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1302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2619" grpId="0"/>
      <p:bldP spid="1302619" grpId="1"/>
      <p:bldP spid="1302620" grpId="0"/>
      <p:bldP spid="1302621" grpId="0"/>
      <p:bldP spid="1302621" grpId="1"/>
      <p:bldP spid="1302622" grpId="0"/>
      <p:bldP spid="1302622" grpId="1"/>
      <p:bldP spid="1302623" grpId="0"/>
      <p:bldP spid="1302623" grpId="1"/>
      <p:bldP spid="1302624" grpId="0"/>
      <p:bldP spid="1302624" grpId="1"/>
      <p:bldP spid="1302625" grpId="0"/>
      <p:bldP spid="1302625" grpId="1"/>
      <p:bldP spid="1302626" grpId="0"/>
      <p:bldP spid="1302626" grpId="1"/>
      <p:bldP spid="1302631" grpId="0"/>
      <p:bldP spid="1302632" grpId="0"/>
      <p:bldP spid="1302633" grpId="0"/>
      <p:bldP spid="1302634" grpId="0"/>
      <p:bldP spid="1302635" grpId="0"/>
      <p:bldP spid="1302636" grpId="0"/>
      <p:bldP spid="1302637" grpId="0"/>
      <p:bldP spid="1302638" grpId="0" animBg="1"/>
      <p:bldP spid="1302639" grpId="0" animBg="1"/>
      <p:bldP spid="1302640" grpId="0" animBg="1"/>
      <p:bldP spid="1302641" grpId="0" animBg="1"/>
      <p:bldP spid="1302642" grpId="0" animBg="1"/>
      <p:bldP spid="1302643" grpId="0" animBg="1"/>
      <p:bldP spid="1302644" grpId="0" animBg="1"/>
      <p:bldP spid="1302645" grpId="0" animBg="1"/>
      <p:bldP spid="1302646" grpId="0" animBg="1"/>
      <p:bldP spid="1302647" grpId="0" animBg="1"/>
      <p:bldP spid="1302648" grpId="0" animBg="1"/>
      <p:bldP spid="1302649" grpId="0" animBg="1"/>
      <p:bldP spid="1302650" grpId="0" animBg="1"/>
      <p:bldP spid="1302651" grpId="0" animBg="1"/>
      <p:bldP spid="1302652" grpId="0" animBg="1"/>
      <p:bldP spid="1302660" grpId="0"/>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Shortest Seek Time First (SSTF)</a:t>
            </a:r>
            <a:endParaRPr lang="en-US" sz="4000" smtClean="0"/>
          </a:p>
        </p:txBody>
      </p:sp>
      <p:sp>
        <p:nvSpPr>
          <p:cNvPr id="106499" name="Rectangle 3"/>
          <p:cNvSpPr>
            <a:spLocks noGrp="1" noChangeArrowheads="1"/>
          </p:cNvSpPr>
          <p:nvPr>
            <p:ph type="body" sz="half" idx="1"/>
          </p:nvPr>
        </p:nvSpPr>
        <p:spPr>
          <a:xfrm>
            <a:off x="95250" y="908050"/>
            <a:ext cx="8528050" cy="1296988"/>
          </a:xfrm>
        </p:spPr>
        <p:txBody>
          <a:bodyPr/>
          <a:lstStyle/>
          <a:p>
            <a:pPr eaLnBrk="1" hangingPunct="1">
              <a:buFont typeface="Wingdings" charset="2"/>
              <a:buNone/>
            </a:pPr>
            <a:r>
              <a:rPr lang="en-US" sz="2000" smtClean="0">
                <a:solidFill>
                  <a:schemeClr val="hlink"/>
                </a:solidFill>
              </a:rPr>
              <a:t>SSTF</a:t>
            </a:r>
            <a:r>
              <a:rPr lang="en-US" sz="2000" smtClean="0"/>
              <a:t> serves closest request first:</a:t>
            </a:r>
          </a:p>
          <a:p>
            <a:pPr eaLnBrk="1" hangingPunct="1"/>
            <a:r>
              <a:rPr lang="en-US" sz="2000" smtClean="0"/>
              <a:t>short seek times</a:t>
            </a:r>
          </a:p>
          <a:p>
            <a:pPr eaLnBrk="1" hangingPunct="1"/>
            <a:r>
              <a:rPr lang="en-US" sz="2000" smtClean="0"/>
              <a:t>longer maximum seek times – </a:t>
            </a:r>
            <a:r>
              <a:rPr lang="en-US" sz="2000" b="1" smtClean="0"/>
              <a:t>may even lead to starvation</a:t>
            </a:r>
          </a:p>
        </p:txBody>
      </p:sp>
      <p:graphicFrame>
        <p:nvGraphicFramePr>
          <p:cNvPr id="1303556" name="Group 4"/>
          <p:cNvGraphicFramePr>
            <a:graphicFrameLocks noGrp="1"/>
          </p:cNvGraphicFramePr>
          <p:nvPr>
            <p:ph sz="half" idx="2"/>
          </p:nvPr>
        </p:nvGraphicFramePr>
        <p:xfrm>
          <a:off x="2595563" y="3498850"/>
          <a:ext cx="6480175" cy="282575"/>
        </p:xfrm>
        <a:graphic>
          <a:graphicData uri="http://schemas.openxmlformats.org/drawingml/2006/table">
            <a:tbl>
              <a:tblPr/>
              <a:tblGrid>
                <a:gridCol w="260350"/>
                <a:gridCol w="257175"/>
                <a:gridCol w="260350"/>
                <a:gridCol w="258762"/>
                <a:gridCol w="258763"/>
                <a:gridCol w="260350"/>
                <a:gridCol w="258762"/>
                <a:gridCol w="258763"/>
                <a:gridCol w="260350"/>
                <a:gridCol w="257175"/>
                <a:gridCol w="260350"/>
                <a:gridCol w="260350"/>
                <a:gridCol w="257175"/>
                <a:gridCol w="260350"/>
                <a:gridCol w="260350"/>
                <a:gridCol w="257175"/>
                <a:gridCol w="260350"/>
                <a:gridCol w="258762"/>
                <a:gridCol w="258763"/>
                <a:gridCol w="260350"/>
                <a:gridCol w="258762"/>
                <a:gridCol w="258763"/>
                <a:gridCol w="260350"/>
                <a:gridCol w="257175"/>
                <a:gridCol w="260350"/>
              </a:tblGrid>
              <a:tr h="282575">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8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58"/>
          <p:cNvGrpSpPr>
            <a:grpSpLocks/>
          </p:cNvGrpSpPr>
          <p:nvPr/>
        </p:nvGrpSpPr>
        <p:grpSpPr bwMode="auto">
          <a:xfrm>
            <a:off x="2411413" y="3052763"/>
            <a:ext cx="6708775" cy="3140075"/>
            <a:chOff x="1519" y="1395"/>
            <a:chExt cx="4226" cy="1978"/>
          </a:xfrm>
        </p:grpSpPr>
        <p:grpSp>
          <p:nvGrpSpPr>
            <p:cNvPr id="106618" name="Group 59"/>
            <p:cNvGrpSpPr>
              <a:grpSpLocks/>
            </p:cNvGrpSpPr>
            <p:nvPr/>
          </p:nvGrpSpPr>
          <p:grpSpPr bwMode="auto">
            <a:xfrm>
              <a:off x="1519" y="1961"/>
              <a:ext cx="212" cy="1412"/>
              <a:chOff x="60" y="2755"/>
              <a:chExt cx="212" cy="1412"/>
            </a:xfrm>
          </p:grpSpPr>
          <p:sp>
            <p:nvSpPr>
              <p:cNvPr id="106626" name="Text Box 60"/>
              <p:cNvSpPr txBox="1">
                <a:spLocks noChangeArrowheads="1"/>
              </p:cNvSpPr>
              <p:nvPr/>
            </p:nvSpPr>
            <p:spPr bwMode="auto">
              <a:xfrm rot="-5400000">
                <a:off x="-16" y="3880"/>
                <a:ext cx="363" cy="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i="1"/>
                  <a:t>time</a:t>
                </a:r>
              </a:p>
            </p:txBody>
          </p:sp>
          <p:sp>
            <p:nvSpPr>
              <p:cNvPr id="106627" name="Line 61"/>
              <p:cNvSpPr>
                <a:spLocks noChangeShapeType="1"/>
              </p:cNvSpPr>
              <p:nvPr/>
            </p:nvSpPr>
            <p:spPr bwMode="auto">
              <a:xfrm>
                <a:off x="175" y="2755"/>
                <a:ext cx="0" cy="1078"/>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sp>
          <p:nvSpPr>
            <p:cNvPr id="106619" name="Text Box 62"/>
            <p:cNvSpPr txBox="1">
              <a:spLocks noChangeArrowheads="1"/>
            </p:cNvSpPr>
            <p:nvPr/>
          </p:nvSpPr>
          <p:spPr bwMode="auto">
            <a:xfrm>
              <a:off x="4830" y="1395"/>
              <a:ext cx="913" cy="19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i="1">
                  <a:solidFill>
                    <a:schemeClr val="folHlink"/>
                  </a:solidFill>
                </a:rPr>
                <a:t>cylinder number</a:t>
              </a:r>
            </a:p>
          </p:txBody>
        </p:sp>
        <p:sp>
          <p:nvSpPr>
            <p:cNvPr id="106620" name="Text Box 63"/>
            <p:cNvSpPr txBox="1">
              <a:spLocks noChangeArrowheads="1"/>
            </p:cNvSpPr>
            <p:nvPr/>
          </p:nvSpPr>
          <p:spPr bwMode="auto">
            <a:xfrm>
              <a:off x="1635" y="1527"/>
              <a:ext cx="168"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solidFill>
                    <a:schemeClr val="folHlink"/>
                  </a:solidFill>
                </a:rPr>
                <a:t>1</a:t>
              </a:r>
            </a:p>
          </p:txBody>
        </p:sp>
        <p:sp>
          <p:nvSpPr>
            <p:cNvPr id="106621" name="Text Box 64"/>
            <p:cNvSpPr txBox="1">
              <a:spLocks noChangeArrowheads="1"/>
            </p:cNvSpPr>
            <p:nvPr/>
          </p:nvSpPr>
          <p:spPr bwMode="auto">
            <a:xfrm>
              <a:off x="2289" y="1527"/>
              <a:ext cx="168"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solidFill>
                    <a:schemeClr val="folHlink"/>
                  </a:solidFill>
                </a:rPr>
                <a:t>5</a:t>
              </a:r>
            </a:p>
          </p:txBody>
        </p:sp>
        <p:sp>
          <p:nvSpPr>
            <p:cNvPr id="106622" name="Text Box 65"/>
            <p:cNvSpPr txBox="1">
              <a:spLocks noChangeArrowheads="1"/>
            </p:cNvSpPr>
            <p:nvPr/>
          </p:nvSpPr>
          <p:spPr bwMode="auto">
            <a:xfrm>
              <a:off x="3072"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10</a:t>
              </a:r>
            </a:p>
          </p:txBody>
        </p:sp>
        <p:sp>
          <p:nvSpPr>
            <p:cNvPr id="106623" name="Text Box 66"/>
            <p:cNvSpPr txBox="1">
              <a:spLocks noChangeArrowheads="1"/>
            </p:cNvSpPr>
            <p:nvPr/>
          </p:nvSpPr>
          <p:spPr bwMode="auto">
            <a:xfrm>
              <a:off x="3881"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15</a:t>
              </a:r>
            </a:p>
          </p:txBody>
        </p:sp>
        <p:sp>
          <p:nvSpPr>
            <p:cNvPr id="106624" name="Text Box 67"/>
            <p:cNvSpPr txBox="1">
              <a:spLocks noChangeArrowheads="1"/>
            </p:cNvSpPr>
            <p:nvPr/>
          </p:nvSpPr>
          <p:spPr bwMode="auto">
            <a:xfrm>
              <a:off x="4696"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20</a:t>
              </a:r>
            </a:p>
          </p:txBody>
        </p:sp>
        <p:sp>
          <p:nvSpPr>
            <p:cNvPr id="106625" name="Text Box 68"/>
            <p:cNvSpPr txBox="1">
              <a:spLocks noChangeArrowheads="1"/>
            </p:cNvSpPr>
            <p:nvPr/>
          </p:nvSpPr>
          <p:spPr bwMode="auto">
            <a:xfrm>
              <a:off x="5525"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25</a:t>
              </a:r>
            </a:p>
          </p:txBody>
        </p:sp>
      </p:grpSp>
      <p:graphicFrame>
        <p:nvGraphicFramePr>
          <p:cNvPr id="1303621" name="Group 69"/>
          <p:cNvGraphicFramePr>
            <a:graphicFrameLocks noGrp="1"/>
          </p:cNvGraphicFramePr>
          <p:nvPr/>
        </p:nvGraphicFramePr>
        <p:xfrm>
          <a:off x="814388" y="3479800"/>
          <a:ext cx="292100" cy="2706689"/>
        </p:xfrm>
        <a:graphic>
          <a:graphicData uri="http://schemas.openxmlformats.org/drawingml/2006/table">
            <a:tbl>
              <a:tblPr/>
              <a:tblGrid>
                <a:gridCol w="292100"/>
              </a:tblGrid>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03643" name="Text Box 91"/>
          <p:cNvSpPr txBox="1">
            <a:spLocks noChangeArrowheads="1"/>
          </p:cNvSpPr>
          <p:nvPr/>
        </p:nvSpPr>
        <p:spPr bwMode="auto">
          <a:xfrm>
            <a:off x="71438" y="2755900"/>
            <a:ext cx="43497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00FF00"/>
                </a:solidFill>
              </a:rPr>
              <a:t>12</a:t>
            </a:r>
          </a:p>
        </p:txBody>
      </p:sp>
      <p:sp>
        <p:nvSpPr>
          <p:cNvPr id="1303644" name="Text Box 92"/>
          <p:cNvSpPr txBox="1">
            <a:spLocks noChangeArrowheads="1"/>
          </p:cNvSpPr>
          <p:nvPr/>
        </p:nvSpPr>
        <p:spPr bwMode="auto">
          <a:xfrm>
            <a:off x="115888" y="2447925"/>
            <a:ext cx="322897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incoming requests (in order of arrival):</a:t>
            </a:r>
          </a:p>
        </p:txBody>
      </p:sp>
      <p:sp>
        <p:nvSpPr>
          <p:cNvPr id="1303645" name="Text Box 93"/>
          <p:cNvSpPr txBox="1">
            <a:spLocks noChangeArrowheads="1"/>
          </p:cNvSpPr>
          <p:nvPr/>
        </p:nvSpPr>
        <p:spPr bwMode="auto">
          <a:xfrm>
            <a:off x="601663" y="2755900"/>
            <a:ext cx="43497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chemeClr val="folHlink"/>
                </a:solidFill>
              </a:rPr>
              <a:t>14</a:t>
            </a:r>
          </a:p>
        </p:txBody>
      </p:sp>
      <p:sp>
        <p:nvSpPr>
          <p:cNvPr id="1303646" name="Text Box 94"/>
          <p:cNvSpPr txBox="1">
            <a:spLocks noChangeArrowheads="1"/>
          </p:cNvSpPr>
          <p:nvPr/>
        </p:nvSpPr>
        <p:spPr bwMode="auto">
          <a:xfrm>
            <a:off x="1131888" y="2755900"/>
            <a:ext cx="309562"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2</a:t>
            </a:r>
          </a:p>
        </p:txBody>
      </p:sp>
      <p:sp>
        <p:nvSpPr>
          <p:cNvPr id="1303647" name="Text Box 95"/>
          <p:cNvSpPr txBox="1">
            <a:spLocks noChangeArrowheads="1"/>
          </p:cNvSpPr>
          <p:nvPr/>
        </p:nvSpPr>
        <p:spPr bwMode="auto">
          <a:xfrm>
            <a:off x="1536700" y="2755900"/>
            <a:ext cx="309563"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FF6600"/>
                </a:solidFill>
              </a:rPr>
              <a:t>7</a:t>
            </a:r>
          </a:p>
        </p:txBody>
      </p:sp>
      <p:sp>
        <p:nvSpPr>
          <p:cNvPr id="1303648" name="Text Box 96"/>
          <p:cNvSpPr txBox="1">
            <a:spLocks noChangeArrowheads="1"/>
          </p:cNvSpPr>
          <p:nvPr/>
        </p:nvSpPr>
        <p:spPr bwMode="auto">
          <a:xfrm>
            <a:off x="1941513" y="2755900"/>
            <a:ext cx="43497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33CC33"/>
                </a:solidFill>
              </a:rPr>
              <a:t>21</a:t>
            </a:r>
          </a:p>
        </p:txBody>
      </p:sp>
      <p:sp>
        <p:nvSpPr>
          <p:cNvPr id="1303649" name="Text Box 97"/>
          <p:cNvSpPr txBox="1">
            <a:spLocks noChangeArrowheads="1"/>
          </p:cNvSpPr>
          <p:nvPr/>
        </p:nvSpPr>
        <p:spPr bwMode="auto">
          <a:xfrm>
            <a:off x="2471738" y="2755900"/>
            <a:ext cx="309562"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66CCFF"/>
                </a:solidFill>
              </a:rPr>
              <a:t>8</a:t>
            </a:r>
          </a:p>
        </p:txBody>
      </p:sp>
      <p:sp>
        <p:nvSpPr>
          <p:cNvPr id="1303650" name="Text Box 98"/>
          <p:cNvSpPr txBox="1">
            <a:spLocks noChangeArrowheads="1"/>
          </p:cNvSpPr>
          <p:nvPr/>
        </p:nvSpPr>
        <p:spPr bwMode="auto">
          <a:xfrm>
            <a:off x="2876550" y="2755900"/>
            <a:ext cx="43497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chemeClr val="hlink"/>
                </a:solidFill>
              </a:rPr>
              <a:t>24</a:t>
            </a:r>
          </a:p>
        </p:txBody>
      </p:sp>
      <p:grpSp>
        <p:nvGrpSpPr>
          <p:cNvPr id="4" name="Group 99"/>
          <p:cNvGrpSpPr>
            <a:grpSpLocks/>
          </p:cNvGrpSpPr>
          <p:nvPr/>
        </p:nvGrpSpPr>
        <p:grpSpPr bwMode="auto">
          <a:xfrm>
            <a:off x="963613" y="3306763"/>
            <a:ext cx="1103312" cy="3059112"/>
            <a:chOff x="607" y="1423"/>
            <a:chExt cx="695" cy="1927"/>
          </a:xfrm>
        </p:grpSpPr>
        <p:sp>
          <p:nvSpPr>
            <p:cNvPr id="106615" name="Text Box 100"/>
            <p:cNvSpPr txBox="1">
              <a:spLocks noChangeArrowheads="1"/>
            </p:cNvSpPr>
            <p:nvPr/>
          </p:nvSpPr>
          <p:spPr bwMode="auto">
            <a:xfrm>
              <a:off x="663" y="1494"/>
              <a:ext cx="639" cy="32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i="1">
                  <a:solidFill>
                    <a:schemeClr val="folHlink"/>
                  </a:solidFill>
                </a:rPr>
                <a:t>scheduling</a:t>
              </a:r>
            </a:p>
            <a:p>
              <a:r>
                <a:rPr lang="en-US" sz="1400" b="0" i="1">
                  <a:solidFill>
                    <a:schemeClr val="folHlink"/>
                  </a:solidFill>
                </a:rPr>
                <a:t>queue</a:t>
              </a:r>
            </a:p>
          </p:txBody>
        </p:sp>
        <p:sp>
          <p:nvSpPr>
            <p:cNvPr id="106616" name="Line 101"/>
            <p:cNvSpPr>
              <a:spLocks noChangeShapeType="1"/>
            </p:cNvSpPr>
            <p:nvPr/>
          </p:nvSpPr>
          <p:spPr bwMode="auto">
            <a:xfrm>
              <a:off x="607" y="3265"/>
              <a:ext cx="0" cy="85"/>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06617" name="Line 102"/>
            <p:cNvSpPr>
              <a:spLocks noChangeShapeType="1"/>
            </p:cNvSpPr>
            <p:nvPr/>
          </p:nvSpPr>
          <p:spPr bwMode="auto">
            <a:xfrm>
              <a:off x="607" y="1423"/>
              <a:ext cx="0" cy="85"/>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sp>
        <p:nvSpPr>
          <p:cNvPr id="1303655" name="Text Box 103"/>
          <p:cNvSpPr txBox="1">
            <a:spLocks noChangeArrowheads="1"/>
          </p:cNvSpPr>
          <p:nvPr/>
        </p:nvSpPr>
        <p:spPr bwMode="auto">
          <a:xfrm>
            <a:off x="2906713" y="2805113"/>
            <a:ext cx="3778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chemeClr val="hlink"/>
                </a:solidFill>
              </a:rPr>
              <a:t>24</a:t>
            </a:r>
          </a:p>
        </p:txBody>
      </p:sp>
      <p:sp>
        <p:nvSpPr>
          <p:cNvPr id="1303656" name="Text Box 104"/>
          <p:cNvSpPr txBox="1">
            <a:spLocks noChangeArrowheads="1"/>
          </p:cNvSpPr>
          <p:nvPr/>
        </p:nvSpPr>
        <p:spPr bwMode="auto">
          <a:xfrm>
            <a:off x="2511425" y="2805113"/>
            <a:ext cx="280988"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rgbClr val="66CCFF"/>
                </a:solidFill>
              </a:rPr>
              <a:t>8</a:t>
            </a:r>
          </a:p>
        </p:txBody>
      </p:sp>
      <p:sp>
        <p:nvSpPr>
          <p:cNvPr id="1303657" name="Text Box 105"/>
          <p:cNvSpPr txBox="1">
            <a:spLocks noChangeArrowheads="1"/>
          </p:cNvSpPr>
          <p:nvPr/>
        </p:nvSpPr>
        <p:spPr bwMode="auto">
          <a:xfrm>
            <a:off x="1971675" y="2805113"/>
            <a:ext cx="3778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rgbClr val="33CC33"/>
                </a:solidFill>
              </a:rPr>
              <a:t>21</a:t>
            </a:r>
          </a:p>
        </p:txBody>
      </p:sp>
      <p:sp>
        <p:nvSpPr>
          <p:cNvPr id="1303658" name="Text Box 106"/>
          <p:cNvSpPr txBox="1">
            <a:spLocks noChangeArrowheads="1"/>
          </p:cNvSpPr>
          <p:nvPr/>
        </p:nvSpPr>
        <p:spPr bwMode="auto">
          <a:xfrm>
            <a:off x="1509713" y="2805113"/>
            <a:ext cx="280987"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rgbClr val="FF6600"/>
                </a:solidFill>
              </a:rPr>
              <a:t>7</a:t>
            </a:r>
          </a:p>
        </p:txBody>
      </p:sp>
      <p:sp>
        <p:nvSpPr>
          <p:cNvPr id="1303659" name="Text Box 107"/>
          <p:cNvSpPr txBox="1">
            <a:spLocks noChangeArrowheads="1"/>
          </p:cNvSpPr>
          <p:nvPr/>
        </p:nvSpPr>
        <p:spPr bwMode="auto">
          <a:xfrm>
            <a:off x="1125538" y="2805113"/>
            <a:ext cx="280987"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t>2</a:t>
            </a:r>
          </a:p>
        </p:txBody>
      </p:sp>
      <p:sp>
        <p:nvSpPr>
          <p:cNvPr id="1303660" name="Text Box 108"/>
          <p:cNvSpPr txBox="1">
            <a:spLocks noChangeArrowheads="1"/>
          </p:cNvSpPr>
          <p:nvPr/>
        </p:nvSpPr>
        <p:spPr bwMode="auto">
          <a:xfrm>
            <a:off x="615950" y="2805113"/>
            <a:ext cx="3778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chemeClr val="folHlink"/>
                </a:solidFill>
              </a:rPr>
              <a:t>14</a:t>
            </a:r>
          </a:p>
        </p:txBody>
      </p:sp>
      <p:sp>
        <p:nvSpPr>
          <p:cNvPr id="1303661" name="Text Box 109"/>
          <p:cNvSpPr txBox="1">
            <a:spLocks noChangeArrowheads="1"/>
          </p:cNvSpPr>
          <p:nvPr/>
        </p:nvSpPr>
        <p:spPr bwMode="auto">
          <a:xfrm>
            <a:off x="104775" y="2805113"/>
            <a:ext cx="3778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rgbClr val="00FF00"/>
                </a:solidFill>
              </a:rPr>
              <a:t>12</a:t>
            </a:r>
          </a:p>
        </p:txBody>
      </p:sp>
      <p:sp>
        <p:nvSpPr>
          <p:cNvPr id="1303662" name="Oval 110"/>
          <p:cNvSpPr>
            <a:spLocks noChangeArrowheads="1"/>
          </p:cNvSpPr>
          <p:nvPr/>
        </p:nvSpPr>
        <p:spPr bwMode="auto">
          <a:xfrm>
            <a:off x="6021388" y="3584575"/>
            <a:ext cx="134937" cy="134938"/>
          </a:xfrm>
          <a:prstGeom prst="ellipse">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3663" name="Oval 111"/>
          <p:cNvSpPr>
            <a:spLocks noChangeArrowheads="1"/>
          </p:cNvSpPr>
          <p:nvPr/>
        </p:nvSpPr>
        <p:spPr bwMode="auto">
          <a:xfrm>
            <a:off x="2916238" y="3584575"/>
            <a:ext cx="134937" cy="134938"/>
          </a:xfrm>
          <a:prstGeom prst="ellipse">
            <a:avLst/>
          </a:prstGeom>
          <a:solidFill>
            <a:schemeClr val="tx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3664" name="Oval 112"/>
          <p:cNvSpPr>
            <a:spLocks noChangeArrowheads="1"/>
          </p:cNvSpPr>
          <p:nvPr/>
        </p:nvSpPr>
        <p:spPr bwMode="auto">
          <a:xfrm>
            <a:off x="4211638" y="3584575"/>
            <a:ext cx="134937" cy="134938"/>
          </a:xfrm>
          <a:prstGeom prst="ellipse">
            <a:avLst/>
          </a:prstGeom>
          <a:solidFill>
            <a:srgbClr val="FF99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3665" name="Oval 113"/>
          <p:cNvSpPr>
            <a:spLocks noChangeArrowheads="1"/>
          </p:cNvSpPr>
          <p:nvPr/>
        </p:nvSpPr>
        <p:spPr bwMode="auto">
          <a:xfrm>
            <a:off x="4481513" y="3584575"/>
            <a:ext cx="134937" cy="134938"/>
          </a:xfrm>
          <a:prstGeom prst="ellipse">
            <a:avLst/>
          </a:prstGeom>
          <a:solidFill>
            <a:srgbClr val="66CC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3666" name="Oval 114"/>
          <p:cNvSpPr>
            <a:spLocks noChangeArrowheads="1"/>
          </p:cNvSpPr>
          <p:nvPr/>
        </p:nvSpPr>
        <p:spPr bwMode="auto">
          <a:xfrm>
            <a:off x="8612188" y="3584575"/>
            <a:ext cx="134937" cy="134938"/>
          </a:xfrm>
          <a:prstGeom prst="ellipse">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3667" name="Oval 115"/>
          <p:cNvSpPr>
            <a:spLocks noChangeArrowheads="1"/>
          </p:cNvSpPr>
          <p:nvPr/>
        </p:nvSpPr>
        <p:spPr bwMode="auto">
          <a:xfrm>
            <a:off x="7848600" y="3584575"/>
            <a:ext cx="134938" cy="134938"/>
          </a:xfrm>
          <a:prstGeom prst="ellipse">
            <a:avLst/>
          </a:prstGeom>
          <a:solidFill>
            <a:srgbClr val="33CC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3668" name="Oval 116"/>
          <p:cNvSpPr>
            <a:spLocks noChangeArrowheads="1"/>
          </p:cNvSpPr>
          <p:nvPr/>
        </p:nvSpPr>
        <p:spPr bwMode="auto">
          <a:xfrm>
            <a:off x="5513388" y="3589338"/>
            <a:ext cx="134937" cy="134937"/>
          </a:xfrm>
          <a:prstGeom prst="ellipse">
            <a:avLst/>
          </a:prstGeom>
          <a:solidFill>
            <a:srgbClr val="00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3669" name="Line 117"/>
          <p:cNvSpPr>
            <a:spLocks noChangeShapeType="1"/>
          </p:cNvSpPr>
          <p:nvPr/>
        </p:nvSpPr>
        <p:spPr bwMode="auto">
          <a:xfrm>
            <a:off x="5292725" y="4059238"/>
            <a:ext cx="314325" cy="9048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3670" name="Line 118"/>
          <p:cNvSpPr>
            <a:spLocks noChangeShapeType="1"/>
          </p:cNvSpPr>
          <p:nvPr/>
        </p:nvSpPr>
        <p:spPr bwMode="auto">
          <a:xfrm>
            <a:off x="5607050" y="4149725"/>
            <a:ext cx="495300" cy="13493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3671" name="Line 119"/>
          <p:cNvSpPr>
            <a:spLocks noChangeShapeType="1"/>
          </p:cNvSpPr>
          <p:nvPr/>
        </p:nvSpPr>
        <p:spPr bwMode="auto">
          <a:xfrm flipH="1">
            <a:off x="4527550" y="4284663"/>
            <a:ext cx="1574800" cy="22383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3672" name="Line 120"/>
          <p:cNvSpPr>
            <a:spLocks noChangeShapeType="1"/>
          </p:cNvSpPr>
          <p:nvPr/>
        </p:nvSpPr>
        <p:spPr bwMode="auto">
          <a:xfrm flipH="1">
            <a:off x="4257675" y="4508500"/>
            <a:ext cx="269875" cy="4603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3673" name="Line 121"/>
          <p:cNvSpPr>
            <a:spLocks noChangeShapeType="1"/>
          </p:cNvSpPr>
          <p:nvPr/>
        </p:nvSpPr>
        <p:spPr bwMode="auto">
          <a:xfrm flipH="1">
            <a:off x="2997200" y="4554538"/>
            <a:ext cx="1260475" cy="13493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3674" name="Line 122"/>
          <p:cNvSpPr>
            <a:spLocks noChangeShapeType="1"/>
          </p:cNvSpPr>
          <p:nvPr/>
        </p:nvSpPr>
        <p:spPr bwMode="auto">
          <a:xfrm>
            <a:off x="2997200" y="4689475"/>
            <a:ext cx="4905375" cy="67468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3675" name="Line 123"/>
          <p:cNvSpPr>
            <a:spLocks noChangeShapeType="1"/>
          </p:cNvSpPr>
          <p:nvPr/>
        </p:nvSpPr>
        <p:spPr bwMode="auto">
          <a:xfrm>
            <a:off x="7902575" y="5364163"/>
            <a:ext cx="765175" cy="9048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3676" name="Oval 124"/>
          <p:cNvSpPr>
            <a:spLocks noChangeArrowheads="1"/>
          </p:cNvSpPr>
          <p:nvPr/>
        </p:nvSpPr>
        <p:spPr bwMode="auto">
          <a:xfrm>
            <a:off x="8610600" y="5364163"/>
            <a:ext cx="134938" cy="134937"/>
          </a:xfrm>
          <a:prstGeom prst="ellipse">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3677" name="Oval 125"/>
          <p:cNvSpPr>
            <a:spLocks noChangeArrowheads="1"/>
          </p:cNvSpPr>
          <p:nvPr/>
        </p:nvSpPr>
        <p:spPr bwMode="auto">
          <a:xfrm>
            <a:off x="4479925" y="4419600"/>
            <a:ext cx="134938" cy="134938"/>
          </a:xfrm>
          <a:prstGeom prst="ellipse">
            <a:avLst/>
          </a:prstGeom>
          <a:solidFill>
            <a:srgbClr val="66CC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3678" name="Oval 126"/>
          <p:cNvSpPr>
            <a:spLocks noChangeArrowheads="1"/>
          </p:cNvSpPr>
          <p:nvPr/>
        </p:nvSpPr>
        <p:spPr bwMode="auto">
          <a:xfrm>
            <a:off x="7856538" y="5273675"/>
            <a:ext cx="134937" cy="134938"/>
          </a:xfrm>
          <a:prstGeom prst="ellipse">
            <a:avLst/>
          </a:prstGeom>
          <a:solidFill>
            <a:srgbClr val="33CC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3679" name="Oval 127"/>
          <p:cNvSpPr>
            <a:spLocks noChangeArrowheads="1"/>
          </p:cNvSpPr>
          <p:nvPr/>
        </p:nvSpPr>
        <p:spPr bwMode="auto">
          <a:xfrm>
            <a:off x="4210050" y="4464050"/>
            <a:ext cx="134938" cy="134938"/>
          </a:xfrm>
          <a:prstGeom prst="ellipse">
            <a:avLst/>
          </a:prstGeom>
          <a:solidFill>
            <a:srgbClr val="FF99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3680" name="Oval 128"/>
          <p:cNvSpPr>
            <a:spLocks noChangeArrowheads="1"/>
          </p:cNvSpPr>
          <p:nvPr/>
        </p:nvSpPr>
        <p:spPr bwMode="auto">
          <a:xfrm>
            <a:off x="2924175" y="4598988"/>
            <a:ext cx="134938" cy="134937"/>
          </a:xfrm>
          <a:prstGeom prst="ellipse">
            <a:avLst/>
          </a:prstGeom>
          <a:solidFill>
            <a:schemeClr val="tx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3681" name="Oval 129"/>
          <p:cNvSpPr>
            <a:spLocks noChangeArrowheads="1"/>
          </p:cNvSpPr>
          <p:nvPr/>
        </p:nvSpPr>
        <p:spPr bwMode="auto">
          <a:xfrm>
            <a:off x="6029325" y="4194175"/>
            <a:ext cx="134938" cy="134938"/>
          </a:xfrm>
          <a:prstGeom prst="ellipse">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3682" name="Oval 130"/>
          <p:cNvSpPr>
            <a:spLocks noChangeArrowheads="1"/>
          </p:cNvSpPr>
          <p:nvPr/>
        </p:nvSpPr>
        <p:spPr bwMode="auto">
          <a:xfrm>
            <a:off x="5521325" y="4059238"/>
            <a:ext cx="134938" cy="134937"/>
          </a:xfrm>
          <a:prstGeom prst="ellipse">
            <a:avLst/>
          </a:prstGeom>
          <a:solidFill>
            <a:srgbClr val="00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3683" name="Oval 131"/>
          <p:cNvSpPr>
            <a:spLocks noChangeArrowheads="1"/>
          </p:cNvSpPr>
          <p:nvPr/>
        </p:nvSpPr>
        <p:spPr bwMode="auto">
          <a:xfrm>
            <a:off x="5238750" y="3971925"/>
            <a:ext cx="134938" cy="134938"/>
          </a:xfrm>
          <a:prstGeom prst="ellipse">
            <a:avLst/>
          </a:prstGeom>
          <a:solidFill>
            <a:schemeClr val="accent1"/>
          </a:solidFill>
          <a:ln w="9525">
            <a:solidFill>
              <a:schemeClr val="tx1"/>
            </a:solidFill>
            <a:round/>
            <a:headEnd/>
            <a:tailEnd/>
          </a:ln>
        </p:spPr>
        <p:txBody>
          <a:bodyPr wrap="none" anchor="ctr"/>
          <a:lstStyle/>
          <a:p>
            <a:endParaRPr lang="nb-NO"/>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35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036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036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36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036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036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036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036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036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036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03643"/>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1303663"/>
                                        </p:tgtEl>
                                        <p:attrNameLst>
                                          <p:attrName>style.visibility</p:attrName>
                                        </p:attrNameLst>
                                      </p:cBhvr>
                                      <p:to>
                                        <p:strVal val="visible"/>
                                      </p:to>
                                    </p:set>
                                    <p:animEffect transition="in" filter="fade">
                                      <p:cBhvr>
                                        <p:cTn id="33" dur="2000"/>
                                        <p:tgtEl>
                                          <p:spTgt spid="130366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03664"/>
                                        </p:tgtEl>
                                        <p:attrNameLst>
                                          <p:attrName>style.visibility</p:attrName>
                                        </p:attrNameLst>
                                      </p:cBhvr>
                                      <p:to>
                                        <p:strVal val="visible"/>
                                      </p:to>
                                    </p:set>
                                    <p:animEffect transition="in" filter="fade">
                                      <p:cBhvr>
                                        <p:cTn id="36" dur="2000"/>
                                        <p:tgtEl>
                                          <p:spTgt spid="130366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03665"/>
                                        </p:tgtEl>
                                        <p:attrNameLst>
                                          <p:attrName>style.visibility</p:attrName>
                                        </p:attrNameLst>
                                      </p:cBhvr>
                                      <p:to>
                                        <p:strVal val="visible"/>
                                      </p:to>
                                    </p:set>
                                    <p:animEffect transition="in" filter="fade">
                                      <p:cBhvr>
                                        <p:cTn id="39" dur="2000"/>
                                        <p:tgtEl>
                                          <p:spTgt spid="130366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03668"/>
                                        </p:tgtEl>
                                        <p:attrNameLst>
                                          <p:attrName>style.visibility</p:attrName>
                                        </p:attrNameLst>
                                      </p:cBhvr>
                                      <p:to>
                                        <p:strVal val="visible"/>
                                      </p:to>
                                    </p:set>
                                    <p:animEffect transition="in" filter="fade">
                                      <p:cBhvr>
                                        <p:cTn id="42" dur="2000"/>
                                        <p:tgtEl>
                                          <p:spTgt spid="130366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03662"/>
                                        </p:tgtEl>
                                        <p:attrNameLst>
                                          <p:attrName>style.visibility</p:attrName>
                                        </p:attrNameLst>
                                      </p:cBhvr>
                                      <p:to>
                                        <p:strVal val="visible"/>
                                      </p:to>
                                    </p:set>
                                    <p:animEffect transition="in" filter="fade">
                                      <p:cBhvr>
                                        <p:cTn id="45" dur="2000"/>
                                        <p:tgtEl>
                                          <p:spTgt spid="130366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03667"/>
                                        </p:tgtEl>
                                        <p:attrNameLst>
                                          <p:attrName>style.visibility</p:attrName>
                                        </p:attrNameLst>
                                      </p:cBhvr>
                                      <p:to>
                                        <p:strVal val="visible"/>
                                      </p:to>
                                    </p:set>
                                    <p:animEffect transition="in" filter="fade">
                                      <p:cBhvr>
                                        <p:cTn id="48" dur="2000"/>
                                        <p:tgtEl>
                                          <p:spTgt spid="130366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03666"/>
                                        </p:tgtEl>
                                        <p:attrNameLst>
                                          <p:attrName>style.visibility</p:attrName>
                                        </p:attrNameLst>
                                      </p:cBhvr>
                                      <p:to>
                                        <p:strVal val="visible"/>
                                      </p:to>
                                    </p:set>
                                    <p:animEffect transition="in" filter="fade">
                                      <p:cBhvr>
                                        <p:cTn id="51" dur="2000"/>
                                        <p:tgtEl>
                                          <p:spTgt spid="130366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303661"/>
                                        </p:tgtEl>
                                        <p:attrNameLst>
                                          <p:attrName>style.visibility</p:attrName>
                                        </p:attrNameLst>
                                      </p:cBhvr>
                                      <p:to>
                                        <p:strVal val="visible"/>
                                      </p:to>
                                    </p:set>
                                  </p:childTnLst>
                                </p:cTn>
                              </p:par>
                            </p:childTnLst>
                          </p:cTn>
                        </p:par>
                        <p:par>
                          <p:cTn id="56" fill="hold" nodeType="afterGroup">
                            <p:stCondLst>
                              <p:cond delay="0"/>
                            </p:stCondLst>
                            <p:childTnLst>
                              <p:par>
                                <p:cTn id="57" presetID="0" presetClass="path" presetSubtype="0" accel="50000" decel="50000" fill="hold" grpId="1" nodeType="afterEffect">
                                  <p:stCondLst>
                                    <p:cond delay="0"/>
                                  </p:stCondLst>
                                  <p:childTnLst>
                                    <p:animMotion origin="layout" path="M 0.0 0.0 L 0.07413 0.06185 L 0.07413 0.45055 " pathEditMode="relative" ptsTypes="AAA">
                                      <p:cBhvr>
                                        <p:cTn id="58" dur="2000" fill="hold"/>
                                        <p:tgtEl>
                                          <p:spTgt spid="1303661"/>
                                        </p:tgtEl>
                                        <p:attrNameLst>
                                          <p:attrName>ppt_x</p:attrName>
                                          <p:attrName>ppt_y</p:attrName>
                                        </p:attrNameLst>
                                      </p:cBhvr>
                                    </p:animMotion>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03660"/>
                                        </p:tgtEl>
                                        <p:attrNameLst>
                                          <p:attrName>style.visibility</p:attrName>
                                        </p:attrNameLst>
                                      </p:cBhvr>
                                      <p:to>
                                        <p:strVal val="visible"/>
                                      </p:to>
                                    </p:set>
                                  </p:childTnLst>
                                </p:cTn>
                              </p:par>
                            </p:childTnLst>
                          </p:cTn>
                        </p:par>
                        <p:par>
                          <p:cTn id="63" fill="hold" nodeType="afterGroup">
                            <p:stCondLst>
                              <p:cond delay="0"/>
                            </p:stCondLst>
                            <p:childTnLst>
                              <p:par>
                                <p:cTn id="64" presetID="0" presetClass="path" presetSubtype="0" accel="50000" decel="50000" fill="hold" grpId="1" nodeType="afterEffect">
                                  <p:stCondLst>
                                    <p:cond delay="0"/>
                                  </p:stCondLst>
                                  <p:childTnLst>
                                    <p:animMotion origin="layout" path="M 0.0 0.0 L 0.01823 0.06324 L 0.01823 0.40607 " pathEditMode="relative" ptsTypes="AAA">
                                      <p:cBhvr>
                                        <p:cTn id="65" dur="2000" fill="hold"/>
                                        <p:tgtEl>
                                          <p:spTgt spid="1303660"/>
                                        </p:tgtEl>
                                        <p:attrNameLst>
                                          <p:attrName>ppt_x</p:attrName>
                                          <p:attrName>ppt_y</p:attrName>
                                        </p:attrNameLst>
                                      </p:cBhvr>
                                    </p:animMotion>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303656"/>
                                        </p:tgtEl>
                                        <p:attrNameLst>
                                          <p:attrName>style.visibility</p:attrName>
                                        </p:attrNameLst>
                                      </p:cBhvr>
                                      <p:to>
                                        <p:strVal val="visible"/>
                                      </p:to>
                                    </p:set>
                                  </p:childTnLst>
                                </p:cTn>
                              </p:par>
                            </p:childTnLst>
                          </p:cTn>
                        </p:par>
                        <p:par>
                          <p:cTn id="70" fill="hold" nodeType="afterGroup">
                            <p:stCondLst>
                              <p:cond delay="0"/>
                            </p:stCondLst>
                            <p:childTnLst>
                              <p:par>
                                <p:cTn id="71" presetID="0" presetClass="path" presetSubtype="0" accel="50000" decel="50000" fill="hold" grpId="1" nodeType="afterEffect">
                                  <p:stCondLst>
                                    <p:cond delay="0"/>
                                  </p:stCondLst>
                                  <p:childTnLst>
                                    <p:animMotion origin="layout" path="M -5.55556E-7 3.12717E-7 L -0.18281 0.06463 L -0.18281 0.36159 " pathEditMode="relative" rAng="0" ptsTypes="AAA">
                                      <p:cBhvr>
                                        <p:cTn id="72" dur="2000" fill="hold"/>
                                        <p:tgtEl>
                                          <p:spTgt spid="1303656"/>
                                        </p:tgtEl>
                                        <p:attrNameLst>
                                          <p:attrName>ppt_x</p:attrName>
                                          <p:attrName>ppt_y</p:attrName>
                                        </p:attrNameLst>
                                      </p:cBhvr>
                                      <p:rCtr x="-9149" y="18068"/>
                                    </p:animMotion>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303658"/>
                                        </p:tgtEl>
                                        <p:attrNameLst>
                                          <p:attrName>style.visibility</p:attrName>
                                        </p:attrNameLst>
                                      </p:cBhvr>
                                      <p:to>
                                        <p:strVal val="visible"/>
                                      </p:to>
                                    </p:set>
                                  </p:childTnLst>
                                </p:cTn>
                              </p:par>
                            </p:childTnLst>
                          </p:cTn>
                        </p:par>
                        <p:par>
                          <p:cTn id="77" fill="hold" nodeType="afterGroup">
                            <p:stCondLst>
                              <p:cond delay="0"/>
                            </p:stCondLst>
                            <p:childTnLst>
                              <p:par>
                                <p:cTn id="78" presetID="0" presetClass="path" presetSubtype="0" accel="50000" decel="50000" fill="hold" grpId="1" nodeType="afterEffect">
                                  <p:stCondLst>
                                    <p:cond delay="0"/>
                                  </p:stCondLst>
                                  <p:childTnLst>
                                    <p:animMotion origin="layout" path="M 0.0 0.0 L -0.07431 0.06162 L -0.07431 0.31712 " pathEditMode="relative" ptsTypes="AAA">
                                      <p:cBhvr>
                                        <p:cTn id="79" dur="2000" fill="hold"/>
                                        <p:tgtEl>
                                          <p:spTgt spid="1303658"/>
                                        </p:tgtEl>
                                        <p:attrNameLst>
                                          <p:attrName>ppt_x</p:attrName>
                                          <p:attrName>ppt_y</p:attrName>
                                        </p:attrNameLst>
                                      </p:cBhvr>
                                    </p:animMotion>
                                  </p:childTnLst>
                                </p:cTn>
                              </p:par>
                            </p:childTnLst>
                          </p:cTn>
                        </p:par>
                        <p:par>
                          <p:cTn id="80" fill="hold" nodeType="afterGroup">
                            <p:stCondLst>
                              <p:cond delay="2000"/>
                            </p:stCondLst>
                            <p:childTnLst>
                              <p:par>
                                <p:cTn id="81" presetID="1" presetClass="entr" presetSubtype="0" fill="hold" grpId="0" nodeType="afterEffect">
                                  <p:stCondLst>
                                    <p:cond delay="0"/>
                                  </p:stCondLst>
                                  <p:childTnLst>
                                    <p:set>
                                      <p:cBhvr>
                                        <p:cTn id="82" dur="1" fill="hold">
                                          <p:stCondLst>
                                            <p:cond delay="0"/>
                                          </p:stCondLst>
                                        </p:cTn>
                                        <p:tgtEl>
                                          <p:spTgt spid="1303659"/>
                                        </p:tgtEl>
                                        <p:attrNameLst>
                                          <p:attrName>style.visibility</p:attrName>
                                        </p:attrNameLst>
                                      </p:cBhvr>
                                      <p:to>
                                        <p:strVal val="visible"/>
                                      </p:to>
                                    </p:set>
                                  </p:childTnLst>
                                </p:cTn>
                              </p:par>
                            </p:childTnLst>
                          </p:cTn>
                        </p:par>
                        <p:par>
                          <p:cTn id="83" fill="hold" nodeType="afterGroup">
                            <p:stCondLst>
                              <p:cond delay="2000"/>
                            </p:stCondLst>
                            <p:childTnLst>
                              <p:par>
                                <p:cTn id="84" presetID="0" presetClass="path" presetSubtype="0" accel="50000" decel="50000" fill="hold" grpId="1" nodeType="afterEffect">
                                  <p:stCondLst>
                                    <p:cond delay="0"/>
                                  </p:stCondLst>
                                  <p:childTnLst>
                                    <p:animMotion origin="layout" path="M 0.0 0.0 L -0.03229 0.06324 L -0.03125 0.27264 " pathEditMode="relative" ptsTypes="AAA">
                                      <p:cBhvr>
                                        <p:cTn id="85" dur="2000" fill="hold"/>
                                        <p:tgtEl>
                                          <p:spTgt spid="1303659"/>
                                        </p:tgtEl>
                                        <p:attrNameLst>
                                          <p:attrName>ppt_x</p:attrName>
                                          <p:attrName>ppt_y</p:attrName>
                                        </p:attrNameLst>
                                      </p:cBhvr>
                                    </p:animMotion>
                                  </p:childTnLst>
                                </p:cTn>
                              </p:par>
                            </p:childTnLst>
                          </p:cTn>
                        </p:par>
                        <p:par>
                          <p:cTn id="86" fill="hold" nodeType="afterGroup">
                            <p:stCondLst>
                              <p:cond delay="4000"/>
                            </p:stCondLst>
                            <p:childTnLst>
                              <p:par>
                                <p:cTn id="87" presetID="1" presetClass="entr" presetSubtype="0" fill="hold" grpId="0" nodeType="afterEffect">
                                  <p:stCondLst>
                                    <p:cond delay="0"/>
                                  </p:stCondLst>
                                  <p:childTnLst>
                                    <p:set>
                                      <p:cBhvr>
                                        <p:cTn id="88" dur="1" fill="hold">
                                          <p:stCondLst>
                                            <p:cond delay="0"/>
                                          </p:stCondLst>
                                        </p:cTn>
                                        <p:tgtEl>
                                          <p:spTgt spid="1303657"/>
                                        </p:tgtEl>
                                        <p:attrNameLst>
                                          <p:attrName>style.visibility</p:attrName>
                                        </p:attrNameLst>
                                      </p:cBhvr>
                                      <p:to>
                                        <p:strVal val="visible"/>
                                      </p:to>
                                    </p:set>
                                  </p:childTnLst>
                                </p:cTn>
                              </p:par>
                            </p:childTnLst>
                          </p:cTn>
                        </p:par>
                        <p:par>
                          <p:cTn id="89" fill="hold" nodeType="afterGroup">
                            <p:stCondLst>
                              <p:cond delay="4000"/>
                            </p:stCondLst>
                            <p:childTnLst>
                              <p:par>
                                <p:cTn id="90" presetID="0" presetClass="path" presetSubtype="0" accel="50000" decel="50000" fill="hold" grpId="1" nodeType="afterEffect">
                                  <p:stCondLst>
                                    <p:cond delay="0"/>
                                  </p:stCondLst>
                                  <p:childTnLst>
                                    <p:animMotion origin="layout" path="M 0.0 0.0 L -0.13125 0.06463 L -0.13021 0.22678 " pathEditMode="relative" ptsTypes="AAA">
                                      <p:cBhvr>
                                        <p:cTn id="91" dur="2000" fill="hold"/>
                                        <p:tgtEl>
                                          <p:spTgt spid="1303657"/>
                                        </p:tgtEl>
                                        <p:attrNameLst>
                                          <p:attrName>ppt_x</p:attrName>
                                          <p:attrName>ppt_y</p:attrName>
                                        </p:attrNameLst>
                                      </p:cBhvr>
                                    </p:animMotion>
                                  </p:childTnLst>
                                </p:cTn>
                              </p:par>
                            </p:childTnLst>
                          </p:cTn>
                        </p:par>
                        <p:par>
                          <p:cTn id="92" fill="hold" nodeType="afterGroup">
                            <p:stCondLst>
                              <p:cond delay="6000"/>
                            </p:stCondLst>
                            <p:childTnLst>
                              <p:par>
                                <p:cTn id="93" presetID="1" presetClass="entr" presetSubtype="0" fill="hold" grpId="0" nodeType="afterEffect">
                                  <p:stCondLst>
                                    <p:cond delay="0"/>
                                  </p:stCondLst>
                                  <p:childTnLst>
                                    <p:set>
                                      <p:cBhvr>
                                        <p:cTn id="94" dur="1" fill="hold">
                                          <p:stCondLst>
                                            <p:cond delay="0"/>
                                          </p:stCondLst>
                                        </p:cTn>
                                        <p:tgtEl>
                                          <p:spTgt spid="1303655"/>
                                        </p:tgtEl>
                                        <p:attrNameLst>
                                          <p:attrName>style.visibility</p:attrName>
                                        </p:attrNameLst>
                                      </p:cBhvr>
                                      <p:to>
                                        <p:strVal val="visible"/>
                                      </p:to>
                                    </p:set>
                                  </p:childTnLst>
                                </p:cTn>
                              </p:par>
                            </p:childTnLst>
                          </p:cTn>
                        </p:par>
                        <p:par>
                          <p:cTn id="95" fill="hold" nodeType="afterGroup">
                            <p:stCondLst>
                              <p:cond delay="6000"/>
                            </p:stCondLst>
                            <p:childTnLst>
                              <p:par>
                                <p:cTn id="96" presetID="0" presetClass="path" presetSubtype="0" accel="50000" decel="50000" fill="hold" grpId="1" nodeType="afterEffect">
                                  <p:stCondLst>
                                    <p:cond delay="0"/>
                                  </p:stCondLst>
                                  <p:childTnLst>
                                    <p:animMotion origin="layout" path="M 0.0 0.0 L -0.23229 0.06185 L -0.23229 0.18508 " pathEditMode="relative" ptsTypes="AAA">
                                      <p:cBhvr>
                                        <p:cTn id="97" dur="2000" fill="hold"/>
                                        <p:tgtEl>
                                          <p:spTgt spid="1303655"/>
                                        </p:tgtEl>
                                        <p:attrNameLst>
                                          <p:attrName>ppt_x</p:attrName>
                                          <p:attrName>ppt_y</p:attrName>
                                        </p:attrNameLst>
                                      </p:cBhvr>
                                    </p:animMotion>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303669"/>
                                        </p:tgtEl>
                                        <p:attrNameLst>
                                          <p:attrName>style.visibility</p:attrName>
                                        </p:attrNameLst>
                                      </p:cBhvr>
                                      <p:to>
                                        <p:strVal val="visible"/>
                                      </p:to>
                                    </p:set>
                                    <p:animEffect transition="in" filter="wipe(left)">
                                      <p:cBhvr>
                                        <p:cTn id="102" dur="500"/>
                                        <p:tgtEl>
                                          <p:spTgt spid="1303669"/>
                                        </p:tgtEl>
                                      </p:cBhvr>
                                    </p:animEffect>
                                  </p:childTnLst>
                                </p:cTn>
                              </p:par>
                            </p:childTnLst>
                          </p:cTn>
                        </p:par>
                        <p:par>
                          <p:cTn id="103" fill="hold" nodeType="afterGroup">
                            <p:stCondLst>
                              <p:cond delay="500"/>
                            </p:stCondLst>
                            <p:childTnLst>
                              <p:par>
                                <p:cTn id="104" presetID="1" presetClass="entr" presetSubtype="0" fill="hold" grpId="0" nodeType="afterEffect">
                                  <p:stCondLst>
                                    <p:cond delay="0"/>
                                  </p:stCondLst>
                                  <p:childTnLst>
                                    <p:set>
                                      <p:cBhvr>
                                        <p:cTn id="105" dur="1" fill="hold">
                                          <p:stCondLst>
                                            <p:cond delay="0"/>
                                          </p:stCondLst>
                                        </p:cTn>
                                        <p:tgtEl>
                                          <p:spTgt spid="1303682"/>
                                        </p:tgtEl>
                                        <p:attrNameLst>
                                          <p:attrName>style.visibility</p:attrName>
                                        </p:attrNameLst>
                                      </p:cBhvr>
                                      <p:to>
                                        <p:strVal val="visible"/>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1303670"/>
                                        </p:tgtEl>
                                        <p:attrNameLst>
                                          <p:attrName>style.visibility</p:attrName>
                                        </p:attrNameLst>
                                      </p:cBhvr>
                                      <p:to>
                                        <p:strVal val="visible"/>
                                      </p:to>
                                    </p:set>
                                    <p:animEffect transition="in" filter="wipe(left)">
                                      <p:cBhvr>
                                        <p:cTn id="110" dur="500"/>
                                        <p:tgtEl>
                                          <p:spTgt spid="1303670"/>
                                        </p:tgtEl>
                                      </p:cBhvr>
                                    </p:animEffect>
                                  </p:childTnLst>
                                </p:cTn>
                              </p:par>
                            </p:childTnLst>
                          </p:cTn>
                        </p:par>
                        <p:par>
                          <p:cTn id="111" fill="hold" nodeType="afterGroup">
                            <p:stCondLst>
                              <p:cond delay="500"/>
                            </p:stCondLst>
                            <p:childTnLst>
                              <p:par>
                                <p:cTn id="112" presetID="1" presetClass="entr" presetSubtype="0" fill="hold" grpId="0" nodeType="afterEffect">
                                  <p:stCondLst>
                                    <p:cond delay="0"/>
                                  </p:stCondLst>
                                  <p:childTnLst>
                                    <p:set>
                                      <p:cBhvr>
                                        <p:cTn id="113" dur="1" fill="hold">
                                          <p:stCondLst>
                                            <p:cond delay="0"/>
                                          </p:stCondLst>
                                        </p:cTn>
                                        <p:tgtEl>
                                          <p:spTgt spid="1303681"/>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2" fill="hold" grpId="0" nodeType="clickEffect">
                                  <p:stCondLst>
                                    <p:cond delay="0"/>
                                  </p:stCondLst>
                                  <p:childTnLst>
                                    <p:set>
                                      <p:cBhvr>
                                        <p:cTn id="117" dur="1" fill="hold">
                                          <p:stCondLst>
                                            <p:cond delay="0"/>
                                          </p:stCondLst>
                                        </p:cTn>
                                        <p:tgtEl>
                                          <p:spTgt spid="1303671"/>
                                        </p:tgtEl>
                                        <p:attrNameLst>
                                          <p:attrName>style.visibility</p:attrName>
                                        </p:attrNameLst>
                                      </p:cBhvr>
                                      <p:to>
                                        <p:strVal val="visible"/>
                                      </p:to>
                                    </p:set>
                                    <p:animEffect transition="in" filter="wipe(right)">
                                      <p:cBhvr>
                                        <p:cTn id="118" dur="500"/>
                                        <p:tgtEl>
                                          <p:spTgt spid="1303671"/>
                                        </p:tgtEl>
                                      </p:cBhvr>
                                    </p:animEffect>
                                  </p:childTnLst>
                                </p:cTn>
                              </p:par>
                            </p:childTnLst>
                          </p:cTn>
                        </p:par>
                        <p:par>
                          <p:cTn id="119" fill="hold" nodeType="afterGroup">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1303677"/>
                                        </p:tgtEl>
                                        <p:attrNameLst>
                                          <p:attrName>style.visibility</p:attrName>
                                        </p:attrNameLst>
                                      </p:cBhvr>
                                      <p:to>
                                        <p:strVal val="visible"/>
                                      </p:to>
                                    </p:set>
                                  </p:childTnLst>
                                </p:cTn>
                              </p:par>
                            </p:childTnLst>
                          </p:cTn>
                        </p:par>
                        <p:par>
                          <p:cTn id="122" fill="hold" nodeType="afterGroup">
                            <p:stCondLst>
                              <p:cond delay="500"/>
                            </p:stCondLst>
                            <p:childTnLst>
                              <p:par>
                                <p:cTn id="123" presetID="22" presetClass="entr" presetSubtype="2" fill="hold" grpId="0" nodeType="afterEffect">
                                  <p:stCondLst>
                                    <p:cond delay="0"/>
                                  </p:stCondLst>
                                  <p:childTnLst>
                                    <p:set>
                                      <p:cBhvr>
                                        <p:cTn id="124" dur="1" fill="hold">
                                          <p:stCondLst>
                                            <p:cond delay="0"/>
                                          </p:stCondLst>
                                        </p:cTn>
                                        <p:tgtEl>
                                          <p:spTgt spid="1303672"/>
                                        </p:tgtEl>
                                        <p:attrNameLst>
                                          <p:attrName>style.visibility</p:attrName>
                                        </p:attrNameLst>
                                      </p:cBhvr>
                                      <p:to>
                                        <p:strVal val="visible"/>
                                      </p:to>
                                    </p:set>
                                    <p:animEffect transition="in" filter="wipe(right)">
                                      <p:cBhvr>
                                        <p:cTn id="125" dur="500"/>
                                        <p:tgtEl>
                                          <p:spTgt spid="1303672"/>
                                        </p:tgtEl>
                                      </p:cBhvr>
                                    </p:animEffect>
                                  </p:childTnLst>
                                </p:cTn>
                              </p:par>
                            </p:childTnLst>
                          </p:cTn>
                        </p:par>
                        <p:par>
                          <p:cTn id="126" fill="hold" nodeType="afterGroup">
                            <p:stCondLst>
                              <p:cond delay="1000"/>
                            </p:stCondLst>
                            <p:childTnLst>
                              <p:par>
                                <p:cTn id="127" presetID="1" presetClass="entr" presetSubtype="0" fill="hold" grpId="0" nodeType="afterEffect">
                                  <p:stCondLst>
                                    <p:cond delay="0"/>
                                  </p:stCondLst>
                                  <p:childTnLst>
                                    <p:set>
                                      <p:cBhvr>
                                        <p:cTn id="128" dur="1" fill="hold">
                                          <p:stCondLst>
                                            <p:cond delay="0"/>
                                          </p:stCondLst>
                                        </p:cTn>
                                        <p:tgtEl>
                                          <p:spTgt spid="1303679"/>
                                        </p:tgtEl>
                                        <p:attrNameLst>
                                          <p:attrName>style.visibility</p:attrName>
                                        </p:attrNameLst>
                                      </p:cBhvr>
                                      <p:to>
                                        <p:strVal val="visible"/>
                                      </p:to>
                                    </p:set>
                                  </p:childTnLst>
                                </p:cTn>
                              </p:par>
                            </p:childTnLst>
                          </p:cTn>
                        </p:par>
                        <p:par>
                          <p:cTn id="129" fill="hold" nodeType="afterGroup">
                            <p:stCondLst>
                              <p:cond delay="1000"/>
                            </p:stCondLst>
                            <p:childTnLst>
                              <p:par>
                                <p:cTn id="130" presetID="22" presetClass="entr" presetSubtype="2" fill="hold" grpId="0" nodeType="afterEffect">
                                  <p:stCondLst>
                                    <p:cond delay="0"/>
                                  </p:stCondLst>
                                  <p:childTnLst>
                                    <p:set>
                                      <p:cBhvr>
                                        <p:cTn id="131" dur="1" fill="hold">
                                          <p:stCondLst>
                                            <p:cond delay="0"/>
                                          </p:stCondLst>
                                        </p:cTn>
                                        <p:tgtEl>
                                          <p:spTgt spid="1303673"/>
                                        </p:tgtEl>
                                        <p:attrNameLst>
                                          <p:attrName>style.visibility</p:attrName>
                                        </p:attrNameLst>
                                      </p:cBhvr>
                                      <p:to>
                                        <p:strVal val="visible"/>
                                      </p:to>
                                    </p:set>
                                    <p:animEffect transition="in" filter="wipe(right)">
                                      <p:cBhvr>
                                        <p:cTn id="132" dur="500"/>
                                        <p:tgtEl>
                                          <p:spTgt spid="1303673"/>
                                        </p:tgtEl>
                                      </p:cBhvr>
                                    </p:animEffect>
                                  </p:childTnLst>
                                </p:cTn>
                              </p:par>
                            </p:childTnLst>
                          </p:cTn>
                        </p:par>
                        <p:par>
                          <p:cTn id="133" fill="hold" nodeType="afterGroup">
                            <p:stCondLst>
                              <p:cond delay="1500"/>
                            </p:stCondLst>
                            <p:childTnLst>
                              <p:par>
                                <p:cTn id="134" presetID="1" presetClass="entr" presetSubtype="0" fill="hold" grpId="0" nodeType="afterEffect">
                                  <p:stCondLst>
                                    <p:cond delay="0"/>
                                  </p:stCondLst>
                                  <p:childTnLst>
                                    <p:set>
                                      <p:cBhvr>
                                        <p:cTn id="135" dur="1" fill="hold">
                                          <p:stCondLst>
                                            <p:cond delay="0"/>
                                          </p:stCondLst>
                                        </p:cTn>
                                        <p:tgtEl>
                                          <p:spTgt spid="1303680"/>
                                        </p:tgtEl>
                                        <p:attrNameLst>
                                          <p:attrName>style.visibility</p:attrName>
                                        </p:attrNameLst>
                                      </p:cBhvr>
                                      <p:to>
                                        <p:strVal val="visible"/>
                                      </p:to>
                                    </p:set>
                                  </p:childTnLst>
                                </p:cTn>
                              </p:par>
                            </p:childTnLst>
                          </p:cTn>
                        </p:par>
                        <p:par>
                          <p:cTn id="136" fill="hold" nodeType="afterGroup">
                            <p:stCondLst>
                              <p:cond delay="1500"/>
                            </p:stCondLst>
                            <p:childTnLst>
                              <p:par>
                                <p:cTn id="137" presetID="22" presetClass="entr" presetSubtype="8" fill="hold" grpId="0" nodeType="afterEffect">
                                  <p:stCondLst>
                                    <p:cond delay="0"/>
                                  </p:stCondLst>
                                  <p:childTnLst>
                                    <p:set>
                                      <p:cBhvr>
                                        <p:cTn id="138" dur="1" fill="hold">
                                          <p:stCondLst>
                                            <p:cond delay="0"/>
                                          </p:stCondLst>
                                        </p:cTn>
                                        <p:tgtEl>
                                          <p:spTgt spid="1303674"/>
                                        </p:tgtEl>
                                        <p:attrNameLst>
                                          <p:attrName>style.visibility</p:attrName>
                                        </p:attrNameLst>
                                      </p:cBhvr>
                                      <p:to>
                                        <p:strVal val="visible"/>
                                      </p:to>
                                    </p:set>
                                    <p:animEffect transition="in" filter="wipe(left)">
                                      <p:cBhvr>
                                        <p:cTn id="139" dur="500"/>
                                        <p:tgtEl>
                                          <p:spTgt spid="1303674"/>
                                        </p:tgtEl>
                                      </p:cBhvr>
                                    </p:animEffect>
                                  </p:childTnLst>
                                </p:cTn>
                              </p:par>
                            </p:childTnLst>
                          </p:cTn>
                        </p:par>
                        <p:par>
                          <p:cTn id="140" fill="hold" nodeType="afterGroup">
                            <p:stCondLst>
                              <p:cond delay="2000"/>
                            </p:stCondLst>
                            <p:childTnLst>
                              <p:par>
                                <p:cTn id="141" presetID="1" presetClass="entr" presetSubtype="0" fill="hold" grpId="0" nodeType="afterEffect">
                                  <p:stCondLst>
                                    <p:cond delay="0"/>
                                  </p:stCondLst>
                                  <p:childTnLst>
                                    <p:set>
                                      <p:cBhvr>
                                        <p:cTn id="142" dur="1" fill="hold">
                                          <p:stCondLst>
                                            <p:cond delay="0"/>
                                          </p:stCondLst>
                                        </p:cTn>
                                        <p:tgtEl>
                                          <p:spTgt spid="1303678"/>
                                        </p:tgtEl>
                                        <p:attrNameLst>
                                          <p:attrName>style.visibility</p:attrName>
                                        </p:attrNameLst>
                                      </p:cBhvr>
                                      <p:to>
                                        <p:strVal val="visible"/>
                                      </p:to>
                                    </p:set>
                                  </p:childTnLst>
                                </p:cTn>
                              </p:par>
                            </p:childTnLst>
                          </p:cTn>
                        </p:par>
                        <p:par>
                          <p:cTn id="143" fill="hold" nodeType="afterGroup">
                            <p:stCondLst>
                              <p:cond delay="2000"/>
                            </p:stCondLst>
                            <p:childTnLst>
                              <p:par>
                                <p:cTn id="144" presetID="22" presetClass="entr" presetSubtype="8" fill="hold" grpId="0" nodeType="afterEffect">
                                  <p:stCondLst>
                                    <p:cond delay="0"/>
                                  </p:stCondLst>
                                  <p:childTnLst>
                                    <p:set>
                                      <p:cBhvr>
                                        <p:cTn id="145" dur="1" fill="hold">
                                          <p:stCondLst>
                                            <p:cond delay="0"/>
                                          </p:stCondLst>
                                        </p:cTn>
                                        <p:tgtEl>
                                          <p:spTgt spid="1303675"/>
                                        </p:tgtEl>
                                        <p:attrNameLst>
                                          <p:attrName>style.visibility</p:attrName>
                                        </p:attrNameLst>
                                      </p:cBhvr>
                                      <p:to>
                                        <p:strVal val="visible"/>
                                      </p:to>
                                    </p:set>
                                    <p:animEffect transition="in" filter="wipe(left)">
                                      <p:cBhvr>
                                        <p:cTn id="146" dur="500"/>
                                        <p:tgtEl>
                                          <p:spTgt spid="1303675"/>
                                        </p:tgtEl>
                                      </p:cBhvr>
                                    </p:animEffect>
                                  </p:childTnLst>
                                </p:cTn>
                              </p:par>
                            </p:childTnLst>
                          </p:cTn>
                        </p:par>
                        <p:par>
                          <p:cTn id="147" fill="hold" nodeType="afterGroup">
                            <p:stCondLst>
                              <p:cond delay="2500"/>
                            </p:stCondLst>
                            <p:childTnLst>
                              <p:par>
                                <p:cTn id="148" presetID="1" presetClass="entr" presetSubtype="0" fill="hold" grpId="0" nodeType="afterEffect">
                                  <p:stCondLst>
                                    <p:cond delay="0"/>
                                  </p:stCondLst>
                                  <p:childTnLst>
                                    <p:set>
                                      <p:cBhvr>
                                        <p:cTn id="149" dur="1" fill="hold">
                                          <p:stCondLst>
                                            <p:cond delay="0"/>
                                          </p:stCondLst>
                                        </p:cTn>
                                        <p:tgtEl>
                                          <p:spTgt spid="1303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643" grpId="0"/>
      <p:bldP spid="1303644" grpId="0"/>
      <p:bldP spid="1303645" grpId="0"/>
      <p:bldP spid="1303646" grpId="0"/>
      <p:bldP spid="1303647" grpId="0"/>
      <p:bldP spid="1303648" grpId="0"/>
      <p:bldP spid="1303649" grpId="0"/>
      <p:bldP spid="1303650" grpId="0"/>
      <p:bldP spid="1303655" grpId="0"/>
      <p:bldP spid="1303655" grpId="1"/>
      <p:bldP spid="1303656" grpId="0"/>
      <p:bldP spid="1303656" grpId="1"/>
      <p:bldP spid="1303657" grpId="0"/>
      <p:bldP spid="1303657" grpId="1"/>
      <p:bldP spid="1303658" grpId="0"/>
      <p:bldP spid="1303658" grpId="1"/>
      <p:bldP spid="1303659" grpId="0"/>
      <p:bldP spid="1303659" grpId="1"/>
      <p:bldP spid="1303660" grpId="0"/>
      <p:bldP spid="1303660" grpId="1"/>
      <p:bldP spid="1303661" grpId="0"/>
      <p:bldP spid="1303661" grpId="1"/>
      <p:bldP spid="1303662" grpId="0" animBg="1"/>
      <p:bldP spid="1303663" grpId="0" animBg="1"/>
      <p:bldP spid="1303664" grpId="0" animBg="1"/>
      <p:bldP spid="1303665" grpId="0" animBg="1"/>
      <p:bldP spid="1303666" grpId="0" animBg="1"/>
      <p:bldP spid="1303667" grpId="0" animBg="1"/>
      <p:bldP spid="1303668" grpId="0" animBg="1"/>
      <p:bldP spid="1303669" grpId="0" animBg="1"/>
      <p:bldP spid="1303670" grpId="0" animBg="1"/>
      <p:bldP spid="1303671" grpId="0" animBg="1"/>
      <p:bldP spid="1303672" grpId="0" animBg="1"/>
      <p:bldP spid="1303673" grpId="0" animBg="1"/>
      <p:bldP spid="1303674" grpId="0" animBg="1"/>
      <p:bldP spid="1303675" grpId="0" animBg="1"/>
      <p:bldP spid="1303676" grpId="0" animBg="1"/>
      <p:bldP spid="1303677" grpId="0" animBg="1"/>
      <p:bldP spid="1303678" grpId="0" animBg="1"/>
      <p:bldP spid="1303679" grpId="0" animBg="1"/>
      <p:bldP spid="1303680" grpId="0" animBg="1"/>
      <p:bldP spid="1303681" grpId="0" animBg="1"/>
      <p:bldP spid="1303682" grpId="0" animBg="1"/>
      <p:bldP spid="1303683" grpId="0" animBg="1"/>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t>SCAN</a:t>
            </a:r>
          </a:p>
        </p:txBody>
      </p:sp>
      <p:sp>
        <p:nvSpPr>
          <p:cNvPr id="107523" name="Rectangle 3"/>
          <p:cNvSpPr>
            <a:spLocks noGrp="1" noChangeArrowheads="1"/>
          </p:cNvSpPr>
          <p:nvPr>
            <p:ph type="body" sz="half" idx="1"/>
          </p:nvPr>
        </p:nvSpPr>
        <p:spPr>
          <a:xfrm>
            <a:off x="95250" y="908050"/>
            <a:ext cx="9048750" cy="1471613"/>
          </a:xfrm>
        </p:spPr>
        <p:txBody>
          <a:bodyPr/>
          <a:lstStyle/>
          <a:p>
            <a:pPr eaLnBrk="1" hangingPunct="1">
              <a:buFont typeface="Wingdings" charset="2"/>
              <a:buNone/>
            </a:pPr>
            <a:r>
              <a:rPr lang="en-US" sz="2000" smtClean="0">
                <a:solidFill>
                  <a:schemeClr val="hlink"/>
                </a:solidFill>
              </a:rPr>
              <a:t>SCAN</a:t>
            </a:r>
            <a:r>
              <a:rPr lang="en-US" sz="2000" smtClean="0"/>
              <a:t> (</a:t>
            </a:r>
            <a:r>
              <a:rPr lang="en-US" sz="2000" smtClean="0">
                <a:solidFill>
                  <a:schemeClr val="hlink"/>
                </a:solidFill>
              </a:rPr>
              <a:t>elevator</a:t>
            </a:r>
            <a:r>
              <a:rPr lang="en-US" sz="2000" smtClean="0"/>
              <a:t>) moves head edge to edge and serves requests on the way:</a:t>
            </a:r>
          </a:p>
          <a:p>
            <a:pPr eaLnBrk="1" hangingPunct="1"/>
            <a:r>
              <a:rPr lang="en-US" sz="2000" smtClean="0"/>
              <a:t>bi-directional</a:t>
            </a:r>
          </a:p>
          <a:p>
            <a:pPr eaLnBrk="1" hangingPunct="1"/>
            <a:r>
              <a:rPr lang="en-US" sz="2000" smtClean="0"/>
              <a:t>compromise between response time and seek time optimizations </a:t>
            </a:r>
          </a:p>
        </p:txBody>
      </p:sp>
      <p:graphicFrame>
        <p:nvGraphicFramePr>
          <p:cNvPr id="1304580" name="Group 4"/>
          <p:cNvGraphicFramePr>
            <a:graphicFrameLocks noGrp="1"/>
          </p:cNvGraphicFramePr>
          <p:nvPr>
            <p:ph sz="half" idx="2"/>
          </p:nvPr>
        </p:nvGraphicFramePr>
        <p:xfrm>
          <a:off x="2595563" y="3646488"/>
          <a:ext cx="6480175" cy="279400"/>
        </p:xfrm>
        <a:graphic>
          <a:graphicData uri="http://schemas.openxmlformats.org/drawingml/2006/table">
            <a:tbl>
              <a:tblPr/>
              <a:tblGrid>
                <a:gridCol w="260350"/>
                <a:gridCol w="257175"/>
                <a:gridCol w="260350"/>
                <a:gridCol w="258762"/>
                <a:gridCol w="258763"/>
                <a:gridCol w="260350"/>
                <a:gridCol w="258762"/>
                <a:gridCol w="258763"/>
                <a:gridCol w="260350"/>
                <a:gridCol w="257175"/>
                <a:gridCol w="260350"/>
                <a:gridCol w="260350"/>
                <a:gridCol w="257175"/>
                <a:gridCol w="260350"/>
                <a:gridCol w="260350"/>
                <a:gridCol w="257175"/>
                <a:gridCol w="260350"/>
                <a:gridCol w="258762"/>
                <a:gridCol w="258763"/>
                <a:gridCol w="260350"/>
                <a:gridCol w="258762"/>
                <a:gridCol w="258763"/>
                <a:gridCol w="260350"/>
                <a:gridCol w="257175"/>
                <a:gridCol w="260350"/>
              </a:tblGrid>
              <a:tr h="279400">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8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58"/>
          <p:cNvGrpSpPr>
            <a:grpSpLocks/>
          </p:cNvGrpSpPr>
          <p:nvPr/>
        </p:nvGrpSpPr>
        <p:grpSpPr bwMode="auto">
          <a:xfrm>
            <a:off x="2411413" y="3186113"/>
            <a:ext cx="6708775" cy="3140075"/>
            <a:chOff x="1519" y="1395"/>
            <a:chExt cx="4226" cy="1978"/>
          </a:xfrm>
        </p:grpSpPr>
        <p:grpSp>
          <p:nvGrpSpPr>
            <p:cNvPr id="107641" name="Group 59"/>
            <p:cNvGrpSpPr>
              <a:grpSpLocks/>
            </p:cNvGrpSpPr>
            <p:nvPr/>
          </p:nvGrpSpPr>
          <p:grpSpPr bwMode="auto">
            <a:xfrm>
              <a:off x="1519" y="1961"/>
              <a:ext cx="212" cy="1412"/>
              <a:chOff x="60" y="2755"/>
              <a:chExt cx="212" cy="1412"/>
            </a:xfrm>
          </p:grpSpPr>
          <p:sp>
            <p:nvSpPr>
              <p:cNvPr id="107649" name="Text Box 60"/>
              <p:cNvSpPr txBox="1">
                <a:spLocks noChangeArrowheads="1"/>
              </p:cNvSpPr>
              <p:nvPr/>
            </p:nvSpPr>
            <p:spPr bwMode="auto">
              <a:xfrm rot="-5400000">
                <a:off x="-16" y="3880"/>
                <a:ext cx="363" cy="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i="1"/>
                  <a:t>time</a:t>
                </a:r>
              </a:p>
            </p:txBody>
          </p:sp>
          <p:sp>
            <p:nvSpPr>
              <p:cNvPr id="107650" name="Line 61"/>
              <p:cNvSpPr>
                <a:spLocks noChangeShapeType="1"/>
              </p:cNvSpPr>
              <p:nvPr/>
            </p:nvSpPr>
            <p:spPr bwMode="auto">
              <a:xfrm>
                <a:off x="175" y="2755"/>
                <a:ext cx="0" cy="1078"/>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sp>
          <p:nvSpPr>
            <p:cNvPr id="107642" name="Text Box 62"/>
            <p:cNvSpPr txBox="1">
              <a:spLocks noChangeArrowheads="1"/>
            </p:cNvSpPr>
            <p:nvPr/>
          </p:nvSpPr>
          <p:spPr bwMode="auto">
            <a:xfrm>
              <a:off x="4830" y="1395"/>
              <a:ext cx="913" cy="19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i="1">
                  <a:solidFill>
                    <a:schemeClr val="folHlink"/>
                  </a:solidFill>
                </a:rPr>
                <a:t>cylinder number</a:t>
              </a:r>
            </a:p>
          </p:txBody>
        </p:sp>
        <p:sp>
          <p:nvSpPr>
            <p:cNvPr id="107643" name="Text Box 63"/>
            <p:cNvSpPr txBox="1">
              <a:spLocks noChangeArrowheads="1"/>
            </p:cNvSpPr>
            <p:nvPr/>
          </p:nvSpPr>
          <p:spPr bwMode="auto">
            <a:xfrm>
              <a:off x="1635" y="1527"/>
              <a:ext cx="168"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solidFill>
                    <a:schemeClr val="folHlink"/>
                  </a:solidFill>
                </a:rPr>
                <a:t>1</a:t>
              </a:r>
            </a:p>
          </p:txBody>
        </p:sp>
        <p:sp>
          <p:nvSpPr>
            <p:cNvPr id="107644" name="Text Box 64"/>
            <p:cNvSpPr txBox="1">
              <a:spLocks noChangeArrowheads="1"/>
            </p:cNvSpPr>
            <p:nvPr/>
          </p:nvSpPr>
          <p:spPr bwMode="auto">
            <a:xfrm>
              <a:off x="2289" y="1527"/>
              <a:ext cx="168"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solidFill>
                    <a:schemeClr val="folHlink"/>
                  </a:solidFill>
                </a:rPr>
                <a:t>5</a:t>
              </a:r>
            </a:p>
          </p:txBody>
        </p:sp>
        <p:sp>
          <p:nvSpPr>
            <p:cNvPr id="107645" name="Text Box 65"/>
            <p:cNvSpPr txBox="1">
              <a:spLocks noChangeArrowheads="1"/>
            </p:cNvSpPr>
            <p:nvPr/>
          </p:nvSpPr>
          <p:spPr bwMode="auto">
            <a:xfrm>
              <a:off x="3072"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10</a:t>
              </a:r>
            </a:p>
          </p:txBody>
        </p:sp>
        <p:sp>
          <p:nvSpPr>
            <p:cNvPr id="107646" name="Text Box 66"/>
            <p:cNvSpPr txBox="1">
              <a:spLocks noChangeArrowheads="1"/>
            </p:cNvSpPr>
            <p:nvPr/>
          </p:nvSpPr>
          <p:spPr bwMode="auto">
            <a:xfrm>
              <a:off x="3881"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15</a:t>
              </a:r>
            </a:p>
          </p:txBody>
        </p:sp>
        <p:sp>
          <p:nvSpPr>
            <p:cNvPr id="107647" name="Text Box 67"/>
            <p:cNvSpPr txBox="1">
              <a:spLocks noChangeArrowheads="1"/>
            </p:cNvSpPr>
            <p:nvPr/>
          </p:nvSpPr>
          <p:spPr bwMode="auto">
            <a:xfrm>
              <a:off x="4696"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20</a:t>
              </a:r>
            </a:p>
          </p:txBody>
        </p:sp>
        <p:sp>
          <p:nvSpPr>
            <p:cNvPr id="107648" name="Text Box 68"/>
            <p:cNvSpPr txBox="1">
              <a:spLocks noChangeArrowheads="1"/>
            </p:cNvSpPr>
            <p:nvPr/>
          </p:nvSpPr>
          <p:spPr bwMode="auto">
            <a:xfrm>
              <a:off x="5525"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25</a:t>
              </a:r>
            </a:p>
          </p:txBody>
        </p:sp>
      </p:grpSp>
      <p:graphicFrame>
        <p:nvGraphicFramePr>
          <p:cNvPr id="1304645" name="Group 69"/>
          <p:cNvGraphicFramePr>
            <a:graphicFrameLocks noGrp="1"/>
          </p:cNvGraphicFramePr>
          <p:nvPr/>
        </p:nvGraphicFramePr>
        <p:xfrm>
          <a:off x="814388" y="3889375"/>
          <a:ext cx="292100" cy="2105026"/>
        </p:xfrm>
        <a:graphic>
          <a:graphicData uri="http://schemas.openxmlformats.org/drawingml/2006/table">
            <a:tbl>
              <a:tblPr/>
              <a:tblGrid>
                <a:gridCol w="292100"/>
              </a:tblGrid>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04663" name="Text Box 87"/>
          <p:cNvSpPr txBox="1">
            <a:spLocks noChangeArrowheads="1"/>
          </p:cNvSpPr>
          <p:nvPr/>
        </p:nvSpPr>
        <p:spPr bwMode="auto">
          <a:xfrm>
            <a:off x="71438" y="2870200"/>
            <a:ext cx="43497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00FF00"/>
                </a:solidFill>
              </a:rPr>
              <a:t>12</a:t>
            </a:r>
          </a:p>
        </p:txBody>
      </p:sp>
      <p:sp>
        <p:nvSpPr>
          <p:cNvPr id="1304664" name="Text Box 88"/>
          <p:cNvSpPr txBox="1">
            <a:spLocks noChangeArrowheads="1"/>
          </p:cNvSpPr>
          <p:nvPr/>
        </p:nvSpPr>
        <p:spPr bwMode="auto">
          <a:xfrm>
            <a:off x="115888" y="2562225"/>
            <a:ext cx="322897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incoming requests (in order of arrival):</a:t>
            </a:r>
          </a:p>
        </p:txBody>
      </p:sp>
      <p:sp>
        <p:nvSpPr>
          <p:cNvPr id="1304665" name="Text Box 89"/>
          <p:cNvSpPr txBox="1">
            <a:spLocks noChangeArrowheads="1"/>
          </p:cNvSpPr>
          <p:nvPr/>
        </p:nvSpPr>
        <p:spPr bwMode="auto">
          <a:xfrm>
            <a:off x="601663" y="2870200"/>
            <a:ext cx="43497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chemeClr val="folHlink"/>
                </a:solidFill>
              </a:rPr>
              <a:t>14</a:t>
            </a:r>
          </a:p>
        </p:txBody>
      </p:sp>
      <p:sp>
        <p:nvSpPr>
          <p:cNvPr id="1304666" name="Text Box 90"/>
          <p:cNvSpPr txBox="1">
            <a:spLocks noChangeArrowheads="1"/>
          </p:cNvSpPr>
          <p:nvPr/>
        </p:nvSpPr>
        <p:spPr bwMode="auto">
          <a:xfrm>
            <a:off x="1131888" y="2870200"/>
            <a:ext cx="309562"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2</a:t>
            </a:r>
          </a:p>
        </p:txBody>
      </p:sp>
      <p:sp>
        <p:nvSpPr>
          <p:cNvPr id="1304667" name="Text Box 91"/>
          <p:cNvSpPr txBox="1">
            <a:spLocks noChangeArrowheads="1"/>
          </p:cNvSpPr>
          <p:nvPr/>
        </p:nvSpPr>
        <p:spPr bwMode="auto">
          <a:xfrm>
            <a:off x="1536700" y="2870200"/>
            <a:ext cx="309563"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FF6600"/>
                </a:solidFill>
              </a:rPr>
              <a:t>7</a:t>
            </a:r>
          </a:p>
        </p:txBody>
      </p:sp>
      <p:sp>
        <p:nvSpPr>
          <p:cNvPr id="1304668" name="Text Box 92"/>
          <p:cNvSpPr txBox="1">
            <a:spLocks noChangeArrowheads="1"/>
          </p:cNvSpPr>
          <p:nvPr/>
        </p:nvSpPr>
        <p:spPr bwMode="auto">
          <a:xfrm>
            <a:off x="1941513" y="2870200"/>
            <a:ext cx="43497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33CC33"/>
                </a:solidFill>
              </a:rPr>
              <a:t>21</a:t>
            </a:r>
          </a:p>
        </p:txBody>
      </p:sp>
      <p:sp>
        <p:nvSpPr>
          <p:cNvPr id="1304669" name="Text Box 93"/>
          <p:cNvSpPr txBox="1">
            <a:spLocks noChangeArrowheads="1"/>
          </p:cNvSpPr>
          <p:nvPr/>
        </p:nvSpPr>
        <p:spPr bwMode="auto">
          <a:xfrm>
            <a:off x="2471738" y="2870200"/>
            <a:ext cx="309562"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66CCFF"/>
                </a:solidFill>
              </a:rPr>
              <a:t>8</a:t>
            </a:r>
          </a:p>
        </p:txBody>
      </p:sp>
      <p:sp>
        <p:nvSpPr>
          <p:cNvPr id="1304670" name="Text Box 94"/>
          <p:cNvSpPr txBox="1">
            <a:spLocks noChangeArrowheads="1"/>
          </p:cNvSpPr>
          <p:nvPr/>
        </p:nvSpPr>
        <p:spPr bwMode="auto">
          <a:xfrm>
            <a:off x="2876550" y="2870200"/>
            <a:ext cx="43497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chemeClr val="hlink"/>
                </a:solidFill>
              </a:rPr>
              <a:t>24</a:t>
            </a:r>
          </a:p>
        </p:txBody>
      </p:sp>
      <p:sp>
        <p:nvSpPr>
          <p:cNvPr id="1304671" name="Text Box 95"/>
          <p:cNvSpPr txBox="1">
            <a:spLocks noChangeArrowheads="1"/>
          </p:cNvSpPr>
          <p:nvPr/>
        </p:nvSpPr>
        <p:spPr bwMode="auto">
          <a:xfrm>
            <a:off x="1052513" y="3829050"/>
            <a:ext cx="1014412" cy="517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i="1">
                <a:solidFill>
                  <a:schemeClr val="folHlink"/>
                </a:solidFill>
              </a:rPr>
              <a:t>scheduling</a:t>
            </a:r>
          </a:p>
          <a:p>
            <a:r>
              <a:rPr lang="en-US" sz="1400" b="0" i="1">
                <a:solidFill>
                  <a:schemeClr val="folHlink"/>
                </a:solidFill>
              </a:rPr>
              <a:t>queue</a:t>
            </a:r>
          </a:p>
        </p:txBody>
      </p:sp>
      <p:sp>
        <p:nvSpPr>
          <p:cNvPr id="1304672" name="Line 96"/>
          <p:cNvSpPr>
            <a:spLocks noChangeShapeType="1"/>
          </p:cNvSpPr>
          <p:nvPr/>
        </p:nvSpPr>
        <p:spPr bwMode="auto">
          <a:xfrm>
            <a:off x="954088" y="6059488"/>
            <a:ext cx="0" cy="134937"/>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4673" name="Line 97"/>
          <p:cNvSpPr>
            <a:spLocks noChangeShapeType="1"/>
          </p:cNvSpPr>
          <p:nvPr/>
        </p:nvSpPr>
        <p:spPr bwMode="auto">
          <a:xfrm>
            <a:off x="954088" y="3716338"/>
            <a:ext cx="0" cy="134937"/>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4674" name="Text Box 98"/>
          <p:cNvSpPr txBox="1">
            <a:spLocks noChangeArrowheads="1"/>
          </p:cNvSpPr>
          <p:nvPr/>
        </p:nvSpPr>
        <p:spPr bwMode="auto">
          <a:xfrm>
            <a:off x="2905125" y="2900363"/>
            <a:ext cx="3778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chemeClr val="hlink"/>
                </a:solidFill>
              </a:rPr>
              <a:t>24</a:t>
            </a:r>
          </a:p>
        </p:txBody>
      </p:sp>
      <p:sp>
        <p:nvSpPr>
          <p:cNvPr id="1304675" name="Text Box 99"/>
          <p:cNvSpPr txBox="1">
            <a:spLocks noChangeArrowheads="1"/>
          </p:cNvSpPr>
          <p:nvPr/>
        </p:nvSpPr>
        <p:spPr bwMode="auto">
          <a:xfrm>
            <a:off x="2486025" y="2900363"/>
            <a:ext cx="280988"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rgbClr val="66CCFF"/>
                </a:solidFill>
              </a:rPr>
              <a:t>8</a:t>
            </a:r>
          </a:p>
        </p:txBody>
      </p:sp>
      <p:sp>
        <p:nvSpPr>
          <p:cNvPr id="1304676" name="Text Box 100"/>
          <p:cNvSpPr txBox="1">
            <a:spLocks noChangeArrowheads="1"/>
          </p:cNvSpPr>
          <p:nvPr/>
        </p:nvSpPr>
        <p:spPr bwMode="auto">
          <a:xfrm>
            <a:off x="1970088" y="2900363"/>
            <a:ext cx="3778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rgbClr val="33CC33"/>
                </a:solidFill>
              </a:rPr>
              <a:t>21</a:t>
            </a:r>
          </a:p>
        </p:txBody>
      </p:sp>
      <p:sp>
        <p:nvSpPr>
          <p:cNvPr id="1304677" name="Text Box 101"/>
          <p:cNvSpPr txBox="1">
            <a:spLocks noChangeArrowheads="1"/>
          </p:cNvSpPr>
          <p:nvPr/>
        </p:nvSpPr>
        <p:spPr bwMode="auto">
          <a:xfrm>
            <a:off x="1552575" y="2900363"/>
            <a:ext cx="280988"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rgbClr val="FF6600"/>
                </a:solidFill>
              </a:rPr>
              <a:t>7</a:t>
            </a:r>
          </a:p>
        </p:txBody>
      </p:sp>
      <p:sp>
        <p:nvSpPr>
          <p:cNvPr id="1304678" name="Text Box 102"/>
          <p:cNvSpPr txBox="1">
            <a:spLocks noChangeArrowheads="1"/>
          </p:cNvSpPr>
          <p:nvPr/>
        </p:nvSpPr>
        <p:spPr bwMode="auto">
          <a:xfrm>
            <a:off x="1133475" y="2900363"/>
            <a:ext cx="280988"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t>2</a:t>
            </a:r>
          </a:p>
        </p:txBody>
      </p:sp>
      <p:sp>
        <p:nvSpPr>
          <p:cNvPr id="1304679" name="Text Box 103"/>
          <p:cNvSpPr txBox="1">
            <a:spLocks noChangeArrowheads="1"/>
          </p:cNvSpPr>
          <p:nvPr/>
        </p:nvSpPr>
        <p:spPr bwMode="auto">
          <a:xfrm>
            <a:off x="617538" y="2900363"/>
            <a:ext cx="3778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chemeClr val="folHlink"/>
                </a:solidFill>
              </a:rPr>
              <a:t>14</a:t>
            </a:r>
          </a:p>
        </p:txBody>
      </p:sp>
      <p:sp>
        <p:nvSpPr>
          <p:cNvPr id="1304680" name="Text Box 104"/>
          <p:cNvSpPr txBox="1">
            <a:spLocks noChangeArrowheads="1"/>
          </p:cNvSpPr>
          <p:nvPr/>
        </p:nvSpPr>
        <p:spPr bwMode="auto">
          <a:xfrm>
            <a:off x="103188" y="2900363"/>
            <a:ext cx="3778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rgbClr val="00FF00"/>
                </a:solidFill>
              </a:rPr>
              <a:t>12</a:t>
            </a:r>
          </a:p>
        </p:txBody>
      </p:sp>
      <p:sp>
        <p:nvSpPr>
          <p:cNvPr id="1304681" name="Oval 105"/>
          <p:cNvSpPr>
            <a:spLocks noChangeArrowheads="1"/>
          </p:cNvSpPr>
          <p:nvPr/>
        </p:nvSpPr>
        <p:spPr bwMode="auto">
          <a:xfrm>
            <a:off x="6021388" y="3717925"/>
            <a:ext cx="134937" cy="134938"/>
          </a:xfrm>
          <a:prstGeom prst="ellipse">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4682" name="Oval 106"/>
          <p:cNvSpPr>
            <a:spLocks noChangeArrowheads="1"/>
          </p:cNvSpPr>
          <p:nvPr/>
        </p:nvSpPr>
        <p:spPr bwMode="auto">
          <a:xfrm>
            <a:off x="2916238" y="3717925"/>
            <a:ext cx="134937" cy="134938"/>
          </a:xfrm>
          <a:prstGeom prst="ellipse">
            <a:avLst/>
          </a:prstGeom>
          <a:solidFill>
            <a:schemeClr val="tx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4683" name="Oval 107"/>
          <p:cNvSpPr>
            <a:spLocks noChangeArrowheads="1"/>
          </p:cNvSpPr>
          <p:nvPr/>
        </p:nvSpPr>
        <p:spPr bwMode="auto">
          <a:xfrm>
            <a:off x="4211638" y="3717925"/>
            <a:ext cx="134937" cy="134938"/>
          </a:xfrm>
          <a:prstGeom prst="ellipse">
            <a:avLst/>
          </a:prstGeom>
          <a:solidFill>
            <a:srgbClr val="FF99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4684" name="Oval 108"/>
          <p:cNvSpPr>
            <a:spLocks noChangeArrowheads="1"/>
          </p:cNvSpPr>
          <p:nvPr/>
        </p:nvSpPr>
        <p:spPr bwMode="auto">
          <a:xfrm>
            <a:off x="4481513" y="3717925"/>
            <a:ext cx="134937" cy="134938"/>
          </a:xfrm>
          <a:prstGeom prst="ellipse">
            <a:avLst/>
          </a:prstGeom>
          <a:solidFill>
            <a:srgbClr val="66CC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4685" name="Oval 109"/>
          <p:cNvSpPr>
            <a:spLocks noChangeArrowheads="1"/>
          </p:cNvSpPr>
          <p:nvPr/>
        </p:nvSpPr>
        <p:spPr bwMode="auto">
          <a:xfrm>
            <a:off x="8612188" y="3717925"/>
            <a:ext cx="134937" cy="134938"/>
          </a:xfrm>
          <a:prstGeom prst="ellipse">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4686" name="Oval 110"/>
          <p:cNvSpPr>
            <a:spLocks noChangeArrowheads="1"/>
          </p:cNvSpPr>
          <p:nvPr/>
        </p:nvSpPr>
        <p:spPr bwMode="auto">
          <a:xfrm>
            <a:off x="7848600" y="3717925"/>
            <a:ext cx="134938" cy="134938"/>
          </a:xfrm>
          <a:prstGeom prst="ellipse">
            <a:avLst/>
          </a:prstGeom>
          <a:solidFill>
            <a:srgbClr val="33CC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4687" name="Oval 111"/>
          <p:cNvSpPr>
            <a:spLocks noChangeArrowheads="1"/>
          </p:cNvSpPr>
          <p:nvPr/>
        </p:nvSpPr>
        <p:spPr bwMode="auto">
          <a:xfrm>
            <a:off x="5513388" y="3722688"/>
            <a:ext cx="134937" cy="134937"/>
          </a:xfrm>
          <a:prstGeom prst="ellipse">
            <a:avLst/>
          </a:prstGeom>
          <a:solidFill>
            <a:srgbClr val="00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4688" name="Oval 112"/>
          <p:cNvSpPr>
            <a:spLocks noChangeArrowheads="1"/>
          </p:cNvSpPr>
          <p:nvPr/>
        </p:nvSpPr>
        <p:spPr bwMode="auto">
          <a:xfrm>
            <a:off x="2924175" y="5915025"/>
            <a:ext cx="134938" cy="134938"/>
          </a:xfrm>
          <a:prstGeom prst="ellipse">
            <a:avLst/>
          </a:prstGeom>
          <a:solidFill>
            <a:schemeClr val="tx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4689" name="Line 113"/>
          <p:cNvSpPr>
            <a:spLocks noChangeShapeType="1"/>
          </p:cNvSpPr>
          <p:nvPr/>
        </p:nvSpPr>
        <p:spPr bwMode="auto">
          <a:xfrm>
            <a:off x="5172075" y="4029075"/>
            <a:ext cx="265113"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4690" name="Line 114"/>
          <p:cNvSpPr>
            <a:spLocks noChangeShapeType="1"/>
          </p:cNvSpPr>
          <p:nvPr/>
        </p:nvSpPr>
        <p:spPr bwMode="auto">
          <a:xfrm>
            <a:off x="5319713" y="4176713"/>
            <a:ext cx="265112" cy="87312"/>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4691" name="Line 115"/>
          <p:cNvSpPr>
            <a:spLocks noChangeShapeType="1"/>
          </p:cNvSpPr>
          <p:nvPr/>
        </p:nvSpPr>
        <p:spPr bwMode="auto">
          <a:xfrm>
            <a:off x="5588000" y="4257675"/>
            <a:ext cx="511175" cy="12700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4692" name="Line 116"/>
          <p:cNvSpPr>
            <a:spLocks noChangeShapeType="1"/>
          </p:cNvSpPr>
          <p:nvPr/>
        </p:nvSpPr>
        <p:spPr bwMode="auto">
          <a:xfrm>
            <a:off x="6092825" y="4397375"/>
            <a:ext cx="1809750" cy="47148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4693" name="Line 117"/>
          <p:cNvSpPr>
            <a:spLocks noChangeShapeType="1"/>
          </p:cNvSpPr>
          <p:nvPr/>
        </p:nvSpPr>
        <p:spPr bwMode="auto">
          <a:xfrm>
            <a:off x="7920038" y="4870450"/>
            <a:ext cx="766762" cy="22383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4694" name="Line 118"/>
          <p:cNvSpPr>
            <a:spLocks noChangeShapeType="1"/>
          </p:cNvSpPr>
          <p:nvPr/>
        </p:nvSpPr>
        <p:spPr bwMode="auto">
          <a:xfrm>
            <a:off x="8669338" y="5083175"/>
            <a:ext cx="215900" cy="66675"/>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4695" name="Line 119"/>
          <p:cNvSpPr>
            <a:spLocks noChangeShapeType="1"/>
          </p:cNvSpPr>
          <p:nvPr/>
        </p:nvSpPr>
        <p:spPr bwMode="auto">
          <a:xfrm flipH="1">
            <a:off x="4541838" y="5149850"/>
            <a:ext cx="4346575" cy="588963"/>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4696" name="Line 120"/>
          <p:cNvSpPr>
            <a:spLocks noChangeShapeType="1"/>
          </p:cNvSpPr>
          <p:nvPr/>
        </p:nvSpPr>
        <p:spPr bwMode="auto">
          <a:xfrm flipH="1">
            <a:off x="4297363" y="5732463"/>
            <a:ext cx="257175" cy="47625"/>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4697" name="Line 121"/>
          <p:cNvSpPr>
            <a:spLocks noChangeShapeType="1"/>
          </p:cNvSpPr>
          <p:nvPr/>
        </p:nvSpPr>
        <p:spPr bwMode="auto">
          <a:xfrm flipH="1">
            <a:off x="3011488" y="5802313"/>
            <a:ext cx="1230312" cy="16668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4698" name="Line 122"/>
          <p:cNvSpPr>
            <a:spLocks noChangeShapeType="1"/>
          </p:cNvSpPr>
          <p:nvPr/>
        </p:nvSpPr>
        <p:spPr bwMode="auto">
          <a:xfrm>
            <a:off x="2736850" y="6038850"/>
            <a:ext cx="1809750" cy="47148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4699" name="Oval 123"/>
          <p:cNvSpPr>
            <a:spLocks noChangeArrowheads="1"/>
          </p:cNvSpPr>
          <p:nvPr/>
        </p:nvSpPr>
        <p:spPr bwMode="auto">
          <a:xfrm>
            <a:off x="5248275" y="4105275"/>
            <a:ext cx="134938" cy="134938"/>
          </a:xfrm>
          <a:prstGeom prst="ellipse">
            <a:avLst/>
          </a:prstGeom>
          <a:solidFill>
            <a:schemeClr val="accent1"/>
          </a:solidFill>
          <a:ln w="9525">
            <a:solidFill>
              <a:schemeClr val="tx1"/>
            </a:solidFill>
            <a:round/>
            <a:headEnd/>
            <a:tailEnd/>
          </a:ln>
        </p:spPr>
        <p:txBody>
          <a:bodyPr wrap="none" anchor="ctr"/>
          <a:lstStyle/>
          <a:p>
            <a:endParaRPr lang="nb-NO"/>
          </a:p>
        </p:txBody>
      </p:sp>
      <p:sp>
        <p:nvSpPr>
          <p:cNvPr id="1304700" name="Oval 124"/>
          <p:cNvSpPr>
            <a:spLocks noChangeArrowheads="1"/>
          </p:cNvSpPr>
          <p:nvPr/>
        </p:nvSpPr>
        <p:spPr bwMode="auto">
          <a:xfrm>
            <a:off x="8620125" y="5014913"/>
            <a:ext cx="134938" cy="134937"/>
          </a:xfrm>
          <a:prstGeom prst="ellipse">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4701" name="Oval 125"/>
          <p:cNvSpPr>
            <a:spLocks noChangeArrowheads="1"/>
          </p:cNvSpPr>
          <p:nvPr/>
        </p:nvSpPr>
        <p:spPr bwMode="auto">
          <a:xfrm>
            <a:off x="4476750" y="5670550"/>
            <a:ext cx="134938" cy="134938"/>
          </a:xfrm>
          <a:prstGeom prst="ellipse">
            <a:avLst/>
          </a:prstGeom>
          <a:solidFill>
            <a:srgbClr val="66CC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4702" name="Oval 126"/>
          <p:cNvSpPr>
            <a:spLocks noChangeArrowheads="1"/>
          </p:cNvSpPr>
          <p:nvPr/>
        </p:nvSpPr>
        <p:spPr bwMode="auto">
          <a:xfrm>
            <a:off x="7843838" y="4806950"/>
            <a:ext cx="134937" cy="134938"/>
          </a:xfrm>
          <a:prstGeom prst="ellipse">
            <a:avLst/>
          </a:prstGeom>
          <a:solidFill>
            <a:srgbClr val="33CC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4703" name="Oval 127"/>
          <p:cNvSpPr>
            <a:spLocks noChangeArrowheads="1"/>
          </p:cNvSpPr>
          <p:nvPr/>
        </p:nvSpPr>
        <p:spPr bwMode="auto">
          <a:xfrm>
            <a:off x="4210050" y="5716588"/>
            <a:ext cx="134938" cy="134937"/>
          </a:xfrm>
          <a:prstGeom prst="ellipse">
            <a:avLst/>
          </a:prstGeom>
          <a:solidFill>
            <a:srgbClr val="FF99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4704" name="Oval 128"/>
          <p:cNvSpPr>
            <a:spLocks noChangeArrowheads="1"/>
          </p:cNvSpPr>
          <p:nvPr/>
        </p:nvSpPr>
        <p:spPr bwMode="auto">
          <a:xfrm>
            <a:off x="6016625" y="4322763"/>
            <a:ext cx="134938" cy="134937"/>
          </a:xfrm>
          <a:prstGeom prst="ellipse">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4705" name="Oval 129"/>
          <p:cNvSpPr>
            <a:spLocks noChangeArrowheads="1"/>
          </p:cNvSpPr>
          <p:nvPr/>
        </p:nvSpPr>
        <p:spPr bwMode="auto">
          <a:xfrm>
            <a:off x="5511800" y="4191000"/>
            <a:ext cx="134938" cy="134938"/>
          </a:xfrm>
          <a:prstGeom prst="ellipse">
            <a:avLst/>
          </a:prstGeom>
          <a:solidFill>
            <a:srgbClr val="00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4706" name="Line 130"/>
          <p:cNvSpPr>
            <a:spLocks noChangeShapeType="1"/>
          </p:cNvSpPr>
          <p:nvPr/>
        </p:nvSpPr>
        <p:spPr bwMode="auto">
          <a:xfrm flipH="1">
            <a:off x="2728913" y="5981700"/>
            <a:ext cx="285750" cy="47625"/>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46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046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046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046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046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45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046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0468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04670"/>
                                        </p:tgtEl>
                                        <p:attrNameLst>
                                          <p:attrName>style.visibility</p:attrName>
                                        </p:attrNameLst>
                                      </p:cBhvr>
                                      <p:to>
                                        <p:strVal val="visible"/>
                                      </p:to>
                                    </p:set>
                                    <p:anim calcmode="lin" valueType="num">
                                      <p:cBhvr additive="base">
                                        <p:cTn id="27" dur="500" fill="hold"/>
                                        <p:tgtEl>
                                          <p:spTgt spid="1304670"/>
                                        </p:tgtEl>
                                        <p:attrNameLst>
                                          <p:attrName>ppt_x</p:attrName>
                                        </p:attrNameLst>
                                      </p:cBhvr>
                                      <p:tavLst>
                                        <p:tav tm="0">
                                          <p:val>
                                            <p:strVal val="0-#ppt_w/2"/>
                                          </p:val>
                                        </p:tav>
                                        <p:tav tm="100000">
                                          <p:val>
                                            <p:strVal val="#ppt_x"/>
                                          </p:val>
                                        </p:tav>
                                      </p:tavLst>
                                    </p:anim>
                                    <p:anim calcmode="lin" valueType="num">
                                      <p:cBhvr additive="base">
                                        <p:cTn id="28" dur="500" fill="hold"/>
                                        <p:tgtEl>
                                          <p:spTgt spid="1304670"/>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1304685"/>
                                        </p:tgtEl>
                                        <p:attrNameLst>
                                          <p:attrName>style.visibility</p:attrName>
                                        </p:attrNameLst>
                                      </p:cBhvr>
                                      <p:to>
                                        <p:strVal val="visible"/>
                                      </p:to>
                                    </p:se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304674"/>
                                        </p:tgtEl>
                                        <p:attrNameLst>
                                          <p:attrName>style.visibility</p:attrName>
                                        </p:attrNameLst>
                                      </p:cBhvr>
                                      <p:to>
                                        <p:strVal val="visible"/>
                                      </p:to>
                                    </p:set>
                                  </p:childTnLst>
                                </p:cTn>
                              </p:par>
                            </p:childTnLst>
                          </p:cTn>
                        </p:par>
                        <p:par>
                          <p:cTn id="35" fill="hold" nodeType="afterGroup">
                            <p:stCondLst>
                              <p:cond delay="500"/>
                            </p:stCondLst>
                            <p:childTnLst>
                              <p:par>
                                <p:cTn id="36" presetID="0" presetClass="path" presetSubtype="0" accel="50000" decel="50000" fill="hold" grpId="1" nodeType="afterEffect">
                                  <p:stCondLst>
                                    <p:cond delay="0"/>
                                  </p:stCondLst>
                                  <p:childTnLst>
                                    <p:animMotion origin="layout" path="M 0.0 0.0 L -0.23229 0.07459 L -0.23229 0.40607 " pathEditMode="relative" ptsTypes="AAA">
                                      <p:cBhvr>
                                        <p:cTn id="37" dur="2000" fill="hold"/>
                                        <p:tgtEl>
                                          <p:spTgt spid="1304674"/>
                                        </p:tgtEl>
                                        <p:attrNameLst>
                                          <p:attrName>ppt_x</p:attrName>
                                          <p:attrName>ppt_y</p:attrName>
                                        </p:attrNameLst>
                                      </p:cBhvr>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304669"/>
                                        </p:tgtEl>
                                        <p:attrNameLst>
                                          <p:attrName>style.visibility</p:attrName>
                                        </p:attrNameLst>
                                      </p:cBhvr>
                                      <p:to>
                                        <p:strVal val="visible"/>
                                      </p:to>
                                    </p:set>
                                    <p:anim calcmode="lin" valueType="num">
                                      <p:cBhvr additive="base">
                                        <p:cTn id="42" dur="500" fill="hold"/>
                                        <p:tgtEl>
                                          <p:spTgt spid="1304669"/>
                                        </p:tgtEl>
                                        <p:attrNameLst>
                                          <p:attrName>ppt_x</p:attrName>
                                        </p:attrNameLst>
                                      </p:cBhvr>
                                      <p:tavLst>
                                        <p:tav tm="0">
                                          <p:val>
                                            <p:strVal val="0-#ppt_w/2"/>
                                          </p:val>
                                        </p:tav>
                                        <p:tav tm="100000">
                                          <p:val>
                                            <p:strVal val="#ppt_x"/>
                                          </p:val>
                                        </p:tav>
                                      </p:tavLst>
                                    </p:anim>
                                    <p:anim calcmode="lin" valueType="num">
                                      <p:cBhvr additive="base">
                                        <p:cTn id="43" dur="500" fill="hold"/>
                                        <p:tgtEl>
                                          <p:spTgt spid="1304669"/>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1304675"/>
                                        </p:tgtEl>
                                        <p:attrNameLst>
                                          <p:attrName>style.visibility</p:attrName>
                                        </p:attrNameLst>
                                      </p:cBhvr>
                                      <p:to>
                                        <p:strVal val="visible"/>
                                      </p:to>
                                    </p:set>
                                  </p:childTnLst>
                                </p:cTn>
                              </p:par>
                            </p:childTnLst>
                          </p:cTn>
                        </p:par>
                        <p:par>
                          <p:cTn id="47" fill="hold" nodeType="afterGroup">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1304684"/>
                                        </p:tgtEl>
                                        <p:attrNameLst>
                                          <p:attrName>style.visibility</p:attrName>
                                        </p:attrNameLst>
                                      </p:cBhvr>
                                      <p:to>
                                        <p:strVal val="visible"/>
                                      </p:to>
                                    </p:set>
                                  </p:childTnLst>
                                </p:cTn>
                              </p:par>
                            </p:childTnLst>
                          </p:cTn>
                        </p:par>
                        <p:par>
                          <p:cTn id="50" fill="hold" nodeType="afterGroup">
                            <p:stCondLst>
                              <p:cond delay="500"/>
                            </p:stCondLst>
                            <p:childTnLst>
                              <p:par>
                                <p:cTn id="51" presetID="0" presetClass="path" presetSubtype="0" accel="50000" decel="50000" fill="hold" grpId="1" nodeType="afterEffect">
                                  <p:stCondLst>
                                    <p:cond delay="0"/>
                                  </p:stCondLst>
                                  <p:childTnLst>
                                    <p:animMotion origin="layout" path="M 0.0 0.0 L -0.18281 0.0732 L -0.18281 0.36298 " pathEditMode="relative" rAng="0" ptsTypes="AAA">
                                      <p:cBhvr>
                                        <p:cTn id="52" dur="2000" fill="hold"/>
                                        <p:tgtEl>
                                          <p:spTgt spid="1304675"/>
                                        </p:tgtEl>
                                        <p:attrNameLst>
                                          <p:attrName>ppt_x</p:attrName>
                                          <p:attrName>ppt_y</p:attrName>
                                        </p:attrNameLst>
                                      </p:cBhvr>
                                      <p:rCtr x="0" y="0"/>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304668"/>
                                        </p:tgtEl>
                                        <p:attrNameLst>
                                          <p:attrName>style.visibility</p:attrName>
                                        </p:attrNameLst>
                                      </p:cBhvr>
                                      <p:to>
                                        <p:strVal val="visible"/>
                                      </p:to>
                                    </p:set>
                                    <p:anim calcmode="lin" valueType="num">
                                      <p:cBhvr additive="base">
                                        <p:cTn id="57" dur="500" fill="hold"/>
                                        <p:tgtEl>
                                          <p:spTgt spid="1304668"/>
                                        </p:tgtEl>
                                        <p:attrNameLst>
                                          <p:attrName>ppt_x</p:attrName>
                                        </p:attrNameLst>
                                      </p:cBhvr>
                                      <p:tavLst>
                                        <p:tav tm="0">
                                          <p:val>
                                            <p:strVal val="0-#ppt_w/2"/>
                                          </p:val>
                                        </p:tav>
                                        <p:tav tm="100000">
                                          <p:val>
                                            <p:strVal val="#ppt_x"/>
                                          </p:val>
                                        </p:tav>
                                      </p:tavLst>
                                    </p:anim>
                                    <p:anim calcmode="lin" valueType="num">
                                      <p:cBhvr additive="base">
                                        <p:cTn id="58" dur="500" fill="hold"/>
                                        <p:tgtEl>
                                          <p:spTgt spid="1304668"/>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1304676"/>
                                        </p:tgtEl>
                                        <p:attrNameLst>
                                          <p:attrName>style.visibility</p:attrName>
                                        </p:attrNameLst>
                                      </p:cBhvr>
                                      <p:to>
                                        <p:strVal val="visible"/>
                                      </p:to>
                                    </p:set>
                                  </p:childTnLst>
                                </p:cTn>
                              </p:par>
                            </p:childTnLst>
                          </p:cTn>
                        </p:par>
                        <p:par>
                          <p:cTn id="62" fill="hold" nodeType="afterGroup">
                            <p:stCondLst>
                              <p:cond delay="500"/>
                            </p:stCondLst>
                            <p:childTnLst>
                              <p:par>
                                <p:cTn id="63" presetID="1" presetClass="entr" presetSubtype="0" fill="hold" grpId="0" nodeType="afterEffect">
                                  <p:stCondLst>
                                    <p:cond delay="0"/>
                                  </p:stCondLst>
                                  <p:childTnLst>
                                    <p:set>
                                      <p:cBhvr>
                                        <p:cTn id="64" dur="1" fill="hold">
                                          <p:stCondLst>
                                            <p:cond delay="0"/>
                                          </p:stCondLst>
                                        </p:cTn>
                                        <p:tgtEl>
                                          <p:spTgt spid="1304686"/>
                                        </p:tgtEl>
                                        <p:attrNameLst>
                                          <p:attrName>style.visibility</p:attrName>
                                        </p:attrNameLst>
                                      </p:cBhvr>
                                      <p:to>
                                        <p:strVal val="visible"/>
                                      </p:to>
                                    </p:set>
                                  </p:childTnLst>
                                </p:cTn>
                              </p:par>
                            </p:childTnLst>
                          </p:cTn>
                        </p:par>
                        <p:par>
                          <p:cTn id="65" fill="hold" nodeType="afterGroup">
                            <p:stCondLst>
                              <p:cond delay="500"/>
                            </p:stCondLst>
                            <p:childTnLst>
                              <p:par>
                                <p:cTn id="66" presetID="0" presetClass="path" presetSubtype="0" accel="50000" decel="50000" fill="hold" grpId="2" nodeType="afterEffect">
                                  <p:stCondLst>
                                    <p:cond delay="0"/>
                                  </p:stCondLst>
                                  <p:childTnLst>
                                    <p:animMotion origin="layout" path="M -0.18107 0.3616 L -0.18107 0.32013 " pathEditMode="relative" rAng="0" ptsTypes="AA">
                                      <p:cBhvr>
                                        <p:cTn id="67" dur="2000" fill="hold"/>
                                        <p:tgtEl>
                                          <p:spTgt spid="1304675"/>
                                        </p:tgtEl>
                                        <p:attrNameLst>
                                          <p:attrName>ppt_x</p:attrName>
                                          <p:attrName>ppt_y</p:attrName>
                                        </p:attrNameLst>
                                      </p:cBhvr>
                                      <p:rCtr x="0" y="-2085"/>
                                    </p:animMotion>
                                  </p:childTnLst>
                                </p:cTn>
                              </p:par>
                              <p:par>
                                <p:cTn id="68" presetID="0" presetClass="path" presetSubtype="0" accel="50000" decel="50000" fill="hold" grpId="2" nodeType="withEffect">
                                  <p:stCondLst>
                                    <p:cond delay="0"/>
                                  </p:stCondLst>
                                  <p:childTnLst>
                                    <p:animMotion origin="layout" path="M -0.23229 0.40607 L -0.23351 0.36322 " pathEditMode="relative" rAng="0" ptsTypes="AA">
                                      <p:cBhvr>
                                        <p:cTn id="69" dur="2000" fill="hold"/>
                                        <p:tgtEl>
                                          <p:spTgt spid="1304674"/>
                                        </p:tgtEl>
                                        <p:attrNameLst>
                                          <p:attrName>ppt_x</p:attrName>
                                          <p:attrName>ppt_y</p:attrName>
                                        </p:attrNameLst>
                                      </p:cBhvr>
                                      <p:rCtr x="-69" y="-2154"/>
                                    </p:animMotion>
                                  </p:childTnLst>
                                </p:cTn>
                              </p:par>
                              <p:par>
                                <p:cTn id="70" presetID="0" presetClass="path" presetSubtype="0" accel="50000" decel="50000" fill="hold" grpId="1" nodeType="withEffect">
                                  <p:stCondLst>
                                    <p:cond delay="0"/>
                                  </p:stCondLst>
                                  <p:childTnLst>
                                    <p:animMotion origin="layout" path="M 0.0 0.0 L -0.13004 0.0732 L -0.13004 0.40746 " pathEditMode="relative" rAng="0" ptsTypes="AAA">
                                      <p:cBhvr>
                                        <p:cTn id="71" dur="2000" fill="hold"/>
                                        <p:tgtEl>
                                          <p:spTgt spid="1304676"/>
                                        </p:tgtEl>
                                        <p:attrNameLst>
                                          <p:attrName>ppt_x</p:attrName>
                                          <p:attrName>ppt_y</p:attrName>
                                        </p:attrNameLst>
                                      </p:cBhvr>
                                      <p:rCtr x="0" y="0"/>
                                    </p:animMotion>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1304667"/>
                                        </p:tgtEl>
                                        <p:attrNameLst>
                                          <p:attrName>style.visibility</p:attrName>
                                        </p:attrNameLst>
                                      </p:cBhvr>
                                      <p:to>
                                        <p:strVal val="visible"/>
                                      </p:to>
                                    </p:set>
                                    <p:anim calcmode="lin" valueType="num">
                                      <p:cBhvr additive="base">
                                        <p:cTn id="76" dur="500" fill="hold"/>
                                        <p:tgtEl>
                                          <p:spTgt spid="1304667"/>
                                        </p:tgtEl>
                                        <p:attrNameLst>
                                          <p:attrName>ppt_x</p:attrName>
                                        </p:attrNameLst>
                                      </p:cBhvr>
                                      <p:tavLst>
                                        <p:tav tm="0">
                                          <p:val>
                                            <p:strVal val="0-#ppt_w/2"/>
                                          </p:val>
                                        </p:tav>
                                        <p:tav tm="100000">
                                          <p:val>
                                            <p:strVal val="#ppt_x"/>
                                          </p:val>
                                        </p:tav>
                                      </p:tavLst>
                                    </p:anim>
                                    <p:anim calcmode="lin" valueType="num">
                                      <p:cBhvr additive="base">
                                        <p:cTn id="77" dur="500" fill="hold"/>
                                        <p:tgtEl>
                                          <p:spTgt spid="1304667"/>
                                        </p:tgtEl>
                                        <p:attrNameLst>
                                          <p:attrName>ppt_y</p:attrName>
                                        </p:attrNameLst>
                                      </p:cBhvr>
                                      <p:tavLst>
                                        <p:tav tm="0">
                                          <p:val>
                                            <p:strVal val="#ppt_y"/>
                                          </p:val>
                                        </p:tav>
                                        <p:tav tm="100000">
                                          <p:val>
                                            <p:strVal val="#ppt_y"/>
                                          </p:val>
                                        </p:tav>
                                      </p:tavLst>
                                    </p:anim>
                                  </p:childTnLst>
                                </p:cTn>
                              </p:par>
                            </p:childTnLst>
                          </p:cTn>
                        </p:par>
                        <p:par>
                          <p:cTn id="78" fill="hold" nodeType="afterGroup">
                            <p:stCondLst>
                              <p:cond delay="500"/>
                            </p:stCondLst>
                            <p:childTnLst>
                              <p:par>
                                <p:cTn id="79" presetID="1" presetClass="entr" presetSubtype="0" fill="hold" grpId="0" nodeType="afterEffect">
                                  <p:stCondLst>
                                    <p:cond delay="0"/>
                                  </p:stCondLst>
                                  <p:childTnLst>
                                    <p:set>
                                      <p:cBhvr>
                                        <p:cTn id="80" dur="1" fill="hold">
                                          <p:stCondLst>
                                            <p:cond delay="0"/>
                                          </p:stCondLst>
                                        </p:cTn>
                                        <p:tgtEl>
                                          <p:spTgt spid="1304683"/>
                                        </p:tgtEl>
                                        <p:attrNameLst>
                                          <p:attrName>style.visibility</p:attrName>
                                        </p:attrNameLst>
                                      </p:cBhvr>
                                      <p:to>
                                        <p:strVal val="visible"/>
                                      </p:to>
                                    </p:set>
                                  </p:childTnLst>
                                </p:cTn>
                              </p:par>
                            </p:childTnLst>
                          </p:cTn>
                        </p:par>
                        <p:par>
                          <p:cTn id="81" fill="hold" nodeType="afterGroup">
                            <p:stCondLst>
                              <p:cond delay="500"/>
                            </p:stCondLst>
                            <p:childTnLst>
                              <p:par>
                                <p:cTn id="82" presetID="1" presetClass="entr" presetSubtype="0" fill="hold" grpId="0" nodeType="afterEffect">
                                  <p:stCondLst>
                                    <p:cond delay="0"/>
                                  </p:stCondLst>
                                  <p:childTnLst>
                                    <p:set>
                                      <p:cBhvr>
                                        <p:cTn id="83" dur="1" fill="hold">
                                          <p:stCondLst>
                                            <p:cond delay="0"/>
                                          </p:stCondLst>
                                        </p:cTn>
                                        <p:tgtEl>
                                          <p:spTgt spid="1304677"/>
                                        </p:tgtEl>
                                        <p:attrNameLst>
                                          <p:attrName>style.visibility</p:attrName>
                                        </p:attrNameLst>
                                      </p:cBhvr>
                                      <p:to>
                                        <p:strVal val="visible"/>
                                      </p:to>
                                    </p:set>
                                  </p:childTnLst>
                                </p:cTn>
                              </p:par>
                            </p:childTnLst>
                          </p:cTn>
                        </p:par>
                        <p:par>
                          <p:cTn id="84" fill="hold" nodeType="afterGroup">
                            <p:stCondLst>
                              <p:cond delay="500"/>
                            </p:stCondLst>
                            <p:childTnLst>
                              <p:par>
                                <p:cTn id="85" presetID="0" presetClass="path" presetSubtype="0" accel="50000" decel="50000" fill="hold" grpId="1" nodeType="afterEffect">
                                  <p:stCondLst>
                                    <p:cond delay="0"/>
                                  </p:stCondLst>
                                  <p:childTnLst>
                                    <p:animMotion origin="layout" path="M 0.0 0.0 L -0.07848 0.07621 L -0.07848 0.27704 " pathEditMode="relative" ptsTypes="AAA">
                                      <p:cBhvr>
                                        <p:cTn id="86" dur="2000" fill="hold"/>
                                        <p:tgtEl>
                                          <p:spTgt spid="1304677"/>
                                        </p:tgtEl>
                                        <p:attrNameLst>
                                          <p:attrName>ppt_x</p:attrName>
                                          <p:attrName>ppt_y</p:attrName>
                                        </p:attrNameLst>
                                      </p:cBhvr>
                                    </p:animMotion>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304666"/>
                                        </p:tgtEl>
                                        <p:attrNameLst>
                                          <p:attrName>style.visibility</p:attrName>
                                        </p:attrNameLst>
                                      </p:cBhvr>
                                      <p:to>
                                        <p:strVal val="visible"/>
                                      </p:to>
                                    </p:set>
                                    <p:anim calcmode="lin" valueType="num">
                                      <p:cBhvr additive="base">
                                        <p:cTn id="91" dur="500" fill="hold"/>
                                        <p:tgtEl>
                                          <p:spTgt spid="1304666"/>
                                        </p:tgtEl>
                                        <p:attrNameLst>
                                          <p:attrName>ppt_x</p:attrName>
                                        </p:attrNameLst>
                                      </p:cBhvr>
                                      <p:tavLst>
                                        <p:tav tm="0">
                                          <p:val>
                                            <p:strVal val="0-#ppt_w/2"/>
                                          </p:val>
                                        </p:tav>
                                        <p:tav tm="100000">
                                          <p:val>
                                            <p:strVal val="#ppt_x"/>
                                          </p:val>
                                        </p:tav>
                                      </p:tavLst>
                                    </p:anim>
                                    <p:anim calcmode="lin" valueType="num">
                                      <p:cBhvr additive="base">
                                        <p:cTn id="92" dur="500" fill="hold"/>
                                        <p:tgtEl>
                                          <p:spTgt spid="1304666"/>
                                        </p:tgtEl>
                                        <p:attrNameLst>
                                          <p:attrName>ppt_y</p:attrName>
                                        </p:attrNameLst>
                                      </p:cBhvr>
                                      <p:tavLst>
                                        <p:tav tm="0">
                                          <p:val>
                                            <p:strVal val="#ppt_y"/>
                                          </p:val>
                                        </p:tav>
                                        <p:tav tm="100000">
                                          <p:val>
                                            <p:strVal val="#ppt_y"/>
                                          </p:val>
                                        </p:tav>
                                      </p:tavLst>
                                    </p:anim>
                                  </p:childTnLst>
                                </p:cTn>
                              </p:par>
                            </p:childTnLst>
                          </p:cTn>
                        </p:par>
                        <p:par>
                          <p:cTn id="93" fill="hold" nodeType="afterGroup">
                            <p:stCondLst>
                              <p:cond delay="500"/>
                            </p:stCondLst>
                            <p:childTnLst>
                              <p:par>
                                <p:cTn id="94" presetID="1" presetClass="entr" presetSubtype="0" fill="hold" grpId="0" nodeType="afterEffect">
                                  <p:stCondLst>
                                    <p:cond delay="0"/>
                                  </p:stCondLst>
                                  <p:childTnLst>
                                    <p:set>
                                      <p:cBhvr>
                                        <p:cTn id="95" dur="1" fill="hold">
                                          <p:stCondLst>
                                            <p:cond delay="0"/>
                                          </p:stCondLst>
                                        </p:cTn>
                                        <p:tgtEl>
                                          <p:spTgt spid="1304682"/>
                                        </p:tgtEl>
                                        <p:attrNameLst>
                                          <p:attrName>style.visibility</p:attrName>
                                        </p:attrNameLst>
                                      </p:cBhvr>
                                      <p:to>
                                        <p:strVal val="visible"/>
                                      </p:to>
                                    </p:set>
                                  </p:childTnLst>
                                </p:cTn>
                              </p:par>
                            </p:childTnLst>
                          </p:cTn>
                        </p:par>
                        <p:par>
                          <p:cTn id="96" fill="hold" nodeType="afterGroup">
                            <p:stCondLst>
                              <p:cond delay="500"/>
                            </p:stCondLst>
                            <p:childTnLst>
                              <p:par>
                                <p:cTn id="97" presetID="1" presetClass="entr" presetSubtype="0" fill="hold" grpId="0" nodeType="afterEffect">
                                  <p:stCondLst>
                                    <p:cond delay="0"/>
                                  </p:stCondLst>
                                  <p:childTnLst>
                                    <p:set>
                                      <p:cBhvr>
                                        <p:cTn id="98" dur="1" fill="hold">
                                          <p:stCondLst>
                                            <p:cond delay="0"/>
                                          </p:stCondLst>
                                        </p:cTn>
                                        <p:tgtEl>
                                          <p:spTgt spid="1304678"/>
                                        </p:tgtEl>
                                        <p:attrNameLst>
                                          <p:attrName>style.visibility</p:attrName>
                                        </p:attrNameLst>
                                      </p:cBhvr>
                                      <p:to>
                                        <p:strVal val="visible"/>
                                      </p:to>
                                    </p:set>
                                  </p:childTnLst>
                                </p:cTn>
                              </p:par>
                            </p:childTnLst>
                          </p:cTn>
                        </p:par>
                        <p:par>
                          <p:cTn id="99" fill="hold" nodeType="afterGroup">
                            <p:stCondLst>
                              <p:cond delay="500"/>
                            </p:stCondLst>
                            <p:childTnLst>
                              <p:par>
                                <p:cTn id="100" presetID="0" presetClass="path" presetSubtype="0" accel="50000" decel="50000" fill="hold" grpId="1" nodeType="afterEffect">
                                  <p:stCondLst>
                                    <p:cond delay="0"/>
                                  </p:stCondLst>
                                  <p:childTnLst>
                                    <p:animMotion origin="layout" path="M 0.0 0.0 L -0.03125 0.07459 L -0.03334 0.23094 " pathEditMode="relative" ptsTypes="AAA">
                                      <p:cBhvr>
                                        <p:cTn id="101" dur="2000" fill="hold"/>
                                        <p:tgtEl>
                                          <p:spTgt spid="1304678"/>
                                        </p:tgtEl>
                                        <p:attrNameLst>
                                          <p:attrName>ppt_x</p:attrName>
                                          <p:attrName>ppt_y</p:attrName>
                                        </p:attrNameLst>
                                      </p:cBhvr>
                                    </p:animMotion>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 presetClass="entr" presetSubtype="8" fill="hold" grpId="0" nodeType="clickEffect">
                                  <p:stCondLst>
                                    <p:cond delay="0"/>
                                  </p:stCondLst>
                                  <p:childTnLst>
                                    <p:set>
                                      <p:cBhvr>
                                        <p:cTn id="105" dur="1" fill="hold">
                                          <p:stCondLst>
                                            <p:cond delay="0"/>
                                          </p:stCondLst>
                                        </p:cTn>
                                        <p:tgtEl>
                                          <p:spTgt spid="1304665"/>
                                        </p:tgtEl>
                                        <p:attrNameLst>
                                          <p:attrName>style.visibility</p:attrName>
                                        </p:attrNameLst>
                                      </p:cBhvr>
                                      <p:to>
                                        <p:strVal val="visible"/>
                                      </p:to>
                                    </p:set>
                                    <p:anim calcmode="lin" valueType="num">
                                      <p:cBhvr additive="base">
                                        <p:cTn id="106" dur="500" fill="hold"/>
                                        <p:tgtEl>
                                          <p:spTgt spid="1304665"/>
                                        </p:tgtEl>
                                        <p:attrNameLst>
                                          <p:attrName>ppt_x</p:attrName>
                                        </p:attrNameLst>
                                      </p:cBhvr>
                                      <p:tavLst>
                                        <p:tav tm="0">
                                          <p:val>
                                            <p:strVal val="0-#ppt_w/2"/>
                                          </p:val>
                                        </p:tav>
                                        <p:tav tm="100000">
                                          <p:val>
                                            <p:strVal val="#ppt_x"/>
                                          </p:val>
                                        </p:tav>
                                      </p:tavLst>
                                    </p:anim>
                                    <p:anim calcmode="lin" valueType="num">
                                      <p:cBhvr additive="base">
                                        <p:cTn id="107" dur="500" fill="hold"/>
                                        <p:tgtEl>
                                          <p:spTgt spid="1304665"/>
                                        </p:tgtEl>
                                        <p:attrNameLst>
                                          <p:attrName>ppt_y</p:attrName>
                                        </p:attrNameLst>
                                      </p:cBhvr>
                                      <p:tavLst>
                                        <p:tav tm="0">
                                          <p:val>
                                            <p:strVal val="#ppt_y"/>
                                          </p:val>
                                        </p:tav>
                                        <p:tav tm="100000">
                                          <p:val>
                                            <p:strVal val="#ppt_y"/>
                                          </p:val>
                                        </p:tav>
                                      </p:tavLst>
                                    </p:anim>
                                  </p:childTnLst>
                                </p:cTn>
                              </p:par>
                            </p:childTnLst>
                          </p:cTn>
                        </p:par>
                        <p:par>
                          <p:cTn id="108" fill="hold" nodeType="afterGroup">
                            <p:stCondLst>
                              <p:cond delay="500"/>
                            </p:stCondLst>
                            <p:childTnLst>
                              <p:par>
                                <p:cTn id="109" presetID="1" presetClass="entr" presetSubtype="0" fill="hold" grpId="0" nodeType="afterEffect">
                                  <p:stCondLst>
                                    <p:cond delay="0"/>
                                  </p:stCondLst>
                                  <p:childTnLst>
                                    <p:set>
                                      <p:cBhvr>
                                        <p:cTn id="110" dur="1" fill="hold">
                                          <p:stCondLst>
                                            <p:cond delay="0"/>
                                          </p:stCondLst>
                                        </p:cTn>
                                        <p:tgtEl>
                                          <p:spTgt spid="1304681"/>
                                        </p:tgtEl>
                                        <p:attrNameLst>
                                          <p:attrName>style.visibility</p:attrName>
                                        </p:attrNameLst>
                                      </p:cBhvr>
                                      <p:to>
                                        <p:strVal val="visible"/>
                                      </p:to>
                                    </p:set>
                                  </p:childTnLst>
                                </p:cTn>
                              </p:par>
                            </p:childTnLst>
                          </p:cTn>
                        </p:par>
                        <p:par>
                          <p:cTn id="111" fill="hold" nodeType="afterGroup">
                            <p:stCondLst>
                              <p:cond delay="500"/>
                            </p:stCondLst>
                            <p:childTnLst>
                              <p:par>
                                <p:cTn id="112" presetID="0" presetClass="path" presetSubtype="0" accel="50000" decel="50000" fill="hold" grpId="2" nodeType="afterEffect">
                                  <p:stCondLst>
                                    <p:cond delay="0"/>
                                  </p:stCondLst>
                                  <p:childTnLst>
                                    <p:animMotion origin="layout" path="M -0.03333 0.23095 L -0.03333 0.18555 " pathEditMode="relative" rAng="0" ptsTypes="AA">
                                      <p:cBhvr>
                                        <p:cTn id="113" dur="500" fill="hold"/>
                                        <p:tgtEl>
                                          <p:spTgt spid="1304678"/>
                                        </p:tgtEl>
                                        <p:attrNameLst>
                                          <p:attrName>ppt_x</p:attrName>
                                          <p:attrName>ppt_y</p:attrName>
                                        </p:attrNameLst>
                                      </p:cBhvr>
                                      <p:rCtr x="0" y="-2270"/>
                                    </p:animMotion>
                                  </p:childTnLst>
                                </p:cTn>
                              </p:par>
                              <p:par>
                                <p:cTn id="114" presetID="0" presetClass="path" presetSubtype="0" accel="50000" decel="50000" fill="hold" grpId="2" nodeType="withEffect">
                                  <p:stCondLst>
                                    <p:cond delay="0"/>
                                  </p:stCondLst>
                                  <p:childTnLst>
                                    <p:animMotion origin="layout" path="M -0.07847 0.27704 L -0.07847 0.23094 " pathEditMode="relative" rAng="0" ptsTypes="AA">
                                      <p:cBhvr>
                                        <p:cTn id="115" dur="500" fill="hold"/>
                                        <p:tgtEl>
                                          <p:spTgt spid="1304677"/>
                                        </p:tgtEl>
                                        <p:attrNameLst>
                                          <p:attrName>ppt_x</p:attrName>
                                          <p:attrName>ppt_y</p:attrName>
                                        </p:attrNameLst>
                                      </p:cBhvr>
                                      <p:rCtr x="0" y="-2316"/>
                                    </p:animMotion>
                                  </p:childTnLst>
                                </p:cTn>
                              </p:par>
                              <p:par>
                                <p:cTn id="116" presetID="0" presetClass="path" presetSubtype="0" accel="50000" decel="50000" fill="hold" grpId="3" nodeType="withEffect">
                                  <p:stCondLst>
                                    <p:cond delay="0"/>
                                  </p:stCondLst>
                                  <p:childTnLst>
                                    <p:animMotion origin="layout" path="M -0.18108 0.32013 L -0.18108 0.27704 " pathEditMode="relative" rAng="0" ptsTypes="AA">
                                      <p:cBhvr>
                                        <p:cTn id="117" dur="500" fill="hold"/>
                                        <p:tgtEl>
                                          <p:spTgt spid="1304675"/>
                                        </p:tgtEl>
                                        <p:attrNameLst>
                                          <p:attrName>ppt_x</p:attrName>
                                          <p:attrName>ppt_y</p:attrName>
                                        </p:attrNameLst>
                                      </p:cBhvr>
                                      <p:rCtr x="0" y="-2154"/>
                                    </p:animMotion>
                                  </p:childTnLst>
                                </p:cTn>
                              </p:par>
                              <p:par>
                                <p:cTn id="118" presetID="0" presetClass="path" presetSubtype="0" accel="50000" decel="50000" fill="hold" grpId="3" nodeType="withEffect">
                                  <p:stCondLst>
                                    <p:cond delay="0"/>
                                  </p:stCondLst>
                                  <p:childTnLst>
                                    <p:animMotion origin="layout" path="M -0.23229 0.36299 L -0.23229 0.32152 " pathEditMode="relative" rAng="0" ptsTypes="AA">
                                      <p:cBhvr>
                                        <p:cTn id="119" dur="500" fill="hold"/>
                                        <p:tgtEl>
                                          <p:spTgt spid="1304674"/>
                                        </p:tgtEl>
                                        <p:attrNameLst>
                                          <p:attrName>ppt_x</p:attrName>
                                          <p:attrName>ppt_y</p:attrName>
                                        </p:attrNameLst>
                                      </p:cBhvr>
                                      <p:rCtr x="0" y="-2085"/>
                                    </p:animMotion>
                                  </p:childTnLst>
                                </p:cTn>
                              </p:par>
                              <p:par>
                                <p:cTn id="120" presetID="0" presetClass="path" presetSubtype="0" accel="50000" decel="50000" fill="hold" grpId="2" nodeType="withEffect">
                                  <p:stCondLst>
                                    <p:cond delay="0"/>
                                  </p:stCondLst>
                                  <p:childTnLst>
                                    <p:animMotion origin="layout" path="M -0.13108 0.40746 L -0.12951 0.3616 " pathEditMode="relative" rAng="0" ptsTypes="AA">
                                      <p:cBhvr>
                                        <p:cTn id="121" dur="500" fill="hold"/>
                                        <p:tgtEl>
                                          <p:spTgt spid="1304676"/>
                                        </p:tgtEl>
                                        <p:attrNameLst>
                                          <p:attrName>ppt_x</p:attrName>
                                          <p:attrName>ppt_y</p:attrName>
                                        </p:attrNameLst>
                                      </p:cBhvr>
                                      <p:rCtr x="69" y="-2293"/>
                                    </p:animMotion>
                                  </p:childTnLst>
                                </p:cTn>
                              </p:par>
                            </p:childTnLst>
                          </p:cTn>
                        </p:par>
                        <p:par>
                          <p:cTn id="122" fill="hold" nodeType="afterGroup">
                            <p:stCondLst>
                              <p:cond delay="1000"/>
                            </p:stCondLst>
                            <p:childTnLst>
                              <p:par>
                                <p:cTn id="123" presetID="1" presetClass="entr" presetSubtype="0" fill="hold" grpId="0" nodeType="afterEffect">
                                  <p:stCondLst>
                                    <p:cond delay="0"/>
                                  </p:stCondLst>
                                  <p:childTnLst>
                                    <p:set>
                                      <p:cBhvr>
                                        <p:cTn id="124" dur="1" fill="hold">
                                          <p:stCondLst>
                                            <p:cond delay="0"/>
                                          </p:stCondLst>
                                        </p:cTn>
                                        <p:tgtEl>
                                          <p:spTgt spid="1304679"/>
                                        </p:tgtEl>
                                        <p:attrNameLst>
                                          <p:attrName>style.visibility</p:attrName>
                                        </p:attrNameLst>
                                      </p:cBhvr>
                                      <p:to>
                                        <p:strVal val="visible"/>
                                      </p:to>
                                    </p:set>
                                  </p:childTnLst>
                                </p:cTn>
                              </p:par>
                            </p:childTnLst>
                          </p:cTn>
                        </p:par>
                        <p:par>
                          <p:cTn id="125" fill="hold" nodeType="afterGroup">
                            <p:stCondLst>
                              <p:cond delay="1000"/>
                            </p:stCondLst>
                            <p:childTnLst>
                              <p:par>
                                <p:cTn id="126" presetID="0" presetClass="path" presetSubtype="0" accel="50000" decel="50000" fill="hold" grpId="1" nodeType="afterEffect">
                                  <p:stCondLst>
                                    <p:cond delay="0"/>
                                  </p:stCondLst>
                                  <p:childTnLst>
                                    <p:animMotion origin="layout" path="M 0.0 0.0 L 0.01719 0.07319 L 0.01719 0.40908 " pathEditMode="relative" ptsTypes="AAA">
                                      <p:cBhvr>
                                        <p:cTn id="127" dur="2000" fill="hold"/>
                                        <p:tgtEl>
                                          <p:spTgt spid="1304679"/>
                                        </p:tgtEl>
                                        <p:attrNameLst>
                                          <p:attrName>ppt_x</p:attrName>
                                          <p:attrName>ppt_y</p:attrName>
                                        </p:attrNameLst>
                                      </p:cBhvr>
                                    </p:animMotion>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ntr" presetSubtype="8" fill="hold" grpId="0" nodeType="clickEffect">
                                  <p:stCondLst>
                                    <p:cond delay="0"/>
                                  </p:stCondLst>
                                  <p:childTnLst>
                                    <p:set>
                                      <p:cBhvr>
                                        <p:cTn id="131" dur="1" fill="hold">
                                          <p:stCondLst>
                                            <p:cond delay="0"/>
                                          </p:stCondLst>
                                        </p:cTn>
                                        <p:tgtEl>
                                          <p:spTgt spid="1304663"/>
                                        </p:tgtEl>
                                        <p:attrNameLst>
                                          <p:attrName>style.visibility</p:attrName>
                                        </p:attrNameLst>
                                      </p:cBhvr>
                                      <p:to>
                                        <p:strVal val="visible"/>
                                      </p:to>
                                    </p:set>
                                    <p:anim calcmode="lin" valueType="num">
                                      <p:cBhvr additive="base">
                                        <p:cTn id="132" dur="500" fill="hold"/>
                                        <p:tgtEl>
                                          <p:spTgt spid="1304663"/>
                                        </p:tgtEl>
                                        <p:attrNameLst>
                                          <p:attrName>ppt_x</p:attrName>
                                        </p:attrNameLst>
                                      </p:cBhvr>
                                      <p:tavLst>
                                        <p:tav tm="0">
                                          <p:val>
                                            <p:strVal val="0-#ppt_w/2"/>
                                          </p:val>
                                        </p:tav>
                                        <p:tav tm="100000">
                                          <p:val>
                                            <p:strVal val="#ppt_x"/>
                                          </p:val>
                                        </p:tav>
                                      </p:tavLst>
                                    </p:anim>
                                    <p:anim calcmode="lin" valueType="num">
                                      <p:cBhvr additive="base">
                                        <p:cTn id="133" dur="500" fill="hold"/>
                                        <p:tgtEl>
                                          <p:spTgt spid="1304663"/>
                                        </p:tgtEl>
                                        <p:attrNameLst>
                                          <p:attrName>ppt_y</p:attrName>
                                        </p:attrNameLst>
                                      </p:cBhvr>
                                      <p:tavLst>
                                        <p:tav tm="0">
                                          <p:val>
                                            <p:strVal val="#ppt_y"/>
                                          </p:val>
                                        </p:tav>
                                        <p:tav tm="100000">
                                          <p:val>
                                            <p:strVal val="#ppt_y"/>
                                          </p:val>
                                        </p:tav>
                                      </p:tavLst>
                                    </p:anim>
                                  </p:childTnLst>
                                </p:cTn>
                              </p:par>
                            </p:childTnLst>
                          </p:cTn>
                        </p:par>
                        <p:par>
                          <p:cTn id="134" fill="hold" nodeType="afterGroup">
                            <p:stCondLst>
                              <p:cond delay="500"/>
                            </p:stCondLst>
                            <p:childTnLst>
                              <p:par>
                                <p:cTn id="135" presetID="1" presetClass="entr" presetSubtype="0" fill="hold" grpId="0" nodeType="afterEffect">
                                  <p:stCondLst>
                                    <p:cond delay="0"/>
                                  </p:stCondLst>
                                  <p:childTnLst>
                                    <p:set>
                                      <p:cBhvr>
                                        <p:cTn id="136" dur="1" fill="hold">
                                          <p:stCondLst>
                                            <p:cond delay="0"/>
                                          </p:stCondLst>
                                        </p:cTn>
                                        <p:tgtEl>
                                          <p:spTgt spid="1304687"/>
                                        </p:tgtEl>
                                        <p:attrNameLst>
                                          <p:attrName>style.visibility</p:attrName>
                                        </p:attrNameLst>
                                      </p:cBhvr>
                                      <p:to>
                                        <p:strVal val="visible"/>
                                      </p:to>
                                    </p:set>
                                  </p:childTnLst>
                                </p:cTn>
                              </p:par>
                            </p:childTnLst>
                          </p:cTn>
                        </p:par>
                        <p:par>
                          <p:cTn id="137" fill="hold" nodeType="afterGroup">
                            <p:stCondLst>
                              <p:cond delay="500"/>
                            </p:stCondLst>
                            <p:childTnLst>
                              <p:par>
                                <p:cTn id="138" presetID="0" presetClass="path" presetSubtype="0" accel="50000" decel="50000" fill="hold" grpId="3" nodeType="afterEffect">
                                  <p:stCondLst>
                                    <p:cond delay="0"/>
                                  </p:stCondLst>
                                  <p:childTnLst>
                                    <p:animMotion origin="layout" path="M -0.03334 0.18509 L -0.03455 0.14339 " pathEditMode="relative" rAng="0" ptsTypes="AA">
                                      <p:cBhvr>
                                        <p:cTn id="139" dur="500" fill="hold"/>
                                        <p:tgtEl>
                                          <p:spTgt spid="1304678"/>
                                        </p:tgtEl>
                                        <p:attrNameLst>
                                          <p:attrName>ppt_x</p:attrName>
                                          <p:attrName>ppt_y</p:attrName>
                                        </p:attrNameLst>
                                      </p:cBhvr>
                                      <p:rCtr x="-69" y="-2085"/>
                                    </p:animMotion>
                                  </p:childTnLst>
                                </p:cTn>
                              </p:par>
                              <p:par>
                                <p:cTn id="140" presetID="0" presetClass="path" presetSubtype="0" accel="50000" decel="50000" fill="hold" grpId="3" nodeType="withEffect">
                                  <p:stCondLst>
                                    <p:cond delay="0"/>
                                  </p:stCondLst>
                                  <p:childTnLst>
                                    <p:animMotion origin="layout" path="M -0.07847 0.23257 L -0.07847 0.18671 " pathEditMode="relative" rAng="0" ptsTypes="AA">
                                      <p:cBhvr>
                                        <p:cTn id="141" dur="500" fill="hold"/>
                                        <p:tgtEl>
                                          <p:spTgt spid="1304677"/>
                                        </p:tgtEl>
                                        <p:attrNameLst>
                                          <p:attrName>ppt_x</p:attrName>
                                          <p:attrName>ppt_y</p:attrName>
                                        </p:attrNameLst>
                                      </p:cBhvr>
                                      <p:rCtr x="0" y="-2293"/>
                                    </p:animMotion>
                                  </p:childTnLst>
                                </p:cTn>
                              </p:par>
                              <p:par>
                                <p:cTn id="142" presetID="0" presetClass="path" presetSubtype="0" accel="50000" decel="50000" fill="hold" grpId="4" nodeType="withEffect">
                                  <p:stCondLst>
                                    <p:cond delay="0"/>
                                  </p:stCondLst>
                                  <p:childTnLst>
                                    <p:animMotion origin="layout" path="M -0.18212 0.27566 L -0.1809 0.23118 " pathEditMode="relative" rAng="0" ptsTypes="AA">
                                      <p:cBhvr>
                                        <p:cTn id="143" dur="500" fill="hold"/>
                                        <p:tgtEl>
                                          <p:spTgt spid="1304675"/>
                                        </p:tgtEl>
                                        <p:attrNameLst>
                                          <p:attrName>ppt_x</p:attrName>
                                          <p:attrName>ppt_y</p:attrName>
                                        </p:attrNameLst>
                                      </p:cBhvr>
                                      <p:rCtr x="52" y="-2224"/>
                                    </p:animMotion>
                                  </p:childTnLst>
                                </p:cTn>
                              </p:par>
                              <p:par>
                                <p:cTn id="144" presetID="0" presetClass="path" presetSubtype="0" accel="50000" decel="50000" fill="hold" grpId="4" nodeType="withEffect">
                                  <p:stCondLst>
                                    <p:cond delay="0"/>
                                  </p:stCondLst>
                                  <p:childTnLst>
                                    <p:animMotion origin="layout" path="M -0.2323 0.32013 L -0.2323 0.27565 " pathEditMode="relative" rAng="0" ptsTypes="AA">
                                      <p:cBhvr>
                                        <p:cTn id="145" dur="500" fill="hold"/>
                                        <p:tgtEl>
                                          <p:spTgt spid="1304674"/>
                                        </p:tgtEl>
                                        <p:attrNameLst>
                                          <p:attrName>ppt_x</p:attrName>
                                          <p:attrName>ppt_y</p:attrName>
                                        </p:attrNameLst>
                                      </p:cBhvr>
                                      <p:rCtr x="0" y="-2224"/>
                                    </p:animMotion>
                                  </p:childTnLst>
                                </p:cTn>
                              </p:par>
                              <p:par>
                                <p:cTn id="146" presetID="0" presetClass="path" presetSubtype="0" accel="50000" decel="50000" fill="hold" grpId="3" nodeType="withEffect">
                                  <p:stCondLst>
                                    <p:cond delay="0"/>
                                  </p:stCondLst>
                                  <p:childTnLst>
                                    <p:animMotion origin="layout" path="M -0.13003 0.36299 L -0.12986 0.3243 " pathEditMode="relative" rAng="0" ptsTypes="AA">
                                      <p:cBhvr>
                                        <p:cTn id="147" dur="500" fill="hold"/>
                                        <p:tgtEl>
                                          <p:spTgt spid="1304676"/>
                                        </p:tgtEl>
                                        <p:attrNameLst>
                                          <p:attrName>ppt_x</p:attrName>
                                          <p:attrName>ppt_y</p:attrName>
                                        </p:attrNameLst>
                                      </p:cBhvr>
                                      <p:rCtr x="0" y="-1946"/>
                                    </p:animMotion>
                                  </p:childTnLst>
                                </p:cTn>
                              </p:par>
                              <p:par>
                                <p:cTn id="148" presetID="0" presetClass="path" presetSubtype="0" accel="50000" decel="50000" fill="hold" grpId="2" nodeType="withEffect">
                                  <p:stCondLst>
                                    <p:cond delay="0"/>
                                  </p:stCondLst>
                                  <p:childTnLst>
                                    <p:animMotion origin="layout" path="M 0.01789 0.40607 L 0.01615 0.36021 " pathEditMode="relative" rAng="0" ptsTypes="AA">
                                      <p:cBhvr>
                                        <p:cTn id="149" dur="500" fill="hold"/>
                                        <p:tgtEl>
                                          <p:spTgt spid="1304679"/>
                                        </p:tgtEl>
                                        <p:attrNameLst>
                                          <p:attrName>ppt_x</p:attrName>
                                          <p:attrName>ppt_y</p:attrName>
                                        </p:attrNameLst>
                                      </p:cBhvr>
                                      <p:rCtr x="-87" y="-2293"/>
                                    </p:animMotion>
                                  </p:childTnLst>
                                </p:cTn>
                              </p:par>
                            </p:childTnLst>
                          </p:cTn>
                        </p:par>
                        <p:par>
                          <p:cTn id="150" fill="hold" nodeType="afterGroup">
                            <p:stCondLst>
                              <p:cond delay="1000"/>
                            </p:stCondLst>
                            <p:childTnLst>
                              <p:par>
                                <p:cTn id="151" presetID="1" presetClass="entr" presetSubtype="0" fill="hold" grpId="0" nodeType="afterEffect">
                                  <p:stCondLst>
                                    <p:cond delay="0"/>
                                  </p:stCondLst>
                                  <p:childTnLst>
                                    <p:set>
                                      <p:cBhvr>
                                        <p:cTn id="152" dur="1" fill="hold">
                                          <p:stCondLst>
                                            <p:cond delay="0"/>
                                          </p:stCondLst>
                                        </p:cTn>
                                        <p:tgtEl>
                                          <p:spTgt spid="1304680"/>
                                        </p:tgtEl>
                                        <p:attrNameLst>
                                          <p:attrName>style.visibility</p:attrName>
                                        </p:attrNameLst>
                                      </p:cBhvr>
                                      <p:to>
                                        <p:strVal val="visible"/>
                                      </p:to>
                                    </p:set>
                                  </p:childTnLst>
                                </p:cTn>
                              </p:par>
                            </p:childTnLst>
                          </p:cTn>
                        </p:par>
                        <p:par>
                          <p:cTn id="153" fill="hold" nodeType="afterGroup">
                            <p:stCondLst>
                              <p:cond delay="1000"/>
                            </p:stCondLst>
                            <p:childTnLst>
                              <p:par>
                                <p:cTn id="154" presetID="0" presetClass="path" presetSubtype="0" accel="50000" decel="50000" fill="hold" grpId="1" nodeType="afterEffect">
                                  <p:stCondLst>
                                    <p:cond delay="0"/>
                                  </p:stCondLst>
                                  <p:childTnLst>
                                    <p:animMotion origin="layout" path="M 0.0 0.0 L 0.07431 0.0732 L 0.07431 0.40583 " pathEditMode="relative" ptsTypes="AAA">
                                      <p:cBhvr>
                                        <p:cTn id="155" dur="2000" fill="hold"/>
                                        <p:tgtEl>
                                          <p:spTgt spid="1304680"/>
                                        </p:tgtEl>
                                        <p:attrNameLst>
                                          <p:attrName>ppt_x</p:attrName>
                                          <p:attrName>ppt_y</p:attrName>
                                        </p:attrNameLst>
                                      </p:cBhvr>
                                    </p:animMotion>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1304690"/>
                                        </p:tgtEl>
                                        <p:attrNameLst>
                                          <p:attrName>style.visibility</p:attrName>
                                        </p:attrNameLst>
                                      </p:cBhvr>
                                      <p:to>
                                        <p:strVal val="visible"/>
                                      </p:to>
                                    </p:set>
                                    <p:animEffect transition="in" filter="wipe(left)">
                                      <p:cBhvr>
                                        <p:cTn id="160" dur="500"/>
                                        <p:tgtEl>
                                          <p:spTgt spid="1304690"/>
                                        </p:tgtEl>
                                      </p:cBhvr>
                                    </p:animEffect>
                                  </p:childTnLst>
                                </p:cTn>
                              </p:par>
                            </p:childTnLst>
                          </p:cTn>
                        </p:par>
                        <p:par>
                          <p:cTn id="161" fill="hold" nodeType="afterGroup">
                            <p:stCondLst>
                              <p:cond delay="500"/>
                            </p:stCondLst>
                            <p:childTnLst>
                              <p:par>
                                <p:cTn id="162" presetID="1" presetClass="entr" presetSubtype="0" fill="hold" grpId="0" nodeType="afterEffect">
                                  <p:stCondLst>
                                    <p:cond delay="0"/>
                                  </p:stCondLst>
                                  <p:childTnLst>
                                    <p:set>
                                      <p:cBhvr>
                                        <p:cTn id="163" dur="1" fill="hold">
                                          <p:stCondLst>
                                            <p:cond delay="0"/>
                                          </p:stCondLst>
                                        </p:cTn>
                                        <p:tgtEl>
                                          <p:spTgt spid="1304705"/>
                                        </p:tgtEl>
                                        <p:attrNameLst>
                                          <p:attrName>style.visibility</p:attrName>
                                        </p:attrNameLst>
                                      </p:cBhvr>
                                      <p:to>
                                        <p:strVal val="visible"/>
                                      </p:to>
                                    </p:set>
                                  </p:childTnLst>
                                </p:cTn>
                              </p:par>
                            </p:childTnLst>
                          </p:cTn>
                        </p:par>
                        <p:par>
                          <p:cTn id="164" fill="hold" nodeType="afterGroup">
                            <p:stCondLst>
                              <p:cond delay="500"/>
                            </p:stCondLst>
                            <p:childTnLst>
                              <p:par>
                                <p:cTn id="165" presetID="22" presetClass="entr" presetSubtype="8" fill="hold" grpId="0" nodeType="afterEffect">
                                  <p:stCondLst>
                                    <p:cond delay="0"/>
                                  </p:stCondLst>
                                  <p:childTnLst>
                                    <p:set>
                                      <p:cBhvr>
                                        <p:cTn id="166" dur="1" fill="hold">
                                          <p:stCondLst>
                                            <p:cond delay="0"/>
                                          </p:stCondLst>
                                        </p:cTn>
                                        <p:tgtEl>
                                          <p:spTgt spid="1304691"/>
                                        </p:tgtEl>
                                        <p:attrNameLst>
                                          <p:attrName>style.visibility</p:attrName>
                                        </p:attrNameLst>
                                      </p:cBhvr>
                                      <p:to>
                                        <p:strVal val="visible"/>
                                      </p:to>
                                    </p:set>
                                    <p:animEffect transition="in" filter="wipe(left)">
                                      <p:cBhvr>
                                        <p:cTn id="167" dur="500"/>
                                        <p:tgtEl>
                                          <p:spTgt spid="1304691"/>
                                        </p:tgtEl>
                                      </p:cBhvr>
                                    </p:animEffect>
                                  </p:childTnLst>
                                </p:cTn>
                              </p:par>
                            </p:childTnLst>
                          </p:cTn>
                        </p:par>
                        <p:par>
                          <p:cTn id="168" fill="hold" nodeType="afterGroup">
                            <p:stCondLst>
                              <p:cond delay="1000"/>
                            </p:stCondLst>
                            <p:childTnLst>
                              <p:par>
                                <p:cTn id="169" presetID="1" presetClass="entr" presetSubtype="0" fill="hold" grpId="0" nodeType="afterEffect">
                                  <p:stCondLst>
                                    <p:cond delay="0"/>
                                  </p:stCondLst>
                                  <p:childTnLst>
                                    <p:set>
                                      <p:cBhvr>
                                        <p:cTn id="170" dur="1" fill="hold">
                                          <p:stCondLst>
                                            <p:cond delay="0"/>
                                          </p:stCondLst>
                                        </p:cTn>
                                        <p:tgtEl>
                                          <p:spTgt spid="1304704"/>
                                        </p:tgtEl>
                                        <p:attrNameLst>
                                          <p:attrName>style.visibility</p:attrName>
                                        </p:attrNameLst>
                                      </p:cBhvr>
                                      <p:to>
                                        <p:strVal val="visible"/>
                                      </p:to>
                                    </p:set>
                                  </p:childTnLst>
                                </p:cTn>
                              </p:par>
                            </p:childTnLst>
                          </p:cTn>
                        </p:par>
                        <p:par>
                          <p:cTn id="171" fill="hold" nodeType="afterGroup">
                            <p:stCondLst>
                              <p:cond delay="1000"/>
                            </p:stCondLst>
                            <p:childTnLst>
                              <p:par>
                                <p:cTn id="172" presetID="22" presetClass="entr" presetSubtype="8" fill="hold" grpId="0" nodeType="afterEffect">
                                  <p:stCondLst>
                                    <p:cond delay="0"/>
                                  </p:stCondLst>
                                  <p:childTnLst>
                                    <p:set>
                                      <p:cBhvr>
                                        <p:cTn id="173" dur="1" fill="hold">
                                          <p:stCondLst>
                                            <p:cond delay="0"/>
                                          </p:stCondLst>
                                        </p:cTn>
                                        <p:tgtEl>
                                          <p:spTgt spid="1304692"/>
                                        </p:tgtEl>
                                        <p:attrNameLst>
                                          <p:attrName>style.visibility</p:attrName>
                                        </p:attrNameLst>
                                      </p:cBhvr>
                                      <p:to>
                                        <p:strVal val="visible"/>
                                      </p:to>
                                    </p:set>
                                    <p:animEffect transition="in" filter="wipe(left)">
                                      <p:cBhvr>
                                        <p:cTn id="174" dur="500"/>
                                        <p:tgtEl>
                                          <p:spTgt spid="1304692"/>
                                        </p:tgtEl>
                                      </p:cBhvr>
                                    </p:animEffect>
                                  </p:childTnLst>
                                </p:cTn>
                              </p:par>
                            </p:childTnLst>
                          </p:cTn>
                        </p:par>
                        <p:par>
                          <p:cTn id="175" fill="hold" nodeType="afterGroup">
                            <p:stCondLst>
                              <p:cond delay="1500"/>
                            </p:stCondLst>
                            <p:childTnLst>
                              <p:par>
                                <p:cTn id="176" presetID="1" presetClass="entr" presetSubtype="0" fill="hold" grpId="0" nodeType="afterEffect">
                                  <p:stCondLst>
                                    <p:cond delay="0"/>
                                  </p:stCondLst>
                                  <p:childTnLst>
                                    <p:set>
                                      <p:cBhvr>
                                        <p:cTn id="177" dur="1" fill="hold">
                                          <p:stCondLst>
                                            <p:cond delay="0"/>
                                          </p:stCondLst>
                                        </p:cTn>
                                        <p:tgtEl>
                                          <p:spTgt spid="1304702"/>
                                        </p:tgtEl>
                                        <p:attrNameLst>
                                          <p:attrName>style.visibility</p:attrName>
                                        </p:attrNameLst>
                                      </p:cBhvr>
                                      <p:to>
                                        <p:strVal val="visible"/>
                                      </p:to>
                                    </p:set>
                                  </p:childTnLst>
                                </p:cTn>
                              </p:par>
                            </p:childTnLst>
                          </p:cTn>
                        </p:par>
                        <p:par>
                          <p:cTn id="178" fill="hold" nodeType="afterGroup">
                            <p:stCondLst>
                              <p:cond delay="1500"/>
                            </p:stCondLst>
                            <p:childTnLst>
                              <p:par>
                                <p:cTn id="179" presetID="22" presetClass="entr" presetSubtype="8" fill="hold" grpId="0" nodeType="afterEffect">
                                  <p:stCondLst>
                                    <p:cond delay="0"/>
                                  </p:stCondLst>
                                  <p:childTnLst>
                                    <p:set>
                                      <p:cBhvr>
                                        <p:cTn id="180" dur="1" fill="hold">
                                          <p:stCondLst>
                                            <p:cond delay="0"/>
                                          </p:stCondLst>
                                        </p:cTn>
                                        <p:tgtEl>
                                          <p:spTgt spid="1304693"/>
                                        </p:tgtEl>
                                        <p:attrNameLst>
                                          <p:attrName>style.visibility</p:attrName>
                                        </p:attrNameLst>
                                      </p:cBhvr>
                                      <p:to>
                                        <p:strVal val="visible"/>
                                      </p:to>
                                    </p:set>
                                    <p:animEffect transition="in" filter="wipe(left)">
                                      <p:cBhvr>
                                        <p:cTn id="181" dur="500"/>
                                        <p:tgtEl>
                                          <p:spTgt spid="1304693"/>
                                        </p:tgtEl>
                                      </p:cBhvr>
                                    </p:animEffect>
                                  </p:childTnLst>
                                </p:cTn>
                              </p:par>
                            </p:childTnLst>
                          </p:cTn>
                        </p:par>
                        <p:par>
                          <p:cTn id="182" fill="hold" nodeType="afterGroup">
                            <p:stCondLst>
                              <p:cond delay="2000"/>
                            </p:stCondLst>
                            <p:childTnLst>
                              <p:par>
                                <p:cTn id="183" presetID="1" presetClass="entr" presetSubtype="0" fill="hold" grpId="0" nodeType="afterEffect">
                                  <p:stCondLst>
                                    <p:cond delay="0"/>
                                  </p:stCondLst>
                                  <p:childTnLst>
                                    <p:set>
                                      <p:cBhvr>
                                        <p:cTn id="184" dur="1" fill="hold">
                                          <p:stCondLst>
                                            <p:cond delay="0"/>
                                          </p:stCondLst>
                                        </p:cTn>
                                        <p:tgtEl>
                                          <p:spTgt spid="1304700"/>
                                        </p:tgtEl>
                                        <p:attrNameLst>
                                          <p:attrName>style.visibility</p:attrName>
                                        </p:attrNameLst>
                                      </p:cBhvr>
                                      <p:to>
                                        <p:strVal val="visible"/>
                                      </p:to>
                                    </p:set>
                                  </p:childTnLst>
                                </p:cTn>
                              </p:par>
                            </p:childTnLst>
                          </p:cTn>
                        </p:par>
                        <p:par>
                          <p:cTn id="185" fill="hold" nodeType="afterGroup">
                            <p:stCondLst>
                              <p:cond delay="2000"/>
                            </p:stCondLst>
                            <p:childTnLst>
                              <p:par>
                                <p:cTn id="186" presetID="22" presetClass="entr" presetSubtype="8" fill="hold" grpId="0" nodeType="afterEffect">
                                  <p:stCondLst>
                                    <p:cond delay="0"/>
                                  </p:stCondLst>
                                  <p:childTnLst>
                                    <p:set>
                                      <p:cBhvr>
                                        <p:cTn id="187" dur="1" fill="hold">
                                          <p:stCondLst>
                                            <p:cond delay="0"/>
                                          </p:stCondLst>
                                        </p:cTn>
                                        <p:tgtEl>
                                          <p:spTgt spid="1304694"/>
                                        </p:tgtEl>
                                        <p:attrNameLst>
                                          <p:attrName>style.visibility</p:attrName>
                                        </p:attrNameLst>
                                      </p:cBhvr>
                                      <p:to>
                                        <p:strVal val="visible"/>
                                      </p:to>
                                    </p:set>
                                    <p:animEffect transition="in" filter="wipe(left)">
                                      <p:cBhvr>
                                        <p:cTn id="188" dur="500"/>
                                        <p:tgtEl>
                                          <p:spTgt spid="1304694"/>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2" presetClass="entr" presetSubtype="2" fill="hold" grpId="0" nodeType="clickEffect">
                                  <p:stCondLst>
                                    <p:cond delay="0"/>
                                  </p:stCondLst>
                                  <p:childTnLst>
                                    <p:set>
                                      <p:cBhvr>
                                        <p:cTn id="192" dur="1" fill="hold">
                                          <p:stCondLst>
                                            <p:cond delay="0"/>
                                          </p:stCondLst>
                                        </p:cTn>
                                        <p:tgtEl>
                                          <p:spTgt spid="1304695"/>
                                        </p:tgtEl>
                                        <p:attrNameLst>
                                          <p:attrName>style.visibility</p:attrName>
                                        </p:attrNameLst>
                                      </p:cBhvr>
                                      <p:to>
                                        <p:strVal val="visible"/>
                                      </p:to>
                                    </p:set>
                                    <p:animEffect transition="in" filter="wipe(right)">
                                      <p:cBhvr>
                                        <p:cTn id="193" dur="500"/>
                                        <p:tgtEl>
                                          <p:spTgt spid="1304695"/>
                                        </p:tgtEl>
                                      </p:cBhvr>
                                    </p:animEffect>
                                  </p:childTnLst>
                                </p:cTn>
                              </p:par>
                            </p:childTnLst>
                          </p:cTn>
                        </p:par>
                        <p:par>
                          <p:cTn id="194" fill="hold" nodeType="afterGroup">
                            <p:stCondLst>
                              <p:cond delay="500"/>
                            </p:stCondLst>
                            <p:childTnLst>
                              <p:par>
                                <p:cTn id="195" presetID="1" presetClass="entr" presetSubtype="0" fill="hold" grpId="0" nodeType="afterEffect">
                                  <p:stCondLst>
                                    <p:cond delay="0"/>
                                  </p:stCondLst>
                                  <p:childTnLst>
                                    <p:set>
                                      <p:cBhvr>
                                        <p:cTn id="196" dur="1" fill="hold">
                                          <p:stCondLst>
                                            <p:cond delay="0"/>
                                          </p:stCondLst>
                                        </p:cTn>
                                        <p:tgtEl>
                                          <p:spTgt spid="1304701"/>
                                        </p:tgtEl>
                                        <p:attrNameLst>
                                          <p:attrName>style.visibility</p:attrName>
                                        </p:attrNameLst>
                                      </p:cBhvr>
                                      <p:to>
                                        <p:strVal val="visible"/>
                                      </p:to>
                                    </p:set>
                                  </p:childTnLst>
                                </p:cTn>
                              </p:par>
                            </p:childTnLst>
                          </p:cTn>
                        </p:par>
                        <p:par>
                          <p:cTn id="197" fill="hold" nodeType="afterGroup">
                            <p:stCondLst>
                              <p:cond delay="500"/>
                            </p:stCondLst>
                            <p:childTnLst>
                              <p:par>
                                <p:cTn id="198" presetID="22" presetClass="entr" presetSubtype="2" fill="hold" grpId="0" nodeType="afterEffect">
                                  <p:stCondLst>
                                    <p:cond delay="0"/>
                                  </p:stCondLst>
                                  <p:childTnLst>
                                    <p:set>
                                      <p:cBhvr>
                                        <p:cTn id="199" dur="1" fill="hold">
                                          <p:stCondLst>
                                            <p:cond delay="0"/>
                                          </p:stCondLst>
                                        </p:cTn>
                                        <p:tgtEl>
                                          <p:spTgt spid="1304696"/>
                                        </p:tgtEl>
                                        <p:attrNameLst>
                                          <p:attrName>style.visibility</p:attrName>
                                        </p:attrNameLst>
                                      </p:cBhvr>
                                      <p:to>
                                        <p:strVal val="visible"/>
                                      </p:to>
                                    </p:set>
                                    <p:animEffect transition="in" filter="wipe(right)">
                                      <p:cBhvr>
                                        <p:cTn id="200" dur="500"/>
                                        <p:tgtEl>
                                          <p:spTgt spid="1304696"/>
                                        </p:tgtEl>
                                      </p:cBhvr>
                                    </p:animEffect>
                                  </p:childTnLst>
                                </p:cTn>
                              </p:par>
                            </p:childTnLst>
                          </p:cTn>
                        </p:par>
                        <p:par>
                          <p:cTn id="201" fill="hold" nodeType="afterGroup">
                            <p:stCondLst>
                              <p:cond delay="1000"/>
                            </p:stCondLst>
                            <p:childTnLst>
                              <p:par>
                                <p:cTn id="202" presetID="1" presetClass="entr" presetSubtype="0" fill="hold" grpId="0" nodeType="afterEffect">
                                  <p:stCondLst>
                                    <p:cond delay="0"/>
                                  </p:stCondLst>
                                  <p:childTnLst>
                                    <p:set>
                                      <p:cBhvr>
                                        <p:cTn id="203" dur="1" fill="hold">
                                          <p:stCondLst>
                                            <p:cond delay="0"/>
                                          </p:stCondLst>
                                        </p:cTn>
                                        <p:tgtEl>
                                          <p:spTgt spid="1304703"/>
                                        </p:tgtEl>
                                        <p:attrNameLst>
                                          <p:attrName>style.visibility</p:attrName>
                                        </p:attrNameLst>
                                      </p:cBhvr>
                                      <p:to>
                                        <p:strVal val="visible"/>
                                      </p:to>
                                    </p:set>
                                  </p:childTnLst>
                                </p:cTn>
                              </p:par>
                            </p:childTnLst>
                          </p:cTn>
                        </p:par>
                        <p:par>
                          <p:cTn id="204" fill="hold" nodeType="afterGroup">
                            <p:stCondLst>
                              <p:cond delay="1000"/>
                            </p:stCondLst>
                            <p:childTnLst>
                              <p:par>
                                <p:cTn id="205" presetID="22" presetClass="entr" presetSubtype="2" fill="hold" grpId="0" nodeType="afterEffect">
                                  <p:stCondLst>
                                    <p:cond delay="0"/>
                                  </p:stCondLst>
                                  <p:childTnLst>
                                    <p:set>
                                      <p:cBhvr>
                                        <p:cTn id="206" dur="1" fill="hold">
                                          <p:stCondLst>
                                            <p:cond delay="0"/>
                                          </p:stCondLst>
                                        </p:cTn>
                                        <p:tgtEl>
                                          <p:spTgt spid="1304697"/>
                                        </p:tgtEl>
                                        <p:attrNameLst>
                                          <p:attrName>style.visibility</p:attrName>
                                        </p:attrNameLst>
                                      </p:cBhvr>
                                      <p:to>
                                        <p:strVal val="visible"/>
                                      </p:to>
                                    </p:set>
                                    <p:animEffect transition="in" filter="wipe(right)">
                                      <p:cBhvr>
                                        <p:cTn id="207" dur="500"/>
                                        <p:tgtEl>
                                          <p:spTgt spid="1304697"/>
                                        </p:tgtEl>
                                      </p:cBhvr>
                                    </p:animEffect>
                                  </p:childTnLst>
                                </p:cTn>
                              </p:par>
                            </p:childTnLst>
                          </p:cTn>
                        </p:par>
                        <p:par>
                          <p:cTn id="208" fill="hold" nodeType="afterGroup">
                            <p:stCondLst>
                              <p:cond delay="1500"/>
                            </p:stCondLst>
                            <p:childTnLst>
                              <p:par>
                                <p:cTn id="209" presetID="1" presetClass="entr" presetSubtype="0" fill="hold" grpId="0" nodeType="afterEffect">
                                  <p:stCondLst>
                                    <p:cond delay="0"/>
                                  </p:stCondLst>
                                  <p:childTnLst>
                                    <p:set>
                                      <p:cBhvr>
                                        <p:cTn id="210" dur="1" fill="hold">
                                          <p:stCondLst>
                                            <p:cond delay="0"/>
                                          </p:stCondLst>
                                        </p:cTn>
                                        <p:tgtEl>
                                          <p:spTgt spid="1304688"/>
                                        </p:tgtEl>
                                        <p:attrNameLst>
                                          <p:attrName>style.visibility</p:attrName>
                                        </p:attrNameLst>
                                      </p:cBhvr>
                                      <p:to>
                                        <p:strVal val="visible"/>
                                      </p:to>
                                    </p:set>
                                  </p:childTnLst>
                                </p:cTn>
                              </p:par>
                            </p:childTnLst>
                          </p:cTn>
                        </p:par>
                        <p:par>
                          <p:cTn id="211" fill="hold" nodeType="afterGroup">
                            <p:stCondLst>
                              <p:cond delay="1500"/>
                            </p:stCondLst>
                            <p:childTnLst>
                              <p:par>
                                <p:cTn id="212" presetID="22" presetClass="entr" presetSubtype="2" fill="hold" grpId="0" nodeType="afterEffect">
                                  <p:stCondLst>
                                    <p:cond delay="0"/>
                                  </p:stCondLst>
                                  <p:childTnLst>
                                    <p:set>
                                      <p:cBhvr>
                                        <p:cTn id="213" dur="1" fill="hold">
                                          <p:stCondLst>
                                            <p:cond delay="0"/>
                                          </p:stCondLst>
                                        </p:cTn>
                                        <p:tgtEl>
                                          <p:spTgt spid="1304706"/>
                                        </p:tgtEl>
                                        <p:attrNameLst>
                                          <p:attrName>style.visibility</p:attrName>
                                        </p:attrNameLst>
                                      </p:cBhvr>
                                      <p:to>
                                        <p:strVal val="visible"/>
                                      </p:to>
                                    </p:set>
                                    <p:animEffect transition="in" filter="wipe(right)">
                                      <p:cBhvr>
                                        <p:cTn id="214" dur="500"/>
                                        <p:tgtEl>
                                          <p:spTgt spid="1304706"/>
                                        </p:tgtEl>
                                      </p:cBhvr>
                                    </p:animEffect>
                                  </p:childTnLst>
                                </p:cTn>
                              </p:par>
                            </p:childTnLst>
                          </p:cTn>
                        </p:par>
                        <p:par>
                          <p:cTn id="215" fill="hold" nodeType="afterGroup">
                            <p:stCondLst>
                              <p:cond delay="2000"/>
                            </p:stCondLst>
                            <p:childTnLst>
                              <p:par>
                                <p:cTn id="216" presetID="22" presetClass="entr" presetSubtype="8" fill="hold" grpId="0" nodeType="afterEffect">
                                  <p:stCondLst>
                                    <p:cond delay="0"/>
                                  </p:stCondLst>
                                  <p:childTnLst>
                                    <p:set>
                                      <p:cBhvr>
                                        <p:cTn id="217" dur="1" fill="hold">
                                          <p:stCondLst>
                                            <p:cond delay="0"/>
                                          </p:stCondLst>
                                        </p:cTn>
                                        <p:tgtEl>
                                          <p:spTgt spid="1304698"/>
                                        </p:tgtEl>
                                        <p:attrNameLst>
                                          <p:attrName>style.visibility</p:attrName>
                                        </p:attrNameLst>
                                      </p:cBhvr>
                                      <p:to>
                                        <p:strVal val="visible"/>
                                      </p:to>
                                    </p:set>
                                    <p:animEffect transition="in" filter="wipe(left)">
                                      <p:cBhvr>
                                        <p:cTn id="218" dur="500"/>
                                        <p:tgtEl>
                                          <p:spTgt spid="1304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4663" grpId="0"/>
      <p:bldP spid="1304664" grpId="0"/>
      <p:bldP spid="1304665" grpId="0"/>
      <p:bldP spid="1304666" grpId="0"/>
      <p:bldP spid="1304667" grpId="0"/>
      <p:bldP spid="1304668" grpId="0"/>
      <p:bldP spid="1304669" grpId="0"/>
      <p:bldP spid="1304670" grpId="0"/>
      <p:bldP spid="1304671" grpId="0"/>
      <p:bldP spid="1304672" grpId="0" animBg="1"/>
      <p:bldP spid="1304673" grpId="0" animBg="1"/>
      <p:bldP spid="1304674" grpId="0"/>
      <p:bldP spid="1304674" grpId="1"/>
      <p:bldP spid="1304674" grpId="2"/>
      <p:bldP spid="1304674" grpId="3"/>
      <p:bldP spid="1304674" grpId="4"/>
      <p:bldP spid="1304675" grpId="0"/>
      <p:bldP spid="1304675" grpId="1"/>
      <p:bldP spid="1304675" grpId="2"/>
      <p:bldP spid="1304675" grpId="3"/>
      <p:bldP spid="1304675" grpId="4"/>
      <p:bldP spid="1304676" grpId="0"/>
      <p:bldP spid="1304676" grpId="1"/>
      <p:bldP spid="1304676" grpId="2"/>
      <p:bldP spid="1304676" grpId="3"/>
      <p:bldP spid="1304677" grpId="0"/>
      <p:bldP spid="1304677" grpId="1"/>
      <p:bldP spid="1304677" grpId="2"/>
      <p:bldP spid="1304677" grpId="3"/>
      <p:bldP spid="1304678" grpId="0"/>
      <p:bldP spid="1304678" grpId="1"/>
      <p:bldP spid="1304678" grpId="2"/>
      <p:bldP spid="1304678" grpId="3"/>
      <p:bldP spid="1304679" grpId="0"/>
      <p:bldP spid="1304679" grpId="1"/>
      <p:bldP spid="1304679" grpId="2"/>
      <p:bldP spid="1304680" grpId="0"/>
      <p:bldP spid="1304680" grpId="1"/>
      <p:bldP spid="1304681" grpId="0" animBg="1"/>
      <p:bldP spid="1304682" grpId="0" animBg="1"/>
      <p:bldP spid="1304683" grpId="0" animBg="1"/>
      <p:bldP spid="1304684" grpId="0" animBg="1"/>
      <p:bldP spid="1304685" grpId="0" animBg="1"/>
      <p:bldP spid="1304686" grpId="0" animBg="1"/>
      <p:bldP spid="1304687" grpId="0" animBg="1"/>
      <p:bldP spid="1304688" grpId="0" animBg="1"/>
      <p:bldP spid="1304689" grpId="0" animBg="1"/>
      <p:bldP spid="1304690" grpId="0" animBg="1"/>
      <p:bldP spid="1304691" grpId="0" animBg="1"/>
      <p:bldP spid="1304692" grpId="0" animBg="1"/>
      <p:bldP spid="1304693" grpId="0" animBg="1"/>
      <p:bldP spid="1304694" grpId="0" animBg="1"/>
      <p:bldP spid="1304695" grpId="0" animBg="1"/>
      <p:bldP spid="1304696" grpId="0" animBg="1"/>
      <p:bldP spid="1304697" grpId="0" animBg="1"/>
      <p:bldP spid="1304698" grpId="0" animBg="1"/>
      <p:bldP spid="1304699" grpId="0" animBg="1"/>
      <p:bldP spid="1304700" grpId="0" animBg="1"/>
      <p:bldP spid="1304701" grpId="0" animBg="1"/>
      <p:bldP spid="1304702" grpId="0" animBg="1"/>
      <p:bldP spid="1304703" grpId="0" animBg="1"/>
      <p:bldP spid="1304704" grpId="0" animBg="1"/>
      <p:bldP spid="1304705" grpId="0" animBg="1"/>
      <p:bldP spid="1304706" grpId="0" animBg="1"/>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5602" name="Rectangle 2"/>
          <p:cNvSpPr>
            <a:spLocks noChangeArrowheads="1"/>
          </p:cNvSpPr>
          <p:nvPr/>
        </p:nvSpPr>
        <p:spPr bwMode="auto">
          <a:xfrm>
            <a:off x="2609850" y="796925"/>
            <a:ext cx="6473825" cy="352425"/>
          </a:xfrm>
          <a:prstGeom prst="rect">
            <a:avLst/>
          </a:prstGeom>
          <a:solidFill>
            <a:srgbClr val="F8F8F8"/>
          </a:solidFill>
          <a:ln w="9525">
            <a:solidFill>
              <a:schemeClr val="tx1"/>
            </a:solidFill>
            <a:miter lim="800000"/>
            <a:headEnd/>
            <a:tailEnd/>
          </a:ln>
        </p:spPr>
        <p:txBody>
          <a:bodyPr wrap="none" anchor="ctr"/>
          <a:lstStyle/>
          <a:p>
            <a:endParaRPr lang="nb-NO"/>
          </a:p>
        </p:txBody>
      </p:sp>
      <p:sp>
        <p:nvSpPr>
          <p:cNvPr id="108547" name="Rectangle 3"/>
          <p:cNvSpPr>
            <a:spLocks noGrp="1" noChangeArrowheads="1"/>
          </p:cNvSpPr>
          <p:nvPr>
            <p:ph type="title"/>
          </p:nvPr>
        </p:nvSpPr>
        <p:spPr/>
        <p:txBody>
          <a:bodyPr/>
          <a:lstStyle/>
          <a:p>
            <a:pPr eaLnBrk="1" hangingPunct="1"/>
            <a:r>
              <a:rPr lang="en-US" smtClean="0"/>
              <a:t>SCAN vs. FCFS</a:t>
            </a:r>
          </a:p>
        </p:txBody>
      </p:sp>
      <p:sp>
        <p:nvSpPr>
          <p:cNvPr id="1305604" name="Rectangle 4"/>
          <p:cNvSpPr>
            <a:spLocks noGrp="1" noChangeArrowheads="1"/>
          </p:cNvSpPr>
          <p:nvPr>
            <p:ph type="body" idx="1"/>
          </p:nvPr>
        </p:nvSpPr>
        <p:spPr>
          <a:xfrm>
            <a:off x="44450" y="1135063"/>
            <a:ext cx="2400300" cy="4946650"/>
          </a:xfrm>
        </p:spPr>
        <p:txBody>
          <a:bodyPr/>
          <a:lstStyle/>
          <a:p>
            <a:pPr eaLnBrk="1" hangingPunct="1">
              <a:lnSpc>
                <a:spcPct val="120000"/>
              </a:lnSpc>
            </a:pPr>
            <a:r>
              <a:rPr lang="en-US" sz="1800" smtClean="0"/>
              <a:t>Disk scheduling makes a difference!</a:t>
            </a:r>
            <a:br>
              <a:rPr lang="en-US" sz="1800" smtClean="0"/>
            </a:br>
            <a:r>
              <a:rPr lang="en-US" sz="1800" smtClean="0"/>
              <a:t/>
            </a:r>
            <a:br>
              <a:rPr lang="en-US" sz="1800" smtClean="0"/>
            </a:br>
            <a:r>
              <a:rPr lang="en-US" sz="1800" smtClean="0"/>
              <a:t/>
            </a:r>
            <a:br>
              <a:rPr lang="en-US" sz="1800" smtClean="0"/>
            </a:br>
            <a:endParaRPr lang="en-US" sz="1800" smtClean="0"/>
          </a:p>
          <a:p>
            <a:pPr eaLnBrk="1" hangingPunct="1">
              <a:lnSpc>
                <a:spcPct val="120000"/>
              </a:lnSpc>
            </a:pPr>
            <a:endParaRPr lang="en-US" sz="1800" smtClean="0"/>
          </a:p>
          <a:p>
            <a:pPr eaLnBrk="1" hangingPunct="1">
              <a:lnSpc>
                <a:spcPct val="120000"/>
              </a:lnSpc>
            </a:pPr>
            <a:r>
              <a:rPr lang="en-US" sz="1800" smtClean="0"/>
              <a:t>In this case, we </a:t>
            </a:r>
            <a:br>
              <a:rPr lang="en-US" sz="1800" smtClean="0"/>
            </a:br>
            <a:r>
              <a:rPr lang="en-US" sz="1800" smtClean="0"/>
              <a:t>see that SCAN requires much less head movement compared to FCFS</a:t>
            </a:r>
            <a:br>
              <a:rPr lang="en-US" sz="1800" smtClean="0"/>
            </a:br>
            <a:r>
              <a:rPr lang="en-US" sz="1200" smtClean="0"/>
              <a:t>(</a:t>
            </a:r>
            <a:r>
              <a:rPr lang="en-US" sz="1200" smtClean="0">
                <a:solidFill>
                  <a:schemeClr val="folHlink"/>
                </a:solidFill>
              </a:rPr>
              <a:t>37</a:t>
            </a:r>
            <a:r>
              <a:rPr lang="en-US" sz="1200" smtClean="0"/>
              <a:t> vs. </a:t>
            </a:r>
            <a:r>
              <a:rPr lang="en-US" sz="1200" smtClean="0">
                <a:solidFill>
                  <a:schemeClr val="folHlink"/>
                </a:solidFill>
              </a:rPr>
              <a:t>75 </a:t>
            </a:r>
            <a:r>
              <a:rPr lang="en-US" sz="1200" smtClean="0"/>
              <a:t>tracks/cylinders)</a:t>
            </a:r>
          </a:p>
        </p:txBody>
      </p:sp>
      <p:graphicFrame>
        <p:nvGraphicFramePr>
          <p:cNvPr id="1305605" name="Group 5"/>
          <p:cNvGraphicFramePr>
            <a:graphicFrameLocks noGrp="1"/>
          </p:cNvGraphicFramePr>
          <p:nvPr/>
        </p:nvGraphicFramePr>
        <p:xfrm>
          <a:off x="2619375" y="1674813"/>
          <a:ext cx="6480175" cy="274637"/>
        </p:xfrm>
        <a:graphic>
          <a:graphicData uri="http://schemas.openxmlformats.org/drawingml/2006/table">
            <a:tbl>
              <a:tblPr/>
              <a:tblGrid>
                <a:gridCol w="260350"/>
                <a:gridCol w="257175"/>
                <a:gridCol w="260350"/>
                <a:gridCol w="258763"/>
                <a:gridCol w="258762"/>
                <a:gridCol w="260350"/>
                <a:gridCol w="258763"/>
                <a:gridCol w="258762"/>
                <a:gridCol w="260350"/>
                <a:gridCol w="257175"/>
                <a:gridCol w="260350"/>
                <a:gridCol w="260350"/>
                <a:gridCol w="257175"/>
                <a:gridCol w="260350"/>
                <a:gridCol w="260350"/>
                <a:gridCol w="257175"/>
                <a:gridCol w="260350"/>
                <a:gridCol w="258763"/>
                <a:gridCol w="258762"/>
                <a:gridCol w="260350"/>
                <a:gridCol w="258763"/>
                <a:gridCol w="258762"/>
                <a:gridCol w="260350"/>
                <a:gridCol w="257175"/>
                <a:gridCol w="260350"/>
              </a:tblGrid>
              <a:tr h="274637">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8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05659" name="Oval 59"/>
          <p:cNvSpPr>
            <a:spLocks noChangeArrowheads="1"/>
          </p:cNvSpPr>
          <p:nvPr/>
        </p:nvSpPr>
        <p:spPr bwMode="auto">
          <a:xfrm>
            <a:off x="6045200" y="1747838"/>
            <a:ext cx="134938" cy="134937"/>
          </a:xfrm>
          <a:prstGeom prst="ellipse">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5660" name="Oval 60"/>
          <p:cNvSpPr>
            <a:spLocks noChangeArrowheads="1"/>
          </p:cNvSpPr>
          <p:nvPr/>
        </p:nvSpPr>
        <p:spPr bwMode="auto">
          <a:xfrm>
            <a:off x="2940050" y="1747838"/>
            <a:ext cx="134938" cy="134937"/>
          </a:xfrm>
          <a:prstGeom prst="ellipse">
            <a:avLst/>
          </a:prstGeom>
          <a:solidFill>
            <a:schemeClr val="tx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5661" name="Oval 61"/>
          <p:cNvSpPr>
            <a:spLocks noChangeArrowheads="1"/>
          </p:cNvSpPr>
          <p:nvPr/>
        </p:nvSpPr>
        <p:spPr bwMode="auto">
          <a:xfrm>
            <a:off x="4235450" y="1747838"/>
            <a:ext cx="134938" cy="134937"/>
          </a:xfrm>
          <a:prstGeom prst="ellipse">
            <a:avLst/>
          </a:prstGeom>
          <a:solidFill>
            <a:srgbClr val="FF99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5662" name="Oval 62"/>
          <p:cNvSpPr>
            <a:spLocks noChangeArrowheads="1"/>
          </p:cNvSpPr>
          <p:nvPr/>
        </p:nvSpPr>
        <p:spPr bwMode="auto">
          <a:xfrm>
            <a:off x="4505325" y="1747838"/>
            <a:ext cx="134938" cy="134937"/>
          </a:xfrm>
          <a:prstGeom prst="ellipse">
            <a:avLst/>
          </a:prstGeom>
          <a:solidFill>
            <a:srgbClr val="66CC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5663" name="Oval 63"/>
          <p:cNvSpPr>
            <a:spLocks noChangeArrowheads="1"/>
          </p:cNvSpPr>
          <p:nvPr/>
        </p:nvSpPr>
        <p:spPr bwMode="auto">
          <a:xfrm>
            <a:off x="8636000" y="1747838"/>
            <a:ext cx="134938" cy="134937"/>
          </a:xfrm>
          <a:prstGeom prst="ellipse">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5664" name="Oval 64"/>
          <p:cNvSpPr>
            <a:spLocks noChangeArrowheads="1"/>
          </p:cNvSpPr>
          <p:nvPr/>
        </p:nvSpPr>
        <p:spPr bwMode="auto">
          <a:xfrm>
            <a:off x="7872413" y="1747838"/>
            <a:ext cx="134937" cy="134937"/>
          </a:xfrm>
          <a:prstGeom prst="ellipse">
            <a:avLst/>
          </a:prstGeom>
          <a:solidFill>
            <a:srgbClr val="33CC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5665" name="Oval 65"/>
          <p:cNvSpPr>
            <a:spLocks noChangeArrowheads="1"/>
          </p:cNvSpPr>
          <p:nvPr/>
        </p:nvSpPr>
        <p:spPr bwMode="auto">
          <a:xfrm>
            <a:off x="5537200" y="1752600"/>
            <a:ext cx="134938" cy="134938"/>
          </a:xfrm>
          <a:prstGeom prst="ellipse">
            <a:avLst/>
          </a:prstGeom>
          <a:solidFill>
            <a:srgbClr val="00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08610" name="Text Box 66"/>
          <p:cNvSpPr txBox="1">
            <a:spLocks noChangeArrowheads="1"/>
          </p:cNvSpPr>
          <p:nvPr/>
        </p:nvSpPr>
        <p:spPr bwMode="auto">
          <a:xfrm>
            <a:off x="7691438" y="1216025"/>
            <a:ext cx="1449387"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i="1">
                <a:solidFill>
                  <a:schemeClr val="folHlink"/>
                </a:solidFill>
              </a:rPr>
              <a:t>cylinder number</a:t>
            </a:r>
          </a:p>
        </p:txBody>
      </p:sp>
      <p:sp>
        <p:nvSpPr>
          <p:cNvPr id="108611" name="Text Box 67"/>
          <p:cNvSpPr txBox="1">
            <a:spLocks noChangeArrowheads="1"/>
          </p:cNvSpPr>
          <p:nvPr/>
        </p:nvSpPr>
        <p:spPr bwMode="auto">
          <a:xfrm>
            <a:off x="2619375" y="1425575"/>
            <a:ext cx="266700"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solidFill>
                  <a:schemeClr val="folHlink"/>
                </a:solidFill>
              </a:rPr>
              <a:t>1</a:t>
            </a:r>
          </a:p>
        </p:txBody>
      </p:sp>
      <p:sp>
        <p:nvSpPr>
          <p:cNvPr id="108612" name="Text Box 68"/>
          <p:cNvSpPr txBox="1">
            <a:spLocks noChangeArrowheads="1"/>
          </p:cNvSpPr>
          <p:nvPr/>
        </p:nvSpPr>
        <p:spPr bwMode="auto">
          <a:xfrm>
            <a:off x="3657600" y="1425575"/>
            <a:ext cx="266700"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solidFill>
                  <a:schemeClr val="folHlink"/>
                </a:solidFill>
              </a:rPr>
              <a:t>5</a:t>
            </a:r>
          </a:p>
        </p:txBody>
      </p:sp>
      <p:sp>
        <p:nvSpPr>
          <p:cNvPr id="108613" name="Text Box 69"/>
          <p:cNvSpPr txBox="1">
            <a:spLocks noChangeArrowheads="1"/>
          </p:cNvSpPr>
          <p:nvPr/>
        </p:nvSpPr>
        <p:spPr bwMode="auto">
          <a:xfrm>
            <a:off x="4900613" y="1425575"/>
            <a:ext cx="349250"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10</a:t>
            </a:r>
          </a:p>
        </p:txBody>
      </p:sp>
      <p:sp>
        <p:nvSpPr>
          <p:cNvPr id="108614" name="Text Box 70"/>
          <p:cNvSpPr txBox="1">
            <a:spLocks noChangeArrowheads="1"/>
          </p:cNvSpPr>
          <p:nvPr/>
        </p:nvSpPr>
        <p:spPr bwMode="auto">
          <a:xfrm>
            <a:off x="6184900" y="1425575"/>
            <a:ext cx="349250"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15</a:t>
            </a:r>
          </a:p>
        </p:txBody>
      </p:sp>
      <p:sp>
        <p:nvSpPr>
          <p:cNvPr id="108615" name="Text Box 71"/>
          <p:cNvSpPr txBox="1">
            <a:spLocks noChangeArrowheads="1"/>
          </p:cNvSpPr>
          <p:nvPr/>
        </p:nvSpPr>
        <p:spPr bwMode="auto">
          <a:xfrm>
            <a:off x="7478713" y="1425575"/>
            <a:ext cx="349250"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20</a:t>
            </a:r>
          </a:p>
        </p:txBody>
      </p:sp>
      <p:sp>
        <p:nvSpPr>
          <p:cNvPr id="108616" name="Text Box 72"/>
          <p:cNvSpPr txBox="1">
            <a:spLocks noChangeArrowheads="1"/>
          </p:cNvSpPr>
          <p:nvPr/>
        </p:nvSpPr>
        <p:spPr bwMode="auto">
          <a:xfrm>
            <a:off x="8794750" y="1425575"/>
            <a:ext cx="349250"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25</a:t>
            </a:r>
          </a:p>
        </p:txBody>
      </p:sp>
      <p:grpSp>
        <p:nvGrpSpPr>
          <p:cNvPr id="2" name="Group 73"/>
          <p:cNvGrpSpPr>
            <a:grpSpLocks/>
          </p:cNvGrpSpPr>
          <p:nvPr/>
        </p:nvGrpSpPr>
        <p:grpSpPr bwMode="auto">
          <a:xfrm>
            <a:off x="2435225" y="4429125"/>
            <a:ext cx="6477000" cy="2241550"/>
            <a:chOff x="1421" y="2686"/>
            <a:chExt cx="4080" cy="1412"/>
          </a:xfrm>
        </p:grpSpPr>
        <p:grpSp>
          <p:nvGrpSpPr>
            <p:cNvPr id="108648" name="Group 74"/>
            <p:cNvGrpSpPr>
              <a:grpSpLocks/>
            </p:cNvGrpSpPr>
            <p:nvPr/>
          </p:nvGrpSpPr>
          <p:grpSpPr bwMode="auto">
            <a:xfrm>
              <a:off x="1421" y="2686"/>
              <a:ext cx="212" cy="1412"/>
              <a:chOff x="60" y="2755"/>
              <a:chExt cx="212" cy="1412"/>
            </a:xfrm>
          </p:grpSpPr>
          <p:sp>
            <p:nvSpPr>
              <p:cNvPr id="108666" name="Text Box 75"/>
              <p:cNvSpPr txBox="1">
                <a:spLocks noChangeArrowheads="1"/>
              </p:cNvSpPr>
              <p:nvPr/>
            </p:nvSpPr>
            <p:spPr bwMode="auto">
              <a:xfrm rot="-5400000">
                <a:off x="-16" y="3880"/>
                <a:ext cx="363" cy="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i="1"/>
                  <a:t>time</a:t>
                </a:r>
              </a:p>
            </p:txBody>
          </p:sp>
          <p:sp>
            <p:nvSpPr>
              <p:cNvPr id="108667" name="Line 76"/>
              <p:cNvSpPr>
                <a:spLocks noChangeShapeType="1"/>
              </p:cNvSpPr>
              <p:nvPr/>
            </p:nvSpPr>
            <p:spPr bwMode="auto">
              <a:xfrm>
                <a:off x="175" y="2755"/>
                <a:ext cx="0" cy="1078"/>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108649" name="Group 77"/>
            <p:cNvGrpSpPr>
              <a:grpSpLocks/>
            </p:cNvGrpSpPr>
            <p:nvPr/>
          </p:nvGrpSpPr>
          <p:grpSpPr bwMode="auto">
            <a:xfrm>
              <a:off x="1744" y="2699"/>
              <a:ext cx="3757" cy="1225"/>
              <a:chOff x="1744" y="2699"/>
              <a:chExt cx="3757" cy="1225"/>
            </a:xfrm>
          </p:grpSpPr>
          <p:sp>
            <p:nvSpPr>
              <p:cNvPr id="108650" name="Line 78"/>
              <p:cNvSpPr>
                <a:spLocks noChangeShapeType="1"/>
              </p:cNvSpPr>
              <p:nvPr/>
            </p:nvSpPr>
            <p:spPr bwMode="auto">
              <a:xfrm>
                <a:off x="3253" y="2744"/>
                <a:ext cx="167" cy="55"/>
              </a:xfrm>
              <a:prstGeom prst="line">
                <a:avLst/>
              </a:prstGeom>
              <a:noFill/>
              <a:ln w="38100">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08651" name="Line 79"/>
              <p:cNvSpPr>
                <a:spLocks noChangeShapeType="1"/>
              </p:cNvSpPr>
              <p:nvPr/>
            </p:nvSpPr>
            <p:spPr bwMode="auto">
              <a:xfrm>
                <a:off x="3422" y="2795"/>
                <a:ext cx="322" cy="80"/>
              </a:xfrm>
              <a:prstGeom prst="line">
                <a:avLst/>
              </a:prstGeom>
              <a:noFill/>
              <a:ln w="38100">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08652" name="Line 80"/>
              <p:cNvSpPr>
                <a:spLocks noChangeShapeType="1"/>
              </p:cNvSpPr>
              <p:nvPr/>
            </p:nvSpPr>
            <p:spPr bwMode="auto">
              <a:xfrm>
                <a:off x="3740" y="2883"/>
                <a:ext cx="1140" cy="297"/>
              </a:xfrm>
              <a:prstGeom prst="line">
                <a:avLst/>
              </a:prstGeom>
              <a:noFill/>
              <a:ln w="38100">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08653" name="Line 81"/>
              <p:cNvSpPr>
                <a:spLocks noChangeShapeType="1"/>
              </p:cNvSpPr>
              <p:nvPr/>
            </p:nvSpPr>
            <p:spPr bwMode="auto">
              <a:xfrm>
                <a:off x="4891" y="3181"/>
                <a:ext cx="483" cy="141"/>
              </a:xfrm>
              <a:prstGeom prst="line">
                <a:avLst/>
              </a:prstGeom>
              <a:noFill/>
              <a:ln w="38100">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08654" name="Line 82"/>
              <p:cNvSpPr>
                <a:spLocks noChangeShapeType="1"/>
              </p:cNvSpPr>
              <p:nvPr/>
            </p:nvSpPr>
            <p:spPr bwMode="auto">
              <a:xfrm>
                <a:off x="5363" y="3315"/>
                <a:ext cx="136" cy="42"/>
              </a:xfrm>
              <a:prstGeom prst="line">
                <a:avLst/>
              </a:prstGeom>
              <a:noFill/>
              <a:ln w="38100">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08655" name="Line 83"/>
              <p:cNvSpPr>
                <a:spLocks noChangeShapeType="1"/>
              </p:cNvSpPr>
              <p:nvPr/>
            </p:nvSpPr>
            <p:spPr bwMode="auto">
              <a:xfrm flipH="1">
                <a:off x="2763" y="3357"/>
                <a:ext cx="2738" cy="371"/>
              </a:xfrm>
              <a:prstGeom prst="line">
                <a:avLst/>
              </a:prstGeom>
              <a:noFill/>
              <a:ln w="38100">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08656" name="Line 84"/>
              <p:cNvSpPr>
                <a:spLocks noChangeShapeType="1"/>
              </p:cNvSpPr>
              <p:nvPr/>
            </p:nvSpPr>
            <p:spPr bwMode="auto">
              <a:xfrm flipH="1">
                <a:off x="2609" y="3724"/>
                <a:ext cx="162" cy="30"/>
              </a:xfrm>
              <a:prstGeom prst="line">
                <a:avLst/>
              </a:prstGeom>
              <a:noFill/>
              <a:ln w="38100">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08657" name="Line 85"/>
              <p:cNvSpPr>
                <a:spLocks noChangeShapeType="1"/>
              </p:cNvSpPr>
              <p:nvPr/>
            </p:nvSpPr>
            <p:spPr bwMode="auto">
              <a:xfrm flipH="1">
                <a:off x="1799" y="3768"/>
                <a:ext cx="775" cy="105"/>
              </a:xfrm>
              <a:prstGeom prst="line">
                <a:avLst/>
              </a:prstGeom>
              <a:noFill/>
              <a:ln w="38100">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08658" name="Oval 86"/>
              <p:cNvSpPr>
                <a:spLocks noChangeArrowheads="1"/>
              </p:cNvSpPr>
              <p:nvPr/>
            </p:nvSpPr>
            <p:spPr bwMode="auto">
              <a:xfrm>
                <a:off x="3208" y="2699"/>
                <a:ext cx="85" cy="85"/>
              </a:xfrm>
              <a:prstGeom prst="ellipse">
                <a:avLst/>
              </a:prstGeom>
              <a:solidFill>
                <a:schemeClr val="accent1"/>
              </a:solidFill>
              <a:ln w="9525">
                <a:solidFill>
                  <a:schemeClr val="tx1"/>
                </a:solidFill>
                <a:round/>
                <a:headEnd/>
                <a:tailEnd/>
              </a:ln>
            </p:spPr>
            <p:txBody>
              <a:bodyPr wrap="none" anchor="ctr"/>
              <a:lstStyle/>
              <a:p>
                <a:endParaRPr lang="nb-NO"/>
              </a:p>
            </p:txBody>
          </p:sp>
          <p:sp>
            <p:nvSpPr>
              <p:cNvPr id="108659" name="Oval 87"/>
              <p:cNvSpPr>
                <a:spLocks noChangeArrowheads="1"/>
              </p:cNvSpPr>
              <p:nvPr/>
            </p:nvSpPr>
            <p:spPr bwMode="auto">
              <a:xfrm>
                <a:off x="5332" y="3272"/>
                <a:ext cx="85" cy="85"/>
              </a:xfrm>
              <a:prstGeom prst="ellipse">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08660" name="Oval 88"/>
              <p:cNvSpPr>
                <a:spLocks noChangeArrowheads="1"/>
              </p:cNvSpPr>
              <p:nvPr/>
            </p:nvSpPr>
            <p:spPr bwMode="auto">
              <a:xfrm>
                <a:off x="2722" y="3685"/>
                <a:ext cx="85" cy="85"/>
              </a:xfrm>
              <a:prstGeom prst="ellipse">
                <a:avLst/>
              </a:prstGeom>
              <a:solidFill>
                <a:srgbClr val="66CC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08661" name="Oval 89"/>
              <p:cNvSpPr>
                <a:spLocks noChangeArrowheads="1"/>
              </p:cNvSpPr>
              <p:nvPr/>
            </p:nvSpPr>
            <p:spPr bwMode="auto">
              <a:xfrm>
                <a:off x="4843" y="3141"/>
                <a:ext cx="85" cy="85"/>
              </a:xfrm>
              <a:prstGeom prst="ellipse">
                <a:avLst/>
              </a:prstGeom>
              <a:solidFill>
                <a:srgbClr val="33CC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08662" name="Oval 90"/>
              <p:cNvSpPr>
                <a:spLocks noChangeArrowheads="1"/>
              </p:cNvSpPr>
              <p:nvPr/>
            </p:nvSpPr>
            <p:spPr bwMode="auto">
              <a:xfrm>
                <a:off x="2554" y="3714"/>
                <a:ext cx="85" cy="85"/>
              </a:xfrm>
              <a:prstGeom prst="ellipse">
                <a:avLst/>
              </a:prstGeom>
              <a:solidFill>
                <a:srgbClr val="FF99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08663" name="Oval 91"/>
              <p:cNvSpPr>
                <a:spLocks noChangeArrowheads="1"/>
              </p:cNvSpPr>
              <p:nvPr/>
            </p:nvSpPr>
            <p:spPr bwMode="auto">
              <a:xfrm>
                <a:off x="3692" y="2836"/>
                <a:ext cx="85" cy="85"/>
              </a:xfrm>
              <a:prstGeom prst="ellipse">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08664" name="Oval 92"/>
              <p:cNvSpPr>
                <a:spLocks noChangeArrowheads="1"/>
              </p:cNvSpPr>
              <p:nvPr/>
            </p:nvSpPr>
            <p:spPr bwMode="auto">
              <a:xfrm>
                <a:off x="3374" y="2753"/>
                <a:ext cx="85" cy="85"/>
              </a:xfrm>
              <a:prstGeom prst="ellipse">
                <a:avLst/>
              </a:prstGeom>
              <a:solidFill>
                <a:srgbClr val="00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08665" name="Oval 93"/>
              <p:cNvSpPr>
                <a:spLocks noChangeArrowheads="1"/>
              </p:cNvSpPr>
              <p:nvPr/>
            </p:nvSpPr>
            <p:spPr bwMode="auto">
              <a:xfrm>
                <a:off x="1744" y="3839"/>
                <a:ext cx="85" cy="85"/>
              </a:xfrm>
              <a:prstGeom prst="ellipse">
                <a:avLst/>
              </a:prstGeom>
              <a:solidFill>
                <a:schemeClr val="tx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grpSp>
      </p:grpSp>
      <p:grpSp>
        <p:nvGrpSpPr>
          <p:cNvPr id="5" name="Group 94"/>
          <p:cNvGrpSpPr>
            <a:grpSpLocks/>
          </p:cNvGrpSpPr>
          <p:nvPr/>
        </p:nvGrpSpPr>
        <p:grpSpPr bwMode="auto">
          <a:xfrm>
            <a:off x="2435225" y="2114550"/>
            <a:ext cx="6334125" cy="2241550"/>
            <a:chOff x="1534" y="1020"/>
            <a:chExt cx="3990" cy="1412"/>
          </a:xfrm>
        </p:grpSpPr>
        <p:cxnSp>
          <p:nvCxnSpPr>
            <p:cNvPr id="108629" name="AutoShape 95"/>
            <p:cNvCxnSpPr>
              <a:cxnSpLocks noChangeShapeType="1"/>
              <a:endCxn id="108632" idx="6"/>
            </p:cNvCxnSpPr>
            <p:nvPr/>
          </p:nvCxnSpPr>
          <p:spPr bwMode="auto">
            <a:xfrm flipH="1">
              <a:off x="3583" y="2205"/>
              <a:ext cx="235" cy="185"/>
            </a:xfrm>
            <a:prstGeom prst="straightConnector1">
              <a:avLst/>
            </a:prstGeom>
            <a:noFill/>
            <a:ln w="38100">
              <a:solidFill>
                <a:schemeClr val="accent2"/>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grpSp>
          <p:nvGrpSpPr>
            <p:cNvPr id="108630" name="Group 96"/>
            <p:cNvGrpSpPr>
              <a:grpSpLocks/>
            </p:cNvGrpSpPr>
            <p:nvPr/>
          </p:nvGrpSpPr>
          <p:grpSpPr bwMode="auto">
            <a:xfrm>
              <a:off x="1534" y="1020"/>
              <a:ext cx="212" cy="1412"/>
              <a:chOff x="60" y="2755"/>
              <a:chExt cx="212" cy="1412"/>
            </a:xfrm>
          </p:grpSpPr>
          <p:sp>
            <p:nvSpPr>
              <p:cNvPr id="108646" name="Text Box 97"/>
              <p:cNvSpPr txBox="1">
                <a:spLocks noChangeArrowheads="1"/>
              </p:cNvSpPr>
              <p:nvPr/>
            </p:nvSpPr>
            <p:spPr bwMode="auto">
              <a:xfrm rot="-5400000">
                <a:off x="-16" y="3880"/>
                <a:ext cx="363" cy="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i="1"/>
                  <a:t>time</a:t>
                </a:r>
              </a:p>
            </p:txBody>
          </p:sp>
          <p:sp>
            <p:nvSpPr>
              <p:cNvPr id="108647" name="Line 98"/>
              <p:cNvSpPr>
                <a:spLocks noChangeShapeType="1"/>
              </p:cNvSpPr>
              <p:nvPr/>
            </p:nvSpPr>
            <p:spPr bwMode="auto">
              <a:xfrm>
                <a:off x="175" y="2755"/>
                <a:ext cx="0" cy="1078"/>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108631" name="Group 99"/>
            <p:cNvGrpSpPr>
              <a:grpSpLocks/>
            </p:cNvGrpSpPr>
            <p:nvPr/>
          </p:nvGrpSpPr>
          <p:grpSpPr bwMode="auto">
            <a:xfrm>
              <a:off x="1857" y="1033"/>
              <a:ext cx="3667" cy="1194"/>
              <a:chOff x="1744" y="1033"/>
              <a:chExt cx="3667" cy="1194"/>
            </a:xfrm>
          </p:grpSpPr>
          <p:sp>
            <p:nvSpPr>
              <p:cNvPr id="108633" name="Oval 100"/>
              <p:cNvSpPr>
                <a:spLocks noChangeArrowheads="1"/>
              </p:cNvSpPr>
              <p:nvPr/>
            </p:nvSpPr>
            <p:spPr bwMode="auto">
              <a:xfrm>
                <a:off x="3202" y="1033"/>
                <a:ext cx="85" cy="85"/>
              </a:xfrm>
              <a:prstGeom prst="ellipse">
                <a:avLst/>
              </a:prstGeom>
              <a:solidFill>
                <a:schemeClr val="accent1"/>
              </a:solidFill>
              <a:ln w="9525">
                <a:solidFill>
                  <a:schemeClr val="tx1"/>
                </a:solidFill>
                <a:round/>
                <a:headEnd/>
                <a:tailEnd/>
              </a:ln>
            </p:spPr>
            <p:txBody>
              <a:bodyPr wrap="none" anchor="ctr"/>
              <a:lstStyle/>
              <a:p>
                <a:endParaRPr lang="nb-NO"/>
              </a:p>
            </p:txBody>
          </p:sp>
          <p:sp>
            <p:nvSpPr>
              <p:cNvPr id="108634" name="Oval 101"/>
              <p:cNvSpPr>
                <a:spLocks noChangeArrowheads="1"/>
              </p:cNvSpPr>
              <p:nvPr/>
            </p:nvSpPr>
            <p:spPr bwMode="auto">
              <a:xfrm>
                <a:off x="5326" y="1217"/>
                <a:ext cx="85" cy="85"/>
              </a:xfrm>
              <a:prstGeom prst="ellipse">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08635" name="Oval 102"/>
              <p:cNvSpPr>
                <a:spLocks noChangeArrowheads="1"/>
              </p:cNvSpPr>
              <p:nvPr/>
            </p:nvSpPr>
            <p:spPr bwMode="auto">
              <a:xfrm>
                <a:off x="2724" y="1402"/>
                <a:ext cx="85" cy="85"/>
              </a:xfrm>
              <a:prstGeom prst="ellipse">
                <a:avLst/>
              </a:prstGeom>
              <a:solidFill>
                <a:srgbClr val="66CC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08636" name="Oval 103"/>
              <p:cNvSpPr>
                <a:spLocks noChangeArrowheads="1"/>
              </p:cNvSpPr>
              <p:nvPr/>
            </p:nvSpPr>
            <p:spPr bwMode="auto">
              <a:xfrm>
                <a:off x="4851" y="1587"/>
                <a:ext cx="85" cy="85"/>
              </a:xfrm>
              <a:prstGeom prst="ellipse">
                <a:avLst/>
              </a:prstGeom>
              <a:solidFill>
                <a:srgbClr val="33CC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08637" name="Oval 104"/>
              <p:cNvSpPr>
                <a:spLocks noChangeArrowheads="1"/>
              </p:cNvSpPr>
              <p:nvPr/>
            </p:nvSpPr>
            <p:spPr bwMode="auto">
              <a:xfrm>
                <a:off x="2554" y="1772"/>
                <a:ext cx="85" cy="85"/>
              </a:xfrm>
              <a:prstGeom prst="ellipse">
                <a:avLst/>
              </a:prstGeom>
              <a:solidFill>
                <a:srgbClr val="FF99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08638" name="Oval 105"/>
              <p:cNvSpPr>
                <a:spLocks noChangeArrowheads="1"/>
              </p:cNvSpPr>
              <p:nvPr/>
            </p:nvSpPr>
            <p:spPr bwMode="auto">
              <a:xfrm>
                <a:off x="1744" y="1957"/>
                <a:ext cx="85" cy="85"/>
              </a:xfrm>
              <a:prstGeom prst="ellipse">
                <a:avLst/>
              </a:prstGeom>
              <a:solidFill>
                <a:schemeClr val="tx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08639" name="Oval 106"/>
              <p:cNvSpPr>
                <a:spLocks noChangeArrowheads="1"/>
              </p:cNvSpPr>
              <p:nvPr/>
            </p:nvSpPr>
            <p:spPr bwMode="auto">
              <a:xfrm>
                <a:off x="3700" y="2142"/>
                <a:ext cx="85" cy="85"/>
              </a:xfrm>
              <a:prstGeom prst="ellipse">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cxnSp>
            <p:nvCxnSpPr>
              <p:cNvPr id="108640" name="AutoShape 107"/>
              <p:cNvCxnSpPr>
                <a:cxnSpLocks noChangeShapeType="1"/>
                <a:stCxn id="108633" idx="6"/>
                <a:endCxn id="108634" idx="2"/>
              </p:cNvCxnSpPr>
              <p:nvPr/>
            </p:nvCxnSpPr>
            <p:spPr bwMode="auto">
              <a:xfrm>
                <a:off x="3287" y="1076"/>
                <a:ext cx="2039" cy="184"/>
              </a:xfrm>
              <a:prstGeom prst="straightConnector1">
                <a:avLst/>
              </a:prstGeom>
              <a:noFill/>
              <a:ln w="38100">
                <a:solidFill>
                  <a:schemeClr val="accent2"/>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cxnSp>
            <p:nvCxnSpPr>
              <p:cNvPr id="108641" name="AutoShape 108"/>
              <p:cNvCxnSpPr>
                <a:cxnSpLocks noChangeShapeType="1"/>
                <a:stCxn id="108634" idx="2"/>
                <a:endCxn id="108635" idx="6"/>
              </p:cNvCxnSpPr>
              <p:nvPr/>
            </p:nvCxnSpPr>
            <p:spPr bwMode="auto">
              <a:xfrm flipH="1">
                <a:off x="2809" y="1260"/>
                <a:ext cx="2517" cy="185"/>
              </a:xfrm>
              <a:prstGeom prst="straightConnector1">
                <a:avLst/>
              </a:prstGeom>
              <a:noFill/>
              <a:ln w="38100">
                <a:solidFill>
                  <a:schemeClr val="accent2"/>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cxnSp>
            <p:nvCxnSpPr>
              <p:cNvPr id="108642" name="AutoShape 109"/>
              <p:cNvCxnSpPr>
                <a:cxnSpLocks noChangeShapeType="1"/>
                <a:stCxn id="108635" idx="6"/>
                <a:endCxn id="108636" idx="2"/>
              </p:cNvCxnSpPr>
              <p:nvPr/>
            </p:nvCxnSpPr>
            <p:spPr bwMode="auto">
              <a:xfrm>
                <a:off x="2809" y="1445"/>
                <a:ext cx="2042" cy="185"/>
              </a:xfrm>
              <a:prstGeom prst="straightConnector1">
                <a:avLst/>
              </a:prstGeom>
              <a:noFill/>
              <a:ln w="38100">
                <a:solidFill>
                  <a:schemeClr val="accent2"/>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cxnSp>
            <p:nvCxnSpPr>
              <p:cNvPr id="108643" name="AutoShape 110"/>
              <p:cNvCxnSpPr>
                <a:cxnSpLocks noChangeShapeType="1"/>
                <a:stCxn id="108636" idx="2"/>
                <a:endCxn id="108637" idx="6"/>
              </p:cNvCxnSpPr>
              <p:nvPr/>
            </p:nvCxnSpPr>
            <p:spPr bwMode="auto">
              <a:xfrm flipH="1">
                <a:off x="2639" y="1630"/>
                <a:ext cx="2212" cy="185"/>
              </a:xfrm>
              <a:prstGeom prst="straightConnector1">
                <a:avLst/>
              </a:prstGeom>
              <a:noFill/>
              <a:ln w="38100">
                <a:solidFill>
                  <a:schemeClr val="accent2"/>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cxnSp>
            <p:nvCxnSpPr>
              <p:cNvPr id="108644" name="AutoShape 111"/>
              <p:cNvCxnSpPr>
                <a:cxnSpLocks noChangeShapeType="1"/>
                <a:stCxn id="108637" idx="2"/>
                <a:endCxn id="108638" idx="6"/>
              </p:cNvCxnSpPr>
              <p:nvPr/>
            </p:nvCxnSpPr>
            <p:spPr bwMode="auto">
              <a:xfrm flipH="1">
                <a:off x="1829" y="1815"/>
                <a:ext cx="725" cy="185"/>
              </a:xfrm>
              <a:prstGeom prst="straightConnector1">
                <a:avLst/>
              </a:prstGeom>
              <a:noFill/>
              <a:ln w="38100">
                <a:solidFill>
                  <a:schemeClr val="accent2"/>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cxnSp>
            <p:nvCxnSpPr>
              <p:cNvPr id="108645" name="AutoShape 112"/>
              <p:cNvCxnSpPr>
                <a:cxnSpLocks noChangeShapeType="1"/>
                <a:stCxn id="108638" idx="6"/>
                <a:endCxn id="108639" idx="2"/>
              </p:cNvCxnSpPr>
              <p:nvPr/>
            </p:nvCxnSpPr>
            <p:spPr bwMode="auto">
              <a:xfrm>
                <a:off x="1829" y="2000"/>
                <a:ext cx="1871" cy="185"/>
              </a:xfrm>
              <a:prstGeom prst="straightConnector1">
                <a:avLst/>
              </a:prstGeom>
              <a:noFill/>
              <a:ln w="38100">
                <a:solidFill>
                  <a:schemeClr val="accent2"/>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grpSp>
        <p:sp>
          <p:nvSpPr>
            <p:cNvPr id="108632" name="Oval 113"/>
            <p:cNvSpPr>
              <a:spLocks noChangeArrowheads="1"/>
            </p:cNvSpPr>
            <p:nvPr/>
          </p:nvSpPr>
          <p:spPr bwMode="auto">
            <a:xfrm>
              <a:off x="3498" y="2347"/>
              <a:ext cx="85" cy="85"/>
            </a:xfrm>
            <a:prstGeom prst="ellipse">
              <a:avLst/>
            </a:prstGeom>
            <a:solidFill>
              <a:srgbClr val="00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grpSp>
      <p:sp>
        <p:nvSpPr>
          <p:cNvPr id="1305714" name="Text Box 114"/>
          <p:cNvSpPr txBox="1">
            <a:spLocks noChangeArrowheads="1"/>
          </p:cNvSpPr>
          <p:nvPr/>
        </p:nvSpPr>
        <p:spPr bwMode="auto">
          <a:xfrm>
            <a:off x="5853113" y="785813"/>
            <a:ext cx="434975"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00FF00"/>
                </a:solidFill>
              </a:rPr>
              <a:t>12</a:t>
            </a:r>
          </a:p>
        </p:txBody>
      </p:sp>
      <p:sp>
        <p:nvSpPr>
          <p:cNvPr id="1305715" name="Text Box 115"/>
          <p:cNvSpPr txBox="1">
            <a:spLocks noChangeArrowheads="1"/>
          </p:cNvSpPr>
          <p:nvPr/>
        </p:nvSpPr>
        <p:spPr bwMode="auto">
          <a:xfrm>
            <a:off x="2582863" y="815975"/>
            <a:ext cx="322897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incoming requests (in order of arrival):</a:t>
            </a:r>
          </a:p>
        </p:txBody>
      </p:sp>
      <p:sp>
        <p:nvSpPr>
          <p:cNvPr id="1305716" name="Text Box 116"/>
          <p:cNvSpPr txBox="1">
            <a:spLocks noChangeArrowheads="1"/>
          </p:cNvSpPr>
          <p:nvPr/>
        </p:nvSpPr>
        <p:spPr bwMode="auto">
          <a:xfrm>
            <a:off x="6383338" y="785813"/>
            <a:ext cx="434975"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chemeClr val="folHlink"/>
                </a:solidFill>
              </a:rPr>
              <a:t>14</a:t>
            </a:r>
          </a:p>
        </p:txBody>
      </p:sp>
      <p:sp>
        <p:nvSpPr>
          <p:cNvPr id="1305717" name="Text Box 117"/>
          <p:cNvSpPr txBox="1">
            <a:spLocks noChangeArrowheads="1"/>
          </p:cNvSpPr>
          <p:nvPr/>
        </p:nvSpPr>
        <p:spPr bwMode="auto">
          <a:xfrm>
            <a:off x="6913563" y="785813"/>
            <a:ext cx="309562"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2</a:t>
            </a:r>
          </a:p>
        </p:txBody>
      </p:sp>
      <p:sp>
        <p:nvSpPr>
          <p:cNvPr id="1305718" name="Text Box 118"/>
          <p:cNvSpPr txBox="1">
            <a:spLocks noChangeArrowheads="1"/>
          </p:cNvSpPr>
          <p:nvPr/>
        </p:nvSpPr>
        <p:spPr bwMode="auto">
          <a:xfrm>
            <a:off x="7318375" y="785813"/>
            <a:ext cx="309563"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FF6600"/>
                </a:solidFill>
              </a:rPr>
              <a:t>7</a:t>
            </a:r>
          </a:p>
        </p:txBody>
      </p:sp>
      <p:sp>
        <p:nvSpPr>
          <p:cNvPr id="1305719" name="Text Box 119"/>
          <p:cNvSpPr txBox="1">
            <a:spLocks noChangeArrowheads="1"/>
          </p:cNvSpPr>
          <p:nvPr/>
        </p:nvSpPr>
        <p:spPr bwMode="auto">
          <a:xfrm>
            <a:off x="7723188" y="785813"/>
            <a:ext cx="434975"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33CC33"/>
                </a:solidFill>
              </a:rPr>
              <a:t>21</a:t>
            </a:r>
          </a:p>
        </p:txBody>
      </p:sp>
      <p:sp>
        <p:nvSpPr>
          <p:cNvPr id="1305720" name="Text Box 120"/>
          <p:cNvSpPr txBox="1">
            <a:spLocks noChangeArrowheads="1"/>
          </p:cNvSpPr>
          <p:nvPr/>
        </p:nvSpPr>
        <p:spPr bwMode="auto">
          <a:xfrm>
            <a:off x="8253413" y="785813"/>
            <a:ext cx="309562"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66CCFF"/>
                </a:solidFill>
              </a:rPr>
              <a:t>8</a:t>
            </a:r>
          </a:p>
        </p:txBody>
      </p:sp>
      <p:sp>
        <p:nvSpPr>
          <p:cNvPr id="1305721" name="Text Box 121"/>
          <p:cNvSpPr txBox="1">
            <a:spLocks noChangeArrowheads="1"/>
          </p:cNvSpPr>
          <p:nvPr/>
        </p:nvSpPr>
        <p:spPr bwMode="auto">
          <a:xfrm>
            <a:off x="8658225" y="785813"/>
            <a:ext cx="434975"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chemeClr val="hlink"/>
                </a:solidFill>
              </a:rPr>
              <a:t>24</a:t>
            </a:r>
          </a:p>
        </p:txBody>
      </p:sp>
      <p:sp>
        <p:nvSpPr>
          <p:cNvPr id="1305722" name="Text Box 122"/>
          <p:cNvSpPr txBox="1">
            <a:spLocks noChangeArrowheads="1"/>
          </p:cNvSpPr>
          <p:nvPr/>
        </p:nvSpPr>
        <p:spPr bwMode="auto">
          <a:xfrm>
            <a:off x="2624138" y="2051050"/>
            <a:ext cx="560387"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FCFS</a:t>
            </a:r>
          </a:p>
        </p:txBody>
      </p:sp>
      <p:sp>
        <p:nvSpPr>
          <p:cNvPr id="1305723" name="Text Box 123"/>
          <p:cNvSpPr txBox="1">
            <a:spLocks noChangeArrowheads="1"/>
          </p:cNvSpPr>
          <p:nvPr/>
        </p:nvSpPr>
        <p:spPr bwMode="auto">
          <a:xfrm>
            <a:off x="2624138" y="4403725"/>
            <a:ext cx="604837"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SCAN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57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05602"/>
                                        </p:tgtEl>
                                        <p:attrNameLst>
                                          <p:attrName>style.visibility</p:attrName>
                                        </p:attrNameLst>
                                      </p:cBhvr>
                                      <p:to>
                                        <p:strVal val="visible"/>
                                      </p:to>
                                    </p:set>
                                  </p:childTnLst>
                                </p:cTn>
                              </p:par>
                            </p:childTnLst>
                          </p:cTn>
                        </p:par>
                        <p:par>
                          <p:cTn id="9" fill="hold" nodeType="afterGroup">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1305721"/>
                                        </p:tgtEl>
                                        <p:attrNameLst>
                                          <p:attrName>style.visibility</p:attrName>
                                        </p:attrNameLst>
                                      </p:cBhvr>
                                      <p:to>
                                        <p:strVal val="visible"/>
                                      </p:to>
                                    </p:set>
                                    <p:anim calcmode="lin" valueType="num">
                                      <p:cBhvr additive="base">
                                        <p:cTn id="12" dur="500" fill="hold"/>
                                        <p:tgtEl>
                                          <p:spTgt spid="1305721"/>
                                        </p:tgtEl>
                                        <p:attrNameLst>
                                          <p:attrName>ppt_x</p:attrName>
                                        </p:attrNameLst>
                                      </p:cBhvr>
                                      <p:tavLst>
                                        <p:tav tm="0">
                                          <p:val>
                                            <p:strVal val="0-#ppt_w/2"/>
                                          </p:val>
                                        </p:tav>
                                        <p:tav tm="100000">
                                          <p:val>
                                            <p:strVal val="#ppt_x"/>
                                          </p:val>
                                        </p:tav>
                                      </p:tavLst>
                                    </p:anim>
                                    <p:anim calcmode="lin" valueType="num">
                                      <p:cBhvr additive="base">
                                        <p:cTn id="13" dur="500" fill="hold"/>
                                        <p:tgtEl>
                                          <p:spTgt spid="1305721"/>
                                        </p:tgtEl>
                                        <p:attrNameLst>
                                          <p:attrName>ppt_y</p:attrName>
                                        </p:attrNameLst>
                                      </p:cBhvr>
                                      <p:tavLst>
                                        <p:tav tm="0">
                                          <p:val>
                                            <p:strVal val="#ppt_y"/>
                                          </p:val>
                                        </p:tav>
                                        <p:tav tm="100000">
                                          <p:val>
                                            <p:strVal val="#ppt_y"/>
                                          </p:val>
                                        </p:tav>
                                      </p:tavLst>
                                    </p:anim>
                                  </p:childTnLst>
                                </p:cTn>
                              </p:par>
                              <p:par>
                                <p:cTn id="14" presetID="9" presetClass="entr" presetSubtype="0" fill="hold" grpId="0" nodeType="withEffect">
                                  <p:stCondLst>
                                    <p:cond delay="0"/>
                                  </p:stCondLst>
                                  <p:childTnLst>
                                    <p:set>
                                      <p:cBhvr>
                                        <p:cTn id="15" dur="1" fill="hold">
                                          <p:stCondLst>
                                            <p:cond delay="0"/>
                                          </p:stCondLst>
                                        </p:cTn>
                                        <p:tgtEl>
                                          <p:spTgt spid="1305663"/>
                                        </p:tgtEl>
                                        <p:attrNameLst>
                                          <p:attrName>style.visibility</p:attrName>
                                        </p:attrNameLst>
                                      </p:cBhvr>
                                      <p:to>
                                        <p:strVal val="visible"/>
                                      </p:to>
                                    </p:set>
                                    <p:animEffect transition="in" filter="dissolve">
                                      <p:cBhvr>
                                        <p:cTn id="16" dur="500"/>
                                        <p:tgtEl>
                                          <p:spTgt spid="1305663"/>
                                        </p:tgtEl>
                                      </p:cBhvr>
                                    </p:animEffect>
                                  </p:childTnLst>
                                </p:cTn>
                              </p:par>
                            </p:childTnLst>
                          </p:cTn>
                        </p:par>
                        <p:par>
                          <p:cTn id="17" fill="hold" nodeType="afterGroup">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305720"/>
                                        </p:tgtEl>
                                        <p:attrNameLst>
                                          <p:attrName>style.visibility</p:attrName>
                                        </p:attrNameLst>
                                      </p:cBhvr>
                                      <p:to>
                                        <p:strVal val="visible"/>
                                      </p:to>
                                    </p:set>
                                    <p:anim calcmode="lin" valueType="num">
                                      <p:cBhvr additive="base">
                                        <p:cTn id="20" dur="500" fill="hold"/>
                                        <p:tgtEl>
                                          <p:spTgt spid="1305720"/>
                                        </p:tgtEl>
                                        <p:attrNameLst>
                                          <p:attrName>ppt_x</p:attrName>
                                        </p:attrNameLst>
                                      </p:cBhvr>
                                      <p:tavLst>
                                        <p:tav tm="0">
                                          <p:val>
                                            <p:strVal val="0-#ppt_w/2"/>
                                          </p:val>
                                        </p:tav>
                                        <p:tav tm="100000">
                                          <p:val>
                                            <p:strVal val="#ppt_x"/>
                                          </p:val>
                                        </p:tav>
                                      </p:tavLst>
                                    </p:anim>
                                    <p:anim calcmode="lin" valueType="num">
                                      <p:cBhvr additive="base">
                                        <p:cTn id="21" dur="500" fill="hold"/>
                                        <p:tgtEl>
                                          <p:spTgt spid="1305720"/>
                                        </p:tgtEl>
                                        <p:attrNameLst>
                                          <p:attrName>ppt_y</p:attrName>
                                        </p:attrNameLst>
                                      </p:cBhvr>
                                      <p:tavLst>
                                        <p:tav tm="0">
                                          <p:val>
                                            <p:strVal val="#ppt_y"/>
                                          </p:val>
                                        </p:tav>
                                        <p:tav tm="100000">
                                          <p:val>
                                            <p:strVal val="#ppt_y"/>
                                          </p:val>
                                        </p:tav>
                                      </p:tavLst>
                                    </p:anim>
                                  </p:childTnLst>
                                </p:cTn>
                              </p:par>
                              <p:par>
                                <p:cTn id="22" presetID="9" presetClass="entr" presetSubtype="0" fill="hold" grpId="0" nodeType="withEffect">
                                  <p:stCondLst>
                                    <p:cond delay="0"/>
                                  </p:stCondLst>
                                  <p:childTnLst>
                                    <p:set>
                                      <p:cBhvr>
                                        <p:cTn id="23" dur="1" fill="hold">
                                          <p:stCondLst>
                                            <p:cond delay="0"/>
                                          </p:stCondLst>
                                        </p:cTn>
                                        <p:tgtEl>
                                          <p:spTgt spid="1305662"/>
                                        </p:tgtEl>
                                        <p:attrNameLst>
                                          <p:attrName>style.visibility</p:attrName>
                                        </p:attrNameLst>
                                      </p:cBhvr>
                                      <p:to>
                                        <p:strVal val="visible"/>
                                      </p:to>
                                    </p:set>
                                    <p:animEffect transition="in" filter="dissolve">
                                      <p:cBhvr>
                                        <p:cTn id="24" dur="500"/>
                                        <p:tgtEl>
                                          <p:spTgt spid="1305662"/>
                                        </p:tgtEl>
                                      </p:cBhvr>
                                    </p:animEffect>
                                  </p:childTnLst>
                                </p:cTn>
                              </p:par>
                            </p:childTnLst>
                          </p:cTn>
                        </p:par>
                        <p:par>
                          <p:cTn id="25" fill="hold" nodeType="afterGroup">
                            <p:stCondLst>
                              <p:cond delay="1000"/>
                            </p:stCondLst>
                            <p:childTnLst>
                              <p:par>
                                <p:cTn id="26" presetID="2" presetClass="entr" presetSubtype="8" fill="hold" grpId="0" nodeType="afterEffect">
                                  <p:stCondLst>
                                    <p:cond delay="0"/>
                                  </p:stCondLst>
                                  <p:childTnLst>
                                    <p:set>
                                      <p:cBhvr>
                                        <p:cTn id="27" dur="1" fill="hold">
                                          <p:stCondLst>
                                            <p:cond delay="0"/>
                                          </p:stCondLst>
                                        </p:cTn>
                                        <p:tgtEl>
                                          <p:spTgt spid="1305719"/>
                                        </p:tgtEl>
                                        <p:attrNameLst>
                                          <p:attrName>style.visibility</p:attrName>
                                        </p:attrNameLst>
                                      </p:cBhvr>
                                      <p:to>
                                        <p:strVal val="visible"/>
                                      </p:to>
                                    </p:set>
                                    <p:anim calcmode="lin" valueType="num">
                                      <p:cBhvr additive="base">
                                        <p:cTn id="28" dur="500" fill="hold"/>
                                        <p:tgtEl>
                                          <p:spTgt spid="1305719"/>
                                        </p:tgtEl>
                                        <p:attrNameLst>
                                          <p:attrName>ppt_x</p:attrName>
                                        </p:attrNameLst>
                                      </p:cBhvr>
                                      <p:tavLst>
                                        <p:tav tm="0">
                                          <p:val>
                                            <p:strVal val="0-#ppt_w/2"/>
                                          </p:val>
                                        </p:tav>
                                        <p:tav tm="100000">
                                          <p:val>
                                            <p:strVal val="#ppt_x"/>
                                          </p:val>
                                        </p:tav>
                                      </p:tavLst>
                                    </p:anim>
                                    <p:anim calcmode="lin" valueType="num">
                                      <p:cBhvr additive="base">
                                        <p:cTn id="29" dur="500" fill="hold"/>
                                        <p:tgtEl>
                                          <p:spTgt spid="1305719"/>
                                        </p:tgtEl>
                                        <p:attrNameLst>
                                          <p:attrName>ppt_y</p:attrName>
                                        </p:attrNameLst>
                                      </p:cBhvr>
                                      <p:tavLst>
                                        <p:tav tm="0">
                                          <p:val>
                                            <p:strVal val="#ppt_y"/>
                                          </p:val>
                                        </p:tav>
                                        <p:tav tm="100000">
                                          <p:val>
                                            <p:strVal val="#ppt_y"/>
                                          </p:val>
                                        </p:tav>
                                      </p:tavLst>
                                    </p:anim>
                                  </p:childTnLst>
                                </p:cTn>
                              </p:par>
                              <p:par>
                                <p:cTn id="30" presetID="9" presetClass="entr" presetSubtype="0" fill="hold" grpId="0" nodeType="withEffect">
                                  <p:stCondLst>
                                    <p:cond delay="0"/>
                                  </p:stCondLst>
                                  <p:childTnLst>
                                    <p:set>
                                      <p:cBhvr>
                                        <p:cTn id="31" dur="1" fill="hold">
                                          <p:stCondLst>
                                            <p:cond delay="0"/>
                                          </p:stCondLst>
                                        </p:cTn>
                                        <p:tgtEl>
                                          <p:spTgt spid="1305664"/>
                                        </p:tgtEl>
                                        <p:attrNameLst>
                                          <p:attrName>style.visibility</p:attrName>
                                        </p:attrNameLst>
                                      </p:cBhvr>
                                      <p:to>
                                        <p:strVal val="visible"/>
                                      </p:to>
                                    </p:set>
                                    <p:animEffect transition="in" filter="dissolve">
                                      <p:cBhvr>
                                        <p:cTn id="32" dur="500"/>
                                        <p:tgtEl>
                                          <p:spTgt spid="1305664"/>
                                        </p:tgtEl>
                                      </p:cBhvr>
                                    </p:animEffect>
                                  </p:childTnLst>
                                </p:cTn>
                              </p:par>
                            </p:childTnLst>
                          </p:cTn>
                        </p:par>
                        <p:par>
                          <p:cTn id="33" fill="hold" nodeType="afterGroup">
                            <p:stCondLst>
                              <p:cond delay="1500"/>
                            </p:stCondLst>
                            <p:childTnLst>
                              <p:par>
                                <p:cTn id="34" presetID="2" presetClass="entr" presetSubtype="8" fill="hold" grpId="0" nodeType="afterEffect">
                                  <p:stCondLst>
                                    <p:cond delay="0"/>
                                  </p:stCondLst>
                                  <p:childTnLst>
                                    <p:set>
                                      <p:cBhvr>
                                        <p:cTn id="35" dur="1" fill="hold">
                                          <p:stCondLst>
                                            <p:cond delay="0"/>
                                          </p:stCondLst>
                                        </p:cTn>
                                        <p:tgtEl>
                                          <p:spTgt spid="1305718"/>
                                        </p:tgtEl>
                                        <p:attrNameLst>
                                          <p:attrName>style.visibility</p:attrName>
                                        </p:attrNameLst>
                                      </p:cBhvr>
                                      <p:to>
                                        <p:strVal val="visible"/>
                                      </p:to>
                                    </p:set>
                                    <p:anim calcmode="lin" valueType="num">
                                      <p:cBhvr additive="base">
                                        <p:cTn id="36" dur="500" fill="hold"/>
                                        <p:tgtEl>
                                          <p:spTgt spid="1305718"/>
                                        </p:tgtEl>
                                        <p:attrNameLst>
                                          <p:attrName>ppt_x</p:attrName>
                                        </p:attrNameLst>
                                      </p:cBhvr>
                                      <p:tavLst>
                                        <p:tav tm="0">
                                          <p:val>
                                            <p:strVal val="0-#ppt_w/2"/>
                                          </p:val>
                                        </p:tav>
                                        <p:tav tm="100000">
                                          <p:val>
                                            <p:strVal val="#ppt_x"/>
                                          </p:val>
                                        </p:tav>
                                      </p:tavLst>
                                    </p:anim>
                                    <p:anim calcmode="lin" valueType="num">
                                      <p:cBhvr additive="base">
                                        <p:cTn id="37" dur="500" fill="hold"/>
                                        <p:tgtEl>
                                          <p:spTgt spid="1305718"/>
                                        </p:tgtEl>
                                        <p:attrNameLst>
                                          <p:attrName>ppt_y</p:attrName>
                                        </p:attrNameLst>
                                      </p:cBhvr>
                                      <p:tavLst>
                                        <p:tav tm="0">
                                          <p:val>
                                            <p:strVal val="#ppt_y"/>
                                          </p:val>
                                        </p:tav>
                                        <p:tav tm="100000">
                                          <p:val>
                                            <p:strVal val="#ppt_y"/>
                                          </p:val>
                                        </p:tav>
                                      </p:tavLst>
                                    </p:anim>
                                  </p:childTnLst>
                                </p:cTn>
                              </p:par>
                              <p:par>
                                <p:cTn id="38" presetID="9" presetClass="entr" presetSubtype="0" fill="hold" grpId="0" nodeType="withEffect">
                                  <p:stCondLst>
                                    <p:cond delay="0"/>
                                  </p:stCondLst>
                                  <p:childTnLst>
                                    <p:set>
                                      <p:cBhvr>
                                        <p:cTn id="39" dur="1" fill="hold">
                                          <p:stCondLst>
                                            <p:cond delay="0"/>
                                          </p:stCondLst>
                                        </p:cTn>
                                        <p:tgtEl>
                                          <p:spTgt spid="1305661"/>
                                        </p:tgtEl>
                                        <p:attrNameLst>
                                          <p:attrName>style.visibility</p:attrName>
                                        </p:attrNameLst>
                                      </p:cBhvr>
                                      <p:to>
                                        <p:strVal val="visible"/>
                                      </p:to>
                                    </p:set>
                                    <p:animEffect transition="in" filter="dissolve">
                                      <p:cBhvr>
                                        <p:cTn id="40" dur="500"/>
                                        <p:tgtEl>
                                          <p:spTgt spid="1305661"/>
                                        </p:tgtEl>
                                      </p:cBhvr>
                                    </p:animEffect>
                                  </p:childTnLst>
                                </p:cTn>
                              </p:par>
                            </p:childTnLst>
                          </p:cTn>
                        </p:par>
                        <p:par>
                          <p:cTn id="41" fill="hold" nodeType="afterGroup">
                            <p:stCondLst>
                              <p:cond delay="2000"/>
                            </p:stCondLst>
                            <p:childTnLst>
                              <p:par>
                                <p:cTn id="42" presetID="2" presetClass="entr" presetSubtype="8" fill="hold" grpId="0" nodeType="afterEffect">
                                  <p:stCondLst>
                                    <p:cond delay="0"/>
                                  </p:stCondLst>
                                  <p:childTnLst>
                                    <p:set>
                                      <p:cBhvr>
                                        <p:cTn id="43" dur="1" fill="hold">
                                          <p:stCondLst>
                                            <p:cond delay="0"/>
                                          </p:stCondLst>
                                        </p:cTn>
                                        <p:tgtEl>
                                          <p:spTgt spid="1305717"/>
                                        </p:tgtEl>
                                        <p:attrNameLst>
                                          <p:attrName>style.visibility</p:attrName>
                                        </p:attrNameLst>
                                      </p:cBhvr>
                                      <p:to>
                                        <p:strVal val="visible"/>
                                      </p:to>
                                    </p:set>
                                    <p:anim calcmode="lin" valueType="num">
                                      <p:cBhvr additive="base">
                                        <p:cTn id="44" dur="500" fill="hold"/>
                                        <p:tgtEl>
                                          <p:spTgt spid="1305717"/>
                                        </p:tgtEl>
                                        <p:attrNameLst>
                                          <p:attrName>ppt_x</p:attrName>
                                        </p:attrNameLst>
                                      </p:cBhvr>
                                      <p:tavLst>
                                        <p:tav tm="0">
                                          <p:val>
                                            <p:strVal val="0-#ppt_w/2"/>
                                          </p:val>
                                        </p:tav>
                                        <p:tav tm="100000">
                                          <p:val>
                                            <p:strVal val="#ppt_x"/>
                                          </p:val>
                                        </p:tav>
                                      </p:tavLst>
                                    </p:anim>
                                    <p:anim calcmode="lin" valueType="num">
                                      <p:cBhvr additive="base">
                                        <p:cTn id="45" dur="500" fill="hold"/>
                                        <p:tgtEl>
                                          <p:spTgt spid="1305717"/>
                                        </p:tgtEl>
                                        <p:attrNameLst>
                                          <p:attrName>ppt_y</p:attrName>
                                        </p:attrNameLst>
                                      </p:cBhvr>
                                      <p:tavLst>
                                        <p:tav tm="0">
                                          <p:val>
                                            <p:strVal val="#ppt_y"/>
                                          </p:val>
                                        </p:tav>
                                        <p:tav tm="100000">
                                          <p:val>
                                            <p:strVal val="#ppt_y"/>
                                          </p:val>
                                        </p:tav>
                                      </p:tavLst>
                                    </p:anim>
                                  </p:childTnLst>
                                </p:cTn>
                              </p:par>
                              <p:par>
                                <p:cTn id="46" presetID="9" presetClass="entr" presetSubtype="0" fill="hold" grpId="0" nodeType="withEffect">
                                  <p:stCondLst>
                                    <p:cond delay="0"/>
                                  </p:stCondLst>
                                  <p:childTnLst>
                                    <p:set>
                                      <p:cBhvr>
                                        <p:cTn id="47" dur="1" fill="hold">
                                          <p:stCondLst>
                                            <p:cond delay="0"/>
                                          </p:stCondLst>
                                        </p:cTn>
                                        <p:tgtEl>
                                          <p:spTgt spid="1305660"/>
                                        </p:tgtEl>
                                        <p:attrNameLst>
                                          <p:attrName>style.visibility</p:attrName>
                                        </p:attrNameLst>
                                      </p:cBhvr>
                                      <p:to>
                                        <p:strVal val="visible"/>
                                      </p:to>
                                    </p:set>
                                    <p:animEffect transition="in" filter="dissolve">
                                      <p:cBhvr>
                                        <p:cTn id="48" dur="500"/>
                                        <p:tgtEl>
                                          <p:spTgt spid="1305660"/>
                                        </p:tgtEl>
                                      </p:cBhvr>
                                    </p:animEffect>
                                  </p:childTnLst>
                                </p:cTn>
                              </p:par>
                            </p:childTnLst>
                          </p:cTn>
                        </p:par>
                        <p:par>
                          <p:cTn id="49" fill="hold" nodeType="afterGroup">
                            <p:stCondLst>
                              <p:cond delay="2500"/>
                            </p:stCondLst>
                            <p:childTnLst>
                              <p:par>
                                <p:cTn id="50" presetID="2" presetClass="entr" presetSubtype="8" fill="hold" grpId="0" nodeType="afterEffect">
                                  <p:stCondLst>
                                    <p:cond delay="0"/>
                                  </p:stCondLst>
                                  <p:childTnLst>
                                    <p:set>
                                      <p:cBhvr>
                                        <p:cTn id="51" dur="1" fill="hold">
                                          <p:stCondLst>
                                            <p:cond delay="0"/>
                                          </p:stCondLst>
                                        </p:cTn>
                                        <p:tgtEl>
                                          <p:spTgt spid="1305716"/>
                                        </p:tgtEl>
                                        <p:attrNameLst>
                                          <p:attrName>style.visibility</p:attrName>
                                        </p:attrNameLst>
                                      </p:cBhvr>
                                      <p:to>
                                        <p:strVal val="visible"/>
                                      </p:to>
                                    </p:set>
                                    <p:anim calcmode="lin" valueType="num">
                                      <p:cBhvr additive="base">
                                        <p:cTn id="52" dur="500" fill="hold"/>
                                        <p:tgtEl>
                                          <p:spTgt spid="1305716"/>
                                        </p:tgtEl>
                                        <p:attrNameLst>
                                          <p:attrName>ppt_x</p:attrName>
                                        </p:attrNameLst>
                                      </p:cBhvr>
                                      <p:tavLst>
                                        <p:tav tm="0">
                                          <p:val>
                                            <p:strVal val="0-#ppt_w/2"/>
                                          </p:val>
                                        </p:tav>
                                        <p:tav tm="100000">
                                          <p:val>
                                            <p:strVal val="#ppt_x"/>
                                          </p:val>
                                        </p:tav>
                                      </p:tavLst>
                                    </p:anim>
                                    <p:anim calcmode="lin" valueType="num">
                                      <p:cBhvr additive="base">
                                        <p:cTn id="53" dur="500" fill="hold"/>
                                        <p:tgtEl>
                                          <p:spTgt spid="1305716"/>
                                        </p:tgtEl>
                                        <p:attrNameLst>
                                          <p:attrName>ppt_y</p:attrName>
                                        </p:attrNameLst>
                                      </p:cBhvr>
                                      <p:tavLst>
                                        <p:tav tm="0">
                                          <p:val>
                                            <p:strVal val="#ppt_y"/>
                                          </p:val>
                                        </p:tav>
                                        <p:tav tm="100000">
                                          <p:val>
                                            <p:strVal val="#ppt_y"/>
                                          </p:val>
                                        </p:tav>
                                      </p:tavLst>
                                    </p:anim>
                                  </p:childTnLst>
                                </p:cTn>
                              </p:par>
                              <p:par>
                                <p:cTn id="54" presetID="9" presetClass="entr" presetSubtype="0" fill="hold" grpId="0" nodeType="withEffect">
                                  <p:stCondLst>
                                    <p:cond delay="0"/>
                                  </p:stCondLst>
                                  <p:childTnLst>
                                    <p:set>
                                      <p:cBhvr>
                                        <p:cTn id="55" dur="1" fill="hold">
                                          <p:stCondLst>
                                            <p:cond delay="0"/>
                                          </p:stCondLst>
                                        </p:cTn>
                                        <p:tgtEl>
                                          <p:spTgt spid="1305659"/>
                                        </p:tgtEl>
                                        <p:attrNameLst>
                                          <p:attrName>style.visibility</p:attrName>
                                        </p:attrNameLst>
                                      </p:cBhvr>
                                      <p:to>
                                        <p:strVal val="visible"/>
                                      </p:to>
                                    </p:set>
                                    <p:animEffect transition="in" filter="dissolve">
                                      <p:cBhvr>
                                        <p:cTn id="56" dur="500"/>
                                        <p:tgtEl>
                                          <p:spTgt spid="1305659"/>
                                        </p:tgtEl>
                                      </p:cBhvr>
                                    </p:animEffect>
                                  </p:childTnLst>
                                </p:cTn>
                              </p:par>
                            </p:childTnLst>
                          </p:cTn>
                        </p:par>
                        <p:par>
                          <p:cTn id="57" fill="hold" nodeType="afterGroup">
                            <p:stCondLst>
                              <p:cond delay="3000"/>
                            </p:stCondLst>
                            <p:childTnLst>
                              <p:par>
                                <p:cTn id="58" presetID="2" presetClass="entr" presetSubtype="8" fill="hold" grpId="0" nodeType="afterEffect">
                                  <p:stCondLst>
                                    <p:cond delay="0"/>
                                  </p:stCondLst>
                                  <p:childTnLst>
                                    <p:set>
                                      <p:cBhvr>
                                        <p:cTn id="59" dur="1" fill="hold">
                                          <p:stCondLst>
                                            <p:cond delay="0"/>
                                          </p:stCondLst>
                                        </p:cTn>
                                        <p:tgtEl>
                                          <p:spTgt spid="1305714"/>
                                        </p:tgtEl>
                                        <p:attrNameLst>
                                          <p:attrName>style.visibility</p:attrName>
                                        </p:attrNameLst>
                                      </p:cBhvr>
                                      <p:to>
                                        <p:strVal val="visible"/>
                                      </p:to>
                                    </p:set>
                                    <p:anim calcmode="lin" valueType="num">
                                      <p:cBhvr additive="base">
                                        <p:cTn id="60" dur="500" fill="hold"/>
                                        <p:tgtEl>
                                          <p:spTgt spid="1305714"/>
                                        </p:tgtEl>
                                        <p:attrNameLst>
                                          <p:attrName>ppt_x</p:attrName>
                                        </p:attrNameLst>
                                      </p:cBhvr>
                                      <p:tavLst>
                                        <p:tav tm="0">
                                          <p:val>
                                            <p:strVal val="0-#ppt_w/2"/>
                                          </p:val>
                                        </p:tav>
                                        <p:tav tm="100000">
                                          <p:val>
                                            <p:strVal val="#ppt_x"/>
                                          </p:val>
                                        </p:tav>
                                      </p:tavLst>
                                    </p:anim>
                                    <p:anim calcmode="lin" valueType="num">
                                      <p:cBhvr additive="base">
                                        <p:cTn id="61" dur="500" fill="hold"/>
                                        <p:tgtEl>
                                          <p:spTgt spid="1305714"/>
                                        </p:tgtEl>
                                        <p:attrNameLst>
                                          <p:attrName>ppt_y</p:attrName>
                                        </p:attrNameLst>
                                      </p:cBhvr>
                                      <p:tavLst>
                                        <p:tav tm="0">
                                          <p:val>
                                            <p:strVal val="#ppt_y"/>
                                          </p:val>
                                        </p:tav>
                                        <p:tav tm="100000">
                                          <p:val>
                                            <p:strVal val="#ppt_y"/>
                                          </p:val>
                                        </p:tav>
                                      </p:tavLst>
                                    </p:anim>
                                  </p:childTnLst>
                                </p:cTn>
                              </p:par>
                              <p:par>
                                <p:cTn id="62" presetID="9" presetClass="entr" presetSubtype="0" fill="hold" grpId="0" nodeType="withEffect">
                                  <p:stCondLst>
                                    <p:cond delay="0"/>
                                  </p:stCondLst>
                                  <p:childTnLst>
                                    <p:set>
                                      <p:cBhvr>
                                        <p:cTn id="63" dur="1" fill="hold">
                                          <p:stCondLst>
                                            <p:cond delay="0"/>
                                          </p:stCondLst>
                                        </p:cTn>
                                        <p:tgtEl>
                                          <p:spTgt spid="1305665"/>
                                        </p:tgtEl>
                                        <p:attrNameLst>
                                          <p:attrName>style.visibility</p:attrName>
                                        </p:attrNameLst>
                                      </p:cBhvr>
                                      <p:to>
                                        <p:strVal val="visible"/>
                                      </p:to>
                                    </p:set>
                                    <p:animEffect transition="in" filter="dissolve">
                                      <p:cBhvr>
                                        <p:cTn id="64" dur="500"/>
                                        <p:tgtEl>
                                          <p:spTgt spid="130566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up)">
                                      <p:cBhvr>
                                        <p:cTn id="69" dur="2000"/>
                                        <p:tgtEl>
                                          <p:spTgt spid="5"/>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305722"/>
                                        </p:tgtEl>
                                        <p:attrNameLst>
                                          <p:attrName>style.visibility</p:attrName>
                                        </p:attrNameLst>
                                      </p:cBhvr>
                                      <p:to>
                                        <p:strVal val="visible"/>
                                      </p:to>
                                    </p:set>
                                    <p:animEffect transition="in" filter="dissolve">
                                      <p:cBhvr>
                                        <p:cTn id="72" dur="500"/>
                                        <p:tgtEl>
                                          <p:spTgt spid="130572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wipe(up)">
                                      <p:cBhvr>
                                        <p:cTn id="77" dur="1000"/>
                                        <p:tgtEl>
                                          <p:spTgt spid="2"/>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1305723"/>
                                        </p:tgtEl>
                                        <p:attrNameLst>
                                          <p:attrName>style.visibility</p:attrName>
                                        </p:attrNameLst>
                                      </p:cBhvr>
                                      <p:to>
                                        <p:strVal val="visible"/>
                                      </p:to>
                                    </p:set>
                                    <p:animEffect transition="in" filter="dissolve">
                                      <p:cBhvr>
                                        <p:cTn id="80" dur="500"/>
                                        <p:tgtEl>
                                          <p:spTgt spid="1305723"/>
                                        </p:tgtEl>
                                      </p:cBhvr>
                                    </p:animEffect>
                                  </p:childTnLst>
                                </p:cTn>
                              </p:par>
                            </p:childTnLst>
                          </p:cTn>
                        </p:par>
                        <p:par>
                          <p:cTn id="81" fill="hold" nodeType="afterGroup">
                            <p:stCondLst>
                              <p:cond delay="1000"/>
                            </p:stCondLst>
                            <p:childTnLst>
                              <p:par>
                                <p:cTn id="82" presetID="1" presetClass="entr" presetSubtype="0" fill="hold" nodeType="afterEffect">
                                  <p:stCondLst>
                                    <p:cond delay="0"/>
                                  </p:stCondLst>
                                  <p:childTnLst>
                                    <p:set>
                                      <p:cBhvr>
                                        <p:cTn id="83" dur="1" fill="hold">
                                          <p:stCondLst>
                                            <p:cond delay="0"/>
                                          </p:stCondLst>
                                        </p:cTn>
                                        <p:tgtEl>
                                          <p:spTgt spid="13056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5602" grpId="0" animBg="1"/>
      <p:bldP spid="1305659" grpId="0" animBg="1"/>
      <p:bldP spid="1305660" grpId="0" animBg="1"/>
      <p:bldP spid="1305661" grpId="0" animBg="1"/>
      <p:bldP spid="1305662" grpId="0" animBg="1"/>
      <p:bldP spid="1305663" grpId="0" animBg="1"/>
      <p:bldP spid="1305664" grpId="0" animBg="1"/>
      <p:bldP spid="1305665" grpId="0" animBg="1"/>
      <p:bldP spid="1305714" grpId="0"/>
      <p:bldP spid="1305715" grpId="0"/>
      <p:bldP spid="1305716" grpId="0"/>
      <p:bldP spid="1305717" grpId="0"/>
      <p:bldP spid="1305718" grpId="0"/>
      <p:bldP spid="1305719" grpId="0"/>
      <p:bldP spid="1305720" grpId="0"/>
      <p:bldP spid="1305721" grpId="0"/>
      <p:bldP spid="1305722" grpId="0"/>
      <p:bldP spid="1305723" grpId="0"/>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mtClean="0"/>
              <a:t>C–SCAN</a:t>
            </a:r>
          </a:p>
        </p:txBody>
      </p:sp>
      <p:sp>
        <p:nvSpPr>
          <p:cNvPr id="109571" name="Rectangle 3"/>
          <p:cNvSpPr>
            <a:spLocks noGrp="1" noChangeArrowheads="1"/>
          </p:cNvSpPr>
          <p:nvPr>
            <p:ph type="body" sz="half" idx="1"/>
          </p:nvPr>
        </p:nvSpPr>
        <p:spPr>
          <a:xfrm>
            <a:off x="95250" y="908050"/>
            <a:ext cx="8528050" cy="1471613"/>
          </a:xfrm>
        </p:spPr>
        <p:txBody>
          <a:bodyPr/>
          <a:lstStyle/>
          <a:p>
            <a:pPr eaLnBrk="1" hangingPunct="1">
              <a:buFont typeface="Wingdings" charset="2"/>
              <a:buNone/>
            </a:pPr>
            <a:r>
              <a:rPr lang="en-US" sz="2000" smtClean="0">
                <a:solidFill>
                  <a:schemeClr val="hlink"/>
                </a:solidFill>
              </a:rPr>
              <a:t>Circular-SCAN</a:t>
            </a:r>
            <a:r>
              <a:rPr lang="en-US" sz="2000" smtClean="0"/>
              <a:t> moves head from edge to edge</a:t>
            </a:r>
          </a:p>
          <a:p>
            <a:pPr eaLnBrk="1" hangingPunct="1"/>
            <a:r>
              <a:rPr lang="en-US" sz="2000" smtClean="0"/>
              <a:t>serves requests on </a:t>
            </a:r>
            <a:r>
              <a:rPr lang="en-US" sz="2000" smtClean="0">
                <a:solidFill>
                  <a:schemeClr val="folHlink"/>
                </a:solidFill>
              </a:rPr>
              <a:t>one</a:t>
            </a:r>
            <a:r>
              <a:rPr lang="en-US" sz="2000" smtClean="0"/>
              <a:t> way – uni-directional</a:t>
            </a:r>
          </a:p>
          <a:p>
            <a:pPr eaLnBrk="1" hangingPunct="1"/>
            <a:r>
              <a:rPr lang="en-US" sz="2000" smtClean="0"/>
              <a:t>improves response time (fairness) </a:t>
            </a:r>
          </a:p>
        </p:txBody>
      </p:sp>
      <p:graphicFrame>
        <p:nvGraphicFramePr>
          <p:cNvPr id="1306628" name="Group 4"/>
          <p:cNvGraphicFramePr>
            <a:graphicFrameLocks noGrp="1"/>
          </p:cNvGraphicFramePr>
          <p:nvPr>
            <p:ph sz="half" idx="2"/>
          </p:nvPr>
        </p:nvGraphicFramePr>
        <p:xfrm>
          <a:off x="2595563" y="3667125"/>
          <a:ext cx="6480175" cy="282575"/>
        </p:xfrm>
        <a:graphic>
          <a:graphicData uri="http://schemas.openxmlformats.org/drawingml/2006/table">
            <a:tbl>
              <a:tblPr/>
              <a:tblGrid>
                <a:gridCol w="260350"/>
                <a:gridCol w="257175"/>
                <a:gridCol w="260350"/>
                <a:gridCol w="258762"/>
                <a:gridCol w="258763"/>
                <a:gridCol w="260350"/>
                <a:gridCol w="258762"/>
                <a:gridCol w="258763"/>
                <a:gridCol w="260350"/>
                <a:gridCol w="257175"/>
                <a:gridCol w="260350"/>
                <a:gridCol w="260350"/>
                <a:gridCol w="257175"/>
                <a:gridCol w="260350"/>
                <a:gridCol w="260350"/>
                <a:gridCol w="257175"/>
                <a:gridCol w="260350"/>
                <a:gridCol w="258762"/>
                <a:gridCol w="258763"/>
                <a:gridCol w="260350"/>
                <a:gridCol w="258762"/>
                <a:gridCol w="258763"/>
                <a:gridCol w="260350"/>
                <a:gridCol w="257175"/>
                <a:gridCol w="260350"/>
              </a:tblGrid>
              <a:tr h="282575">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8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58"/>
          <p:cNvGrpSpPr>
            <a:grpSpLocks/>
          </p:cNvGrpSpPr>
          <p:nvPr/>
        </p:nvGrpSpPr>
        <p:grpSpPr bwMode="auto">
          <a:xfrm>
            <a:off x="2411413" y="3186113"/>
            <a:ext cx="6708775" cy="3140075"/>
            <a:chOff x="1519" y="1395"/>
            <a:chExt cx="4226" cy="1978"/>
          </a:xfrm>
        </p:grpSpPr>
        <p:grpSp>
          <p:nvGrpSpPr>
            <p:cNvPr id="109688" name="Group 59"/>
            <p:cNvGrpSpPr>
              <a:grpSpLocks/>
            </p:cNvGrpSpPr>
            <p:nvPr/>
          </p:nvGrpSpPr>
          <p:grpSpPr bwMode="auto">
            <a:xfrm>
              <a:off x="1519" y="1961"/>
              <a:ext cx="212" cy="1412"/>
              <a:chOff x="60" y="2755"/>
              <a:chExt cx="212" cy="1412"/>
            </a:xfrm>
          </p:grpSpPr>
          <p:sp>
            <p:nvSpPr>
              <p:cNvPr id="109696" name="Text Box 60"/>
              <p:cNvSpPr txBox="1">
                <a:spLocks noChangeArrowheads="1"/>
              </p:cNvSpPr>
              <p:nvPr/>
            </p:nvSpPr>
            <p:spPr bwMode="auto">
              <a:xfrm rot="-5400000">
                <a:off x="-16" y="3880"/>
                <a:ext cx="363" cy="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i="1"/>
                  <a:t>time</a:t>
                </a:r>
              </a:p>
            </p:txBody>
          </p:sp>
          <p:sp>
            <p:nvSpPr>
              <p:cNvPr id="109697" name="Line 61"/>
              <p:cNvSpPr>
                <a:spLocks noChangeShapeType="1"/>
              </p:cNvSpPr>
              <p:nvPr/>
            </p:nvSpPr>
            <p:spPr bwMode="auto">
              <a:xfrm>
                <a:off x="175" y="2755"/>
                <a:ext cx="0" cy="1078"/>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sp>
          <p:nvSpPr>
            <p:cNvPr id="109689" name="Text Box 62"/>
            <p:cNvSpPr txBox="1">
              <a:spLocks noChangeArrowheads="1"/>
            </p:cNvSpPr>
            <p:nvPr/>
          </p:nvSpPr>
          <p:spPr bwMode="auto">
            <a:xfrm>
              <a:off x="4830" y="1395"/>
              <a:ext cx="913" cy="19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i="1">
                  <a:solidFill>
                    <a:schemeClr val="folHlink"/>
                  </a:solidFill>
                </a:rPr>
                <a:t>cylinder number</a:t>
              </a:r>
            </a:p>
          </p:txBody>
        </p:sp>
        <p:sp>
          <p:nvSpPr>
            <p:cNvPr id="109690" name="Text Box 63"/>
            <p:cNvSpPr txBox="1">
              <a:spLocks noChangeArrowheads="1"/>
            </p:cNvSpPr>
            <p:nvPr/>
          </p:nvSpPr>
          <p:spPr bwMode="auto">
            <a:xfrm>
              <a:off x="1635" y="1527"/>
              <a:ext cx="168"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solidFill>
                    <a:schemeClr val="folHlink"/>
                  </a:solidFill>
                </a:rPr>
                <a:t>1</a:t>
              </a:r>
            </a:p>
          </p:txBody>
        </p:sp>
        <p:sp>
          <p:nvSpPr>
            <p:cNvPr id="109691" name="Text Box 64"/>
            <p:cNvSpPr txBox="1">
              <a:spLocks noChangeArrowheads="1"/>
            </p:cNvSpPr>
            <p:nvPr/>
          </p:nvSpPr>
          <p:spPr bwMode="auto">
            <a:xfrm>
              <a:off x="2289" y="1527"/>
              <a:ext cx="168"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solidFill>
                    <a:schemeClr val="folHlink"/>
                  </a:solidFill>
                </a:rPr>
                <a:t>5</a:t>
              </a:r>
            </a:p>
          </p:txBody>
        </p:sp>
        <p:sp>
          <p:nvSpPr>
            <p:cNvPr id="109692" name="Text Box 65"/>
            <p:cNvSpPr txBox="1">
              <a:spLocks noChangeArrowheads="1"/>
            </p:cNvSpPr>
            <p:nvPr/>
          </p:nvSpPr>
          <p:spPr bwMode="auto">
            <a:xfrm>
              <a:off x="3072"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10</a:t>
              </a:r>
            </a:p>
          </p:txBody>
        </p:sp>
        <p:sp>
          <p:nvSpPr>
            <p:cNvPr id="109693" name="Text Box 66"/>
            <p:cNvSpPr txBox="1">
              <a:spLocks noChangeArrowheads="1"/>
            </p:cNvSpPr>
            <p:nvPr/>
          </p:nvSpPr>
          <p:spPr bwMode="auto">
            <a:xfrm>
              <a:off x="3881"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15</a:t>
              </a:r>
            </a:p>
          </p:txBody>
        </p:sp>
        <p:sp>
          <p:nvSpPr>
            <p:cNvPr id="109694" name="Text Box 67"/>
            <p:cNvSpPr txBox="1">
              <a:spLocks noChangeArrowheads="1"/>
            </p:cNvSpPr>
            <p:nvPr/>
          </p:nvSpPr>
          <p:spPr bwMode="auto">
            <a:xfrm>
              <a:off x="4696"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20</a:t>
              </a:r>
            </a:p>
          </p:txBody>
        </p:sp>
        <p:sp>
          <p:nvSpPr>
            <p:cNvPr id="109695" name="Text Box 68"/>
            <p:cNvSpPr txBox="1">
              <a:spLocks noChangeArrowheads="1"/>
            </p:cNvSpPr>
            <p:nvPr/>
          </p:nvSpPr>
          <p:spPr bwMode="auto">
            <a:xfrm>
              <a:off x="5525"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25</a:t>
              </a:r>
            </a:p>
          </p:txBody>
        </p:sp>
      </p:grpSp>
      <p:graphicFrame>
        <p:nvGraphicFramePr>
          <p:cNvPr id="1306693" name="Group 69"/>
          <p:cNvGraphicFramePr>
            <a:graphicFrameLocks noGrp="1"/>
          </p:cNvGraphicFramePr>
          <p:nvPr/>
        </p:nvGraphicFramePr>
        <p:xfrm>
          <a:off x="814388" y="3889375"/>
          <a:ext cx="292100" cy="2105026"/>
        </p:xfrm>
        <a:graphic>
          <a:graphicData uri="http://schemas.openxmlformats.org/drawingml/2006/table">
            <a:tbl>
              <a:tblPr/>
              <a:tblGrid>
                <a:gridCol w="292100"/>
              </a:tblGrid>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06711" name="Text Box 87"/>
          <p:cNvSpPr txBox="1">
            <a:spLocks noChangeArrowheads="1"/>
          </p:cNvSpPr>
          <p:nvPr/>
        </p:nvSpPr>
        <p:spPr bwMode="auto">
          <a:xfrm>
            <a:off x="71438" y="2870200"/>
            <a:ext cx="43497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00FF00"/>
                </a:solidFill>
              </a:rPr>
              <a:t>12</a:t>
            </a:r>
          </a:p>
        </p:txBody>
      </p:sp>
      <p:sp>
        <p:nvSpPr>
          <p:cNvPr id="1306712" name="Text Box 88"/>
          <p:cNvSpPr txBox="1">
            <a:spLocks noChangeArrowheads="1"/>
          </p:cNvSpPr>
          <p:nvPr/>
        </p:nvSpPr>
        <p:spPr bwMode="auto">
          <a:xfrm>
            <a:off x="115888" y="2562225"/>
            <a:ext cx="322897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incoming requests (in order of arrival):</a:t>
            </a:r>
          </a:p>
        </p:txBody>
      </p:sp>
      <p:sp>
        <p:nvSpPr>
          <p:cNvPr id="1306713" name="Text Box 89"/>
          <p:cNvSpPr txBox="1">
            <a:spLocks noChangeArrowheads="1"/>
          </p:cNvSpPr>
          <p:nvPr/>
        </p:nvSpPr>
        <p:spPr bwMode="auto">
          <a:xfrm>
            <a:off x="601663" y="2870200"/>
            <a:ext cx="43497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chemeClr val="folHlink"/>
                </a:solidFill>
              </a:rPr>
              <a:t>14</a:t>
            </a:r>
          </a:p>
        </p:txBody>
      </p:sp>
      <p:sp>
        <p:nvSpPr>
          <p:cNvPr id="1306714" name="Text Box 90"/>
          <p:cNvSpPr txBox="1">
            <a:spLocks noChangeArrowheads="1"/>
          </p:cNvSpPr>
          <p:nvPr/>
        </p:nvSpPr>
        <p:spPr bwMode="auto">
          <a:xfrm>
            <a:off x="1131888" y="2870200"/>
            <a:ext cx="309562"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2</a:t>
            </a:r>
          </a:p>
        </p:txBody>
      </p:sp>
      <p:sp>
        <p:nvSpPr>
          <p:cNvPr id="1306715" name="Text Box 91"/>
          <p:cNvSpPr txBox="1">
            <a:spLocks noChangeArrowheads="1"/>
          </p:cNvSpPr>
          <p:nvPr/>
        </p:nvSpPr>
        <p:spPr bwMode="auto">
          <a:xfrm>
            <a:off x="1536700" y="2870200"/>
            <a:ext cx="309563"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FF6600"/>
                </a:solidFill>
              </a:rPr>
              <a:t>7</a:t>
            </a:r>
          </a:p>
        </p:txBody>
      </p:sp>
      <p:sp>
        <p:nvSpPr>
          <p:cNvPr id="1306716" name="Text Box 92"/>
          <p:cNvSpPr txBox="1">
            <a:spLocks noChangeArrowheads="1"/>
          </p:cNvSpPr>
          <p:nvPr/>
        </p:nvSpPr>
        <p:spPr bwMode="auto">
          <a:xfrm>
            <a:off x="1941513" y="2870200"/>
            <a:ext cx="43497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33CC33"/>
                </a:solidFill>
              </a:rPr>
              <a:t>21</a:t>
            </a:r>
          </a:p>
        </p:txBody>
      </p:sp>
      <p:sp>
        <p:nvSpPr>
          <p:cNvPr id="1306717" name="Text Box 93"/>
          <p:cNvSpPr txBox="1">
            <a:spLocks noChangeArrowheads="1"/>
          </p:cNvSpPr>
          <p:nvPr/>
        </p:nvSpPr>
        <p:spPr bwMode="auto">
          <a:xfrm>
            <a:off x="2471738" y="2870200"/>
            <a:ext cx="309562"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66CCFF"/>
                </a:solidFill>
              </a:rPr>
              <a:t>8</a:t>
            </a:r>
          </a:p>
        </p:txBody>
      </p:sp>
      <p:sp>
        <p:nvSpPr>
          <p:cNvPr id="1306718" name="Text Box 94"/>
          <p:cNvSpPr txBox="1">
            <a:spLocks noChangeArrowheads="1"/>
          </p:cNvSpPr>
          <p:nvPr/>
        </p:nvSpPr>
        <p:spPr bwMode="auto">
          <a:xfrm>
            <a:off x="2876550" y="2870200"/>
            <a:ext cx="43497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chemeClr val="hlink"/>
                </a:solidFill>
              </a:rPr>
              <a:t>24</a:t>
            </a:r>
          </a:p>
        </p:txBody>
      </p:sp>
      <p:sp>
        <p:nvSpPr>
          <p:cNvPr id="1306719" name="Text Box 95"/>
          <p:cNvSpPr txBox="1">
            <a:spLocks noChangeArrowheads="1"/>
          </p:cNvSpPr>
          <p:nvPr/>
        </p:nvSpPr>
        <p:spPr bwMode="auto">
          <a:xfrm>
            <a:off x="1052513" y="3829050"/>
            <a:ext cx="1014412" cy="517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i="1">
                <a:solidFill>
                  <a:schemeClr val="folHlink"/>
                </a:solidFill>
              </a:rPr>
              <a:t>scheduling</a:t>
            </a:r>
          </a:p>
          <a:p>
            <a:r>
              <a:rPr lang="en-US" sz="1400" b="0" i="1">
                <a:solidFill>
                  <a:schemeClr val="folHlink"/>
                </a:solidFill>
              </a:rPr>
              <a:t>queue</a:t>
            </a:r>
          </a:p>
        </p:txBody>
      </p:sp>
      <p:sp>
        <p:nvSpPr>
          <p:cNvPr id="1306720" name="Line 96"/>
          <p:cNvSpPr>
            <a:spLocks noChangeShapeType="1"/>
          </p:cNvSpPr>
          <p:nvPr/>
        </p:nvSpPr>
        <p:spPr bwMode="auto">
          <a:xfrm>
            <a:off x="954088" y="6059488"/>
            <a:ext cx="0" cy="134937"/>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6721" name="Line 97"/>
          <p:cNvSpPr>
            <a:spLocks noChangeShapeType="1"/>
          </p:cNvSpPr>
          <p:nvPr/>
        </p:nvSpPr>
        <p:spPr bwMode="auto">
          <a:xfrm>
            <a:off x="954088" y="3716338"/>
            <a:ext cx="0" cy="134937"/>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6722" name="Text Box 98"/>
          <p:cNvSpPr txBox="1">
            <a:spLocks noChangeArrowheads="1"/>
          </p:cNvSpPr>
          <p:nvPr/>
        </p:nvSpPr>
        <p:spPr bwMode="auto">
          <a:xfrm>
            <a:off x="2905125" y="2900363"/>
            <a:ext cx="3778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chemeClr val="hlink"/>
                </a:solidFill>
              </a:rPr>
              <a:t>24</a:t>
            </a:r>
          </a:p>
        </p:txBody>
      </p:sp>
      <p:sp>
        <p:nvSpPr>
          <p:cNvPr id="1306723" name="Text Box 99"/>
          <p:cNvSpPr txBox="1">
            <a:spLocks noChangeArrowheads="1"/>
          </p:cNvSpPr>
          <p:nvPr/>
        </p:nvSpPr>
        <p:spPr bwMode="auto">
          <a:xfrm>
            <a:off x="2486025" y="2900363"/>
            <a:ext cx="280988"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rgbClr val="66CCFF"/>
                </a:solidFill>
              </a:rPr>
              <a:t>8</a:t>
            </a:r>
          </a:p>
        </p:txBody>
      </p:sp>
      <p:sp>
        <p:nvSpPr>
          <p:cNvPr id="1306724" name="Text Box 100"/>
          <p:cNvSpPr txBox="1">
            <a:spLocks noChangeArrowheads="1"/>
          </p:cNvSpPr>
          <p:nvPr/>
        </p:nvSpPr>
        <p:spPr bwMode="auto">
          <a:xfrm>
            <a:off x="1970088" y="2900363"/>
            <a:ext cx="3778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rgbClr val="33CC33"/>
                </a:solidFill>
              </a:rPr>
              <a:t>21</a:t>
            </a:r>
          </a:p>
        </p:txBody>
      </p:sp>
      <p:sp>
        <p:nvSpPr>
          <p:cNvPr id="1306725" name="Text Box 101"/>
          <p:cNvSpPr txBox="1">
            <a:spLocks noChangeArrowheads="1"/>
          </p:cNvSpPr>
          <p:nvPr/>
        </p:nvSpPr>
        <p:spPr bwMode="auto">
          <a:xfrm>
            <a:off x="1552575" y="2900363"/>
            <a:ext cx="280988"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rgbClr val="FF6600"/>
                </a:solidFill>
              </a:rPr>
              <a:t>7</a:t>
            </a:r>
          </a:p>
        </p:txBody>
      </p:sp>
      <p:sp>
        <p:nvSpPr>
          <p:cNvPr id="1306726" name="Text Box 102"/>
          <p:cNvSpPr txBox="1">
            <a:spLocks noChangeArrowheads="1"/>
          </p:cNvSpPr>
          <p:nvPr/>
        </p:nvSpPr>
        <p:spPr bwMode="auto">
          <a:xfrm>
            <a:off x="1133475" y="2900363"/>
            <a:ext cx="280988"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t>2</a:t>
            </a:r>
          </a:p>
        </p:txBody>
      </p:sp>
      <p:sp>
        <p:nvSpPr>
          <p:cNvPr id="1306727" name="Text Box 103"/>
          <p:cNvSpPr txBox="1">
            <a:spLocks noChangeArrowheads="1"/>
          </p:cNvSpPr>
          <p:nvPr/>
        </p:nvSpPr>
        <p:spPr bwMode="auto">
          <a:xfrm>
            <a:off x="617538" y="2900363"/>
            <a:ext cx="3778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chemeClr val="folHlink"/>
                </a:solidFill>
              </a:rPr>
              <a:t>14</a:t>
            </a:r>
          </a:p>
        </p:txBody>
      </p:sp>
      <p:sp>
        <p:nvSpPr>
          <p:cNvPr id="1306728" name="Text Box 104"/>
          <p:cNvSpPr txBox="1">
            <a:spLocks noChangeArrowheads="1"/>
          </p:cNvSpPr>
          <p:nvPr/>
        </p:nvSpPr>
        <p:spPr bwMode="auto">
          <a:xfrm>
            <a:off x="103188" y="2900363"/>
            <a:ext cx="3778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rgbClr val="00FF00"/>
                </a:solidFill>
              </a:rPr>
              <a:t>12</a:t>
            </a:r>
          </a:p>
        </p:txBody>
      </p:sp>
      <p:sp>
        <p:nvSpPr>
          <p:cNvPr id="1306729" name="Oval 105"/>
          <p:cNvSpPr>
            <a:spLocks noChangeArrowheads="1"/>
          </p:cNvSpPr>
          <p:nvPr/>
        </p:nvSpPr>
        <p:spPr bwMode="auto">
          <a:xfrm>
            <a:off x="6021388" y="3717925"/>
            <a:ext cx="134937" cy="134938"/>
          </a:xfrm>
          <a:prstGeom prst="ellipse">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6730" name="Oval 106"/>
          <p:cNvSpPr>
            <a:spLocks noChangeArrowheads="1"/>
          </p:cNvSpPr>
          <p:nvPr/>
        </p:nvSpPr>
        <p:spPr bwMode="auto">
          <a:xfrm>
            <a:off x="2916238" y="3717925"/>
            <a:ext cx="134937" cy="134938"/>
          </a:xfrm>
          <a:prstGeom prst="ellipse">
            <a:avLst/>
          </a:prstGeom>
          <a:solidFill>
            <a:schemeClr val="tx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6731" name="Oval 107"/>
          <p:cNvSpPr>
            <a:spLocks noChangeArrowheads="1"/>
          </p:cNvSpPr>
          <p:nvPr/>
        </p:nvSpPr>
        <p:spPr bwMode="auto">
          <a:xfrm>
            <a:off x="4211638" y="3717925"/>
            <a:ext cx="134937" cy="134938"/>
          </a:xfrm>
          <a:prstGeom prst="ellipse">
            <a:avLst/>
          </a:prstGeom>
          <a:solidFill>
            <a:srgbClr val="FF99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6732" name="Oval 108"/>
          <p:cNvSpPr>
            <a:spLocks noChangeArrowheads="1"/>
          </p:cNvSpPr>
          <p:nvPr/>
        </p:nvSpPr>
        <p:spPr bwMode="auto">
          <a:xfrm>
            <a:off x="4481513" y="3717925"/>
            <a:ext cx="134937" cy="134938"/>
          </a:xfrm>
          <a:prstGeom prst="ellipse">
            <a:avLst/>
          </a:prstGeom>
          <a:solidFill>
            <a:srgbClr val="66CC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6733" name="Oval 109"/>
          <p:cNvSpPr>
            <a:spLocks noChangeArrowheads="1"/>
          </p:cNvSpPr>
          <p:nvPr/>
        </p:nvSpPr>
        <p:spPr bwMode="auto">
          <a:xfrm>
            <a:off x="8612188" y="3717925"/>
            <a:ext cx="134937" cy="134938"/>
          </a:xfrm>
          <a:prstGeom prst="ellipse">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6734" name="Oval 110"/>
          <p:cNvSpPr>
            <a:spLocks noChangeArrowheads="1"/>
          </p:cNvSpPr>
          <p:nvPr/>
        </p:nvSpPr>
        <p:spPr bwMode="auto">
          <a:xfrm>
            <a:off x="7848600" y="3717925"/>
            <a:ext cx="134938" cy="134938"/>
          </a:xfrm>
          <a:prstGeom prst="ellipse">
            <a:avLst/>
          </a:prstGeom>
          <a:solidFill>
            <a:srgbClr val="33CC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6735" name="Oval 111"/>
          <p:cNvSpPr>
            <a:spLocks noChangeArrowheads="1"/>
          </p:cNvSpPr>
          <p:nvPr/>
        </p:nvSpPr>
        <p:spPr bwMode="auto">
          <a:xfrm>
            <a:off x="5513388" y="3722688"/>
            <a:ext cx="134937" cy="134937"/>
          </a:xfrm>
          <a:prstGeom prst="ellipse">
            <a:avLst/>
          </a:prstGeom>
          <a:solidFill>
            <a:srgbClr val="00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6736" name="Line 112"/>
          <p:cNvSpPr>
            <a:spLocks noChangeShapeType="1"/>
          </p:cNvSpPr>
          <p:nvPr/>
        </p:nvSpPr>
        <p:spPr bwMode="auto">
          <a:xfrm>
            <a:off x="5172075" y="4029075"/>
            <a:ext cx="265113"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6737" name="Line 113"/>
          <p:cNvSpPr>
            <a:spLocks noChangeShapeType="1"/>
          </p:cNvSpPr>
          <p:nvPr/>
        </p:nvSpPr>
        <p:spPr bwMode="auto">
          <a:xfrm>
            <a:off x="5319713" y="4176713"/>
            <a:ext cx="265112" cy="87312"/>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6738" name="Line 114"/>
          <p:cNvSpPr>
            <a:spLocks noChangeShapeType="1"/>
          </p:cNvSpPr>
          <p:nvPr/>
        </p:nvSpPr>
        <p:spPr bwMode="auto">
          <a:xfrm>
            <a:off x="5588000" y="4257675"/>
            <a:ext cx="511175" cy="12700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6739" name="Line 115"/>
          <p:cNvSpPr>
            <a:spLocks noChangeShapeType="1"/>
          </p:cNvSpPr>
          <p:nvPr/>
        </p:nvSpPr>
        <p:spPr bwMode="auto">
          <a:xfrm>
            <a:off x="6092825" y="4397375"/>
            <a:ext cx="1809750" cy="47148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6740" name="Line 116"/>
          <p:cNvSpPr>
            <a:spLocks noChangeShapeType="1"/>
          </p:cNvSpPr>
          <p:nvPr/>
        </p:nvSpPr>
        <p:spPr bwMode="auto">
          <a:xfrm>
            <a:off x="7920038" y="4870450"/>
            <a:ext cx="766762" cy="22383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6741" name="Line 117"/>
          <p:cNvSpPr>
            <a:spLocks noChangeShapeType="1"/>
          </p:cNvSpPr>
          <p:nvPr/>
        </p:nvSpPr>
        <p:spPr bwMode="auto">
          <a:xfrm>
            <a:off x="8669338" y="5083175"/>
            <a:ext cx="215900" cy="66675"/>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6742" name="Line 118"/>
          <p:cNvSpPr>
            <a:spLocks noChangeShapeType="1"/>
          </p:cNvSpPr>
          <p:nvPr/>
        </p:nvSpPr>
        <p:spPr bwMode="auto">
          <a:xfrm flipH="1">
            <a:off x="2754313" y="5149850"/>
            <a:ext cx="6134100" cy="39370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6743" name="Line 119"/>
          <p:cNvSpPr>
            <a:spLocks noChangeShapeType="1"/>
          </p:cNvSpPr>
          <p:nvPr/>
        </p:nvSpPr>
        <p:spPr bwMode="auto">
          <a:xfrm>
            <a:off x="2736850" y="5553075"/>
            <a:ext cx="266700" cy="60325"/>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6744" name="Oval 120"/>
          <p:cNvSpPr>
            <a:spLocks noChangeArrowheads="1"/>
          </p:cNvSpPr>
          <p:nvPr/>
        </p:nvSpPr>
        <p:spPr bwMode="auto">
          <a:xfrm>
            <a:off x="5248275" y="4105275"/>
            <a:ext cx="134938" cy="134938"/>
          </a:xfrm>
          <a:prstGeom prst="ellipse">
            <a:avLst/>
          </a:prstGeom>
          <a:solidFill>
            <a:schemeClr val="accent1"/>
          </a:solidFill>
          <a:ln w="9525">
            <a:solidFill>
              <a:schemeClr val="tx1"/>
            </a:solidFill>
            <a:round/>
            <a:headEnd/>
            <a:tailEnd/>
          </a:ln>
        </p:spPr>
        <p:txBody>
          <a:bodyPr wrap="none" anchor="ctr"/>
          <a:lstStyle/>
          <a:p>
            <a:endParaRPr lang="nb-NO"/>
          </a:p>
        </p:txBody>
      </p:sp>
      <p:sp>
        <p:nvSpPr>
          <p:cNvPr id="1306745" name="Oval 121"/>
          <p:cNvSpPr>
            <a:spLocks noChangeArrowheads="1"/>
          </p:cNvSpPr>
          <p:nvPr/>
        </p:nvSpPr>
        <p:spPr bwMode="auto">
          <a:xfrm>
            <a:off x="8620125" y="5014913"/>
            <a:ext cx="134938" cy="134937"/>
          </a:xfrm>
          <a:prstGeom prst="ellipse">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6746" name="Oval 122"/>
          <p:cNvSpPr>
            <a:spLocks noChangeArrowheads="1"/>
          </p:cNvSpPr>
          <p:nvPr/>
        </p:nvSpPr>
        <p:spPr bwMode="auto">
          <a:xfrm>
            <a:off x="7843838" y="4806950"/>
            <a:ext cx="134937" cy="134938"/>
          </a:xfrm>
          <a:prstGeom prst="ellipse">
            <a:avLst/>
          </a:prstGeom>
          <a:solidFill>
            <a:srgbClr val="33CC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6747" name="Oval 123"/>
          <p:cNvSpPr>
            <a:spLocks noChangeArrowheads="1"/>
          </p:cNvSpPr>
          <p:nvPr/>
        </p:nvSpPr>
        <p:spPr bwMode="auto">
          <a:xfrm>
            <a:off x="6016625" y="4322763"/>
            <a:ext cx="134938" cy="134937"/>
          </a:xfrm>
          <a:prstGeom prst="ellipse">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6748" name="Oval 124"/>
          <p:cNvSpPr>
            <a:spLocks noChangeArrowheads="1"/>
          </p:cNvSpPr>
          <p:nvPr/>
        </p:nvSpPr>
        <p:spPr bwMode="auto">
          <a:xfrm>
            <a:off x="5511800" y="4191000"/>
            <a:ext cx="134938" cy="134938"/>
          </a:xfrm>
          <a:prstGeom prst="ellipse">
            <a:avLst/>
          </a:prstGeom>
          <a:solidFill>
            <a:srgbClr val="00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6749" name="Line 125"/>
          <p:cNvSpPr>
            <a:spLocks noChangeShapeType="1"/>
          </p:cNvSpPr>
          <p:nvPr/>
        </p:nvSpPr>
        <p:spPr bwMode="auto">
          <a:xfrm>
            <a:off x="2995613" y="5614988"/>
            <a:ext cx="1279525" cy="21748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6750" name="Line 126"/>
          <p:cNvSpPr>
            <a:spLocks noChangeShapeType="1"/>
          </p:cNvSpPr>
          <p:nvPr/>
        </p:nvSpPr>
        <p:spPr bwMode="auto">
          <a:xfrm>
            <a:off x="4292600" y="5830888"/>
            <a:ext cx="266700" cy="5080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6751" name="Oval 127"/>
          <p:cNvSpPr>
            <a:spLocks noChangeArrowheads="1"/>
          </p:cNvSpPr>
          <p:nvPr/>
        </p:nvSpPr>
        <p:spPr bwMode="auto">
          <a:xfrm>
            <a:off x="2924175" y="5553075"/>
            <a:ext cx="134938" cy="134938"/>
          </a:xfrm>
          <a:prstGeom prst="ellipse">
            <a:avLst/>
          </a:prstGeom>
          <a:solidFill>
            <a:schemeClr val="tx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6752" name="Oval 128"/>
          <p:cNvSpPr>
            <a:spLocks noChangeArrowheads="1"/>
          </p:cNvSpPr>
          <p:nvPr/>
        </p:nvSpPr>
        <p:spPr bwMode="auto">
          <a:xfrm>
            <a:off x="4476750" y="5794375"/>
            <a:ext cx="134938" cy="134938"/>
          </a:xfrm>
          <a:prstGeom prst="ellipse">
            <a:avLst/>
          </a:prstGeom>
          <a:solidFill>
            <a:srgbClr val="66CC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6753" name="Oval 129"/>
          <p:cNvSpPr>
            <a:spLocks noChangeArrowheads="1"/>
          </p:cNvSpPr>
          <p:nvPr/>
        </p:nvSpPr>
        <p:spPr bwMode="auto">
          <a:xfrm>
            <a:off x="4210050" y="5764213"/>
            <a:ext cx="134938" cy="134937"/>
          </a:xfrm>
          <a:prstGeom prst="ellipse">
            <a:avLst/>
          </a:prstGeom>
          <a:solidFill>
            <a:srgbClr val="FF99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67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067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067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067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067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067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66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066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067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067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067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067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067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06724"/>
                                        </p:tgtEl>
                                        <p:attrNameLst>
                                          <p:attrName>style.visibility</p:attrName>
                                        </p:attrNameLst>
                                      </p:cBhvr>
                                      <p:to>
                                        <p:strVal val="visible"/>
                                      </p:to>
                                    </p:set>
                                  </p:childTnLst>
                                </p:cTn>
                              </p:par>
                              <p:par>
                                <p:cTn id="37" presetID="0" presetClass="path" presetSubtype="0" accel="50000" decel="50000" fill="hold" grpId="1" nodeType="withEffect">
                                  <p:stCondLst>
                                    <p:cond delay="0"/>
                                  </p:stCondLst>
                                  <p:childTnLst>
                                    <p:animMotion origin="layout" path="M 0.0 0.0 L -0.13004 0.10193 L -0.129 0.40746 " pathEditMode="relative" ptsTypes="AAA">
                                      <p:cBhvr>
                                        <p:cTn id="38" dur="2000" fill="hold"/>
                                        <p:tgtEl>
                                          <p:spTgt spid="1306724"/>
                                        </p:tgtEl>
                                        <p:attrNameLst>
                                          <p:attrName>ppt_x</p:attrName>
                                          <p:attrName>ppt_y</p:attrName>
                                        </p:attrNameLst>
                                      </p:cBhvr>
                                    </p:animMotion>
                                  </p:childTnLst>
                                </p:cTn>
                              </p:par>
                              <p:par>
                                <p:cTn id="39" presetID="0" presetClass="path" presetSubtype="0" accel="50000" decel="50000" fill="hold" grpId="1" nodeType="withEffect">
                                  <p:stCondLst>
                                    <p:cond delay="0"/>
                                  </p:stCondLst>
                                  <p:childTnLst>
                                    <p:animMotion origin="layout" path="M 0.0 0.0 L -0.23333 0.10471 L -0.23333 0.36577 " pathEditMode="relative" ptsTypes="AAA">
                                      <p:cBhvr>
                                        <p:cTn id="40" dur="2000" fill="hold"/>
                                        <p:tgtEl>
                                          <p:spTgt spid="1306722"/>
                                        </p:tgtEl>
                                        <p:attrNameLst>
                                          <p:attrName>ppt_x</p:attrName>
                                          <p:attrName>ppt_y</p:attrName>
                                        </p:attrNameLst>
                                      </p:cBhvr>
                                    </p:animMotion>
                                  </p:childTnLst>
                                </p:cTn>
                              </p:par>
                              <p:par>
                                <p:cTn id="41" presetID="0" presetClass="path" presetSubtype="0" accel="50000" decel="50000" fill="hold" grpId="1" nodeType="withEffect">
                                  <p:stCondLst>
                                    <p:cond delay="0"/>
                                  </p:stCondLst>
                                  <p:childTnLst>
                                    <p:animMotion origin="layout" path="M 0.0 0.0 L -0.18281 0.1061 L -0.18177 0.32291 " pathEditMode="relative" ptsTypes="AAA">
                                      <p:cBhvr>
                                        <p:cTn id="42" dur="2000" fill="hold"/>
                                        <p:tgtEl>
                                          <p:spTgt spid="1306723"/>
                                        </p:tgtEl>
                                        <p:attrNameLst>
                                          <p:attrName>ppt_x</p:attrName>
                                          <p:attrName>ppt_y</p:attrName>
                                        </p:attrNameLst>
                                      </p:cBhvr>
                                    </p:animMotion>
                                  </p:childTnLst>
                                </p:cTn>
                              </p:par>
                              <p:par>
                                <p:cTn id="43" presetID="1" presetClass="entr" presetSubtype="0" fill="hold" grpId="0" nodeType="withEffect">
                                  <p:stCondLst>
                                    <p:cond delay="0"/>
                                  </p:stCondLst>
                                  <p:childTnLst>
                                    <p:set>
                                      <p:cBhvr>
                                        <p:cTn id="44" dur="1" fill="hold">
                                          <p:stCondLst>
                                            <p:cond delay="0"/>
                                          </p:stCondLst>
                                        </p:cTn>
                                        <p:tgtEl>
                                          <p:spTgt spid="13067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067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0673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306715"/>
                                        </p:tgtEl>
                                        <p:attrNameLst>
                                          <p:attrName>style.visibility</p:attrName>
                                        </p:attrNameLst>
                                      </p:cBhvr>
                                      <p:to>
                                        <p:strVal val="visible"/>
                                      </p:to>
                                    </p:set>
                                    <p:anim calcmode="lin" valueType="num">
                                      <p:cBhvr additive="base">
                                        <p:cTn id="53" dur="500" fill="hold"/>
                                        <p:tgtEl>
                                          <p:spTgt spid="1306715"/>
                                        </p:tgtEl>
                                        <p:attrNameLst>
                                          <p:attrName>ppt_x</p:attrName>
                                        </p:attrNameLst>
                                      </p:cBhvr>
                                      <p:tavLst>
                                        <p:tav tm="0">
                                          <p:val>
                                            <p:strVal val="0-#ppt_w/2"/>
                                          </p:val>
                                        </p:tav>
                                        <p:tav tm="100000">
                                          <p:val>
                                            <p:strVal val="#ppt_x"/>
                                          </p:val>
                                        </p:tav>
                                      </p:tavLst>
                                    </p:anim>
                                    <p:anim calcmode="lin" valueType="num">
                                      <p:cBhvr additive="base">
                                        <p:cTn id="54" dur="500" fill="hold"/>
                                        <p:tgtEl>
                                          <p:spTgt spid="1306715"/>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500"/>
                            </p:stCondLst>
                            <p:childTnLst>
                              <p:par>
                                <p:cTn id="56" presetID="1" presetClass="entr" presetSubtype="0" fill="hold" grpId="0" nodeType="afterEffect">
                                  <p:stCondLst>
                                    <p:cond delay="0"/>
                                  </p:stCondLst>
                                  <p:childTnLst>
                                    <p:set>
                                      <p:cBhvr>
                                        <p:cTn id="57" dur="1" fill="hold">
                                          <p:stCondLst>
                                            <p:cond delay="0"/>
                                          </p:stCondLst>
                                        </p:cTn>
                                        <p:tgtEl>
                                          <p:spTgt spid="1306731"/>
                                        </p:tgtEl>
                                        <p:attrNameLst>
                                          <p:attrName>style.visibility</p:attrName>
                                        </p:attrNameLst>
                                      </p:cBhvr>
                                      <p:to>
                                        <p:strVal val="visible"/>
                                      </p:to>
                                    </p:set>
                                  </p:childTnLst>
                                </p:cTn>
                              </p:par>
                            </p:childTnLst>
                          </p:cTn>
                        </p:par>
                        <p:par>
                          <p:cTn id="58" fill="hold" nodeType="afterGroup">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1306725"/>
                                        </p:tgtEl>
                                        <p:attrNameLst>
                                          <p:attrName>style.visibility</p:attrName>
                                        </p:attrNameLst>
                                      </p:cBhvr>
                                      <p:to>
                                        <p:strVal val="visible"/>
                                      </p:to>
                                    </p:set>
                                  </p:childTnLst>
                                </p:cTn>
                              </p:par>
                            </p:childTnLst>
                          </p:cTn>
                        </p:par>
                        <p:par>
                          <p:cTn id="61" fill="hold" nodeType="afterGroup">
                            <p:stCondLst>
                              <p:cond delay="500"/>
                            </p:stCondLst>
                            <p:childTnLst>
                              <p:par>
                                <p:cTn id="62" presetID="0" presetClass="path" presetSubtype="0" accel="50000" decel="50000" fill="hold" grpId="2" nodeType="afterEffect">
                                  <p:stCondLst>
                                    <p:cond delay="0"/>
                                  </p:stCondLst>
                                  <p:childTnLst>
                                    <p:animMotion origin="layout" path="M -0.18177 0.32291 L -0.18281 0.27704 " pathEditMode="relative" rAng="0" ptsTypes="AA">
                                      <p:cBhvr>
                                        <p:cTn id="63" dur="1000" fill="hold"/>
                                        <p:tgtEl>
                                          <p:spTgt spid="1306723"/>
                                        </p:tgtEl>
                                        <p:attrNameLst>
                                          <p:attrName>ppt_x</p:attrName>
                                          <p:attrName>ppt_y</p:attrName>
                                        </p:attrNameLst>
                                      </p:cBhvr>
                                      <p:rCtr x="-52" y="-2293"/>
                                    </p:animMotion>
                                  </p:childTnLst>
                                </p:cTn>
                              </p:par>
                            </p:childTnLst>
                          </p:cTn>
                        </p:par>
                        <p:par>
                          <p:cTn id="64" fill="hold" nodeType="afterGroup">
                            <p:stCondLst>
                              <p:cond delay="1500"/>
                            </p:stCondLst>
                            <p:childTnLst>
                              <p:par>
                                <p:cTn id="65" presetID="0" presetClass="path" presetSubtype="0" accel="50000" decel="50000" fill="hold" grpId="1" nodeType="afterEffect">
                                  <p:stCondLst>
                                    <p:cond delay="0"/>
                                  </p:stCondLst>
                                  <p:childTnLst>
                                    <p:animMotion origin="layout" path="M 0.0 0.0 L -0.08056 0.10749 L -0.07848 0.3243 " pathEditMode="relative" ptsTypes="AAA">
                                      <p:cBhvr>
                                        <p:cTn id="66" dur="2000" fill="hold"/>
                                        <p:tgtEl>
                                          <p:spTgt spid="1306725"/>
                                        </p:tgtEl>
                                        <p:attrNameLst>
                                          <p:attrName>ppt_x</p:attrName>
                                          <p:attrName>ppt_y</p:attrName>
                                        </p:attrNameLst>
                                      </p:cBhvr>
                                    </p:animMotion>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306714"/>
                                        </p:tgtEl>
                                        <p:attrNameLst>
                                          <p:attrName>style.visibility</p:attrName>
                                        </p:attrNameLst>
                                      </p:cBhvr>
                                      <p:to>
                                        <p:strVal val="visible"/>
                                      </p:to>
                                    </p:set>
                                    <p:anim calcmode="lin" valueType="num">
                                      <p:cBhvr additive="base">
                                        <p:cTn id="71" dur="500" fill="hold"/>
                                        <p:tgtEl>
                                          <p:spTgt spid="1306714"/>
                                        </p:tgtEl>
                                        <p:attrNameLst>
                                          <p:attrName>ppt_x</p:attrName>
                                        </p:attrNameLst>
                                      </p:cBhvr>
                                      <p:tavLst>
                                        <p:tav tm="0">
                                          <p:val>
                                            <p:strVal val="0-#ppt_w/2"/>
                                          </p:val>
                                        </p:tav>
                                        <p:tav tm="100000">
                                          <p:val>
                                            <p:strVal val="#ppt_x"/>
                                          </p:val>
                                        </p:tav>
                                      </p:tavLst>
                                    </p:anim>
                                    <p:anim calcmode="lin" valueType="num">
                                      <p:cBhvr additive="base">
                                        <p:cTn id="72" dur="500" fill="hold"/>
                                        <p:tgtEl>
                                          <p:spTgt spid="1306714"/>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500"/>
                            </p:stCondLst>
                            <p:childTnLst>
                              <p:par>
                                <p:cTn id="74" presetID="1" presetClass="entr" presetSubtype="0" fill="hold" grpId="0" nodeType="afterEffect">
                                  <p:stCondLst>
                                    <p:cond delay="0"/>
                                  </p:stCondLst>
                                  <p:childTnLst>
                                    <p:set>
                                      <p:cBhvr>
                                        <p:cTn id="75" dur="1" fill="hold">
                                          <p:stCondLst>
                                            <p:cond delay="0"/>
                                          </p:stCondLst>
                                        </p:cTn>
                                        <p:tgtEl>
                                          <p:spTgt spid="1306730"/>
                                        </p:tgtEl>
                                        <p:attrNameLst>
                                          <p:attrName>style.visibility</p:attrName>
                                        </p:attrNameLst>
                                      </p:cBhvr>
                                      <p:to>
                                        <p:strVal val="visible"/>
                                      </p:to>
                                    </p:set>
                                  </p:childTnLst>
                                </p:cTn>
                              </p:par>
                            </p:childTnLst>
                          </p:cTn>
                        </p:par>
                        <p:par>
                          <p:cTn id="76" fill="hold" nodeType="afterGroup">
                            <p:stCondLst>
                              <p:cond delay="500"/>
                            </p:stCondLst>
                            <p:childTnLst>
                              <p:par>
                                <p:cTn id="77" presetID="1" presetClass="entr" presetSubtype="0" fill="hold" grpId="0" nodeType="afterEffect">
                                  <p:stCondLst>
                                    <p:cond delay="0"/>
                                  </p:stCondLst>
                                  <p:childTnLst>
                                    <p:set>
                                      <p:cBhvr>
                                        <p:cTn id="78" dur="1" fill="hold">
                                          <p:stCondLst>
                                            <p:cond delay="0"/>
                                          </p:stCondLst>
                                        </p:cTn>
                                        <p:tgtEl>
                                          <p:spTgt spid="1306726"/>
                                        </p:tgtEl>
                                        <p:attrNameLst>
                                          <p:attrName>style.visibility</p:attrName>
                                        </p:attrNameLst>
                                      </p:cBhvr>
                                      <p:to>
                                        <p:strVal val="visible"/>
                                      </p:to>
                                    </p:set>
                                  </p:childTnLst>
                                </p:cTn>
                              </p:par>
                            </p:childTnLst>
                          </p:cTn>
                        </p:par>
                        <p:par>
                          <p:cTn id="79" fill="hold" nodeType="afterGroup">
                            <p:stCondLst>
                              <p:cond delay="500"/>
                            </p:stCondLst>
                            <p:childTnLst>
                              <p:par>
                                <p:cTn id="80" presetID="0" presetClass="path" presetSubtype="0" accel="50000" decel="50000" fill="hold" grpId="3" nodeType="afterEffect">
                                  <p:stCondLst>
                                    <p:cond delay="0"/>
                                  </p:stCondLst>
                                  <p:childTnLst>
                                    <p:animMotion origin="layout" path="M -0.18281 0.27704 L -0.18177 0.23396 " pathEditMode="relative" rAng="0" ptsTypes="AA">
                                      <p:cBhvr>
                                        <p:cTn id="81" dur="1000" fill="hold"/>
                                        <p:tgtEl>
                                          <p:spTgt spid="1306723"/>
                                        </p:tgtEl>
                                        <p:attrNameLst>
                                          <p:attrName>ppt_x</p:attrName>
                                          <p:attrName>ppt_y</p:attrName>
                                        </p:attrNameLst>
                                      </p:cBhvr>
                                      <p:rCtr x="52" y="-2154"/>
                                    </p:animMotion>
                                  </p:childTnLst>
                                </p:cTn>
                              </p:par>
                              <p:par>
                                <p:cTn id="82" presetID="0" presetClass="path" presetSubtype="0" accel="50000" decel="50000" fill="hold" grpId="2" nodeType="withEffect">
                                  <p:stCondLst>
                                    <p:cond delay="0"/>
                                  </p:stCondLst>
                                  <p:childTnLst>
                                    <p:animMotion origin="layout" path="M -0.07968 0.32291 L -0.07968 0.27704 " pathEditMode="relative" rAng="0" ptsTypes="AA">
                                      <p:cBhvr>
                                        <p:cTn id="83" dur="1000" fill="hold"/>
                                        <p:tgtEl>
                                          <p:spTgt spid="1306725"/>
                                        </p:tgtEl>
                                        <p:attrNameLst>
                                          <p:attrName>ppt_x</p:attrName>
                                          <p:attrName>ppt_y</p:attrName>
                                        </p:attrNameLst>
                                      </p:cBhvr>
                                      <p:rCtr x="0" y="-2293"/>
                                    </p:animMotion>
                                  </p:childTnLst>
                                </p:cTn>
                              </p:par>
                              <p:par>
                                <p:cTn id="84" presetID="0" presetClass="path" presetSubtype="0" accel="50000" decel="50000" fill="hold" grpId="1" nodeType="withEffect">
                                  <p:stCondLst>
                                    <p:cond delay="0"/>
                                  </p:stCondLst>
                                  <p:childTnLst>
                                    <p:animMotion origin="layout" path="M 0.0 0.0 L -0.03333 0.10471 L -0.03229 0.32291 " pathEditMode="relative" rAng="0" ptsTypes="AAA">
                                      <p:cBhvr>
                                        <p:cTn id="85" dur="2000" fill="hold"/>
                                        <p:tgtEl>
                                          <p:spTgt spid="1306726"/>
                                        </p:tgtEl>
                                        <p:attrNameLst>
                                          <p:attrName>ppt_x</p:attrName>
                                          <p:attrName>ppt_y</p:attrName>
                                        </p:attrNameLst>
                                      </p:cBhvr>
                                      <p:rCtr x="0" y="0"/>
                                    </p:animMotion>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1306713"/>
                                        </p:tgtEl>
                                        <p:attrNameLst>
                                          <p:attrName>style.visibility</p:attrName>
                                        </p:attrNameLst>
                                      </p:cBhvr>
                                      <p:to>
                                        <p:strVal val="visible"/>
                                      </p:to>
                                    </p:set>
                                    <p:anim calcmode="lin" valueType="num">
                                      <p:cBhvr additive="base">
                                        <p:cTn id="90" dur="500" fill="hold"/>
                                        <p:tgtEl>
                                          <p:spTgt spid="1306713"/>
                                        </p:tgtEl>
                                        <p:attrNameLst>
                                          <p:attrName>ppt_x</p:attrName>
                                        </p:attrNameLst>
                                      </p:cBhvr>
                                      <p:tavLst>
                                        <p:tav tm="0">
                                          <p:val>
                                            <p:strVal val="0-#ppt_w/2"/>
                                          </p:val>
                                        </p:tav>
                                        <p:tav tm="100000">
                                          <p:val>
                                            <p:strVal val="#ppt_x"/>
                                          </p:val>
                                        </p:tav>
                                      </p:tavLst>
                                    </p:anim>
                                    <p:anim calcmode="lin" valueType="num">
                                      <p:cBhvr additive="base">
                                        <p:cTn id="91" dur="500" fill="hold"/>
                                        <p:tgtEl>
                                          <p:spTgt spid="1306713"/>
                                        </p:tgtEl>
                                        <p:attrNameLst>
                                          <p:attrName>ppt_y</p:attrName>
                                        </p:attrNameLst>
                                      </p:cBhvr>
                                      <p:tavLst>
                                        <p:tav tm="0">
                                          <p:val>
                                            <p:strVal val="#ppt_y"/>
                                          </p:val>
                                        </p:tav>
                                        <p:tav tm="100000">
                                          <p:val>
                                            <p:strVal val="#ppt_y"/>
                                          </p:val>
                                        </p:tav>
                                      </p:tavLst>
                                    </p:anim>
                                  </p:childTnLst>
                                </p:cTn>
                              </p:par>
                            </p:childTnLst>
                          </p:cTn>
                        </p:par>
                        <p:par>
                          <p:cTn id="92" fill="hold" nodeType="afterGroup">
                            <p:stCondLst>
                              <p:cond delay="500"/>
                            </p:stCondLst>
                            <p:childTnLst>
                              <p:par>
                                <p:cTn id="93" presetID="1" presetClass="entr" presetSubtype="0" fill="hold" grpId="0" nodeType="afterEffect">
                                  <p:stCondLst>
                                    <p:cond delay="0"/>
                                  </p:stCondLst>
                                  <p:childTnLst>
                                    <p:set>
                                      <p:cBhvr>
                                        <p:cTn id="94" dur="1" fill="hold">
                                          <p:stCondLst>
                                            <p:cond delay="0"/>
                                          </p:stCondLst>
                                        </p:cTn>
                                        <p:tgtEl>
                                          <p:spTgt spid="1306727"/>
                                        </p:tgtEl>
                                        <p:attrNameLst>
                                          <p:attrName>style.visibility</p:attrName>
                                        </p:attrNameLst>
                                      </p:cBhvr>
                                      <p:to>
                                        <p:strVal val="visible"/>
                                      </p:to>
                                    </p:set>
                                  </p:childTnLst>
                                </p:cTn>
                              </p:par>
                            </p:childTnLst>
                          </p:cTn>
                        </p:par>
                        <p:par>
                          <p:cTn id="95" fill="hold" nodeType="afterGroup">
                            <p:stCondLst>
                              <p:cond delay="500"/>
                            </p:stCondLst>
                            <p:childTnLst>
                              <p:par>
                                <p:cTn id="96" presetID="1" presetClass="entr" presetSubtype="0" fill="hold" grpId="0" nodeType="afterEffect">
                                  <p:stCondLst>
                                    <p:cond delay="0"/>
                                  </p:stCondLst>
                                  <p:childTnLst>
                                    <p:set>
                                      <p:cBhvr>
                                        <p:cTn id="97" dur="1" fill="hold">
                                          <p:stCondLst>
                                            <p:cond delay="0"/>
                                          </p:stCondLst>
                                        </p:cTn>
                                        <p:tgtEl>
                                          <p:spTgt spid="1306729"/>
                                        </p:tgtEl>
                                        <p:attrNameLst>
                                          <p:attrName>style.visibility</p:attrName>
                                        </p:attrNameLst>
                                      </p:cBhvr>
                                      <p:to>
                                        <p:strVal val="visible"/>
                                      </p:to>
                                    </p:set>
                                  </p:childTnLst>
                                </p:cTn>
                              </p:par>
                            </p:childTnLst>
                          </p:cTn>
                        </p:par>
                        <p:par>
                          <p:cTn id="98" fill="hold" nodeType="afterGroup">
                            <p:stCondLst>
                              <p:cond delay="500"/>
                            </p:stCondLst>
                            <p:childTnLst>
                              <p:par>
                                <p:cTn id="99" presetID="0" presetClass="path" presetSubtype="0" accel="50000" decel="50000" fill="hold" grpId="4" nodeType="afterEffect">
                                  <p:stCondLst>
                                    <p:cond delay="0"/>
                                  </p:stCondLst>
                                  <p:childTnLst>
                                    <p:animMotion origin="layout" path="M -0.18177 0.23395 L -0.18177 0.19087 " pathEditMode="relative" rAng="0" ptsTypes="AA">
                                      <p:cBhvr>
                                        <p:cTn id="100" dur="1000" fill="hold"/>
                                        <p:tgtEl>
                                          <p:spTgt spid="1306723"/>
                                        </p:tgtEl>
                                        <p:attrNameLst>
                                          <p:attrName>ppt_x</p:attrName>
                                          <p:attrName>ppt_y</p:attrName>
                                        </p:attrNameLst>
                                      </p:cBhvr>
                                      <p:rCtr x="0" y="-2154"/>
                                    </p:animMotion>
                                  </p:childTnLst>
                                </p:cTn>
                              </p:par>
                              <p:par>
                                <p:cTn id="101" presetID="0" presetClass="path" presetSubtype="0" accel="50000" decel="50000" fill="hold" grpId="3" nodeType="withEffect">
                                  <p:stCondLst>
                                    <p:cond delay="0"/>
                                  </p:stCondLst>
                                  <p:childTnLst>
                                    <p:animMotion origin="layout" path="M -0.08072 0.27704 L -0.08072 0.23396 " pathEditMode="relative" rAng="0" ptsTypes="AA">
                                      <p:cBhvr>
                                        <p:cTn id="102" dur="1000" fill="hold"/>
                                        <p:tgtEl>
                                          <p:spTgt spid="1306725"/>
                                        </p:tgtEl>
                                        <p:attrNameLst>
                                          <p:attrName>ppt_x</p:attrName>
                                          <p:attrName>ppt_y</p:attrName>
                                        </p:attrNameLst>
                                      </p:cBhvr>
                                      <p:rCtr x="0" y="-2154"/>
                                    </p:animMotion>
                                  </p:childTnLst>
                                </p:cTn>
                              </p:par>
                              <p:par>
                                <p:cTn id="103" presetID="0" presetClass="path" presetSubtype="0" accel="50000" decel="50000" fill="hold" grpId="2" nodeType="withEffect">
                                  <p:stCondLst>
                                    <p:cond delay="0"/>
                                  </p:stCondLst>
                                  <p:childTnLst>
                                    <p:animMotion origin="layout" path="M -0.03385 0.32291 L -0.03385 0.27982 " pathEditMode="relative" rAng="0" ptsTypes="AA">
                                      <p:cBhvr>
                                        <p:cTn id="104" dur="1000" fill="hold"/>
                                        <p:tgtEl>
                                          <p:spTgt spid="1306726"/>
                                        </p:tgtEl>
                                        <p:attrNameLst>
                                          <p:attrName>ppt_x</p:attrName>
                                          <p:attrName>ppt_y</p:attrName>
                                        </p:attrNameLst>
                                      </p:cBhvr>
                                      <p:rCtr x="0" y="-2154"/>
                                    </p:animMotion>
                                  </p:childTnLst>
                                </p:cTn>
                              </p:par>
                              <p:par>
                                <p:cTn id="105" presetID="0" presetClass="path" presetSubtype="0" accel="50000" decel="50000" fill="hold" grpId="2" nodeType="withEffect">
                                  <p:stCondLst>
                                    <p:cond delay="0"/>
                                  </p:stCondLst>
                                  <p:childTnLst>
                                    <p:animMotion origin="layout" path="M -0.23229 0.36715 L -0.23229 0.32407 " pathEditMode="relative" rAng="0" ptsTypes="AA">
                                      <p:cBhvr>
                                        <p:cTn id="106" dur="1000" fill="hold"/>
                                        <p:tgtEl>
                                          <p:spTgt spid="1306722"/>
                                        </p:tgtEl>
                                        <p:attrNameLst>
                                          <p:attrName>ppt_x</p:attrName>
                                          <p:attrName>ppt_y</p:attrName>
                                        </p:attrNameLst>
                                      </p:cBhvr>
                                      <p:rCtr x="0" y="-2154"/>
                                    </p:animMotion>
                                  </p:childTnLst>
                                </p:cTn>
                              </p:par>
                              <p:par>
                                <p:cTn id="107" presetID="0" presetClass="path" presetSubtype="0" accel="50000" decel="50000" fill="hold" grpId="2" nodeType="withEffect">
                                  <p:stCondLst>
                                    <p:cond delay="0"/>
                                  </p:stCondLst>
                                  <p:childTnLst>
                                    <p:animMotion origin="layout" path="M -0.13108 0.40746 L -0.13108 0.36437 " pathEditMode="relative" rAng="0" ptsTypes="AA">
                                      <p:cBhvr>
                                        <p:cTn id="108" dur="1000" fill="hold"/>
                                        <p:tgtEl>
                                          <p:spTgt spid="1306724"/>
                                        </p:tgtEl>
                                        <p:attrNameLst>
                                          <p:attrName>ppt_x</p:attrName>
                                          <p:attrName>ppt_y</p:attrName>
                                        </p:attrNameLst>
                                      </p:cBhvr>
                                      <p:rCtr x="0" y="-2154"/>
                                    </p:animMotion>
                                  </p:childTnLst>
                                </p:cTn>
                              </p:par>
                            </p:childTnLst>
                          </p:cTn>
                        </p:par>
                        <p:par>
                          <p:cTn id="109" fill="hold" nodeType="afterGroup">
                            <p:stCondLst>
                              <p:cond delay="1500"/>
                            </p:stCondLst>
                            <p:childTnLst>
                              <p:par>
                                <p:cTn id="110" presetID="0" presetClass="path" presetSubtype="0" accel="50000" decel="50000" fill="hold" grpId="1" nodeType="afterEffect">
                                  <p:stCondLst>
                                    <p:cond delay="0"/>
                                  </p:stCondLst>
                                  <p:childTnLst>
                                    <p:animMotion origin="layout" path="M 0.0 0.0 L 0.01719 0.10749 L 0.01823 0.40746 " pathEditMode="relative" ptsTypes="AAA">
                                      <p:cBhvr>
                                        <p:cTn id="111" dur="2000" fill="hold"/>
                                        <p:tgtEl>
                                          <p:spTgt spid="1306727"/>
                                        </p:tgtEl>
                                        <p:attrNameLst>
                                          <p:attrName>ppt_x</p:attrName>
                                          <p:attrName>ppt_y</p:attrName>
                                        </p:attrNameLst>
                                      </p:cBhvr>
                                    </p:animMotion>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8" fill="hold" grpId="0" nodeType="clickEffect">
                                  <p:stCondLst>
                                    <p:cond delay="0"/>
                                  </p:stCondLst>
                                  <p:childTnLst>
                                    <p:set>
                                      <p:cBhvr>
                                        <p:cTn id="115" dur="1" fill="hold">
                                          <p:stCondLst>
                                            <p:cond delay="0"/>
                                          </p:stCondLst>
                                        </p:cTn>
                                        <p:tgtEl>
                                          <p:spTgt spid="1306711"/>
                                        </p:tgtEl>
                                        <p:attrNameLst>
                                          <p:attrName>style.visibility</p:attrName>
                                        </p:attrNameLst>
                                      </p:cBhvr>
                                      <p:to>
                                        <p:strVal val="visible"/>
                                      </p:to>
                                    </p:set>
                                    <p:anim calcmode="lin" valueType="num">
                                      <p:cBhvr additive="base">
                                        <p:cTn id="116" dur="500" fill="hold"/>
                                        <p:tgtEl>
                                          <p:spTgt spid="1306711"/>
                                        </p:tgtEl>
                                        <p:attrNameLst>
                                          <p:attrName>ppt_x</p:attrName>
                                        </p:attrNameLst>
                                      </p:cBhvr>
                                      <p:tavLst>
                                        <p:tav tm="0">
                                          <p:val>
                                            <p:strVal val="0-#ppt_w/2"/>
                                          </p:val>
                                        </p:tav>
                                        <p:tav tm="100000">
                                          <p:val>
                                            <p:strVal val="#ppt_x"/>
                                          </p:val>
                                        </p:tav>
                                      </p:tavLst>
                                    </p:anim>
                                    <p:anim calcmode="lin" valueType="num">
                                      <p:cBhvr additive="base">
                                        <p:cTn id="117" dur="500" fill="hold"/>
                                        <p:tgtEl>
                                          <p:spTgt spid="1306711"/>
                                        </p:tgtEl>
                                        <p:attrNameLst>
                                          <p:attrName>ppt_y</p:attrName>
                                        </p:attrNameLst>
                                      </p:cBhvr>
                                      <p:tavLst>
                                        <p:tav tm="0">
                                          <p:val>
                                            <p:strVal val="#ppt_y"/>
                                          </p:val>
                                        </p:tav>
                                        <p:tav tm="100000">
                                          <p:val>
                                            <p:strVal val="#ppt_y"/>
                                          </p:val>
                                        </p:tav>
                                      </p:tavLst>
                                    </p:anim>
                                  </p:childTnLst>
                                </p:cTn>
                              </p:par>
                            </p:childTnLst>
                          </p:cTn>
                        </p:par>
                        <p:par>
                          <p:cTn id="118" fill="hold" nodeType="afterGroup">
                            <p:stCondLst>
                              <p:cond delay="500"/>
                            </p:stCondLst>
                            <p:childTnLst>
                              <p:par>
                                <p:cTn id="119" presetID="1" presetClass="entr" presetSubtype="0" fill="hold" grpId="0" nodeType="afterEffect">
                                  <p:stCondLst>
                                    <p:cond delay="0"/>
                                  </p:stCondLst>
                                  <p:childTnLst>
                                    <p:set>
                                      <p:cBhvr>
                                        <p:cTn id="120" dur="1" fill="hold">
                                          <p:stCondLst>
                                            <p:cond delay="0"/>
                                          </p:stCondLst>
                                        </p:cTn>
                                        <p:tgtEl>
                                          <p:spTgt spid="1306728"/>
                                        </p:tgtEl>
                                        <p:attrNameLst>
                                          <p:attrName>style.visibility</p:attrName>
                                        </p:attrNameLst>
                                      </p:cBhvr>
                                      <p:to>
                                        <p:strVal val="visible"/>
                                      </p:to>
                                    </p:set>
                                  </p:childTnLst>
                                </p:cTn>
                              </p:par>
                            </p:childTnLst>
                          </p:cTn>
                        </p:par>
                        <p:par>
                          <p:cTn id="121" fill="hold" nodeType="afterGroup">
                            <p:stCondLst>
                              <p:cond delay="500"/>
                            </p:stCondLst>
                            <p:childTnLst>
                              <p:par>
                                <p:cTn id="122" presetID="1" presetClass="entr" presetSubtype="0" fill="hold" grpId="0" nodeType="afterEffect">
                                  <p:stCondLst>
                                    <p:cond delay="0"/>
                                  </p:stCondLst>
                                  <p:childTnLst>
                                    <p:set>
                                      <p:cBhvr>
                                        <p:cTn id="123" dur="1" fill="hold">
                                          <p:stCondLst>
                                            <p:cond delay="0"/>
                                          </p:stCondLst>
                                        </p:cTn>
                                        <p:tgtEl>
                                          <p:spTgt spid="1306735"/>
                                        </p:tgtEl>
                                        <p:attrNameLst>
                                          <p:attrName>style.visibility</p:attrName>
                                        </p:attrNameLst>
                                      </p:cBhvr>
                                      <p:to>
                                        <p:strVal val="visible"/>
                                      </p:to>
                                    </p:set>
                                  </p:childTnLst>
                                </p:cTn>
                              </p:par>
                            </p:childTnLst>
                          </p:cTn>
                        </p:par>
                        <p:par>
                          <p:cTn id="124" fill="hold" nodeType="afterGroup">
                            <p:stCondLst>
                              <p:cond delay="500"/>
                            </p:stCondLst>
                            <p:childTnLst>
                              <p:par>
                                <p:cTn id="125" presetID="0" presetClass="path" presetSubtype="0" accel="50000" decel="50000" fill="hold" grpId="5" nodeType="afterEffect">
                                  <p:stCondLst>
                                    <p:cond delay="0"/>
                                  </p:stCondLst>
                                  <p:childTnLst>
                                    <p:animMotion origin="layout" path="M -0.18177 0.19087 L -0.18072 0.14778 " pathEditMode="relative" rAng="0" ptsTypes="AA">
                                      <p:cBhvr>
                                        <p:cTn id="126" dur="1000" fill="hold"/>
                                        <p:tgtEl>
                                          <p:spTgt spid="1306723"/>
                                        </p:tgtEl>
                                        <p:attrNameLst>
                                          <p:attrName>ppt_x</p:attrName>
                                          <p:attrName>ppt_y</p:attrName>
                                        </p:attrNameLst>
                                      </p:cBhvr>
                                      <p:rCtr x="52" y="-2154"/>
                                    </p:animMotion>
                                  </p:childTnLst>
                                </p:cTn>
                              </p:par>
                              <p:par>
                                <p:cTn id="127" presetID="0" presetClass="path" presetSubtype="0" accel="50000" decel="50000" fill="hold" grpId="4" nodeType="withEffect">
                                  <p:stCondLst>
                                    <p:cond delay="0"/>
                                  </p:stCondLst>
                                  <p:childTnLst>
                                    <p:animMotion origin="layout" path="M -0.07968 0.23396 L -0.07864 0.19087 " pathEditMode="relative" rAng="0" ptsTypes="AA">
                                      <p:cBhvr>
                                        <p:cTn id="128" dur="1000" fill="hold"/>
                                        <p:tgtEl>
                                          <p:spTgt spid="1306725"/>
                                        </p:tgtEl>
                                        <p:attrNameLst>
                                          <p:attrName>ppt_x</p:attrName>
                                          <p:attrName>ppt_y</p:attrName>
                                        </p:attrNameLst>
                                      </p:cBhvr>
                                      <p:rCtr x="52" y="-2154"/>
                                    </p:animMotion>
                                  </p:childTnLst>
                                </p:cTn>
                              </p:par>
                              <p:par>
                                <p:cTn id="129" presetID="0" presetClass="path" presetSubtype="0" accel="50000" decel="50000" fill="hold" grpId="3" nodeType="withEffect">
                                  <p:stCondLst>
                                    <p:cond delay="0"/>
                                  </p:stCondLst>
                                  <p:childTnLst>
                                    <p:animMotion origin="layout" path="M -0.0349 0.27704 L -0.03386 0.23396 " pathEditMode="relative" rAng="0" ptsTypes="AA">
                                      <p:cBhvr>
                                        <p:cTn id="130" dur="1000" fill="hold"/>
                                        <p:tgtEl>
                                          <p:spTgt spid="1306726"/>
                                        </p:tgtEl>
                                        <p:attrNameLst>
                                          <p:attrName>ppt_x</p:attrName>
                                          <p:attrName>ppt_y</p:attrName>
                                        </p:attrNameLst>
                                      </p:cBhvr>
                                      <p:rCtr x="52" y="-2154"/>
                                    </p:animMotion>
                                  </p:childTnLst>
                                </p:cTn>
                              </p:par>
                              <p:par>
                                <p:cTn id="131" presetID="0" presetClass="path" presetSubtype="0" accel="50000" decel="50000" fill="hold" grpId="3" nodeType="withEffect">
                                  <p:stCondLst>
                                    <p:cond delay="0"/>
                                  </p:stCondLst>
                                  <p:childTnLst>
                                    <p:animMotion origin="layout" path="M -0.23299 0.32291 L -0.23195 0.27982 " pathEditMode="relative" rAng="0" ptsTypes="AA">
                                      <p:cBhvr>
                                        <p:cTn id="132" dur="1000" fill="hold"/>
                                        <p:tgtEl>
                                          <p:spTgt spid="1306722"/>
                                        </p:tgtEl>
                                        <p:attrNameLst>
                                          <p:attrName>ppt_x</p:attrName>
                                          <p:attrName>ppt_y</p:attrName>
                                        </p:attrNameLst>
                                      </p:cBhvr>
                                      <p:rCtr x="52" y="-2154"/>
                                    </p:animMotion>
                                  </p:childTnLst>
                                </p:cTn>
                              </p:par>
                              <p:par>
                                <p:cTn id="133" presetID="0" presetClass="path" presetSubtype="0" accel="50000" decel="50000" fill="hold" grpId="3" nodeType="withEffect">
                                  <p:stCondLst>
                                    <p:cond delay="0"/>
                                  </p:stCondLst>
                                  <p:childTnLst>
                                    <p:animMotion origin="layout" path="M -0.13107 0.36576 L -0.13003 0.32268 " pathEditMode="relative" rAng="0" ptsTypes="AA">
                                      <p:cBhvr>
                                        <p:cTn id="134" dur="1000" fill="hold"/>
                                        <p:tgtEl>
                                          <p:spTgt spid="1306724"/>
                                        </p:tgtEl>
                                        <p:attrNameLst>
                                          <p:attrName>ppt_x</p:attrName>
                                          <p:attrName>ppt_y</p:attrName>
                                        </p:attrNameLst>
                                      </p:cBhvr>
                                      <p:rCtr x="52" y="-2154"/>
                                    </p:animMotion>
                                  </p:childTnLst>
                                </p:cTn>
                              </p:par>
                              <p:par>
                                <p:cTn id="135" presetID="0" presetClass="path" presetSubtype="0" accel="50000" decel="50000" fill="hold" grpId="2" nodeType="withEffect">
                                  <p:stCondLst>
                                    <p:cond delay="0"/>
                                  </p:stCondLst>
                                  <p:childTnLst>
                                    <p:animMotion origin="layout" path="M 0.0158 0.40746 L 0.01684 0.36437 " pathEditMode="relative" rAng="0" ptsTypes="AA">
                                      <p:cBhvr>
                                        <p:cTn id="136" dur="1000" fill="hold"/>
                                        <p:tgtEl>
                                          <p:spTgt spid="1306727"/>
                                        </p:tgtEl>
                                        <p:attrNameLst>
                                          <p:attrName>ppt_x</p:attrName>
                                          <p:attrName>ppt_y</p:attrName>
                                        </p:attrNameLst>
                                      </p:cBhvr>
                                      <p:rCtr x="52" y="-2154"/>
                                    </p:animMotion>
                                  </p:childTnLst>
                                </p:cTn>
                              </p:par>
                            </p:childTnLst>
                          </p:cTn>
                        </p:par>
                        <p:par>
                          <p:cTn id="137" fill="hold" nodeType="afterGroup">
                            <p:stCondLst>
                              <p:cond delay="1500"/>
                            </p:stCondLst>
                            <p:childTnLst>
                              <p:par>
                                <p:cTn id="138" presetID="0" presetClass="path" presetSubtype="0" accel="50000" decel="50000" fill="hold" grpId="1" nodeType="afterEffect">
                                  <p:stCondLst>
                                    <p:cond delay="0"/>
                                  </p:stCondLst>
                                  <p:childTnLst>
                                    <p:animMotion origin="layout" path="M 0.0 0.0 L 0.07309 0.10332 L 0.07205 0.40607 " pathEditMode="relative" ptsTypes="AAA">
                                      <p:cBhvr>
                                        <p:cTn id="139" dur="2000" fill="hold"/>
                                        <p:tgtEl>
                                          <p:spTgt spid="1306728"/>
                                        </p:tgtEl>
                                        <p:attrNameLst>
                                          <p:attrName>ppt_x</p:attrName>
                                          <p:attrName>ppt_y</p:attrName>
                                        </p:attrNameLst>
                                      </p:cBhvr>
                                    </p:animMotion>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1306737"/>
                                        </p:tgtEl>
                                        <p:attrNameLst>
                                          <p:attrName>style.visibility</p:attrName>
                                        </p:attrNameLst>
                                      </p:cBhvr>
                                      <p:to>
                                        <p:strVal val="visible"/>
                                      </p:to>
                                    </p:set>
                                    <p:animEffect transition="in" filter="wipe(left)">
                                      <p:cBhvr>
                                        <p:cTn id="144" dur="500"/>
                                        <p:tgtEl>
                                          <p:spTgt spid="1306737"/>
                                        </p:tgtEl>
                                      </p:cBhvr>
                                    </p:animEffect>
                                  </p:childTnLst>
                                </p:cTn>
                              </p:par>
                            </p:childTnLst>
                          </p:cTn>
                        </p:par>
                        <p:par>
                          <p:cTn id="145" fill="hold" nodeType="afterGroup">
                            <p:stCondLst>
                              <p:cond delay="500"/>
                            </p:stCondLst>
                            <p:childTnLst>
                              <p:par>
                                <p:cTn id="146" presetID="1" presetClass="entr" presetSubtype="0" fill="hold" grpId="0" nodeType="afterEffect">
                                  <p:stCondLst>
                                    <p:cond delay="0"/>
                                  </p:stCondLst>
                                  <p:childTnLst>
                                    <p:set>
                                      <p:cBhvr>
                                        <p:cTn id="147" dur="1" fill="hold">
                                          <p:stCondLst>
                                            <p:cond delay="0"/>
                                          </p:stCondLst>
                                        </p:cTn>
                                        <p:tgtEl>
                                          <p:spTgt spid="1306748"/>
                                        </p:tgtEl>
                                        <p:attrNameLst>
                                          <p:attrName>style.visibility</p:attrName>
                                        </p:attrNameLst>
                                      </p:cBhvr>
                                      <p:to>
                                        <p:strVal val="visible"/>
                                      </p:to>
                                    </p:set>
                                  </p:childTnLst>
                                </p:cTn>
                              </p:par>
                            </p:childTnLst>
                          </p:cTn>
                        </p:par>
                        <p:par>
                          <p:cTn id="148" fill="hold" nodeType="afterGroup">
                            <p:stCondLst>
                              <p:cond delay="500"/>
                            </p:stCondLst>
                            <p:childTnLst>
                              <p:par>
                                <p:cTn id="149" presetID="22" presetClass="entr" presetSubtype="8" fill="hold" grpId="0" nodeType="afterEffect">
                                  <p:stCondLst>
                                    <p:cond delay="0"/>
                                  </p:stCondLst>
                                  <p:childTnLst>
                                    <p:set>
                                      <p:cBhvr>
                                        <p:cTn id="150" dur="1" fill="hold">
                                          <p:stCondLst>
                                            <p:cond delay="0"/>
                                          </p:stCondLst>
                                        </p:cTn>
                                        <p:tgtEl>
                                          <p:spTgt spid="1306738"/>
                                        </p:tgtEl>
                                        <p:attrNameLst>
                                          <p:attrName>style.visibility</p:attrName>
                                        </p:attrNameLst>
                                      </p:cBhvr>
                                      <p:to>
                                        <p:strVal val="visible"/>
                                      </p:to>
                                    </p:set>
                                    <p:animEffect transition="in" filter="wipe(left)">
                                      <p:cBhvr>
                                        <p:cTn id="151" dur="500"/>
                                        <p:tgtEl>
                                          <p:spTgt spid="1306738"/>
                                        </p:tgtEl>
                                      </p:cBhvr>
                                    </p:animEffect>
                                  </p:childTnLst>
                                </p:cTn>
                              </p:par>
                            </p:childTnLst>
                          </p:cTn>
                        </p:par>
                        <p:par>
                          <p:cTn id="152" fill="hold" nodeType="afterGroup">
                            <p:stCondLst>
                              <p:cond delay="1000"/>
                            </p:stCondLst>
                            <p:childTnLst>
                              <p:par>
                                <p:cTn id="153" presetID="1" presetClass="entr" presetSubtype="0" fill="hold" grpId="0" nodeType="afterEffect">
                                  <p:stCondLst>
                                    <p:cond delay="0"/>
                                  </p:stCondLst>
                                  <p:childTnLst>
                                    <p:set>
                                      <p:cBhvr>
                                        <p:cTn id="154" dur="1" fill="hold">
                                          <p:stCondLst>
                                            <p:cond delay="0"/>
                                          </p:stCondLst>
                                        </p:cTn>
                                        <p:tgtEl>
                                          <p:spTgt spid="1306747"/>
                                        </p:tgtEl>
                                        <p:attrNameLst>
                                          <p:attrName>style.visibility</p:attrName>
                                        </p:attrNameLst>
                                      </p:cBhvr>
                                      <p:to>
                                        <p:strVal val="visible"/>
                                      </p:to>
                                    </p:set>
                                  </p:childTnLst>
                                </p:cTn>
                              </p:par>
                            </p:childTnLst>
                          </p:cTn>
                        </p:par>
                        <p:par>
                          <p:cTn id="155" fill="hold" nodeType="afterGroup">
                            <p:stCondLst>
                              <p:cond delay="1000"/>
                            </p:stCondLst>
                            <p:childTnLst>
                              <p:par>
                                <p:cTn id="156" presetID="22" presetClass="entr" presetSubtype="8" fill="hold" grpId="0" nodeType="afterEffect">
                                  <p:stCondLst>
                                    <p:cond delay="0"/>
                                  </p:stCondLst>
                                  <p:childTnLst>
                                    <p:set>
                                      <p:cBhvr>
                                        <p:cTn id="157" dur="1" fill="hold">
                                          <p:stCondLst>
                                            <p:cond delay="0"/>
                                          </p:stCondLst>
                                        </p:cTn>
                                        <p:tgtEl>
                                          <p:spTgt spid="1306739"/>
                                        </p:tgtEl>
                                        <p:attrNameLst>
                                          <p:attrName>style.visibility</p:attrName>
                                        </p:attrNameLst>
                                      </p:cBhvr>
                                      <p:to>
                                        <p:strVal val="visible"/>
                                      </p:to>
                                    </p:set>
                                    <p:animEffect transition="in" filter="wipe(left)">
                                      <p:cBhvr>
                                        <p:cTn id="158" dur="500"/>
                                        <p:tgtEl>
                                          <p:spTgt spid="1306739"/>
                                        </p:tgtEl>
                                      </p:cBhvr>
                                    </p:animEffect>
                                  </p:childTnLst>
                                </p:cTn>
                              </p:par>
                            </p:childTnLst>
                          </p:cTn>
                        </p:par>
                        <p:par>
                          <p:cTn id="159" fill="hold" nodeType="afterGroup">
                            <p:stCondLst>
                              <p:cond delay="1500"/>
                            </p:stCondLst>
                            <p:childTnLst>
                              <p:par>
                                <p:cTn id="160" presetID="1" presetClass="entr" presetSubtype="0" fill="hold" grpId="0" nodeType="afterEffect">
                                  <p:stCondLst>
                                    <p:cond delay="0"/>
                                  </p:stCondLst>
                                  <p:childTnLst>
                                    <p:set>
                                      <p:cBhvr>
                                        <p:cTn id="161" dur="1" fill="hold">
                                          <p:stCondLst>
                                            <p:cond delay="0"/>
                                          </p:stCondLst>
                                        </p:cTn>
                                        <p:tgtEl>
                                          <p:spTgt spid="1306746"/>
                                        </p:tgtEl>
                                        <p:attrNameLst>
                                          <p:attrName>style.visibility</p:attrName>
                                        </p:attrNameLst>
                                      </p:cBhvr>
                                      <p:to>
                                        <p:strVal val="visible"/>
                                      </p:to>
                                    </p:set>
                                  </p:childTnLst>
                                </p:cTn>
                              </p:par>
                            </p:childTnLst>
                          </p:cTn>
                        </p:par>
                        <p:par>
                          <p:cTn id="162" fill="hold" nodeType="afterGroup">
                            <p:stCondLst>
                              <p:cond delay="1500"/>
                            </p:stCondLst>
                            <p:childTnLst>
                              <p:par>
                                <p:cTn id="163" presetID="22" presetClass="entr" presetSubtype="8" fill="hold" grpId="0" nodeType="afterEffect">
                                  <p:stCondLst>
                                    <p:cond delay="0"/>
                                  </p:stCondLst>
                                  <p:childTnLst>
                                    <p:set>
                                      <p:cBhvr>
                                        <p:cTn id="164" dur="1" fill="hold">
                                          <p:stCondLst>
                                            <p:cond delay="0"/>
                                          </p:stCondLst>
                                        </p:cTn>
                                        <p:tgtEl>
                                          <p:spTgt spid="1306740"/>
                                        </p:tgtEl>
                                        <p:attrNameLst>
                                          <p:attrName>style.visibility</p:attrName>
                                        </p:attrNameLst>
                                      </p:cBhvr>
                                      <p:to>
                                        <p:strVal val="visible"/>
                                      </p:to>
                                    </p:set>
                                    <p:animEffect transition="in" filter="wipe(left)">
                                      <p:cBhvr>
                                        <p:cTn id="165" dur="500"/>
                                        <p:tgtEl>
                                          <p:spTgt spid="1306740"/>
                                        </p:tgtEl>
                                      </p:cBhvr>
                                    </p:animEffect>
                                  </p:childTnLst>
                                </p:cTn>
                              </p:par>
                            </p:childTnLst>
                          </p:cTn>
                        </p:par>
                        <p:par>
                          <p:cTn id="166" fill="hold" nodeType="afterGroup">
                            <p:stCondLst>
                              <p:cond delay="2000"/>
                            </p:stCondLst>
                            <p:childTnLst>
                              <p:par>
                                <p:cTn id="167" presetID="1" presetClass="entr" presetSubtype="0" fill="hold" grpId="0" nodeType="afterEffect">
                                  <p:stCondLst>
                                    <p:cond delay="0"/>
                                  </p:stCondLst>
                                  <p:childTnLst>
                                    <p:set>
                                      <p:cBhvr>
                                        <p:cTn id="168" dur="1" fill="hold">
                                          <p:stCondLst>
                                            <p:cond delay="0"/>
                                          </p:stCondLst>
                                        </p:cTn>
                                        <p:tgtEl>
                                          <p:spTgt spid="1306745"/>
                                        </p:tgtEl>
                                        <p:attrNameLst>
                                          <p:attrName>style.visibility</p:attrName>
                                        </p:attrNameLst>
                                      </p:cBhvr>
                                      <p:to>
                                        <p:strVal val="visible"/>
                                      </p:to>
                                    </p:set>
                                  </p:childTnLst>
                                </p:cTn>
                              </p:par>
                            </p:childTnLst>
                          </p:cTn>
                        </p:par>
                        <p:par>
                          <p:cTn id="169" fill="hold" nodeType="afterGroup">
                            <p:stCondLst>
                              <p:cond delay="2000"/>
                            </p:stCondLst>
                            <p:childTnLst>
                              <p:par>
                                <p:cTn id="170" presetID="22" presetClass="entr" presetSubtype="8" fill="hold" grpId="0" nodeType="afterEffect">
                                  <p:stCondLst>
                                    <p:cond delay="0"/>
                                  </p:stCondLst>
                                  <p:childTnLst>
                                    <p:set>
                                      <p:cBhvr>
                                        <p:cTn id="171" dur="1" fill="hold">
                                          <p:stCondLst>
                                            <p:cond delay="0"/>
                                          </p:stCondLst>
                                        </p:cTn>
                                        <p:tgtEl>
                                          <p:spTgt spid="1306741"/>
                                        </p:tgtEl>
                                        <p:attrNameLst>
                                          <p:attrName>style.visibility</p:attrName>
                                        </p:attrNameLst>
                                      </p:cBhvr>
                                      <p:to>
                                        <p:strVal val="visible"/>
                                      </p:to>
                                    </p:set>
                                    <p:animEffect transition="in" filter="wipe(left)">
                                      <p:cBhvr>
                                        <p:cTn id="172" dur="500"/>
                                        <p:tgtEl>
                                          <p:spTgt spid="1306741"/>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2" presetClass="entr" presetSubtype="2" fill="hold" grpId="0" nodeType="clickEffect">
                                  <p:stCondLst>
                                    <p:cond delay="0"/>
                                  </p:stCondLst>
                                  <p:childTnLst>
                                    <p:set>
                                      <p:cBhvr>
                                        <p:cTn id="176" dur="1" fill="hold">
                                          <p:stCondLst>
                                            <p:cond delay="0"/>
                                          </p:stCondLst>
                                        </p:cTn>
                                        <p:tgtEl>
                                          <p:spTgt spid="1306742"/>
                                        </p:tgtEl>
                                        <p:attrNameLst>
                                          <p:attrName>style.visibility</p:attrName>
                                        </p:attrNameLst>
                                      </p:cBhvr>
                                      <p:to>
                                        <p:strVal val="visible"/>
                                      </p:to>
                                    </p:set>
                                    <p:animEffect transition="in" filter="wipe(right)">
                                      <p:cBhvr>
                                        <p:cTn id="177" dur="1000"/>
                                        <p:tgtEl>
                                          <p:spTgt spid="1306742"/>
                                        </p:tgtEl>
                                      </p:cBhvr>
                                    </p:animEffect>
                                  </p:childTnLst>
                                </p:cTn>
                              </p:par>
                            </p:childTnLst>
                          </p:cTn>
                        </p:par>
                        <p:par>
                          <p:cTn id="178" fill="hold" nodeType="afterGroup">
                            <p:stCondLst>
                              <p:cond delay="1000"/>
                            </p:stCondLst>
                            <p:childTnLst>
                              <p:par>
                                <p:cTn id="179" presetID="22" presetClass="entr" presetSubtype="8" fill="hold" grpId="0" nodeType="afterEffect">
                                  <p:stCondLst>
                                    <p:cond delay="0"/>
                                  </p:stCondLst>
                                  <p:childTnLst>
                                    <p:set>
                                      <p:cBhvr>
                                        <p:cTn id="180" dur="1" fill="hold">
                                          <p:stCondLst>
                                            <p:cond delay="0"/>
                                          </p:stCondLst>
                                        </p:cTn>
                                        <p:tgtEl>
                                          <p:spTgt spid="1306743"/>
                                        </p:tgtEl>
                                        <p:attrNameLst>
                                          <p:attrName>style.visibility</p:attrName>
                                        </p:attrNameLst>
                                      </p:cBhvr>
                                      <p:to>
                                        <p:strVal val="visible"/>
                                      </p:to>
                                    </p:set>
                                    <p:animEffect transition="in" filter="wipe(left)">
                                      <p:cBhvr>
                                        <p:cTn id="181" dur="500"/>
                                        <p:tgtEl>
                                          <p:spTgt spid="1306743"/>
                                        </p:tgtEl>
                                      </p:cBhvr>
                                    </p:animEffect>
                                  </p:childTnLst>
                                </p:cTn>
                              </p:par>
                            </p:childTnLst>
                          </p:cTn>
                        </p:par>
                        <p:par>
                          <p:cTn id="182" fill="hold" nodeType="afterGroup">
                            <p:stCondLst>
                              <p:cond delay="1500"/>
                            </p:stCondLst>
                            <p:childTnLst>
                              <p:par>
                                <p:cTn id="183" presetID="1" presetClass="entr" presetSubtype="0" fill="hold" grpId="0" nodeType="afterEffect">
                                  <p:stCondLst>
                                    <p:cond delay="0"/>
                                  </p:stCondLst>
                                  <p:childTnLst>
                                    <p:set>
                                      <p:cBhvr>
                                        <p:cTn id="184" dur="1" fill="hold">
                                          <p:stCondLst>
                                            <p:cond delay="0"/>
                                          </p:stCondLst>
                                        </p:cTn>
                                        <p:tgtEl>
                                          <p:spTgt spid="1306751"/>
                                        </p:tgtEl>
                                        <p:attrNameLst>
                                          <p:attrName>style.visibility</p:attrName>
                                        </p:attrNameLst>
                                      </p:cBhvr>
                                      <p:to>
                                        <p:strVal val="visible"/>
                                      </p:to>
                                    </p:set>
                                  </p:childTnLst>
                                </p:cTn>
                              </p:par>
                            </p:childTnLst>
                          </p:cTn>
                        </p:par>
                        <p:par>
                          <p:cTn id="185" fill="hold" nodeType="afterGroup">
                            <p:stCondLst>
                              <p:cond delay="1500"/>
                            </p:stCondLst>
                            <p:childTnLst>
                              <p:par>
                                <p:cTn id="186" presetID="22" presetClass="entr" presetSubtype="8" fill="hold" grpId="0" nodeType="afterEffect">
                                  <p:stCondLst>
                                    <p:cond delay="0"/>
                                  </p:stCondLst>
                                  <p:childTnLst>
                                    <p:set>
                                      <p:cBhvr>
                                        <p:cTn id="187" dur="1" fill="hold">
                                          <p:stCondLst>
                                            <p:cond delay="0"/>
                                          </p:stCondLst>
                                        </p:cTn>
                                        <p:tgtEl>
                                          <p:spTgt spid="1306749"/>
                                        </p:tgtEl>
                                        <p:attrNameLst>
                                          <p:attrName>style.visibility</p:attrName>
                                        </p:attrNameLst>
                                      </p:cBhvr>
                                      <p:to>
                                        <p:strVal val="visible"/>
                                      </p:to>
                                    </p:set>
                                    <p:animEffect transition="in" filter="wipe(left)">
                                      <p:cBhvr>
                                        <p:cTn id="188" dur="500"/>
                                        <p:tgtEl>
                                          <p:spTgt spid="1306749"/>
                                        </p:tgtEl>
                                      </p:cBhvr>
                                    </p:animEffect>
                                  </p:childTnLst>
                                </p:cTn>
                              </p:par>
                            </p:childTnLst>
                          </p:cTn>
                        </p:par>
                        <p:par>
                          <p:cTn id="189" fill="hold" nodeType="afterGroup">
                            <p:stCondLst>
                              <p:cond delay="2000"/>
                            </p:stCondLst>
                            <p:childTnLst>
                              <p:par>
                                <p:cTn id="190" presetID="1" presetClass="entr" presetSubtype="0" fill="hold" grpId="0" nodeType="afterEffect">
                                  <p:stCondLst>
                                    <p:cond delay="0"/>
                                  </p:stCondLst>
                                  <p:childTnLst>
                                    <p:set>
                                      <p:cBhvr>
                                        <p:cTn id="191" dur="1" fill="hold">
                                          <p:stCondLst>
                                            <p:cond delay="0"/>
                                          </p:stCondLst>
                                        </p:cTn>
                                        <p:tgtEl>
                                          <p:spTgt spid="1306753"/>
                                        </p:tgtEl>
                                        <p:attrNameLst>
                                          <p:attrName>style.visibility</p:attrName>
                                        </p:attrNameLst>
                                      </p:cBhvr>
                                      <p:to>
                                        <p:strVal val="visible"/>
                                      </p:to>
                                    </p:set>
                                  </p:childTnLst>
                                </p:cTn>
                              </p:par>
                            </p:childTnLst>
                          </p:cTn>
                        </p:par>
                        <p:par>
                          <p:cTn id="192" fill="hold" nodeType="afterGroup">
                            <p:stCondLst>
                              <p:cond delay="2000"/>
                            </p:stCondLst>
                            <p:childTnLst>
                              <p:par>
                                <p:cTn id="193" presetID="22" presetClass="entr" presetSubtype="8" fill="hold" grpId="0" nodeType="afterEffect">
                                  <p:stCondLst>
                                    <p:cond delay="0"/>
                                  </p:stCondLst>
                                  <p:childTnLst>
                                    <p:set>
                                      <p:cBhvr>
                                        <p:cTn id="194" dur="1" fill="hold">
                                          <p:stCondLst>
                                            <p:cond delay="0"/>
                                          </p:stCondLst>
                                        </p:cTn>
                                        <p:tgtEl>
                                          <p:spTgt spid="1306750"/>
                                        </p:tgtEl>
                                        <p:attrNameLst>
                                          <p:attrName>style.visibility</p:attrName>
                                        </p:attrNameLst>
                                      </p:cBhvr>
                                      <p:to>
                                        <p:strVal val="visible"/>
                                      </p:to>
                                    </p:set>
                                    <p:animEffect transition="in" filter="wipe(left)">
                                      <p:cBhvr>
                                        <p:cTn id="195" dur="500"/>
                                        <p:tgtEl>
                                          <p:spTgt spid="1306750"/>
                                        </p:tgtEl>
                                      </p:cBhvr>
                                    </p:animEffect>
                                  </p:childTnLst>
                                </p:cTn>
                              </p:par>
                            </p:childTnLst>
                          </p:cTn>
                        </p:par>
                        <p:par>
                          <p:cTn id="196" fill="hold" nodeType="afterGroup">
                            <p:stCondLst>
                              <p:cond delay="2500"/>
                            </p:stCondLst>
                            <p:childTnLst>
                              <p:par>
                                <p:cTn id="197" presetID="1" presetClass="entr" presetSubtype="0" fill="hold" grpId="0" nodeType="afterEffect">
                                  <p:stCondLst>
                                    <p:cond delay="0"/>
                                  </p:stCondLst>
                                  <p:childTnLst>
                                    <p:set>
                                      <p:cBhvr>
                                        <p:cTn id="198" dur="1" fill="hold">
                                          <p:stCondLst>
                                            <p:cond delay="0"/>
                                          </p:stCondLst>
                                        </p:cTn>
                                        <p:tgtEl>
                                          <p:spTgt spid="1306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711" grpId="0"/>
      <p:bldP spid="1306712" grpId="0"/>
      <p:bldP spid="1306713" grpId="0"/>
      <p:bldP spid="1306714" grpId="0"/>
      <p:bldP spid="1306715" grpId="0"/>
      <p:bldP spid="1306716" grpId="0"/>
      <p:bldP spid="1306717" grpId="0"/>
      <p:bldP spid="1306718" grpId="0"/>
      <p:bldP spid="1306719" grpId="0"/>
      <p:bldP spid="1306720" grpId="0" animBg="1"/>
      <p:bldP spid="1306721" grpId="0" animBg="1"/>
      <p:bldP spid="1306722" grpId="0"/>
      <p:bldP spid="1306722" grpId="1"/>
      <p:bldP spid="1306722" grpId="2"/>
      <p:bldP spid="1306722" grpId="3"/>
      <p:bldP spid="1306723" grpId="0"/>
      <p:bldP spid="1306723" grpId="1"/>
      <p:bldP spid="1306723" grpId="2"/>
      <p:bldP spid="1306723" grpId="3"/>
      <p:bldP spid="1306723" grpId="4"/>
      <p:bldP spid="1306723" grpId="5"/>
      <p:bldP spid="1306724" grpId="0"/>
      <p:bldP spid="1306724" grpId="1"/>
      <p:bldP spid="1306724" grpId="2"/>
      <p:bldP spid="1306724" grpId="3"/>
      <p:bldP spid="1306725" grpId="0"/>
      <p:bldP spid="1306725" grpId="1"/>
      <p:bldP spid="1306725" grpId="2"/>
      <p:bldP spid="1306725" grpId="3"/>
      <p:bldP spid="1306725" grpId="4"/>
      <p:bldP spid="1306726" grpId="0"/>
      <p:bldP spid="1306726" grpId="1"/>
      <p:bldP spid="1306726" grpId="2"/>
      <p:bldP spid="1306726" grpId="3"/>
      <p:bldP spid="1306727" grpId="0"/>
      <p:bldP spid="1306727" grpId="1"/>
      <p:bldP spid="1306727" grpId="2"/>
      <p:bldP spid="1306728" grpId="0"/>
      <p:bldP spid="1306728" grpId="1"/>
      <p:bldP spid="1306729" grpId="0" animBg="1"/>
      <p:bldP spid="1306730" grpId="0" animBg="1"/>
      <p:bldP spid="1306731" grpId="0" animBg="1"/>
      <p:bldP spid="1306732" grpId="0" animBg="1"/>
      <p:bldP spid="1306733" grpId="0" animBg="1"/>
      <p:bldP spid="1306734" grpId="0" animBg="1"/>
      <p:bldP spid="1306735" grpId="0" animBg="1"/>
      <p:bldP spid="1306736" grpId="0" animBg="1"/>
      <p:bldP spid="1306737" grpId="0" animBg="1"/>
      <p:bldP spid="1306738" grpId="0" animBg="1"/>
      <p:bldP spid="1306739" grpId="0" animBg="1"/>
      <p:bldP spid="1306740" grpId="0" animBg="1"/>
      <p:bldP spid="1306741" grpId="0" animBg="1"/>
      <p:bldP spid="1306742" grpId="0" animBg="1"/>
      <p:bldP spid="1306743" grpId="0" animBg="1"/>
      <p:bldP spid="1306744" grpId="0" animBg="1"/>
      <p:bldP spid="1306745" grpId="0" animBg="1"/>
      <p:bldP spid="1306746" grpId="0" animBg="1"/>
      <p:bldP spid="1306747" grpId="0" animBg="1"/>
      <p:bldP spid="1306748" grpId="0" animBg="1"/>
      <p:bldP spid="1306749" grpId="0" animBg="1"/>
      <p:bldP spid="1306750" grpId="0" animBg="1"/>
      <p:bldP spid="1306751" grpId="0" animBg="1"/>
      <p:bldP spid="1306752" grpId="0" animBg="1"/>
      <p:bldP spid="1306753" grpId="0" animBg="1"/>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8" name="Rectangle 2"/>
          <p:cNvSpPr>
            <a:spLocks noGrp="1" noChangeArrowheads="1"/>
          </p:cNvSpPr>
          <p:nvPr>
            <p:ph type="title"/>
          </p:nvPr>
        </p:nvSpPr>
        <p:spPr/>
        <p:txBody>
          <a:bodyPr/>
          <a:lstStyle/>
          <a:p>
            <a:pPr eaLnBrk="1" hangingPunct="1"/>
            <a:r>
              <a:rPr lang="en-US" smtClean="0"/>
              <a:t>SCAN vs. C–SCAN</a:t>
            </a:r>
          </a:p>
        </p:txBody>
      </p:sp>
      <p:sp>
        <p:nvSpPr>
          <p:cNvPr id="1307651" name="Rectangle 3"/>
          <p:cNvSpPr>
            <a:spLocks noGrp="1" noChangeArrowheads="1"/>
          </p:cNvSpPr>
          <p:nvPr>
            <p:ph type="body" idx="1"/>
          </p:nvPr>
        </p:nvSpPr>
        <p:spPr>
          <a:xfrm>
            <a:off x="0" y="909638"/>
            <a:ext cx="9144000" cy="5580062"/>
          </a:xfrm>
        </p:spPr>
        <p:txBody>
          <a:bodyPr/>
          <a:lstStyle/>
          <a:p>
            <a:pPr eaLnBrk="1" hangingPunct="1"/>
            <a:r>
              <a:rPr lang="en-US" sz="2400" smtClean="0"/>
              <a:t>Why is C-SCAN in average better in reality than SCAN when both service the same number of requests in two passes?</a:t>
            </a:r>
          </a:p>
          <a:p>
            <a:pPr lvl="1" eaLnBrk="1" hangingPunct="1"/>
            <a:r>
              <a:rPr lang="en-US" sz="2000" smtClean="0"/>
              <a:t>modern disks must accelerate (speed up and </a:t>
            </a:r>
            <a:br>
              <a:rPr lang="en-US" sz="2000" smtClean="0"/>
            </a:br>
            <a:r>
              <a:rPr lang="en-US" sz="2000" smtClean="0"/>
              <a:t>down) when seeking</a:t>
            </a:r>
          </a:p>
          <a:p>
            <a:pPr lvl="1" eaLnBrk="1" hangingPunct="1"/>
            <a:r>
              <a:rPr lang="en-US" sz="2000" smtClean="0"/>
              <a:t>head movement formula: </a:t>
            </a:r>
          </a:p>
        </p:txBody>
      </p:sp>
      <p:graphicFrame>
        <p:nvGraphicFramePr>
          <p:cNvPr id="1307652" name="Group 4"/>
          <p:cNvGraphicFramePr>
            <a:graphicFrameLocks noGrp="1"/>
          </p:cNvGraphicFramePr>
          <p:nvPr/>
        </p:nvGraphicFramePr>
        <p:xfrm>
          <a:off x="280988" y="3333750"/>
          <a:ext cx="8701087" cy="3163942"/>
        </p:xfrm>
        <a:graphic>
          <a:graphicData uri="http://schemas.openxmlformats.org/drawingml/2006/table">
            <a:tbl>
              <a:tblPr/>
              <a:tblGrid>
                <a:gridCol w="4351337"/>
                <a:gridCol w="4349750"/>
              </a:tblGrid>
              <a:tr h="450823">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1" i="0" u="none" strike="noStrike" cap="none" normalizeH="0" baseline="0">
                          <a:ln>
                            <a:noFill/>
                          </a:ln>
                          <a:solidFill>
                            <a:schemeClr val="tx1"/>
                          </a:solidFill>
                          <a:effectLst/>
                          <a:latin typeface="Tahoma" charset="0"/>
                        </a:rPr>
                        <a:t>SCAN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1" i="0" u="none" strike="noStrike" cap="none" normalizeH="0" baseline="0">
                          <a:ln>
                            <a:noFill/>
                          </a:ln>
                          <a:solidFill>
                            <a:schemeClr val="tx1"/>
                          </a:solidFill>
                          <a:effectLst/>
                          <a:latin typeface="Tahoma" charset="0"/>
                        </a:rPr>
                        <a:t>C-SCAN</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6877">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a:ln>
                            <a:noFill/>
                          </a:ln>
                          <a:solidFill>
                            <a:schemeClr val="tx1"/>
                          </a:solidFill>
                          <a:effectLst/>
                          <a:latin typeface="Tahoma" charset="0"/>
                        </a:rPr>
                        <a:t>bi-directional</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a:ln>
                            <a:noFill/>
                          </a:ln>
                          <a:solidFill>
                            <a:schemeClr val="tx1"/>
                          </a:solidFill>
                          <a:effectLst/>
                          <a:latin typeface="Tahoma" charset="0"/>
                        </a:rPr>
                        <a:t>uni-directional</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4067">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a:ln>
                            <a:noFill/>
                          </a:ln>
                          <a:solidFill>
                            <a:schemeClr val="tx1"/>
                          </a:solidFill>
                          <a:effectLst/>
                          <a:latin typeface="Tahoma" charset="0"/>
                        </a:rPr>
                        <a:t>requests: n</a:t>
                      </a:r>
                    </a:p>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a:ln>
                            <a:noFill/>
                          </a:ln>
                          <a:solidFill>
                            <a:schemeClr val="tx1"/>
                          </a:solidFill>
                          <a:effectLst/>
                          <a:latin typeface="Tahoma" charset="0"/>
                        </a:rPr>
                        <a:t>avg. dist: 2x</a:t>
                      </a:r>
                    </a:p>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a:ln>
                            <a:noFill/>
                          </a:ln>
                          <a:solidFill>
                            <a:schemeClr val="tx1"/>
                          </a:solidFill>
                          <a:effectLst/>
                          <a:latin typeface="Tahoma" charset="0"/>
                        </a:rPr>
                        <a:t>total cost: </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a:ln>
                            <a:noFill/>
                          </a:ln>
                          <a:solidFill>
                            <a:schemeClr val="tx1"/>
                          </a:solidFill>
                          <a:effectLst/>
                          <a:latin typeface="Tahoma" charset="0"/>
                        </a:rPr>
                        <a:t>requests: n</a:t>
                      </a:r>
                    </a:p>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a:ln>
                            <a:noFill/>
                          </a:ln>
                          <a:solidFill>
                            <a:schemeClr val="tx1"/>
                          </a:solidFill>
                          <a:effectLst/>
                          <a:latin typeface="Tahoma" charset="0"/>
                        </a:rPr>
                        <a:t>avg. dist: x</a:t>
                      </a:r>
                    </a:p>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0" i="0" u="none" strike="noStrike" cap="none" normalizeH="0" baseline="0">
                          <a:ln>
                            <a:noFill/>
                          </a:ln>
                          <a:solidFill>
                            <a:schemeClr val="tx1"/>
                          </a:solidFill>
                          <a:effectLst/>
                          <a:latin typeface="Tahoma" charset="0"/>
                        </a:rPr>
                        <a:t>total cost: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2121">
                <a:tc gridSpan="2">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800" b="0" i="0" u="none" strike="noStrike" cap="none" normalizeH="0" baseline="0">
                        <a:ln>
                          <a:noFill/>
                        </a:ln>
                        <a:solidFill>
                          <a:schemeClr val="tx1"/>
                        </a:solidFill>
                        <a:effectLst/>
                        <a:latin typeface="Tahoma"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1307668" name="Line 20"/>
          <p:cNvSpPr>
            <a:spLocks noChangeShapeType="1"/>
          </p:cNvSpPr>
          <p:nvPr/>
        </p:nvSpPr>
        <p:spPr bwMode="auto">
          <a:xfrm flipH="1">
            <a:off x="6938963" y="1690688"/>
            <a:ext cx="1587" cy="134143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307669" name="Line 21"/>
          <p:cNvSpPr>
            <a:spLocks noChangeShapeType="1"/>
          </p:cNvSpPr>
          <p:nvPr/>
        </p:nvSpPr>
        <p:spPr bwMode="auto">
          <a:xfrm>
            <a:off x="6938963" y="3032125"/>
            <a:ext cx="1825625"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307670" name="Arc 22"/>
          <p:cNvSpPr>
            <a:spLocks/>
          </p:cNvSpPr>
          <p:nvPr/>
        </p:nvSpPr>
        <p:spPr bwMode="auto">
          <a:xfrm flipH="1">
            <a:off x="7064375" y="1965325"/>
            <a:ext cx="1546225" cy="838200"/>
          </a:xfrm>
          <a:custGeom>
            <a:avLst/>
            <a:gdLst>
              <a:gd name="T0" fmla="*/ 0 w 21600"/>
              <a:gd name="T1" fmla="*/ 0 h 21600"/>
              <a:gd name="T2" fmla="*/ 1546225 w 21600"/>
              <a:gd name="T3" fmla="*/ 838200 h 21600"/>
              <a:gd name="T4" fmla="*/ 0 w 21600"/>
              <a:gd name="T5" fmla="*/ 838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sp>
        <p:nvSpPr>
          <p:cNvPr id="1307671" name="Line 23"/>
          <p:cNvSpPr>
            <a:spLocks noChangeShapeType="1"/>
          </p:cNvSpPr>
          <p:nvPr/>
        </p:nvSpPr>
        <p:spPr bwMode="auto">
          <a:xfrm>
            <a:off x="7064375" y="2968625"/>
            <a:ext cx="0" cy="11430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307672" name="Line 24"/>
          <p:cNvSpPr>
            <a:spLocks noChangeShapeType="1"/>
          </p:cNvSpPr>
          <p:nvPr/>
        </p:nvSpPr>
        <p:spPr bwMode="auto">
          <a:xfrm flipH="1" flipV="1">
            <a:off x="6897688" y="2803525"/>
            <a:ext cx="82550"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307673" name="Line 25"/>
          <p:cNvSpPr>
            <a:spLocks noChangeShapeType="1"/>
          </p:cNvSpPr>
          <p:nvPr/>
        </p:nvSpPr>
        <p:spPr bwMode="auto">
          <a:xfrm>
            <a:off x="8632825" y="2968625"/>
            <a:ext cx="0" cy="11430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307674" name="Line 26"/>
          <p:cNvSpPr>
            <a:spLocks noChangeShapeType="1"/>
          </p:cNvSpPr>
          <p:nvPr/>
        </p:nvSpPr>
        <p:spPr bwMode="auto">
          <a:xfrm flipH="1" flipV="1">
            <a:off x="6897688" y="1965325"/>
            <a:ext cx="82550"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wrap="none" anchor="ctr"/>
          <a:lstStyle/>
          <a:p>
            <a:endParaRPr lang="nb-NO"/>
          </a:p>
        </p:txBody>
      </p:sp>
      <p:sp>
        <p:nvSpPr>
          <p:cNvPr id="1307675" name="Text Box 27"/>
          <p:cNvSpPr txBox="1">
            <a:spLocks noChangeArrowheads="1"/>
          </p:cNvSpPr>
          <p:nvPr/>
        </p:nvSpPr>
        <p:spPr bwMode="auto">
          <a:xfrm>
            <a:off x="7162800" y="2984500"/>
            <a:ext cx="1365250"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en-US" sz="1200" b="0"/>
              <a:t>cylinders traveled</a:t>
            </a:r>
          </a:p>
        </p:txBody>
      </p:sp>
      <p:sp>
        <p:nvSpPr>
          <p:cNvPr id="1307676" name="Text Box 28"/>
          <p:cNvSpPr txBox="1">
            <a:spLocks noChangeArrowheads="1"/>
          </p:cNvSpPr>
          <p:nvPr/>
        </p:nvSpPr>
        <p:spPr bwMode="auto">
          <a:xfrm rot="-5400000">
            <a:off x="6571456" y="2245519"/>
            <a:ext cx="479425"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en-US" sz="1200" b="0"/>
              <a:t>time</a:t>
            </a:r>
          </a:p>
        </p:txBody>
      </p:sp>
      <p:sp>
        <p:nvSpPr>
          <p:cNvPr id="1307677" name="Line 29"/>
          <p:cNvSpPr>
            <a:spLocks noChangeShapeType="1"/>
          </p:cNvSpPr>
          <p:nvPr/>
        </p:nvSpPr>
        <p:spPr bwMode="auto">
          <a:xfrm>
            <a:off x="611188" y="4319588"/>
            <a:ext cx="1574800" cy="0"/>
          </a:xfrm>
          <a:prstGeom prst="line">
            <a:avLst/>
          </a:prstGeom>
          <a:noFill/>
          <a:ln w="28575">
            <a:solidFill>
              <a:schemeClr val="fo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7678" name="Line 30"/>
          <p:cNvSpPr>
            <a:spLocks noChangeShapeType="1"/>
          </p:cNvSpPr>
          <p:nvPr/>
        </p:nvSpPr>
        <p:spPr bwMode="auto">
          <a:xfrm>
            <a:off x="2592388" y="4319588"/>
            <a:ext cx="1574800" cy="0"/>
          </a:xfrm>
          <a:prstGeom prst="line">
            <a:avLst/>
          </a:prstGeom>
          <a:noFill/>
          <a:ln w="28575">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7679" name="Line 31"/>
          <p:cNvSpPr>
            <a:spLocks noChangeShapeType="1"/>
          </p:cNvSpPr>
          <p:nvPr/>
        </p:nvSpPr>
        <p:spPr bwMode="auto">
          <a:xfrm>
            <a:off x="4976813" y="4319588"/>
            <a:ext cx="1574800" cy="0"/>
          </a:xfrm>
          <a:prstGeom prst="line">
            <a:avLst/>
          </a:prstGeom>
          <a:noFill/>
          <a:ln w="28575">
            <a:solidFill>
              <a:schemeClr val="fo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7680" name="Line 32"/>
          <p:cNvSpPr>
            <a:spLocks noChangeShapeType="1"/>
          </p:cNvSpPr>
          <p:nvPr/>
        </p:nvSpPr>
        <p:spPr bwMode="auto">
          <a:xfrm>
            <a:off x="6958013" y="4319588"/>
            <a:ext cx="1574800" cy="0"/>
          </a:xfrm>
          <a:prstGeom prst="line">
            <a:avLst/>
          </a:prstGeom>
          <a:noFill/>
          <a:ln w="28575">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7681" name="Line 33"/>
          <p:cNvSpPr>
            <a:spLocks noChangeShapeType="1"/>
          </p:cNvSpPr>
          <p:nvPr/>
        </p:nvSpPr>
        <p:spPr bwMode="auto">
          <a:xfrm>
            <a:off x="836613" y="4208463"/>
            <a:ext cx="0" cy="22383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7682" name="Line 34"/>
          <p:cNvSpPr>
            <a:spLocks noChangeShapeType="1"/>
          </p:cNvSpPr>
          <p:nvPr/>
        </p:nvSpPr>
        <p:spPr bwMode="auto">
          <a:xfrm>
            <a:off x="1255713" y="4208463"/>
            <a:ext cx="0" cy="22383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7683" name="Line 35"/>
          <p:cNvSpPr>
            <a:spLocks noChangeShapeType="1"/>
          </p:cNvSpPr>
          <p:nvPr/>
        </p:nvSpPr>
        <p:spPr bwMode="auto">
          <a:xfrm>
            <a:off x="1466850" y="4208463"/>
            <a:ext cx="0" cy="22383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7684" name="Line 36"/>
          <p:cNvSpPr>
            <a:spLocks noChangeShapeType="1"/>
          </p:cNvSpPr>
          <p:nvPr/>
        </p:nvSpPr>
        <p:spPr bwMode="auto">
          <a:xfrm>
            <a:off x="2020888" y="4208463"/>
            <a:ext cx="0" cy="22383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7685" name="Line 37"/>
          <p:cNvSpPr>
            <a:spLocks noChangeShapeType="1"/>
          </p:cNvSpPr>
          <p:nvPr/>
        </p:nvSpPr>
        <p:spPr bwMode="auto">
          <a:xfrm>
            <a:off x="2921000" y="4208463"/>
            <a:ext cx="0" cy="22383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7686" name="Line 38"/>
          <p:cNvSpPr>
            <a:spLocks noChangeShapeType="1"/>
          </p:cNvSpPr>
          <p:nvPr/>
        </p:nvSpPr>
        <p:spPr bwMode="auto">
          <a:xfrm>
            <a:off x="3475038" y="4208463"/>
            <a:ext cx="0" cy="22383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7687" name="Line 39"/>
          <p:cNvSpPr>
            <a:spLocks noChangeShapeType="1"/>
          </p:cNvSpPr>
          <p:nvPr/>
        </p:nvSpPr>
        <p:spPr bwMode="auto">
          <a:xfrm>
            <a:off x="4030663" y="4208463"/>
            <a:ext cx="0" cy="22383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7688" name="Line 40"/>
          <p:cNvSpPr>
            <a:spLocks noChangeShapeType="1"/>
          </p:cNvSpPr>
          <p:nvPr/>
        </p:nvSpPr>
        <p:spPr bwMode="auto">
          <a:xfrm>
            <a:off x="5111750" y="4208463"/>
            <a:ext cx="0" cy="22383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7689" name="Line 41"/>
          <p:cNvSpPr>
            <a:spLocks noChangeShapeType="1"/>
          </p:cNvSpPr>
          <p:nvPr/>
        </p:nvSpPr>
        <p:spPr bwMode="auto">
          <a:xfrm>
            <a:off x="5430838" y="4208463"/>
            <a:ext cx="0" cy="22383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7690" name="Line 42"/>
          <p:cNvSpPr>
            <a:spLocks noChangeShapeType="1"/>
          </p:cNvSpPr>
          <p:nvPr/>
        </p:nvSpPr>
        <p:spPr bwMode="auto">
          <a:xfrm>
            <a:off x="5610225" y="4208463"/>
            <a:ext cx="0" cy="22383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7691" name="Line 43"/>
          <p:cNvSpPr>
            <a:spLocks noChangeShapeType="1"/>
          </p:cNvSpPr>
          <p:nvPr/>
        </p:nvSpPr>
        <p:spPr bwMode="auto">
          <a:xfrm>
            <a:off x="5789613" y="4208463"/>
            <a:ext cx="0" cy="22383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7692" name="Line 44"/>
          <p:cNvSpPr>
            <a:spLocks noChangeShapeType="1"/>
          </p:cNvSpPr>
          <p:nvPr/>
        </p:nvSpPr>
        <p:spPr bwMode="auto">
          <a:xfrm>
            <a:off x="5969000" y="4208463"/>
            <a:ext cx="0" cy="22383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7693" name="Line 45"/>
          <p:cNvSpPr>
            <a:spLocks noChangeShapeType="1"/>
          </p:cNvSpPr>
          <p:nvPr/>
        </p:nvSpPr>
        <p:spPr bwMode="auto">
          <a:xfrm>
            <a:off x="6148388" y="4208463"/>
            <a:ext cx="0" cy="22383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7694" name="Line 46"/>
          <p:cNvSpPr>
            <a:spLocks noChangeShapeType="1"/>
          </p:cNvSpPr>
          <p:nvPr/>
        </p:nvSpPr>
        <p:spPr bwMode="auto">
          <a:xfrm>
            <a:off x="6327775" y="4208463"/>
            <a:ext cx="0" cy="22383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aphicFrame>
        <p:nvGraphicFramePr>
          <p:cNvPr id="1307695" name="Object 2"/>
          <p:cNvGraphicFramePr>
            <a:graphicFrameLocks noChangeAspect="1"/>
          </p:cNvGraphicFramePr>
          <p:nvPr/>
        </p:nvGraphicFramePr>
        <p:xfrm>
          <a:off x="3733800" y="2259013"/>
          <a:ext cx="1360488" cy="549275"/>
        </p:xfrm>
        <a:graphic>
          <a:graphicData uri="http://schemas.openxmlformats.org/presentationml/2006/ole">
            <p:oleObj spid="_x0000_s110653" name="Formel" r:id="rId3" imgW="596880" imgH="241200" progId="Equation.3">
              <p:embed/>
            </p:oleObj>
          </a:graphicData>
        </a:graphic>
      </p:graphicFrame>
      <p:sp>
        <p:nvSpPr>
          <p:cNvPr id="1307696" name="Text Box 48"/>
          <p:cNvSpPr txBox="1">
            <a:spLocks noChangeArrowheads="1"/>
          </p:cNvSpPr>
          <p:nvPr/>
        </p:nvSpPr>
        <p:spPr bwMode="auto">
          <a:xfrm>
            <a:off x="5157788" y="2528888"/>
            <a:ext cx="1522412" cy="6397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number of cylinders</a:t>
            </a:r>
          </a:p>
          <a:p>
            <a:r>
              <a:rPr lang="en-US" sz="1200" b="0"/>
              <a:t>seek time constant</a:t>
            </a:r>
          </a:p>
          <a:p>
            <a:r>
              <a:rPr lang="en-US" sz="1200" b="0"/>
              <a:t>fixed overhead</a:t>
            </a:r>
          </a:p>
        </p:txBody>
      </p:sp>
      <p:sp>
        <p:nvSpPr>
          <p:cNvPr id="1307697" name="Line 49"/>
          <p:cNvSpPr>
            <a:spLocks noChangeShapeType="1"/>
          </p:cNvSpPr>
          <p:nvPr/>
        </p:nvSpPr>
        <p:spPr bwMode="auto">
          <a:xfrm>
            <a:off x="5033963" y="2625725"/>
            <a:ext cx="166687" cy="49213"/>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7698" name="Freeform 50"/>
          <p:cNvSpPr>
            <a:spLocks/>
          </p:cNvSpPr>
          <p:nvPr/>
        </p:nvSpPr>
        <p:spPr bwMode="auto">
          <a:xfrm>
            <a:off x="4492625" y="2693988"/>
            <a:ext cx="719138" cy="166687"/>
          </a:xfrm>
          <a:custGeom>
            <a:avLst/>
            <a:gdLst>
              <a:gd name="T0" fmla="*/ 453 w 453"/>
              <a:gd name="T1" fmla="*/ 105 h 105"/>
              <a:gd name="T2" fmla="*/ 75 w 453"/>
              <a:gd name="T3" fmla="*/ 105 h 105"/>
              <a:gd name="T4" fmla="*/ 0 w 453"/>
              <a:gd name="T5" fmla="*/ 0 h 105"/>
              <a:gd name="T6" fmla="*/ 0 60000 65536"/>
              <a:gd name="T7" fmla="*/ 0 60000 65536"/>
              <a:gd name="T8" fmla="*/ 0 60000 65536"/>
              <a:gd name="T9" fmla="*/ 0 w 453"/>
              <a:gd name="T10" fmla="*/ 0 h 105"/>
              <a:gd name="T11" fmla="*/ 453 w 453"/>
              <a:gd name="T12" fmla="*/ 105 h 105"/>
            </a:gdLst>
            <a:ahLst/>
            <a:cxnLst>
              <a:cxn ang="T6">
                <a:pos x="T0" y="T1"/>
              </a:cxn>
              <a:cxn ang="T7">
                <a:pos x="T2" y="T3"/>
              </a:cxn>
              <a:cxn ang="T8">
                <a:pos x="T4" y="T5"/>
              </a:cxn>
            </a:cxnLst>
            <a:rect l="T9" t="T10" r="T11" b="T12"/>
            <a:pathLst>
              <a:path w="453" h="105">
                <a:moveTo>
                  <a:pt x="453" y="105"/>
                </a:moveTo>
                <a:lnTo>
                  <a:pt x="75" y="105"/>
                </a:lnTo>
                <a:lnTo>
                  <a:pt x="0" y="0"/>
                </a:lnTo>
              </a:path>
            </a:pathLst>
          </a:cu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lstStyle/>
          <a:p>
            <a:endParaRPr lang="nb-NO"/>
          </a:p>
        </p:txBody>
      </p:sp>
      <p:sp>
        <p:nvSpPr>
          <p:cNvPr id="1307699" name="Freeform 51"/>
          <p:cNvSpPr>
            <a:spLocks/>
          </p:cNvSpPr>
          <p:nvPr/>
        </p:nvSpPr>
        <p:spPr bwMode="auto">
          <a:xfrm>
            <a:off x="3952875" y="2703513"/>
            <a:ext cx="1258888" cy="334962"/>
          </a:xfrm>
          <a:custGeom>
            <a:avLst/>
            <a:gdLst>
              <a:gd name="T0" fmla="*/ 793 w 793"/>
              <a:gd name="T1" fmla="*/ 211 h 211"/>
              <a:gd name="T2" fmla="*/ 155 w 793"/>
              <a:gd name="T3" fmla="*/ 211 h 211"/>
              <a:gd name="T4" fmla="*/ 0 w 793"/>
              <a:gd name="T5" fmla="*/ 0 h 211"/>
              <a:gd name="T6" fmla="*/ 0 60000 65536"/>
              <a:gd name="T7" fmla="*/ 0 60000 65536"/>
              <a:gd name="T8" fmla="*/ 0 60000 65536"/>
              <a:gd name="T9" fmla="*/ 0 w 793"/>
              <a:gd name="T10" fmla="*/ 0 h 211"/>
              <a:gd name="T11" fmla="*/ 793 w 793"/>
              <a:gd name="T12" fmla="*/ 211 h 211"/>
            </a:gdLst>
            <a:ahLst/>
            <a:cxnLst>
              <a:cxn ang="T6">
                <a:pos x="T0" y="T1"/>
              </a:cxn>
              <a:cxn ang="T7">
                <a:pos x="T2" y="T3"/>
              </a:cxn>
              <a:cxn ang="T8">
                <a:pos x="T4" y="T5"/>
              </a:cxn>
            </a:cxnLst>
            <a:rect l="T9" t="T10" r="T11" b="T12"/>
            <a:pathLst>
              <a:path w="793" h="211">
                <a:moveTo>
                  <a:pt x="793" y="211"/>
                </a:moveTo>
                <a:lnTo>
                  <a:pt x="155" y="211"/>
                </a:lnTo>
                <a:lnTo>
                  <a:pt x="0" y="0"/>
                </a:lnTo>
              </a:path>
            </a:pathLst>
          </a:cu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lstStyle/>
          <a:p>
            <a:endParaRPr lang="nb-NO"/>
          </a:p>
        </p:txBody>
      </p:sp>
      <p:graphicFrame>
        <p:nvGraphicFramePr>
          <p:cNvPr id="1307700" name="Object 3"/>
          <p:cNvGraphicFramePr>
            <a:graphicFrameLocks noChangeAspect="1"/>
          </p:cNvGraphicFramePr>
          <p:nvPr/>
        </p:nvGraphicFramePr>
        <p:xfrm>
          <a:off x="1477963" y="5310188"/>
          <a:ext cx="1666875" cy="277812"/>
        </p:xfrm>
        <a:graphic>
          <a:graphicData uri="http://schemas.openxmlformats.org/presentationml/2006/ole">
            <p:oleObj spid="_x0000_s110654" name="Formel" r:id="rId4" imgW="1371600" imgH="228600" progId="Equation.3">
              <p:embed/>
            </p:oleObj>
          </a:graphicData>
        </a:graphic>
      </p:graphicFrame>
      <p:graphicFrame>
        <p:nvGraphicFramePr>
          <p:cNvPr id="1307701" name="Object 4"/>
          <p:cNvGraphicFramePr>
            <a:graphicFrameLocks noChangeAspect="1"/>
          </p:cNvGraphicFramePr>
          <p:nvPr/>
        </p:nvGraphicFramePr>
        <p:xfrm>
          <a:off x="5778500" y="5297488"/>
          <a:ext cx="2365375" cy="293687"/>
        </p:xfrm>
        <a:graphic>
          <a:graphicData uri="http://schemas.openxmlformats.org/presentationml/2006/ole">
            <p:oleObj spid="_x0000_s110655" name="Formel" r:id="rId5" imgW="1942920" imgH="241200" progId="Equation.3">
              <p:embed/>
            </p:oleObj>
          </a:graphicData>
        </a:graphic>
      </p:graphicFrame>
      <p:sp>
        <p:nvSpPr>
          <p:cNvPr id="1307702" name="Line 54"/>
          <p:cNvSpPr>
            <a:spLocks noChangeShapeType="1"/>
          </p:cNvSpPr>
          <p:nvPr/>
        </p:nvSpPr>
        <p:spPr bwMode="auto">
          <a:xfrm>
            <a:off x="1484313" y="5565775"/>
            <a:ext cx="600075" cy="0"/>
          </a:xfrm>
          <a:prstGeom prst="line">
            <a:avLst/>
          </a:prstGeom>
          <a:noFill/>
          <a:ln w="28575">
            <a:pattFill prst="wdUpDiag">
              <a:fgClr>
                <a:schemeClr val="folHlink"/>
              </a:fgClr>
              <a:bgClr>
                <a:schemeClr val="hlink"/>
              </a:bgClr>
            </a:patt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7703" name="Line 55"/>
          <p:cNvSpPr>
            <a:spLocks noChangeShapeType="1"/>
          </p:cNvSpPr>
          <p:nvPr/>
        </p:nvSpPr>
        <p:spPr bwMode="auto">
          <a:xfrm>
            <a:off x="5805488" y="5564188"/>
            <a:ext cx="492125" cy="0"/>
          </a:xfrm>
          <a:prstGeom prst="line">
            <a:avLst/>
          </a:prstGeom>
          <a:noFill/>
          <a:ln w="28575">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7704" name="Line 56"/>
          <p:cNvSpPr>
            <a:spLocks noChangeShapeType="1"/>
          </p:cNvSpPr>
          <p:nvPr/>
        </p:nvSpPr>
        <p:spPr bwMode="auto">
          <a:xfrm>
            <a:off x="6413500" y="5562600"/>
            <a:ext cx="520700" cy="0"/>
          </a:xfrm>
          <a:prstGeom prst="line">
            <a:avLst/>
          </a:prstGeom>
          <a:noFill/>
          <a:ln w="28575">
            <a:solidFill>
              <a:schemeClr val="fo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aphicFrame>
        <p:nvGraphicFramePr>
          <p:cNvPr id="1307705" name="Object 5"/>
          <p:cNvGraphicFramePr>
            <a:graphicFrameLocks noChangeAspect="1"/>
          </p:cNvGraphicFramePr>
          <p:nvPr/>
        </p:nvGraphicFramePr>
        <p:xfrm>
          <a:off x="4097338" y="5659438"/>
          <a:ext cx="1716087" cy="723900"/>
        </p:xfrm>
        <a:graphic>
          <a:graphicData uri="http://schemas.openxmlformats.org/presentationml/2006/ole">
            <p:oleObj spid="_x0000_s110656" name="Formel" r:id="rId6" imgW="1371600" imgH="723600" progId="Equation.3">
              <p:embed/>
            </p:oleObj>
          </a:graphicData>
        </a:graphic>
      </p:graphicFrame>
      <p:sp>
        <p:nvSpPr>
          <p:cNvPr id="1307706" name="Line 58"/>
          <p:cNvSpPr>
            <a:spLocks noChangeShapeType="1"/>
          </p:cNvSpPr>
          <p:nvPr/>
        </p:nvSpPr>
        <p:spPr bwMode="auto">
          <a:xfrm>
            <a:off x="2871788" y="5662613"/>
            <a:ext cx="1238250" cy="147637"/>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7707" name="Line 59"/>
          <p:cNvSpPr>
            <a:spLocks noChangeShapeType="1"/>
          </p:cNvSpPr>
          <p:nvPr/>
        </p:nvSpPr>
        <p:spPr bwMode="auto">
          <a:xfrm flipH="1">
            <a:off x="5299075" y="5673725"/>
            <a:ext cx="1868488" cy="117475"/>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7708" name="Text Box 60"/>
          <p:cNvSpPr txBox="1">
            <a:spLocks noChangeArrowheads="1"/>
          </p:cNvSpPr>
          <p:nvPr/>
        </p:nvSpPr>
        <p:spPr bwMode="auto">
          <a:xfrm>
            <a:off x="2373313" y="5899150"/>
            <a:ext cx="1389062"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if n is large: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76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765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076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076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076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076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076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076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076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076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0767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0769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076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076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0769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0769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0767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0767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0767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076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0768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0768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0768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0768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0768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0768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0768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076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0768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076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076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0769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0769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0769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0770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30770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0770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0770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0770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307652"/>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307706"/>
                                        </p:tgtEl>
                                        <p:attrNameLst>
                                          <p:attrName>style.visibility</p:attrName>
                                        </p:attrNameLst>
                                      </p:cBhvr>
                                      <p:to>
                                        <p:strVal val="visible"/>
                                      </p:to>
                                    </p:set>
                                    <p:animEffect transition="in" filter="wipe(left)">
                                      <p:cBhvr>
                                        <p:cTn id="91" dur="500"/>
                                        <p:tgtEl>
                                          <p:spTgt spid="1307706"/>
                                        </p:tgtEl>
                                      </p:cBhvr>
                                    </p:animEffect>
                                  </p:childTnLst>
                                </p:cTn>
                              </p:par>
                              <p:par>
                                <p:cTn id="92" presetID="1" presetClass="entr" presetSubtype="0" fill="hold" grpId="0" nodeType="withEffect">
                                  <p:stCondLst>
                                    <p:cond delay="0"/>
                                  </p:stCondLst>
                                  <p:childTnLst>
                                    <p:set>
                                      <p:cBhvr>
                                        <p:cTn id="93" dur="1" fill="hold">
                                          <p:stCondLst>
                                            <p:cond delay="0"/>
                                          </p:stCondLst>
                                        </p:cTn>
                                        <p:tgtEl>
                                          <p:spTgt spid="1307708"/>
                                        </p:tgtEl>
                                        <p:attrNameLst>
                                          <p:attrName>style.visibility</p:attrName>
                                        </p:attrNameLst>
                                      </p:cBhvr>
                                      <p:to>
                                        <p:strVal val="visible"/>
                                      </p:to>
                                    </p:set>
                                  </p:childTnLst>
                                </p:cTn>
                              </p:par>
                              <p:par>
                                <p:cTn id="94" presetID="22" presetClass="entr" presetSubtype="2" fill="hold" grpId="0" nodeType="withEffect">
                                  <p:stCondLst>
                                    <p:cond delay="0"/>
                                  </p:stCondLst>
                                  <p:childTnLst>
                                    <p:set>
                                      <p:cBhvr>
                                        <p:cTn id="95" dur="1" fill="hold">
                                          <p:stCondLst>
                                            <p:cond delay="0"/>
                                          </p:stCondLst>
                                        </p:cTn>
                                        <p:tgtEl>
                                          <p:spTgt spid="1307707"/>
                                        </p:tgtEl>
                                        <p:attrNameLst>
                                          <p:attrName>style.visibility</p:attrName>
                                        </p:attrNameLst>
                                      </p:cBhvr>
                                      <p:to>
                                        <p:strVal val="visible"/>
                                      </p:to>
                                    </p:set>
                                    <p:animEffect transition="in" filter="wipe(right)">
                                      <p:cBhvr>
                                        <p:cTn id="96" dur="500"/>
                                        <p:tgtEl>
                                          <p:spTgt spid="1307707"/>
                                        </p:tgtEl>
                                      </p:cBhvr>
                                    </p:animEffect>
                                  </p:childTnLst>
                                </p:cTn>
                              </p:par>
                            </p:childTnLst>
                          </p:cTn>
                        </p:par>
                        <p:par>
                          <p:cTn id="97" fill="hold" nodeType="afterGroup">
                            <p:stCondLst>
                              <p:cond delay="500"/>
                            </p:stCondLst>
                            <p:childTnLst>
                              <p:par>
                                <p:cTn id="98" presetID="1" presetClass="entr" presetSubtype="0" fill="hold" nodeType="afterEffect">
                                  <p:stCondLst>
                                    <p:cond delay="0"/>
                                  </p:stCondLst>
                                  <p:childTnLst>
                                    <p:set>
                                      <p:cBhvr>
                                        <p:cTn id="99" dur="1" fill="hold">
                                          <p:stCondLst>
                                            <p:cond delay="0"/>
                                          </p:stCondLst>
                                        </p:cTn>
                                        <p:tgtEl>
                                          <p:spTgt spid="1307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7668" grpId="0" animBg="1"/>
      <p:bldP spid="1307669" grpId="0" animBg="1"/>
      <p:bldP spid="1307670" grpId="0" animBg="1"/>
      <p:bldP spid="1307671" grpId="0" animBg="1"/>
      <p:bldP spid="1307672" grpId="0" animBg="1"/>
      <p:bldP spid="1307673" grpId="0" animBg="1"/>
      <p:bldP spid="1307674" grpId="0" animBg="1"/>
      <p:bldP spid="1307675" grpId="0"/>
      <p:bldP spid="1307676" grpId="0"/>
      <p:bldP spid="1307677" grpId="0" animBg="1"/>
      <p:bldP spid="1307678" grpId="0" animBg="1"/>
      <p:bldP spid="1307679" grpId="0" animBg="1"/>
      <p:bldP spid="1307680" grpId="0" animBg="1"/>
      <p:bldP spid="1307681" grpId="0" animBg="1"/>
      <p:bldP spid="1307682" grpId="0" animBg="1"/>
      <p:bldP spid="1307683" grpId="0" animBg="1"/>
      <p:bldP spid="1307684" grpId="0" animBg="1"/>
      <p:bldP spid="1307685" grpId="0" animBg="1"/>
      <p:bldP spid="1307686" grpId="0" animBg="1"/>
      <p:bldP spid="1307687" grpId="0" animBg="1"/>
      <p:bldP spid="1307688" grpId="0" animBg="1"/>
      <p:bldP spid="1307689" grpId="0" animBg="1"/>
      <p:bldP spid="1307690" grpId="0" animBg="1"/>
      <p:bldP spid="1307691" grpId="0" animBg="1"/>
      <p:bldP spid="1307692" grpId="0" animBg="1"/>
      <p:bldP spid="1307693" grpId="0" animBg="1"/>
      <p:bldP spid="1307694" grpId="0" animBg="1"/>
      <p:bldP spid="1307696" grpId="0"/>
      <p:bldP spid="1307697" grpId="0" animBg="1"/>
      <p:bldP spid="1307698" grpId="0" animBg="1"/>
      <p:bldP spid="1307699" grpId="0" animBg="1"/>
      <p:bldP spid="1307702" grpId="0" animBg="1"/>
      <p:bldP spid="1307703" grpId="0" animBg="1"/>
      <p:bldP spid="1307704" grpId="0" animBg="1"/>
      <p:bldP spid="1307706" grpId="0" animBg="1"/>
      <p:bldP spid="1307707" grpId="0" animBg="1"/>
      <p:bldP spid="1307708" grpId="0"/>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727325" y="5314950"/>
            <a:ext cx="6234113" cy="1139825"/>
            <a:chOff x="1718" y="3348"/>
            <a:chExt cx="3927" cy="718"/>
          </a:xfrm>
        </p:grpSpPr>
        <p:sp>
          <p:nvSpPr>
            <p:cNvPr id="111750" name="Rectangle 3"/>
            <p:cNvSpPr>
              <a:spLocks noChangeArrowheads="1"/>
            </p:cNvSpPr>
            <p:nvPr/>
          </p:nvSpPr>
          <p:spPr bwMode="auto">
            <a:xfrm>
              <a:off x="1718" y="3918"/>
              <a:ext cx="129" cy="148"/>
            </a:xfrm>
            <a:prstGeom prst="rect">
              <a:avLst/>
            </a:prstGeom>
            <a:gradFill rotWithShape="1">
              <a:gsLst>
                <a:gs pos="0">
                  <a:schemeClr val="hlink">
                    <a:alpha val="39998"/>
                  </a:schemeClr>
                </a:gs>
                <a:gs pos="100000">
                  <a:schemeClr val="hlink">
                    <a:alpha val="39998"/>
                  </a:schemeClr>
                </a:gs>
              </a:gsLst>
              <a:lin ang="5400000" scaled="1"/>
            </a:gra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11751" name="Rectangle 4"/>
            <p:cNvSpPr>
              <a:spLocks noChangeArrowheads="1"/>
            </p:cNvSpPr>
            <p:nvPr/>
          </p:nvSpPr>
          <p:spPr bwMode="auto">
            <a:xfrm>
              <a:off x="5516" y="3348"/>
              <a:ext cx="129" cy="148"/>
            </a:xfrm>
            <a:prstGeom prst="rect">
              <a:avLst/>
            </a:prstGeom>
            <a:gradFill rotWithShape="1">
              <a:gsLst>
                <a:gs pos="0">
                  <a:schemeClr val="hlink">
                    <a:alpha val="39998"/>
                  </a:schemeClr>
                </a:gs>
                <a:gs pos="100000">
                  <a:schemeClr val="hlink">
                    <a:alpha val="39998"/>
                  </a:schemeClr>
                </a:gs>
              </a:gsLst>
              <a:lin ang="5400000" scaled="1"/>
            </a:gra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grpSp>
      <p:sp>
        <p:nvSpPr>
          <p:cNvPr id="111619" name="Rectangle 5"/>
          <p:cNvSpPr>
            <a:spLocks noGrp="1" noChangeArrowheads="1"/>
          </p:cNvSpPr>
          <p:nvPr>
            <p:ph type="title"/>
          </p:nvPr>
        </p:nvSpPr>
        <p:spPr/>
        <p:txBody>
          <a:bodyPr/>
          <a:lstStyle/>
          <a:p>
            <a:pPr eaLnBrk="1" hangingPunct="1"/>
            <a:r>
              <a:rPr lang="en-US" smtClean="0"/>
              <a:t>LOOK and C–LOOK</a:t>
            </a:r>
          </a:p>
        </p:txBody>
      </p:sp>
      <p:sp>
        <p:nvSpPr>
          <p:cNvPr id="1308678" name="Rectangle 6"/>
          <p:cNvSpPr>
            <a:spLocks noGrp="1" noChangeArrowheads="1"/>
          </p:cNvSpPr>
          <p:nvPr>
            <p:ph type="body" sz="half" idx="1"/>
          </p:nvPr>
        </p:nvSpPr>
        <p:spPr>
          <a:xfrm>
            <a:off x="95250" y="908050"/>
            <a:ext cx="9048750" cy="2241550"/>
          </a:xfrm>
        </p:spPr>
        <p:txBody>
          <a:bodyPr/>
          <a:lstStyle/>
          <a:p>
            <a:pPr eaLnBrk="1" hangingPunct="1">
              <a:buFont typeface="Wingdings" charset="2"/>
              <a:buNone/>
            </a:pPr>
            <a:r>
              <a:rPr lang="en-US" sz="2000" smtClean="0">
                <a:solidFill>
                  <a:schemeClr val="hlink"/>
                </a:solidFill>
              </a:rPr>
              <a:t>LOOK</a:t>
            </a:r>
            <a:r>
              <a:rPr lang="en-US" sz="2000" smtClean="0"/>
              <a:t> (</a:t>
            </a:r>
            <a:r>
              <a:rPr lang="en-US" sz="2000" smtClean="0">
                <a:solidFill>
                  <a:schemeClr val="hlink"/>
                </a:solidFill>
              </a:rPr>
              <a:t>C-LOOK</a:t>
            </a:r>
            <a:r>
              <a:rPr lang="en-US" sz="2000" smtClean="0"/>
              <a:t>) is a variation of SCAN (C-SCAN):</a:t>
            </a:r>
          </a:p>
          <a:p>
            <a:pPr eaLnBrk="1" hangingPunct="1"/>
            <a:r>
              <a:rPr lang="en-US" sz="1900" smtClean="0"/>
              <a:t>same schedule as SCAN</a:t>
            </a:r>
          </a:p>
          <a:p>
            <a:pPr eaLnBrk="1" hangingPunct="1"/>
            <a:r>
              <a:rPr lang="en-US" sz="1900" smtClean="0"/>
              <a:t>does not run to the edges</a:t>
            </a:r>
          </a:p>
          <a:p>
            <a:pPr eaLnBrk="1" hangingPunct="1"/>
            <a:r>
              <a:rPr lang="en-US" sz="1900" smtClean="0"/>
              <a:t>stops and returns at outer- and innermost request</a:t>
            </a:r>
          </a:p>
          <a:p>
            <a:pPr eaLnBrk="1" hangingPunct="1"/>
            <a:r>
              <a:rPr lang="en-US" sz="1900" smtClean="0"/>
              <a:t>increased efficiency </a:t>
            </a:r>
          </a:p>
          <a:p>
            <a:pPr eaLnBrk="1" hangingPunct="1"/>
            <a:r>
              <a:rPr lang="en-US" sz="1900" smtClean="0"/>
              <a:t>SCAN vs. LOOK example:</a:t>
            </a:r>
          </a:p>
        </p:txBody>
      </p:sp>
      <p:graphicFrame>
        <p:nvGraphicFramePr>
          <p:cNvPr id="1308679" name="Group 7"/>
          <p:cNvGraphicFramePr>
            <a:graphicFrameLocks noGrp="1"/>
          </p:cNvGraphicFramePr>
          <p:nvPr>
            <p:ph sz="half" idx="2"/>
          </p:nvPr>
        </p:nvGraphicFramePr>
        <p:xfrm>
          <a:off x="2595563" y="3994150"/>
          <a:ext cx="6480175" cy="277813"/>
        </p:xfrm>
        <a:graphic>
          <a:graphicData uri="http://schemas.openxmlformats.org/drawingml/2006/table">
            <a:tbl>
              <a:tblPr/>
              <a:tblGrid>
                <a:gridCol w="260350"/>
                <a:gridCol w="257175"/>
                <a:gridCol w="260350"/>
                <a:gridCol w="258762"/>
                <a:gridCol w="258763"/>
                <a:gridCol w="260350"/>
                <a:gridCol w="258762"/>
                <a:gridCol w="258763"/>
                <a:gridCol w="260350"/>
                <a:gridCol w="257175"/>
                <a:gridCol w="260350"/>
                <a:gridCol w="260350"/>
                <a:gridCol w="257175"/>
                <a:gridCol w="260350"/>
                <a:gridCol w="260350"/>
                <a:gridCol w="257175"/>
                <a:gridCol w="260350"/>
                <a:gridCol w="258762"/>
                <a:gridCol w="258763"/>
                <a:gridCol w="260350"/>
                <a:gridCol w="258762"/>
                <a:gridCol w="258763"/>
                <a:gridCol w="260350"/>
                <a:gridCol w="257175"/>
                <a:gridCol w="260350"/>
              </a:tblGrid>
              <a:tr h="277813">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8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3" name="Group 61"/>
          <p:cNvGrpSpPr>
            <a:grpSpLocks/>
          </p:cNvGrpSpPr>
          <p:nvPr/>
        </p:nvGrpSpPr>
        <p:grpSpPr bwMode="auto">
          <a:xfrm>
            <a:off x="2411413" y="3541713"/>
            <a:ext cx="6708775" cy="3140075"/>
            <a:chOff x="1519" y="1395"/>
            <a:chExt cx="4226" cy="1978"/>
          </a:xfrm>
        </p:grpSpPr>
        <p:grpSp>
          <p:nvGrpSpPr>
            <p:cNvPr id="111740" name="Group 62"/>
            <p:cNvGrpSpPr>
              <a:grpSpLocks/>
            </p:cNvGrpSpPr>
            <p:nvPr/>
          </p:nvGrpSpPr>
          <p:grpSpPr bwMode="auto">
            <a:xfrm>
              <a:off x="1519" y="1961"/>
              <a:ext cx="212" cy="1412"/>
              <a:chOff x="60" y="2755"/>
              <a:chExt cx="212" cy="1412"/>
            </a:xfrm>
          </p:grpSpPr>
          <p:sp>
            <p:nvSpPr>
              <p:cNvPr id="111748" name="Text Box 63"/>
              <p:cNvSpPr txBox="1">
                <a:spLocks noChangeArrowheads="1"/>
              </p:cNvSpPr>
              <p:nvPr/>
            </p:nvSpPr>
            <p:spPr bwMode="auto">
              <a:xfrm rot="-5400000">
                <a:off x="-16" y="3880"/>
                <a:ext cx="363" cy="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i="1"/>
                  <a:t>time</a:t>
                </a:r>
              </a:p>
            </p:txBody>
          </p:sp>
          <p:sp>
            <p:nvSpPr>
              <p:cNvPr id="111749" name="Line 64"/>
              <p:cNvSpPr>
                <a:spLocks noChangeShapeType="1"/>
              </p:cNvSpPr>
              <p:nvPr/>
            </p:nvSpPr>
            <p:spPr bwMode="auto">
              <a:xfrm>
                <a:off x="175" y="2755"/>
                <a:ext cx="0" cy="1078"/>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sp>
          <p:nvSpPr>
            <p:cNvPr id="111741" name="Text Box 65"/>
            <p:cNvSpPr txBox="1">
              <a:spLocks noChangeArrowheads="1"/>
            </p:cNvSpPr>
            <p:nvPr/>
          </p:nvSpPr>
          <p:spPr bwMode="auto">
            <a:xfrm>
              <a:off x="4830" y="1395"/>
              <a:ext cx="913" cy="19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i="1">
                  <a:solidFill>
                    <a:schemeClr val="folHlink"/>
                  </a:solidFill>
                </a:rPr>
                <a:t>cylinder number</a:t>
              </a:r>
            </a:p>
          </p:txBody>
        </p:sp>
        <p:sp>
          <p:nvSpPr>
            <p:cNvPr id="111742" name="Text Box 66"/>
            <p:cNvSpPr txBox="1">
              <a:spLocks noChangeArrowheads="1"/>
            </p:cNvSpPr>
            <p:nvPr/>
          </p:nvSpPr>
          <p:spPr bwMode="auto">
            <a:xfrm>
              <a:off x="1635" y="1527"/>
              <a:ext cx="168"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solidFill>
                    <a:schemeClr val="folHlink"/>
                  </a:solidFill>
                </a:rPr>
                <a:t>1</a:t>
              </a:r>
            </a:p>
          </p:txBody>
        </p:sp>
        <p:sp>
          <p:nvSpPr>
            <p:cNvPr id="111743" name="Text Box 67"/>
            <p:cNvSpPr txBox="1">
              <a:spLocks noChangeArrowheads="1"/>
            </p:cNvSpPr>
            <p:nvPr/>
          </p:nvSpPr>
          <p:spPr bwMode="auto">
            <a:xfrm>
              <a:off x="2289" y="1527"/>
              <a:ext cx="168"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solidFill>
                    <a:schemeClr val="folHlink"/>
                  </a:solidFill>
                </a:rPr>
                <a:t>5</a:t>
              </a:r>
            </a:p>
          </p:txBody>
        </p:sp>
        <p:sp>
          <p:nvSpPr>
            <p:cNvPr id="111744" name="Text Box 68"/>
            <p:cNvSpPr txBox="1">
              <a:spLocks noChangeArrowheads="1"/>
            </p:cNvSpPr>
            <p:nvPr/>
          </p:nvSpPr>
          <p:spPr bwMode="auto">
            <a:xfrm>
              <a:off x="3072"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10</a:t>
              </a:r>
            </a:p>
          </p:txBody>
        </p:sp>
        <p:sp>
          <p:nvSpPr>
            <p:cNvPr id="111745" name="Text Box 69"/>
            <p:cNvSpPr txBox="1">
              <a:spLocks noChangeArrowheads="1"/>
            </p:cNvSpPr>
            <p:nvPr/>
          </p:nvSpPr>
          <p:spPr bwMode="auto">
            <a:xfrm>
              <a:off x="3881"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15</a:t>
              </a:r>
            </a:p>
          </p:txBody>
        </p:sp>
        <p:sp>
          <p:nvSpPr>
            <p:cNvPr id="111746" name="Text Box 70"/>
            <p:cNvSpPr txBox="1">
              <a:spLocks noChangeArrowheads="1"/>
            </p:cNvSpPr>
            <p:nvPr/>
          </p:nvSpPr>
          <p:spPr bwMode="auto">
            <a:xfrm>
              <a:off x="4696"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20</a:t>
              </a:r>
            </a:p>
          </p:txBody>
        </p:sp>
        <p:sp>
          <p:nvSpPr>
            <p:cNvPr id="111747" name="Text Box 71"/>
            <p:cNvSpPr txBox="1">
              <a:spLocks noChangeArrowheads="1"/>
            </p:cNvSpPr>
            <p:nvPr/>
          </p:nvSpPr>
          <p:spPr bwMode="auto">
            <a:xfrm>
              <a:off x="5525"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25</a:t>
              </a:r>
            </a:p>
          </p:txBody>
        </p:sp>
      </p:grpSp>
      <p:sp>
        <p:nvSpPr>
          <p:cNvPr id="1308744" name="Text Box 72"/>
          <p:cNvSpPr txBox="1">
            <a:spLocks noChangeArrowheads="1"/>
          </p:cNvSpPr>
          <p:nvPr/>
        </p:nvSpPr>
        <p:spPr bwMode="auto">
          <a:xfrm>
            <a:off x="-19050" y="3422650"/>
            <a:ext cx="43497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00FF00"/>
                </a:solidFill>
              </a:rPr>
              <a:t>12</a:t>
            </a:r>
          </a:p>
        </p:txBody>
      </p:sp>
      <p:sp>
        <p:nvSpPr>
          <p:cNvPr id="1308745" name="Text Box 73"/>
          <p:cNvSpPr txBox="1">
            <a:spLocks noChangeArrowheads="1"/>
          </p:cNvSpPr>
          <p:nvPr/>
        </p:nvSpPr>
        <p:spPr bwMode="auto">
          <a:xfrm>
            <a:off x="25400" y="3114675"/>
            <a:ext cx="322897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incoming requests (in order of arrival):</a:t>
            </a:r>
          </a:p>
        </p:txBody>
      </p:sp>
      <p:sp>
        <p:nvSpPr>
          <p:cNvPr id="1308746" name="Text Box 74"/>
          <p:cNvSpPr txBox="1">
            <a:spLocks noChangeArrowheads="1"/>
          </p:cNvSpPr>
          <p:nvPr/>
        </p:nvSpPr>
        <p:spPr bwMode="auto">
          <a:xfrm>
            <a:off x="511175" y="3422650"/>
            <a:ext cx="43497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chemeClr val="folHlink"/>
                </a:solidFill>
              </a:rPr>
              <a:t>14</a:t>
            </a:r>
          </a:p>
        </p:txBody>
      </p:sp>
      <p:sp>
        <p:nvSpPr>
          <p:cNvPr id="1308747" name="Text Box 75"/>
          <p:cNvSpPr txBox="1">
            <a:spLocks noChangeArrowheads="1"/>
          </p:cNvSpPr>
          <p:nvPr/>
        </p:nvSpPr>
        <p:spPr bwMode="auto">
          <a:xfrm>
            <a:off x="1041400" y="3422650"/>
            <a:ext cx="309563"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2</a:t>
            </a:r>
          </a:p>
        </p:txBody>
      </p:sp>
      <p:sp>
        <p:nvSpPr>
          <p:cNvPr id="1308748" name="Text Box 76"/>
          <p:cNvSpPr txBox="1">
            <a:spLocks noChangeArrowheads="1"/>
          </p:cNvSpPr>
          <p:nvPr/>
        </p:nvSpPr>
        <p:spPr bwMode="auto">
          <a:xfrm>
            <a:off x="1446213" y="3422650"/>
            <a:ext cx="309562"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FF6600"/>
                </a:solidFill>
              </a:rPr>
              <a:t>7</a:t>
            </a:r>
          </a:p>
        </p:txBody>
      </p:sp>
      <p:sp>
        <p:nvSpPr>
          <p:cNvPr id="1308749" name="Text Box 77"/>
          <p:cNvSpPr txBox="1">
            <a:spLocks noChangeArrowheads="1"/>
          </p:cNvSpPr>
          <p:nvPr/>
        </p:nvSpPr>
        <p:spPr bwMode="auto">
          <a:xfrm>
            <a:off x="1851025" y="3422650"/>
            <a:ext cx="43497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33CC33"/>
                </a:solidFill>
              </a:rPr>
              <a:t>21</a:t>
            </a:r>
          </a:p>
        </p:txBody>
      </p:sp>
      <p:sp>
        <p:nvSpPr>
          <p:cNvPr id="1308750" name="Text Box 78"/>
          <p:cNvSpPr txBox="1">
            <a:spLocks noChangeArrowheads="1"/>
          </p:cNvSpPr>
          <p:nvPr/>
        </p:nvSpPr>
        <p:spPr bwMode="auto">
          <a:xfrm>
            <a:off x="2381250" y="3422650"/>
            <a:ext cx="309563"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66CCFF"/>
                </a:solidFill>
              </a:rPr>
              <a:t>8</a:t>
            </a:r>
          </a:p>
        </p:txBody>
      </p:sp>
      <p:sp>
        <p:nvSpPr>
          <p:cNvPr id="1308751" name="Text Box 79"/>
          <p:cNvSpPr txBox="1">
            <a:spLocks noChangeArrowheads="1"/>
          </p:cNvSpPr>
          <p:nvPr/>
        </p:nvSpPr>
        <p:spPr bwMode="auto">
          <a:xfrm>
            <a:off x="2786063" y="3422650"/>
            <a:ext cx="43497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chemeClr val="hlink"/>
                </a:solidFill>
              </a:rPr>
              <a:t>24</a:t>
            </a:r>
          </a:p>
        </p:txBody>
      </p:sp>
      <p:sp>
        <p:nvSpPr>
          <p:cNvPr id="1308752" name="Oval 80"/>
          <p:cNvSpPr>
            <a:spLocks noChangeArrowheads="1"/>
          </p:cNvSpPr>
          <p:nvPr/>
        </p:nvSpPr>
        <p:spPr bwMode="auto">
          <a:xfrm>
            <a:off x="6021388" y="4060825"/>
            <a:ext cx="134937" cy="134938"/>
          </a:xfrm>
          <a:prstGeom prst="ellipse">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8753" name="Oval 81"/>
          <p:cNvSpPr>
            <a:spLocks noChangeArrowheads="1"/>
          </p:cNvSpPr>
          <p:nvPr/>
        </p:nvSpPr>
        <p:spPr bwMode="auto">
          <a:xfrm>
            <a:off x="2916238" y="4060825"/>
            <a:ext cx="134937" cy="134938"/>
          </a:xfrm>
          <a:prstGeom prst="ellipse">
            <a:avLst/>
          </a:prstGeom>
          <a:solidFill>
            <a:schemeClr val="tx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8754" name="Oval 82"/>
          <p:cNvSpPr>
            <a:spLocks noChangeArrowheads="1"/>
          </p:cNvSpPr>
          <p:nvPr/>
        </p:nvSpPr>
        <p:spPr bwMode="auto">
          <a:xfrm>
            <a:off x="4211638" y="4060825"/>
            <a:ext cx="134937" cy="134938"/>
          </a:xfrm>
          <a:prstGeom prst="ellipse">
            <a:avLst/>
          </a:prstGeom>
          <a:solidFill>
            <a:srgbClr val="FF99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8755" name="Oval 83"/>
          <p:cNvSpPr>
            <a:spLocks noChangeArrowheads="1"/>
          </p:cNvSpPr>
          <p:nvPr/>
        </p:nvSpPr>
        <p:spPr bwMode="auto">
          <a:xfrm>
            <a:off x="4481513" y="4060825"/>
            <a:ext cx="134937" cy="134938"/>
          </a:xfrm>
          <a:prstGeom prst="ellipse">
            <a:avLst/>
          </a:prstGeom>
          <a:solidFill>
            <a:srgbClr val="66CC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8756" name="Oval 84"/>
          <p:cNvSpPr>
            <a:spLocks noChangeArrowheads="1"/>
          </p:cNvSpPr>
          <p:nvPr/>
        </p:nvSpPr>
        <p:spPr bwMode="auto">
          <a:xfrm>
            <a:off x="8612188" y="4060825"/>
            <a:ext cx="134937" cy="134938"/>
          </a:xfrm>
          <a:prstGeom prst="ellipse">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8757" name="Oval 85"/>
          <p:cNvSpPr>
            <a:spLocks noChangeArrowheads="1"/>
          </p:cNvSpPr>
          <p:nvPr/>
        </p:nvSpPr>
        <p:spPr bwMode="auto">
          <a:xfrm>
            <a:off x="7848600" y="4060825"/>
            <a:ext cx="134938" cy="134938"/>
          </a:xfrm>
          <a:prstGeom prst="ellipse">
            <a:avLst/>
          </a:prstGeom>
          <a:solidFill>
            <a:srgbClr val="33CC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8758" name="Oval 86"/>
          <p:cNvSpPr>
            <a:spLocks noChangeArrowheads="1"/>
          </p:cNvSpPr>
          <p:nvPr/>
        </p:nvSpPr>
        <p:spPr bwMode="auto">
          <a:xfrm>
            <a:off x="5513388" y="4065588"/>
            <a:ext cx="134937" cy="134937"/>
          </a:xfrm>
          <a:prstGeom prst="ellipse">
            <a:avLst/>
          </a:prstGeom>
          <a:solidFill>
            <a:srgbClr val="00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8759" name="Oval 87"/>
          <p:cNvSpPr>
            <a:spLocks noChangeArrowheads="1"/>
          </p:cNvSpPr>
          <p:nvPr/>
        </p:nvSpPr>
        <p:spPr bwMode="auto">
          <a:xfrm>
            <a:off x="2924175" y="6257925"/>
            <a:ext cx="134938" cy="134938"/>
          </a:xfrm>
          <a:prstGeom prst="ellipse">
            <a:avLst/>
          </a:prstGeom>
          <a:solidFill>
            <a:schemeClr val="tx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8760" name="Line 88"/>
          <p:cNvSpPr>
            <a:spLocks noChangeShapeType="1"/>
          </p:cNvSpPr>
          <p:nvPr/>
        </p:nvSpPr>
        <p:spPr bwMode="auto">
          <a:xfrm>
            <a:off x="5172075" y="4371975"/>
            <a:ext cx="265113"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8761" name="Line 89"/>
          <p:cNvSpPr>
            <a:spLocks noChangeShapeType="1"/>
          </p:cNvSpPr>
          <p:nvPr/>
        </p:nvSpPr>
        <p:spPr bwMode="auto">
          <a:xfrm>
            <a:off x="5319713" y="4519613"/>
            <a:ext cx="265112" cy="87312"/>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8762" name="Line 90"/>
          <p:cNvSpPr>
            <a:spLocks noChangeShapeType="1"/>
          </p:cNvSpPr>
          <p:nvPr/>
        </p:nvSpPr>
        <p:spPr bwMode="auto">
          <a:xfrm>
            <a:off x="5588000" y="4600575"/>
            <a:ext cx="511175" cy="12700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8763" name="Line 91"/>
          <p:cNvSpPr>
            <a:spLocks noChangeShapeType="1"/>
          </p:cNvSpPr>
          <p:nvPr/>
        </p:nvSpPr>
        <p:spPr bwMode="auto">
          <a:xfrm>
            <a:off x="6102350" y="4743450"/>
            <a:ext cx="1800225" cy="468313"/>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8764" name="Line 92"/>
          <p:cNvSpPr>
            <a:spLocks noChangeShapeType="1"/>
          </p:cNvSpPr>
          <p:nvPr/>
        </p:nvSpPr>
        <p:spPr bwMode="auto">
          <a:xfrm>
            <a:off x="7920038" y="5213350"/>
            <a:ext cx="766762" cy="22383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8765" name="Line 93"/>
          <p:cNvSpPr>
            <a:spLocks noChangeShapeType="1"/>
          </p:cNvSpPr>
          <p:nvPr/>
        </p:nvSpPr>
        <p:spPr bwMode="auto">
          <a:xfrm>
            <a:off x="8669338" y="5426075"/>
            <a:ext cx="215900" cy="66675"/>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8766" name="Line 94"/>
          <p:cNvSpPr>
            <a:spLocks noChangeShapeType="1"/>
          </p:cNvSpPr>
          <p:nvPr/>
        </p:nvSpPr>
        <p:spPr bwMode="auto">
          <a:xfrm flipH="1">
            <a:off x="4541838" y="5492750"/>
            <a:ext cx="4346575" cy="588963"/>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8767" name="Line 95"/>
          <p:cNvSpPr>
            <a:spLocks noChangeShapeType="1"/>
          </p:cNvSpPr>
          <p:nvPr/>
        </p:nvSpPr>
        <p:spPr bwMode="auto">
          <a:xfrm flipH="1">
            <a:off x="4297363" y="6075363"/>
            <a:ext cx="257175" cy="47625"/>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8768" name="Line 96"/>
          <p:cNvSpPr>
            <a:spLocks noChangeShapeType="1"/>
          </p:cNvSpPr>
          <p:nvPr/>
        </p:nvSpPr>
        <p:spPr bwMode="auto">
          <a:xfrm flipH="1">
            <a:off x="3011488" y="6145213"/>
            <a:ext cx="1230312" cy="16668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8769" name="Oval 97"/>
          <p:cNvSpPr>
            <a:spLocks noChangeArrowheads="1"/>
          </p:cNvSpPr>
          <p:nvPr/>
        </p:nvSpPr>
        <p:spPr bwMode="auto">
          <a:xfrm>
            <a:off x="5248275" y="4448175"/>
            <a:ext cx="134938" cy="134938"/>
          </a:xfrm>
          <a:prstGeom prst="ellipse">
            <a:avLst/>
          </a:prstGeom>
          <a:solidFill>
            <a:schemeClr val="accent1"/>
          </a:solidFill>
          <a:ln w="9525">
            <a:solidFill>
              <a:schemeClr val="tx1"/>
            </a:solidFill>
            <a:round/>
            <a:headEnd/>
            <a:tailEnd/>
          </a:ln>
        </p:spPr>
        <p:txBody>
          <a:bodyPr wrap="none" anchor="ctr"/>
          <a:lstStyle/>
          <a:p>
            <a:endParaRPr lang="nb-NO"/>
          </a:p>
        </p:txBody>
      </p:sp>
      <p:sp>
        <p:nvSpPr>
          <p:cNvPr id="1308770" name="Oval 98"/>
          <p:cNvSpPr>
            <a:spLocks noChangeArrowheads="1"/>
          </p:cNvSpPr>
          <p:nvPr/>
        </p:nvSpPr>
        <p:spPr bwMode="auto">
          <a:xfrm>
            <a:off x="8620125" y="5357813"/>
            <a:ext cx="134938" cy="134937"/>
          </a:xfrm>
          <a:prstGeom prst="ellipse">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8771" name="Oval 99"/>
          <p:cNvSpPr>
            <a:spLocks noChangeArrowheads="1"/>
          </p:cNvSpPr>
          <p:nvPr/>
        </p:nvSpPr>
        <p:spPr bwMode="auto">
          <a:xfrm>
            <a:off x="4476750" y="6013450"/>
            <a:ext cx="134938" cy="134938"/>
          </a:xfrm>
          <a:prstGeom prst="ellipse">
            <a:avLst/>
          </a:prstGeom>
          <a:solidFill>
            <a:srgbClr val="66CC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8772" name="Oval 100"/>
          <p:cNvSpPr>
            <a:spLocks noChangeArrowheads="1"/>
          </p:cNvSpPr>
          <p:nvPr/>
        </p:nvSpPr>
        <p:spPr bwMode="auto">
          <a:xfrm>
            <a:off x="7843838" y="5149850"/>
            <a:ext cx="134937" cy="134938"/>
          </a:xfrm>
          <a:prstGeom prst="ellipse">
            <a:avLst/>
          </a:prstGeom>
          <a:solidFill>
            <a:srgbClr val="33CC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8773" name="Oval 101"/>
          <p:cNvSpPr>
            <a:spLocks noChangeArrowheads="1"/>
          </p:cNvSpPr>
          <p:nvPr/>
        </p:nvSpPr>
        <p:spPr bwMode="auto">
          <a:xfrm>
            <a:off x="4210050" y="6059488"/>
            <a:ext cx="134938" cy="134937"/>
          </a:xfrm>
          <a:prstGeom prst="ellipse">
            <a:avLst/>
          </a:prstGeom>
          <a:solidFill>
            <a:srgbClr val="FF99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8774" name="Oval 102"/>
          <p:cNvSpPr>
            <a:spLocks noChangeArrowheads="1"/>
          </p:cNvSpPr>
          <p:nvPr/>
        </p:nvSpPr>
        <p:spPr bwMode="auto">
          <a:xfrm>
            <a:off x="6016625" y="4665663"/>
            <a:ext cx="134938" cy="134937"/>
          </a:xfrm>
          <a:prstGeom prst="ellipse">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8775" name="Oval 103"/>
          <p:cNvSpPr>
            <a:spLocks noChangeArrowheads="1"/>
          </p:cNvSpPr>
          <p:nvPr/>
        </p:nvSpPr>
        <p:spPr bwMode="auto">
          <a:xfrm>
            <a:off x="5511800" y="4533900"/>
            <a:ext cx="134938" cy="134938"/>
          </a:xfrm>
          <a:prstGeom prst="ellipse">
            <a:avLst/>
          </a:prstGeom>
          <a:solidFill>
            <a:srgbClr val="00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08776" name="Line 104"/>
          <p:cNvSpPr>
            <a:spLocks noChangeShapeType="1"/>
          </p:cNvSpPr>
          <p:nvPr/>
        </p:nvSpPr>
        <p:spPr bwMode="auto">
          <a:xfrm flipH="1">
            <a:off x="2728913" y="6324600"/>
            <a:ext cx="285750" cy="47625"/>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aphicFrame>
        <p:nvGraphicFramePr>
          <p:cNvPr id="1308777" name="Group 105"/>
          <p:cNvGraphicFramePr>
            <a:graphicFrameLocks noGrp="1"/>
          </p:cNvGraphicFramePr>
          <p:nvPr/>
        </p:nvGraphicFramePr>
        <p:xfrm>
          <a:off x="881063" y="4184650"/>
          <a:ext cx="292100" cy="2105026"/>
        </p:xfrm>
        <a:graphic>
          <a:graphicData uri="http://schemas.openxmlformats.org/drawingml/2006/table">
            <a:tbl>
              <a:tblPr/>
              <a:tblGrid>
                <a:gridCol w="292100"/>
              </a:tblGrid>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08795" name="Text Box 123"/>
          <p:cNvSpPr txBox="1">
            <a:spLocks noChangeArrowheads="1"/>
          </p:cNvSpPr>
          <p:nvPr/>
        </p:nvSpPr>
        <p:spPr bwMode="auto">
          <a:xfrm>
            <a:off x="1119188" y="4124325"/>
            <a:ext cx="1014412" cy="517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i="1">
                <a:solidFill>
                  <a:schemeClr val="folHlink"/>
                </a:solidFill>
              </a:rPr>
              <a:t>scheduling</a:t>
            </a:r>
          </a:p>
          <a:p>
            <a:r>
              <a:rPr lang="en-US" sz="1400" b="0" i="1">
                <a:solidFill>
                  <a:schemeClr val="folHlink"/>
                </a:solidFill>
              </a:rPr>
              <a:t>queue</a:t>
            </a:r>
          </a:p>
        </p:txBody>
      </p:sp>
      <p:sp>
        <p:nvSpPr>
          <p:cNvPr id="1308796" name="Line 124"/>
          <p:cNvSpPr>
            <a:spLocks noChangeShapeType="1"/>
          </p:cNvSpPr>
          <p:nvPr/>
        </p:nvSpPr>
        <p:spPr bwMode="auto">
          <a:xfrm>
            <a:off x="1020763" y="6354763"/>
            <a:ext cx="0" cy="134937"/>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8797" name="Line 125"/>
          <p:cNvSpPr>
            <a:spLocks noChangeShapeType="1"/>
          </p:cNvSpPr>
          <p:nvPr/>
        </p:nvSpPr>
        <p:spPr bwMode="auto">
          <a:xfrm>
            <a:off x="1020763" y="4011613"/>
            <a:ext cx="0" cy="134937"/>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8798" name="Text Box 126"/>
          <p:cNvSpPr txBox="1">
            <a:spLocks noChangeArrowheads="1"/>
          </p:cNvSpPr>
          <p:nvPr/>
        </p:nvSpPr>
        <p:spPr bwMode="auto">
          <a:xfrm>
            <a:off x="836613" y="5049838"/>
            <a:ext cx="3778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chemeClr val="hlink"/>
                </a:solidFill>
              </a:rPr>
              <a:t>24</a:t>
            </a:r>
          </a:p>
        </p:txBody>
      </p:sp>
      <p:sp>
        <p:nvSpPr>
          <p:cNvPr id="1308799" name="Text Box 127"/>
          <p:cNvSpPr txBox="1">
            <a:spLocks noChangeArrowheads="1"/>
          </p:cNvSpPr>
          <p:nvPr/>
        </p:nvSpPr>
        <p:spPr bwMode="auto">
          <a:xfrm>
            <a:off x="881063" y="4778375"/>
            <a:ext cx="280987"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rgbClr val="66CCFF"/>
                </a:solidFill>
              </a:rPr>
              <a:t>8</a:t>
            </a:r>
          </a:p>
        </p:txBody>
      </p:sp>
      <p:sp>
        <p:nvSpPr>
          <p:cNvPr id="1308800" name="Text Box 128"/>
          <p:cNvSpPr txBox="1">
            <a:spLocks noChangeArrowheads="1"/>
          </p:cNvSpPr>
          <p:nvPr/>
        </p:nvSpPr>
        <p:spPr bwMode="auto">
          <a:xfrm>
            <a:off x="836613" y="5364163"/>
            <a:ext cx="3778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rgbClr val="33CC33"/>
                </a:solidFill>
              </a:rPr>
              <a:t>21</a:t>
            </a:r>
          </a:p>
        </p:txBody>
      </p:sp>
      <p:sp>
        <p:nvSpPr>
          <p:cNvPr id="1308801" name="Text Box 129"/>
          <p:cNvSpPr txBox="1">
            <a:spLocks noChangeArrowheads="1"/>
          </p:cNvSpPr>
          <p:nvPr/>
        </p:nvSpPr>
        <p:spPr bwMode="auto">
          <a:xfrm>
            <a:off x="881063" y="4508500"/>
            <a:ext cx="280987"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rgbClr val="FF6600"/>
                </a:solidFill>
              </a:rPr>
              <a:t>7</a:t>
            </a:r>
          </a:p>
        </p:txBody>
      </p:sp>
      <p:sp>
        <p:nvSpPr>
          <p:cNvPr id="1308802" name="Text Box 130"/>
          <p:cNvSpPr txBox="1">
            <a:spLocks noChangeArrowheads="1"/>
          </p:cNvSpPr>
          <p:nvPr/>
        </p:nvSpPr>
        <p:spPr bwMode="auto">
          <a:xfrm>
            <a:off x="881063" y="4194175"/>
            <a:ext cx="280987"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t>2</a:t>
            </a:r>
          </a:p>
        </p:txBody>
      </p:sp>
      <p:sp>
        <p:nvSpPr>
          <p:cNvPr id="1308803" name="Text Box 131"/>
          <p:cNvSpPr txBox="1">
            <a:spLocks noChangeArrowheads="1"/>
          </p:cNvSpPr>
          <p:nvPr/>
        </p:nvSpPr>
        <p:spPr bwMode="auto">
          <a:xfrm>
            <a:off x="836613" y="5678488"/>
            <a:ext cx="3778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chemeClr val="folHlink"/>
                </a:solidFill>
              </a:rPr>
              <a:t>14</a:t>
            </a:r>
          </a:p>
        </p:txBody>
      </p:sp>
      <p:sp>
        <p:nvSpPr>
          <p:cNvPr id="1308804" name="Text Box 132"/>
          <p:cNvSpPr txBox="1">
            <a:spLocks noChangeArrowheads="1"/>
          </p:cNvSpPr>
          <p:nvPr/>
        </p:nvSpPr>
        <p:spPr bwMode="auto">
          <a:xfrm>
            <a:off x="836613" y="5994400"/>
            <a:ext cx="3778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400" b="0">
                <a:solidFill>
                  <a:srgbClr val="00FF00"/>
                </a:solidFill>
              </a:rPr>
              <a:t>12</a:t>
            </a:r>
          </a:p>
        </p:txBody>
      </p:sp>
      <p:sp>
        <p:nvSpPr>
          <p:cNvPr id="1308805" name="Line 133"/>
          <p:cNvSpPr>
            <a:spLocks noChangeShapeType="1"/>
          </p:cNvSpPr>
          <p:nvPr/>
        </p:nvSpPr>
        <p:spPr bwMode="auto">
          <a:xfrm>
            <a:off x="2725738" y="6383338"/>
            <a:ext cx="860425" cy="20320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8806" name="Line 134"/>
          <p:cNvSpPr>
            <a:spLocks noChangeShapeType="1"/>
          </p:cNvSpPr>
          <p:nvPr/>
        </p:nvSpPr>
        <p:spPr bwMode="auto">
          <a:xfrm flipH="1">
            <a:off x="4541838" y="5437188"/>
            <a:ext cx="4121150" cy="639762"/>
          </a:xfrm>
          <a:prstGeom prst="line">
            <a:avLst/>
          </a:prstGeom>
          <a:noFill/>
          <a:ln w="28575">
            <a:solidFill>
              <a:schemeClr val="tx1"/>
            </a:solidFill>
            <a:prstDash val="dash"/>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08807" name="Line 135"/>
          <p:cNvSpPr>
            <a:spLocks noChangeShapeType="1"/>
          </p:cNvSpPr>
          <p:nvPr/>
        </p:nvSpPr>
        <p:spPr bwMode="auto">
          <a:xfrm>
            <a:off x="3008313" y="6332538"/>
            <a:ext cx="954087" cy="244475"/>
          </a:xfrm>
          <a:prstGeom prst="line">
            <a:avLst/>
          </a:prstGeom>
          <a:noFill/>
          <a:ln w="28575">
            <a:solidFill>
              <a:schemeClr val="tx1"/>
            </a:solidFill>
            <a:prstDash val="dash"/>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87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087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087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087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087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087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087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087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08678">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0879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086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087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087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087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087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087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087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087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087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0876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0879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0879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08777"/>
                                        </p:tgtEl>
                                        <p:attrNameLst>
                                          <p:attrName>style.visibility</p:attrName>
                                        </p:attrNameLst>
                                      </p:cBhvr>
                                      <p:to>
                                        <p:strVal val="visible"/>
                                      </p:to>
                                    </p:set>
                                  </p:childTnLst>
                                </p:cTn>
                              </p:par>
                              <p:par>
                                <p:cTn id="53" presetID="10" presetClass="entr" presetSubtype="0" fill="hold" grpId="0" nodeType="withEffect">
                                  <p:stCondLst>
                                    <p:cond delay="0"/>
                                  </p:stCondLst>
                                  <p:childTnLst>
                                    <p:set>
                                      <p:cBhvr>
                                        <p:cTn id="54" dur="1" fill="hold">
                                          <p:stCondLst>
                                            <p:cond delay="0"/>
                                          </p:stCondLst>
                                        </p:cTn>
                                        <p:tgtEl>
                                          <p:spTgt spid="1308804"/>
                                        </p:tgtEl>
                                        <p:attrNameLst>
                                          <p:attrName>style.visibility</p:attrName>
                                        </p:attrNameLst>
                                      </p:cBhvr>
                                      <p:to>
                                        <p:strVal val="visible"/>
                                      </p:to>
                                    </p:set>
                                    <p:animEffect transition="in" filter="fade">
                                      <p:cBhvr>
                                        <p:cTn id="55" dur="500"/>
                                        <p:tgtEl>
                                          <p:spTgt spid="130880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08803"/>
                                        </p:tgtEl>
                                        <p:attrNameLst>
                                          <p:attrName>style.visibility</p:attrName>
                                        </p:attrNameLst>
                                      </p:cBhvr>
                                      <p:to>
                                        <p:strVal val="visible"/>
                                      </p:to>
                                    </p:set>
                                    <p:animEffect transition="in" filter="fade">
                                      <p:cBhvr>
                                        <p:cTn id="58" dur="500"/>
                                        <p:tgtEl>
                                          <p:spTgt spid="130880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08800"/>
                                        </p:tgtEl>
                                        <p:attrNameLst>
                                          <p:attrName>style.visibility</p:attrName>
                                        </p:attrNameLst>
                                      </p:cBhvr>
                                      <p:to>
                                        <p:strVal val="visible"/>
                                      </p:to>
                                    </p:set>
                                    <p:animEffect transition="in" filter="fade">
                                      <p:cBhvr>
                                        <p:cTn id="61" dur="500"/>
                                        <p:tgtEl>
                                          <p:spTgt spid="130880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08798"/>
                                        </p:tgtEl>
                                        <p:attrNameLst>
                                          <p:attrName>style.visibility</p:attrName>
                                        </p:attrNameLst>
                                      </p:cBhvr>
                                      <p:to>
                                        <p:strVal val="visible"/>
                                      </p:to>
                                    </p:set>
                                    <p:animEffect transition="in" filter="fade">
                                      <p:cBhvr>
                                        <p:cTn id="64" dur="500"/>
                                        <p:tgtEl>
                                          <p:spTgt spid="130879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08799"/>
                                        </p:tgtEl>
                                        <p:attrNameLst>
                                          <p:attrName>style.visibility</p:attrName>
                                        </p:attrNameLst>
                                      </p:cBhvr>
                                      <p:to>
                                        <p:strVal val="visible"/>
                                      </p:to>
                                    </p:set>
                                    <p:animEffect transition="in" filter="fade">
                                      <p:cBhvr>
                                        <p:cTn id="67" dur="500"/>
                                        <p:tgtEl>
                                          <p:spTgt spid="130879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08801"/>
                                        </p:tgtEl>
                                        <p:attrNameLst>
                                          <p:attrName>style.visibility</p:attrName>
                                        </p:attrNameLst>
                                      </p:cBhvr>
                                      <p:to>
                                        <p:strVal val="visible"/>
                                      </p:to>
                                    </p:set>
                                    <p:animEffect transition="in" filter="fade">
                                      <p:cBhvr>
                                        <p:cTn id="70" dur="500"/>
                                        <p:tgtEl>
                                          <p:spTgt spid="130880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08802"/>
                                        </p:tgtEl>
                                        <p:attrNameLst>
                                          <p:attrName>style.visibility</p:attrName>
                                        </p:attrNameLst>
                                      </p:cBhvr>
                                      <p:to>
                                        <p:strVal val="visible"/>
                                      </p:to>
                                    </p:set>
                                    <p:animEffect transition="in" filter="fade">
                                      <p:cBhvr>
                                        <p:cTn id="73" dur="500"/>
                                        <p:tgtEl>
                                          <p:spTgt spid="1308802"/>
                                        </p:tgtEl>
                                      </p:cBhvr>
                                    </p:animEffect>
                                  </p:childTnLst>
                                </p:cTn>
                              </p:par>
                              <p:par>
                                <p:cTn id="74" presetID="1" presetClass="entr" presetSubtype="0" fill="hold" grpId="0" nodeType="withEffect">
                                  <p:stCondLst>
                                    <p:cond delay="0"/>
                                  </p:stCondLst>
                                  <p:childTnLst>
                                    <p:set>
                                      <p:cBhvr>
                                        <p:cTn id="75" dur="1" fill="hold">
                                          <p:stCondLst>
                                            <p:cond delay="0"/>
                                          </p:stCondLst>
                                        </p:cTn>
                                        <p:tgtEl>
                                          <p:spTgt spid="1308759"/>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308761"/>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308762"/>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30876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30876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308765"/>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308766"/>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308767"/>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308768"/>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308770"/>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308771"/>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1308772"/>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308773"/>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308774"/>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308775"/>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308776"/>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308805"/>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fade">
                                      <p:cBhvr>
                                        <p:cTn id="112" dur="2000"/>
                                        <p:tgtEl>
                                          <p:spTgt spid="2"/>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308806"/>
                                        </p:tgtEl>
                                        <p:attrNameLst>
                                          <p:attrName>style.visibility</p:attrName>
                                        </p:attrNameLst>
                                      </p:cBhvr>
                                      <p:to>
                                        <p:strVal val="visible"/>
                                      </p:to>
                                    </p:set>
                                    <p:animEffect transition="in" filter="fade">
                                      <p:cBhvr>
                                        <p:cTn id="117" dur="3000"/>
                                        <p:tgtEl>
                                          <p:spTgt spid="130880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308807"/>
                                        </p:tgtEl>
                                        <p:attrNameLst>
                                          <p:attrName>style.visibility</p:attrName>
                                        </p:attrNameLst>
                                      </p:cBhvr>
                                      <p:to>
                                        <p:strVal val="visible"/>
                                      </p:to>
                                    </p:set>
                                    <p:animEffect transition="in" filter="fade">
                                      <p:cBhvr>
                                        <p:cTn id="120" dur="3000"/>
                                        <p:tgtEl>
                                          <p:spTgt spid="1308807"/>
                                        </p:tgtEl>
                                      </p:cBhvr>
                                    </p:animEffect>
                                  </p:childTnLst>
                                </p:cTn>
                              </p:par>
                            </p:childTnLst>
                          </p:cTn>
                        </p:par>
                        <p:par>
                          <p:cTn id="121" fill="hold" nodeType="afterGroup">
                            <p:stCondLst>
                              <p:cond delay="3000"/>
                            </p:stCondLst>
                            <p:childTnLst>
                              <p:par>
                                <p:cTn id="122" presetID="10" presetClass="exit" presetSubtype="0" fill="hold" nodeType="afterEffect">
                                  <p:stCondLst>
                                    <p:cond delay="0"/>
                                  </p:stCondLst>
                                  <p:childTnLst>
                                    <p:animEffect transition="out" filter="fade">
                                      <p:cBhvr>
                                        <p:cTn id="123" dur="3000"/>
                                        <p:tgtEl>
                                          <p:spTgt spid="2"/>
                                        </p:tgtEl>
                                      </p:cBhvr>
                                    </p:animEffect>
                                    <p:set>
                                      <p:cBhvr>
                                        <p:cTn id="124" dur="1" fill="hold">
                                          <p:stCondLst>
                                            <p:cond delay="2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8744" grpId="0"/>
      <p:bldP spid="1308745" grpId="0"/>
      <p:bldP spid="1308746" grpId="0"/>
      <p:bldP spid="1308747" grpId="0"/>
      <p:bldP spid="1308748" grpId="0"/>
      <p:bldP spid="1308749" grpId="0"/>
      <p:bldP spid="1308750" grpId="0"/>
      <p:bldP spid="1308751" grpId="0"/>
      <p:bldP spid="1308752" grpId="0" animBg="1"/>
      <p:bldP spid="1308753" grpId="0" animBg="1"/>
      <p:bldP spid="1308754" grpId="0" animBg="1"/>
      <p:bldP spid="1308755" grpId="0" animBg="1"/>
      <p:bldP spid="1308756" grpId="0" animBg="1"/>
      <p:bldP spid="1308757" grpId="0" animBg="1"/>
      <p:bldP spid="1308758" grpId="0" animBg="1"/>
      <p:bldP spid="1308759" grpId="0" animBg="1"/>
      <p:bldP spid="1308760" grpId="0" animBg="1"/>
      <p:bldP spid="1308761" grpId="0" animBg="1"/>
      <p:bldP spid="1308762" grpId="0" animBg="1"/>
      <p:bldP spid="1308763" grpId="0" animBg="1"/>
      <p:bldP spid="1308764" grpId="0" animBg="1"/>
      <p:bldP spid="1308765" grpId="0" animBg="1"/>
      <p:bldP spid="1308766" grpId="0" animBg="1"/>
      <p:bldP spid="1308767" grpId="0" animBg="1"/>
      <p:bldP spid="1308768" grpId="0" animBg="1"/>
      <p:bldP spid="1308769" grpId="0" animBg="1"/>
      <p:bldP spid="1308770" grpId="0" animBg="1"/>
      <p:bldP spid="1308771" grpId="0" animBg="1"/>
      <p:bldP spid="1308772" grpId="0" animBg="1"/>
      <p:bldP spid="1308773" grpId="0" animBg="1"/>
      <p:bldP spid="1308774" grpId="0" animBg="1"/>
      <p:bldP spid="1308775" grpId="0" animBg="1"/>
      <p:bldP spid="1308776" grpId="0" animBg="1"/>
      <p:bldP spid="1308795" grpId="0"/>
      <p:bldP spid="1308796" grpId="0" animBg="1"/>
      <p:bldP spid="1308797" grpId="0" animBg="1"/>
      <p:bldP spid="1308798" grpId="0"/>
      <p:bldP spid="1308799" grpId="0"/>
      <p:bldP spid="1308800" grpId="0"/>
      <p:bldP spid="1308801" grpId="0"/>
      <p:bldP spid="1308802" grpId="0"/>
      <p:bldP spid="1308803" grpId="0"/>
      <p:bldP spid="1308804" grpId="0"/>
      <p:bldP spid="1308805" grpId="0" animBg="1"/>
      <p:bldP spid="1308806" grpId="0" animBg="1"/>
      <p:bldP spid="1308807"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38175" y="1704975"/>
            <a:ext cx="7361238" cy="1462088"/>
          </a:xfrm>
        </p:spPr>
        <p:txBody>
          <a:bodyPr/>
          <a:lstStyle/>
          <a:p>
            <a:pPr eaLnBrk="1" hangingPunct="1"/>
            <a:r>
              <a:rPr lang="en-US" sz="5400" smtClean="0"/>
              <a:t>Memory Caching</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22388" y="3709988"/>
            <a:ext cx="6472237" cy="268287"/>
            <a:chOff x="833" y="1677"/>
            <a:chExt cx="4077" cy="157"/>
          </a:xfrm>
        </p:grpSpPr>
        <p:sp>
          <p:nvSpPr>
            <p:cNvPr id="112707" name="Rectangle 3"/>
            <p:cNvSpPr>
              <a:spLocks noChangeArrowheads="1"/>
            </p:cNvSpPr>
            <p:nvPr/>
          </p:nvSpPr>
          <p:spPr bwMode="auto">
            <a:xfrm>
              <a:off x="833" y="1677"/>
              <a:ext cx="814" cy="157"/>
            </a:xfrm>
            <a:prstGeom prst="rect">
              <a:avLst/>
            </a:prstGeom>
            <a:solidFill>
              <a:srgbClr val="FF99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12708" name="Rectangle 4"/>
            <p:cNvSpPr>
              <a:spLocks noChangeArrowheads="1"/>
            </p:cNvSpPr>
            <p:nvPr/>
          </p:nvSpPr>
          <p:spPr bwMode="auto">
            <a:xfrm>
              <a:off x="4096" y="1677"/>
              <a:ext cx="814" cy="157"/>
            </a:xfrm>
            <a:prstGeom prst="rect">
              <a:avLst/>
            </a:prstGeom>
            <a:solidFill>
              <a:srgbClr val="FF99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grpSp>
      <p:sp>
        <p:nvSpPr>
          <p:cNvPr id="1309701" name="Rectangle 5"/>
          <p:cNvSpPr>
            <a:spLocks noChangeArrowheads="1"/>
          </p:cNvSpPr>
          <p:nvPr/>
        </p:nvSpPr>
        <p:spPr bwMode="auto">
          <a:xfrm>
            <a:off x="2614613" y="3702050"/>
            <a:ext cx="3886200" cy="276225"/>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12644" name="Rectangle 6"/>
          <p:cNvSpPr>
            <a:spLocks noGrp="1" noChangeArrowheads="1"/>
          </p:cNvSpPr>
          <p:nvPr>
            <p:ph type="title"/>
          </p:nvPr>
        </p:nvSpPr>
        <p:spPr/>
        <p:txBody>
          <a:bodyPr/>
          <a:lstStyle/>
          <a:p>
            <a:pPr eaLnBrk="1" hangingPunct="1"/>
            <a:r>
              <a:rPr lang="en-US" smtClean="0"/>
              <a:t>V–SCAN(R)</a:t>
            </a:r>
          </a:p>
        </p:txBody>
      </p:sp>
      <p:sp>
        <p:nvSpPr>
          <p:cNvPr id="1309703" name="Rectangle 7"/>
          <p:cNvSpPr>
            <a:spLocks noGrp="1" noChangeArrowheads="1"/>
          </p:cNvSpPr>
          <p:nvPr>
            <p:ph type="body" idx="1"/>
          </p:nvPr>
        </p:nvSpPr>
        <p:spPr/>
        <p:txBody>
          <a:bodyPr/>
          <a:lstStyle/>
          <a:p>
            <a:pPr eaLnBrk="1" hangingPunct="1"/>
            <a:r>
              <a:rPr lang="en-US" sz="2400" smtClean="0">
                <a:solidFill>
                  <a:schemeClr val="hlink"/>
                </a:solidFill>
              </a:rPr>
              <a:t>V-SCAN(R)</a:t>
            </a:r>
            <a:r>
              <a:rPr lang="en-US" sz="2400" smtClean="0"/>
              <a:t> combines SCAN (or LOOK) and SSTF</a:t>
            </a:r>
          </a:p>
          <a:p>
            <a:pPr lvl="1" eaLnBrk="1" hangingPunct="1"/>
            <a:r>
              <a:rPr lang="en-US" sz="1900" smtClean="0"/>
              <a:t>define an </a:t>
            </a:r>
            <a:r>
              <a:rPr lang="en-US" sz="1900" b="1" smtClean="0"/>
              <a:t>R</a:t>
            </a:r>
            <a:r>
              <a:rPr lang="en-US" sz="1900" smtClean="0"/>
              <a:t>-sized unidirectional SCAN window, i.e., C-SCAN, and use SSTF outside the window</a:t>
            </a:r>
            <a:br>
              <a:rPr lang="en-US" sz="1900" smtClean="0"/>
            </a:br>
            <a:endParaRPr lang="en-US" sz="800" smtClean="0"/>
          </a:p>
          <a:p>
            <a:pPr lvl="1" eaLnBrk="1" hangingPunct="1"/>
            <a:r>
              <a:rPr lang="en-US" sz="1900" smtClean="0"/>
              <a:t>Example: V-SCAN(0.6) </a:t>
            </a:r>
          </a:p>
          <a:p>
            <a:pPr lvl="2" eaLnBrk="1" hangingPunct="1"/>
            <a:r>
              <a:rPr lang="en-US" sz="1700" smtClean="0"/>
              <a:t>makes a C-SCAN window over 60 % of the cylinders</a:t>
            </a:r>
          </a:p>
          <a:p>
            <a:pPr lvl="2" eaLnBrk="1" hangingPunct="1"/>
            <a:r>
              <a:rPr lang="en-US" sz="1700" smtClean="0"/>
              <a:t>uses SSTF for requests outside the window </a:t>
            </a:r>
            <a:br>
              <a:rPr lang="en-US" sz="1700" smtClean="0"/>
            </a:br>
            <a:r>
              <a:rPr lang="en-US" sz="1700" smtClean="0"/>
              <a:t/>
            </a:r>
            <a:br>
              <a:rPr lang="en-US" sz="1700" smtClean="0"/>
            </a:br>
            <a:r>
              <a:rPr lang="en-US" sz="1700" smtClean="0"/>
              <a:t/>
            </a:r>
            <a:br>
              <a:rPr lang="en-US" sz="1700" smtClean="0"/>
            </a:br>
            <a:r>
              <a:rPr lang="en-US" sz="1700" smtClean="0"/>
              <a:t/>
            </a:r>
            <a:br>
              <a:rPr lang="en-US" sz="1700" smtClean="0"/>
            </a:br>
            <a:r>
              <a:rPr lang="en-US" sz="1700" smtClean="0"/>
              <a:t/>
            </a:r>
            <a:br>
              <a:rPr lang="en-US" sz="1700" smtClean="0"/>
            </a:br>
            <a:r>
              <a:rPr lang="en-US" sz="1700" smtClean="0"/>
              <a:t/>
            </a:r>
            <a:br>
              <a:rPr lang="en-US" sz="1700" smtClean="0"/>
            </a:br>
            <a:endParaRPr lang="en-US" sz="1700" smtClean="0"/>
          </a:p>
          <a:p>
            <a:pPr lvl="1" eaLnBrk="1" hangingPunct="1"/>
            <a:r>
              <a:rPr lang="en-US" sz="1900" smtClean="0"/>
              <a:t>V-SCAN(0.0) equivalent with SSTF</a:t>
            </a:r>
          </a:p>
          <a:p>
            <a:pPr lvl="1" eaLnBrk="1" hangingPunct="1"/>
            <a:r>
              <a:rPr lang="en-US" sz="1900" smtClean="0"/>
              <a:t>V-SCAN(1.0) equivalent with C-SCAN</a:t>
            </a:r>
          </a:p>
          <a:p>
            <a:pPr lvl="1" eaLnBrk="1" hangingPunct="1"/>
            <a:endParaRPr lang="en-US" sz="1900" smtClean="0"/>
          </a:p>
          <a:p>
            <a:pPr lvl="1" eaLnBrk="1" hangingPunct="1"/>
            <a:r>
              <a:rPr lang="en-US" sz="1900" smtClean="0"/>
              <a:t>V-SCAN(0.2) is supposed to be an appropriate configuration</a:t>
            </a:r>
          </a:p>
        </p:txBody>
      </p:sp>
      <p:graphicFrame>
        <p:nvGraphicFramePr>
          <p:cNvPr id="1309704" name="Group 8"/>
          <p:cNvGraphicFramePr>
            <a:graphicFrameLocks noGrp="1"/>
          </p:cNvGraphicFramePr>
          <p:nvPr/>
        </p:nvGraphicFramePr>
        <p:xfrm>
          <a:off x="1319213" y="3695700"/>
          <a:ext cx="6480175" cy="274638"/>
        </p:xfrm>
        <a:graphic>
          <a:graphicData uri="http://schemas.openxmlformats.org/drawingml/2006/table">
            <a:tbl>
              <a:tblPr/>
              <a:tblGrid>
                <a:gridCol w="260350"/>
                <a:gridCol w="257175"/>
                <a:gridCol w="260350"/>
                <a:gridCol w="258762"/>
                <a:gridCol w="258763"/>
                <a:gridCol w="260350"/>
                <a:gridCol w="258762"/>
                <a:gridCol w="258763"/>
                <a:gridCol w="260350"/>
                <a:gridCol w="257175"/>
                <a:gridCol w="260350"/>
                <a:gridCol w="260350"/>
                <a:gridCol w="257175"/>
                <a:gridCol w="260350"/>
                <a:gridCol w="260350"/>
                <a:gridCol w="257175"/>
                <a:gridCol w="260350"/>
                <a:gridCol w="258762"/>
                <a:gridCol w="258763"/>
                <a:gridCol w="260350"/>
                <a:gridCol w="258762"/>
                <a:gridCol w="258763"/>
                <a:gridCol w="260350"/>
                <a:gridCol w="257175"/>
                <a:gridCol w="260350"/>
              </a:tblGrid>
              <a:tr h="274638">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8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09758" name="Text Box 62"/>
          <p:cNvSpPr txBox="1">
            <a:spLocks noChangeArrowheads="1"/>
          </p:cNvSpPr>
          <p:nvPr/>
        </p:nvSpPr>
        <p:spPr bwMode="auto">
          <a:xfrm>
            <a:off x="6391275" y="3259138"/>
            <a:ext cx="1449388"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i="1">
                <a:solidFill>
                  <a:schemeClr val="folHlink"/>
                </a:solidFill>
              </a:rPr>
              <a:t>cylinder number</a:t>
            </a:r>
          </a:p>
        </p:txBody>
      </p:sp>
      <p:sp>
        <p:nvSpPr>
          <p:cNvPr id="1309759" name="Text Box 63"/>
          <p:cNvSpPr txBox="1">
            <a:spLocks noChangeArrowheads="1"/>
          </p:cNvSpPr>
          <p:nvPr/>
        </p:nvSpPr>
        <p:spPr bwMode="auto">
          <a:xfrm>
            <a:off x="1319213" y="3468688"/>
            <a:ext cx="266700"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solidFill>
                  <a:schemeClr val="folHlink"/>
                </a:solidFill>
              </a:rPr>
              <a:t>1</a:t>
            </a:r>
          </a:p>
        </p:txBody>
      </p:sp>
      <p:sp>
        <p:nvSpPr>
          <p:cNvPr id="1309760" name="Text Box 64"/>
          <p:cNvSpPr txBox="1">
            <a:spLocks noChangeArrowheads="1"/>
          </p:cNvSpPr>
          <p:nvPr/>
        </p:nvSpPr>
        <p:spPr bwMode="auto">
          <a:xfrm>
            <a:off x="2357438" y="3468688"/>
            <a:ext cx="266700"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solidFill>
                  <a:schemeClr val="folHlink"/>
                </a:solidFill>
              </a:rPr>
              <a:t>5</a:t>
            </a:r>
          </a:p>
        </p:txBody>
      </p:sp>
      <p:sp>
        <p:nvSpPr>
          <p:cNvPr id="1309761" name="Text Box 65"/>
          <p:cNvSpPr txBox="1">
            <a:spLocks noChangeArrowheads="1"/>
          </p:cNvSpPr>
          <p:nvPr/>
        </p:nvSpPr>
        <p:spPr bwMode="auto">
          <a:xfrm>
            <a:off x="3600450" y="3468688"/>
            <a:ext cx="349250"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10</a:t>
            </a:r>
          </a:p>
        </p:txBody>
      </p:sp>
      <p:sp>
        <p:nvSpPr>
          <p:cNvPr id="1309762" name="Text Box 66"/>
          <p:cNvSpPr txBox="1">
            <a:spLocks noChangeArrowheads="1"/>
          </p:cNvSpPr>
          <p:nvPr/>
        </p:nvSpPr>
        <p:spPr bwMode="auto">
          <a:xfrm>
            <a:off x="4884738" y="3468688"/>
            <a:ext cx="349250"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15</a:t>
            </a:r>
          </a:p>
        </p:txBody>
      </p:sp>
      <p:sp>
        <p:nvSpPr>
          <p:cNvPr id="1309763" name="Text Box 67"/>
          <p:cNvSpPr txBox="1">
            <a:spLocks noChangeArrowheads="1"/>
          </p:cNvSpPr>
          <p:nvPr/>
        </p:nvSpPr>
        <p:spPr bwMode="auto">
          <a:xfrm>
            <a:off x="6178550" y="3468688"/>
            <a:ext cx="349250"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20</a:t>
            </a:r>
          </a:p>
        </p:txBody>
      </p:sp>
      <p:sp>
        <p:nvSpPr>
          <p:cNvPr id="1309764" name="Text Box 68"/>
          <p:cNvSpPr txBox="1">
            <a:spLocks noChangeArrowheads="1"/>
          </p:cNvSpPr>
          <p:nvPr/>
        </p:nvSpPr>
        <p:spPr bwMode="auto">
          <a:xfrm>
            <a:off x="7494588" y="3468688"/>
            <a:ext cx="349250"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25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97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097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0970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970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097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097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097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097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097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097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09764"/>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1309701"/>
                                        </p:tgtEl>
                                        <p:attrNameLst>
                                          <p:attrName>style.visibility</p:attrName>
                                        </p:attrNameLst>
                                      </p:cBhvr>
                                      <p:to>
                                        <p:strVal val="visible"/>
                                      </p:to>
                                    </p:set>
                                    <p:animEffect transition="in" filter="fade">
                                      <p:cBhvr>
                                        <p:cTn id="33" dur="1000"/>
                                        <p:tgtEl>
                                          <p:spTgt spid="130970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childTnLst>
                                </p:cTn>
                              </p:par>
                              <p:par>
                                <p:cTn id="39" presetID="1" presetClass="entr" presetSubtype="0" fill="hold" nodeType="withEffect">
                                  <p:stCondLst>
                                    <p:cond delay="0"/>
                                  </p:stCondLst>
                                  <p:childTnLst>
                                    <p:set>
                                      <p:cBhvr>
                                        <p:cTn id="40" dur="1" fill="hold">
                                          <p:stCondLst>
                                            <p:cond delay="0"/>
                                          </p:stCondLst>
                                        </p:cTn>
                                        <p:tgtEl>
                                          <p:spTgt spid="1309703">
                                            <p:txEl>
                                              <p:pRg st="4" end="4"/>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309703">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09703">
                                            <p:txEl>
                                              <p:pRg st="6" end="6"/>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3097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9701" grpId="0" animBg="1"/>
      <p:bldP spid="1309758" grpId="0"/>
      <p:bldP spid="1309759" grpId="0"/>
      <p:bldP spid="1309760" grpId="0"/>
      <p:bldP spid="1309761" grpId="0"/>
      <p:bldP spid="1309762" grpId="0"/>
      <p:bldP spid="1309763" grpId="0"/>
      <p:bldP spid="1309764" grpId="0"/>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mtClean="0"/>
              <a:t>END of This WEEK!!</a:t>
            </a:r>
          </a:p>
        </p:txBody>
      </p:sp>
      <p:sp>
        <p:nvSpPr>
          <p:cNvPr id="113667" name="Rectangle 3"/>
          <p:cNvSpPr>
            <a:spLocks noGrp="1" noChangeArrowheads="1"/>
          </p:cNvSpPr>
          <p:nvPr>
            <p:ph type="body" idx="1"/>
          </p:nvPr>
        </p:nvSpPr>
        <p:spPr>
          <a:xfrm>
            <a:off x="0" y="866775"/>
            <a:ext cx="8747125" cy="5648325"/>
          </a:xfrm>
        </p:spPr>
        <p:txBody>
          <a:bodyPr/>
          <a:lstStyle/>
          <a:p>
            <a:pPr eaLnBrk="1" hangingPunct="1">
              <a:buFont typeface="Wingdings" charset="2"/>
              <a:buNone/>
            </a:pPr>
            <a:endParaRPr lang="en-US" dirty="0" smtClean="0"/>
          </a:p>
          <a:p>
            <a:pPr eaLnBrk="1" hangingPunct="1">
              <a:buFont typeface="Wingdings" charset="2"/>
              <a:buNone/>
            </a:pPr>
            <a:endParaRPr lang="en-US" dirty="0" smtClean="0"/>
          </a:p>
          <a:p>
            <a:pPr eaLnBrk="1" hangingPunct="1">
              <a:buFont typeface="Wingdings" charset="2"/>
              <a:buNone/>
            </a:pPr>
            <a:endParaRPr lang="en-US" dirty="0" smtClean="0"/>
          </a:p>
          <a:p>
            <a:pPr algn="ctr" eaLnBrk="1" hangingPunct="1">
              <a:buFont typeface="Wingdings" charset="2"/>
              <a:buNone/>
            </a:pPr>
            <a:r>
              <a:rPr lang="en-US" dirty="0" smtClean="0"/>
              <a:t>	NOW is the time to stop!!!!</a:t>
            </a:r>
          </a:p>
          <a:p>
            <a:pPr algn="ctr" eaLnBrk="1" hangingPunct="1">
              <a:buFont typeface="Wingdings" charset="2"/>
              <a:buNone/>
            </a:pPr>
            <a:r>
              <a:rPr lang="en-US" dirty="0" smtClean="0"/>
              <a:t>… and start next time!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smtClean="0"/>
              <a:t>What About Time-Dependent Media?</a:t>
            </a:r>
          </a:p>
        </p:txBody>
      </p:sp>
      <p:sp>
        <p:nvSpPr>
          <p:cNvPr id="1311747" name="Rectangle 3"/>
          <p:cNvSpPr>
            <a:spLocks noGrp="1" noChangeArrowheads="1"/>
          </p:cNvSpPr>
          <p:nvPr>
            <p:ph type="body" idx="1"/>
          </p:nvPr>
        </p:nvSpPr>
        <p:spPr/>
        <p:txBody>
          <a:bodyPr/>
          <a:lstStyle/>
          <a:p>
            <a:pPr eaLnBrk="1" hangingPunct="1"/>
            <a:r>
              <a:rPr lang="en-US" smtClean="0"/>
              <a:t>Suitability of classical algorithms	</a:t>
            </a:r>
          </a:p>
          <a:p>
            <a:pPr lvl="1" eaLnBrk="1" hangingPunct="1"/>
            <a:r>
              <a:rPr lang="en-US" smtClean="0"/>
              <a:t>minimal disk arm movement </a:t>
            </a:r>
            <a:r>
              <a:rPr lang="en-US" smtClean="0">
                <a:sym typeface="Wingdings" charset="2"/>
              </a:rPr>
              <a:t>(short seek times)</a:t>
            </a:r>
          </a:p>
          <a:p>
            <a:pPr lvl="1" eaLnBrk="1" hangingPunct="1"/>
            <a:r>
              <a:rPr lang="en-US" smtClean="0">
                <a:sym typeface="Wingdings" charset="2"/>
              </a:rPr>
              <a:t>but, no provision of time or deadlines</a:t>
            </a:r>
          </a:p>
          <a:p>
            <a:pPr lvl="1" eaLnBrk="1" hangingPunct="1">
              <a:buFont typeface="Wingdings" charset="2"/>
              <a:buChar char="Ä"/>
            </a:pPr>
            <a:r>
              <a:rPr lang="en-US" smtClean="0">
                <a:solidFill>
                  <a:schemeClr val="folHlink"/>
                </a:solidFill>
                <a:sym typeface="Wingdings" charset="2"/>
              </a:rPr>
              <a:t>generally not suitable</a:t>
            </a:r>
            <a:br>
              <a:rPr lang="en-US" smtClean="0">
                <a:solidFill>
                  <a:schemeClr val="folHlink"/>
                </a:solidFill>
                <a:sym typeface="Wingdings" charset="2"/>
              </a:rPr>
            </a:br>
            <a:endParaRPr lang="en-US" smtClean="0">
              <a:solidFill>
                <a:schemeClr val="folHlink"/>
              </a:solidFill>
              <a:sym typeface="Wingdings" charset="2"/>
            </a:endParaRPr>
          </a:p>
          <a:p>
            <a:pPr eaLnBrk="1" hangingPunct="1"/>
            <a:r>
              <a:rPr lang="en-US" smtClean="0"/>
              <a:t>For example, a media server requires</a:t>
            </a:r>
          </a:p>
          <a:p>
            <a:pPr lvl="1" eaLnBrk="1" hangingPunct="1"/>
            <a:r>
              <a:rPr lang="en-US" smtClean="0"/>
              <a:t>support for both periodic and aperiodic</a:t>
            </a:r>
          </a:p>
          <a:p>
            <a:pPr lvl="2" eaLnBrk="1" hangingPunct="1"/>
            <a:r>
              <a:rPr lang="en-US" smtClean="0"/>
              <a:t>never miss deadline due to aperiodic requests</a:t>
            </a:r>
          </a:p>
          <a:p>
            <a:pPr lvl="2" eaLnBrk="1" hangingPunct="1"/>
            <a:r>
              <a:rPr lang="en-US" smtClean="0"/>
              <a:t>aperiodic requests must not starve</a:t>
            </a:r>
          </a:p>
          <a:p>
            <a:pPr lvl="1" eaLnBrk="1" hangingPunct="1"/>
            <a:r>
              <a:rPr lang="en-US" smtClean="0"/>
              <a:t>support multiple streams</a:t>
            </a:r>
            <a:br>
              <a:rPr lang="en-US" smtClean="0"/>
            </a:br>
            <a:endParaRPr lang="en-US" smtClean="0"/>
          </a:p>
          <a:p>
            <a:pPr lvl="1" eaLnBrk="1" hangingPunct="1"/>
            <a:r>
              <a:rPr lang="en-US" smtClean="0"/>
              <a:t>buffer space and efficiency tradeoff?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174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174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174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174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1174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117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mtClean="0"/>
              <a:t>Real-Time Disk Scheduling</a:t>
            </a:r>
          </a:p>
        </p:txBody>
      </p:sp>
      <p:sp>
        <p:nvSpPr>
          <p:cNvPr id="115715" name="Rectangle 3"/>
          <p:cNvSpPr>
            <a:spLocks noGrp="1" noChangeArrowheads="1"/>
          </p:cNvSpPr>
          <p:nvPr>
            <p:ph type="body" idx="1"/>
          </p:nvPr>
        </p:nvSpPr>
        <p:spPr/>
        <p:txBody>
          <a:bodyPr/>
          <a:lstStyle/>
          <a:p>
            <a:pPr eaLnBrk="1" hangingPunct="1"/>
            <a:r>
              <a:rPr lang="en-US" smtClean="0">
                <a:sym typeface="Wingdings" charset="2"/>
              </a:rPr>
              <a:t>Traditional algorithms have no provision of time or deadlines</a:t>
            </a:r>
            <a:r>
              <a:rPr lang="en-US" smtClean="0"/>
              <a:t> </a:t>
            </a:r>
            <a:br>
              <a:rPr lang="en-US" smtClean="0"/>
            </a:br>
            <a:endParaRPr lang="en-US" smtClean="0"/>
          </a:p>
          <a:p>
            <a:pPr eaLnBrk="1" hangingPunct="1">
              <a:buFont typeface="Wingdings" charset="2"/>
              <a:buChar char="Ä"/>
            </a:pPr>
            <a:r>
              <a:rPr lang="en-US" smtClean="0"/>
              <a:t>Real–time algorithms targeted for real–time applications with deadlines</a:t>
            </a:r>
            <a:br>
              <a:rPr lang="en-US" smtClean="0"/>
            </a:br>
            <a:r>
              <a:rPr lang="en-US" smtClean="0"/>
              <a:t/>
            </a:r>
            <a:br>
              <a:rPr lang="en-US" smtClean="0"/>
            </a:br>
            <a:endParaRPr lang="en-US" smtClean="0"/>
          </a:p>
          <a:p>
            <a:pPr eaLnBrk="1" hangingPunct="1"/>
            <a:r>
              <a:rPr lang="en-US" smtClean="0"/>
              <a:t>Several proposed algorithms</a:t>
            </a:r>
          </a:p>
          <a:p>
            <a:pPr lvl="1" eaLnBrk="1" hangingPunct="1"/>
            <a:r>
              <a:rPr lang="en-US" sz="2000" smtClean="0"/>
              <a:t>earliest deadline first (EDF)</a:t>
            </a:r>
          </a:p>
          <a:p>
            <a:pPr lvl="1" eaLnBrk="1" hangingPunct="1"/>
            <a:r>
              <a:rPr lang="en-US" sz="2000" smtClean="0"/>
              <a:t>SCAN-EDF</a:t>
            </a:r>
          </a:p>
          <a:p>
            <a:pPr lvl="1" eaLnBrk="1" hangingPunct="1"/>
            <a:r>
              <a:rPr lang="en-US" sz="2000" smtClean="0"/>
              <a:t>shortest seek and earliest deadline by ordering/value (SSEDO / SSEDV)</a:t>
            </a:r>
          </a:p>
          <a:p>
            <a:pPr lvl="1" eaLnBrk="1" hangingPunct="1"/>
            <a:r>
              <a:rPr lang="en-US" sz="2000" smtClean="0"/>
              <a:t>priority SCAN (PSCAN)</a:t>
            </a:r>
          </a:p>
          <a:p>
            <a:pPr lvl="1" eaLnBrk="1" hangingPunct="1"/>
            <a:r>
              <a:rPr lang="en-US" sz="2000" smtClean="0"/>
              <a: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mtClean="0"/>
              <a:t>Earliest Deadline First (EDF)</a:t>
            </a:r>
          </a:p>
        </p:txBody>
      </p:sp>
      <p:sp>
        <p:nvSpPr>
          <p:cNvPr id="116739" name="Rectangle 3"/>
          <p:cNvSpPr>
            <a:spLocks noGrp="1" noChangeArrowheads="1"/>
          </p:cNvSpPr>
          <p:nvPr>
            <p:ph type="body" idx="1"/>
          </p:nvPr>
        </p:nvSpPr>
        <p:spPr>
          <a:xfrm>
            <a:off x="0" y="866775"/>
            <a:ext cx="9144000" cy="1598613"/>
          </a:xfrm>
        </p:spPr>
        <p:txBody>
          <a:bodyPr/>
          <a:lstStyle/>
          <a:p>
            <a:pPr eaLnBrk="1" hangingPunct="1">
              <a:buFont typeface="Wingdings" charset="2"/>
              <a:buNone/>
            </a:pPr>
            <a:r>
              <a:rPr lang="en-US" sz="2400" smtClean="0">
                <a:solidFill>
                  <a:schemeClr val="hlink"/>
                </a:solidFill>
              </a:rPr>
              <a:t>EDF</a:t>
            </a:r>
            <a:r>
              <a:rPr lang="en-US" sz="2400" smtClean="0"/>
              <a:t> serves the request with nearest deadline first</a:t>
            </a:r>
            <a:r>
              <a:rPr lang="en-US" sz="700" smtClean="0"/>
              <a:t/>
            </a:r>
            <a:br>
              <a:rPr lang="en-US" sz="700" smtClean="0"/>
            </a:br>
            <a:endParaRPr lang="en-US" sz="700" smtClean="0"/>
          </a:p>
          <a:p>
            <a:pPr eaLnBrk="1" hangingPunct="1"/>
            <a:r>
              <a:rPr lang="en-US" sz="2000" smtClean="0"/>
              <a:t>non-preemptive (i.e., an arriving request with a shorter deadline must wait)</a:t>
            </a:r>
            <a:r>
              <a:rPr lang="en-US" sz="800" smtClean="0"/>
              <a:t/>
            </a:r>
            <a:br>
              <a:rPr lang="en-US" sz="800" smtClean="0"/>
            </a:br>
            <a:endParaRPr lang="en-US" sz="800" smtClean="0"/>
          </a:p>
          <a:p>
            <a:pPr eaLnBrk="1" hangingPunct="1"/>
            <a:r>
              <a:rPr lang="en-US" sz="2000" smtClean="0"/>
              <a:t>excessive seeks </a:t>
            </a:r>
            <a:r>
              <a:rPr lang="en-US" sz="2000" smtClean="0">
                <a:sym typeface="Wingdings" charset="2"/>
              </a:rPr>
              <a:t> </a:t>
            </a:r>
            <a:r>
              <a:rPr lang="en-US" sz="2000" smtClean="0"/>
              <a:t>poor throughput</a:t>
            </a:r>
          </a:p>
        </p:txBody>
      </p:sp>
      <p:graphicFrame>
        <p:nvGraphicFramePr>
          <p:cNvPr id="1313796" name="Group 4"/>
          <p:cNvGraphicFramePr>
            <a:graphicFrameLocks noGrp="1"/>
          </p:cNvGraphicFramePr>
          <p:nvPr/>
        </p:nvGraphicFramePr>
        <p:xfrm>
          <a:off x="2608263" y="3895725"/>
          <a:ext cx="6480175" cy="274638"/>
        </p:xfrm>
        <a:graphic>
          <a:graphicData uri="http://schemas.openxmlformats.org/drawingml/2006/table">
            <a:tbl>
              <a:tblPr/>
              <a:tblGrid>
                <a:gridCol w="260350"/>
                <a:gridCol w="257175"/>
                <a:gridCol w="260350"/>
                <a:gridCol w="258762"/>
                <a:gridCol w="258763"/>
                <a:gridCol w="260350"/>
                <a:gridCol w="258762"/>
                <a:gridCol w="258763"/>
                <a:gridCol w="260350"/>
                <a:gridCol w="257175"/>
                <a:gridCol w="260350"/>
                <a:gridCol w="260350"/>
                <a:gridCol w="257175"/>
                <a:gridCol w="260350"/>
                <a:gridCol w="260350"/>
                <a:gridCol w="257175"/>
                <a:gridCol w="260350"/>
                <a:gridCol w="258762"/>
                <a:gridCol w="258763"/>
                <a:gridCol w="260350"/>
                <a:gridCol w="258762"/>
                <a:gridCol w="258763"/>
                <a:gridCol w="260350"/>
                <a:gridCol w="257175"/>
                <a:gridCol w="260350"/>
              </a:tblGrid>
              <a:tr h="274638">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8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58"/>
          <p:cNvGrpSpPr>
            <a:grpSpLocks/>
          </p:cNvGrpSpPr>
          <p:nvPr/>
        </p:nvGrpSpPr>
        <p:grpSpPr bwMode="auto">
          <a:xfrm>
            <a:off x="2424113" y="3465513"/>
            <a:ext cx="6708775" cy="3140075"/>
            <a:chOff x="1519" y="1395"/>
            <a:chExt cx="4226" cy="1978"/>
          </a:xfrm>
        </p:grpSpPr>
        <p:grpSp>
          <p:nvGrpSpPr>
            <p:cNvPr id="116854" name="Group 59"/>
            <p:cNvGrpSpPr>
              <a:grpSpLocks/>
            </p:cNvGrpSpPr>
            <p:nvPr/>
          </p:nvGrpSpPr>
          <p:grpSpPr bwMode="auto">
            <a:xfrm>
              <a:off x="1519" y="1961"/>
              <a:ext cx="212" cy="1412"/>
              <a:chOff x="60" y="2755"/>
              <a:chExt cx="212" cy="1412"/>
            </a:xfrm>
          </p:grpSpPr>
          <p:sp>
            <p:nvSpPr>
              <p:cNvPr id="116862" name="Text Box 60"/>
              <p:cNvSpPr txBox="1">
                <a:spLocks noChangeArrowheads="1"/>
              </p:cNvSpPr>
              <p:nvPr/>
            </p:nvSpPr>
            <p:spPr bwMode="auto">
              <a:xfrm rot="-5400000">
                <a:off x="-16" y="3880"/>
                <a:ext cx="363" cy="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i="1"/>
                  <a:t>time</a:t>
                </a:r>
              </a:p>
            </p:txBody>
          </p:sp>
          <p:sp>
            <p:nvSpPr>
              <p:cNvPr id="116863" name="Line 61"/>
              <p:cNvSpPr>
                <a:spLocks noChangeShapeType="1"/>
              </p:cNvSpPr>
              <p:nvPr/>
            </p:nvSpPr>
            <p:spPr bwMode="auto">
              <a:xfrm>
                <a:off x="175" y="2755"/>
                <a:ext cx="0" cy="1078"/>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sp>
          <p:nvSpPr>
            <p:cNvPr id="116855" name="Text Box 62"/>
            <p:cNvSpPr txBox="1">
              <a:spLocks noChangeArrowheads="1"/>
            </p:cNvSpPr>
            <p:nvPr/>
          </p:nvSpPr>
          <p:spPr bwMode="auto">
            <a:xfrm>
              <a:off x="4830" y="1395"/>
              <a:ext cx="913" cy="19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i="1">
                  <a:solidFill>
                    <a:schemeClr val="folHlink"/>
                  </a:solidFill>
                </a:rPr>
                <a:t>cylinder number</a:t>
              </a:r>
            </a:p>
          </p:txBody>
        </p:sp>
        <p:sp>
          <p:nvSpPr>
            <p:cNvPr id="116856" name="Text Box 63"/>
            <p:cNvSpPr txBox="1">
              <a:spLocks noChangeArrowheads="1"/>
            </p:cNvSpPr>
            <p:nvPr/>
          </p:nvSpPr>
          <p:spPr bwMode="auto">
            <a:xfrm>
              <a:off x="1635" y="1527"/>
              <a:ext cx="168"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solidFill>
                    <a:schemeClr val="folHlink"/>
                  </a:solidFill>
                </a:rPr>
                <a:t>1</a:t>
              </a:r>
            </a:p>
          </p:txBody>
        </p:sp>
        <p:sp>
          <p:nvSpPr>
            <p:cNvPr id="116857" name="Text Box 64"/>
            <p:cNvSpPr txBox="1">
              <a:spLocks noChangeArrowheads="1"/>
            </p:cNvSpPr>
            <p:nvPr/>
          </p:nvSpPr>
          <p:spPr bwMode="auto">
            <a:xfrm>
              <a:off x="2289" y="1527"/>
              <a:ext cx="168"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solidFill>
                    <a:schemeClr val="folHlink"/>
                  </a:solidFill>
                </a:rPr>
                <a:t>5</a:t>
              </a:r>
            </a:p>
          </p:txBody>
        </p:sp>
        <p:sp>
          <p:nvSpPr>
            <p:cNvPr id="116858" name="Text Box 65"/>
            <p:cNvSpPr txBox="1">
              <a:spLocks noChangeArrowheads="1"/>
            </p:cNvSpPr>
            <p:nvPr/>
          </p:nvSpPr>
          <p:spPr bwMode="auto">
            <a:xfrm>
              <a:off x="3072"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10</a:t>
              </a:r>
            </a:p>
          </p:txBody>
        </p:sp>
        <p:sp>
          <p:nvSpPr>
            <p:cNvPr id="116859" name="Text Box 66"/>
            <p:cNvSpPr txBox="1">
              <a:spLocks noChangeArrowheads="1"/>
            </p:cNvSpPr>
            <p:nvPr/>
          </p:nvSpPr>
          <p:spPr bwMode="auto">
            <a:xfrm>
              <a:off x="3881"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15</a:t>
              </a:r>
            </a:p>
          </p:txBody>
        </p:sp>
        <p:sp>
          <p:nvSpPr>
            <p:cNvPr id="116860" name="Text Box 67"/>
            <p:cNvSpPr txBox="1">
              <a:spLocks noChangeArrowheads="1"/>
            </p:cNvSpPr>
            <p:nvPr/>
          </p:nvSpPr>
          <p:spPr bwMode="auto">
            <a:xfrm>
              <a:off x="4696"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20</a:t>
              </a:r>
            </a:p>
          </p:txBody>
        </p:sp>
        <p:sp>
          <p:nvSpPr>
            <p:cNvPr id="116861" name="Text Box 68"/>
            <p:cNvSpPr txBox="1">
              <a:spLocks noChangeArrowheads="1"/>
            </p:cNvSpPr>
            <p:nvPr/>
          </p:nvSpPr>
          <p:spPr bwMode="auto">
            <a:xfrm>
              <a:off x="5525"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25</a:t>
              </a:r>
            </a:p>
          </p:txBody>
        </p:sp>
      </p:grpSp>
      <p:sp>
        <p:nvSpPr>
          <p:cNvPr id="1313861" name="Text Box 69"/>
          <p:cNvSpPr txBox="1">
            <a:spLocks noChangeArrowheads="1"/>
          </p:cNvSpPr>
          <p:nvPr/>
        </p:nvSpPr>
        <p:spPr bwMode="auto">
          <a:xfrm>
            <a:off x="-6350" y="3197225"/>
            <a:ext cx="630238"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00FF00"/>
                </a:solidFill>
              </a:rPr>
              <a:t>12</a:t>
            </a:r>
            <a:r>
              <a:rPr lang="en-US" sz="1800" b="0"/>
              <a:t>,5</a:t>
            </a:r>
          </a:p>
        </p:txBody>
      </p:sp>
      <p:sp>
        <p:nvSpPr>
          <p:cNvPr id="1313862" name="Text Box 70"/>
          <p:cNvSpPr txBox="1">
            <a:spLocks noChangeArrowheads="1"/>
          </p:cNvSpPr>
          <p:nvPr/>
        </p:nvSpPr>
        <p:spPr bwMode="auto">
          <a:xfrm>
            <a:off x="38100" y="2901950"/>
            <a:ext cx="514667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incoming requests (</a:t>
            </a:r>
            <a:r>
              <a:rPr lang="en-US" sz="1400">
                <a:solidFill>
                  <a:schemeClr val="folHlink"/>
                </a:solidFill>
                <a:latin typeface="Courier New" charset="0"/>
              </a:rPr>
              <a:t>&lt;block, deadline&gt;</a:t>
            </a:r>
            <a:r>
              <a:rPr lang="en-US" sz="1400" b="0">
                <a:solidFill>
                  <a:schemeClr val="folHlink"/>
                </a:solidFill>
              </a:rPr>
              <a:t>, in order of arrival):</a:t>
            </a:r>
          </a:p>
        </p:txBody>
      </p:sp>
      <p:sp>
        <p:nvSpPr>
          <p:cNvPr id="1313863" name="Text Box 71"/>
          <p:cNvSpPr txBox="1">
            <a:spLocks noChangeArrowheads="1"/>
          </p:cNvSpPr>
          <p:nvPr/>
        </p:nvSpPr>
        <p:spPr bwMode="auto">
          <a:xfrm>
            <a:off x="623888" y="3197225"/>
            <a:ext cx="630237"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chemeClr val="folHlink"/>
                </a:solidFill>
              </a:rPr>
              <a:t>14</a:t>
            </a:r>
            <a:r>
              <a:rPr lang="en-US" sz="1800" b="0"/>
              <a:t>,6</a:t>
            </a:r>
          </a:p>
        </p:txBody>
      </p:sp>
      <p:sp>
        <p:nvSpPr>
          <p:cNvPr id="1313864" name="Text Box 72"/>
          <p:cNvSpPr txBox="1">
            <a:spLocks noChangeArrowheads="1"/>
          </p:cNvSpPr>
          <p:nvPr/>
        </p:nvSpPr>
        <p:spPr bwMode="auto">
          <a:xfrm>
            <a:off x="1252538" y="3197225"/>
            <a:ext cx="50482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2,4</a:t>
            </a:r>
          </a:p>
        </p:txBody>
      </p:sp>
      <p:sp>
        <p:nvSpPr>
          <p:cNvPr id="1313865" name="Text Box 73"/>
          <p:cNvSpPr txBox="1">
            <a:spLocks noChangeArrowheads="1"/>
          </p:cNvSpPr>
          <p:nvPr/>
        </p:nvSpPr>
        <p:spPr bwMode="auto">
          <a:xfrm>
            <a:off x="1757363" y="3197225"/>
            <a:ext cx="50482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FF6600"/>
                </a:solidFill>
              </a:rPr>
              <a:t>7</a:t>
            </a:r>
            <a:r>
              <a:rPr lang="en-US" sz="1800" b="0"/>
              <a:t>,7</a:t>
            </a:r>
          </a:p>
        </p:txBody>
      </p:sp>
      <p:sp>
        <p:nvSpPr>
          <p:cNvPr id="1313866" name="Text Box 74"/>
          <p:cNvSpPr txBox="1">
            <a:spLocks noChangeArrowheads="1"/>
          </p:cNvSpPr>
          <p:nvPr/>
        </p:nvSpPr>
        <p:spPr bwMode="auto">
          <a:xfrm>
            <a:off x="2260600" y="3197225"/>
            <a:ext cx="630238"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33CC33"/>
                </a:solidFill>
              </a:rPr>
              <a:t>21</a:t>
            </a:r>
            <a:r>
              <a:rPr lang="en-US" sz="1800" b="0"/>
              <a:t>,1</a:t>
            </a:r>
          </a:p>
        </p:txBody>
      </p:sp>
      <p:sp>
        <p:nvSpPr>
          <p:cNvPr id="1313867" name="Text Box 75"/>
          <p:cNvSpPr txBox="1">
            <a:spLocks noChangeArrowheads="1"/>
          </p:cNvSpPr>
          <p:nvPr/>
        </p:nvSpPr>
        <p:spPr bwMode="auto">
          <a:xfrm>
            <a:off x="2890838" y="3197225"/>
            <a:ext cx="50482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66CCFF"/>
                </a:solidFill>
              </a:rPr>
              <a:t>8</a:t>
            </a:r>
            <a:r>
              <a:rPr lang="en-US" sz="1800" b="0"/>
              <a:t>,2</a:t>
            </a:r>
          </a:p>
        </p:txBody>
      </p:sp>
      <p:sp>
        <p:nvSpPr>
          <p:cNvPr id="1313868" name="Text Box 76"/>
          <p:cNvSpPr txBox="1">
            <a:spLocks noChangeArrowheads="1"/>
          </p:cNvSpPr>
          <p:nvPr/>
        </p:nvSpPr>
        <p:spPr bwMode="auto">
          <a:xfrm>
            <a:off x="3394075" y="3197225"/>
            <a:ext cx="630238"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chemeClr val="hlink"/>
                </a:solidFill>
              </a:rPr>
              <a:t>24</a:t>
            </a:r>
            <a:r>
              <a:rPr lang="en-US" sz="1800" b="0"/>
              <a:t>,3</a:t>
            </a:r>
          </a:p>
        </p:txBody>
      </p:sp>
      <p:sp>
        <p:nvSpPr>
          <p:cNvPr id="1313869" name="Oval 77"/>
          <p:cNvSpPr>
            <a:spLocks noChangeArrowheads="1"/>
          </p:cNvSpPr>
          <p:nvPr/>
        </p:nvSpPr>
        <p:spPr bwMode="auto">
          <a:xfrm>
            <a:off x="6034088" y="3962400"/>
            <a:ext cx="134937" cy="134938"/>
          </a:xfrm>
          <a:prstGeom prst="ellipse">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3870" name="Oval 78"/>
          <p:cNvSpPr>
            <a:spLocks noChangeArrowheads="1"/>
          </p:cNvSpPr>
          <p:nvPr/>
        </p:nvSpPr>
        <p:spPr bwMode="auto">
          <a:xfrm>
            <a:off x="2928938" y="3962400"/>
            <a:ext cx="134937" cy="134938"/>
          </a:xfrm>
          <a:prstGeom prst="ellipse">
            <a:avLst/>
          </a:prstGeom>
          <a:solidFill>
            <a:schemeClr val="tx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3871" name="Oval 79"/>
          <p:cNvSpPr>
            <a:spLocks noChangeArrowheads="1"/>
          </p:cNvSpPr>
          <p:nvPr/>
        </p:nvSpPr>
        <p:spPr bwMode="auto">
          <a:xfrm>
            <a:off x="4224338" y="3962400"/>
            <a:ext cx="134937" cy="134938"/>
          </a:xfrm>
          <a:prstGeom prst="ellipse">
            <a:avLst/>
          </a:prstGeom>
          <a:solidFill>
            <a:srgbClr val="FF99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3872" name="Oval 80"/>
          <p:cNvSpPr>
            <a:spLocks noChangeArrowheads="1"/>
          </p:cNvSpPr>
          <p:nvPr/>
        </p:nvSpPr>
        <p:spPr bwMode="auto">
          <a:xfrm>
            <a:off x="4494213" y="3962400"/>
            <a:ext cx="134937" cy="134938"/>
          </a:xfrm>
          <a:prstGeom prst="ellipse">
            <a:avLst/>
          </a:prstGeom>
          <a:solidFill>
            <a:srgbClr val="66CC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3873" name="Oval 81"/>
          <p:cNvSpPr>
            <a:spLocks noChangeArrowheads="1"/>
          </p:cNvSpPr>
          <p:nvPr/>
        </p:nvSpPr>
        <p:spPr bwMode="auto">
          <a:xfrm>
            <a:off x="8624888" y="3962400"/>
            <a:ext cx="134937" cy="134938"/>
          </a:xfrm>
          <a:prstGeom prst="ellipse">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3874" name="Oval 82"/>
          <p:cNvSpPr>
            <a:spLocks noChangeArrowheads="1"/>
          </p:cNvSpPr>
          <p:nvPr/>
        </p:nvSpPr>
        <p:spPr bwMode="auto">
          <a:xfrm>
            <a:off x="7861300" y="3962400"/>
            <a:ext cx="134938" cy="134938"/>
          </a:xfrm>
          <a:prstGeom prst="ellipse">
            <a:avLst/>
          </a:prstGeom>
          <a:solidFill>
            <a:srgbClr val="33CC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3875" name="Oval 83"/>
          <p:cNvSpPr>
            <a:spLocks noChangeArrowheads="1"/>
          </p:cNvSpPr>
          <p:nvPr/>
        </p:nvSpPr>
        <p:spPr bwMode="auto">
          <a:xfrm>
            <a:off x="5526088" y="3967163"/>
            <a:ext cx="134937" cy="134937"/>
          </a:xfrm>
          <a:prstGeom prst="ellipse">
            <a:avLst/>
          </a:prstGeom>
          <a:solidFill>
            <a:srgbClr val="00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3876" name="Line 84"/>
          <p:cNvSpPr>
            <a:spLocks noChangeShapeType="1"/>
          </p:cNvSpPr>
          <p:nvPr/>
        </p:nvSpPr>
        <p:spPr bwMode="auto">
          <a:xfrm>
            <a:off x="5184775" y="4273550"/>
            <a:ext cx="265113"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3877" name="Oval 85"/>
          <p:cNvSpPr>
            <a:spLocks noChangeArrowheads="1"/>
          </p:cNvSpPr>
          <p:nvPr/>
        </p:nvSpPr>
        <p:spPr bwMode="auto">
          <a:xfrm>
            <a:off x="4489450" y="4919663"/>
            <a:ext cx="134938" cy="134937"/>
          </a:xfrm>
          <a:prstGeom prst="ellipse">
            <a:avLst/>
          </a:prstGeom>
          <a:solidFill>
            <a:srgbClr val="66CC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graphicFrame>
        <p:nvGraphicFramePr>
          <p:cNvPr id="1313878" name="Group 86"/>
          <p:cNvGraphicFramePr>
            <a:graphicFrameLocks noGrp="1"/>
          </p:cNvGraphicFramePr>
          <p:nvPr/>
        </p:nvGraphicFramePr>
        <p:xfrm>
          <a:off x="517525" y="4086225"/>
          <a:ext cx="668338" cy="2105026"/>
        </p:xfrm>
        <a:graphic>
          <a:graphicData uri="http://schemas.openxmlformats.org/drawingml/2006/table">
            <a:tbl>
              <a:tblPr/>
              <a:tblGrid>
                <a:gridCol w="668338"/>
              </a:tblGrid>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13896" name="Text Box 104"/>
          <p:cNvSpPr txBox="1">
            <a:spLocks noChangeArrowheads="1"/>
          </p:cNvSpPr>
          <p:nvPr/>
        </p:nvSpPr>
        <p:spPr bwMode="auto">
          <a:xfrm>
            <a:off x="1131888" y="4025900"/>
            <a:ext cx="1014412" cy="517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i="1">
                <a:solidFill>
                  <a:schemeClr val="folHlink"/>
                </a:solidFill>
              </a:rPr>
              <a:t>scheduling</a:t>
            </a:r>
          </a:p>
          <a:p>
            <a:r>
              <a:rPr lang="en-US" sz="1400" b="0" i="1">
                <a:solidFill>
                  <a:schemeClr val="folHlink"/>
                </a:solidFill>
              </a:rPr>
              <a:t>queue</a:t>
            </a:r>
          </a:p>
        </p:txBody>
      </p:sp>
      <p:sp>
        <p:nvSpPr>
          <p:cNvPr id="1313897" name="Line 105"/>
          <p:cNvSpPr>
            <a:spLocks noChangeShapeType="1"/>
          </p:cNvSpPr>
          <p:nvPr/>
        </p:nvSpPr>
        <p:spPr bwMode="auto">
          <a:xfrm>
            <a:off x="858838" y="6227763"/>
            <a:ext cx="0" cy="134937"/>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3898" name="Line 106"/>
          <p:cNvSpPr>
            <a:spLocks noChangeShapeType="1"/>
          </p:cNvSpPr>
          <p:nvPr/>
        </p:nvSpPr>
        <p:spPr bwMode="auto">
          <a:xfrm>
            <a:off x="858838" y="3913188"/>
            <a:ext cx="0" cy="134937"/>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3899" name="Text Box 107"/>
          <p:cNvSpPr txBox="1">
            <a:spLocks noChangeArrowheads="1"/>
          </p:cNvSpPr>
          <p:nvPr/>
        </p:nvSpPr>
        <p:spPr bwMode="auto">
          <a:xfrm>
            <a:off x="38100" y="3236913"/>
            <a:ext cx="528638"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rgbClr val="00FF00"/>
                </a:solidFill>
              </a:rPr>
              <a:t>12</a:t>
            </a:r>
            <a:r>
              <a:rPr lang="en-US" sz="1400" b="0"/>
              <a:t>,5</a:t>
            </a:r>
          </a:p>
        </p:txBody>
      </p:sp>
      <p:sp>
        <p:nvSpPr>
          <p:cNvPr id="1313900" name="Text Box 108"/>
          <p:cNvSpPr txBox="1">
            <a:spLocks noChangeArrowheads="1"/>
          </p:cNvSpPr>
          <p:nvPr/>
        </p:nvSpPr>
        <p:spPr bwMode="auto">
          <a:xfrm>
            <a:off x="657225" y="3236913"/>
            <a:ext cx="528638"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14</a:t>
            </a:r>
            <a:r>
              <a:rPr lang="en-US" sz="1400" b="0"/>
              <a:t>,6</a:t>
            </a:r>
          </a:p>
        </p:txBody>
      </p:sp>
      <p:sp>
        <p:nvSpPr>
          <p:cNvPr id="1313901" name="Text Box 109"/>
          <p:cNvSpPr txBox="1">
            <a:spLocks noChangeArrowheads="1"/>
          </p:cNvSpPr>
          <p:nvPr/>
        </p:nvSpPr>
        <p:spPr bwMode="auto">
          <a:xfrm>
            <a:off x="1276350" y="3236913"/>
            <a:ext cx="431800"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t>2,4</a:t>
            </a:r>
          </a:p>
        </p:txBody>
      </p:sp>
      <p:sp>
        <p:nvSpPr>
          <p:cNvPr id="1313902" name="Text Box 110"/>
          <p:cNvSpPr txBox="1">
            <a:spLocks noChangeArrowheads="1"/>
          </p:cNvSpPr>
          <p:nvPr/>
        </p:nvSpPr>
        <p:spPr bwMode="auto">
          <a:xfrm>
            <a:off x="1798638" y="3236913"/>
            <a:ext cx="431800"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rgbClr val="FF6600"/>
                </a:solidFill>
              </a:rPr>
              <a:t>7</a:t>
            </a:r>
            <a:r>
              <a:rPr lang="en-US" sz="1400" b="0"/>
              <a:t>,7</a:t>
            </a:r>
          </a:p>
        </p:txBody>
      </p:sp>
      <p:sp>
        <p:nvSpPr>
          <p:cNvPr id="1313903" name="Text Box 111"/>
          <p:cNvSpPr txBox="1">
            <a:spLocks noChangeArrowheads="1"/>
          </p:cNvSpPr>
          <p:nvPr/>
        </p:nvSpPr>
        <p:spPr bwMode="auto">
          <a:xfrm>
            <a:off x="2320925" y="3236913"/>
            <a:ext cx="528638"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rgbClr val="33CC33"/>
                </a:solidFill>
              </a:rPr>
              <a:t>21</a:t>
            </a:r>
            <a:r>
              <a:rPr lang="en-US" sz="1400" b="0"/>
              <a:t>,1</a:t>
            </a:r>
          </a:p>
        </p:txBody>
      </p:sp>
      <p:sp>
        <p:nvSpPr>
          <p:cNvPr id="1313904" name="Text Box 112"/>
          <p:cNvSpPr txBox="1">
            <a:spLocks noChangeArrowheads="1"/>
          </p:cNvSpPr>
          <p:nvPr/>
        </p:nvSpPr>
        <p:spPr bwMode="auto">
          <a:xfrm>
            <a:off x="2940050" y="3236913"/>
            <a:ext cx="431800"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rgbClr val="66CCFF"/>
                </a:solidFill>
              </a:rPr>
              <a:t>8</a:t>
            </a:r>
            <a:r>
              <a:rPr lang="en-US" sz="1400" b="0"/>
              <a:t>,2</a:t>
            </a:r>
          </a:p>
        </p:txBody>
      </p:sp>
      <p:sp>
        <p:nvSpPr>
          <p:cNvPr id="1313905" name="Text Box 113"/>
          <p:cNvSpPr txBox="1">
            <a:spLocks noChangeArrowheads="1"/>
          </p:cNvSpPr>
          <p:nvPr/>
        </p:nvSpPr>
        <p:spPr bwMode="auto">
          <a:xfrm>
            <a:off x="3462338" y="3236913"/>
            <a:ext cx="528637"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hlink"/>
                </a:solidFill>
              </a:rPr>
              <a:t>24</a:t>
            </a:r>
            <a:r>
              <a:rPr lang="en-US" sz="1400" b="0"/>
              <a:t>,3</a:t>
            </a:r>
          </a:p>
        </p:txBody>
      </p:sp>
      <p:sp>
        <p:nvSpPr>
          <p:cNvPr id="1313906" name="Line 114"/>
          <p:cNvSpPr>
            <a:spLocks noChangeShapeType="1"/>
          </p:cNvSpPr>
          <p:nvPr/>
        </p:nvSpPr>
        <p:spPr bwMode="auto">
          <a:xfrm>
            <a:off x="5327650" y="4422775"/>
            <a:ext cx="2624138" cy="307975"/>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3907" name="Line 115"/>
          <p:cNvSpPr>
            <a:spLocks noChangeShapeType="1"/>
          </p:cNvSpPr>
          <p:nvPr/>
        </p:nvSpPr>
        <p:spPr bwMode="auto">
          <a:xfrm flipH="1">
            <a:off x="4541838" y="4721225"/>
            <a:ext cx="3398837" cy="288925"/>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3908" name="Line 116"/>
          <p:cNvSpPr>
            <a:spLocks noChangeShapeType="1"/>
          </p:cNvSpPr>
          <p:nvPr/>
        </p:nvSpPr>
        <p:spPr bwMode="auto">
          <a:xfrm>
            <a:off x="4562475" y="4999038"/>
            <a:ext cx="4133850" cy="27940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3909" name="Line 117"/>
          <p:cNvSpPr>
            <a:spLocks noChangeShapeType="1"/>
          </p:cNvSpPr>
          <p:nvPr/>
        </p:nvSpPr>
        <p:spPr bwMode="auto">
          <a:xfrm flipH="1">
            <a:off x="2992438" y="5267325"/>
            <a:ext cx="5724525" cy="288925"/>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3910" name="Line 118"/>
          <p:cNvSpPr>
            <a:spLocks noChangeShapeType="1"/>
          </p:cNvSpPr>
          <p:nvPr/>
        </p:nvSpPr>
        <p:spPr bwMode="auto">
          <a:xfrm>
            <a:off x="3001963" y="5546725"/>
            <a:ext cx="2593975" cy="277813"/>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3911" name="Line 119"/>
          <p:cNvSpPr>
            <a:spLocks noChangeShapeType="1"/>
          </p:cNvSpPr>
          <p:nvPr/>
        </p:nvSpPr>
        <p:spPr bwMode="auto">
          <a:xfrm>
            <a:off x="5586413" y="5834063"/>
            <a:ext cx="515937" cy="98425"/>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3912" name="Line 120"/>
          <p:cNvSpPr>
            <a:spLocks noChangeShapeType="1"/>
          </p:cNvSpPr>
          <p:nvPr/>
        </p:nvSpPr>
        <p:spPr bwMode="auto">
          <a:xfrm flipH="1">
            <a:off x="4283075" y="5943600"/>
            <a:ext cx="1819275" cy="36830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3913" name="Oval 121"/>
          <p:cNvSpPr>
            <a:spLocks noChangeArrowheads="1"/>
          </p:cNvSpPr>
          <p:nvPr/>
        </p:nvSpPr>
        <p:spPr bwMode="auto">
          <a:xfrm>
            <a:off x="2936875" y="5476875"/>
            <a:ext cx="134938" cy="134938"/>
          </a:xfrm>
          <a:prstGeom prst="ellipse">
            <a:avLst/>
          </a:prstGeom>
          <a:solidFill>
            <a:schemeClr val="tx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3914" name="Oval 122"/>
          <p:cNvSpPr>
            <a:spLocks noChangeArrowheads="1"/>
          </p:cNvSpPr>
          <p:nvPr/>
        </p:nvSpPr>
        <p:spPr bwMode="auto">
          <a:xfrm>
            <a:off x="5260975" y="4349750"/>
            <a:ext cx="134938" cy="134938"/>
          </a:xfrm>
          <a:prstGeom prst="ellipse">
            <a:avLst/>
          </a:prstGeom>
          <a:solidFill>
            <a:schemeClr val="accent1"/>
          </a:solidFill>
          <a:ln w="9525">
            <a:solidFill>
              <a:schemeClr val="tx1"/>
            </a:solidFill>
            <a:round/>
            <a:headEnd/>
            <a:tailEnd/>
          </a:ln>
        </p:spPr>
        <p:txBody>
          <a:bodyPr wrap="none" anchor="ctr"/>
          <a:lstStyle/>
          <a:p>
            <a:endParaRPr lang="nb-NO"/>
          </a:p>
        </p:txBody>
      </p:sp>
      <p:sp>
        <p:nvSpPr>
          <p:cNvPr id="1313915" name="Oval 123"/>
          <p:cNvSpPr>
            <a:spLocks noChangeArrowheads="1"/>
          </p:cNvSpPr>
          <p:nvPr/>
        </p:nvSpPr>
        <p:spPr bwMode="auto">
          <a:xfrm>
            <a:off x="8632825" y="5199063"/>
            <a:ext cx="134938" cy="134937"/>
          </a:xfrm>
          <a:prstGeom prst="ellipse">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3916" name="Oval 124"/>
          <p:cNvSpPr>
            <a:spLocks noChangeArrowheads="1"/>
          </p:cNvSpPr>
          <p:nvPr/>
        </p:nvSpPr>
        <p:spPr bwMode="auto">
          <a:xfrm>
            <a:off x="7856538" y="4641850"/>
            <a:ext cx="134937" cy="134938"/>
          </a:xfrm>
          <a:prstGeom prst="ellipse">
            <a:avLst/>
          </a:prstGeom>
          <a:solidFill>
            <a:srgbClr val="33CC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3917" name="Oval 125"/>
          <p:cNvSpPr>
            <a:spLocks noChangeArrowheads="1"/>
          </p:cNvSpPr>
          <p:nvPr/>
        </p:nvSpPr>
        <p:spPr bwMode="auto">
          <a:xfrm>
            <a:off x="4222750" y="6237288"/>
            <a:ext cx="134938" cy="134937"/>
          </a:xfrm>
          <a:prstGeom prst="ellipse">
            <a:avLst/>
          </a:prstGeom>
          <a:solidFill>
            <a:srgbClr val="FF99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3918" name="Oval 126"/>
          <p:cNvSpPr>
            <a:spLocks noChangeArrowheads="1"/>
          </p:cNvSpPr>
          <p:nvPr/>
        </p:nvSpPr>
        <p:spPr bwMode="auto">
          <a:xfrm>
            <a:off x="6029325" y="5872163"/>
            <a:ext cx="134938" cy="134937"/>
          </a:xfrm>
          <a:prstGeom prst="ellipse">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3919" name="Oval 127"/>
          <p:cNvSpPr>
            <a:spLocks noChangeArrowheads="1"/>
          </p:cNvSpPr>
          <p:nvPr/>
        </p:nvSpPr>
        <p:spPr bwMode="auto">
          <a:xfrm>
            <a:off x="5524500" y="5756275"/>
            <a:ext cx="134938" cy="134938"/>
          </a:xfrm>
          <a:prstGeom prst="ellipse">
            <a:avLst/>
          </a:prstGeom>
          <a:solidFill>
            <a:srgbClr val="00FF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38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38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138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1389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138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13868"/>
                                        </p:tgtEl>
                                        <p:attrNameLst>
                                          <p:attrName>style.visibility</p:attrName>
                                        </p:attrNameLst>
                                      </p:cBhvr>
                                      <p:to>
                                        <p:strVal val="visible"/>
                                      </p:to>
                                    </p:set>
                                    <p:anim calcmode="lin" valueType="num">
                                      <p:cBhvr additive="base">
                                        <p:cTn id="19" dur="500" fill="hold"/>
                                        <p:tgtEl>
                                          <p:spTgt spid="1313868"/>
                                        </p:tgtEl>
                                        <p:attrNameLst>
                                          <p:attrName>ppt_x</p:attrName>
                                        </p:attrNameLst>
                                      </p:cBhvr>
                                      <p:tavLst>
                                        <p:tav tm="0">
                                          <p:val>
                                            <p:strVal val="0-#ppt_w/2"/>
                                          </p:val>
                                        </p:tav>
                                        <p:tav tm="100000">
                                          <p:val>
                                            <p:strVal val="#ppt_x"/>
                                          </p:val>
                                        </p:tav>
                                      </p:tavLst>
                                    </p:anim>
                                    <p:anim calcmode="lin" valueType="num">
                                      <p:cBhvr additive="base">
                                        <p:cTn id="20" dur="500" fill="hold"/>
                                        <p:tgtEl>
                                          <p:spTgt spid="1313868"/>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313905"/>
                                        </p:tgtEl>
                                        <p:attrNameLst>
                                          <p:attrName>style.visibility</p:attrName>
                                        </p:attrNameLst>
                                      </p:cBhvr>
                                      <p:to>
                                        <p:strVal val="visible"/>
                                      </p:to>
                                    </p:set>
                                  </p:childTnLst>
                                </p:cTn>
                              </p:par>
                            </p:childTnLst>
                          </p:cTn>
                        </p:par>
                        <p:par>
                          <p:cTn id="24" fill="hold" nodeType="afterGroup">
                            <p:stCondLst>
                              <p:cond delay="500"/>
                            </p:stCondLst>
                            <p:childTnLst>
                              <p:par>
                                <p:cTn id="25" presetID="0" presetClass="path" presetSubtype="0" accel="50000" decel="50000" fill="hold" grpId="1" nodeType="afterEffect">
                                  <p:stCondLst>
                                    <p:cond delay="0"/>
                                  </p:stCondLst>
                                  <p:childTnLst>
                                    <p:animMotion origin="layout" path="M 0.0 0.0 L -0.31406 0.08125 L -0.31528 0.38565 " pathEditMode="relative" ptsTypes="AAA">
                                      <p:cBhvr>
                                        <p:cTn id="26" dur="2000" fill="hold"/>
                                        <p:tgtEl>
                                          <p:spTgt spid="1313905"/>
                                        </p:tgtEl>
                                        <p:attrNameLst>
                                          <p:attrName>ppt_x</p:attrName>
                                          <p:attrName>ppt_y</p:attrName>
                                        </p:attrNameLst>
                                      </p:cBhvr>
                                    </p:animMotion>
                                  </p:childTnLst>
                                </p:cTn>
                              </p:par>
                            </p:childTnLst>
                          </p:cTn>
                        </p:par>
                        <p:par>
                          <p:cTn id="27" fill="hold" nodeType="afterGroup">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1313867"/>
                                        </p:tgtEl>
                                        <p:attrNameLst>
                                          <p:attrName>style.visibility</p:attrName>
                                        </p:attrNameLst>
                                      </p:cBhvr>
                                      <p:to>
                                        <p:strVal val="visible"/>
                                      </p:to>
                                    </p:set>
                                    <p:anim calcmode="lin" valueType="num">
                                      <p:cBhvr additive="base">
                                        <p:cTn id="30" dur="500" fill="hold"/>
                                        <p:tgtEl>
                                          <p:spTgt spid="1313867"/>
                                        </p:tgtEl>
                                        <p:attrNameLst>
                                          <p:attrName>ppt_x</p:attrName>
                                        </p:attrNameLst>
                                      </p:cBhvr>
                                      <p:tavLst>
                                        <p:tav tm="0">
                                          <p:val>
                                            <p:strVal val="0-#ppt_w/2"/>
                                          </p:val>
                                        </p:tav>
                                        <p:tav tm="100000">
                                          <p:val>
                                            <p:strVal val="#ppt_x"/>
                                          </p:val>
                                        </p:tav>
                                      </p:tavLst>
                                    </p:anim>
                                    <p:anim calcmode="lin" valueType="num">
                                      <p:cBhvr additive="base">
                                        <p:cTn id="31" dur="500" fill="hold"/>
                                        <p:tgtEl>
                                          <p:spTgt spid="1313867"/>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3000"/>
                            </p:stCondLst>
                            <p:childTnLst>
                              <p:par>
                                <p:cTn id="33" presetID="0" presetClass="path" presetSubtype="0" accel="50000" decel="50000" fill="hold" grpId="2" nodeType="afterEffect">
                                  <p:stCondLst>
                                    <p:cond delay="0"/>
                                  </p:stCondLst>
                                  <p:childTnLst>
                                    <p:animMotion origin="layout" path="M -0.31528 0.38564 L -0.31528 0.34213 " pathEditMode="relative" rAng="0" ptsTypes="AA">
                                      <p:cBhvr>
                                        <p:cTn id="34" dur="2000" fill="hold"/>
                                        <p:tgtEl>
                                          <p:spTgt spid="1313905"/>
                                        </p:tgtEl>
                                        <p:attrNameLst>
                                          <p:attrName>ppt_x</p:attrName>
                                          <p:attrName>ppt_y</p:attrName>
                                        </p:attrNameLst>
                                      </p:cBhvr>
                                      <p:rCtr x="0" y="-2176"/>
                                    </p:animMotion>
                                  </p:childTnLst>
                                </p:cTn>
                              </p:par>
                            </p:childTnLst>
                          </p:cTn>
                        </p:par>
                        <p:par>
                          <p:cTn id="35" fill="hold" nodeType="afterGroup">
                            <p:stCondLst>
                              <p:cond delay="5000"/>
                            </p:stCondLst>
                            <p:childTnLst>
                              <p:par>
                                <p:cTn id="36" presetID="1" presetClass="entr" presetSubtype="0" fill="hold" grpId="0" nodeType="afterEffect">
                                  <p:stCondLst>
                                    <p:cond delay="0"/>
                                  </p:stCondLst>
                                  <p:childTnLst>
                                    <p:set>
                                      <p:cBhvr>
                                        <p:cTn id="37" dur="1" fill="hold">
                                          <p:stCondLst>
                                            <p:cond delay="0"/>
                                          </p:stCondLst>
                                        </p:cTn>
                                        <p:tgtEl>
                                          <p:spTgt spid="1313904"/>
                                        </p:tgtEl>
                                        <p:attrNameLst>
                                          <p:attrName>style.visibility</p:attrName>
                                        </p:attrNameLst>
                                      </p:cBhvr>
                                      <p:to>
                                        <p:strVal val="visible"/>
                                      </p:to>
                                    </p:set>
                                  </p:childTnLst>
                                </p:cTn>
                              </p:par>
                            </p:childTnLst>
                          </p:cTn>
                        </p:par>
                        <p:par>
                          <p:cTn id="38" fill="hold" nodeType="afterGroup">
                            <p:stCondLst>
                              <p:cond delay="5000"/>
                            </p:stCondLst>
                            <p:childTnLst>
                              <p:par>
                                <p:cTn id="39" presetID="0" presetClass="path" presetSubtype="0" accel="50000" decel="50000" fill="hold" grpId="1" nodeType="afterEffect">
                                  <p:stCondLst>
                                    <p:cond delay="0"/>
                                  </p:stCondLst>
                                  <p:childTnLst>
                                    <p:animMotion origin="layout" path="M 0.0 0.0 L -0.25226 0.08403 L -0.2533 0.38704 " pathEditMode="relative" ptsTypes="AAA">
                                      <p:cBhvr>
                                        <p:cTn id="40" dur="2000" fill="hold"/>
                                        <p:tgtEl>
                                          <p:spTgt spid="1313904"/>
                                        </p:tgtEl>
                                        <p:attrNameLst>
                                          <p:attrName>ppt_x</p:attrName>
                                          <p:attrName>ppt_y</p:attrName>
                                        </p:attrNameLst>
                                      </p:cBhvr>
                                    </p:animMotion>
                                  </p:childTnLst>
                                </p:cTn>
                              </p:par>
                            </p:childTnLst>
                          </p:cTn>
                        </p:par>
                        <p:par>
                          <p:cTn id="41" fill="hold" nodeType="afterGroup">
                            <p:stCondLst>
                              <p:cond delay="7000"/>
                            </p:stCondLst>
                            <p:childTnLst>
                              <p:par>
                                <p:cTn id="42" presetID="2" presetClass="entr" presetSubtype="8" fill="hold" grpId="0" nodeType="afterEffect">
                                  <p:stCondLst>
                                    <p:cond delay="0"/>
                                  </p:stCondLst>
                                  <p:childTnLst>
                                    <p:set>
                                      <p:cBhvr>
                                        <p:cTn id="43" dur="1" fill="hold">
                                          <p:stCondLst>
                                            <p:cond delay="0"/>
                                          </p:stCondLst>
                                        </p:cTn>
                                        <p:tgtEl>
                                          <p:spTgt spid="1313866"/>
                                        </p:tgtEl>
                                        <p:attrNameLst>
                                          <p:attrName>style.visibility</p:attrName>
                                        </p:attrNameLst>
                                      </p:cBhvr>
                                      <p:to>
                                        <p:strVal val="visible"/>
                                      </p:to>
                                    </p:set>
                                    <p:anim calcmode="lin" valueType="num">
                                      <p:cBhvr additive="base">
                                        <p:cTn id="44" dur="500" fill="hold"/>
                                        <p:tgtEl>
                                          <p:spTgt spid="1313866"/>
                                        </p:tgtEl>
                                        <p:attrNameLst>
                                          <p:attrName>ppt_x</p:attrName>
                                        </p:attrNameLst>
                                      </p:cBhvr>
                                      <p:tavLst>
                                        <p:tav tm="0">
                                          <p:val>
                                            <p:strVal val="0-#ppt_w/2"/>
                                          </p:val>
                                        </p:tav>
                                        <p:tav tm="100000">
                                          <p:val>
                                            <p:strVal val="#ppt_x"/>
                                          </p:val>
                                        </p:tav>
                                      </p:tavLst>
                                    </p:anim>
                                    <p:anim calcmode="lin" valueType="num">
                                      <p:cBhvr additive="base">
                                        <p:cTn id="45" dur="500" fill="hold"/>
                                        <p:tgtEl>
                                          <p:spTgt spid="1313866"/>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7500"/>
                            </p:stCondLst>
                            <p:childTnLst>
                              <p:par>
                                <p:cTn id="47" presetID="0" presetClass="path" presetSubtype="0" accel="50000" decel="50000" fill="hold" grpId="3" nodeType="afterEffect">
                                  <p:stCondLst>
                                    <p:cond delay="0"/>
                                  </p:stCondLst>
                                  <p:childTnLst>
                                    <p:animMotion origin="layout" path="M -0.31528 0.34213 L -0.31528 0.29583 " pathEditMode="relative" rAng="0" ptsTypes="AA">
                                      <p:cBhvr>
                                        <p:cTn id="48" dur="1000" fill="hold"/>
                                        <p:tgtEl>
                                          <p:spTgt spid="1313905"/>
                                        </p:tgtEl>
                                        <p:attrNameLst>
                                          <p:attrName>ppt_x</p:attrName>
                                          <p:attrName>ppt_y</p:attrName>
                                        </p:attrNameLst>
                                      </p:cBhvr>
                                      <p:rCtr x="0" y="-2315"/>
                                    </p:animMotion>
                                  </p:childTnLst>
                                </p:cTn>
                              </p:par>
                              <p:par>
                                <p:cTn id="49" presetID="0" presetClass="path" presetSubtype="0" accel="50000" decel="50000" fill="hold" grpId="2" nodeType="withEffect">
                                  <p:stCondLst>
                                    <p:cond delay="0"/>
                                  </p:stCondLst>
                                  <p:childTnLst>
                                    <p:animMotion origin="layout" path="M -0.25295 0.38565 L -0.25399 0.34213 " pathEditMode="relative" rAng="0" ptsTypes="AA">
                                      <p:cBhvr>
                                        <p:cTn id="50" dur="1000" fill="hold"/>
                                        <p:tgtEl>
                                          <p:spTgt spid="1313904"/>
                                        </p:tgtEl>
                                        <p:attrNameLst>
                                          <p:attrName>ppt_x</p:attrName>
                                          <p:attrName>ppt_y</p:attrName>
                                        </p:attrNameLst>
                                      </p:cBhvr>
                                      <p:rCtr x="-52" y="-2176"/>
                                    </p:animMotion>
                                  </p:childTnLst>
                                </p:cTn>
                              </p:par>
                            </p:childTnLst>
                          </p:cTn>
                        </p:par>
                        <p:par>
                          <p:cTn id="51" fill="hold" nodeType="afterGroup">
                            <p:stCondLst>
                              <p:cond delay="8500"/>
                            </p:stCondLst>
                            <p:childTnLst>
                              <p:par>
                                <p:cTn id="52" presetID="1" presetClass="entr" presetSubtype="0" fill="hold" grpId="0" nodeType="afterEffect">
                                  <p:stCondLst>
                                    <p:cond delay="0"/>
                                  </p:stCondLst>
                                  <p:childTnLst>
                                    <p:set>
                                      <p:cBhvr>
                                        <p:cTn id="53" dur="1" fill="hold">
                                          <p:stCondLst>
                                            <p:cond delay="0"/>
                                          </p:stCondLst>
                                        </p:cTn>
                                        <p:tgtEl>
                                          <p:spTgt spid="1313903"/>
                                        </p:tgtEl>
                                        <p:attrNameLst>
                                          <p:attrName>style.visibility</p:attrName>
                                        </p:attrNameLst>
                                      </p:cBhvr>
                                      <p:to>
                                        <p:strVal val="visible"/>
                                      </p:to>
                                    </p:set>
                                  </p:childTnLst>
                                </p:cTn>
                              </p:par>
                            </p:childTnLst>
                          </p:cTn>
                        </p:par>
                        <p:par>
                          <p:cTn id="54" fill="hold" nodeType="afterGroup">
                            <p:stCondLst>
                              <p:cond delay="8500"/>
                            </p:stCondLst>
                            <p:childTnLst>
                              <p:par>
                                <p:cTn id="55" presetID="0" presetClass="path" presetSubtype="0" accel="50000" decel="50000" fill="hold" grpId="1" nodeType="afterEffect">
                                  <p:stCondLst>
                                    <p:cond delay="0"/>
                                  </p:stCondLst>
                                  <p:childTnLst>
                                    <p:animMotion origin="layout" path="M 0.0 0.0 L -0.19028 0.08704 L -0.19132 0.38704 " pathEditMode="relative" ptsTypes="AAA">
                                      <p:cBhvr>
                                        <p:cTn id="56" dur="2000" fill="hold"/>
                                        <p:tgtEl>
                                          <p:spTgt spid="1313903"/>
                                        </p:tgtEl>
                                        <p:attrNameLst>
                                          <p:attrName>ppt_x</p:attrName>
                                          <p:attrName>ppt_y</p:attrName>
                                        </p:attrNameLst>
                                      </p:cBhvr>
                                    </p:animMotion>
                                  </p:childTnLst>
                                </p:cTn>
                              </p:par>
                            </p:childTnLst>
                          </p:cTn>
                        </p:par>
                        <p:par>
                          <p:cTn id="57" fill="hold" nodeType="afterGroup">
                            <p:stCondLst>
                              <p:cond delay="10500"/>
                            </p:stCondLst>
                            <p:childTnLst>
                              <p:par>
                                <p:cTn id="58" presetID="2" presetClass="entr" presetSubtype="8" fill="hold" grpId="0" nodeType="afterEffect">
                                  <p:stCondLst>
                                    <p:cond delay="0"/>
                                  </p:stCondLst>
                                  <p:childTnLst>
                                    <p:set>
                                      <p:cBhvr>
                                        <p:cTn id="59" dur="1" fill="hold">
                                          <p:stCondLst>
                                            <p:cond delay="0"/>
                                          </p:stCondLst>
                                        </p:cTn>
                                        <p:tgtEl>
                                          <p:spTgt spid="1313865"/>
                                        </p:tgtEl>
                                        <p:attrNameLst>
                                          <p:attrName>style.visibility</p:attrName>
                                        </p:attrNameLst>
                                      </p:cBhvr>
                                      <p:to>
                                        <p:strVal val="visible"/>
                                      </p:to>
                                    </p:set>
                                    <p:anim calcmode="lin" valueType="num">
                                      <p:cBhvr additive="base">
                                        <p:cTn id="60" dur="500" fill="hold"/>
                                        <p:tgtEl>
                                          <p:spTgt spid="1313865"/>
                                        </p:tgtEl>
                                        <p:attrNameLst>
                                          <p:attrName>ppt_x</p:attrName>
                                        </p:attrNameLst>
                                      </p:cBhvr>
                                      <p:tavLst>
                                        <p:tav tm="0">
                                          <p:val>
                                            <p:strVal val="0-#ppt_w/2"/>
                                          </p:val>
                                        </p:tav>
                                        <p:tav tm="100000">
                                          <p:val>
                                            <p:strVal val="#ppt_x"/>
                                          </p:val>
                                        </p:tav>
                                      </p:tavLst>
                                    </p:anim>
                                    <p:anim calcmode="lin" valueType="num">
                                      <p:cBhvr additive="base">
                                        <p:cTn id="61" dur="500" fill="hold"/>
                                        <p:tgtEl>
                                          <p:spTgt spid="1313865"/>
                                        </p:tgtEl>
                                        <p:attrNameLst>
                                          <p:attrName>ppt_y</p:attrName>
                                        </p:attrNameLst>
                                      </p:cBhvr>
                                      <p:tavLst>
                                        <p:tav tm="0">
                                          <p:val>
                                            <p:strVal val="#ppt_y"/>
                                          </p:val>
                                        </p:tav>
                                        <p:tav tm="100000">
                                          <p:val>
                                            <p:strVal val="#ppt_y"/>
                                          </p:val>
                                        </p:tav>
                                      </p:tavLst>
                                    </p:anim>
                                  </p:childTnLst>
                                </p:cTn>
                              </p:par>
                            </p:childTnLst>
                          </p:cTn>
                        </p:par>
                        <p:par>
                          <p:cTn id="62" fill="hold" nodeType="afterGroup">
                            <p:stCondLst>
                              <p:cond delay="11000"/>
                            </p:stCondLst>
                            <p:childTnLst>
                              <p:par>
                                <p:cTn id="63" presetID="1" presetClass="entr" presetSubtype="0" fill="hold" grpId="0" nodeType="afterEffect">
                                  <p:stCondLst>
                                    <p:cond delay="0"/>
                                  </p:stCondLst>
                                  <p:childTnLst>
                                    <p:set>
                                      <p:cBhvr>
                                        <p:cTn id="64" dur="1" fill="hold">
                                          <p:stCondLst>
                                            <p:cond delay="0"/>
                                          </p:stCondLst>
                                        </p:cTn>
                                        <p:tgtEl>
                                          <p:spTgt spid="1313902"/>
                                        </p:tgtEl>
                                        <p:attrNameLst>
                                          <p:attrName>style.visibility</p:attrName>
                                        </p:attrNameLst>
                                      </p:cBhvr>
                                      <p:to>
                                        <p:strVal val="visible"/>
                                      </p:to>
                                    </p:set>
                                  </p:childTnLst>
                                </p:cTn>
                              </p:par>
                            </p:childTnLst>
                          </p:cTn>
                        </p:par>
                        <p:par>
                          <p:cTn id="65" fill="hold" nodeType="afterGroup">
                            <p:stCondLst>
                              <p:cond delay="11000"/>
                            </p:stCondLst>
                            <p:childTnLst>
                              <p:par>
                                <p:cTn id="66" presetID="0" presetClass="path" presetSubtype="0" accel="50000" decel="50000" fill="hold" grpId="1" nodeType="afterEffect">
                                  <p:stCondLst>
                                    <p:cond delay="0"/>
                                  </p:stCondLst>
                                  <p:childTnLst>
                                    <p:animMotion origin="layout" path="M -2.5E-6 -2.96296E-6 L -0.1283 0.08588 L -0.12934 0.25672 " pathEditMode="relative" rAng="0" ptsTypes="AAA">
                                      <p:cBhvr>
                                        <p:cTn id="67" dur="2000" fill="hold"/>
                                        <p:tgtEl>
                                          <p:spTgt spid="1313902"/>
                                        </p:tgtEl>
                                        <p:attrNameLst>
                                          <p:attrName>ppt_x</p:attrName>
                                          <p:attrName>ppt_y</p:attrName>
                                        </p:attrNameLst>
                                      </p:cBhvr>
                                      <p:rCtr x="-6476" y="12824"/>
                                    </p:animMotion>
                                  </p:childTnLst>
                                </p:cTn>
                              </p:par>
                            </p:childTnLst>
                          </p:cTn>
                        </p:par>
                        <p:par>
                          <p:cTn id="68" fill="hold" nodeType="afterGroup">
                            <p:stCondLst>
                              <p:cond delay="13000"/>
                            </p:stCondLst>
                            <p:childTnLst>
                              <p:par>
                                <p:cTn id="69" presetID="2" presetClass="entr" presetSubtype="8" fill="hold" grpId="0" nodeType="afterEffect">
                                  <p:stCondLst>
                                    <p:cond delay="0"/>
                                  </p:stCondLst>
                                  <p:childTnLst>
                                    <p:set>
                                      <p:cBhvr>
                                        <p:cTn id="70" dur="1" fill="hold">
                                          <p:stCondLst>
                                            <p:cond delay="0"/>
                                          </p:stCondLst>
                                        </p:cTn>
                                        <p:tgtEl>
                                          <p:spTgt spid="1313864"/>
                                        </p:tgtEl>
                                        <p:attrNameLst>
                                          <p:attrName>style.visibility</p:attrName>
                                        </p:attrNameLst>
                                      </p:cBhvr>
                                      <p:to>
                                        <p:strVal val="visible"/>
                                      </p:to>
                                    </p:set>
                                    <p:anim calcmode="lin" valueType="num">
                                      <p:cBhvr additive="base">
                                        <p:cTn id="71" dur="500" fill="hold"/>
                                        <p:tgtEl>
                                          <p:spTgt spid="1313864"/>
                                        </p:tgtEl>
                                        <p:attrNameLst>
                                          <p:attrName>ppt_x</p:attrName>
                                        </p:attrNameLst>
                                      </p:cBhvr>
                                      <p:tavLst>
                                        <p:tav tm="0">
                                          <p:val>
                                            <p:strVal val="0-#ppt_w/2"/>
                                          </p:val>
                                        </p:tav>
                                        <p:tav tm="100000">
                                          <p:val>
                                            <p:strVal val="#ppt_x"/>
                                          </p:val>
                                        </p:tav>
                                      </p:tavLst>
                                    </p:anim>
                                    <p:anim calcmode="lin" valueType="num">
                                      <p:cBhvr additive="base">
                                        <p:cTn id="72" dur="500" fill="hold"/>
                                        <p:tgtEl>
                                          <p:spTgt spid="1313864"/>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13500"/>
                            </p:stCondLst>
                            <p:childTnLst>
                              <p:par>
                                <p:cTn id="74" presetID="0" presetClass="path" presetSubtype="0" accel="50000" decel="50000" fill="hold" grpId="2" nodeType="afterEffect">
                                  <p:stCondLst>
                                    <p:cond delay="0"/>
                                  </p:stCondLst>
                                  <p:childTnLst>
                                    <p:animMotion origin="layout" path="M -0.12934 0.25671 L -0.12934 0.2132 " pathEditMode="relative" rAng="0" ptsTypes="AA">
                                      <p:cBhvr>
                                        <p:cTn id="75" dur="2000" fill="hold"/>
                                        <p:tgtEl>
                                          <p:spTgt spid="1313902"/>
                                        </p:tgtEl>
                                        <p:attrNameLst>
                                          <p:attrName>ppt_x</p:attrName>
                                          <p:attrName>ppt_y</p:attrName>
                                        </p:attrNameLst>
                                      </p:cBhvr>
                                      <p:rCtr x="0" y="-2176"/>
                                    </p:animMotion>
                                  </p:childTnLst>
                                </p:cTn>
                              </p:par>
                            </p:childTnLst>
                          </p:cTn>
                        </p:par>
                        <p:par>
                          <p:cTn id="76" fill="hold" nodeType="afterGroup">
                            <p:stCondLst>
                              <p:cond delay="15500"/>
                            </p:stCondLst>
                            <p:childTnLst>
                              <p:par>
                                <p:cTn id="77" presetID="1" presetClass="entr" presetSubtype="0" fill="hold" grpId="0" nodeType="afterEffect">
                                  <p:stCondLst>
                                    <p:cond delay="0"/>
                                  </p:stCondLst>
                                  <p:childTnLst>
                                    <p:set>
                                      <p:cBhvr>
                                        <p:cTn id="78" dur="1" fill="hold">
                                          <p:stCondLst>
                                            <p:cond delay="0"/>
                                          </p:stCondLst>
                                        </p:cTn>
                                        <p:tgtEl>
                                          <p:spTgt spid="1313901"/>
                                        </p:tgtEl>
                                        <p:attrNameLst>
                                          <p:attrName>style.visibility</p:attrName>
                                        </p:attrNameLst>
                                      </p:cBhvr>
                                      <p:to>
                                        <p:strVal val="visible"/>
                                      </p:to>
                                    </p:set>
                                  </p:childTnLst>
                                </p:cTn>
                              </p:par>
                            </p:childTnLst>
                          </p:cTn>
                        </p:par>
                        <p:par>
                          <p:cTn id="79" fill="hold" nodeType="afterGroup">
                            <p:stCondLst>
                              <p:cond delay="15500"/>
                            </p:stCondLst>
                            <p:childTnLst>
                              <p:par>
                                <p:cTn id="80" presetID="0" presetClass="path" presetSubtype="0" accel="50000" decel="50000" fill="hold" grpId="1" nodeType="afterEffect">
                                  <p:stCondLst>
                                    <p:cond delay="0"/>
                                  </p:stCondLst>
                                  <p:childTnLst>
                                    <p:animMotion origin="layout" path="M 0.0 0.0 L -0.07066 0.08982 L -0.0717 0.25648 " pathEditMode="relative" ptsTypes="AAA">
                                      <p:cBhvr>
                                        <p:cTn id="81" dur="2000" fill="hold"/>
                                        <p:tgtEl>
                                          <p:spTgt spid="1313901"/>
                                        </p:tgtEl>
                                        <p:attrNameLst>
                                          <p:attrName>ppt_x</p:attrName>
                                          <p:attrName>ppt_y</p:attrName>
                                        </p:attrNameLst>
                                      </p:cBhvr>
                                    </p:animMotion>
                                  </p:childTnLst>
                                </p:cTn>
                              </p:par>
                            </p:childTnLst>
                          </p:cTn>
                        </p:par>
                        <p:par>
                          <p:cTn id="82" fill="hold" nodeType="afterGroup">
                            <p:stCondLst>
                              <p:cond delay="17500"/>
                            </p:stCondLst>
                            <p:childTnLst>
                              <p:par>
                                <p:cTn id="83" presetID="2" presetClass="entr" presetSubtype="8" fill="hold" grpId="0" nodeType="afterEffect">
                                  <p:stCondLst>
                                    <p:cond delay="0"/>
                                  </p:stCondLst>
                                  <p:childTnLst>
                                    <p:set>
                                      <p:cBhvr>
                                        <p:cTn id="84" dur="1" fill="hold">
                                          <p:stCondLst>
                                            <p:cond delay="0"/>
                                          </p:stCondLst>
                                        </p:cTn>
                                        <p:tgtEl>
                                          <p:spTgt spid="1313863"/>
                                        </p:tgtEl>
                                        <p:attrNameLst>
                                          <p:attrName>style.visibility</p:attrName>
                                        </p:attrNameLst>
                                      </p:cBhvr>
                                      <p:to>
                                        <p:strVal val="visible"/>
                                      </p:to>
                                    </p:set>
                                    <p:anim calcmode="lin" valueType="num">
                                      <p:cBhvr additive="base">
                                        <p:cTn id="85" dur="500" fill="hold"/>
                                        <p:tgtEl>
                                          <p:spTgt spid="1313863"/>
                                        </p:tgtEl>
                                        <p:attrNameLst>
                                          <p:attrName>ppt_x</p:attrName>
                                        </p:attrNameLst>
                                      </p:cBhvr>
                                      <p:tavLst>
                                        <p:tav tm="0">
                                          <p:val>
                                            <p:strVal val="0-#ppt_w/2"/>
                                          </p:val>
                                        </p:tav>
                                        <p:tav tm="100000">
                                          <p:val>
                                            <p:strVal val="#ppt_x"/>
                                          </p:val>
                                        </p:tav>
                                      </p:tavLst>
                                    </p:anim>
                                    <p:anim calcmode="lin" valueType="num">
                                      <p:cBhvr additive="base">
                                        <p:cTn id="86" dur="500" fill="hold"/>
                                        <p:tgtEl>
                                          <p:spTgt spid="1313863"/>
                                        </p:tgtEl>
                                        <p:attrNameLst>
                                          <p:attrName>ppt_y</p:attrName>
                                        </p:attrNameLst>
                                      </p:cBhvr>
                                      <p:tavLst>
                                        <p:tav tm="0">
                                          <p:val>
                                            <p:strVal val="#ppt_y"/>
                                          </p:val>
                                        </p:tav>
                                        <p:tav tm="100000">
                                          <p:val>
                                            <p:strVal val="#ppt_y"/>
                                          </p:val>
                                        </p:tav>
                                      </p:tavLst>
                                    </p:anim>
                                  </p:childTnLst>
                                </p:cTn>
                              </p:par>
                            </p:childTnLst>
                          </p:cTn>
                        </p:par>
                        <p:par>
                          <p:cTn id="87" fill="hold" nodeType="afterGroup">
                            <p:stCondLst>
                              <p:cond delay="18000"/>
                            </p:stCondLst>
                            <p:childTnLst>
                              <p:par>
                                <p:cTn id="88" presetID="0" presetClass="path" presetSubtype="0" accel="50000" decel="50000" fill="hold" grpId="3" nodeType="afterEffect">
                                  <p:stCondLst>
                                    <p:cond delay="0"/>
                                  </p:stCondLst>
                                  <p:childTnLst>
                                    <p:animMotion origin="layout" path="M -0.12934 0.21319 L -0.12934 0.16829 " pathEditMode="relative" rAng="0" ptsTypes="AA">
                                      <p:cBhvr>
                                        <p:cTn id="89" dur="2000" fill="hold"/>
                                        <p:tgtEl>
                                          <p:spTgt spid="1313902"/>
                                        </p:tgtEl>
                                        <p:attrNameLst>
                                          <p:attrName>ppt_x</p:attrName>
                                          <p:attrName>ppt_y</p:attrName>
                                        </p:attrNameLst>
                                      </p:cBhvr>
                                      <p:rCtr x="0" y="-2245"/>
                                    </p:animMotion>
                                  </p:childTnLst>
                                </p:cTn>
                              </p:par>
                            </p:childTnLst>
                          </p:cTn>
                        </p:par>
                        <p:par>
                          <p:cTn id="90" fill="hold" nodeType="afterGroup">
                            <p:stCondLst>
                              <p:cond delay="20000"/>
                            </p:stCondLst>
                            <p:childTnLst>
                              <p:par>
                                <p:cTn id="91" presetID="1" presetClass="entr" presetSubtype="0" fill="hold" grpId="0" nodeType="afterEffect">
                                  <p:stCondLst>
                                    <p:cond delay="0"/>
                                  </p:stCondLst>
                                  <p:childTnLst>
                                    <p:set>
                                      <p:cBhvr>
                                        <p:cTn id="92" dur="1" fill="hold">
                                          <p:stCondLst>
                                            <p:cond delay="0"/>
                                          </p:stCondLst>
                                        </p:cTn>
                                        <p:tgtEl>
                                          <p:spTgt spid="1313900"/>
                                        </p:tgtEl>
                                        <p:attrNameLst>
                                          <p:attrName>style.visibility</p:attrName>
                                        </p:attrNameLst>
                                      </p:cBhvr>
                                      <p:to>
                                        <p:strVal val="visible"/>
                                      </p:to>
                                    </p:set>
                                  </p:childTnLst>
                                </p:cTn>
                              </p:par>
                            </p:childTnLst>
                          </p:cTn>
                        </p:par>
                        <p:par>
                          <p:cTn id="93" fill="hold" nodeType="afterGroup">
                            <p:stCondLst>
                              <p:cond delay="20000"/>
                            </p:stCondLst>
                            <p:childTnLst>
                              <p:par>
                                <p:cTn id="94" presetID="0" presetClass="path" presetSubtype="0" accel="50000" decel="50000" fill="hold" grpId="1" nodeType="afterEffect">
                                  <p:stCondLst>
                                    <p:cond delay="0"/>
                                  </p:stCondLst>
                                  <p:childTnLst>
                                    <p:animMotion origin="layout" path="M 0.0 0.0 L -0.00868 0.08681 L -0.00868 0.21436 " pathEditMode="relative" ptsTypes="AAA">
                                      <p:cBhvr>
                                        <p:cTn id="95" dur="2000" fill="hold"/>
                                        <p:tgtEl>
                                          <p:spTgt spid="1313900"/>
                                        </p:tgtEl>
                                        <p:attrNameLst>
                                          <p:attrName>ppt_x</p:attrName>
                                          <p:attrName>ppt_y</p:attrName>
                                        </p:attrNameLst>
                                      </p:cBhvr>
                                    </p:animMotion>
                                  </p:childTnLst>
                                </p:cTn>
                              </p:par>
                            </p:childTnLst>
                          </p:cTn>
                        </p:par>
                        <p:par>
                          <p:cTn id="96" fill="hold" nodeType="afterGroup">
                            <p:stCondLst>
                              <p:cond delay="22000"/>
                            </p:stCondLst>
                            <p:childTnLst>
                              <p:par>
                                <p:cTn id="97" presetID="2" presetClass="entr" presetSubtype="8" fill="hold" grpId="0" nodeType="afterEffect">
                                  <p:stCondLst>
                                    <p:cond delay="0"/>
                                  </p:stCondLst>
                                  <p:childTnLst>
                                    <p:set>
                                      <p:cBhvr>
                                        <p:cTn id="98" dur="1" fill="hold">
                                          <p:stCondLst>
                                            <p:cond delay="0"/>
                                          </p:stCondLst>
                                        </p:cTn>
                                        <p:tgtEl>
                                          <p:spTgt spid="1313861"/>
                                        </p:tgtEl>
                                        <p:attrNameLst>
                                          <p:attrName>style.visibility</p:attrName>
                                        </p:attrNameLst>
                                      </p:cBhvr>
                                      <p:to>
                                        <p:strVal val="visible"/>
                                      </p:to>
                                    </p:set>
                                    <p:anim calcmode="lin" valueType="num">
                                      <p:cBhvr additive="base">
                                        <p:cTn id="99" dur="500" fill="hold"/>
                                        <p:tgtEl>
                                          <p:spTgt spid="1313861"/>
                                        </p:tgtEl>
                                        <p:attrNameLst>
                                          <p:attrName>ppt_x</p:attrName>
                                        </p:attrNameLst>
                                      </p:cBhvr>
                                      <p:tavLst>
                                        <p:tav tm="0">
                                          <p:val>
                                            <p:strVal val="0-#ppt_w/2"/>
                                          </p:val>
                                        </p:tav>
                                        <p:tav tm="100000">
                                          <p:val>
                                            <p:strVal val="#ppt_x"/>
                                          </p:val>
                                        </p:tav>
                                      </p:tavLst>
                                    </p:anim>
                                    <p:anim calcmode="lin" valueType="num">
                                      <p:cBhvr additive="base">
                                        <p:cTn id="100" dur="500" fill="hold"/>
                                        <p:tgtEl>
                                          <p:spTgt spid="1313861"/>
                                        </p:tgtEl>
                                        <p:attrNameLst>
                                          <p:attrName>ppt_y</p:attrName>
                                        </p:attrNameLst>
                                      </p:cBhvr>
                                      <p:tavLst>
                                        <p:tav tm="0">
                                          <p:val>
                                            <p:strVal val="#ppt_y"/>
                                          </p:val>
                                        </p:tav>
                                        <p:tav tm="100000">
                                          <p:val>
                                            <p:strVal val="#ppt_y"/>
                                          </p:val>
                                        </p:tav>
                                      </p:tavLst>
                                    </p:anim>
                                  </p:childTnLst>
                                </p:cTn>
                              </p:par>
                            </p:childTnLst>
                          </p:cTn>
                        </p:par>
                        <p:par>
                          <p:cTn id="101" fill="hold" nodeType="afterGroup">
                            <p:stCondLst>
                              <p:cond delay="22500"/>
                            </p:stCondLst>
                            <p:childTnLst>
                              <p:par>
                                <p:cTn id="102" presetID="0" presetClass="path" presetSubtype="0" accel="50000" decel="50000" fill="hold" grpId="4" nodeType="afterEffect">
                                  <p:stCondLst>
                                    <p:cond delay="0"/>
                                  </p:stCondLst>
                                  <p:childTnLst>
                                    <p:animMotion origin="layout" path="M -0.12934 0.16829 L -0.12934 0.12176 " pathEditMode="relative" rAng="0" ptsTypes="AA">
                                      <p:cBhvr>
                                        <p:cTn id="103" dur="1000" fill="hold"/>
                                        <p:tgtEl>
                                          <p:spTgt spid="1313902"/>
                                        </p:tgtEl>
                                        <p:attrNameLst>
                                          <p:attrName>ppt_x</p:attrName>
                                          <p:attrName>ppt_y</p:attrName>
                                        </p:attrNameLst>
                                      </p:cBhvr>
                                      <p:rCtr x="0" y="-2338"/>
                                    </p:animMotion>
                                  </p:childTnLst>
                                </p:cTn>
                              </p:par>
                              <p:par>
                                <p:cTn id="104" presetID="0" presetClass="path" presetSubtype="0" accel="50000" decel="50000" fill="hold" grpId="2" nodeType="withEffect">
                                  <p:stCondLst>
                                    <p:cond delay="0"/>
                                  </p:stCondLst>
                                  <p:childTnLst>
                                    <p:animMotion origin="layout" path="M -0.00973 0.2132 L -0.00973 0.16829 " pathEditMode="relative" rAng="0" ptsTypes="AA">
                                      <p:cBhvr>
                                        <p:cTn id="105" dur="1000" fill="hold"/>
                                        <p:tgtEl>
                                          <p:spTgt spid="1313900"/>
                                        </p:tgtEl>
                                        <p:attrNameLst>
                                          <p:attrName>ppt_x</p:attrName>
                                          <p:attrName>ppt_y</p:attrName>
                                        </p:attrNameLst>
                                      </p:cBhvr>
                                      <p:rCtr x="0" y="-2245"/>
                                    </p:animMotion>
                                  </p:childTnLst>
                                </p:cTn>
                              </p:par>
                            </p:childTnLst>
                          </p:cTn>
                        </p:par>
                        <p:par>
                          <p:cTn id="106" fill="hold" nodeType="afterGroup">
                            <p:stCondLst>
                              <p:cond delay="23500"/>
                            </p:stCondLst>
                            <p:childTnLst>
                              <p:par>
                                <p:cTn id="107" presetID="1" presetClass="entr" presetSubtype="0" fill="hold" grpId="0" nodeType="afterEffect">
                                  <p:stCondLst>
                                    <p:cond delay="0"/>
                                  </p:stCondLst>
                                  <p:childTnLst>
                                    <p:set>
                                      <p:cBhvr>
                                        <p:cTn id="108" dur="1" fill="hold">
                                          <p:stCondLst>
                                            <p:cond delay="0"/>
                                          </p:stCondLst>
                                        </p:cTn>
                                        <p:tgtEl>
                                          <p:spTgt spid="1313899"/>
                                        </p:tgtEl>
                                        <p:attrNameLst>
                                          <p:attrName>style.visibility</p:attrName>
                                        </p:attrNameLst>
                                      </p:cBhvr>
                                      <p:to>
                                        <p:strVal val="visible"/>
                                      </p:to>
                                    </p:set>
                                  </p:childTnLst>
                                </p:cTn>
                              </p:par>
                            </p:childTnLst>
                          </p:cTn>
                        </p:par>
                        <p:par>
                          <p:cTn id="109" fill="hold" nodeType="afterGroup">
                            <p:stCondLst>
                              <p:cond delay="23500"/>
                            </p:stCondLst>
                            <p:childTnLst>
                              <p:par>
                                <p:cTn id="110" presetID="0" presetClass="path" presetSubtype="0" accel="50000" decel="50000" fill="hold" grpId="1" nodeType="afterEffect">
                                  <p:stCondLst>
                                    <p:cond delay="0"/>
                                  </p:stCondLst>
                                  <p:childTnLst>
                                    <p:animMotion origin="layout" path="M 0.0 0.0 L 0.05868 0.08542 L 0.05764 0.21436 " pathEditMode="relative" ptsTypes="AAA">
                                      <p:cBhvr>
                                        <p:cTn id="111" dur="2000" fill="hold"/>
                                        <p:tgtEl>
                                          <p:spTgt spid="1313899"/>
                                        </p:tgtEl>
                                        <p:attrNameLst>
                                          <p:attrName>ppt_x</p:attrName>
                                          <p:attrName>ppt_y</p:attrName>
                                        </p:attrNameLst>
                                      </p:cBhvr>
                                    </p:animMotion>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 presetClass="entr" presetSubtype="0" fill="hold" nodeType="clickEffect">
                                  <p:stCondLst>
                                    <p:cond delay="0"/>
                                  </p:stCondLst>
                                  <p:childTnLst>
                                    <p:set>
                                      <p:cBhvr>
                                        <p:cTn id="115" dur="1" fill="hold">
                                          <p:stCondLst>
                                            <p:cond delay="0"/>
                                          </p:stCondLst>
                                        </p:cTn>
                                        <p:tgtEl>
                                          <p:spTgt spid="1313796"/>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2"/>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313914"/>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313876"/>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131386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313870"/>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1313871"/>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313872"/>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313873"/>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1313874"/>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1313875"/>
                                        </p:tgtEl>
                                        <p:attrNameLst>
                                          <p:attrName>style.visibility</p:attrName>
                                        </p:attrNameLst>
                                      </p:cBhvr>
                                      <p:to>
                                        <p:strVal val="visible"/>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1313906"/>
                                        </p:tgtEl>
                                        <p:attrNameLst>
                                          <p:attrName>style.visibility</p:attrName>
                                        </p:attrNameLst>
                                      </p:cBhvr>
                                      <p:to>
                                        <p:strVal val="visible"/>
                                      </p:to>
                                    </p:set>
                                    <p:animEffect transition="in" filter="wipe(left)">
                                      <p:cBhvr>
                                        <p:cTn id="140" dur="500"/>
                                        <p:tgtEl>
                                          <p:spTgt spid="1313906"/>
                                        </p:tgtEl>
                                      </p:cBhvr>
                                    </p:animEffect>
                                  </p:childTnLst>
                                </p:cTn>
                              </p:par>
                            </p:childTnLst>
                          </p:cTn>
                        </p:par>
                        <p:par>
                          <p:cTn id="141" fill="hold" nodeType="afterGroup">
                            <p:stCondLst>
                              <p:cond delay="500"/>
                            </p:stCondLst>
                            <p:childTnLst>
                              <p:par>
                                <p:cTn id="142" presetID="1" presetClass="entr" presetSubtype="0" fill="hold" grpId="0" nodeType="afterEffect">
                                  <p:stCondLst>
                                    <p:cond delay="0"/>
                                  </p:stCondLst>
                                  <p:childTnLst>
                                    <p:set>
                                      <p:cBhvr>
                                        <p:cTn id="143" dur="1" fill="hold">
                                          <p:stCondLst>
                                            <p:cond delay="0"/>
                                          </p:stCondLst>
                                        </p:cTn>
                                        <p:tgtEl>
                                          <p:spTgt spid="1313916"/>
                                        </p:tgtEl>
                                        <p:attrNameLst>
                                          <p:attrName>style.visibility</p:attrName>
                                        </p:attrNameLst>
                                      </p:cBhvr>
                                      <p:to>
                                        <p:strVal val="visible"/>
                                      </p:to>
                                    </p:set>
                                  </p:childTnLst>
                                </p:cTn>
                              </p:par>
                            </p:childTnLst>
                          </p:cTn>
                        </p:par>
                        <p:par>
                          <p:cTn id="144" fill="hold" nodeType="afterGroup">
                            <p:stCondLst>
                              <p:cond delay="500"/>
                            </p:stCondLst>
                            <p:childTnLst>
                              <p:par>
                                <p:cTn id="145" presetID="22" presetClass="entr" presetSubtype="2" fill="hold" grpId="0" nodeType="afterEffect">
                                  <p:stCondLst>
                                    <p:cond delay="0"/>
                                  </p:stCondLst>
                                  <p:childTnLst>
                                    <p:set>
                                      <p:cBhvr>
                                        <p:cTn id="146" dur="1" fill="hold">
                                          <p:stCondLst>
                                            <p:cond delay="0"/>
                                          </p:stCondLst>
                                        </p:cTn>
                                        <p:tgtEl>
                                          <p:spTgt spid="1313907"/>
                                        </p:tgtEl>
                                        <p:attrNameLst>
                                          <p:attrName>style.visibility</p:attrName>
                                        </p:attrNameLst>
                                      </p:cBhvr>
                                      <p:to>
                                        <p:strVal val="visible"/>
                                      </p:to>
                                    </p:set>
                                    <p:animEffect transition="in" filter="wipe(right)">
                                      <p:cBhvr>
                                        <p:cTn id="147" dur="500"/>
                                        <p:tgtEl>
                                          <p:spTgt spid="1313907"/>
                                        </p:tgtEl>
                                      </p:cBhvr>
                                    </p:animEffect>
                                  </p:childTnLst>
                                </p:cTn>
                              </p:par>
                            </p:childTnLst>
                          </p:cTn>
                        </p:par>
                        <p:par>
                          <p:cTn id="148" fill="hold" nodeType="afterGroup">
                            <p:stCondLst>
                              <p:cond delay="1000"/>
                            </p:stCondLst>
                            <p:childTnLst>
                              <p:par>
                                <p:cTn id="149" presetID="1" presetClass="entr" presetSubtype="0" fill="hold" grpId="0" nodeType="afterEffect">
                                  <p:stCondLst>
                                    <p:cond delay="0"/>
                                  </p:stCondLst>
                                  <p:childTnLst>
                                    <p:set>
                                      <p:cBhvr>
                                        <p:cTn id="150" dur="1" fill="hold">
                                          <p:stCondLst>
                                            <p:cond delay="0"/>
                                          </p:stCondLst>
                                        </p:cTn>
                                        <p:tgtEl>
                                          <p:spTgt spid="1313877"/>
                                        </p:tgtEl>
                                        <p:attrNameLst>
                                          <p:attrName>style.visibility</p:attrName>
                                        </p:attrNameLst>
                                      </p:cBhvr>
                                      <p:to>
                                        <p:strVal val="visible"/>
                                      </p:to>
                                    </p:set>
                                  </p:childTnLst>
                                </p:cTn>
                              </p:par>
                            </p:childTnLst>
                          </p:cTn>
                        </p:par>
                        <p:par>
                          <p:cTn id="151" fill="hold" nodeType="afterGroup">
                            <p:stCondLst>
                              <p:cond delay="1000"/>
                            </p:stCondLst>
                            <p:childTnLst>
                              <p:par>
                                <p:cTn id="152" presetID="22" presetClass="entr" presetSubtype="8" fill="hold" grpId="0" nodeType="afterEffect">
                                  <p:stCondLst>
                                    <p:cond delay="0"/>
                                  </p:stCondLst>
                                  <p:childTnLst>
                                    <p:set>
                                      <p:cBhvr>
                                        <p:cTn id="153" dur="1" fill="hold">
                                          <p:stCondLst>
                                            <p:cond delay="0"/>
                                          </p:stCondLst>
                                        </p:cTn>
                                        <p:tgtEl>
                                          <p:spTgt spid="1313908"/>
                                        </p:tgtEl>
                                        <p:attrNameLst>
                                          <p:attrName>style.visibility</p:attrName>
                                        </p:attrNameLst>
                                      </p:cBhvr>
                                      <p:to>
                                        <p:strVal val="visible"/>
                                      </p:to>
                                    </p:set>
                                    <p:animEffect transition="in" filter="wipe(left)">
                                      <p:cBhvr>
                                        <p:cTn id="154" dur="500"/>
                                        <p:tgtEl>
                                          <p:spTgt spid="1313908"/>
                                        </p:tgtEl>
                                      </p:cBhvr>
                                    </p:animEffect>
                                  </p:childTnLst>
                                </p:cTn>
                              </p:par>
                            </p:childTnLst>
                          </p:cTn>
                        </p:par>
                        <p:par>
                          <p:cTn id="155" fill="hold" nodeType="afterGroup">
                            <p:stCondLst>
                              <p:cond delay="1500"/>
                            </p:stCondLst>
                            <p:childTnLst>
                              <p:par>
                                <p:cTn id="156" presetID="1" presetClass="entr" presetSubtype="0" fill="hold" grpId="0" nodeType="afterEffect">
                                  <p:stCondLst>
                                    <p:cond delay="0"/>
                                  </p:stCondLst>
                                  <p:childTnLst>
                                    <p:set>
                                      <p:cBhvr>
                                        <p:cTn id="157" dur="1" fill="hold">
                                          <p:stCondLst>
                                            <p:cond delay="0"/>
                                          </p:stCondLst>
                                        </p:cTn>
                                        <p:tgtEl>
                                          <p:spTgt spid="1313915"/>
                                        </p:tgtEl>
                                        <p:attrNameLst>
                                          <p:attrName>style.visibility</p:attrName>
                                        </p:attrNameLst>
                                      </p:cBhvr>
                                      <p:to>
                                        <p:strVal val="visible"/>
                                      </p:to>
                                    </p:set>
                                  </p:childTnLst>
                                </p:cTn>
                              </p:par>
                            </p:childTnLst>
                          </p:cTn>
                        </p:par>
                        <p:par>
                          <p:cTn id="158" fill="hold" nodeType="afterGroup">
                            <p:stCondLst>
                              <p:cond delay="1500"/>
                            </p:stCondLst>
                            <p:childTnLst>
                              <p:par>
                                <p:cTn id="159" presetID="22" presetClass="entr" presetSubtype="2" fill="hold" grpId="0" nodeType="afterEffect">
                                  <p:stCondLst>
                                    <p:cond delay="0"/>
                                  </p:stCondLst>
                                  <p:childTnLst>
                                    <p:set>
                                      <p:cBhvr>
                                        <p:cTn id="160" dur="1" fill="hold">
                                          <p:stCondLst>
                                            <p:cond delay="0"/>
                                          </p:stCondLst>
                                        </p:cTn>
                                        <p:tgtEl>
                                          <p:spTgt spid="1313909"/>
                                        </p:tgtEl>
                                        <p:attrNameLst>
                                          <p:attrName>style.visibility</p:attrName>
                                        </p:attrNameLst>
                                      </p:cBhvr>
                                      <p:to>
                                        <p:strVal val="visible"/>
                                      </p:to>
                                    </p:set>
                                    <p:animEffect transition="in" filter="wipe(right)">
                                      <p:cBhvr>
                                        <p:cTn id="161" dur="500"/>
                                        <p:tgtEl>
                                          <p:spTgt spid="1313909"/>
                                        </p:tgtEl>
                                      </p:cBhvr>
                                    </p:animEffect>
                                  </p:childTnLst>
                                </p:cTn>
                              </p:par>
                            </p:childTnLst>
                          </p:cTn>
                        </p:par>
                        <p:par>
                          <p:cTn id="162" fill="hold" nodeType="afterGroup">
                            <p:stCondLst>
                              <p:cond delay="2000"/>
                            </p:stCondLst>
                            <p:childTnLst>
                              <p:par>
                                <p:cTn id="163" presetID="1" presetClass="entr" presetSubtype="0" fill="hold" grpId="0" nodeType="afterEffect">
                                  <p:stCondLst>
                                    <p:cond delay="0"/>
                                  </p:stCondLst>
                                  <p:childTnLst>
                                    <p:set>
                                      <p:cBhvr>
                                        <p:cTn id="164" dur="1" fill="hold">
                                          <p:stCondLst>
                                            <p:cond delay="0"/>
                                          </p:stCondLst>
                                        </p:cTn>
                                        <p:tgtEl>
                                          <p:spTgt spid="1313913"/>
                                        </p:tgtEl>
                                        <p:attrNameLst>
                                          <p:attrName>style.visibility</p:attrName>
                                        </p:attrNameLst>
                                      </p:cBhvr>
                                      <p:to>
                                        <p:strVal val="visible"/>
                                      </p:to>
                                    </p:set>
                                  </p:childTnLst>
                                </p:cTn>
                              </p:par>
                            </p:childTnLst>
                          </p:cTn>
                        </p:par>
                        <p:par>
                          <p:cTn id="165" fill="hold" nodeType="afterGroup">
                            <p:stCondLst>
                              <p:cond delay="2000"/>
                            </p:stCondLst>
                            <p:childTnLst>
                              <p:par>
                                <p:cTn id="166" presetID="22" presetClass="entr" presetSubtype="8" fill="hold" grpId="0" nodeType="afterEffect">
                                  <p:stCondLst>
                                    <p:cond delay="0"/>
                                  </p:stCondLst>
                                  <p:childTnLst>
                                    <p:set>
                                      <p:cBhvr>
                                        <p:cTn id="167" dur="1" fill="hold">
                                          <p:stCondLst>
                                            <p:cond delay="0"/>
                                          </p:stCondLst>
                                        </p:cTn>
                                        <p:tgtEl>
                                          <p:spTgt spid="1313910"/>
                                        </p:tgtEl>
                                        <p:attrNameLst>
                                          <p:attrName>style.visibility</p:attrName>
                                        </p:attrNameLst>
                                      </p:cBhvr>
                                      <p:to>
                                        <p:strVal val="visible"/>
                                      </p:to>
                                    </p:set>
                                    <p:animEffect transition="in" filter="wipe(left)">
                                      <p:cBhvr>
                                        <p:cTn id="168" dur="500"/>
                                        <p:tgtEl>
                                          <p:spTgt spid="1313910"/>
                                        </p:tgtEl>
                                      </p:cBhvr>
                                    </p:animEffect>
                                  </p:childTnLst>
                                </p:cTn>
                              </p:par>
                            </p:childTnLst>
                          </p:cTn>
                        </p:par>
                        <p:par>
                          <p:cTn id="169" fill="hold" nodeType="afterGroup">
                            <p:stCondLst>
                              <p:cond delay="2500"/>
                            </p:stCondLst>
                            <p:childTnLst>
                              <p:par>
                                <p:cTn id="170" presetID="1" presetClass="entr" presetSubtype="0" fill="hold" grpId="0" nodeType="afterEffect">
                                  <p:stCondLst>
                                    <p:cond delay="0"/>
                                  </p:stCondLst>
                                  <p:childTnLst>
                                    <p:set>
                                      <p:cBhvr>
                                        <p:cTn id="171" dur="1" fill="hold">
                                          <p:stCondLst>
                                            <p:cond delay="0"/>
                                          </p:stCondLst>
                                        </p:cTn>
                                        <p:tgtEl>
                                          <p:spTgt spid="1313919"/>
                                        </p:tgtEl>
                                        <p:attrNameLst>
                                          <p:attrName>style.visibility</p:attrName>
                                        </p:attrNameLst>
                                      </p:cBhvr>
                                      <p:to>
                                        <p:strVal val="visible"/>
                                      </p:to>
                                    </p:set>
                                  </p:childTnLst>
                                </p:cTn>
                              </p:par>
                            </p:childTnLst>
                          </p:cTn>
                        </p:par>
                        <p:par>
                          <p:cTn id="172" fill="hold" nodeType="afterGroup">
                            <p:stCondLst>
                              <p:cond delay="2500"/>
                            </p:stCondLst>
                            <p:childTnLst>
                              <p:par>
                                <p:cTn id="173" presetID="22" presetClass="entr" presetSubtype="8" fill="hold" grpId="0" nodeType="afterEffect">
                                  <p:stCondLst>
                                    <p:cond delay="0"/>
                                  </p:stCondLst>
                                  <p:childTnLst>
                                    <p:set>
                                      <p:cBhvr>
                                        <p:cTn id="174" dur="1" fill="hold">
                                          <p:stCondLst>
                                            <p:cond delay="0"/>
                                          </p:stCondLst>
                                        </p:cTn>
                                        <p:tgtEl>
                                          <p:spTgt spid="1313911"/>
                                        </p:tgtEl>
                                        <p:attrNameLst>
                                          <p:attrName>style.visibility</p:attrName>
                                        </p:attrNameLst>
                                      </p:cBhvr>
                                      <p:to>
                                        <p:strVal val="visible"/>
                                      </p:to>
                                    </p:set>
                                    <p:animEffect transition="in" filter="wipe(left)">
                                      <p:cBhvr>
                                        <p:cTn id="175" dur="500"/>
                                        <p:tgtEl>
                                          <p:spTgt spid="1313911"/>
                                        </p:tgtEl>
                                      </p:cBhvr>
                                    </p:animEffect>
                                  </p:childTnLst>
                                </p:cTn>
                              </p:par>
                            </p:childTnLst>
                          </p:cTn>
                        </p:par>
                        <p:par>
                          <p:cTn id="176" fill="hold" nodeType="afterGroup">
                            <p:stCondLst>
                              <p:cond delay="3000"/>
                            </p:stCondLst>
                            <p:childTnLst>
                              <p:par>
                                <p:cTn id="177" presetID="1" presetClass="entr" presetSubtype="0" fill="hold" grpId="0" nodeType="afterEffect">
                                  <p:stCondLst>
                                    <p:cond delay="0"/>
                                  </p:stCondLst>
                                  <p:childTnLst>
                                    <p:set>
                                      <p:cBhvr>
                                        <p:cTn id="178" dur="1" fill="hold">
                                          <p:stCondLst>
                                            <p:cond delay="0"/>
                                          </p:stCondLst>
                                        </p:cTn>
                                        <p:tgtEl>
                                          <p:spTgt spid="1313918"/>
                                        </p:tgtEl>
                                        <p:attrNameLst>
                                          <p:attrName>style.visibility</p:attrName>
                                        </p:attrNameLst>
                                      </p:cBhvr>
                                      <p:to>
                                        <p:strVal val="visible"/>
                                      </p:to>
                                    </p:set>
                                  </p:childTnLst>
                                </p:cTn>
                              </p:par>
                            </p:childTnLst>
                          </p:cTn>
                        </p:par>
                        <p:par>
                          <p:cTn id="179" fill="hold" nodeType="afterGroup">
                            <p:stCondLst>
                              <p:cond delay="3000"/>
                            </p:stCondLst>
                            <p:childTnLst>
                              <p:par>
                                <p:cTn id="180" presetID="22" presetClass="entr" presetSubtype="2" fill="hold" grpId="0" nodeType="afterEffect">
                                  <p:stCondLst>
                                    <p:cond delay="0"/>
                                  </p:stCondLst>
                                  <p:childTnLst>
                                    <p:set>
                                      <p:cBhvr>
                                        <p:cTn id="181" dur="1" fill="hold">
                                          <p:stCondLst>
                                            <p:cond delay="0"/>
                                          </p:stCondLst>
                                        </p:cTn>
                                        <p:tgtEl>
                                          <p:spTgt spid="1313912"/>
                                        </p:tgtEl>
                                        <p:attrNameLst>
                                          <p:attrName>style.visibility</p:attrName>
                                        </p:attrNameLst>
                                      </p:cBhvr>
                                      <p:to>
                                        <p:strVal val="visible"/>
                                      </p:to>
                                    </p:set>
                                    <p:animEffect transition="in" filter="wipe(right)">
                                      <p:cBhvr>
                                        <p:cTn id="182" dur="500"/>
                                        <p:tgtEl>
                                          <p:spTgt spid="1313912"/>
                                        </p:tgtEl>
                                      </p:cBhvr>
                                    </p:animEffect>
                                  </p:childTnLst>
                                </p:cTn>
                              </p:par>
                            </p:childTnLst>
                          </p:cTn>
                        </p:par>
                        <p:par>
                          <p:cTn id="183" fill="hold" nodeType="afterGroup">
                            <p:stCondLst>
                              <p:cond delay="3500"/>
                            </p:stCondLst>
                            <p:childTnLst>
                              <p:par>
                                <p:cTn id="184" presetID="1" presetClass="entr" presetSubtype="0" fill="hold" grpId="0" nodeType="afterEffect">
                                  <p:stCondLst>
                                    <p:cond delay="0"/>
                                  </p:stCondLst>
                                  <p:childTnLst>
                                    <p:set>
                                      <p:cBhvr>
                                        <p:cTn id="185" dur="1" fill="hold">
                                          <p:stCondLst>
                                            <p:cond delay="0"/>
                                          </p:stCondLst>
                                        </p:cTn>
                                        <p:tgtEl>
                                          <p:spTgt spid="1313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3861" grpId="0"/>
      <p:bldP spid="1313862" grpId="0"/>
      <p:bldP spid="1313863" grpId="0"/>
      <p:bldP spid="1313864" grpId="0"/>
      <p:bldP spid="1313865" grpId="0"/>
      <p:bldP spid="1313866" grpId="0"/>
      <p:bldP spid="1313867" grpId="0"/>
      <p:bldP spid="1313868" grpId="0"/>
      <p:bldP spid="1313869" grpId="0" animBg="1"/>
      <p:bldP spid="1313870" grpId="0" animBg="1"/>
      <p:bldP spid="1313871" grpId="0" animBg="1"/>
      <p:bldP spid="1313872" grpId="0" animBg="1"/>
      <p:bldP spid="1313873" grpId="0" animBg="1"/>
      <p:bldP spid="1313874" grpId="0" animBg="1"/>
      <p:bldP spid="1313875" grpId="0" animBg="1"/>
      <p:bldP spid="1313876" grpId="0" animBg="1"/>
      <p:bldP spid="1313877" grpId="0" animBg="1"/>
      <p:bldP spid="1313896" grpId="0"/>
      <p:bldP spid="1313897" grpId="0" animBg="1"/>
      <p:bldP spid="1313898" grpId="0" animBg="1"/>
      <p:bldP spid="1313899" grpId="0"/>
      <p:bldP spid="1313899" grpId="1"/>
      <p:bldP spid="1313900" grpId="0"/>
      <p:bldP spid="1313900" grpId="1"/>
      <p:bldP spid="1313900" grpId="2"/>
      <p:bldP spid="1313901" grpId="0"/>
      <p:bldP spid="1313901" grpId="1"/>
      <p:bldP spid="1313902" grpId="0"/>
      <p:bldP spid="1313902" grpId="1"/>
      <p:bldP spid="1313902" grpId="2"/>
      <p:bldP spid="1313902" grpId="3"/>
      <p:bldP spid="1313902" grpId="4"/>
      <p:bldP spid="1313903" grpId="0"/>
      <p:bldP spid="1313903" grpId="1"/>
      <p:bldP spid="1313904" grpId="0"/>
      <p:bldP spid="1313904" grpId="1"/>
      <p:bldP spid="1313904" grpId="2"/>
      <p:bldP spid="1313905" grpId="0"/>
      <p:bldP spid="1313905" grpId="1"/>
      <p:bldP spid="1313905" grpId="2"/>
      <p:bldP spid="1313905" grpId="3"/>
      <p:bldP spid="1313906" grpId="0" animBg="1"/>
      <p:bldP spid="1313907" grpId="0" animBg="1"/>
      <p:bldP spid="1313908" grpId="0" animBg="1"/>
      <p:bldP spid="1313909" grpId="0" animBg="1"/>
      <p:bldP spid="1313910" grpId="0" animBg="1"/>
      <p:bldP spid="1313911" grpId="0" animBg="1"/>
      <p:bldP spid="1313912" grpId="0" animBg="1"/>
      <p:bldP spid="1313913" grpId="0" animBg="1"/>
      <p:bldP spid="1313914" grpId="0" animBg="1"/>
      <p:bldP spid="1313915" grpId="0" animBg="1"/>
      <p:bldP spid="1313916" grpId="0" animBg="1"/>
      <p:bldP spid="1313917" grpId="0" animBg="1"/>
      <p:bldP spid="1313918" grpId="0" animBg="1"/>
      <p:bldP spid="1313919" grpId="0" animBg="1"/>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4818" name="Line 2"/>
          <p:cNvSpPr>
            <a:spLocks noChangeShapeType="1"/>
          </p:cNvSpPr>
          <p:nvPr/>
        </p:nvSpPr>
        <p:spPr bwMode="auto">
          <a:xfrm flipH="1">
            <a:off x="3001963" y="5461000"/>
            <a:ext cx="1282700" cy="18415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4819" name="Line 3"/>
          <p:cNvSpPr>
            <a:spLocks noChangeShapeType="1"/>
          </p:cNvSpPr>
          <p:nvPr/>
        </p:nvSpPr>
        <p:spPr bwMode="auto">
          <a:xfrm>
            <a:off x="2717800" y="5689600"/>
            <a:ext cx="2092325" cy="396875"/>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4820" name="Rectangle 4"/>
          <p:cNvSpPr>
            <a:spLocks noChangeArrowheads="1"/>
          </p:cNvSpPr>
          <p:nvPr/>
        </p:nvSpPr>
        <p:spPr bwMode="auto">
          <a:xfrm>
            <a:off x="515938" y="3916363"/>
            <a:ext cx="666750" cy="596900"/>
          </a:xfrm>
          <a:prstGeom prst="rect">
            <a:avLst/>
          </a:prstGeom>
          <a:solidFill>
            <a:srgbClr val="DDDDDD"/>
          </a:solidFill>
          <a:ln w="9525">
            <a:solidFill>
              <a:schemeClr val="tx1"/>
            </a:solidFill>
            <a:miter lim="800000"/>
            <a:headEnd/>
            <a:tailEnd/>
          </a:ln>
        </p:spPr>
        <p:txBody>
          <a:bodyPr wrap="none" anchor="ctr"/>
          <a:lstStyle/>
          <a:p>
            <a:endParaRPr lang="nb-NO"/>
          </a:p>
        </p:txBody>
      </p:sp>
      <p:sp>
        <p:nvSpPr>
          <p:cNvPr id="1314821" name="Line 5"/>
          <p:cNvSpPr>
            <a:spLocks noChangeShapeType="1"/>
          </p:cNvSpPr>
          <p:nvPr/>
        </p:nvSpPr>
        <p:spPr bwMode="auto">
          <a:xfrm flipH="1">
            <a:off x="4540250" y="4997450"/>
            <a:ext cx="4432300" cy="434975"/>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4822" name="Line 6"/>
          <p:cNvSpPr>
            <a:spLocks noChangeShapeType="1"/>
          </p:cNvSpPr>
          <p:nvPr/>
        </p:nvSpPr>
        <p:spPr bwMode="auto">
          <a:xfrm flipH="1">
            <a:off x="4313238" y="5437188"/>
            <a:ext cx="249237" cy="28575"/>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4823" name="Rectangle 7"/>
          <p:cNvSpPr>
            <a:spLocks noChangeArrowheads="1"/>
          </p:cNvSpPr>
          <p:nvPr/>
        </p:nvSpPr>
        <p:spPr bwMode="auto">
          <a:xfrm>
            <a:off x="517525" y="4502150"/>
            <a:ext cx="655638" cy="895350"/>
          </a:xfrm>
          <a:prstGeom prst="rect">
            <a:avLst/>
          </a:prstGeom>
          <a:solidFill>
            <a:srgbClr val="DDDDDD"/>
          </a:solidFill>
          <a:ln w="9525">
            <a:solidFill>
              <a:schemeClr val="tx1"/>
            </a:solidFill>
            <a:miter lim="800000"/>
            <a:headEnd/>
            <a:tailEnd/>
          </a:ln>
        </p:spPr>
        <p:txBody>
          <a:bodyPr wrap="none" anchor="ctr"/>
          <a:lstStyle/>
          <a:p>
            <a:endParaRPr lang="nb-NO"/>
          </a:p>
        </p:txBody>
      </p:sp>
      <p:sp>
        <p:nvSpPr>
          <p:cNvPr id="1314824" name="Rectangle 8"/>
          <p:cNvSpPr>
            <a:spLocks noChangeArrowheads="1"/>
          </p:cNvSpPr>
          <p:nvPr/>
        </p:nvSpPr>
        <p:spPr bwMode="auto">
          <a:xfrm>
            <a:off x="517525" y="5407025"/>
            <a:ext cx="655638" cy="904875"/>
          </a:xfrm>
          <a:prstGeom prst="rect">
            <a:avLst/>
          </a:prstGeom>
          <a:solidFill>
            <a:srgbClr val="DDDDDD"/>
          </a:solidFill>
          <a:ln w="9525">
            <a:solidFill>
              <a:schemeClr val="tx1"/>
            </a:solidFill>
            <a:miter lim="800000"/>
            <a:headEnd/>
            <a:tailEnd/>
          </a:ln>
        </p:spPr>
        <p:txBody>
          <a:bodyPr wrap="none" anchor="ctr"/>
          <a:lstStyle/>
          <a:p>
            <a:endParaRPr lang="nb-NO"/>
          </a:p>
        </p:txBody>
      </p:sp>
      <p:sp>
        <p:nvSpPr>
          <p:cNvPr id="117769" name="Rectangle 9"/>
          <p:cNvSpPr>
            <a:spLocks noGrp="1" noChangeArrowheads="1"/>
          </p:cNvSpPr>
          <p:nvPr>
            <p:ph type="title"/>
          </p:nvPr>
        </p:nvSpPr>
        <p:spPr/>
        <p:txBody>
          <a:bodyPr/>
          <a:lstStyle/>
          <a:p>
            <a:pPr eaLnBrk="1" hangingPunct="1"/>
            <a:r>
              <a:rPr lang="en-US" smtClean="0"/>
              <a:t>SCAN–EDF</a:t>
            </a:r>
          </a:p>
        </p:txBody>
      </p:sp>
      <p:sp>
        <p:nvSpPr>
          <p:cNvPr id="117770" name="Rectangle 10"/>
          <p:cNvSpPr>
            <a:spLocks noGrp="1" noChangeArrowheads="1"/>
          </p:cNvSpPr>
          <p:nvPr>
            <p:ph type="body" sz="half" idx="1"/>
          </p:nvPr>
        </p:nvSpPr>
        <p:spPr>
          <a:xfrm>
            <a:off x="0" y="950913"/>
            <a:ext cx="5468938" cy="2298700"/>
          </a:xfrm>
        </p:spPr>
        <p:txBody>
          <a:bodyPr/>
          <a:lstStyle/>
          <a:p>
            <a:pPr eaLnBrk="1" hangingPunct="1">
              <a:buFont typeface="Wingdings" charset="2"/>
              <a:buNone/>
            </a:pPr>
            <a:r>
              <a:rPr lang="en-US" sz="1800" smtClean="0">
                <a:solidFill>
                  <a:schemeClr val="hlink"/>
                </a:solidFill>
              </a:rPr>
              <a:t>SCAN-EDF</a:t>
            </a:r>
            <a:r>
              <a:rPr lang="en-US" sz="1800" smtClean="0"/>
              <a:t> combines SCAN and EDF:</a:t>
            </a:r>
          </a:p>
          <a:p>
            <a:pPr eaLnBrk="1" hangingPunct="1"/>
            <a:r>
              <a:rPr lang="en-US" sz="1800" smtClean="0"/>
              <a:t>the real-time aspects of EDF</a:t>
            </a:r>
          </a:p>
          <a:p>
            <a:pPr eaLnBrk="1" hangingPunct="1"/>
            <a:r>
              <a:rPr lang="en-US" sz="1800" smtClean="0"/>
              <a:t>seek optimizations of SCAN</a:t>
            </a:r>
          </a:p>
          <a:p>
            <a:pPr eaLnBrk="1" hangingPunct="1"/>
            <a:r>
              <a:rPr lang="en-US" sz="1800" smtClean="0"/>
              <a:t>especially useful if the end of the period is the deadline (some equal deadlines)</a:t>
            </a:r>
          </a:p>
        </p:txBody>
      </p:sp>
      <p:sp>
        <p:nvSpPr>
          <p:cNvPr id="117771" name="Rectangle 11"/>
          <p:cNvSpPr>
            <a:spLocks noGrp="1" noChangeArrowheads="1"/>
          </p:cNvSpPr>
          <p:nvPr>
            <p:ph type="body" sz="half" idx="2"/>
          </p:nvPr>
        </p:nvSpPr>
        <p:spPr>
          <a:xfrm>
            <a:off x="5165725" y="950913"/>
            <a:ext cx="3978275" cy="2298700"/>
          </a:xfrm>
        </p:spPr>
        <p:txBody>
          <a:bodyPr/>
          <a:lstStyle/>
          <a:p>
            <a:pPr eaLnBrk="1" hangingPunct="1"/>
            <a:r>
              <a:rPr lang="en-US" sz="2000" smtClean="0"/>
              <a:t>algorithm:</a:t>
            </a:r>
          </a:p>
          <a:p>
            <a:pPr lvl="1" eaLnBrk="1" hangingPunct="1"/>
            <a:r>
              <a:rPr lang="en-US" sz="1800" smtClean="0"/>
              <a:t>serve requests with earlier deadline first (EDF)</a:t>
            </a:r>
          </a:p>
          <a:p>
            <a:pPr lvl="1" eaLnBrk="1" hangingPunct="1"/>
            <a:r>
              <a:rPr lang="en-US" sz="1800" smtClean="0"/>
              <a:t>sort requests with same deadline after track location (SCAN)</a:t>
            </a:r>
          </a:p>
          <a:p>
            <a:pPr eaLnBrk="1" hangingPunct="1"/>
            <a:endParaRPr lang="en-US" sz="2000" smtClean="0"/>
          </a:p>
        </p:txBody>
      </p:sp>
      <p:graphicFrame>
        <p:nvGraphicFramePr>
          <p:cNvPr id="1314828" name="Group 12"/>
          <p:cNvGraphicFramePr>
            <a:graphicFrameLocks noGrp="1"/>
          </p:cNvGraphicFramePr>
          <p:nvPr/>
        </p:nvGraphicFramePr>
        <p:xfrm>
          <a:off x="2608263" y="3895725"/>
          <a:ext cx="6480175" cy="274638"/>
        </p:xfrm>
        <a:graphic>
          <a:graphicData uri="http://schemas.openxmlformats.org/drawingml/2006/table">
            <a:tbl>
              <a:tblPr/>
              <a:tblGrid>
                <a:gridCol w="260350"/>
                <a:gridCol w="257175"/>
                <a:gridCol w="260350"/>
                <a:gridCol w="258762"/>
                <a:gridCol w="258763"/>
                <a:gridCol w="260350"/>
                <a:gridCol w="258762"/>
                <a:gridCol w="258763"/>
                <a:gridCol w="260350"/>
                <a:gridCol w="257175"/>
                <a:gridCol w="260350"/>
                <a:gridCol w="260350"/>
                <a:gridCol w="257175"/>
                <a:gridCol w="260350"/>
                <a:gridCol w="260350"/>
                <a:gridCol w="257175"/>
                <a:gridCol w="260350"/>
                <a:gridCol w="258762"/>
                <a:gridCol w="258763"/>
                <a:gridCol w="260350"/>
                <a:gridCol w="258762"/>
                <a:gridCol w="258763"/>
                <a:gridCol w="260350"/>
                <a:gridCol w="257175"/>
                <a:gridCol w="260350"/>
              </a:tblGrid>
              <a:tr h="274638">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8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66"/>
          <p:cNvGrpSpPr>
            <a:grpSpLocks/>
          </p:cNvGrpSpPr>
          <p:nvPr/>
        </p:nvGrpSpPr>
        <p:grpSpPr bwMode="auto">
          <a:xfrm>
            <a:off x="2424113" y="3465513"/>
            <a:ext cx="6708775" cy="3140075"/>
            <a:chOff x="1519" y="1395"/>
            <a:chExt cx="4226" cy="1978"/>
          </a:xfrm>
        </p:grpSpPr>
        <p:grpSp>
          <p:nvGrpSpPr>
            <p:cNvPr id="117892" name="Group 67"/>
            <p:cNvGrpSpPr>
              <a:grpSpLocks/>
            </p:cNvGrpSpPr>
            <p:nvPr/>
          </p:nvGrpSpPr>
          <p:grpSpPr bwMode="auto">
            <a:xfrm>
              <a:off x="1519" y="1961"/>
              <a:ext cx="212" cy="1412"/>
              <a:chOff x="60" y="2755"/>
              <a:chExt cx="212" cy="1412"/>
            </a:xfrm>
          </p:grpSpPr>
          <p:sp>
            <p:nvSpPr>
              <p:cNvPr id="117900" name="Text Box 68"/>
              <p:cNvSpPr txBox="1">
                <a:spLocks noChangeArrowheads="1"/>
              </p:cNvSpPr>
              <p:nvPr/>
            </p:nvSpPr>
            <p:spPr bwMode="auto">
              <a:xfrm rot="-5400000">
                <a:off x="-16" y="3880"/>
                <a:ext cx="363" cy="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i="1"/>
                  <a:t>time</a:t>
                </a:r>
              </a:p>
            </p:txBody>
          </p:sp>
          <p:sp>
            <p:nvSpPr>
              <p:cNvPr id="117901" name="Line 69"/>
              <p:cNvSpPr>
                <a:spLocks noChangeShapeType="1"/>
              </p:cNvSpPr>
              <p:nvPr/>
            </p:nvSpPr>
            <p:spPr bwMode="auto">
              <a:xfrm>
                <a:off x="175" y="2755"/>
                <a:ext cx="0" cy="1078"/>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sp>
          <p:nvSpPr>
            <p:cNvPr id="117893" name="Text Box 70"/>
            <p:cNvSpPr txBox="1">
              <a:spLocks noChangeArrowheads="1"/>
            </p:cNvSpPr>
            <p:nvPr/>
          </p:nvSpPr>
          <p:spPr bwMode="auto">
            <a:xfrm>
              <a:off x="4830" y="1395"/>
              <a:ext cx="913" cy="19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i="1">
                  <a:solidFill>
                    <a:schemeClr val="folHlink"/>
                  </a:solidFill>
                </a:rPr>
                <a:t>cylinder number</a:t>
              </a:r>
            </a:p>
          </p:txBody>
        </p:sp>
        <p:sp>
          <p:nvSpPr>
            <p:cNvPr id="117894" name="Text Box 71"/>
            <p:cNvSpPr txBox="1">
              <a:spLocks noChangeArrowheads="1"/>
            </p:cNvSpPr>
            <p:nvPr/>
          </p:nvSpPr>
          <p:spPr bwMode="auto">
            <a:xfrm>
              <a:off x="1635" y="1527"/>
              <a:ext cx="168"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solidFill>
                    <a:schemeClr val="folHlink"/>
                  </a:solidFill>
                </a:rPr>
                <a:t>1</a:t>
              </a:r>
            </a:p>
          </p:txBody>
        </p:sp>
        <p:sp>
          <p:nvSpPr>
            <p:cNvPr id="117895" name="Text Box 72"/>
            <p:cNvSpPr txBox="1">
              <a:spLocks noChangeArrowheads="1"/>
            </p:cNvSpPr>
            <p:nvPr/>
          </p:nvSpPr>
          <p:spPr bwMode="auto">
            <a:xfrm>
              <a:off x="2289" y="1527"/>
              <a:ext cx="168"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solidFill>
                    <a:schemeClr val="folHlink"/>
                  </a:solidFill>
                </a:rPr>
                <a:t>5</a:t>
              </a:r>
            </a:p>
          </p:txBody>
        </p:sp>
        <p:sp>
          <p:nvSpPr>
            <p:cNvPr id="117896" name="Text Box 73"/>
            <p:cNvSpPr txBox="1">
              <a:spLocks noChangeArrowheads="1"/>
            </p:cNvSpPr>
            <p:nvPr/>
          </p:nvSpPr>
          <p:spPr bwMode="auto">
            <a:xfrm>
              <a:off x="3072"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10</a:t>
              </a:r>
            </a:p>
          </p:txBody>
        </p:sp>
        <p:sp>
          <p:nvSpPr>
            <p:cNvPr id="117897" name="Text Box 74"/>
            <p:cNvSpPr txBox="1">
              <a:spLocks noChangeArrowheads="1"/>
            </p:cNvSpPr>
            <p:nvPr/>
          </p:nvSpPr>
          <p:spPr bwMode="auto">
            <a:xfrm>
              <a:off x="3881"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15</a:t>
              </a:r>
            </a:p>
          </p:txBody>
        </p:sp>
        <p:sp>
          <p:nvSpPr>
            <p:cNvPr id="117898" name="Text Box 75"/>
            <p:cNvSpPr txBox="1">
              <a:spLocks noChangeArrowheads="1"/>
            </p:cNvSpPr>
            <p:nvPr/>
          </p:nvSpPr>
          <p:spPr bwMode="auto">
            <a:xfrm>
              <a:off x="4696"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20</a:t>
              </a:r>
            </a:p>
          </p:txBody>
        </p:sp>
        <p:sp>
          <p:nvSpPr>
            <p:cNvPr id="117899" name="Text Box 76"/>
            <p:cNvSpPr txBox="1">
              <a:spLocks noChangeArrowheads="1"/>
            </p:cNvSpPr>
            <p:nvPr/>
          </p:nvSpPr>
          <p:spPr bwMode="auto">
            <a:xfrm>
              <a:off x="5525" y="1527"/>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25</a:t>
              </a:r>
            </a:p>
          </p:txBody>
        </p:sp>
      </p:grpSp>
      <p:sp>
        <p:nvSpPr>
          <p:cNvPr id="1314893" name="Text Box 77"/>
          <p:cNvSpPr txBox="1">
            <a:spLocks noChangeArrowheads="1"/>
          </p:cNvSpPr>
          <p:nvPr/>
        </p:nvSpPr>
        <p:spPr bwMode="auto">
          <a:xfrm>
            <a:off x="41275" y="3216275"/>
            <a:ext cx="50482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00FF00"/>
                </a:solidFill>
              </a:rPr>
              <a:t>2</a:t>
            </a:r>
            <a:r>
              <a:rPr lang="en-US" sz="1800" b="0"/>
              <a:t>,3</a:t>
            </a:r>
          </a:p>
        </p:txBody>
      </p:sp>
      <p:sp>
        <p:nvSpPr>
          <p:cNvPr id="1314894" name="Text Box 78"/>
          <p:cNvSpPr txBox="1">
            <a:spLocks noChangeArrowheads="1"/>
          </p:cNvSpPr>
          <p:nvPr/>
        </p:nvSpPr>
        <p:spPr bwMode="auto">
          <a:xfrm>
            <a:off x="38100" y="2921000"/>
            <a:ext cx="514667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incoming requests (</a:t>
            </a:r>
            <a:r>
              <a:rPr lang="en-US" sz="1400">
                <a:solidFill>
                  <a:schemeClr val="folHlink"/>
                </a:solidFill>
                <a:latin typeface="Courier New" charset="0"/>
              </a:rPr>
              <a:t>&lt;block, deadline&gt;</a:t>
            </a:r>
            <a:r>
              <a:rPr lang="en-US" sz="1400" b="0">
                <a:solidFill>
                  <a:schemeClr val="folHlink"/>
                </a:solidFill>
              </a:rPr>
              <a:t>, in order of arrival):</a:t>
            </a:r>
          </a:p>
        </p:txBody>
      </p:sp>
      <p:sp>
        <p:nvSpPr>
          <p:cNvPr id="1314895" name="Text Box 79"/>
          <p:cNvSpPr txBox="1">
            <a:spLocks noChangeArrowheads="1"/>
          </p:cNvSpPr>
          <p:nvPr/>
        </p:nvSpPr>
        <p:spPr bwMode="auto">
          <a:xfrm>
            <a:off x="623888" y="3216275"/>
            <a:ext cx="630237"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chemeClr val="folHlink"/>
                </a:solidFill>
              </a:rPr>
              <a:t>14</a:t>
            </a:r>
            <a:r>
              <a:rPr lang="en-US" sz="1800" b="0"/>
              <a:t>,1</a:t>
            </a:r>
          </a:p>
        </p:txBody>
      </p:sp>
      <p:sp>
        <p:nvSpPr>
          <p:cNvPr id="1314896" name="Text Box 80"/>
          <p:cNvSpPr txBox="1">
            <a:spLocks noChangeArrowheads="1"/>
          </p:cNvSpPr>
          <p:nvPr/>
        </p:nvSpPr>
        <p:spPr bwMode="auto">
          <a:xfrm>
            <a:off x="1252538" y="3216275"/>
            <a:ext cx="50482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9,3</a:t>
            </a:r>
          </a:p>
        </p:txBody>
      </p:sp>
      <p:sp>
        <p:nvSpPr>
          <p:cNvPr id="1314897" name="Text Box 81"/>
          <p:cNvSpPr txBox="1">
            <a:spLocks noChangeArrowheads="1"/>
          </p:cNvSpPr>
          <p:nvPr/>
        </p:nvSpPr>
        <p:spPr bwMode="auto">
          <a:xfrm>
            <a:off x="1757363" y="3216275"/>
            <a:ext cx="50482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FF6600"/>
                </a:solidFill>
              </a:rPr>
              <a:t>7</a:t>
            </a:r>
            <a:r>
              <a:rPr lang="en-US" sz="1800" b="0"/>
              <a:t>,2</a:t>
            </a:r>
          </a:p>
        </p:txBody>
      </p:sp>
      <p:sp>
        <p:nvSpPr>
          <p:cNvPr id="1314898" name="Text Box 82"/>
          <p:cNvSpPr txBox="1">
            <a:spLocks noChangeArrowheads="1"/>
          </p:cNvSpPr>
          <p:nvPr/>
        </p:nvSpPr>
        <p:spPr bwMode="auto">
          <a:xfrm>
            <a:off x="2260600" y="3216275"/>
            <a:ext cx="630238"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33CC33"/>
                </a:solidFill>
              </a:rPr>
              <a:t>21</a:t>
            </a:r>
            <a:r>
              <a:rPr lang="en-US" sz="1800" b="0"/>
              <a:t>,1</a:t>
            </a:r>
          </a:p>
        </p:txBody>
      </p:sp>
      <p:sp>
        <p:nvSpPr>
          <p:cNvPr id="1314899" name="Text Box 83"/>
          <p:cNvSpPr txBox="1">
            <a:spLocks noChangeArrowheads="1"/>
          </p:cNvSpPr>
          <p:nvPr/>
        </p:nvSpPr>
        <p:spPr bwMode="auto">
          <a:xfrm>
            <a:off x="2890838" y="3216275"/>
            <a:ext cx="50482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66CCFF"/>
                </a:solidFill>
              </a:rPr>
              <a:t>8</a:t>
            </a:r>
            <a:r>
              <a:rPr lang="en-US" sz="1800" b="0"/>
              <a:t>,2</a:t>
            </a:r>
          </a:p>
        </p:txBody>
      </p:sp>
      <p:sp>
        <p:nvSpPr>
          <p:cNvPr id="1314900" name="Text Box 84"/>
          <p:cNvSpPr txBox="1">
            <a:spLocks noChangeArrowheads="1"/>
          </p:cNvSpPr>
          <p:nvPr/>
        </p:nvSpPr>
        <p:spPr bwMode="auto">
          <a:xfrm>
            <a:off x="3394075" y="3216275"/>
            <a:ext cx="630238"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chemeClr val="hlink"/>
                </a:solidFill>
              </a:rPr>
              <a:t>24</a:t>
            </a:r>
            <a:r>
              <a:rPr lang="en-US" sz="1800" b="0"/>
              <a:t>,2</a:t>
            </a:r>
          </a:p>
        </p:txBody>
      </p:sp>
      <p:sp>
        <p:nvSpPr>
          <p:cNvPr id="1314901" name="Oval 85"/>
          <p:cNvSpPr>
            <a:spLocks noChangeArrowheads="1"/>
          </p:cNvSpPr>
          <p:nvPr/>
        </p:nvSpPr>
        <p:spPr bwMode="auto">
          <a:xfrm>
            <a:off x="6034088" y="3962400"/>
            <a:ext cx="134937" cy="134938"/>
          </a:xfrm>
          <a:prstGeom prst="ellipse">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4902" name="Oval 86"/>
          <p:cNvSpPr>
            <a:spLocks noChangeArrowheads="1"/>
          </p:cNvSpPr>
          <p:nvPr/>
        </p:nvSpPr>
        <p:spPr bwMode="auto">
          <a:xfrm>
            <a:off x="2928938" y="3962400"/>
            <a:ext cx="134937" cy="134938"/>
          </a:xfrm>
          <a:prstGeom prst="ellipse">
            <a:avLst/>
          </a:prstGeom>
          <a:solidFill>
            <a:srgbClr val="66FF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4903" name="Oval 87"/>
          <p:cNvSpPr>
            <a:spLocks noChangeArrowheads="1"/>
          </p:cNvSpPr>
          <p:nvPr/>
        </p:nvSpPr>
        <p:spPr bwMode="auto">
          <a:xfrm>
            <a:off x="4224338" y="3962400"/>
            <a:ext cx="134937" cy="134938"/>
          </a:xfrm>
          <a:prstGeom prst="ellipse">
            <a:avLst/>
          </a:prstGeom>
          <a:solidFill>
            <a:srgbClr val="FF99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4904" name="Oval 88"/>
          <p:cNvSpPr>
            <a:spLocks noChangeArrowheads="1"/>
          </p:cNvSpPr>
          <p:nvPr/>
        </p:nvSpPr>
        <p:spPr bwMode="auto">
          <a:xfrm>
            <a:off x="4494213" y="3962400"/>
            <a:ext cx="134937" cy="134938"/>
          </a:xfrm>
          <a:prstGeom prst="ellipse">
            <a:avLst/>
          </a:prstGeom>
          <a:solidFill>
            <a:srgbClr val="66CC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4905" name="Oval 89"/>
          <p:cNvSpPr>
            <a:spLocks noChangeArrowheads="1"/>
          </p:cNvSpPr>
          <p:nvPr/>
        </p:nvSpPr>
        <p:spPr bwMode="auto">
          <a:xfrm>
            <a:off x="8624888" y="3962400"/>
            <a:ext cx="134937" cy="134938"/>
          </a:xfrm>
          <a:prstGeom prst="ellipse">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4906" name="Oval 90"/>
          <p:cNvSpPr>
            <a:spLocks noChangeArrowheads="1"/>
          </p:cNvSpPr>
          <p:nvPr/>
        </p:nvSpPr>
        <p:spPr bwMode="auto">
          <a:xfrm>
            <a:off x="7861300" y="3962400"/>
            <a:ext cx="134938" cy="134938"/>
          </a:xfrm>
          <a:prstGeom prst="ellipse">
            <a:avLst/>
          </a:prstGeom>
          <a:solidFill>
            <a:srgbClr val="33CC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4907" name="Oval 91"/>
          <p:cNvSpPr>
            <a:spLocks noChangeArrowheads="1"/>
          </p:cNvSpPr>
          <p:nvPr/>
        </p:nvSpPr>
        <p:spPr bwMode="auto">
          <a:xfrm>
            <a:off x="4745038" y="3967163"/>
            <a:ext cx="134937" cy="134937"/>
          </a:xfrm>
          <a:prstGeom prst="ellipse">
            <a:avLst/>
          </a:prstGeom>
          <a:solidFill>
            <a:schemeClr val="tx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4908" name="Line 92"/>
          <p:cNvSpPr>
            <a:spLocks noChangeShapeType="1"/>
          </p:cNvSpPr>
          <p:nvPr/>
        </p:nvSpPr>
        <p:spPr bwMode="auto">
          <a:xfrm>
            <a:off x="5184775" y="4273550"/>
            <a:ext cx="265113"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4909" name="Oval 93"/>
          <p:cNvSpPr>
            <a:spLocks noChangeArrowheads="1"/>
          </p:cNvSpPr>
          <p:nvPr/>
        </p:nvSpPr>
        <p:spPr bwMode="auto">
          <a:xfrm>
            <a:off x="4489450" y="5367338"/>
            <a:ext cx="134938" cy="134937"/>
          </a:xfrm>
          <a:prstGeom prst="ellipse">
            <a:avLst/>
          </a:prstGeom>
          <a:solidFill>
            <a:srgbClr val="66CCFF"/>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graphicFrame>
        <p:nvGraphicFramePr>
          <p:cNvPr id="1314910" name="Group 94"/>
          <p:cNvGraphicFramePr>
            <a:graphicFrameLocks noGrp="1"/>
          </p:cNvGraphicFramePr>
          <p:nvPr/>
        </p:nvGraphicFramePr>
        <p:xfrm>
          <a:off x="517525" y="3905250"/>
          <a:ext cx="668338" cy="2406651"/>
        </p:xfrm>
        <a:graphic>
          <a:graphicData uri="http://schemas.openxmlformats.org/drawingml/2006/table">
            <a:tbl>
              <a:tblPr/>
              <a:tblGrid>
                <a:gridCol w="668338"/>
              </a:tblGrid>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DDDDD"/>
                    </a:solidFill>
                  </a:tcPr>
                </a:tc>
              </a:tr>
              <a:tr h="30003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DDDDD"/>
                    </a:solid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DDDDD"/>
                    </a:solidFill>
                  </a:tcPr>
                </a:tc>
              </a:tr>
              <a:tr h="298450">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DDDDD"/>
                    </a:solid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DDDDD"/>
                    </a:solidFill>
                  </a:tcPr>
                </a:tc>
              </a:tr>
              <a:tr h="30003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DDDDD"/>
                    </a:solid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DDDDD"/>
                    </a:solidFill>
                  </a:tcPr>
                </a:tc>
              </a:tr>
              <a:tr h="3016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000" b="0" i="0" u="none" strike="noStrike" cap="none" normalizeH="0" baseline="0">
                        <a:ln>
                          <a:noFill/>
                        </a:ln>
                        <a:solidFill>
                          <a:schemeClr val="tx1"/>
                        </a:solidFill>
                        <a:effectLst/>
                        <a:latin typeface="Tahoma"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1314930" name="Text Box 114"/>
          <p:cNvSpPr txBox="1">
            <a:spLocks noChangeArrowheads="1"/>
          </p:cNvSpPr>
          <p:nvPr/>
        </p:nvSpPr>
        <p:spPr bwMode="auto">
          <a:xfrm>
            <a:off x="1131888" y="3844925"/>
            <a:ext cx="1014412" cy="517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i="1">
                <a:solidFill>
                  <a:schemeClr val="folHlink"/>
                </a:solidFill>
              </a:rPr>
              <a:t>scheduling</a:t>
            </a:r>
          </a:p>
          <a:p>
            <a:r>
              <a:rPr lang="en-US" sz="1400" b="0" i="1">
                <a:solidFill>
                  <a:schemeClr val="folHlink"/>
                </a:solidFill>
              </a:rPr>
              <a:t>queue</a:t>
            </a:r>
          </a:p>
        </p:txBody>
      </p:sp>
      <p:sp>
        <p:nvSpPr>
          <p:cNvPr id="1314931" name="Line 115"/>
          <p:cNvSpPr>
            <a:spLocks noChangeShapeType="1"/>
          </p:cNvSpPr>
          <p:nvPr/>
        </p:nvSpPr>
        <p:spPr bwMode="auto">
          <a:xfrm>
            <a:off x="858838" y="6342063"/>
            <a:ext cx="0" cy="134937"/>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4932" name="Line 116"/>
          <p:cNvSpPr>
            <a:spLocks noChangeShapeType="1"/>
          </p:cNvSpPr>
          <p:nvPr/>
        </p:nvSpPr>
        <p:spPr bwMode="auto">
          <a:xfrm>
            <a:off x="858838" y="3732213"/>
            <a:ext cx="1587" cy="141287"/>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4933" name="Text Box 117"/>
          <p:cNvSpPr txBox="1">
            <a:spLocks noChangeArrowheads="1"/>
          </p:cNvSpPr>
          <p:nvPr/>
        </p:nvSpPr>
        <p:spPr bwMode="auto">
          <a:xfrm>
            <a:off x="85725" y="3236913"/>
            <a:ext cx="431800"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rgbClr val="00FF00"/>
                </a:solidFill>
              </a:rPr>
              <a:t>2</a:t>
            </a:r>
            <a:r>
              <a:rPr lang="en-US" sz="1400" b="0"/>
              <a:t>,3</a:t>
            </a:r>
          </a:p>
        </p:txBody>
      </p:sp>
      <p:sp>
        <p:nvSpPr>
          <p:cNvPr id="1314934" name="Text Box 118"/>
          <p:cNvSpPr txBox="1">
            <a:spLocks noChangeArrowheads="1"/>
          </p:cNvSpPr>
          <p:nvPr/>
        </p:nvSpPr>
        <p:spPr bwMode="auto">
          <a:xfrm>
            <a:off x="657225" y="3236913"/>
            <a:ext cx="528638"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14</a:t>
            </a:r>
            <a:r>
              <a:rPr lang="en-US" sz="1400" b="0"/>
              <a:t>,1</a:t>
            </a:r>
          </a:p>
        </p:txBody>
      </p:sp>
      <p:sp>
        <p:nvSpPr>
          <p:cNvPr id="1314935" name="Text Box 119"/>
          <p:cNvSpPr txBox="1">
            <a:spLocks noChangeArrowheads="1"/>
          </p:cNvSpPr>
          <p:nvPr/>
        </p:nvSpPr>
        <p:spPr bwMode="auto">
          <a:xfrm>
            <a:off x="1276350" y="3236913"/>
            <a:ext cx="431800"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t>9,3</a:t>
            </a:r>
          </a:p>
        </p:txBody>
      </p:sp>
      <p:sp>
        <p:nvSpPr>
          <p:cNvPr id="1314936" name="Text Box 120"/>
          <p:cNvSpPr txBox="1">
            <a:spLocks noChangeArrowheads="1"/>
          </p:cNvSpPr>
          <p:nvPr/>
        </p:nvSpPr>
        <p:spPr bwMode="auto">
          <a:xfrm>
            <a:off x="1798638" y="3236913"/>
            <a:ext cx="431800"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rgbClr val="FF6600"/>
                </a:solidFill>
              </a:rPr>
              <a:t>7</a:t>
            </a:r>
            <a:r>
              <a:rPr lang="en-US" sz="1400" b="0"/>
              <a:t>,2</a:t>
            </a:r>
          </a:p>
        </p:txBody>
      </p:sp>
      <p:sp>
        <p:nvSpPr>
          <p:cNvPr id="1314937" name="Text Box 121"/>
          <p:cNvSpPr txBox="1">
            <a:spLocks noChangeArrowheads="1"/>
          </p:cNvSpPr>
          <p:nvPr/>
        </p:nvSpPr>
        <p:spPr bwMode="auto">
          <a:xfrm>
            <a:off x="2320925" y="3236913"/>
            <a:ext cx="528638"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rgbClr val="33CC33"/>
                </a:solidFill>
              </a:rPr>
              <a:t>21</a:t>
            </a:r>
            <a:r>
              <a:rPr lang="en-US" sz="1400" b="0"/>
              <a:t>,1</a:t>
            </a:r>
          </a:p>
        </p:txBody>
      </p:sp>
      <p:sp>
        <p:nvSpPr>
          <p:cNvPr id="1314938" name="Text Box 122"/>
          <p:cNvSpPr txBox="1">
            <a:spLocks noChangeArrowheads="1"/>
          </p:cNvSpPr>
          <p:nvPr/>
        </p:nvSpPr>
        <p:spPr bwMode="auto">
          <a:xfrm>
            <a:off x="2940050" y="3236913"/>
            <a:ext cx="431800"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rgbClr val="66CCFF"/>
                </a:solidFill>
              </a:rPr>
              <a:t>8</a:t>
            </a:r>
            <a:r>
              <a:rPr lang="en-US" sz="1400" b="0"/>
              <a:t>,2</a:t>
            </a:r>
          </a:p>
        </p:txBody>
      </p:sp>
      <p:sp>
        <p:nvSpPr>
          <p:cNvPr id="1314939" name="Text Box 123"/>
          <p:cNvSpPr txBox="1">
            <a:spLocks noChangeArrowheads="1"/>
          </p:cNvSpPr>
          <p:nvPr/>
        </p:nvSpPr>
        <p:spPr bwMode="auto">
          <a:xfrm>
            <a:off x="3462338" y="3236913"/>
            <a:ext cx="528637"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hlink"/>
                </a:solidFill>
              </a:rPr>
              <a:t>24</a:t>
            </a:r>
            <a:r>
              <a:rPr lang="en-US" sz="1400" b="0"/>
              <a:t>,2</a:t>
            </a:r>
          </a:p>
        </p:txBody>
      </p:sp>
      <p:sp>
        <p:nvSpPr>
          <p:cNvPr id="1314940" name="Oval 124"/>
          <p:cNvSpPr>
            <a:spLocks noChangeArrowheads="1"/>
          </p:cNvSpPr>
          <p:nvPr/>
        </p:nvSpPr>
        <p:spPr bwMode="auto">
          <a:xfrm>
            <a:off x="2936875" y="5568950"/>
            <a:ext cx="134938" cy="134938"/>
          </a:xfrm>
          <a:prstGeom prst="ellipse">
            <a:avLst/>
          </a:prstGeom>
          <a:solidFill>
            <a:srgbClr val="66FF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4941" name="Oval 125"/>
          <p:cNvSpPr>
            <a:spLocks noChangeArrowheads="1"/>
          </p:cNvSpPr>
          <p:nvPr/>
        </p:nvSpPr>
        <p:spPr bwMode="auto">
          <a:xfrm>
            <a:off x="4222750" y="5399088"/>
            <a:ext cx="134938" cy="134937"/>
          </a:xfrm>
          <a:prstGeom prst="ellipse">
            <a:avLst/>
          </a:prstGeom>
          <a:solidFill>
            <a:srgbClr val="FF99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4942" name="Oval 126"/>
          <p:cNvSpPr>
            <a:spLocks noChangeArrowheads="1"/>
          </p:cNvSpPr>
          <p:nvPr/>
        </p:nvSpPr>
        <p:spPr bwMode="auto">
          <a:xfrm>
            <a:off x="4743450" y="6003925"/>
            <a:ext cx="134938" cy="134938"/>
          </a:xfrm>
          <a:prstGeom prst="ellipse">
            <a:avLst/>
          </a:prstGeom>
          <a:solidFill>
            <a:schemeClr val="tx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4943" name="Text Box 127"/>
          <p:cNvSpPr txBox="1">
            <a:spLocks noChangeArrowheads="1"/>
          </p:cNvSpPr>
          <p:nvPr/>
        </p:nvSpPr>
        <p:spPr bwMode="auto">
          <a:xfrm>
            <a:off x="4021138" y="3224213"/>
            <a:ext cx="630237"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solidFill>
                  <a:srgbClr val="990000"/>
                </a:solidFill>
              </a:rPr>
              <a:t>16</a:t>
            </a:r>
            <a:r>
              <a:rPr lang="en-US" sz="1800" b="0"/>
              <a:t>,1</a:t>
            </a:r>
          </a:p>
        </p:txBody>
      </p:sp>
      <p:sp>
        <p:nvSpPr>
          <p:cNvPr id="1314944" name="Text Box 128"/>
          <p:cNvSpPr txBox="1">
            <a:spLocks noChangeArrowheads="1"/>
          </p:cNvSpPr>
          <p:nvPr/>
        </p:nvSpPr>
        <p:spPr bwMode="auto">
          <a:xfrm>
            <a:off x="4089400" y="3235325"/>
            <a:ext cx="528638"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rgbClr val="990000"/>
                </a:solidFill>
              </a:rPr>
              <a:t>16</a:t>
            </a:r>
            <a:r>
              <a:rPr lang="en-US" sz="1400" b="0"/>
              <a:t>,1</a:t>
            </a:r>
          </a:p>
        </p:txBody>
      </p:sp>
      <p:sp>
        <p:nvSpPr>
          <p:cNvPr id="1314945" name="Oval 129"/>
          <p:cNvSpPr>
            <a:spLocks noChangeArrowheads="1"/>
          </p:cNvSpPr>
          <p:nvPr/>
        </p:nvSpPr>
        <p:spPr bwMode="auto">
          <a:xfrm>
            <a:off x="6565900" y="3960813"/>
            <a:ext cx="134938" cy="134937"/>
          </a:xfrm>
          <a:prstGeom prst="ellipse">
            <a:avLst/>
          </a:prstGeom>
          <a:solidFill>
            <a:srgbClr val="99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4946" name="Line 130"/>
          <p:cNvSpPr>
            <a:spLocks noChangeShapeType="1"/>
          </p:cNvSpPr>
          <p:nvPr/>
        </p:nvSpPr>
        <p:spPr bwMode="auto">
          <a:xfrm>
            <a:off x="5318125" y="4413250"/>
            <a:ext cx="784225" cy="149225"/>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4947" name="Line 131"/>
          <p:cNvSpPr>
            <a:spLocks noChangeShapeType="1"/>
          </p:cNvSpPr>
          <p:nvPr/>
        </p:nvSpPr>
        <p:spPr bwMode="auto">
          <a:xfrm>
            <a:off x="6111875" y="4562475"/>
            <a:ext cx="527050" cy="8890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4948" name="Line 132"/>
          <p:cNvSpPr>
            <a:spLocks noChangeShapeType="1"/>
          </p:cNvSpPr>
          <p:nvPr/>
        </p:nvSpPr>
        <p:spPr bwMode="auto">
          <a:xfrm>
            <a:off x="6650038" y="4660900"/>
            <a:ext cx="1281112" cy="179388"/>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4949" name="Oval 133"/>
          <p:cNvSpPr>
            <a:spLocks noChangeArrowheads="1"/>
          </p:cNvSpPr>
          <p:nvPr/>
        </p:nvSpPr>
        <p:spPr bwMode="auto">
          <a:xfrm>
            <a:off x="5260975" y="4349750"/>
            <a:ext cx="134938" cy="134938"/>
          </a:xfrm>
          <a:prstGeom prst="ellipse">
            <a:avLst/>
          </a:prstGeom>
          <a:solidFill>
            <a:schemeClr val="accent1"/>
          </a:solidFill>
          <a:ln w="9525">
            <a:solidFill>
              <a:schemeClr val="tx1"/>
            </a:solidFill>
            <a:round/>
            <a:headEnd/>
            <a:tailEnd/>
          </a:ln>
        </p:spPr>
        <p:txBody>
          <a:bodyPr wrap="none" anchor="ctr"/>
          <a:lstStyle/>
          <a:p>
            <a:endParaRPr lang="nb-NO"/>
          </a:p>
        </p:txBody>
      </p:sp>
      <p:sp>
        <p:nvSpPr>
          <p:cNvPr id="1314950" name="Oval 134"/>
          <p:cNvSpPr>
            <a:spLocks noChangeArrowheads="1"/>
          </p:cNvSpPr>
          <p:nvPr/>
        </p:nvSpPr>
        <p:spPr bwMode="auto">
          <a:xfrm>
            <a:off x="6029325" y="4491038"/>
            <a:ext cx="134938" cy="134937"/>
          </a:xfrm>
          <a:prstGeom prst="ellipse">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4951" name="Oval 135"/>
          <p:cNvSpPr>
            <a:spLocks noChangeArrowheads="1"/>
          </p:cNvSpPr>
          <p:nvPr/>
        </p:nvSpPr>
        <p:spPr bwMode="auto">
          <a:xfrm>
            <a:off x="6573838" y="4578350"/>
            <a:ext cx="134937" cy="134938"/>
          </a:xfrm>
          <a:prstGeom prst="ellipse">
            <a:avLst/>
          </a:prstGeom>
          <a:solidFill>
            <a:srgbClr val="99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4952" name="Line 136"/>
          <p:cNvSpPr>
            <a:spLocks noChangeShapeType="1"/>
          </p:cNvSpPr>
          <p:nvPr/>
        </p:nvSpPr>
        <p:spPr bwMode="auto">
          <a:xfrm>
            <a:off x="7921625" y="4840288"/>
            <a:ext cx="784225" cy="109537"/>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4953" name="Line 137"/>
          <p:cNvSpPr>
            <a:spLocks noChangeShapeType="1"/>
          </p:cNvSpPr>
          <p:nvPr/>
        </p:nvSpPr>
        <p:spPr bwMode="auto">
          <a:xfrm>
            <a:off x="8683625" y="4956175"/>
            <a:ext cx="296863" cy="30163"/>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4954" name="Oval 138"/>
          <p:cNvSpPr>
            <a:spLocks noChangeArrowheads="1"/>
          </p:cNvSpPr>
          <p:nvPr/>
        </p:nvSpPr>
        <p:spPr bwMode="auto">
          <a:xfrm>
            <a:off x="8632825" y="4875213"/>
            <a:ext cx="134938" cy="134937"/>
          </a:xfrm>
          <a:prstGeom prst="ellipse">
            <a:avLst/>
          </a:prstGeom>
          <a:solidFill>
            <a:schemeClr va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4955" name="Oval 139"/>
          <p:cNvSpPr>
            <a:spLocks noChangeArrowheads="1"/>
          </p:cNvSpPr>
          <p:nvPr/>
        </p:nvSpPr>
        <p:spPr bwMode="auto">
          <a:xfrm>
            <a:off x="7856538" y="4775200"/>
            <a:ext cx="134937" cy="134938"/>
          </a:xfrm>
          <a:prstGeom prst="ellipse">
            <a:avLst/>
          </a:prstGeom>
          <a:solidFill>
            <a:srgbClr val="33CC33"/>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sp>
        <p:nvSpPr>
          <p:cNvPr id="1314956" name="Text Box 140"/>
          <p:cNvSpPr txBox="1">
            <a:spLocks noChangeArrowheads="1"/>
          </p:cNvSpPr>
          <p:nvPr/>
        </p:nvSpPr>
        <p:spPr bwMode="auto">
          <a:xfrm>
            <a:off x="5880100" y="5630863"/>
            <a:ext cx="3144838" cy="825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u="sng">
                <a:solidFill>
                  <a:schemeClr val="hlink"/>
                </a:solidFill>
              </a:rPr>
              <a:t>Note:</a:t>
            </a:r>
            <a:br>
              <a:rPr lang="en-US" sz="1600" u="sng">
                <a:solidFill>
                  <a:schemeClr val="hlink"/>
                </a:solidFill>
              </a:rPr>
            </a:br>
            <a:r>
              <a:rPr lang="en-US" sz="1600" b="0">
                <a:solidFill>
                  <a:schemeClr val="hlink"/>
                </a:solidFill>
              </a:rPr>
              <a:t>similarly, we can combine EDF with C-SCAN, LOOK or C-LOOK</a:t>
            </a:r>
            <a:endParaRPr lang="en-US" sz="1600" b="0" baseline="40000">
              <a:solidFill>
                <a:schemeClr val="hlink"/>
              </a:solidFill>
            </a:endParaRPr>
          </a:p>
        </p:txBody>
      </p:sp>
      <p:sp>
        <p:nvSpPr>
          <p:cNvPr id="1314957" name="Line 141"/>
          <p:cNvSpPr>
            <a:spLocks noChangeShapeType="1"/>
          </p:cNvSpPr>
          <p:nvPr/>
        </p:nvSpPr>
        <p:spPr bwMode="auto">
          <a:xfrm flipH="1">
            <a:off x="2687638" y="5651500"/>
            <a:ext cx="238125" cy="36513"/>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48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49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149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149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149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14943"/>
                                        </p:tgtEl>
                                        <p:attrNameLst>
                                          <p:attrName>style.visibility</p:attrName>
                                        </p:attrNameLst>
                                      </p:cBhvr>
                                      <p:to>
                                        <p:strVal val="visible"/>
                                      </p:to>
                                    </p:set>
                                    <p:anim calcmode="lin" valueType="num">
                                      <p:cBhvr additive="base">
                                        <p:cTn id="19" dur="500" fill="hold"/>
                                        <p:tgtEl>
                                          <p:spTgt spid="1314943"/>
                                        </p:tgtEl>
                                        <p:attrNameLst>
                                          <p:attrName>ppt_x</p:attrName>
                                        </p:attrNameLst>
                                      </p:cBhvr>
                                      <p:tavLst>
                                        <p:tav tm="0">
                                          <p:val>
                                            <p:strVal val="0-#ppt_w/2"/>
                                          </p:val>
                                        </p:tav>
                                        <p:tav tm="100000">
                                          <p:val>
                                            <p:strVal val="#ppt_x"/>
                                          </p:val>
                                        </p:tav>
                                      </p:tavLst>
                                    </p:anim>
                                    <p:anim calcmode="lin" valueType="num">
                                      <p:cBhvr additive="base">
                                        <p:cTn id="20" dur="500" fill="hold"/>
                                        <p:tgtEl>
                                          <p:spTgt spid="1314943"/>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314944"/>
                                        </p:tgtEl>
                                        <p:attrNameLst>
                                          <p:attrName>style.visibility</p:attrName>
                                        </p:attrNameLst>
                                      </p:cBhvr>
                                      <p:to>
                                        <p:strVal val="visible"/>
                                      </p:to>
                                    </p:set>
                                  </p:childTnLst>
                                </p:cTn>
                              </p:par>
                            </p:childTnLst>
                          </p:cTn>
                        </p:par>
                        <p:par>
                          <p:cTn id="24" fill="hold" nodeType="afterGroup">
                            <p:stCondLst>
                              <p:cond delay="500"/>
                            </p:stCondLst>
                            <p:childTnLst>
                              <p:par>
                                <p:cTn id="25" presetID="0" presetClass="path" presetSubtype="0" accel="50000" decel="50000" fill="hold" grpId="1" nodeType="afterEffect">
                                  <p:stCondLst>
                                    <p:cond delay="0"/>
                                  </p:stCondLst>
                                  <p:childTnLst>
                                    <p:animMotion origin="layout" path="M 0.0 0.0 L -0.3849 0.05787 L -0.3849 0.40579 " pathEditMode="relative" ptsTypes="AAA">
                                      <p:cBhvr>
                                        <p:cTn id="26" dur="2000" fill="hold"/>
                                        <p:tgtEl>
                                          <p:spTgt spid="1314944"/>
                                        </p:tgtEl>
                                        <p:attrNameLst>
                                          <p:attrName>ppt_x</p:attrName>
                                          <p:attrName>ppt_y</p:attrName>
                                        </p:attrNameLst>
                                      </p:cBhvr>
                                    </p:animMotion>
                                  </p:childTnLst>
                                </p:cTn>
                              </p:par>
                            </p:childTnLst>
                          </p:cTn>
                        </p:par>
                        <p:par>
                          <p:cTn id="27" fill="hold" nodeType="afterGroup">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1314900"/>
                                        </p:tgtEl>
                                        <p:attrNameLst>
                                          <p:attrName>style.visibility</p:attrName>
                                        </p:attrNameLst>
                                      </p:cBhvr>
                                      <p:to>
                                        <p:strVal val="visible"/>
                                      </p:to>
                                    </p:set>
                                    <p:anim calcmode="lin" valueType="num">
                                      <p:cBhvr additive="base">
                                        <p:cTn id="30" dur="500" fill="hold"/>
                                        <p:tgtEl>
                                          <p:spTgt spid="1314900"/>
                                        </p:tgtEl>
                                        <p:attrNameLst>
                                          <p:attrName>ppt_x</p:attrName>
                                        </p:attrNameLst>
                                      </p:cBhvr>
                                      <p:tavLst>
                                        <p:tav tm="0">
                                          <p:val>
                                            <p:strVal val="0-#ppt_w/2"/>
                                          </p:val>
                                        </p:tav>
                                        <p:tav tm="100000">
                                          <p:val>
                                            <p:strVal val="#ppt_x"/>
                                          </p:val>
                                        </p:tav>
                                      </p:tavLst>
                                    </p:anim>
                                    <p:anim calcmode="lin" valueType="num">
                                      <p:cBhvr additive="base">
                                        <p:cTn id="31" dur="500" fill="hold"/>
                                        <p:tgtEl>
                                          <p:spTgt spid="1314900"/>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3000"/>
                            </p:stCondLst>
                            <p:childTnLst>
                              <p:par>
                                <p:cTn id="33" presetID="1" presetClass="entr" presetSubtype="0" fill="hold" grpId="0" nodeType="afterEffect">
                                  <p:stCondLst>
                                    <p:cond delay="0"/>
                                  </p:stCondLst>
                                  <p:childTnLst>
                                    <p:set>
                                      <p:cBhvr>
                                        <p:cTn id="34" dur="1" fill="hold">
                                          <p:stCondLst>
                                            <p:cond delay="0"/>
                                          </p:stCondLst>
                                        </p:cTn>
                                        <p:tgtEl>
                                          <p:spTgt spid="1314939"/>
                                        </p:tgtEl>
                                        <p:attrNameLst>
                                          <p:attrName>style.visibility</p:attrName>
                                        </p:attrNameLst>
                                      </p:cBhvr>
                                      <p:to>
                                        <p:strVal val="visible"/>
                                      </p:to>
                                    </p:set>
                                  </p:childTnLst>
                                </p:cTn>
                              </p:par>
                            </p:childTnLst>
                          </p:cTn>
                        </p:par>
                        <p:par>
                          <p:cTn id="35" fill="hold" nodeType="afterGroup">
                            <p:stCondLst>
                              <p:cond delay="3000"/>
                            </p:stCondLst>
                            <p:childTnLst>
                              <p:par>
                                <p:cTn id="36" presetID="0" presetClass="path" presetSubtype="0" accel="50000" decel="50000" fill="hold" grpId="1" nodeType="afterEffect">
                                  <p:stCondLst>
                                    <p:cond delay="0"/>
                                  </p:stCondLst>
                                  <p:childTnLst>
                                    <p:animMotion origin="layout" path="M 0.0 0.0 L -0.31632 0.05949 L -0.31632 0.35671 " pathEditMode="relative" ptsTypes="AAA">
                                      <p:cBhvr>
                                        <p:cTn id="37" dur="2000" fill="hold"/>
                                        <p:tgtEl>
                                          <p:spTgt spid="1314939"/>
                                        </p:tgtEl>
                                        <p:attrNameLst>
                                          <p:attrName>ppt_x</p:attrName>
                                          <p:attrName>ppt_y</p:attrName>
                                        </p:attrNameLst>
                                      </p:cBhvr>
                                    </p:animMotion>
                                  </p:childTnLst>
                                </p:cTn>
                              </p:par>
                            </p:childTnLst>
                          </p:cTn>
                        </p:par>
                        <p:par>
                          <p:cTn id="38" fill="hold" nodeType="afterGroup">
                            <p:stCondLst>
                              <p:cond delay="5000"/>
                            </p:stCondLst>
                            <p:childTnLst>
                              <p:par>
                                <p:cTn id="39" presetID="2" presetClass="entr" presetSubtype="8" fill="hold" grpId="0" nodeType="afterEffect">
                                  <p:stCondLst>
                                    <p:cond delay="0"/>
                                  </p:stCondLst>
                                  <p:childTnLst>
                                    <p:set>
                                      <p:cBhvr>
                                        <p:cTn id="40" dur="1" fill="hold">
                                          <p:stCondLst>
                                            <p:cond delay="0"/>
                                          </p:stCondLst>
                                        </p:cTn>
                                        <p:tgtEl>
                                          <p:spTgt spid="1314899"/>
                                        </p:tgtEl>
                                        <p:attrNameLst>
                                          <p:attrName>style.visibility</p:attrName>
                                        </p:attrNameLst>
                                      </p:cBhvr>
                                      <p:to>
                                        <p:strVal val="visible"/>
                                      </p:to>
                                    </p:set>
                                    <p:anim calcmode="lin" valueType="num">
                                      <p:cBhvr additive="base">
                                        <p:cTn id="41" dur="500" fill="hold"/>
                                        <p:tgtEl>
                                          <p:spTgt spid="1314899"/>
                                        </p:tgtEl>
                                        <p:attrNameLst>
                                          <p:attrName>ppt_x</p:attrName>
                                        </p:attrNameLst>
                                      </p:cBhvr>
                                      <p:tavLst>
                                        <p:tav tm="0">
                                          <p:val>
                                            <p:strVal val="0-#ppt_w/2"/>
                                          </p:val>
                                        </p:tav>
                                        <p:tav tm="100000">
                                          <p:val>
                                            <p:strVal val="#ppt_x"/>
                                          </p:val>
                                        </p:tav>
                                      </p:tavLst>
                                    </p:anim>
                                    <p:anim calcmode="lin" valueType="num">
                                      <p:cBhvr additive="base">
                                        <p:cTn id="42" dur="500" fill="hold"/>
                                        <p:tgtEl>
                                          <p:spTgt spid="1314899"/>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5500"/>
                            </p:stCondLst>
                            <p:childTnLst>
                              <p:par>
                                <p:cTn id="44" presetID="1" presetClass="entr" presetSubtype="0" fill="hold" grpId="0" nodeType="afterEffect">
                                  <p:stCondLst>
                                    <p:cond delay="0"/>
                                  </p:stCondLst>
                                  <p:childTnLst>
                                    <p:set>
                                      <p:cBhvr>
                                        <p:cTn id="45" dur="1" fill="hold">
                                          <p:stCondLst>
                                            <p:cond delay="0"/>
                                          </p:stCondLst>
                                        </p:cTn>
                                        <p:tgtEl>
                                          <p:spTgt spid="1314938"/>
                                        </p:tgtEl>
                                        <p:attrNameLst>
                                          <p:attrName>style.visibility</p:attrName>
                                        </p:attrNameLst>
                                      </p:cBhvr>
                                      <p:to>
                                        <p:strVal val="visible"/>
                                      </p:to>
                                    </p:set>
                                  </p:childTnLst>
                                </p:cTn>
                              </p:par>
                            </p:childTnLst>
                          </p:cTn>
                        </p:par>
                        <p:par>
                          <p:cTn id="46" fill="hold" nodeType="afterGroup">
                            <p:stCondLst>
                              <p:cond delay="5500"/>
                            </p:stCondLst>
                            <p:childTnLst>
                              <p:par>
                                <p:cTn id="47" presetID="0" presetClass="path" presetSubtype="0" accel="50000" decel="50000" fill="hold" grpId="1" nodeType="afterEffect">
                                  <p:stCondLst>
                                    <p:cond delay="0"/>
                                  </p:stCondLst>
                                  <p:childTnLst>
                                    <p:animMotion origin="layout" path="M 0.0 0.0 L -0.25521 0.0581 L -0.25521 0.31459 " pathEditMode="relative" ptsTypes="AAA">
                                      <p:cBhvr>
                                        <p:cTn id="48" dur="2000" fill="hold"/>
                                        <p:tgtEl>
                                          <p:spTgt spid="1314938"/>
                                        </p:tgtEl>
                                        <p:attrNameLst>
                                          <p:attrName>ppt_x</p:attrName>
                                          <p:attrName>ppt_y</p:attrName>
                                        </p:attrNameLst>
                                      </p:cBhvr>
                                    </p:animMotion>
                                  </p:childTnLst>
                                </p:cTn>
                              </p:par>
                            </p:childTnLst>
                          </p:cTn>
                        </p:par>
                        <p:par>
                          <p:cTn id="49" fill="hold" nodeType="afterGroup">
                            <p:stCondLst>
                              <p:cond delay="7500"/>
                            </p:stCondLst>
                            <p:childTnLst>
                              <p:par>
                                <p:cTn id="50" presetID="2" presetClass="entr" presetSubtype="8" fill="hold" grpId="0" nodeType="afterEffect">
                                  <p:stCondLst>
                                    <p:cond delay="0"/>
                                  </p:stCondLst>
                                  <p:childTnLst>
                                    <p:set>
                                      <p:cBhvr>
                                        <p:cTn id="51" dur="1" fill="hold">
                                          <p:stCondLst>
                                            <p:cond delay="0"/>
                                          </p:stCondLst>
                                        </p:cTn>
                                        <p:tgtEl>
                                          <p:spTgt spid="1314898"/>
                                        </p:tgtEl>
                                        <p:attrNameLst>
                                          <p:attrName>style.visibility</p:attrName>
                                        </p:attrNameLst>
                                      </p:cBhvr>
                                      <p:to>
                                        <p:strVal val="visible"/>
                                      </p:to>
                                    </p:set>
                                    <p:anim calcmode="lin" valueType="num">
                                      <p:cBhvr additive="base">
                                        <p:cTn id="52" dur="500" fill="hold"/>
                                        <p:tgtEl>
                                          <p:spTgt spid="1314898"/>
                                        </p:tgtEl>
                                        <p:attrNameLst>
                                          <p:attrName>ppt_x</p:attrName>
                                        </p:attrNameLst>
                                      </p:cBhvr>
                                      <p:tavLst>
                                        <p:tav tm="0">
                                          <p:val>
                                            <p:strVal val="0-#ppt_w/2"/>
                                          </p:val>
                                        </p:tav>
                                        <p:tav tm="100000">
                                          <p:val>
                                            <p:strVal val="#ppt_x"/>
                                          </p:val>
                                        </p:tav>
                                      </p:tavLst>
                                    </p:anim>
                                    <p:anim calcmode="lin" valueType="num">
                                      <p:cBhvr additive="base">
                                        <p:cTn id="53" dur="500" fill="hold"/>
                                        <p:tgtEl>
                                          <p:spTgt spid="1314898"/>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8000"/>
                            </p:stCondLst>
                            <p:childTnLst>
                              <p:par>
                                <p:cTn id="55" presetID="0" presetClass="path" presetSubtype="0" accel="50000" decel="50000" fill="hold" grpId="2" nodeType="afterEffect">
                                  <p:stCondLst>
                                    <p:cond delay="0"/>
                                  </p:stCondLst>
                                  <p:childTnLst>
                                    <p:animMotion origin="layout" path="M -0.25521 0.31458 L -0.25521 0.27269 " pathEditMode="relative" rAng="0" ptsTypes="AA">
                                      <p:cBhvr>
                                        <p:cTn id="56" dur="500" fill="hold"/>
                                        <p:tgtEl>
                                          <p:spTgt spid="1314938"/>
                                        </p:tgtEl>
                                        <p:attrNameLst>
                                          <p:attrName>ppt_x</p:attrName>
                                          <p:attrName>ppt_y</p:attrName>
                                        </p:attrNameLst>
                                      </p:cBhvr>
                                      <p:rCtr x="0" y="-2106"/>
                                    </p:animMotion>
                                  </p:childTnLst>
                                </p:cTn>
                              </p:par>
                              <p:par>
                                <p:cTn id="57" presetID="0" presetClass="path" presetSubtype="0" accel="50000" decel="50000" fill="hold" grpId="2" nodeType="withEffect">
                                  <p:stCondLst>
                                    <p:cond delay="0"/>
                                  </p:stCondLst>
                                  <p:childTnLst>
                                    <p:animMotion origin="layout" path="M -0.31632 0.35671 L -0.31736 0.31759 " pathEditMode="relative" rAng="0" ptsTypes="AA">
                                      <p:cBhvr>
                                        <p:cTn id="58" dur="500" fill="hold"/>
                                        <p:tgtEl>
                                          <p:spTgt spid="1314939"/>
                                        </p:tgtEl>
                                        <p:attrNameLst>
                                          <p:attrName>ppt_x</p:attrName>
                                          <p:attrName>ppt_y</p:attrName>
                                        </p:attrNameLst>
                                      </p:cBhvr>
                                      <p:rCtr x="-52" y="-1968"/>
                                    </p:animMotion>
                                  </p:childTnLst>
                                </p:cTn>
                              </p:par>
                            </p:childTnLst>
                          </p:cTn>
                        </p:par>
                        <p:par>
                          <p:cTn id="59" fill="hold" nodeType="afterGroup">
                            <p:stCondLst>
                              <p:cond delay="8500"/>
                            </p:stCondLst>
                            <p:childTnLst>
                              <p:par>
                                <p:cTn id="60" presetID="1" presetClass="entr" presetSubtype="0" fill="hold" grpId="0" nodeType="afterEffect">
                                  <p:stCondLst>
                                    <p:cond delay="0"/>
                                  </p:stCondLst>
                                  <p:childTnLst>
                                    <p:set>
                                      <p:cBhvr>
                                        <p:cTn id="61" dur="1" fill="hold">
                                          <p:stCondLst>
                                            <p:cond delay="0"/>
                                          </p:stCondLst>
                                        </p:cTn>
                                        <p:tgtEl>
                                          <p:spTgt spid="1314937"/>
                                        </p:tgtEl>
                                        <p:attrNameLst>
                                          <p:attrName>style.visibility</p:attrName>
                                        </p:attrNameLst>
                                      </p:cBhvr>
                                      <p:to>
                                        <p:strVal val="visible"/>
                                      </p:to>
                                    </p:set>
                                  </p:childTnLst>
                                </p:cTn>
                              </p:par>
                            </p:childTnLst>
                          </p:cTn>
                        </p:par>
                        <p:par>
                          <p:cTn id="62" fill="hold" nodeType="afterGroup">
                            <p:stCondLst>
                              <p:cond delay="8500"/>
                            </p:stCondLst>
                            <p:childTnLst>
                              <p:par>
                                <p:cTn id="63" presetID="0" presetClass="path" presetSubtype="0" accel="50000" decel="50000" fill="hold" grpId="1" nodeType="afterEffect">
                                  <p:stCondLst>
                                    <p:cond delay="0"/>
                                  </p:stCondLst>
                                  <p:childTnLst>
                                    <p:animMotion origin="layout" path="M 1.11111E-6 0.00834 L -0.19028 0.06644 L -0.19236 0.36204 " pathEditMode="relative" rAng="0" ptsTypes="AAA">
                                      <p:cBhvr>
                                        <p:cTn id="64" dur="2000" fill="hold"/>
                                        <p:tgtEl>
                                          <p:spTgt spid="1314937"/>
                                        </p:tgtEl>
                                        <p:attrNameLst>
                                          <p:attrName>ppt_x</p:attrName>
                                          <p:attrName>ppt_y</p:attrName>
                                        </p:attrNameLst>
                                      </p:cBhvr>
                                      <p:rCtr x="-9618" y="17685"/>
                                    </p:animMotion>
                                  </p:childTnLst>
                                </p:cTn>
                              </p:par>
                            </p:childTnLst>
                          </p:cTn>
                        </p:par>
                        <p:par>
                          <p:cTn id="65" fill="hold" nodeType="afterGroup">
                            <p:stCondLst>
                              <p:cond delay="10500"/>
                            </p:stCondLst>
                            <p:childTnLst>
                              <p:par>
                                <p:cTn id="66" presetID="2" presetClass="entr" presetSubtype="8" fill="hold" grpId="0" nodeType="afterEffect">
                                  <p:stCondLst>
                                    <p:cond delay="0"/>
                                  </p:stCondLst>
                                  <p:childTnLst>
                                    <p:set>
                                      <p:cBhvr>
                                        <p:cTn id="67" dur="1" fill="hold">
                                          <p:stCondLst>
                                            <p:cond delay="0"/>
                                          </p:stCondLst>
                                        </p:cTn>
                                        <p:tgtEl>
                                          <p:spTgt spid="1314897"/>
                                        </p:tgtEl>
                                        <p:attrNameLst>
                                          <p:attrName>style.visibility</p:attrName>
                                        </p:attrNameLst>
                                      </p:cBhvr>
                                      <p:to>
                                        <p:strVal val="visible"/>
                                      </p:to>
                                    </p:set>
                                    <p:anim calcmode="lin" valueType="num">
                                      <p:cBhvr additive="base">
                                        <p:cTn id="68" dur="500" fill="hold"/>
                                        <p:tgtEl>
                                          <p:spTgt spid="1314897"/>
                                        </p:tgtEl>
                                        <p:attrNameLst>
                                          <p:attrName>ppt_x</p:attrName>
                                        </p:attrNameLst>
                                      </p:cBhvr>
                                      <p:tavLst>
                                        <p:tav tm="0">
                                          <p:val>
                                            <p:strVal val="0-#ppt_w/2"/>
                                          </p:val>
                                        </p:tav>
                                        <p:tav tm="100000">
                                          <p:val>
                                            <p:strVal val="#ppt_x"/>
                                          </p:val>
                                        </p:tav>
                                      </p:tavLst>
                                    </p:anim>
                                    <p:anim calcmode="lin" valueType="num">
                                      <p:cBhvr additive="base">
                                        <p:cTn id="69" dur="500" fill="hold"/>
                                        <p:tgtEl>
                                          <p:spTgt spid="1314897"/>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11000"/>
                            </p:stCondLst>
                            <p:childTnLst>
                              <p:par>
                                <p:cTn id="71" presetID="1" presetClass="entr" presetSubtype="0" fill="hold" grpId="0" nodeType="afterEffect">
                                  <p:stCondLst>
                                    <p:cond delay="0"/>
                                  </p:stCondLst>
                                  <p:childTnLst>
                                    <p:set>
                                      <p:cBhvr>
                                        <p:cTn id="72" dur="1" fill="hold">
                                          <p:stCondLst>
                                            <p:cond delay="0"/>
                                          </p:stCondLst>
                                        </p:cTn>
                                        <p:tgtEl>
                                          <p:spTgt spid="1314936">
                                            <p:txEl>
                                              <p:pRg st="0" end="0"/>
                                            </p:txEl>
                                          </p:spTgt>
                                        </p:tgtEl>
                                        <p:attrNameLst>
                                          <p:attrName>style.visibility</p:attrName>
                                        </p:attrNameLst>
                                      </p:cBhvr>
                                      <p:to>
                                        <p:strVal val="visible"/>
                                      </p:to>
                                    </p:set>
                                  </p:childTnLst>
                                </p:cTn>
                              </p:par>
                            </p:childTnLst>
                          </p:cTn>
                        </p:par>
                        <p:par>
                          <p:cTn id="73" fill="hold" nodeType="afterGroup">
                            <p:stCondLst>
                              <p:cond delay="11000"/>
                            </p:stCondLst>
                            <p:childTnLst>
                              <p:par>
                                <p:cTn id="74" presetID="0" presetClass="path" presetSubtype="0" accel="50000" decel="50000" fill="hold" grpId="1" nodeType="afterEffect">
                                  <p:stCondLst>
                                    <p:cond delay="0"/>
                                  </p:stCondLst>
                                  <p:childTnLst>
                                    <p:animMotion origin="layout" path="M 0.0 0.0 L -0.13142 0.0581 L -0.13142 0.23056 " pathEditMode="relative" ptsTypes="AAA">
                                      <p:cBhvr>
                                        <p:cTn id="75" dur="2000" fill="hold"/>
                                        <p:tgtEl>
                                          <p:spTgt spid="1314936">
                                            <p:txEl>
                                              <p:pRg st="0" end="0"/>
                                            </p:txEl>
                                          </p:spTgt>
                                        </p:tgtEl>
                                        <p:attrNameLst>
                                          <p:attrName>ppt_x</p:attrName>
                                          <p:attrName>ppt_y</p:attrName>
                                        </p:attrNameLst>
                                      </p:cBhvr>
                                    </p:animMotion>
                                  </p:childTnLst>
                                </p:cTn>
                              </p:par>
                            </p:childTnLst>
                          </p:cTn>
                        </p:par>
                        <p:par>
                          <p:cTn id="76" fill="hold" nodeType="afterGroup">
                            <p:stCondLst>
                              <p:cond delay="13000"/>
                            </p:stCondLst>
                            <p:childTnLst>
                              <p:par>
                                <p:cTn id="77" presetID="2" presetClass="entr" presetSubtype="8" fill="hold" grpId="0" nodeType="afterEffect">
                                  <p:stCondLst>
                                    <p:cond delay="0"/>
                                  </p:stCondLst>
                                  <p:childTnLst>
                                    <p:set>
                                      <p:cBhvr>
                                        <p:cTn id="78" dur="1" fill="hold">
                                          <p:stCondLst>
                                            <p:cond delay="0"/>
                                          </p:stCondLst>
                                        </p:cTn>
                                        <p:tgtEl>
                                          <p:spTgt spid="1314896"/>
                                        </p:tgtEl>
                                        <p:attrNameLst>
                                          <p:attrName>style.visibility</p:attrName>
                                        </p:attrNameLst>
                                      </p:cBhvr>
                                      <p:to>
                                        <p:strVal val="visible"/>
                                      </p:to>
                                    </p:set>
                                    <p:anim calcmode="lin" valueType="num">
                                      <p:cBhvr additive="base">
                                        <p:cTn id="79" dur="500" fill="hold"/>
                                        <p:tgtEl>
                                          <p:spTgt spid="1314896"/>
                                        </p:tgtEl>
                                        <p:attrNameLst>
                                          <p:attrName>ppt_x</p:attrName>
                                        </p:attrNameLst>
                                      </p:cBhvr>
                                      <p:tavLst>
                                        <p:tav tm="0">
                                          <p:val>
                                            <p:strVal val="0-#ppt_w/2"/>
                                          </p:val>
                                        </p:tav>
                                        <p:tav tm="100000">
                                          <p:val>
                                            <p:strVal val="#ppt_x"/>
                                          </p:val>
                                        </p:tav>
                                      </p:tavLst>
                                    </p:anim>
                                    <p:anim calcmode="lin" valueType="num">
                                      <p:cBhvr additive="base">
                                        <p:cTn id="80" dur="500" fill="hold"/>
                                        <p:tgtEl>
                                          <p:spTgt spid="1314896"/>
                                        </p:tgtEl>
                                        <p:attrNameLst>
                                          <p:attrName>ppt_y</p:attrName>
                                        </p:attrNameLst>
                                      </p:cBhvr>
                                      <p:tavLst>
                                        <p:tav tm="0">
                                          <p:val>
                                            <p:strVal val="#ppt_y"/>
                                          </p:val>
                                        </p:tav>
                                        <p:tav tm="100000">
                                          <p:val>
                                            <p:strVal val="#ppt_y"/>
                                          </p:val>
                                        </p:tav>
                                      </p:tavLst>
                                    </p:anim>
                                  </p:childTnLst>
                                </p:cTn>
                              </p:par>
                            </p:childTnLst>
                          </p:cTn>
                        </p:par>
                        <p:par>
                          <p:cTn id="81" fill="hold" nodeType="afterGroup">
                            <p:stCondLst>
                              <p:cond delay="13500"/>
                            </p:stCondLst>
                            <p:childTnLst>
                              <p:par>
                                <p:cTn id="82" presetID="1" presetClass="entr" presetSubtype="0" fill="hold" grpId="0" nodeType="afterEffect">
                                  <p:stCondLst>
                                    <p:cond delay="0"/>
                                  </p:stCondLst>
                                  <p:childTnLst>
                                    <p:set>
                                      <p:cBhvr>
                                        <p:cTn id="83" dur="1" fill="hold">
                                          <p:stCondLst>
                                            <p:cond delay="0"/>
                                          </p:stCondLst>
                                        </p:cTn>
                                        <p:tgtEl>
                                          <p:spTgt spid="1314935"/>
                                        </p:tgtEl>
                                        <p:attrNameLst>
                                          <p:attrName>style.visibility</p:attrName>
                                        </p:attrNameLst>
                                      </p:cBhvr>
                                      <p:to>
                                        <p:strVal val="visible"/>
                                      </p:to>
                                    </p:set>
                                  </p:childTnLst>
                                </p:cTn>
                              </p:par>
                            </p:childTnLst>
                          </p:cTn>
                        </p:par>
                        <p:par>
                          <p:cTn id="84" fill="hold" nodeType="afterGroup">
                            <p:stCondLst>
                              <p:cond delay="13500"/>
                            </p:stCondLst>
                            <p:childTnLst>
                              <p:par>
                                <p:cTn id="85" presetID="0" presetClass="path" presetSubtype="0" accel="50000" decel="50000" fill="hold" grpId="1" nodeType="afterEffect">
                                  <p:stCondLst>
                                    <p:cond delay="0"/>
                                  </p:stCondLst>
                                  <p:childTnLst>
                                    <p:animMotion origin="layout" path="M 0.0 0.0 L -0.07396 0.06227 L -0.07274 0.18704 " pathEditMode="relative" ptsTypes="AAA">
                                      <p:cBhvr>
                                        <p:cTn id="86" dur="2000" fill="hold"/>
                                        <p:tgtEl>
                                          <p:spTgt spid="1314935"/>
                                        </p:tgtEl>
                                        <p:attrNameLst>
                                          <p:attrName>ppt_x</p:attrName>
                                          <p:attrName>ppt_y</p:attrName>
                                        </p:attrNameLst>
                                      </p:cBhvr>
                                    </p:animMotion>
                                  </p:childTnLst>
                                </p:cTn>
                              </p:par>
                            </p:childTnLst>
                          </p:cTn>
                        </p:par>
                        <p:par>
                          <p:cTn id="87" fill="hold" nodeType="afterGroup">
                            <p:stCondLst>
                              <p:cond delay="15500"/>
                            </p:stCondLst>
                            <p:childTnLst>
                              <p:par>
                                <p:cTn id="88" presetID="2" presetClass="entr" presetSubtype="8" fill="hold" grpId="0" nodeType="afterEffect">
                                  <p:stCondLst>
                                    <p:cond delay="0"/>
                                  </p:stCondLst>
                                  <p:childTnLst>
                                    <p:set>
                                      <p:cBhvr>
                                        <p:cTn id="89" dur="1" fill="hold">
                                          <p:stCondLst>
                                            <p:cond delay="0"/>
                                          </p:stCondLst>
                                        </p:cTn>
                                        <p:tgtEl>
                                          <p:spTgt spid="1314895"/>
                                        </p:tgtEl>
                                        <p:attrNameLst>
                                          <p:attrName>style.visibility</p:attrName>
                                        </p:attrNameLst>
                                      </p:cBhvr>
                                      <p:to>
                                        <p:strVal val="visible"/>
                                      </p:to>
                                    </p:set>
                                    <p:anim calcmode="lin" valueType="num">
                                      <p:cBhvr additive="base">
                                        <p:cTn id="90" dur="500" fill="hold"/>
                                        <p:tgtEl>
                                          <p:spTgt spid="1314895"/>
                                        </p:tgtEl>
                                        <p:attrNameLst>
                                          <p:attrName>ppt_x</p:attrName>
                                        </p:attrNameLst>
                                      </p:cBhvr>
                                      <p:tavLst>
                                        <p:tav tm="0">
                                          <p:val>
                                            <p:strVal val="0-#ppt_w/2"/>
                                          </p:val>
                                        </p:tav>
                                        <p:tav tm="100000">
                                          <p:val>
                                            <p:strVal val="#ppt_x"/>
                                          </p:val>
                                        </p:tav>
                                      </p:tavLst>
                                    </p:anim>
                                    <p:anim calcmode="lin" valueType="num">
                                      <p:cBhvr additive="base">
                                        <p:cTn id="91" dur="500" fill="hold"/>
                                        <p:tgtEl>
                                          <p:spTgt spid="1314895"/>
                                        </p:tgtEl>
                                        <p:attrNameLst>
                                          <p:attrName>ppt_y</p:attrName>
                                        </p:attrNameLst>
                                      </p:cBhvr>
                                      <p:tavLst>
                                        <p:tav tm="0">
                                          <p:val>
                                            <p:strVal val="#ppt_y"/>
                                          </p:val>
                                        </p:tav>
                                        <p:tav tm="100000">
                                          <p:val>
                                            <p:strVal val="#ppt_y"/>
                                          </p:val>
                                        </p:tav>
                                      </p:tavLst>
                                    </p:anim>
                                  </p:childTnLst>
                                </p:cTn>
                              </p:par>
                            </p:childTnLst>
                          </p:cTn>
                        </p:par>
                        <p:par>
                          <p:cTn id="92" fill="hold" nodeType="afterGroup">
                            <p:stCondLst>
                              <p:cond delay="16000"/>
                            </p:stCondLst>
                            <p:childTnLst>
                              <p:par>
                                <p:cTn id="93" presetID="0" presetClass="path" presetSubtype="0" accel="50000" decel="50000" fill="hold" grpId="2" nodeType="afterEffect">
                                  <p:stCondLst>
                                    <p:cond delay="0"/>
                                  </p:stCondLst>
                                  <p:childTnLst>
                                    <p:animMotion origin="layout" path="M -0.07274 0.18704 L -0.07274 0.14213 " pathEditMode="relative" rAng="0" ptsTypes="AA">
                                      <p:cBhvr>
                                        <p:cTn id="94" dur="500" fill="hold"/>
                                        <p:tgtEl>
                                          <p:spTgt spid="1314935"/>
                                        </p:tgtEl>
                                        <p:attrNameLst>
                                          <p:attrName>ppt_x</p:attrName>
                                          <p:attrName>ppt_y</p:attrName>
                                        </p:attrNameLst>
                                      </p:cBhvr>
                                      <p:rCtr x="0" y="-2245"/>
                                    </p:animMotion>
                                  </p:childTnLst>
                                </p:cTn>
                              </p:par>
                              <p:par>
                                <p:cTn id="95" presetID="0" presetClass="path" presetSubtype="0" accel="50000" decel="50000" fill="hold" nodeType="withEffect">
                                  <p:stCondLst>
                                    <p:cond delay="0"/>
                                  </p:stCondLst>
                                  <p:childTnLst>
                                    <p:animMotion origin="layout" path="M -0.13142 0.23055 L -0.1302 0.18865 " pathEditMode="relative" rAng="0" ptsTypes="AA">
                                      <p:cBhvr>
                                        <p:cTn id="96" dur="500" fill="hold"/>
                                        <p:tgtEl>
                                          <p:spTgt spid="1314936">
                                            <p:txEl>
                                              <p:pRg st="0" end="0"/>
                                            </p:txEl>
                                          </p:spTgt>
                                        </p:tgtEl>
                                        <p:attrNameLst>
                                          <p:attrName>ppt_x</p:attrName>
                                          <p:attrName>ppt_y</p:attrName>
                                        </p:attrNameLst>
                                      </p:cBhvr>
                                      <p:rCtr x="52" y="-2106"/>
                                    </p:animMotion>
                                  </p:childTnLst>
                                </p:cTn>
                              </p:par>
                              <p:par>
                                <p:cTn id="97" presetID="0" presetClass="path" presetSubtype="0" accel="50000" decel="50000" fill="hold" grpId="3" nodeType="withEffect">
                                  <p:stCondLst>
                                    <p:cond delay="0"/>
                                  </p:stCondLst>
                                  <p:childTnLst>
                                    <p:animMotion origin="layout" path="M -0.25521 0.27268 L -0.25521 0.23194 " pathEditMode="relative" rAng="0" ptsTypes="AA">
                                      <p:cBhvr>
                                        <p:cTn id="98" dur="500" fill="hold"/>
                                        <p:tgtEl>
                                          <p:spTgt spid="1314938"/>
                                        </p:tgtEl>
                                        <p:attrNameLst>
                                          <p:attrName>ppt_x</p:attrName>
                                          <p:attrName>ppt_y</p:attrName>
                                        </p:attrNameLst>
                                      </p:cBhvr>
                                      <p:rCtr x="0" y="-2037"/>
                                    </p:animMotion>
                                  </p:childTnLst>
                                </p:cTn>
                              </p:par>
                              <p:par>
                                <p:cTn id="99" presetID="0" presetClass="path" presetSubtype="0" accel="50000" decel="50000" fill="hold" grpId="3" nodeType="withEffect">
                                  <p:stCondLst>
                                    <p:cond delay="0"/>
                                  </p:stCondLst>
                                  <p:childTnLst>
                                    <p:animMotion origin="layout" path="M -0.31632 0.31644 L -0.31632 0.27153 " pathEditMode="relative" rAng="0" ptsTypes="AA">
                                      <p:cBhvr>
                                        <p:cTn id="100" dur="500" fill="hold"/>
                                        <p:tgtEl>
                                          <p:spTgt spid="1314939"/>
                                        </p:tgtEl>
                                        <p:attrNameLst>
                                          <p:attrName>ppt_x</p:attrName>
                                          <p:attrName>ppt_y</p:attrName>
                                        </p:attrNameLst>
                                      </p:cBhvr>
                                      <p:rCtr x="0" y="-2245"/>
                                    </p:animMotion>
                                  </p:childTnLst>
                                </p:cTn>
                              </p:par>
                            </p:childTnLst>
                          </p:cTn>
                        </p:par>
                        <p:par>
                          <p:cTn id="101" fill="hold" nodeType="afterGroup">
                            <p:stCondLst>
                              <p:cond delay="16500"/>
                            </p:stCondLst>
                            <p:childTnLst>
                              <p:par>
                                <p:cTn id="102" presetID="1" presetClass="entr" presetSubtype="0" fill="hold" grpId="0" nodeType="afterEffect">
                                  <p:stCondLst>
                                    <p:cond delay="0"/>
                                  </p:stCondLst>
                                  <p:childTnLst>
                                    <p:set>
                                      <p:cBhvr>
                                        <p:cTn id="103" dur="1" fill="hold">
                                          <p:stCondLst>
                                            <p:cond delay="0"/>
                                          </p:stCondLst>
                                        </p:cTn>
                                        <p:tgtEl>
                                          <p:spTgt spid="1314934"/>
                                        </p:tgtEl>
                                        <p:attrNameLst>
                                          <p:attrName>style.visibility</p:attrName>
                                        </p:attrNameLst>
                                      </p:cBhvr>
                                      <p:to>
                                        <p:strVal val="visible"/>
                                      </p:to>
                                    </p:set>
                                  </p:childTnLst>
                                </p:cTn>
                              </p:par>
                            </p:childTnLst>
                          </p:cTn>
                        </p:par>
                        <p:par>
                          <p:cTn id="104" fill="hold" nodeType="afterGroup">
                            <p:stCondLst>
                              <p:cond delay="16500"/>
                            </p:stCondLst>
                            <p:childTnLst>
                              <p:par>
                                <p:cTn id="105" presetID="0" presetClass="path" presetSubtype="0" accel="50000" decel="50000" fill="hold" grpId="1" nodeType="afterEffect">
                                  <p:stCondLst>
                                    <p:cond delay="0"/>
                                  </p:stCondLst>
                                  <p:childTnLst>
                                    <p:animMotion origin="layout" path="M 0.0 0.0 L -0.01198 0.06806 L -0.0132 0.31875 " pathEditMode="relative" ptsTypes="AAA">
                                      <p:cBhvr>
                                        <p:cTn id="106" dur="2000" fill="hold"/>
                                        <p:tgtEl>
                                          <p:spTgt spid="1314934"/>
                                        </p:tgtEl>
                                        <p:attrNameLst>
                                          <p:attrName>ppt_x</p:attrName>
                                          <p:attrName>ppt_y</p:attrName>
                                        </p:attrNameLst>
                                      </p:cBhvr>
                                    </p:animMotion>
                                  </p:childTnLst>
                                </p:cTn>
                              </p:par>
                            </p:childTnLst>
                          </p:cTn>
                        </p:par>
                        <p:par>
                          <p:cTn id="107" fill="hold" nodeType="afterGroup">
                            <p:stCondLst>
                              <p:cond delay="18500"/>
                            </p:stCondLst>
                            <p:childTnLst>
                              <p:par>
                                <p:cTn id="108" presetID="2" presetClass="entr" presetSubtype="8" fill="hold" grpId="0" nodeType="afterEffect">
                                  <p:stCondLst>
                                    <p:cond delay="0"/>
                                  </p:stCondLst>
                                  <p:childTnLst>
                                    <p:set>
                                      <p:cBhvr>
                                        <p:cTn id="109" dur="1" fill="hold">
                                          <p:stCondLst>
                                            <p:cond delay="0"/>
                                          </p:stCondLst>
                                        </p:cTn>
                                        <p:tgtEl>
                                          <p:spTgt spid="1314893"/>
                                        </p:tgtEl>
                                        <p:attrNameLst>
                                          <p:attrName>style.visibility</p:attrName>
                                        </p:attrNameLst>
                                      </p:cBhvr>
                                      <p:to>
                                        <p:strVal val="visible"/>
                                      </p:to>
                                    </p:set>
                                    <p:anim calcmode="lin" valueType="num">
                                      <p:cBhvr additive="base">
                                        <p:cTn id="110" dur="500" fill="hold"/>
                                        <p:tgtEl>
                                          <p:spTgt spid="1314893"/>
                                        </p:tgtEl>
                                        <p:attrNameLst>
                                          <p:attrName>ppt_x</p:attrName>
                                        </p:attrNameLst>
                                      </p:cBhvr>
                                      <p:tavLst>
                                        <p:tav tm="0">
                                          <p:val>
                                            <p:strVal val="0-#ppt_w/2"/>
                                          </p:val>
                                        </p:tav>
                                        <p:tav tm="100000">
                                          <p:val>
                                            <p:strVal val="#ppt_x"/>
                                          </p:val>
                                        </p:tav>
                                      </p:tavLst>
                                    </p:anim>
                                    <p:anim calcmode="lin" valueType="num">
                                      <p:cBhvr additive="base">
                                        <p:cTn id="111" dur="500" fill="hold"/>
                                        <p:tgtEl>
                                          <p:spTgt spid="1314893"/>
                                        </p:tgtEl>
                                        <p:attrNameLst>
                                          <p:attrName>ppt_y</p:attrName>
                                        </p:attrNameLst>
                                      </p:cBhvr>
                                      <p:tavLst>
                                        <p:tav tm="0">
                                          <p:val>
                                            <p:strVal val="#ppt_y"/>
                                          </p:val>
                                        </p:tav>
                                        <p:tav tm="100000">
                                          <p:val>
                                            <p:strVal val="#ppt_y"/>
                                          </p:val>
                                        </p:tav>
                                      </p:tavLst>
                                    </p:anim>
                                  </p:childTnLst>
                                </p:cTn>
                              </p:par>
                            </p:childTnLst>
                          </p:cTn>
                        </p:par>
                        <p:par>
                          <p:cTn id="112" fill="hold" nodeType="afterGroup">
                            <p:stCondLst>
                              <p:cond delay="19000"/>
                            </p:stCondLst>
                            <p:childTnLst>
                              <p:par>
                                <p:cTn id="113" presetID="1" presetClass="entr" presetSubtype="0" fill="hold" grpId="0" nodeType="afterEffect">
                                  <p:stCondLst>
                                    <p:cond delay="0"/>
                                  </p:stCondLst>
                                  <p:childTnLst>
                                    <p:set>
                                      <p:cBhvr>
                                        <p:cTn id="114" dur="1" fill="hold">
                                          <p:stCondLst>
                                            <p:cond delay="0"/>
                                          </p:stCondLst>
                                        </p:cTn>
                                        <p:tgtEl>
                                          <p:spTgt spid="1314933"/>
                                        </p:tgtEl>
                                        <p:attrNameLst>
                                          <p:attrName>style.visibility</p:attrName>
                                        </p:attrNameLst>
                                      </p:cBhvr>
                                      <p:to>
                                        <p:strVal val="visible"/>
                                      </p:to>
                                    </p:set>
                                  </p:childTnLst>
                                </p:cTn>
                              </p:par>
                            </p:childTnLst>
                          </p:cTn>
                        </p:par>
                        <p:par>
                          <p:cTn id="115" fill="hold" nodeType="afterGroup">
                            <p:stCondLst>
                              <p:cond delay="19000"/>
                            </p:stCondLst>
                            <p:childTnLst>
                              <p:par>
                                <p:cTn id="116" presetID="0" presetClass="path" presetSubtype="0" accel="50000" decel="50000" fill="hold" grpId="1" nodeType="afterEffect">
                                  <p:stCondLst>
                                    <p:cond delay="0"/>
                                  </p:stCondLst>
                                  <p:childTnLst>
                                    <p:animMotion origin="layout" path="M 0.0 0.0 L 0.05764 0.06227 L 0.05764 0.1 " pathEditMode="relative" ptsTypes="AAA">
                                      <p:cBhvr>
                                        <p:cTn id="117" dur="2000" fill="hold"/>
                                        <p:tgtEl>
                                          <p:spTgt spid="1314933"/>
                                        </p:tgtEl>
                                        <p:attrNameLst>
                                          <p:attrName>ppt_x</p:attrName>
                                          <p:attrName>ppt_y</p:attrName>
                                        </p:attrNameLst>
                                      </p:cBhvr>
                                    </p:animMotion>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1314824"/>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1314828"/>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2"/>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1314949"/>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314908"/>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314901"/>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1314945"/>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1314906"/>
                                        </p:tgtEl>
                                        <p:attrNameLst>
                                          <p:attrName>style.visibility</p:attrName>
                                        </p:attrNameLst>
                                      </p:cBhvr>
                                      <p:to>
                                        <p:strVal val="visible"/>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0" presetClass="path" presetSubtype="0" accel="50000" decel="50000" fill="hold" grpId="2" nodeType="clickEffect">
                                  <p:stCondLst>
                                    <p:cond delay="0"/>
                                  </p:stCondLst>
                                  <p:childTnLst>
                                    <p:animMotion origin="layout" path="M -0.3849 0.40579 L -0.3849 0.36227 " pathEditMode="relative" rAng="0" ptsTypes="AA">
                                      <p:cBhvr>
                                        <p:cTn id="139" dur="2000" fill="hold"/>
                                        <p:tgtEl>
                                          <p:spTgt spid="1314944"/>
                                        </p:tgtEl>
                                        <p:attrNameLst>
                                          <p:attrName>ppt_x</p:attrName>
                                          <p:attrName>ppt_y</p:attrName>
                                        </p:attrNameLst>
                                      </p:cBhvr>
                                      <p:rCtr x="0" y="-2176"/>
                                    </p:animMotion>
                                  </p:childTnLst>
                                </p:cTn>
                              </p:par>
                              <p:par>
                                <p:cTn id="140" presetID="0" presetClass="path" presetSubtype="0" accel="50000" decel="50000" fill="hold" grpId="2" nodeType="withEffect">
                                  <p:stCondLst>
                                    <p:cond delay="0"/>
                                  </p:stCondLst>
                                  <p:childTnLst>
                                    <p:animMotion origin="layout" path="M -0.19149 0.35672 L -0.19045 0.3132 " pathEditMode="relative" rAng="0" ptsTypes="AA">
                                      <p:cBhvr>
                                        <p:cTn id="141" dur="2000" fill="hold"/>
                                        <p:tgtEl>
                                          <p:spTgt spid="1314937"/>
                                        </p:tgtEl>
                                        <p:attrNameLst>
                                          <p:attrName>ppt_x</p:attrName>
                                          <p:attrName>ppt_y</p:attrName>
                                        </p:attrNameLst>
                                      </p:cBhvr>
                                      <p:rCtr x="52" y="-2176"/>
                                    </p:animMotion>
                                  </p:childTnLst>
                                </p:cTn>
                              </p:par>
                              <p:par>
                                <p:cTn id="142" presetID="0" presetClass="path" presetSubtype="0" accel="50000" decel="50000" fill="hold" grpId="2" nodeType="withEffect">
                                  <p:stCondLst>
                                    <p:cond delay="0"/>
                                  </p:stCondLst>
                                  <p:childTnLst>
                                    <p:animMotion origin="layout" path="M -0.00954 0.31366 L -0.00833 0.40648 " pathEditMode="relative" rAng="0" ptsTypes="AA">
                                      <p:cBhvr>
                                        <p:cTn id="143" dur="2000" fill="hold"/>
                                        <p:tgtEl>
                                          <p:spTgt spid="1314934"/>
                                        </p:tgtEl>
                                        <p:attrNameLst>
                                          <p:attrName>ppt_x</p:attrName>
                                          <p:attrName>ppt_y</p:attrName>
                                        </p:attrNameLst>
                                      </p:cBhvr>
                                      <p:rCtr x="52" y="4630"/>
                                    </p:animMotion>
                                  </p:childTnLst>
                                </p:cTn>
                              </p:par>
                            </p:childTnLst>
                          </p:cTn>
                        </p:par>
                        <p:par>
                          <p:cTn id="144" fill="hold" nodeType="afterGroup">
                            <p:stCondLst>
                              <p:cond delay="2000"/>
                            </p:stCondLst>
                            <p:childTnLst>
                              <p:par>
                                <p:cTn id="145" presetID="22" presetClass="entr" presetSubtype="8" fill="hold" grpId="0" nodeType="afterEffect">
                                  <p:stCondLst>
                                    <p:cond delay="0"/>
                                  </p:stCondLst>
                                  <p:childTnLst>
                                    <p:set>
                                      <p:cBhvr>
                                        <p:cTn id="146" dur="1" fill="hold">
                                          <p:stCondLst>
                                            <p:cond delay="0"/>
                                          </p:stCondLst>
                                        </p:cTn>
                                        <p:tgtEl>
                                          <p:spTgt spid="1314946"/>
                                        </p:tgtEl>
                                        <p:attrNameLst>
                                          <p:attrName>style.visibility</p:attrName>
                                        </p:attrNameLst>
                                      </p:cBhvr>
                                      <p:to>
                                        <p:strVal val="visible"/>
                                      </p:to>
                                    </p:set>
                                    <p:animEffect transition="in" filter="wipe(left)">
                                      <p:cBhvr>
                                        <p:cTn id="147" dur="500"/>
                                        <p:tgtEl>
                                          <p:spTgt spid="1314946"/>
                                        </p:tgtEl>
                                      </p:cBhvr>
                                    </p:animEffect>
                                  </p:childTnLst>
                                </p:cTn>
                              </p:par>
                            </p:childTnLst>
                          </p:cTn>
                        </p:par>
                        <p:par>
                          <p:cTn id="148" fill="hold" nodeType="afterGroup">
                            <p:stCondLst>
                              <p:cond delay="2500"/>
                            </p:stCondLst>
                            <p:childTnLst>
                              <p:par>
                                <p:cTn id="149" presetID="1" presetClass="entr" presetSubtype="0" fill="hold" grpId="0" nodeType="afterEffect">
                                  <p:stCondLst>
                                    <p:cond delay="0"/>
                                  </p:stCondLst>
                                  <p:childTnLst>
                                    <p:set>
                                      <p:cBhvr>
                                        <p:cTn id="150" dur="1" fill="hold">
                                          <p:stCondLst>
                                            <p:cond delay="0"/>
                                          </p:stCondLst>
                                        </p:cTn>
                                        <p:tgtEl>
                                          <p:spTgt spid="1314950"/>
                                        </p:tgtEl>
                                        <p:attrNameLst>
                                          <p:attrName>style.visibility</p:attrName>
                                        </p:attrNameLst>
                                      </p:cBhvr>
                                      <p:to>
                                        <p:strVal val="visible"/>
                                      </p:to>
                                    </p:set>
                                  </p:childTnLst>
                                </p:cTn>
                              </p:par>
                            </p:childTnLst>
                          </p:cTn>
                        </p:par>
                        <p:par>
                          <p:cTn id="151" fill="hold" nodeType="afterGroup">
                            <p:stCondLst>
                              <p:cond delay="2500"/>
                            </p:stCondLst>
                            <p:childTnLst>
                              <p:par>
                                <p:cTn id="152" presetID="22" presetClass="entr" presetSubtype="8" fill="hold" grpId="0" nodeType="afterEffect">
                                  <p:stCondLst>
                                    <p:cond delay="0"/>
                                  </p:stCondLst>
                                  <p:childTnLst>
                                    <p:set>
                                      <p:cBhvr>
                                        <p:cTn id="153" dur="1" fill="hold">
                                          <p:stCondLst>
                                            <p:cond delay="0"/>
                                          </p:stCondLst>
                                        </p:cTn>
                                        <p:tgtEl>
                                          <p:spTgt spid="1314947"/>
                                        </p:tgtEl>
                                        <p:attrNameLst>
                                          <p:attrName>style.visibility</p:attrName>
                                        </p:attrNameLst>
                                      </p:cBhvr>
                                      <p:to>
                                        <p:strVal val="visible"/>
                                      </p:to>
                                    </p:set>
                                    <p:animEffect transition="in" filter="wipe(left)">
                                      <p:cBhvr>
                                        <p:cTn id="154" dur="500"/>
                                        <p:tgtEl>
                                          <p:spTgt spid="1314947"/>
                                        </p:tgtEl>
                                      </p:cBhvr>
                                    </p:animEffect>
                                  </p:childTnLst>
                                </p:cTn>
                              </p:par>
                            </p:childTnLst>
                          </p:cTn>
                        </p:par>
                        <p:par>
                          <p:cTn id="155" fill="hold" nodeType="afterGroup">
                            <p:stCondLst>
                              <p:cond delay="3000"/>
                            </p:stCondLst>
                            <p:childTnLst>
                              <p:par>
                                <p:cTn id="156" presetID="1" presetClass="entr" presetSubtype="0" fill="hold" grpId="0" nodeType="afterEffect">
                                  <p:stCondLst>
                                    <p:cond delay="0"/>
                                  </p:stCondLst>
                                  <p:childTnLst>
                                    <p:set>
                                      <p:cBhvr>
                                        <p:cTn id="157" dur="1" fill="hold">
                                          <p:stCondLst>
                                            <p:cond delay="0"/>
                                          </p:stCondLst>
                                        </p:cTn>
                                        <p:tgtEl>
                                          <p:spTgt spid="1314951"/>
                                        </p:tgtEl>
                                        <p:attrNameLst>
                                          <p:attrName>style.visibility</p:attrName>
                                        </p:attrNameLst>
                                      </p:cBhvr>
                                      <p:to>
                                        <p:strVal val="visible"/>
                                      </p:to>
                                    </p:set>
                                  </p:childTnLst>
                                </p:cTn>
                              </p:par>
                            </p:childTnLst>
                          </p:cTn>
                        </p:par>
                        <p:par>
                          <p:cTn id="158" fill="hold" nodeType="afterGroup">
                            <p:stCondLst>
                              <p:cond delay="3000"/>
                            </p:stCondLst>
                            <p:childTnLst>
                              <p:par>
                                <p:cTn id="159" presetID="22" presetClass="entr" presetSubtype="8" fill="hold" grpId="0" nodeType="afterEffect">
                                  <p:stCondLst>
                                    <p:cond delay="0"/>
                                  </p:stCondLst>
                                  <p:childTnLst>
                                    <p:set>
                                      <p:cBhvr>
                                        <p:cTn id="160" dur="1" fill="hold">
                                          <p:stCondLst>
                                            <p:cond delay="0"/>
                                          </p:stCondLst>
                                        </p:cTn>
                                        <p:tgtEl>
                                          <p:spTgt spid="1314948"/>
                                        </p:tgtEl>
                                        <p:attrNameLst>
                                          <p:attrName>style.visibility</p:attrName>
                                        </p:attrNameLst>
                                      </p:cBhvr>
                                      <p:to>
                                        <p:strVal val="visible"/>
                                      </p:to>
                                    </p:set>
                                    <p:animEffect transition="in" filter="wipe(left)">
                                      <p:cBhvr>
                                        <p:cTn id="161" dur="500"/>
                                        <p:tgtEl>
                                          <p:spTgt spid="1314948"/>
                                        </p:tgtEl>
                                      </p:cBhvr>
                                    </p:animEffect>
                                  </p:childTnLst>
                                </p:cTn>
                              </p:par>
                            </p:childTnLst>
                          </p:cTn>
                        </p:par>
                        <p:par>
                          <p:cTn id="162" fill="hold" nodeType="afterGroup">
                            <p:stCondLst>
                              <p:cond delay="3500"/>
                            </p:stCondLst>
                            <p:childTnLst>
                              <p:par>
                                <p:cTn id="163" presetID="1" presetClass="entr" presetSubtype="0" fill="hold" grpId="0" nodeType="afterEffect">
                                  <p:stCondLst>
                                    <p:cond delay="0"/>
                                  </p:stCondLst>
                                  <p:childTnLst>
                                    <p:set>
                                      <p:cBhvr>
                                        <p:cTn id="164" dur="1" fill="hold">
                                          <p:stCondLst>
                                            <p:cond delay="0"/>
                                          </p:stCondLst>
                                        </p:cTn>
                                        <p:tgtEl>
                                          <p:spTgt spid="1314955"/>
                                        </p:tgtEl>
                                        <p:attrNameLst>
                                          <p:attrName>style.visibility</p:attrName>
                                        </p:attrNameLst>
                                      </p:cBhvr>
                                      <p:to>
                                        <p:strVal val="visible"/>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1" presetClass="exit" presetSubtype="0" fill="hold" grpId="1" nodeType="clickEffect">
                                  <p:stCondLst>
                                    <p:cond delay="0"/>
                                  </p:stCondLst>
                                  <p:childTnLst>
                                    <p:set>
                                      <p:cBhvr>
                                        <p:cTn id="168" dur="1" fill="hold">
                                          <p:stCondLst>
                                            <p:cond delay="0"/>
                                          </p:stCondLst>
                                        </p:cTn>
                                        <p:tgtEl>
                                          <p:spTgt spid="1314824"/>
                                        </p:tgtEl>
                                        <p:attrNameLst>
                                          <p:attrName>style.visibility</p:attrName>
                                        </p:attrNameLst>
                                      </p:cBhvr>
                                      <p:to>
                                        <p:strVal val="hidden"/>
                                      </p:to>
                                    </p:set>
                                  </p:childTnLst>
                                </p:cTn>
                              </p:par>
                              <p:par>
                                <p:cTn id="169" presetID="1" presetClass="entr" presetSubtype="0" fill="hold" grpId="0" nodeType="withEffect">
                                  <p:stCondLst>
                                    <p:cond delay="0"/>
                                  </p:stCondLst>
                                  <p:childTnLst>
                                    <p:set>
                                      <p:cBhvr>
                                        <p:cTn id="170" dur="1" fill="hold">
                                          <p:stCondLst>
                                            <p:cond delay="0"/>
                                          </p:stCondLst>
                                        </p:cTn>
                                        <p:tgtEl>
                                          <p:spTgt spid="1314823"/>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314905"/>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314904"/>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314903"/>
                                        </p:tgtEl>
                                        <p:attrNameLst>
                                          <p:attrName>style.visibility</p:attrName>
                                        </p:attrNameLst>
                                      </p:cBhvr>
                                      <p:to>
                                        <p:strVal val="visible"/>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1314952"/>
                                        </p:tgtEl>
                                        <p:attrNameLst>
                                          <p:attrName>style.visibility</p:attrName>
                                        </p:attrNameLst>
                                      </p:cBhvr>
                                      <p:to>
                                        <p:strVal val="visible"/>
                                      </p:to>
                                    </p:set>
                                    <p:animEffect transition="in" filter="wipe(left)">
                                      <p:cBhvr>
                                        <p:cTn id="181" dur="500"/>
                                        <p:tgtEl>
                                          <p:spTgt spid="1314952"/>
                                        </p:tgtEl>
                                      </p:cBhvr>
                                    </p:animEffect>
                                  </p:childTnLst>
                                </p:cTn>
                              </p:par>
                            </p:childTnLst>
                          </p:cTn>
                        </p:par>
                        <p:par>
                          <p:cTn id="182" fill="hold" nodeType="afterGroup">
                            <p:stCondLst>
                              <p:cond delay="500"/>
                            </p:stCondLst>
                            <p:childTnLst>
                              <p:par>
                                <p:cTn id="183" presetID="1" presetClass="entr" presetSubtype="0" fill="hold" grpId="0" nodeType="afterEffect">
                                  <p:stCondLst>
                                    <p:cond delay="0"/>
                                  </p:stCondLst>
                                  <p:childTnLst>
                                    <p:set>
                                      <p:cBhvr>
                                        <p:cTn id="184" dur="1" fill="hold">
                                          <p:stCondLst>
                                            <p:cond delay="0"/>
                                          </p:stCondLst>
                                        </p:cTn>
                                        <p:tgtEl>
                                          <p:spTgt spid="1314954"/>
                                        </p:tgtEl>
                                        <p:attrNameLst>
                                          <p:attrName>style.visibility</p:attrName>
                                        </p:attrNameLst>
                                      </p:cBhvr>
                                      <p:to>
                                        <p:strVal val="visible"/>
                                      </p:to>
                                    </p:set>
                                  </p:childTnLst>
                                </p:cTn>
                              </p:par>
                            </p:childTnLst>
                          </p:cTn>
                        </p:par>
                        <p:par>
                          <p:cTn id="185" fill="hold" nodeType="afterGroup">
                            <p:stCondLst>
                              <p:cond delay="500"/>
                            </p:stCondLst>
                            <p:childTnLst>
                              <p:par>
                                <p:cTn id="186" presetID="22" presetClass="entr" presetSubtype="8" fill="hold" grpId="0" nodeType="afterEffect">
                                  <p:stCondLst>
                                    <p:cond delay="0"/>
                                  </p:stCondLst>
                                  <p:childTnLst>
                                    <p:set>
                                      <p:cBhvr>
                                        <p:cTn id="187" dur="1" fill="hold">
                                          <p:stCondLst>
                                            <p:cond delay="0"/>
                                          </p:stCondLst>
                                        </p:cTn>
                                        <p:tgtEl>
                                          <p:spTgt spid="1314953"/>
                                        </p:tgtEl>
                                        <p:attrNameLst>
                                          <p:attrName>style.visibility</p:attrName>
                                        </p:attrNameLst>
                                      </p:cBhvr>
                                      <p:to>
                                        <p:strVal val="visible"/>
                                      </p:to>
                                    </p:set>
                                    <p:animEffect transition="in" filter="wipe(left)">
                                      <p:cBhvr>
                                        <p:cTn id="188" dur="500"/>
                                        <p:tgtEl>
                                          <p:spTgt spid="1314953"/>
                                        </p:tgtEl>
                                      </p:cBhvr>
                                    </p:animEffect>
                                  </p:childTnLst>
                                </p:cTn>
                              </p:par>
                            </p:childTnLst>
                          </p:cTn>
                        </p:par>
                        <p:par>
                          <p:cTn id="189" fill="hold" nodeType="afterGroup">
                            <p:stCondLst>
                              <p:cond delay="1000"/>
                            </p:stCondLst>
                            <p:childTnLst>
                              <p:par>
                                <p:cTn id="190" presetID="22" presetClass="entr" presetSubtype="2" fill="hold" grpId="0" nodeType="afterEffect">
                                  <p:stCondLst>
                                    <p:cond delay="0"/>
                                  </p:stCondLst>
                                  <p:childTnLst>
                                    <p:set>
                                      <p:cBhvr>
                                        <p:cTn id="191" dur="1" fill="hold">
                                          <p:stCondLst>
                                            <p:cond delay="0"/>
                                          </p:stCondLst>
                                        </p:cTn>
                                        <p:tgtEl>
                                          <p:spTgt spid="1314821"/>
                                        </p:tgtEl>
                                        <p:attrNameLst>
                                          <p:attrName>style.visibility</p:attrName>
                                        </p:attrNameLst>
                                      </p:cBhvr>
                                      <p:to>
                                        <p:strVal val="visible"/>
                                      </p:to>
                                    </p:set>
                                    <p:animEffect transition="in" filter="wipe(right)">
                                      <p:cBhvr>
                                        <p:cTn id="192" dur="500"/>
                                        <p:tgtEl>
                                          <p:spTgt spid="1314821"/>
                                        </p:tgtEl>
                                      </p:cBhvr>
                                    </p:animEffect>
                                  </p:childTnLst>
                                </p:cTn>
                              </p:par>
                            </p:childTnLst>
                          </p:cTn>
                        </p:par>
                        <p:par>
                          <p:cTn id="193" fill="hold" nodeType="afterGroup">
                            <p:stCondLst>
                              <p:cond delay="1500"/>
                            </p:stCondLst>
                            <p:childTnLst>
                              <p:par>
                                <p:cTn id="194" presetID="1" presetClass="entr" presetSubtype="0" fill="hold" grpId="0" nodeType="afterEffect">
                                  <p:stCondLst>
                                    <p:cond delay="0"/>
                                  </p:stCondLst>
                                  <p:childTnLst>
                                    <p:set>
                                      <p:cBhvr>
                                        <p:cTn id="195" dur="1" fill="hold">
                                          <p:stCondLst>
                                            <p:cond delay="0"/>
                                          </p:stCondLst>
                                        </p:cTn>
                                        <p:tgtEl>
                                          <p:spTgt spid="1314909"/>
                                        </p:tgtEl>
                                        <p:attrNameLst>
                                          <p:attrName>style.visibility</p:attrName>
                                        </p:attrNameLst>
                                      </p:cBhvr>
                                      <p:to>
                                        <p:strVal val="visible"/>
                                      </p:to>
                                    </p:set>
                                  </p:childTnLst>
                                </p:cTn>
                              </p:par>
                            </p:childTnLst>
                          </p:cTn>
                        </p:par>
                        <p:par>
                          <p:cTn id="196" fill="hold" nodeType="afterGroup">
                            <p:stCondLst>
                              <p:cond delay="1500"/>
                            </p:stCondLst>
                            <p:childTnLst>
                              <p:par>
                                <p:cTn id="197" presetID="22" presetClass="entr" presetSubtype="2" fill="hold" grpId="0" nodeType="afterEffect">
                                  <p:stCondLst>
                                    <p:cond delay="0"/>
                                  </p:stCondLst>
                                  <p:childTnLst>
                                    <p:set>
                                      <p:cBhvr>
                                        <p:cTn id="198" dur="1" fill="hold">
                                          <p:stCondLst>
                                            <p:cond delay="0"/>
                                          </p:stCondLst>
                                        </p:cTn>
                                        <p:tgtEl>
                                          <p:spTgt spid="1314822"/>
                                        </p:tgtEl>
                                        <p:attrNameLst>
                                          <p:attrName>style.visibility</p:attrName>
                                        </p:attrNameLst>
                                      </p:cBhvr>
                                      <p:to>
                                        <p:strVal val="visible"/>
                                      </p:to>
                                    </p:set>
                                    <p:animEffect transition="in" filter="wipe(right)">
                                      <p:cBhvr>
                                        <p:cTn id="199" dur="500"/>
                                        <p:tgtEl>
                                          <p:spTgt spid="1314822"/>
                                        </p:tgtEl>
                                      </p:cBhvr>
                                    </p:animEffect>
                                  </p:childTnLst>
                                </p:cTn>
                              </p:par>
                            </p:childTnLst>
                          </p:cTn>
                        </p:par>
                        <p:par>
                          <p:cTn id="200" fill="hold" nodeType="afterGroup">
                            <p:stCondLst>
                              <p:cond delay="2000"/>
                            </p:stCondLst>
                            <p:childTnLst>
                              <p:par>
                                <p:cTn id="201" presetID="1" presetClass="entr" presetSubtype="0" fill="hold" grpId="0" nodeType="afterEffect">
                                  <p:stCondLst>
                                    <p:cond delay="0"/>
                                  </p:stCondLst>
                                  <p:childTnLst>
                                    <p:set>
                                      <p:cBhvr>
                                        <p:cTn id="202" dur="1" fill="hold">
                                          <p:stCondLst>
                                            <p:cond delay="0"/>
                                          </p:stCondLst>
                                        </p:cTn>
                                        <p:tgtEl>
                                          <p:spTgt spid="1314941"/>
                                        </p:tgtEl>
                                        <p:attrNameLst>
                                          <p:attrName>style.visibility</p:attrName>
                                        </p:attrNameLst>
                                      </p:cBhvr>
                                      <p:to>
                                        <p:strVal val="visible"/>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1" presetClass="exit" presetSubtype="0" fill="hold" grpId="1" nodeType="clickEffect">
                                  <p:stCondLst>
                                    <p:cond delay="0"/>
                                  </p:stCondLst>
                                  <p:childTnLst>
                                    <p:set>
                                      <p:cBhvr>
                                        <p:cTn id="206" dur="1" fill="hold">
                                          <p:stCondLst>
                                            <p:cond delay="0"/>
                                          </p:stCondLst>
                                        </p:cTn>
                                        <p:tgtEl>
                                          <p:spTgt spid="1314823"/>
                                        </p:tgtEl>
                                        <p:attrNameLst>
                                          <p:attrName>style.visibility</p:attrName>
                                        </p:attrNameLst>
                                      </p:cBhvr>
                                      <p:to>
                                        <p:strVal val="hidden"/>
                                      </p:to>
                                    </p:set>
                                  </p:childTnLst>
                                </p:cTn>
                              </p:par>
                              <p:par>
                                <p:cTn id="207" presetID="1" presetClass="entr" presetSubtype="0" fill="hold" grpId="0" nodeType="withEffect">
                                  <p:stCondLst>
                                    <p:cond delay="0"/>
                                  </p:stCondLst>
                                  <p:childTnLst>
                                    <p:set>
                                      <p:cBhvr>
                                        <p:cTn id="208" dur="1" fill="hold">
                                          <p:stCondLst>
                                            <p:cond delay="0"/>
                                          </p:stCondLst>
                                        </p:cTn>
                                        <p:tgtEl>
                                          <p:spTgt spid="1314820"/>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1314902"/>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1314907"/>
                                        </p:tgtEl>
                                        <p:attrNameLst>
                                          <p:attrName>style.visibility</p:attrName>
                                        </p:attrNameLst>
                                      </p:cBhvr>
                                      <p:to>
                                        <p:strVal val="visible"/>
                                      </p:to>
                                    </p:se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0" presetClass="path" presetSubtype="0" accel="50000" decel="50000" fill="hold" grpId="3" nodeType="clickEffect">
                                  <p:stCondLst>
                                    <p:cond delay="0"/>
                                  </p:stCondLst>
                                  <p:childTnLst>
                                    <p:animMotion origin="layout" path="M -0.07275 0.14213 L -0.07275 0.09861 " pathEditMode="relative" rAng="0" ptsTypes="AA">
                                      <p:cBhvr>
                                        <p:cTn id="216" dur="2000" fill="hold"/>
                                        <p:tgtEl>
                                          <p:spTgt spid="1314935"/>
                                        </p:tgtEl>
                                        <p:attrNameLst>
                                          <p:attrName>ppt_x</p:attrName>
                                          <p:attrName>ppt_y</p:attrName>
                                        </p:attrNameLst>
                                      </p:cBhvr>
                                      <p:rCtr x="0" y="-2176"/>
                                    </p:animMotion>
                                  </p:childTnLst>
                                </p:cTn>
                              </p:par>
                              <p:par>
                                <p:cTn id="217" presetID="0" presetClass="path" presetSubtype="0" accel="50000" decel="50000" fill="hold" grpId="2" nodeType="withEffect">
                                  <p:stCondLst>
                                    <p:cond delay="0"/>
                                  </p:stCondLst>
                                  <p:childTnLst>
                                    <p:animMotion origin="layout" path="M 0.05764 0.1 L 0.05764 0.14352 " pathEditMode="relative" rAng="0" ptsTypes="AA">
                                      <p:cBhvr>
                                        <p:cTn id="218" dur="2000" fill="hold"/>
                                        <p:tgtEl>
                                          <p:spTgt spid="1314933"/>
                                        </p:tgtEl>
                                        <p:attrNameLst>
                                          <p:attrName>ppt_x</p:attrName>
                                          <p:attrName>ppt_y</p:attrName>
                                        </p:attrNameLst>
                                      </p:cBhvr>
                                      <p:rCtr x="0" y="2176"/>
                                    </p:animMotion>
                                  </p:childTnLst>
                                </p:cTn>
                              </p:par>
                            </p:childTnLst>
                          </p:cTn>
                        </p:par>
                        <p:par>
                          <p:cTn id="219" fill="hold" nodeType="afterGroup">
                            <p:stCondLst>
                              <p:cond delay="2000"/>
                            </p:stCondLst>
                            <p:childTnLst>
                              <p:par>
                                <p:cTn id="220" presetID="22" presetClass="entr" presetSubtype="2" fill="hold" grpId="0" nodeType="afterEffect">
                                  <p:stCondLst>
                                    <p:cond delay="0"/>
                                  </p:stCondLst>
                                  <p:childTnLst>
                                    <p:set>
                                      <p:cBhvr>
                                        <p:cTn id="221" dur="1" fill="hold">
                                          <p:stCondLst>
                                            <p:cond delay="0"/>
                                          </p:stCondLst>
                                        </p:cTn>
                                        <p:tgtEl>
                                          <p:spTgt spid="1314818"/>
                                        </p:tgtEl>
                                        <p:attrNameLst>
                                          <p:attrName>style.visibility</p:attrName>
                                        </p:attrNameLst>
                                      </p:cBhvr>
                                      <p:to>
                                        <p:strVal val="visible"/>
                                      </p:to>
                                    </p:set>
                                    <p:animEffect transition="in" filter="wipe(right)">
                                      <p:cBhvr>
                                        <p:cTn id="222" dur="500"/>
                                        <p:tgtEl>
                                          <p:spTgt spid="1314818"/>
                                        </p:tgtEl>
                                      </p:cBhvr>
                                    </p:animEffect>
                                  </p:childTnLst>
                                </p:cTn>
                              </p:par>
                            </p:childTnLst>
                          </p:cTn>
                        </p:par>
                        <p:par>
                          <p:cTn id="223" fill="hold" nodeType="afterGroup">
                            <p:stCondLst>
                              <p:cond delay="2500"/>
                            </p:stCondLst>
                            <p:childTnLst>
                              <p:par>
                                <p:cTn id="224" presetID="1" presetClass="entr" presetSubtype="0" fill="hold" grpId="0" nodeType="afterEffect">
                                  <p:stCondLst>
                                    <p:cond delay="0"/>
                                  </p:stCondLst>
                                  <p:childTnLst>
                                    <p:set>
                                      <p:cBhvr>
                                        <p:cTn id="225" dur="1" fill="hold">
                                          <p:stCondLst>
                                            <p:cond delay="0"/>
                                          </p:stCondLst>
                                        </p:cTn>
                                        <p:tgtEl>
                                          <p:spTgt spid="1314940"/>
                                        </p:tgtEl>
                                        <p:attrNameLst>
                                          <p:attrName>style.visibility</p:attrName>
                                        </p:attrNameLst>
                                      </p:cBhvr>
                                      <p:to>
                                        <p:strVal val="visible"/>
                                      </p:to>
                                    </p:set>
                                  </p:childTnLst>
                                </p:cTn>
                              </p:par>
                            </p:childTnLst>
                          </p:cTn>
                        </p:par>
                        <p:par>
                          <p:cTn id="226" fill="hold" nodeType="afterGroup">
                            <p:stCondLst>
                              <p:cond delay="2500"/>
                            </p:stCondLst>
                            <p:childTnLst>
                              <p:par>
                                <p:cTn id="227" presetID="22" presetClass="entr" presetSubtype="2" fill="hold" grpId="0" nodeType="afterEffect">
                                  <p:stCondLst>
                                    <p:cond delay="0"/>
                                  </p:stCondLst>
                                  <p:childTnLst>
                                    <p:set>
                                      <p:cBhvr>
                                        <p:cTn id="228" dur="1" fill="hold">
                                          <p:stCondLst>
                                            <p:cond delay="0"/>
                                          </p:stCondLst>
                                        </p:cTn>
                                        <p:tgtEl>
                                          <p:spTgt spid="1314957"/>
                                        </p:tgtEl>
                                        <p:attrNameLst>
                                          <p:attrName>style.visibility</p:attrName>
                                        </p:attrNameLst>
                                      </p:cBhvr>
                                      <p:to>
                                        <p:strVal val="visible"/>
                                      </p:to>
                                    </p:set>
                                    <p:animEffect transition="in" filter="wipe(right)">
                                      <p:cBhvr>
                                        <p:cTn id="229" dur="500"/>
                                        <p:tgtEl>
                                          <p:spTgt spid="1314957"/>
                                        </p:tgtEl>
                                      </p:cBhvr>
                                    </p:animEffect>
                                  </p:childTnLst>
                                </p:cTn>
                              </p:par>
                            </p:childTnLst>
                          </p:cTn>
                        </p:par>
                        <p:par>
                          <p:cTn id="230" fill="hold" nodeType="afterGroup">
                            <p:stCondLst>
                              <p:cond delay="3000"/>
                            </p:stCondLst>
                            <p:childTnLst>
                              <p:par>
                                <p:cTn id="231" presetID="22" presetClass="entr" presetSubtype="8" fill="hold" grpId="0" nodeType="afterEffect">
                                  <p:stCondLst>
                                    <p:cond delay="0"/>
                                  </p:stCondLst>
                                  <p:childTnLst>
                                    <p:set>
                                      <p:cBhvr>
                                        <p:cTn id="232" dur="1" fill="hold">
                                          <p:stCondLst>
                                            <p:cond delay="0"/>
                                          </p:stCondLst>
                                        </p:cTn>
                                        <p:tgtEl>
                                          <p:spTgt spid="1314819"/>
                                        </p:tgtEl>
                                        <p:attrNameLst>
                                          <p:attrName>style.visibility</p:attrName>
                                        </p:attrNameLst>
                                      </p:cBhvr>
                                      <p:to>
                                        <p:strVal val="visible"/>
                                      </p:to>
                                    </p:set>
                                    <p:animEffect transition="in" filter="wipe(left)">
                                      <p:cBhvr>
                                        <p:cTn id="233" dur="500"/>
                                        <p:tgtEl>
                                          <p:spTgt spid="1314819"/>
                                        </p:tgtEl>
                                      </p:cBhvr>
                                    </p:animEffect>
                                  </p:childTnLst>
                                </p:cTn>
                              </p:par>
                            </p:childTnLst>
                          </p:cTn>
                        </p:par>
                        <p:par>
                          <p:cTn id="234" fill="hold" nodeType="afterGroup">
                            <p:stCondLst>
                              <p:cond delay="3500"/>
                            </p:stCondLst>
                            <p:childTnLst>
                              <p:par>
                                <p:cTn id="235" presetID="1" presetClass="entr" presetSubtype="0" fill="hold" grpId="0" nodeType="afterEffect">
                                  <p:stCondLst>
                                    <p:cond delay="0"/>
                                  </p:stCondLst>
                                  <p:childTnLst>
                                    <p:set>
                                      <p:cBhvr>
                                        <p:cTn id="236" dur="1" fill="hold">
                                          <p:stCondLst>
                                            <p:cond delay="0"/>
                                          </p:stCondLst>
                                        </p:cTn>
                                        <p:tgtEl>
                                          <p:spTgt spid="1314942"/>
                                        </p:tgtEl>
                                        <p:attrNameLst>
                                          <p:attrName>style.visibility</p:attrName>
                                        </p:attrNameLst>
                                      </p:cBhvr>
                                      <p:to>
                                        <p:strVal val="visible"/>
                                      </p:to>
                                    </p:set>
                                  </p:childTnLst>
                                </p:cTn>
                              </p:par>
                            </p:childTnLst>
                          </p:cTn>
                        </p:par>
                      </p:childTnLst>
                    </p:cTn>
                  </p:par>
                  <p:par>
                    <p:cTn id="237" fill="hold" nodeType="clickPar">
                      <p:stCondLst>
                        <p:cond delay="indefinite"/>
                      </p:stCondLst>
                      <p:childTnLst>
                        <p:par>
                          <p:cTn id="238" fill="hold" nodeType="withGroup">
                            <p:stCondLst>
                              <p:cond delay="0"/>
                            </p:stCondLst>
                            <p:childTnLst>
                              <p:par>
                                <p:cTn id="239" presetID="1" presetClass="exit" presetSubtype="0" fill="hold" grpId="1" nodeType="clickEffect">
                                  <p:stCondLst>
                                    <p:cond delay="0"/>
                                  </p:stCondLst>
                                  <p:childTnLst>
                                    <p:set>
                                      <p:cBhvr>
                                        <p:cTn id="240" dur="1" fill="hold">
                                          <p:stCondLst>
                                            <p:cond delay="0"/>
                                          </p:stCondLst>
                                        </p:cTn>
                                        <p:tgtEl>
                                          <p:spTgt spid="1314820"/>
                                        </p:tgtEl>
                                        <p:attrNameLst>
                                          <p:attrName>style.visibility</p:attrName>
                                        </p:attrNameLst>
                                      </p:cBhvr>
                                      <p:to>
                                        <p:strVal val="hidden"/>
                                      </p:to>
                                    </p:set>
                                  </p:childTnLst>
                                </p:cTn>
                              </p:par>
                              <p:par>
                                <p:cTn id="241" presetID="1" presetClass="entr" presetSubtype="0" fill="hold" grpId="0" nodeType="withEffect">
                                  <p:stCondLst>
                                    <p:cond delay="0"/>
                                  </p:stCondLst>
                                  <p:childTnLst>
                                    <p:set>
                                      <p:cBhvr>
                                        <p:cTn id="242" dur="1" fill="hold">
                                          <p:stCondLst>
                                            <p:cond delay="0"/>
                                          </p:stCondLst>
                                        </p:cTn>
                                        <p:tgtEl>
                                          <p:spTgt spid="1314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4818" grpId="0" animBg="1"/>
      <p:bldP spid="1314819" grpId="0" animBg="1"/>
      <p:bldP spid="1314820" grpId="0" animBg="1"/>
      <p:bldP spid="1314820" grpId="1" animBg="1"/>
      <p:bldP spid="1314821" grpId="0" animBg="1"/>
      <p:bldP spid="1314822" grpId="0" animBg="1"/>
      <p:bldP spid="1314823" grpId="0" animBg="1"/>
      <p:bldP spid="1314823" grpId="1" animBg="1"/>
      <p:bldP spid="1314824" grpId="0" animBg="1"/>
      <p:bldP spid="1314824" grpId="1" animBg="1"/>
      <p:bldP spid="1314893" grpId="0"/>
      <p:bldP spid="1314894" grpId="0"/>
      <p:bldP spid="1314895" grpId="0"/>
      <p:bldP spid="1314896" grpId="0"/>
      <p:bldP spid="1314897" grpId="0"/>
      <p:bldP spid="1314898" grpId="0"/>
      <p:bldP spid="1314899" grpId="0"/>
      <p:bldP spid="1314900" grpId="0"/>
      <p:bldP spid="1314901" grpId="0" animBg="1"/>
      <p:bldP spid="1314902" grpId="0" animBg="1"/>
      <p:bldP spid="1314903" grpId="0" animBg="1"/>
      <p:bldP spid="1314904" grpId="0" animBg="1"/>
      <p:bldP spid="1314905" grpId="0" animBg="1"/>
      <p:bldP spid="1314906" grpId="0" animBg="1"/>
      <p:bldP spid="1314907" grpId="0" animBg="1"/>
      <p:bldP spid="1314908" grpId="0" animBg="1"/>
      <p:bldP spid="1314909" grpId="0" animBg="1"/>
      <p:bldP spid="1314930" grpId="0"/>
      <p:bldP spid="1314931" grpId="0" animBg="1"/>
      <p:bldP spid="1314932" grpId="0" animBg="1"/>
      <p:bldP spid="1314933" grpId="0"/>
      <p:bldP spid="1314933" grpId="1"/>
      <p:bldP spid="1314933" grpId="2"/>
      <p:bldP spid="1314934" grpId="0"/>
      <p:bldP spid="1314934" grpId="1"/>
      <p:bldP spid="1314934" grpId="2"/>
      <p:bldP spid="1314935" grpId="0"/>
      <p:bldP spid="1314935" grpId="1"/>
      <p:bldP spid="1314935" grpId="2"/>
      <p:bldP spid="1314935" grpId="3"/>
      <p:bldP spid="1314936" grpId="0" build="allAtOnce"/>
      <p:bldP spid="1314936" grpId="1" build="allAtOnce"/>
      <p:bldP spid="1314937" grpId="0"/>
      <p:bldP spid="1314937" grpId="1"/>
      <p:bldP spid="1314937" grpId="2"/>
      <p:bldP spid="1314938" grpId="0"/>
      <p:bldP spid="1314938" grpId="1"/>
      <p:bldP spid="1314938" grpId="2"/>
      <p:bldP spid="1314938" grpId="3"/>
      <p:bldP spid="1314939" grpId="0"/>
      <p:bldP spid="1314939" grpId="1"/>
      <p:bldP spid="1314939" grpId="2"/>
      <p:bldP spid="1314939" grpId="3"/>
      <p:bldP spid="1314940" grpId="0" animBg="1"/>
      <p:bldP spid="1314941" grpId="0" animBg="1"/>
      <p:bldP spid="1314942" grpId="0" animBg="1"/>
      <p:bldP spid="1314943" grpId="0"/>
      <p:bldP spid="1314944" grpId="0"/>
      <p:bldP spid="1314944" grpId="1"/>
      <p:bldP spid="1314944" grpId="2"/>
      <p:bldP spid="1314945" grpId="0" animBg="1"/>
      <p:bldP spid="1314946" grpId="0" animBg="1"/>
      <p:bldP spid="1314947" grpId="0" animBg="1"/>
      <p:bldP spid="1314948" grpId="0" animBg="1"/>
      <p:bldP spid="1314949" grpId="0" animBg="1"/>
      <p:bldP spid="1314950" grpId="0" animBg="1"/>
      <p:bldP spid="1314951" grpId="0" animBg="1"/>
      <p:bldP spid="1314952" grpId="0" animBg="1"/>
      <p:bldP spid="1314953" grpId="0" animBg="1"/>
      <p:bldP spid="1314954" grpId="0" animBg="1"/>
      <p:bldP spid="1314955" grpId="0" animBg="1"/>
      <p:bldP spid="1314956" grpId="0"/>
      <p:bldP spid="1314957" grpId="0" animBg="1"/>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mtClean="0"/>
              <a:t>Stream Oriented Disk Scheduling</a:t>
            </a:r>
          </a:p>
        </p:txBody>
      </p:sp>
      <p:sp>
        <p:nvSpPr>
          <p:cNvPr id="118787" name="Rectangle 3"/>
          <p:cNvSpPr>
            <a:spLocks noGrp="1" noChangeArrowheads="1"/>
          </p:cNvSpPr>
          <p:nvPr>
            <p:ph type="body" idx="1"/>
          </p:nvPr>
        </p:nvSpPr>
        <p:spPr/>
        <p:txBody>
          <a:bodyPr/>
          <a:lstStyle/>
          <a:p>
            <a:pPr eaLnBrk="1" hangingPunct="1">
              <a:lnSpc>
                <a:spcPct val="80000"/>
              </a:lnSpc>
            </a:pPr>
            <a:r>
              <a:rPr lang="en-US" sz="2000" dirty="0" smtClean="0"/>
              <a:t>Streams often have soft deadlines and tolerate some slack due to buffering, i.e., pure real-time scheduling is inefficient and unnecessary</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pPr eaLnBrk="1" hangingPunct="1">
              <a:lnSpc>
                <a:spcPct val="80000"/>
              </a:lnSpc>
              <a:buFont typeface="Wingdings 3" charset="2"/>
              <a:buChar char="Æ"/>
            </a:pPr>
            <a:r>
              <a:rPr lang="en-US" sz="2000" dirty="0" smtClean="0"/>
              <a:t>Stream oriented algorithms targeted for streaming continuous media data requiring periodic </a:t>
            </a:r>
            <a:r>
              <a:rPr lang="en-US" sz="2000" dirty="0" smtClean="0"/>
              <a:t>access, e.g., a frame every 40ms:</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pPr eaLnBrk="1" hangingPunct="1">
              <a:lnSpc>
                <a:spcPct val="80000"/>
              </a:lnSpc>
            </a:pPr>
            <a:r>
              <a:rPr lang="en-US" sz="2000" dirty="0" smtClean="0"/>
              <a:t>Several algorithms proposed:</a:t>
            </a:r>
          </a:p>
          <a:p>
            <a:pPr lvl="1" eaLnBrk="1" hangingPunct="1">
              <a:lnSpc>
                <a:spcPct val="80000"/>
              </a:lnSpc>
            </a:pPr>
            <a:r>
              <a:rPr lang="en-US" sz="1800" dirty="0" smtClean="0"/>
              <a:t>group sweep scheduling (GSS)</a:t>
            </a:r>
          </a:p>
          <a:p>
            <a:pPr lvl="1" eaLnBrk="1" hangingPunct="1">
              <a:lnSpc>
                <a:spcPct val="80000"/>
              </a:lnSpc>
            </a:pPr>
            <a:r>
              <a:rPr lang="en-US" sz="1800" dirty="0" smtClean="0"/>
              <a:t>mixed disk scheduling strategy</a:t>
            </a:r>
          </a:p>
          <a:p>
            <a:pPr lvl="1" eaLnBrk="1" hangingPunct="1">
              <a:lnSpc>
                <a:spcPct val="80000"/>
              </a:lnSpc>
            </a:pPr>
            <a:r>
              <a:rPr lang="en-US" sz="1800" dirty="0" smtClean="0"/>
              <a:t>contiguous media file system (CMFS)</a:t>
            </a:r>
          </a:p>
          <a:p>
            <a:pPr lvl="1" eaLnBrk="1" hangingPunct="1">
              <a:lnSpc>
                <a:spcPct val="80000"/>
              </a:lnSpc>
            </a:pPr>
            <a:r>
              <a:rPr lang="en-US" sz="1800" dirty="0" smtClean="0"/>
              <a:t>lottery scheduling</a:t>
            </a:r>
          </a:p>
          <a:p>
            <a:pPr lvl="1" eaLnBrk="1" hangingPunct="1">
              <a:lnSpc>
                <a:spcPct val="80000"/>
              </a:lnSpc>
            </a:pPr>
            <a:r>
              <a:rPr lang="en-US" sz="1800" dirty="0" smtClean="0"/>
              <a:t>stride scheduling</a:t>
            </a:r>
          </a:p>
          <a:p>
            <a:pPr lvl="1" eaLnBrk="1" hangingPunct="1">
              <a:lnSpc>
                <a:spcPct val="80000"/>
              </a:lnSpc>
            </a:pPr>
            <a:r>
              <a:rPr lang="en-US" sz="1800" dirty="0" smtClean="0"/>
              <a:t>batched SCAN (BSCAN)</a:t>
            </a:r>
          </a:p>
          <a:p>
            <a:pPr lvl="1" eaLnBrk="1" hangingPunct="1">
              <a:lnSpc>
                <a:spcPct val="80000"/>
              </a:lnSpc>
            </a:pPr>
            <a:r>
              <a:rPr lang="en-US" sz="1800" dirty="0" smtClean="0"/>
              <a:t>greedy-but-safe EDF (GS_EDF)</a:t>
            </a:r>
          </a:p>
          <a:p>
            <a:pPr lvl="1" eaLnBrk="1" hangingPunct="1">
              <a:lnSpc>
                <a:spcPct val="80000"/>
              </a:lnSpc>
            </a:pPr>
            <a:r>
              <a:rPr lang="en-US" sz="1800" dirty="0" smtClean="0"/>
              <a:t>bubble up</a:t>
            </a:r>
          </a:p>
          <a:p>
            <a:pPr lvl="1" eaLnBrk="1" hangingPunct="1">
              <a:lnSpc>
                <a:spcPct val="80000"/>
              </a:lnSpc>
            </a:pPr>
            <a:r>
              <a:rPr lang="en-US" sz="1800" dirty="0" smtClean="0"/>
              <a:t>…</a:t>
            </a:r>
          </a:p>
        </p:txBody>
      </p:sp>
      <p:grpSp>
        <p:nvGrpSpPr>
          <p:cNvPr id="12" name="Group 11"/>
          <p:cNvGrpSpPr/>
          <p:nvPr/>
        </p:nvGrpSpPr>
        <p:grpSpPr>
          <a:xfrm>
            <a:off x="961029" y="2913557"/>
            <a:ext cx="7567074" cy="426328"/>
            <a:chOff x="606358" y="2936441"/>
            <a:chExt cx="7567074" cy="426328"/>
          </a:xfrm>
        </p:grpSpPr>
        <p:cxnSp>
          <p:nvCxnSpPr>
            <p:cNvPr id="5" name="Straight Arrow Connector 4"/>
            <p:cNvCxnSpPr/>
            <p:nvPr/>
          </p:nvCxnSpPr>
          <p:spPr bwMode="auto">
            <a:xfrm flipV="1">
              <a:off x="606358" y="3032108"/>
              <a:ext cx="7333506" cy="1144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 name="Rectangle 5"/>
            <p:cNvSpPr/>
            <p:nvPr/>
          </p:nvSpPr>
          <p:spPr bwMode="auto">
            <a:xfrm>
              <a:off x="823732" y="2936441"/>
              <a:ext cx="972462" cy="183071"/>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charset="0"/>
                </a:rPr>
                <a:t>frame </a:t>
              </a:r>
              <a:r>
                <a:rPr kumimoji="0" lang="en-US" sz="1200" b="0" i="0" u="none" strike="noStrike" cap="none" normalizeH="0" baseline="0" dirty="0" err="1" smtClean="0">
                  <a:ln>
                    <a:noFill/>
                  </a:ln>
                  <a:solidFill>
                    <a:schemeClr val="tx1"/>
                  </a:solidFill>
                  <a:effectLst/>
                  <a:latin typeface="Tahoma" charset="0"/>
                </a:rPr>
                <a:t>i</a:t>
              </a:r>
              <a:endParaRPr kumimoji="0" lang="en-US" sz="1200" b="0" i="0" u="none" strike="noStrike" cap="none" normalizeH="0" baseline="0" dirty="0">
                <a:ln>
                  <a:noFill/>
                </a:ln>
                <a:solidFill>
                  <a:schemeClr val="tx1"/>
                </a:solidFill>
                <a:effectLst/>
                <a:latin typeface="Tahoma" charset="0"/>
              </a:endParaRPr>
            </a:p>
          </p:txBody>
        </p:sp>
        <p:sp>
          <p:nvSpPr>
            <p:cNvPr id="7" name="Rectangle 6"/>
            <p:cNvSpPr/>
            <p:nvPr/>
          </p:nvSpPr>
          <p:spPr bwMode="auto">
            <a:xfrm>
              <a:off x="2161275" y="2936441"/>
              <a:ext cx="972462" cy="183071"/>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charset="0"/>
                </a:rPr>
                <a:t>frame i+1</a:t>
              </a:r>
              <a:endParaRPr kumimoji="0" lang="en-US" sz="1200" b="0" i="0" u="none" strike="noStrike" cap="none" normalizeH="0" baseline="0" dirty="0">
                <a:ln>
                  <a:noFill/>
                </a:ln>
                <a:solidFill>
                  <a:schemeClr val="tx1"/>
                </a:solidFill>
                <a:effectLst/>
                <a:latin typeface="Tahoma" charset="0"/>
              </a:endParaRPr>
            </a:p>
          </p:txBody>
        </p:sp>
        <p:sp>
          <p:nvSpPr>
            <p:cNvPr id="8" name="Rectangle 7"/>
            <p:cNvSpPr/>
            <p:nvPr/>
          </p:nvSpPr>
          <p:spPr bwMode="auto">
            <a:xfrm>
              <a:off x="6173903" y="2936441"/>
              <a:ext cx="972462" cy="183071"/>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charset="0"/>
                </a:rPr>
                <a:t>frame i+</a:t>
              </a:r>
              <a:r>
                <a:rPr lang="en-US" sz="1200" b="0" dirty="0" smtClean="0">
                  <a:solidFill>
                    <a:schemeClr val="tx1"/>
                  </a:solidFill>
                  <a:latin typeface="Tahoma" charset="0"/>
                </a:rPr>
                <a:t>4</a:t>
              </a:r>
              <a:endParaRPr kumimoji="0" lang="en-US" sz="1200" b="0" i="0" u="none" strike="noStrike" cap="none" normalizeH="0" baseline="0" dirty="0">
                <a:ln>
                  <a:noFill/>
                </a:ln>
                <a:solidFill>
                  <a:schemeClr val="tx1"/>
                </a:solidFill>
                <a:effectLst/>
                <a:latin typeface="Tahoma" charset="0"/>
              </a:endParaRPr>
            </a:p>
          </p:txBody>
        </p:sp>
        <p:sp>
          <p:nvSpPr>
            <p:cNvPr id="9" name="Rectangle 8"/>
            <p:cNvSpPr/>
            <p:nvPr/>
          </p:nvSpPr>
          <p:spPr bwMode="auto">
            <a:xfrm>
              <a:off x="3498818" y="2936441"/>
              <a:ext cx="972462" cy="183071"/>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charset="0"/>
                </a:rPr>
                <a:t>frame i+2</a:t>
              </a:r>
              <a:endParaRPr kumimoji="0" lang="en-US" sz="1200" b="0" i="0" u="none" strike="noStrike" cap="none" normalizeH="0" baseline="0" dirty="0">
                <a:ln>
                  <a:noFill/>
                </a:ln>
                <a:solidFill>
                  <a:schemeClr val="tx1"/>
                </a:solidFill>
                <a:effectLst/>
                <a:latin typeface="Tahoma" charset="0"/>
              </a:endParaRPr>
            </a:p>
          </p:txBody>
        </p:sp>
        <p:sp>
          <p:nvSpPr>
            <p:cNvPr id="10" name="Rectangle 9"/>
            <p:cNvSpPr/>
            <p:nvPr/>
          </p:nvSpPr>
          <p:spPr bwMode="auto">
            <a:xfrm>
              <a:off x="4836361" y="2936441"/>
              <a:ext cx="972462" cy="183071"/>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charset="0"/>
                </a:rPr>
                <a:t>frame i+3</a:t>
              </a:r>
              <a:endParaRPr kumimoji="0" lang="en-US" sz="1200" b="0" i="0" u="none" strike="noStrike" cap="none" normalizeH="0" baseline="0" dirty="0">
                <a:ln>
                  <a:noFill/>
                </a:ln>
                <a:solidFill>
                  <a:schemeClr val="tx1"/>
                </a:solidFill>
                <a:effectLst/>
                <a:latin typeface="Tahoma" charset="0"/>
              </a:endParaRPr>
            </a:p>
          </p:txBody>
        </p:sp>
        <p:sp>
          <p:nvSpPr>
            <p:cNvPr id="11" name="TextBox 10"/>
            <p:cNvSpPr txBox="1"/>
            <p:nvPr/>
          </p:nvSpPr>
          <p:spPr>
            <a:xfrm>
              <a:off x="7642405" y="3054992"/>
              <a:ext cx="531027" cy="307777"/>
            </a:xfrm>
            <a:prstGeom prst="rect">
              <a:avLst/>
            </a:prstGeom>
            <a:noFill/>
          </p:spPr>
          <p:txBody>
            <a:bodyPr wrap="none" rtlCol="0">
              <a:spAutoFit/>
            </a:bodyPr>
            <a:lstStyle/>
            <a:p>
              <a:r>
                <a:rPr lang="en-US" sz="1400" b="0" dirty="0" smtClean="0"/>
                <a:t>time</a:t>
              </a:r>
              <a:endParaRPr lang="en-US" sz="1400" b="0" dirty="0"/>
            </a:p>
          </p:txBody>
        </p:sp>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smtClean="0"/>
              <a:t>Group Sweep Scheduling (GSS)</a:t>
            </a:r>
          </a:p>
        </p:txBody>
      </p:sp>
      <p:sp>
        <p:nvSpPr>
          <p:cNvPr id="1316867" name="Rectangle 3"/>
          <p:cNvSpPr>
            <a:spLocks noGrp="1" noChangeArrowheads="1"/>
          </p:cNvSpPr>
          <p:nvPr>
            <p:ph type="body" idx="1"/>
          </p:nvPr>
        </p:nvSpPr>
        <p:spPr>
          <a:xfrm>
            <a:off x="0" y="969963"/>
            <a:ext cx="9144000" cy="5580062"/>
          </a:xfrm>
        </p:spPr>
        <p:txBody>
          <a:bodyPr/>
          <a:lstStyle/>
          <a:p>
            <a:pPr eaLnBrk="1" hangingPunct="1">
              <a:lnSpc>
                <a:spcPct val="80000"/>
              </a:lnSpc>
              <a:buFont typeface="Wingdings" charset="2"/>
              <a:buNone/>
            </a:pPr>
            <a:r>
              <a:rPr lang="en-US" sz="2000" dirty="0" smtClean="0">
                <a:solidFill>
                  <a:schemeClr val="hlink"/>
                </a:solidFill>
              </a:rPr>
              <a:t>GSS</a:t>
            </a:r>
            <a:r>
              <a:rPr lang="en-US" sz="2000" dirty="0" smtClean="0"/>
              <a:t> combines Round-Robin (RR) and SCAN</a:t>
            </a:r>
            <a:br>
              <a:rPr lang="en-US" sz="2000" dirty="0" smtClean="0"/>
            </a:br>
            <a:endParaRPr lang="en-US" sz="1200" dirty="0" smtClean="0"/>
          </a:p>
          <a:p>
            <a:pPr eaLnBrk="1" hangingPunct="1">
              <a:lnSpc>
                <a:spcPct val="80000"/>
              </a:lnSpc>
            </a:pPr>
            <a:r>
              <a:rPr lang="en-US" sz="2000" dirty="0" smtClean="0"/>
              <a:t>requests are serviced in </a:t>
            </a:r>
            <a:r>
              <a:rPr lang="en-US" sz="2000" u="sng" dirty="0" smtClean="0"/>
              <a:t>rounds</a:t>
            </a:r>
            <a:r>
              <a:rPr lang="en-US" sz="2000" dirty="0" smtClean="0"/>
              <a:t> (cycles</a:t>
            </a:r>
            <a:r>
              <a:rPr lang="en-US" sz="2000" dirty="0" smtClean="0"/>
              <a:t>) </a:t>
            </a:r>
            <a:br>
              <a:rPr lang="en-US" sz="2000" dirty="0" smtClean="0"/>
            </a:br>
            <a:endParaRPr lang="en-US" sz="2000" dirty="0" smtClean="0"/>
          </a:p>
          <a:p>
            <a:pPr eaLnBrk="1" hangingPunct="1">
              <a:lnSpc>
                <a:spcPct val="80000"/>
              </a:lnSpc>
            </a:pPr>
            <a:r>
              <a:rPr lang="en-US" sz="2000" dirty="0" smtClean="0"/>
              <a:t>principle:</a:t>
            </a:r>
          </a:p>
          <a:p>
            <a:pPr lvl="1" eaLnBrk="1" hangingPunct="1">
              <a:lnSpc>
                <a:spcPct val="80000"/>
              </a:lnSpc>
            </a:pPr>
            <a:r>
              <a:rPr lang="en-US" sz="1800" dirty="0" smtClean="0"/>
              <a:t>divide S active streams into G groups</a:t>
            </a:r>
          </a:p>
          <a:p>
            <a:pPr lvl="1" eaLnBrk="1" hangingPunct="1">
              <a:lnSpc>
                <a:spcPct val="80000"/>
              </a:lnSpc>
            </a:pPr>
            <a:r>
              <a:rPr lang="en-US" sz="1800" dirty="0" smtClean="0"/>
              <a:t>service the G groups in RR order</a:t>
            </a:r>
          </a:p>
          <a:p>
            <a:pPr lvl="1" eaLnBrk="1" hangingPunct="1">
              <a:lnSpc>
                <a:spcPct val="80000"/>
              </a:lnSpc>
            </a:pPr>
            <a:r>
              <a:rPr lang="en-US" sz="1800" dirty="0" smtClean="0"/>
              <a:t>service each stream in a group in C-SCAN order </a:t>
            </a:r>
          </a:p>
          <a:p>
            <a:pPr lvl="1" eaLnBrk="1" hangingPunct="1">
              <a:lnSpc>
                <a:spcPct val="80000"/>
              </a:lnSpc>
            </a:pPr>
            <a:r>
              <a:rPr lang="en-US" sz="1800" dirty="0" err="1" smtClean="0"/>
              <a:t>playout</a:t>
            </a:r>
            <a:r>
              <a:rPr lang="en-US" sz="1800" dirty="0" smtClean="0"/>
              <a:t> can start at the end of the group</a:t>
            </a:r>
            <a:br>
              <a:rPr lang="en-US" sz="1800" dirty="0" smtClean="0"/>
            </a:br>
            <a:endParaRPr lang="en-US" sz="1800" dirty="0" smtClean="0"/>
          </a:p>
          <a:p>
            <a:pPr eaLnBrk="1" hangingPunct="1">
              <a:lnSpc>
                <a:spcPct val="80000"/>
              </a:lnSpc>
            </a:pPr>
            <a:r>
              <a:rPr lang="en-US" sz="2000" dirty="0" smtClean="0"/>
              <a:t>special cases:</a:t>
            </a:r>
          </a:p>
          <a:p>
            <a:pPr lvl="1" eaLnBrk="1" hangingPunct="1">
              <a:lnSpc>
                <a:spcPct val="80000"/>
              </a:lnSpc>
            </a:pPr>
            <a:r>
              <a:rPr lang="en-US" sz="1800" dirty="0" smtClean="0"/>
              <a:t>G = S: RR scheduling</a:t>
            </a:r>
          </a:p>
          <a:p>
            <a:pPr lvl="1" eaLnBrk="1" hangingPunct="1">
              <a:lnSpc>
                <a:spcPct val="80000"/>
              </a:lnSpc>
            </a:pPr>
            <a:r>
              <a:rPr lang="en-US" sz="1800" dirty="0" smtClean="0"/>
              <a:t>G = 1: SCAN scheduling</a:t>
            </a:r>
            <a:br>
              <a:rPr lang="en-US" sz="1800" dirty="0" smtClean="0"/>
            </a:br>
            <a:endParaRPr lang="en-US" sz="1800" dirty="0" smtClean="0"/>
          </a:p>
          <a:p>
            <a:pPr eaLnBrk="1" hangingPunct="1">
              <a:lnSpc>
                <a:spcPct val="80000"/>
              </a:lnSpc>
            </a:pPr>
            <a:r>
              <a:rPr lang="en-US" sz="2000" dirty="0" smtClean="0"/>
              <a:t>tradeoff between buffer space and disk arm movement</a:t>
            </a:r>
          </a:p>
          <a:p>
            <a:pPr lvl="1" eaLnBrk="1" hangingPunct="1">
              <a:lnSpc>
                <a:spcPct val="80000"/>
              </a:lnSpc>
            </a:pPr>
            <a:r>
              <a:rPr lang="en-US" sz="1800" dirty="0" smtClean="0"/>
              <a:t>try different values for G giving minimum buffer requirement while remaining efficient enough to reach the deadlines</a:t>
            </a:r>
          </a:p>
          <a:p>
            <a:pPr lvl="1" eaLnBrk="1" hangingPunct="1">
              <a:lnSpc>
                <a:spcPct val="80000"/>
              </a:lnSpc>
            </a:pPr>
            <a:r>
              <a:rPr lang="en-US" sz="1800" dirty="0" smtClean="0"/>
              <a:t>a large G </a:t>
            </a:r>
            <a:r>
              <a:rPr lang="en-US" sz="1800" dirty="0" err="1" smtClean="0">
                <a:sym typeface="Wingdings" charset="2"/>
              </a:rPr>
              <a:t></a:t>
            </a:r>
            <a:r>
              <a:rPr lang="en-US" sz="1800" dirty="0" smtClean="0">
                <a:sym typeface="Wingdings" charset="2"/>
              </a:rPr>
              <a:t> </a:t>
            </a:r>
            <a:r>
              <a:rPr lang="en-US" sz="1800" dirty="0" smtClean="0"/>
              <a:t>smaller groups, </a:t>
            </a:r>
            <a:r>
              <a:rPr lang="en-US" sz="1800" dirty="0" smtClean="0">
                <a:sym typeface="Wingdings" charset="2"/>
              </a:rPr>
              <a:t>more arm movements</a:t>
            </a:r>
          </a:p>
          <a:p>
            <a:pPr lvl="1" eaLnBrk="1" hangingPunct="1">
              <a:lnSpc>
                <a:spcPct val="80000"/>
              </a:lnSpc>
            </a:pPr>
            <a:r>
              <a:rPr lang="en-US" sz="1800" dirty="0" smtClean="0"/>
              <a:t>a small G </a:t>
            </a:r>
            <a:r>
              <a:rPr lang="en-US" sz="1800" dirty="0" err="1" smtClean="0">
                <a:sym typeface="Wingdings" charset="2"/>
              </a:rPr>
              <a:t></a:t>
            </a:r>
            <a:r>
              <a:rPr lang="en-US" sz="1800" dirty="0" smtClean="0">
                <a:sym typeface="Wingdings" charset="2"/>
              </a:rPr>
              <a:t> larger groups, less arm movements</a:t>
            </a: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16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68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168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168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168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1686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1686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1686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1686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16867">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16867">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16867">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16867">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1686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867" grpId="0" build="p"/>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7890" name="Rectangle 2"/>
          <p:cNvSpPr>
            <a:spLocks noChangeArrowheads="1"/>
          </p:cNvSpPr>
          <p:nvPr/>
        </p:nvSpPr>
        <p:spPr bwMode="auto">
          <a:xfrm>
            <a:off x="106363" y="3224213"/>
            <a:ext cx="8662987" cy="536575"/>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317891" name="Rectangle 3"/>
          <p:cNvSpPr>
            <a:spLocks noChangeArrowheads="1"/>
          </p:cNvSpPr>
          <p:nvPr/>
        </p:nvSpPr>
        <p:spPr bwMode="auto">
          <a:xfrm>
            <a:off x="107950" y="3789363"/>
            <a:ext cx="8662988" cy="53657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317892" name="Rectangle 4"/>
          <p:cNvSpPr>
            <a:spLocks noChangeArrowheads="1"/>
          </p:cNvSpPr>
          <p:nvPr/>
        </p:nvSpPr>
        <p:spPr bwMode="auto">
          <a:xfrm>
            <a:off x="106363" y="4354513"/>
            <a:ext cx="8662987" cy="536575"/>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317893" name="Rectangle 5"/>
          <p:cNvSpPr>
            <a:spLocks noChangeArrowheads="1"/>
          </p:cNvSpPr>
          <p:nvPr/>
        </p:nvSpPr>
        <p:spPr bwMode="auto">
          <a:xfrm>
            <a:off x="107950" y="4919663"/>
            <a:ext cx="8662988" cy="53657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317894" name="Rectangle 6"/>
          <p:cNvSpPr>
            <a:spLocks noChangeArrowheads="1"/>
          </p:cNvSpPr>
          <p:nvPr/>
        </p:nvSpPr>
        <p:spPr bwMode="auto">
          <a:xfrm>
            <a:off x="106363" y="5484813"/>
            <a:ext cx="8662987" cy="536575"/>
          </a:xfrm>
          <a:prstGeom prst="rect">
            <a:avLst/>
          </a:prstGeom>
          <a:solidFill>
            <a:srgbClr val="DDDDDD"/>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317895" name="Rectangle 7"/>
          <p:cNvSpPr>
            <a:spLocks noChangeArrowheads="1"/>
          </p:cNvSpPr>
          <p:nvPr/>
        </p:nvSpPr>
        <p:spPr bwMode="auto">
          <a:xfrm>
            <a:off x="107950" y="6048375"/>
            <a:ext cx="8662988" cy="536575"/>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
        <p:nvSpPr>
          <p:cNvPr id="120840" name="Rectangle 8"/>
          <p:cNvSpPr>
            <a:spLocks noGrp="1" noChangeArrowheads="1"/>
          </p:cNvSpPr>
          <p:nvPr>
            <p:ph type="title"/>
          </p:nvPr>
        </p:nvSpPr>
        <p:spPr/>
        <p:txBody>
          <a:bodyPr/>
          <a:lstStyle/>
          <a:p>
            <a:pPr eaLnBrk="1" hangingPunct="1"/>
            <a:r>
              <a:rPr lang="en-US" smtClean="0"/>
              <a:t>Group Sweep Scheduling (GSS)</a:t>
            </a:r>
          </a:p>
        </p:txBody>
      </p:sp>
      <p:sp>
        <p:nvSpPr>
          <p:cNvPr id="120841" name="Rectangle 9"/>
          <p:cNvSpPr>
            <a:spLocks noGrp="1" noChangeArrowheads="1"/>
          </p:cNvSpPr>
          <p:nvPr>
            <p:ph type="body" idx="1"/>
          </p:nvPr>
        </p:nvSpPr>
        <p:spPr>
          <a:xfrm>
            <a:off x="0" y="866775"/>
            <a:ext cx="9144000" cy="1377950"/>
          </a:xfrm>
        </p:spPr>
        <p:txBody>
          <a:bodyPr/>
          <a:lstStyle/>
          <a:p>
            <a:pPr eaLnBrk="1" hangingPunct="1">
              <a:buFont typeface="Wingdings" charset="2"/>
              <a:buNone/>
            </a:pPr>
            <a:r>
              <a:rPr lang="en-US" sz="2400" smtClean="0">
                <a:solidFill>
                  <a:schemeClr val="hlink"/>
                </a:solidFill>
              </a:rPr>
              <a:t>GSS</a:t>
            </a:r>
            <a:r>
              <a:rPr lang="en-US" sz="2400" smtClean="0"/>
              <a:t> example: streams </a:t>
            </a:r>
            <a:r>
              <a:rPr lang="en-US" sz="2400" smtClean="0">
                <a:solidFill>
                  <a:schemeClr val="folHlink"/>
                </a:solidFill>
              </a:rPr>
              <a:t>A</a:t>
            </a:r>
            <a:r>
              <a:rPr lang="en-US" sz="2400" smtClean="0"/>
              <a:t>, </a:t>
            </a:r>
            <a:r>
              <a:rPr lang="en-US" sz="2400" smtClean="0">
                <a:solidFill>
                  <a:schemeClr val="hlink"/>
                </a:solidFill>
              </a:rPr>
              <a:t>B</a:t>
            </a:r>
            <a:r>
              <a:rPr lang="en-US" sz="2400" smtClean="0"/>
              <a:t>, </a:t>
            </a:r>
            <a:r>
              <a:rPr lang="en-US" sz="2400" smtClean="0">
                <a:solidFill>
                  <a:srgbClr val="FF9933"/>
                </a:solidFill>
              </a:rPr>
              <a:t>C</a:t>
            </a:r>
            <a:r>
              <a:rPr lang="en-US" sz="2400" smtClean="0"/>
              <a:t> and </a:t>
            </a:r>
            <a:r>
              <a:rPr lang="en-US" sz="2400" smtClean="0">
                <a:solidFill>
                  <a:srgbClr val="009900"/>
                </a:solidFill>
              </a:rPr>
              <a:t>D</a:t>
            </a:r>
            <a:r>
              <a:rPr lang="en-US" sz="2400" smtClean="0">
                <a:solidFill>
                  <a:srgbClr val="66CCFF"/>
                </a:solidFill>
              </a:rPr>
              <a:t> </a:t>
            </a:r>
            <a:r>
              <a:rPr lang="en-US" sz="2400" smtClean="0">
                <a:sym typeface="Wingdings" charset="2"/>
              </a:rPr>
              <a:t> </a:t>
            </a:r>
            <a:r>
              <a:rPr lang="en-US" sz="2400" b="1" smtClean="0">
                <a:sym typeface="Wingdings" charset="2"/>
              </a:rPr>
              <a:t>g1</a:t>
            </a:r>
            <a:r>
              <a:rPr lang="en-US" sz="2400" smtClean="0">
                <a:sym typeface="Wingdings" charset="2"/>
              </a:rPr>
              <a:t>:</a:t>
            </a:r>
            <a:r>
              <a:rPr lang="en-US" sz="2400" smtClean="0"/>
              <a:t>{</a:t>
            </a:r>
            <a:r>
              <a:rPr lang="en-US" sz="2400" smtClean="0">
                <a:solidFill>
                  <a:schemeClr val="folHlink"/>
                </a:solidFill>
              </a:rPr>
              <a:t>A</a:t>
            </a:r>
            <a:r>
              <a:rPr lang="en-US" sz="2400" smtClean="0"/>
              <a:t>,</a:t>
            </a:r>
            <a:r>
              <a:rPr lang="en-US" sz="2400" smtClean="0">
                <a:solidFill>
                  <a:srgbClr val="FF9933"/>
                </a:solidFill>
              </a:rPr>
              <a:t>C</a:t>
            </a:r>
            <a:r>
              <a:rPr lang="en-US" sz="2400" smtClean="0"/>
              <a:t>} and </a:t>
            </a:r>
            <a:r>
              <a:rPr lang="en-US" sz="2400" b="1" smtClean="0"/>
              <a:t>g2</a:t>
            </a:r>
            <a:r>
              <a:rPr lang="en-US" sz="2400" smtClean="0"/>
              <a:t>:{</a:t>
            </a:r>
            <a:r>
              <a:rPr lang="en-US" sz="2400" smtClean="0">
                <a:solidFill>
                  <a:schemeClr val="hlink"/>
                </a:solidFill>
              </a:rPr>
              <a:t>B</a:t>
            </a:r>
            <a:r>
              <a:rPr lang="en-US" sz="2400" smtClean="0"/>
              <a:t>,</a:t>
            </a:r>
            <a:r>
              <a:rPr lang="en-US" sz="2400" smtClean="0">
                <a:solidFill>
                  <a:srgbClr val="009900"/>
                </a:solidFill>
              </a:rPr>
              <a:t>D</a:t>
            </a:r>
            <a:r>
              <a:rPr lang="en-US" sz="2400" smtClean="0"/>
              <a:t>}</a:t>
            </a:r>
          </a:p>
          <a:p>
            <a:pPr eaLnBrk="1" hangingPunct="1"/>
            <a:r>
              <a:rPr lang="en-US" sz="2400" smtClean="0"/>
              <a:t>RR group schedule</a:t>
            </a:r>
          </a:p>
          <a:p>
            <a:pPr eaLnBrk="1" hangingPunct="1"/>
            <a:r>
              <a:rPr lang="en-US" sz="2400" smtClean="0"/>
              <a:t>C-SCAN block schedule within a group</a:t>
            </a:r>
          </a:p>
        </p:txBody>
      </p:sp>
      <p:graphicFrame>
        <p:nvGraphicFramePr>
          <p:cNvPr id="1317898" name="Group 10"/>
          <p:cNvGraphicFramePr>
            <a:graphicFrameLocks noGrp="1"/>
          </p:cNvGraphicFramePr>
          <p:nvPr/>
        </p:nvGraphicFramePr>
        <p:xfrm>
          <a:off x="1889125" y="2657475"/>
          <a:ext cx="6480175" cy="274638"/>
        </p:xfrm>
        <a:graphic>
          <a:graphicData uri="http://schemas.openxmlformats.org/drawingml/2006/table">
            <a:tbl>
              <a:tblPr/>
              <a:tblGrid>
                <a:gridCol w="260350"/>
                <a:gridCol w="257175"/>
                <a:gridCol w="260350"/>
                <a:gridCol w="258763"/>
                <a:gridCol w="258762"/>
                <a:gridCol w="260350"/>
                <a:gridCol w="258763"/>
                <a:gridCol w="258762"/>
                <a:gridCol w="260350"/>
                <a:gridCol w="257175"/>
                <a:gridCol w="260350"/>
                <a:gridCol w="260350"/>
                <a:gridCol w="257175"/>
                <a:gridCol w="260350"/>
                <a:gridCol w="260350"/>
                <a:gridCol w="257175"/>
                <a:gridCol w="260350"/>
                <a:gridCol w="258763"/>
                <a:gridCol w="258762"/>
                <a:gridCol w="260350"/>
                <a:gridCol w="258763"/>
                <a:gridCol w="258762"/>
                <a:gridCol w="260350"/>
                <a:gridCol w="257175"/>
                <a:gridCol w="260350"/>
              </a:tblGrid>
              <a:tr h="274638">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8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200" b="0" i="0" u="none" strike="noStrike" cap="none" normalizeH="0" baseline="0">
                        <a:ln>
                          <a:noFill/>
                        </a:ln>
                        <a:solidFill>
                          <a:schemeClr val="tx1"/>
                        </a:solidFill>
                        <a:effectLst/>
                        <a:latin typeface="Tahoma" charset="0"/>
                      </a:endParaRPr>
                    </a:p>
                  </a:txBody>
                  <a:tcPr marL="90000" marR="9000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64"/>
          <p:cNvGrpSpPr>
            <a:grpSpLocks/>
          </p:cNvGrpSpPr>
          <p:nvPr/>
        </p:nvGrpSpPr>
        <p:grpSpPr bwMode="auto">
          <a:xfrm>
            <a:off x="1552575" y="2220913"/>
            <a:ext cx="6858000" cy="4359275"/>
            <a:chOff x="978" y="1399"/>
            <a:chExt cx="4320" cy="2746"/>
          </a:xfrm>
        </p:grpSpPr>
        <p:sp>
          <p:nvSpPr>
            <p:cNvPr id="120948" name="Text Box 65"/>
            <p:cNvSpPr txBox="1">
              <a:spLocks noChangeArrowheads="1"/>
            </p:cNvSpPr>
            <p:nvPr/>
          </p:nvSpPr>
          <p:spPr bwMode="auto">
            <a:xfrm rot="-5400000">
              <a:off x="902" y="3852"/>
              <a:ext cx="363" cy="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i="1"/>
                <a:t>time</a:t>
              </a:r>
            </a:p>
          </p:txBody>
        </p:sp>
        <p:sp>
          <p:nvSpPr>
            <p:cNvPr id="120949" name="Line 66"/>
            <p:cNvSpPr>
              <a:spLocks noChangeShapeType="1"/>
            </p:cNvSpPr>
            <p:nvPr/>
          </p:nvSpPr>
          <p:spPr bwMode="auto">
            <a:xfrm flipH="1">
              <a:off x="1189" y="1965"/>
              <a:ext cx="0" cy="218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0950" name="Text Box 67"/>
            <p:cNvSpPr txBox="1">
              <a:spLocks noChangeArrowheads="1"/>
            </p:cNvSpPr>
            <p:nvPr/>
          </p:nvSpPr>
          <p:spPr bwMode="auto">
            <a:xfrm>
              <a:off x="4385" y="1399"/>
              <a:ext cx="913" cy="19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i="1">
                  <a:solidFill>
                    <a:schemeClr val="folHlink"/>
                  </a:solidFill>
                </a:rPr>
                <a:t>cylinder number</a:t>
              </a:r>
            </a:p>
          </p:txBody>
        </p:sp>
        <p:sp>
          <p:nvSpPr>
            <p:cNvPr id="120951" name="Text Box 68"/>
            <p:cNvSpPr txBox="1">
              <a:spLocks noChangeArrowheads="1"/>
            </p:cNvSpPr>
            <p:nvPr/>
          </p:nvSpPr>
          <p:spPr bwMode="auto">
            <a:xfrm>
              <a:off x="1190" y="1531"/>
              <a:ext cx="168"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solidFill>
                    <a:schemeClr val="folHlink"/>
                  </a:solidFill>
                </a:rPr>
                <a:t>1</a:t>
              </a:r>
            </a:p>
          </p:txBody>
        </p:sp>
        <p:sp>
          <p:nvSpPr>
            <p:cNvPr id="120952" name="Text Box 69"/>
            <p:cNvSpPr txBox="1">
              <a:spLocks noChangeArrowheads="1"/>
            </p:cNvSpPr>
            <p:nvPr/>
          </p:nvSpPr>
          <p:spPr bwMode="auto">
            <a:xfrm>
              <a:off x="1844" y="1531"/>
              <a:ext cx="168"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solidFill>
                    <a:schemeClr val="folHlink"/>
                  </a:solidFill>
                </a:rPr>
                <a:t>5</a:t>
              </a:r>
            </a:p>
          </p:txBody>
        </p:sp>
        <p:sp>
          <p:nvSpPr>
            <p:cNvPr id="120953" name="Text Box 70"/>
            <p:cNvSpPr txBox="1">
              <a:spLocks noChangeArrowheads="1"/>
            </p:cNvSpPr>
            <p:nvPr/>
          </p:nvSpPr>
          <p:spPr bwMode="auto">
            <a:xfrm>
              <a:off x="2627" y="1531"/>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10</a:t>
              </a:r>
            </a:p>
          </p:txBody>
        </p:sp>
        <p:sp>
          <p:nvSpPr>
            <p:cNvPr id="120954" name="Text Box 71"/>
            <p:cNvSpPr txBox="1">
              <a:spLocks noChangeArrowheads="1"/>
            </p:cNvSpPr>
            <p:nvPr/>
          </p:nvSpPr>
          <p:spPr bwMode="auto">
            <a:xfrm>
              <a:off x="3436" y="1531"/>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15</a:t>
              </a:r>
            </a:p>
          </p:txBody>
        </p:sp>
        <p:sp>
          <p:nvSpPr>
            <p:cNvPr id="120955" name="Text Box 72"/>
            <p:cNvSpPr txBox="1">
              <a:spLocks noChangeArrowheads="1"/>
            </p:cNvSpPr>
            <p:nvPr/>
          </p:nvSpPr>
          <p:spPr bwMode="auto">
            <a:xfrm>
              <a:off x="4251" y="1531"/>
              <a:ext cx="220" cy="17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20</a:t>
              </a:r>
            </a:p>
          </p:txBody>
        </p:sp>
      </p:grpSp>
      <p:sp>
        <p:nvSpPr>
          <p:cNvPr id="1317961" name="Text Box 73"/>
          <p:cNvSpPr txBox="1">
            <a:spLocks noChangeArrowheads="1"/>
          </p:cNvSpPr>
          <p:nvPr/>
        </p:nvSpPr>
        <p:spPr bwMode="auto">
          <a:xfrm>
            <a:off x="8064500" y="2430463"/>
            <a:ext cx="349250"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ctr"/>
            <a:r>
              <a:rPr lang="en-US" sz="1200" b="0">
                <a:solidFill>
                  <a:schemeClr val="folHlink"/>
                </a:solidFill>
              </a:rPr>
              <a:t>25</a:t>
            </a:r>
          </a:p>
        </p:txBody>
      </p:sp>
      <p:sp>
        <p:nvSpPr>
          <p:cNvPr id="1317962" name="Line 74"/>
          <p:cNvSpPr>
            <a:spLocks noChangeShapeType="1"/>
          </p:cNvSpPr>
          <p:nvPr/>
        </p:nvSpPr>
        <p:spPr bwMode="auto">
          <a:xfrm>
            <a:off x="4494213" y="2989263"/>
            <a:ext cx="265112"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7963" name="Oval 75"/>
          <p:cNvSpPr>
            <a:spLocks noChangeArrowheads="1"/>
          </p:cNvSpPr>
          <p:nvPr/>
        </p:nvSpPr>
        <p:spPr bwMode="auto">
          <a:xfrm>
            <a:off x="4551363" y="3048000"/>
            <a:ext cx="134937" cy="134938"/>
          </a:xfrm>
          <a:prstGeom prst="ellipse">
            <a:avLst/>
          </a:prstGeom>
          <a:solidFill>
            <a:schemeClr val="accent1"/>
          </a:solidFill>
          <a:ln w="9525">
            <a:solidFill>
              <a:schemeClr val="tx1"/>
            </a:solidFill>
            <a:round/>
            <a:headEnd/>
            <a:tailEnd/>
          </a:ln>
        </p:spPr>
        <p:txBody>
          <a:bodyPr wrap="none" anchor="ctr"/>
          <a:lstStyle/>
          <a:p>
            <a:endParaRPr lang="nb-NO"/>
          </a:p>
        </p:txBody>
      </p:sp>
      <p:sp>
        <p:nvSpPr>
          <p:cNvPr id="1317964" name="Text Box 76"/>
          <p:cNvSpPr txBox="1">
            <a:spLocks noChangeArrowheads="1"/>
          </p:cNvSpPr>
          <p:nvPr/>
        </p:nvSpPr>
        <p:spPr bwMode="auto">
          <a:xfrm>
            <a:off x="2108200" y="2625725"/>
            <a:ext cx="3524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A</a:t>
            </a:r>
            <a:r>
              <a:rPr lang="en-US" sz="1400" b="0" baseline="-25000"/>
              <a:t>2</a:t>
            </a:r>
          </a:p>
        </p:txBody>
      </p:sp>
      <p:sp>
        <p:nvSpPr>
          <p:cNvPr id="1317965" name="Text Box 77"/>
          <p:cNvSpPr txBox="1">
            <a:spLocks noChangeArrowheads="1"/>
          </p:cNvSpPr>
          <p:nvPr/>
        </p:nvSpPr>
        <p:spPr bwMode="auto">
          <a:xfrm>
            <a:off x="7540625" y="2625725"/>
            <a:ext cx="3524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A</a:t>
            </a:r>
            <a:r>
              <a:rPr lang="en-US" sz="1400" b="0" baseline="-25000"/>
              <a:t>1</a:t>
            </a:r>
          </a:p>
        </p:txBody>
      </p:sp>
      <p:sp>
        <p:nvSpPr>
          <p:cNvPr id="1317966" name="Text Box 78"/>
          <p:cNvSpPr txBox="1">
            <a:spLocks noChangeArrowheads="1"/>
          </p:cNvSpPr>
          <p:nvPr/>
        </p:nvSpPr>
        <p:spPr bwMode="auto">
          <a:xfrm>
            <a:off x="3148013" y="2625725"/>
            <a:ext cx="3524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A</a:t>
            </a:r>
            <a:r>
              <a:rPr lang="en-US" sz="1400" b="0" baseline="-25000"/>
              <a:t>3</a:t>
            </a:r>
          </a:p>
        </p:txBody>
      </p:sp>
      <p:sp>
        <p:nvSpPr>
          <p:cNvPr id="1317967" name="Text Box 79"/>
          <p:cNvSpPr txBox="1">
            <a:spLocks noChangeArrowheads="1"/>
          </p:cNvSpPr>
          <p:nvPr/>
        </p:nvSpPr>
        <p:spPr bwMode="auto">
          <a:xfrm>
            <a:off x="5467350" y="2625725"/>
            <a:ext cx="3524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hlink"/>
                </a:solidFill>
              </a:rPr>
              <a:t>B</a:t>
            </a:r>
            <a:r>
              <a:rPr lang="en-US" sz="1400" b="0" baseline="-25000">
                <a:solidFill>
                  <a:schemeClr val="hlink"/>
                </a:solidFill>
              </a:rPr>
              <a:t>2</a:t>
            </a:r>
          </a:p>
        </p:txBody>
      </p:sp>
      <p:sp>
        <p:nvSpPr>
          <p:cNvPr id="1317968" name="Text Box 80"/>
          <p:cNvSpPr txBox="1">
            <a:spLocks noChangeArrowheads="1"/>
          </p:cNvSpPr>
          <p:nvPr/>
        </p:nvSpPr>
        <p:spPr bwMode="auto">
          <a:xfrm>
            <a:off x="7818438" y="2625725"/>
            <a:ext cx="3524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hlink"/>
                </a:solidFill>
              </a:rPr>
              <a:t>B</a:t>
            </a:r>
            <a:r>
              <a:rPr lang="en-US" sz="1400" b="0" baseline="-25000">
                <a:solidFill>
                  <a:schemeClr val="hlink"/>
                </a:solidFill>
              </a:rPr>
              <a:t>3</a:t>
            </a:r>
          </a:p>
        </p:txBody>
      </p:sp>
      <p:sp>
        <p:nvSpPr>
          <p:cNvPr id="1317969" name="Text Box 81"/>
          <p:cNvSpPr txBox="1">
            <a:spLocks noChangeArrowheads="1"/>
          </p:cNvSpPr>
          <p:nvPr/>
        </p:nvSpPr>
        <p:spPr bwMode="auto">
          <a:xfrm>
            <a:off x="5214938" y="2625725"/>
            <a:ext cx="3524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hlink"/>
                </a:solidFill>
              </a:rPr>
              <a:t>B</a:t>
            </a:r>
            <a:r>
              <a:rPr lang="en-US" sz="1400" b="0" baseline="-25000">
                <a:solidFill>
                  <a:schemeClr val="hlink"/>
                </a:solidFill>
              </a:rPr>
              <a:t>1</a:t>
            </a:r>
          </a:p>
        </p:txBody>
      </p:sp>
      <p:sp>
        <p:nvSpPr>
          <p:cNvPr id="1317970" name="Text Box 82"/>
          <p:cNvSpPr txBox="1">
            <a:spLocks noChangeArrowheads="1"/>
          </p:cNvSpPr>
          <p:nvPr/>
        </p:nvSpPr>
        <p:spPr bwMode="auto">
          <a:xfrm>
            <a:off x="3927475" y="2625725"/>
            <a:ext cx="3524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rgbClr val="FF9933"/>
                </a:solidFill>
              </a:rPr>
              <a:t>C</a:t>
            </a:r>
            <a:r>
              <a:rPr lang="en-US" sz="1400" b="0" baseline="-25000">
                <a:solidFill>
                  <a:srgbClr val="FF9933"/>
                </a:solidFill>
              </a:rPr>
              <a:t>1</a:t>
            </a:r>
          </a:p>
        </p:txBody>
      </p:sp>
      <p:sp>
        <p:nvSpPr>
          <p:cNvPr id="1317971" name="Text Box 83"/>
          <p:cNvSpPr txBox="1">
            <a:spLocks noChangeArrowheads="1"/>
          </p:cNvSpPr>
          <p:nvPr/>
        </p:nvSpPr>
        <p:spPr bwMode="auto">
          <a:xfrm>
            <a:off x="5984875" y="2625725"/>
            <a:ext cx="3524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rgbClr val="FF9933"/>
                </a:solidFill>
              </a:rPr>
              <a:t>C</a:t>
            </a:r>
            <a:r>
              <a:rPr lang="en-US" sz="1400" b="0" baseline="-25000">
                <a:solidFill>
                  <a:srgbClr val="FF9933"/>
                </a:solidFill>
              </a:rPr>
              <a:t>2</a:t>
            </a:r>
          </a:p>
        </p:txBody>
      </p:sp>
      <p:sp>
        <p:nvSpPr>
          <p:cNvPr id="1317972" name="Text Box 84"/>
          <p:cNvSpPr txBox="1">
            <a:spLocks noChangeArrowheads="1"/>
          </p:cNvSpPr>
          <p:nvPr/>
        </p:nvSpPr>
        <p:spPr bwMode="auto">
          <a:xfrm>
            <a:off x="6242050" y="2625725"/>
            <a:ext cx="3524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rgbClr val="FF9933"/>
                </a:solidFill>
              </a:rPr>
              <a:t>C</a:t>
            </a:r>
            <a:r>
              <a:rPr lang="en-US" sz="1400" b="0" baseline="-25000">
                <a:solidFill>
                  <a:srgbClr val="FF9933"/>
                </a:solidFill>
              </a:rPr>
              <a:t>3</a:t>
            </a:r>
          </a:p>
        </p:txBody>
      </p:sp>
      <p:sp>
        <p:nvSpPr>
          <p:cNvPr id="1317973" name="Text Box 85"/>
          <p:cNvSpPr txBox="1">
            <a:spLocks noChangeArrowheads="1"/>
          </p:cNvSpPr>
          <p:nvPr/>
        </p:nvSpPr>
        <p:spPr bwMode="auto">
          <a:xfrm>
            <a:off x="1849438" y="2625725"/>
            <a:ext cx="366712"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rgbClr val="009900"/>
                </a:solidFill>
              </a:rPr>
              <a:t>D</a:t>
            </a:r>
            <a:r>
              <a:rPr lang="en-US" sz="1400" b="0" baseline="-25000">
                <a:solidFill>
                  <a:srgbClr val="009900"/>
                </a:solidFill>
              </a:rPr>
              <a:t>3</a:t>
            </a:r>
          </a:p>
        </p:txBody>
      </p:sp>
      <p:sp>
        <p:nvSpPr>
          <p:cNvPr id="1317974" name="Text Box 86"/>
          <p:cNvSpPr txBox="1">
            <a:spLocks noChangeArrowheads="1"/>
          </p:cNvSpPr>
          <p:nvPr/>
        </p:nvSpPr>
        <p:spPr bwMode="auto">
          <a:xfrm>
            <a:off x="2352675" y="2625725"/>
            <a:ext cx="366713"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rgbClr val="009900"/>
                </a:solidFill>
              </a:rPr>
              <a:t>D</a:t>
            </a:r>
            <a:r>
              <a:rPr lang="en-US" sz="1400" b="0" baseline="-25000">
                <a:solidFill>
                  <a:srgbClr val="009900"/>
                </a:solidFill>
              </a:rPr>
              <a:t>1</a:t>
            </a:r>
          </a:p>
        </p:txBody>
      </p:sp>
      <p:sp>
        <p:nvSpPr>
          <p:cNvPr id="1317975" name="Text Box 87"/>
          <p:cNvSpPr txBox="1">
            <a:spLocks noChangeArrowheads="1"/>
          </p:cNvSpPr>
          <p:nvPr/>
        </p:nvSpPr>
        <p:spPr bwMode="auto">
          <a:xfrm>
            <a:off x="7023100" y="2625725"/>
            <a:ext cx="366713"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rgbClr val="009900"/>
                </a:solidFill>
              </a:rPr>
              <a:t>D</a:t>
            </a:r>
            <a:r>
              <a:rPr lang="en-US" sz="1400" b="0" baseline="-25000">
                <a:solidFill>
                  <a:srgbClr val="009900"/>
                </a:solidFill>
              </a:rPr>
              <a:t>2</a:t>
            </a:r>
          </a:p>
        </p:txBody>
      </p:sp>
      <p:sp>
        <p:nvSpPr>
          <p:cNvPr id="1317976" name="Text Box 88"/>
          <p:cNvSpPr txBox="1">
            <a:spLocks noChangeArrowheads="1"/>
          </p:cNvSpPr>
          <p:nvPr/>
        </p:nvSpPr>
        <p:spPr bwMode="auto">
          <a:xfrm>
            <a:off x="112713" y="3190875"/>
            <a:ext cx="350837"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g1</a:t>
            </a:r>
          </a:p>
        </p:txBody>
      </p:sp>
      <p:sp>
        <p:nvSpPr>
          <p:cNvPr id="1317977" name="Text Box 89"/>
          <p:cNvSpPr txBox="1">
            <a:spLocks noChangeArrowheads="1"/>
          </p:cNvSpPr>
          <p:nvPr/>
        </p:nvSpPr>
        <p:spPr bwMode="auto">
          <a:xfrm>
            <a:off x="2106613" y="4595813"/>
            <a:ext cx="3524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A</a:t>
            </a:r>
            <a:r>
              <a:rPr lang="en-US" sz="1400" b="0" baseline="-25000"/>
              <a:t>2</a:t>
            </a:r>
          </a:p>
        </p:txBody>
      </p:sp>
      <p:sp>
        <p:nvSpPr>
          <p:cNvPr id="1317978" name="Text Box 90"/>
          <p:cNvSpPr txBox="1">
            <a:spLocks noChangeArrowheads="1"/>
          </p:cNvSpPr>
          <p:nvPr/>
        </p:nvSpPr>
        <p:spPr bwMode="auto">
          <a:xfrm>
            <a:off x="3925888" y="3481388"/>
            <a:ext cx="3524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rgbClr val="FF9933"/>
                </a:solidFill>
              </a:rPr>
              <a:t>C</a:t>
            </a:r>
            <a:r>
              <a:rPr lang="en-US" sz="1400" b="0" baseline="-25000">
                <a:solidFill>
                  <a:srgbClr val="FF9933"/>
                </a:solidFill>
              </a:rPr>
              <a:t>1</a:t>
            </a:r>
          </a:p>
        </p:txBody>
      </p:sp>
      <p:sp>
        <p:nvSpPr>
          <p:cNvPr id="1317979" name="Text Box 91"/>
          <p:cNvSpPr txBox="1">
            <a:spLocks noChangeArrowheads="1"/>
          </p:cNvSpPr>
          <p:nvPr/>
        </p:nvSpPr>
        <p:spPr bwMode="auto">
          <a:xfrm>
            <a:off x="7548563" y="3128963"/>
            <a:ext cx="3524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A</a:t>
            </a:r>
            <a:r>
              <a:rPr lang="en-US" sz="1400" b="0" baseline="-25000"/>
              <a:t>1</a:t>
            </a:r>
          </a:p>
        </p:txBody>
      </p:sp>
      <p:sp>
        <p:nvSpPr>
          <p:cNvPr id="1317980" name="Text Box 92"/>
          <p:cNvSpPr txBox="1">
            <a:spLocks noChangeArrowheads="1"/>
          </p:cNvSpPr>
          <p:nvPr/>
        </p:nvSpPr>
        <p:spPr bwMode="auto">
          <a:xfrm>
            <a:off x="3165475" y="5491163"/>
            <a:ext cx="3524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A</a:t>
            </a:r>
            <a:r>
              <a:rPr lang="en-US" sz="1400" b="0" baseline="-25000"/>
              <a:t>3</a:t>
            </a:r>
          </a:p>
        </p:txBody>
      </p:sp>
      <p:sp>
        <p:nvSpPr>
          <p:cNvPr id="1317981" name="Text Box 93"/>
          <p:cNvSpPr txBox="1">
            <a:spLocks noChangeArrowheads="1"/>
          </p:cNvSpPr>
          <p:nvPr/>
        </p:nvSpPr>
        <p:spPr bwMode="auto">
          <a:xfrm>
            <a:off x="5484813" y="4872038"/>
            <a:ext cx="3524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hlink"/>
                </a:solidFill>
              </a:rPr>
              <a:t>B</a:t>
            </a:r>
            <a:r>
              <a:rPr lang="en-US" sz="1400" b="0" baseline="-25000">
                <a:solidFill>
                  <a:schemeClr val="hlink"/>
                </a:solidFill>
              </a:rPr>
              <a:t>2</a:t>
            </a:r>
          </a:p>
        </p:txBody>
      </p:sp>
      <p:sp>
        <p:nvSpPr>
          <p:cNvPr id="1317982" name="Text Box 94"/>
          <p:cNvSpPr txBox="1">
            <a:spLocks noChangeArrowheads="1"/>
          </p:cNvSpPr>
          <p:nvPr/>
        </p:nvSpPr>
        <p:spPr bwMode="auto">
          <a:xfrm>
            <a:off x="7835900" y="5986463"/>
            <a:ext cx="3524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hlink"/>
                </a:solidFill>
              </a:rPr>
              <a:t>B</a:t>
            </a:r>
            <a:r>
              <a:rPr lang="en-US" sz="1400" b="0" baseline="-25000">
                <a:solidFill>
                  <a:schemeClr val="hlink"/>
                </a:solidFill>
              </a:rPr>
              <a:t>3</a:t>
            </a:r>
          </a:p>
        </p:txBody>
      </p:sp>
      <p:sp>
        <p:nvSpPr>
          <p:cNvPr id="1317983" name="Text Box 95"/>
          <p:cNvSpPr txBox="1">
            <a:spLocks noChangeArrowheads="1"/>
          </p:cNvSpPr>
          <p:nvPr/>
        </p:nvSpPr>
        <p:spPr bwMode="auto">
          <a:xfrm>
            <a:off x="5232400" y="3709988"/>
            <a:ext cx="3524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hlink"/>
                </a:solidFill>
              </a:rPr>
              <a:t>B</a:t>
            </a:r>
            <a:r>
              <a:rPr lang="en-US" sz="1400" b="0" baseline="-25000">
                <a:solidFill>
                  <a:schemeClr val="hlink"/>
                </a:solidFill>
              </a:rPr>
              <a:t>1</a:t>
            </a:r>
          </a:p>
        </p:txBody>
      </p:sp>
      <p:sp>
        <p:nvSpPr>
          <p:cNvPr id="1317984" name="Text Box 96"/>
          <p:cNvSpPr txBox="1">
            <a:spLocks noChangeArrowheads="1"/>
          </p:cNvSpPr>
          <p:nvPr/>
        </p:nvSpPr>
        <p:spPr bwMode="auto">
          <a:xfrm>
            <a:off x="6002338" y="4271963"/>
            <a:ext cx="3524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rgbClr val="FF9933"/>
                </a:solidFill>
              </a:rPr>
              <a:t>C</a:t>
            </a:r>
            <a:r>
              <a:rPr lang="en-US" sz="1400" b="0" baseline="-25000">
                <a:solidFill>
                  <a:srgbClr val="FF9933"/>
                </a:solidFill>
              </a:rPr>
              <a:t>2</a:t>
            </a:r>
          </a:p>
        </p:txBody>
      </p:sp>
      <p:sp>
        <p:nvSpPr>
          <p:cNvPr id="1317985" name="Text Box 97"/>
          <p:cNvSpPr txBox="1">
            <a:spLocks noChangeArrowheads="1"/>
          </p:cNvSpPr>
          <p:nvPr/>
        </p:nvSpPr>
        <p:spPr bwMode="auto">
          <a:xfrm>
            <a:off x="6259513" y="5719763"/>
            <a:ext cx="3524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rgbClr val="FF9933"/>
                </a:solidFill>
              </a:rPr>
              <a:t>C</a:t>
            </a:r>
            <a:r>
              <a:rPr lang="en-US" sz="1400" b="0" baseline="-25000">
                <a:solidFill>
                  <a:srgbClr val="FF9933"/>
                </a:solidFill>
              </a:rPr>
              <a:t>3</a:t>
            </a:r>
          </a:p>
        </p:txBody>
      </p:sp>
      <p:sp>
        <p:nvSpPr>
          <p:cNvPr id="1317986" name="Text Box 98"/>
          <p:cNvSpPr txBox="1">
            <a:spLocks noChangeArrowheads="1"/>
          </p:cNvSpPr>
          <p:nvPr/>
        </p:nvSpPr>
        <p:spPr bwMode="auto">
          <a:xfrm>
            <a:off x="1866900" y="6272213"/>
            <a:ext cx="366713"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rgbClr val="009900"/>
                </a:solidFill>
              </a:rPr>
              <a:t>D</a:t>
            </a:r>
            <a:r>
              <a:rPr lang="en-US" sz="1400" b="0" baseline="-25000">
                <a:solidFill>
                  <a:srgbClr val="009900"/>
                </a:solidFill>
              </a:rPr>
              <a:t>3</a:t>
            </a:r>
          </a:p>
        </p:txBody>
      </p:sp>
      <p:sp>
        <p:nvSpPr>
          <p:cNvPr id="1317987" name="Text Box 99"/>
          <p:cNvSpPr txBox="1">
            <a:spLocks noChangeArrowheads="1"/>
          </p:cNvSpPr>
          <p:nvPr/>
        </p:nvSpPr>
        <p:spPr bwMode="auto">
          <a:xfrm>
            <a:off x="2370138" y="4024313"/>
            <a:ext cx="366712"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rgbClr val="009900"/>
                </a:solidFill>
              </a:rPr>
              <a:t>D</a:t>
            </a:r>
            <a:r>
              <a:rPr lang="en-US" sz="1400" b="0" baseline="-25000">
                <a:solidFill>
                  <a:srgbClr val="009900"/>
                </a:solidFill>
              </a:rPr>
              <a:t>1</a:t>
            </a:r>
          </a:p>
        </p:txBody>
      </p:sp>
      <p:sp>
        <p:nvSpPr>
          <p:cNvPr id="1317988" name="Text Box 100"/>
          <p:cNvSpPr txBox="1">
            <a:spLocks noChangeArrowheads="1"/>
          </p:cNvSpPr>
          <p:nvPr/>
        </p:nvSpPr>
        <p:spPr bwMode="auto">
          <a:xfrm>
            <a:off x="7040563" y="5100638"/>
            <a:ext cx="366712"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rgbClr val="009900"/>
                </a:solidFill>
              </a:rPr>
              <a:t>D</a:t>
            </a:r>
            <a:r>
              <a:rPr lang="en-US" sz="1400" b="0" baseline="-25000">
                <a:solidFill>
                  <a:srgbClr val="009900"/>
                </a:solidFill>
              </a:rPr>
              <a:t>2</a:t>
            </a:r>
          </a:p>
        </p:txBody>
      </p:sp>
      <p:sp>
        <p:nvSpPr>
          <p:cNvPr id="1317989" name="Text Box 101"/>
          <p:cNvSpPr txBox="1">
            <a:spLocks noChangeArrowheads="1"/>
          </p:cNvSpPr>
          <p:nvPr/>
        </p:nvSpPr>
        <p:spPr bwMode="auto">
          <a:xfrm>
            <a:off x="112713" y="3756025"/>
            <a:ext cx="350837"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g2</a:t>
            </a:r>
          </a:p>
        </p:txBody>
      </p:sp>
      <p:sp>
        <p:nvSpPr>
          <p:cNvPr id="1317990" name="Text Box 102"/>
          <p:cNvSpPr txBox="1">
            <a:spLocks noChangeArrowheads="1"/>
          </p:cNvSpPr>
          <p:nvPr/>
        </p:nvSpPr>
        <p:spPr bwMode="auto">
          <a:xfrm>
            <a:off x="112713" y="4322763"/>
            <a:ext cx="350837"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g1</a:t>
            </a:r>
          </a:p>
        </p:txBody>
      </p:sp>
      <p:sp>
        <p:nvSpPr>
          <p:cNvPr id="1317991" name="Text Box 103"/>
          <p:cNvSpPr txBox="1">
            <a:spLocks noChangeArrowheads="1"/>
          </p:cNvSpPr>
          <p:nvPr/>
        </p:nvSpPr>
        <p:spPr bwMode="auto">
          <a:xfrm>
            <a:off x="112713" y="4889500"/>
            <a:ext cx="350837"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g2</a:t>
            </a:r>
          </a:p>
        </p:txBody>
      </p:sp>
      <p:sp>
        <p:nvSpPr>
          <p:cNvPr id="1317992" name="Text Box 104"/>
          <p:cNvSpPr txBox="1">
            <a:spLocks noChangeArrowheads="1"/>
          </p:cNvSpPr>
          <p:nvPr/>
        </p:nvSpPr>
        <p:spPr bwMode="auto">
          <a:xfrm>
            <a:off x="112713" y="5456238"/>
            <a:ext cx="350837"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g1</a:t>
            </a:r>
          </a:p>
        </p:txBody>
      </p:sp>
      <p:sp>
        <p:nvSpPr>
          <p:cNvPr id="1317993" name="Text Box 105"/>
          <p:cNvSpPr txBox="1">
            <a:spLocks noChangeArrowheads="1"/>
          </p:cNvSpPr>
          <p:nvPr/>
        </p:nvSpPr>
        <p:spPr bwMode="auto">
          <a:xfrm>
            <a:off x="112713" y="6022975"/>
            <a:ext cx="350837"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g2</a:t>
            </a:r>
          </a:p>
        </p:txBody>
      </p:sp>
      <p:sp>
        <p:nvSpPr>
          <p:cNvPr id="1317994" name="Text Box 106"/>
          <p:cNvSpPr txBox="1">
            <a:spLocks noChangeArrowheads="1"/>
          </p:cNvSpPr>
          <p:nvPr/>
        </p:nvSpPr>
        <p:spPr bwMode="auto">
          <a:xfrm>
            <a:off x="593725" y="3303588"/>
            <a:ext cx="744538"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a:t>
            </a:r>
            <a:r>
              <a:rPr lang="en-US" sz="1800" b="0">
                <a:solidFill>
                  <a:schemeClr val="folHlink"/>
                </a:solidFill>
              </a:rPr>
              <a:t>A</a:t>
            </a:r>
            <a:r>
              <a:rPr lang="en-US" sz="1800" b="0"/>
              <a:t>,</a:t>
            </a:r>
            <a:r>
              <a:rPr lang="en-US" sz="1800" b="0">
                <a:solidFill>
                  <a:srgbClr val="FF9933"/>
                </a:solidFill>
              </a:rPr>
              <a:t>C</a:t>
            </a:r>
            <a:r>
              <a:rPr lang="en-US" sz="1800" b="0"/>
              <a:t>}</a:t>
            </a:r>
          </a:p>
        </p:txBody>
      </p:sp>
      <p:sp>
        <p:nvSpPr>
          <p:cNvPr id="1317995" name="Line 107"/>
          <p:cNvSpPr>
            <a:spLocks noChangeShapeType="1"/>
          </p:cNvSpPr>
          <p:nvPr/>
        </p:nvSpPr>
        <p:spPr bwMode="auto">
          <a:xfrm>
            <a:off x="4621213" y="3116263"/>
            <a:ext cx="2989262" cy="187325"/>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7996" name="Freeform 108"/>
          <p:cNvSpPr>
            <a:spLocks/>
          </p:cNvSpPr>
          <p:nvPr/>
        </p:nvSpPr>
        <p:spPr bwMode="auto">
          <a:xfrm>
            <a:off x="1995488" y="3333750"/>
            <a:ext cx="6283325" cy="304800"/>
          </a:xfrm>
          <a:custGeom>
            <a:avLst/>
            <a:gdLst>
              <a:gd name="T0" fmla="*/ 3685 w 3958"/>
              <a:gd name="T1" fmla="*/ 0 h 192"/>
              <a:gd name="T2" fmla="*/ 3958 w 3958"/>
              <a:gd name="T3" fmla="*/ 24 h 192"/>
              <a:gd name="T4" fmla="*/ 0 w 3958"/>
              <a:gd name="T5" fmla="*/ 142 h 192"/>
              <a:gd name="T6" fmla="*/ 1233 w 3958"/>
              <a:gd name="T7" fmla="*/ 192 h 192"/>
              <a:gd name="T8" fmla="*/ 0 60000 65536"/>
              <a:gd name="T9" fmla="*/ 0 60000 65536"/>
              <a:gd name="T10" fmla="*/ 0 60000 65536"/>
              <a:gd name="T11" fmla="*/ 0 60000 65536"/>
              <a:gd name="T12" fmla="*/ 0 w 3958"/>
              <a:gd name="T13" fmla="*/ 0 h 192"/>
              <a:gd name="T14" fmla="*/ 3958 w 3958"/>
              <a:gd name="T15" fmla="*/ 192 h 192"/>
            </a:gdLst>
            <a:ahLst/>
            <a:cxnLst>
              <a:cxn ang="T8">
                <a:pos x="T0" y="T1"/>
              </a:cxn>
              <a:cxn ang="T9">
                <a:pos x="T2" y="T3"/>
              </a:cxn>
              <a:cxn ang="T10">
                <a:pos x="T4" y="T5"/>
              </a:cxn>
              <a:cxn ang="T11">
                <a:pos x="T6" y="T7"/>
              </a:cxn>
            </a:cxnLst>
            <a:rect l="T12" t="T13" r="T14" b="T15"/>
            <a:pathLst>
              <a:path w="3958" h="192">
                <a:moveTo>
                  <a:pt x="3685" y="0"/>
                </a:moveTo>
                <a:lnTo>
                  <a:pt x="3958" y="24"/>
                </a:lnTo>
                <a:lnTo>
                  <a:pt x="0" y="142"/>
                </a:lnTo>
                <a:lnTo>
                  <a:pt x="1233" y="192"/>
                </a:lnTo>
              </a:path>
            </a:pathLst>
          </a:cu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lstStyle/>
          <a:p>
            <a:endParaRPr lang="nb-NO"/>
          </a:p>
        </p:txBody>
      </p:sp>
      <p:sp>
        <p:nvSpPr>
          <p:cNvPr id="1317997" name="Line 109"/>
          <p:cNvSpPr>
            <a:spLocks noChangeShapeType="1"/>
          </p:cNvSpPr>
          <p:nvPr/>
        </p:nvSpPr>
        <p:spPr bwMode="auto">
          <a:xfrm>
            <a:off x="4227513" y="3687763"/>
            <a:ext cx="1062037" cy="157162"/>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7998" name="Freeform 110"/>
          <p:cNvSpPr>
            <a:spLocks/>
          </p:cNvSpPr>
          <p:nvPr/>
        </p:nvSpPr>
        <p:spPr bwMode="auto">
          <a:xfrm>
            <a:off x="1985963" y="3903663"/>
            <a:ext cx="6292850" cy="265112"/>
          </a:xfrm>
          <a:custGeom>
            <a:avLst/>
            <a:gdLst>
              <a:gd name="T0" fmla="*/ 2230 w 3964"/>
              <a:gd name="T1" fmla="*/ 0 h 167"/>
              <a:gd name="T2" fmla="*/ 2279 w 3964"/>
              <a:gd name="T3" fmla="*/ 6 h 167"/>
              <a:gd name="T4" fmla="*/ 2378 w 3964"/>
              <a:gd name="T5" fmla="*/ 12 h 167"/>
              <a:gd name="T6" fmla="*/ 3964 w 3964"/>
              <a:gd name="T7" fmla="*/ 56 h 167"/>
              <a:gd name="T8" fmla="*/ 0 w 3964"/>
              <a:gd name="T9" fmla="*/ 111 h 167"/>
              <a:gd name="T10" fmla="*/ 279 w 3964"/>
              <a:gd name="T11" fmla="*/ 167 h 167"/>
              <a:gd name="T12" fmla="*/ 0 60000 65536"/>
              <a:gd name="T13" fmla="*/ 0 60000 65536"/>
              <a:gd name="T14" fmla="*/ 0 60000 65536"/>
              <a:gd name="T15" fmla="*/ 0 60000 65536"/>
              <a:gd name="T16" fmla="*/ 0 60000 65536"/>
              <a:gd name="T17" fmla="*/ 0 60000 65536"/>
              <a:gd name="T18" fmla="*/ 0 w 3964"/>
              <a:gd name="T19" fmla="*/ 0 h 167"/>
              <a:gd name="T20" fmla="*/ 3964 w 3964"/>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3964" h="167">
                <a:moveTo>
                  <a:pt x="2230" y="0"/>
                </a:moveTo>
                <a:cubicBezTo>
                  <a:pt x="2246" y="2"/>
                  <a:pt x="2263" y="5"/>
                  <a:pt x="2279" y="6"/>
                </a:cubicBezTo>
                <a:cubicBezTo>
                  <a:pt x="2312" y="9"/>
                  <a:pt x="2378" y="12"/>
                  <a:pt x="2378" y="12"/>
                </a:cubicBezTo>
                <a:lnTo>
                  <a:pt x="3964" y="56"/>
                </a:lnTo>
                <a:lnTo>
                  <a:pt x="0" y="111"/>
                </a:lnTo>
                <a:lnTo>
                  <a:pt x="279" y="167"/>
                </a:lnTo>
              </a:path>
            </a:pathLst>
          </a:cu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lstStyle/>
          <a:p>
            <a:endParaRPr lang="nb-NO"/>
          </a:p>
        </p:txBody>
      </p:sp>
      <p:sp>
        <p:nvSpPr>
          <p:cNvPr id="1317999" name="Line 111"/>
          <p:cNvSpPr>
            <a:spLocks noChangeShapeType="1"/>
          </p:cNvSpPr>
          <p:nvPr/>
        </p:nvSpPr>
        <p:spPr bwMode="auto">
          <a:xfrm>
            <a:off x="2654300" y="4227513"/>
            <a:ext cx="3373438" cy="19685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8000" name="Freeform 112"/>
          <p:cNvSpPr>
            <a:spLocks/>
          </p:cNvSpPr>
          <p:nvPr/>
        </p:nvSpPr>
        <p:spPr bwMode="auto">
          <a:xfrm>
            <a:off x="1976438" y="4454525"/>
            <a:ext cx="6283325" cy="265113"/>
          </a:xfrm>
          <a:custGeom>
            <a:avLst/>
            <a:gdLst>
              <a:gd name="T0" fmla="*/ 2706 w 3958"/>
              <a:gd name="T1" fmla="*/ 0 h 167"/>
              <a:gd name="T2" fmla="*/ 3958 w 3958"/>
              <a:gd name="T3" fmla="*/ 74 h 167"/>
              <a:gd name="T4" fmla="*/ 0 w 3958"/>
              <a:gd name="T5" fmla="*/ 111 h 167"/>
              <a:gd name="T6" fmla="*/ 142 w 3958"/>
              <a:gd name="T7" fmla="*/ 167 h 167"/>
              <a:gd name="T8" fmla="*/ 0 60000 65536"/>
              <a:gd name="T9" fmla="*/ 0 60000 65536"/>
              <a:gd name="T10" fmla="*/ 0 60000 65536"/>
              <a:gd name="T11" fmla="*/ 0 60000 65536"/>
              <a:gd name="T12" fmla="*/ 0 w 3958"/>
              <a:gd name="T13" fmla="*/ 0 h 167"/>
              <a:gd name="T14" fmla="*/ 3958 w 3958"/>
              <a:gd name="T15" fmla="*/ 167 h 167"/>
            </a:gdLst>
            <a:ahLst/>
            <a:cxnLst>
              <a:cxn ang="T8">
                <a:pos x="T0" y="T1"/>
              </a:cxn>
              <a:cxn ang="T9">
                <a:pos x="T2" y="T3"/>
              </a:cxn>
              <a:cxn ang="T10">
                <a:pos x="T4" y="T5"/>
              </a:cxn>
              <a:cxn ang="T11">
                <a:pos x="T6" y="T7"/>
              </a:cxn>
            </a:cxnLst>
            <a:rect l="T12" t="T13" r="T14" b="T15"/>
            <a:pathLst>
              <a:path w="3958" h="167">
                <a:moveTo>
                  <a:pt x="2706" y="0"/>
                </a:moveTo>
                <a:lnTo>
                  <a:pt x="3958" y="74"/>
                </a:lnTo>
                <a:lnTo>
                  <a:pt x="0" y="111"/>
                </a:lnTo>
                <a:lnTo>
                  <a:pt x="142" y="167"/>
                </a:lnTo>
              </a:path>
            </a:pathLst>
          </a:cu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lstStyle/>
          <a:p>
            <a:endParaRPr lang="nb-NO"/>
          </a:p>
        </p:txBody>
      </p:sp>
      <p:sp>
        <p:nvSpPr>
          <p:cNvPr id="1318001" name="Line 113"/>
          <p:cNvSpPr>
            <a:spLocks noChangeShapeType="1"/>
          </p:cNvSpPr>
          <p:nvPr/>
        </p:nvSpPr>
        <p:spPr bwMode="auto">
          <a:xfrm>
            <a:off x="2419350" y="4797425"/>
            <a:ext cx="3057525" cy="207963"/>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8002" name="Line 114"/>
          <p:cNvSpPr>
            <a:spLocks noChangeShapeType="1"/>
          </p:cNvSpPr>
          <p:nvPr/>
        </p:nvSpPr>
        <p:spPr bwMode="auto">
          <a:xfrm>
            <a:off x="5830888" y="5053013"/>
            <a:ext cx="1238250" cy="19685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8003" name="Freeform 115"/>
          <p:cNvSpPr>
            <a:spLocks/>
          </p:cNvSpPr>
          <p:nvPr/>
        </p:nvSpPr>
        <p:spPr bwMode="auto">
          <a:xfrm>
            <a:off x="1976438" y="5319713"/>
            <a:ext cx="6311900" cy="342900"/>
          </a:xfrm>
          <a:custGeom>
            <a:avLst/>
            <a:gdLst>
              <a:gd name="T0" fmla="*/ 3400 w 3976"/>
              <a:gd name="T1" fmla="*/ 0 h 216"/>
              <a:gd name="T2" fmla="*/ 3976 w 3976"/>
              <a:gd name="T3" fmla="*/ 55 h 216"/>
              <a:gd name="T4" fmla="*/ 0 w 3976"/>
              <a:gd name="T5" fmla="*/ 148 h 216"/>
              <a:gd name="T6" fmla="*/ 780 w 3976"/>
              <a:gd name="T7" fmla="*/ 216 h 216"/>
              <a:gd name="T8" fmla="*/ 0 60000 65536"/>
              <a:gd name="T9" fmla="*/ 0 60000 65536"/>
              <a:gd name="T10" fmla="*/ 0 60000 65536"/>
              <a:gd name="T11" fmla="*/ 0 60000 65536"/>
              <a:gd name="T12" fmla="*/ 0 w 3976"/>
              <a:gd name="T13" fmla="*/ 0 h 216"/>
              <a:gd name="T14" fmla="*/ 3976 w 3976"/>
              <a:gd name="T15" fmla="*/ 216 h 216"/>
            </a:gdLst>
            <a:ahLst/>
            <a:cxnLst>
              <a:cxn ang="T8">
                <a:pos x="T0" y="T1"/>
              </a:cxn>
              <a:cxn ang="T9">
                <a:pos x="T2" y="T3"/>
              </a:cxn>
              <a:cxn ang="T10">
                <a:pos x="T4" y="T5"/>
              </a:cxn>
              <a:cxn ang="T11">
                <a:pos x="T6" y="T7"/>
              </a:cxn>
            </a:cxnLst>
            <a:rect l="T12" t="T13" r="T14" b="T15"/>
            <a:pathLst>
              <a:path w="3976" h="216">
                <a:moveTo>
                  <a:pt x="3400" y="0"/>
                </a:moveTo>
                <a:lnTo>
                  <a:pt x="3976" y="55"/>
                </a:lnTo>
                <a:lnTo>
                  <a:pt x="0" y="148"/>
                </a:lnTo>
                <a:lnTo>
                  <a:pt x="780" y="216"/>
                </a:lnTo>
              </a:path>
            </a:pathLst>
          </a:cu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lstStyle/>
          <a:p>
            <a:endParaRPr lang="nb-NO"/>
          </a:p>
        </p:txBody>
      </p:sp>
      <p:sp>
        <p:nvSpPr>
          <p:cNvPr id="1318004" name="Line 116"/>
          <p:cNvSpPr>
            <a:spLocks noChangeShapeType="1"/>
          </p:cNvSpPr>
          <p:nvPr/>
        </p:nvSpPr>
        <p:spPr bwMode="auto">
          <a:xfrm>
            <a:off x="3451225" y="5692775"/>
            <a:ext cx="2881313" cy="19685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8005" name="Line 117"/>
          <p:cNvSpPr>
            <a:spLocks noChangeShapeType="1"/>
          </p:cNvSpPr>
          <p:nvPr/>
        </p:nvSpPr>
        <p:spPr bwMode="auto">
          <a:xfrm>
            <a:off x="6548438" y="5929313"/>
            <a:ext cx="1327150" cy="176212"/>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8006" name="Freeform 118"/>
          <p:cNvSpPr>
            <a:spLocks/>
          </p:cNvSpPr>
          <p:nvPr/>
        </p:nvSpPr>
        <p:spPr bwMode="auto">
          <a:xfrm>
            <a:off x="1976438" y="6184900"/>
            <a:ext cx="6292850" cy="147638"/>
          </a:xfrm>
          <a:custGeom>
            <a:avLst/>
            <a:gdLst>
              <a:gd name="T0" fmla="*/ 3871 w 3964"/>
              <a:gd name="T1" fmla="*/ 0 h 93"/>
              <a:gd name="T2" fmla="*/ 3964 w 3964"/>
              <a:gd name="T3" fmla="*/ 49 h 93"/>
              <a:gd name="T4" fmla="*/ 0 w 3964"/>
              <a:gd name="T5" fmla="*/ 93 h 93"/>
              <a:gd name="T6" fmla="*/ 0 60000 65536"/>
              <a:gd name="T7" fmla="*/ 0 60000 65536"/>
              <a:gd name="T8" fmla="*/ 0 60000 65536"/>
              <a:gd name="T9" fmla="*/ 0 w 3964"/>
              <a:gd name="T10" fmla="*/ 0 h 93"/>
              <a:gd name="T11" fmla="*/ 3964 w 3964"/>
              <a:gd name="T12" fmla="*/ 93 h 93"/>
            </a:gdLst>
            <a:ahLst/>
            <a:cxnLst>
              <a:cxn ang="T6">
                <a:pos x="T0" y="T1"/>
              </a:cxn>
              <a:cxn ang="T7">
                <a:pos x="T2" y="T3"/>
              </a:cxn>
              <a:cxn ang="T8">
                <a:pos x="T4" y="T5"/>
              </a:cxn>
            </a:cxnLst>
            <a:rect l="T9" t="T10" r="T11" b="T12"/>
            <a:pathLst>
              <a:path w="3964" h="93">
                <a:moveTo>
                  <a:pt x="3871" y="0"/>
                </a:moveTo>
                <a:lnTo>
                  <a:pt x="3964" y="49"/>
                </a:lnTo>
                <a:lnTo>
                  <a:pt x="0" y="93"/>
                </a:lnTo>
              </a:path>
            </a:pathLst>
          </a:cu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lstStyle/>
          <a:p>
            <a:endParaRPr lang="nb-NO"/>
          </a:p>
        </p:txBody>
      </p:sp>
      <p:sp>
        <p:nvSpPr>
          <p:cNvPr id="1318007" name="Text Box 119"/>
          <p:cNvSpPr txBox="1">
            <a:spLocks noChangeArrowheads="1"/>
          </p:cNvSpPr>
          <p:nvPr/>
        </p:nvSpPr>
        <p:spPr bwMode="auto">
          <a:xfrm>
            <a:off x="593725" y="3868738"/>
            <a:ext cx="763588"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a:t>
            </a:r>
            <a:r>
              <a:rPr lang="en-US" sz="1800" b="0">
                <a:solidFill>
                  <a:schemeClr val="hlink"/>
                </a:solidFill>
              </a:rPr>
              <a:t>B</a:t>
            </a:r>
            <a:r>
              <a:rPr lang="en-US" sz="1800" b="0"/>
              <a:t>,</a:t>
            </a:r>
            <a:r>
              <a:rPr lang="en-US" sz="1800" b="0">
                <a:solidFill>
                  <a:srgbClr val="009900"/>
                </a:solidFill>
              </a:rPr>
              <a:t>D</a:t>
            </a:r>
            <a:r>
              <a:rPr lang="en-US" sz="1800" b="0"/>
              <a:t>}</a:t>
            </a:r>
          </a:p>
        </p:txBody>
      </p:sp>
      <p:sp>
        <p:nvSpPr>
          <p:cNvPr id="1318008" name="Text Box 120"/>
          <p:cNvSpPr txBox="1">
            <a:spLocks noChangeArrowheads="1"/>
          </p:cNvSpPr>
          <p:nvPr/>
        </p:nvSpPr>
        <p:spPr bwMode="auto">
          <a:xfrm>
            <a:off x="593725" y="4433888"/>
            <a:ext cx="744538"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a:t>
            </a:r>
            <a:r>
              <a:rPr lang="en-US" sz="1800" b="0">
                <a:solidFill>
                  <a:srgbClr val="FF9933"/>
                </a:solidFill>
              </a:rPr>
              <a:t>C</a:t>
            </a:r>
            <a:r>
              <a:rPr lang="en-US" sz="1800" b="0"/>
              <a:t>,</a:t>
            </a:r>
            <a:r>
              <a:rPr lang="en-US" sz="1800" b="0">
                <a:solidFill>
                  <a:schemeClr val="folHlink"/>
                </a:solidFill>
              </a:rPr>
              <a:t>A</a:t>
            </a:r>
            <a:r>
              <a:rPr lang="en-US" sz="1800" b="0"/>
              <a:t>}</a:t>
            </a:r>
          </a:p>
        </p:txBody>
      </p:sp>
      <p:sp>
        <p:nvSpPr>
          <p:cNvPr id="1318009" name="Text Box 121"/>
          <p:cNvSpPr txBox="1">
            <a:spLocks noChangeArrowheads="1"/>
          </p:cNvSpPr>
          <p:nvPr/>
        </p:nvSpPr>
        <p:spPr bwMode="auto">
          <a:xfrm>
            <a:off x="593725" y="4999038"/>
            <a:ext cx="763588"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a:t>
            </a:r>
            <a:r>
              <a:rPr lang="en-US" sz="1800" b="0">
                <a:solidFill>
                  <a:schemeClr val="hlink"/>
                </a:solidFill>
              </a:rPr>
              <a:t>B</a:t>
            </a:r>
            <a:r>
              <a:rPr lang="en-US" sz="1800" b="0"/>
              <a:t>,</a:t>
            </a:r>
            <a:r>
              <a:rPr lang="en-US" sz="1800" b="0">
                <a:solidFill>
                  <a:srgbClr val="009900"/>
                </a:solidFill>
              </a:rPr>
              <a:t>D</a:t>
            </a:r>
            <a:r>
              <a:rPr lang="en-US" sz="1800" b="0"/>
              <a:t>}</a:t>
            </a:r>
          </a:p>
        </p:txBody>
      </p:sp>
      <p:sp>
        <p:nvSpPr>
          <p:cNvPr id="1318010" name="Text Box 122"/>
          <p:cNvSpPr txBox="1">
            <a:spLocks noChangeArrowheads="1"/>
          </p:cNvSpPr>
          <p:nvPr/>
        </p:nvSpPr>
        <p:spPr bwMode="auto">
          <a:xfrm>
            <a:off x="593725" y="5564188"/>
            <a:ext cx="744538"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a:t>
            </a:r>
            <a:r>
              <a:rPr lang="en-US" sz="1800" b="0">
                <a:solidFill>
                  <a:schemeClr val="folHlink"/>
                </a:solidFill>
              </a:rPr>
              <a:t>A</a:t>
            </a:r>
            <a:r>
              <a:rPr lang="en-US" sz="1800" b="0"/>
              <a:t>,</a:t>
            </a:r>
            <a:r>
              <a:rPr lang="en-US" sz="1800" b="0">
                <a:solidFill>
                  <a:srgbClr val="FF9933"/>
                </a:solidFill>
              </a:rPr>
              <a:t>C</a:t>
            </a:r>
            <a:r>
              <a:rPr lang="en-US" sz="1800" b="0"/>
              <a:t>}</a:t>
            </a:r>
          </a:p>
        </p:txBody>
      </p:sp>
      <p:sp>
        <p:nvSpPr>
          <p:cNvPr id="1318011" name="Text Box 123"/>
          <p:cNvSpPr txBox="1">
            <a:spLocks noChangeArrowheads="1"/>
          </p:cNvSpPr>
          <p:nvPr/>
        </p:nvSpPr>
        <p:spPr bwMode="auto">
          <a:xfrm>
            <a:off x="593725" y="6129338"/>
            <a:ext cx="763588"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b="0"/>
              <a:t>{</a:t>
            </a:r>
            <a:r>
              <a:rPr lang="en-US" sz="1800" b="0">
                <a:solidFill>
                  <a:schemeClr val="hlink"/>
                </a:solidFill>
              </a:rPr>
              <a:t>B</a:t>
            </a:r>
            <a:r>
              <a:rPr lang="en-US" sz="1800" b="0"/>
              <a:t>,</a:t>
            </a:r>
            <a:r>
              <a:rPr lang="en-US" sz="1800" b="0">
                <a:solidFill>
                  <a:srgbClr val="009900"/>
                </a:solidFill>
              </a:rPr>
              <a:t>D</a:t>
            </a:r>
            <a:r>
              <a:rPr lang="en-US" sz="1800" b="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78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79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179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17961"/>
                                        </p:tgtEl>
                                        <p:attrNameLst>
                                          <p:attrName>style.visibility</p:attrName>
                                        </p:attrNameLst>
                                      </p:cBhvr>
                                      <p:to>
                                        <p:strVal val="visible"/>
                                      </p:to>
                                    </p:set>
                                  </p:childTnLst>
                                </p:cTn>
                              </p:par>
                            </p:childTnLst>
                          </p:cTn>
                        </p:par>
                        <p:par>
                          <p:cTn id="15" fill="hold" nodeType="afterGroup">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1317964"/>
                                        </p:tgtEl>
                                        <p:attrNameLst>
                                          <p:attrName>style.visibility</p:attrName>
                                        </p:attrNameLst>
                                      </p:cBhvr>
                                      <p:to>
                                        <p:strVal val="visible"/>
                                      </p:to>
                                    </p:set>
                                    <p:animEffect transition="in" filter="fade">
                                      <p:cBhvr>
                                        <p:cTn id="18" dur="2000"/>
                                        <p:tgtEl>
                                          <p:spTgt spid="131796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17966"/>
                                        </p:tgtEl>
                                        <p:attrNameLst>
                                          <p:attrName>style.visibility</p:attrName>
                                        </p:attrNameLst>
                                      </p:cBhvr>
                                      <p:to>
                                        <p:strVal val="visible"/>
                                      </p:to>
                                    </p:set>
                                    <p:animEffect transition="in" filter="fade">
                                      <p:cBhvr>
                                        <p:cTn id="21" dur="2000"/>
                                        <p:tgtEl>
                                          <p:spTgt spid="131796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17965"/>
                                        </p:tgtEl>
                                        <p:attrNameLst>
                                          <p:attrName>style.visibility</p:attrName>
                                        </p:attrNameLst>
                                      </p:cBhvr>
                                      <p:to>
                                        <p:strVal val="visible"/>
                                      </p:to>
                                    </p:set>
                                    <p:animEffect transition="in" filter="fade">
                                      <p:cBhvr>
                                        <p:cTn id="24" dur="2000"/>
                                        <p:tgtEl>
                                          <p:spTgt spid="131796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17973"/>
                                        </p:tgtEl>
                                        <p:attrNameLst>
                                          <p:attrName>style.visibility</p:attrName>
                                        </p:attrNameLst>
                                      </p:cBhvr>
                                      <p:to>
                                        <p:strVal val="visible"/>
                                      </p:to>
                                    </p:set>
                                    <p:animEffect transition="in" filter="fade">
                                      <p:cBhvr>
                                        <p:cTn id="29" dur="2000"/>
                                        <p:tgtEl>
                                          <p:spTgt spid="131797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17974"/>
                                        </p:tgtEl>
                                        <p:attrNameLst>
                                          <p:attrName>style.visibility</p:attrName>
                                        </p:attrNameLst>
                                      </p:cBhvr>
                                      <p:to>
                                        <p:strVal val="visible"/>
                                      </p:to>
                                    </p:set>
                                    <p:animEffect transition="in" filter="fade">
                                      <p:cBhvr>
                                        <p:cTn id="32" dur="2000"/>
                                        <p:tgtEl>
                                          <p:spTgt spid="131797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17970"/>
                                        </p:tgtEl>
                                        <p:attrNameLst>
                                          <p:attrName>style.visibility</p:attrName>
                                        </p:attrNameLst>
                                      </p:cBhvr>
                                      <p:to>
                                        <p:strVal val="visible"/>
                                      </p:to>
                                    </p:set>
                                    <p:animEffect transition="in" filter="fade">
                                      <p:cBhvr>
                                        <p:cTn id="35" dur="2000"/>
                                        <p:tgtEl>
                                          <p:spTgt spid="131797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17967"/>
                                        </p:tgtEl>
                                        <p:attrNameLst>
                                          <p:attrName>style.visibility</p:attrName>
                                        </p:attrNameLst>
                                      </p:cBhvr>
                                      <p:to>
                                        <p:strVal val="visible"/>
                                      </p:to>
                                    </p:set>
                                    <p:animEffect transition="in" filter="fade">
                                      <p:cBhvr>
                                        <p:cTn id="38" dur="2000"/>
                                        <p:tgtEl>
                                          <p:spTgt spid="131796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17969"/>
                                        </p:tgtEl>
                                        <p:attrNameLst>
                                          <p:attrName>style.visibility</p:attrName>
                                        </p:attrNameLst>
                                      </p:cBhvr>
                                      <p:to>
                                        <p:strVal val="visible"/>
                                      </p:to>
                                    </p:set>
                                    <p:animEffect transition="in" filter="fade">
                                      <p:cBhvr>
                                        <p:cTn id="41" dur="2000"/>
                                        <p:tgtEl>
                                          <p:spTgt spid="131796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17971"/>
                                        </p:tgtEl>
                                        <p:attrNameLst>
                                          <p:attrName>style.visibility</p:attrName>
                                        </p:attrNameLst>
                                      </p:cBhvr>
                                      <p:to>
                                        <p:strVal val="visible"/>
                                      </p:to>
                                    </p:set>
                                    <p:animEffect transition="in" filter="fade">
                                      <p:cBhvr>
                                        <p:cTn id="44" dur="2000"/>
                                        <p:tgtEl>
                                          <p:spTgt spid="131797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17972"/>
                                        </p:tgtEl>
                                        <p:attrNameLst>
                                          <p:attrName>style.visibility</p:attrName>
                                        </p:attrNameLst>
                                      </p:cBhvr>
                                      <p:to>
                                        <p:strVal val="visible"/>
                                      </p:to>
                                    </p:set>
                                    <p:animEffect transition="in" filter="fade">
                                      <p:cBhvr>
                                        <p:cTn id="47" dur="2000"/>
                                        <p:tgtEl>
                                          <p:spTgt spid="131797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17975"/>
                                        </p:tgtEl>
                                        <p:attrNameLst>
                                          <p:attrName>style.visibility</p:attrName>
                                        </p:attrNameLst>
                                      </p:cBhvr>
                                      <p:to>
                                        <p:strVal val="visible"/>
                                      </p:to>
                                    </p:set>
                                    <p:animEffect transition="in" filter="fade">
                                      <p:cBhvr>
                                        <p:cTn id="50" dur="2000"/>
                                        <p:tgtEl>
                                          <p:spTgt spid="131797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17968"/>
                                        </p:tgtEl>
                                        <p:attrNameLst>
                                          <p:attrName>style.visibility</p:attrName>
                                        </p:attrNameLst>
                                      </p:cBhvr>
                                      <p:to>
                                        <p:strVal val="visible"/>
                                      </p:to>
                                    </p:set>
                                    <p:animEffect transition="in" filter="fade">
                                      <p:cBhvr>
                                        <p:cTn id="53" dur="2000"/>
                                        <p:tgtEl>
                                          <p:spTgt spid="131796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8" presetClass="emph" presetSubtype="0" repeatCount="3000" fill="hold" grpId="1" nodeType="clickEffect">
                                  <p:stCondLst>
                                    <p:cond delay="0"/>
                                  </p:stCondLst>
                                  <p:childTnLst>
                                    <p:animRot by="21600000">
                                      <p:cBhvr>
                                        <p:cTn id="57" dur="2000" fill="hold"/>
                                        <p:tgtEl>
                                          <p:spTgt spid="1317970"/>
                                        </p:tgtEl>
                                        <p:attrNameLst>
                                          <p:attrName>r</p:attrName>
                                        </p:attrNameLst>
                                      </p:cBhvr>
                                    </p:animRot>
                                  </p:childTnLst>
                                </p:cTn>
                              </p:par>
                              <p:par>
                                <p:cTn id="58" presetID="8" presetClass="emph" presetSubtype="0" repeatCount="3000" fill="hold" grpId="1" nodeType="withEffect">
                                  <p:stCondLst>
                                    <p:cond delay="0"/>
                                  </p:stCondLst>
                                  <p:childTnLst>
                                    <p:animRot by="21600000">
                                      <p:cBhvr>
                                        <p:cTn id="59" dur="2000" fill="hold"/>
                                        <p:tgtEl>
                                          <p:spTgt spid="1317965"/>
                                        </p:tgtEl>
                                        <p:attrNameLst>
                                          <p:attrName>r</p:attrName>
                                        </p:attrNameLst>
                                      </p:cBhvr>
                                    </p:animRo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317995"/>
                                        </p:tgtEl>
                                        <p:attrNameLst>
                                          <p:attrName>style.visibility</p:attrName>
                                        </p:attrNameLst>
                                      </p:cBhvr>
                                      <p:to>
                                        <p:strVal val="visible"/>
                                      </p:to>
                                    </p:set>
                                    <p:animEffect transition="in" filter="wipe(up)">
                                      <p:cBhvr>
                                        <p:cTn id="64" dur="2000"/>
                                        <p:tgtEl>
                                          <p:spTgt spid="1317995"/>
                                        </p:tgtEl>
                                      </p:cBhvr>
                                    </p:animEffect>
                                  </p:childTnLst>
                                </p:cTn>
                              </p:par>
                            </p:childTnLst>
                          </p:cTn>
                        </p:par>
                        <p:par>
                          <p:cTn id="65" fill="hold" nodeType="afterGroup">
                            <p:stCondLst>
                              <p:cond delay="2000"/>
                            </p:stCondLst>
                            <p:childTnLst>
                              <p:par>
                                <p:cTn id="66" presetID="1" presetClass="entr" presetSubtype="0" fill="hold" grpId="0" nodeType="afterEffect">
                                  <p:stCondLst>
                                    <p:cond delay="0"/>
                                  </p:stCondLst>
                                  <p:childTnLst>
                                    <p:set>
                                      <p:cBhvr>
                                        <p:cTn id="67" dur="1" fill="hold">
                                          <p:stCondLst>
                                            <p:cond delay="0"/>
                                          </p:stCondLst>
                                        </p:cTn>
                                        <p:tgtEl>
                                          <p:spTgt spid="1317979"/>
                                        </p:tgtEl>
                                        <p:attrNameLst>
                                          <p:attrName>style.visibility</p:attrName>
                                        </p:attrNameLst>
                                      </p:cBhvr>
                                      <p:to>
                                        <p:strVal val="visible"/>
                                      </p:to>
                                    </p:set>
                                  </p:childTnLst>
                                </p:cTn>
                              </p:par>
                            </p:childTnLst>
                          </p:cTn>
                        </p:par>
                        <p:par>
                          <p:cTn id="68" fill="hold" nodeType="afterGroup">
                            <p:stCondLst>
                              <p:cond delay="2000"/>
                            </p:stCondLst>
                            <p:childTnLst>
                              <p:par>
                                <p:cTn id="69" presetID="22" presetClass="entr" presetSubtype="1" fill="hold" grpId="0" nodeType="afterEffect">
                                  <p:stCondLst>
                                    <p:cond delay="0"/>
                                  </p:stCondLst>
                                  <p:childTnLst>
                                    <p:set>
                                      <p:cBhvr>
                                        <p:cTn id="70" dur="1" fill="hold">
                                          <p:stCondLst>
                                            <p:cond delay="0"/>
                                          </p:stCondLst>
                                        </p:cTn>
                                        <p:tgtEl>
                                          <p:spTgt spid="1317996"/>
                                        </p:tgtEl>
                                        <p:attrNameLst>
                                          <p:attrName>style.visibility</p:attrName>
                                        </p:attrNameLst>
                                      </p:cBhvr>
                                      <p:to>
                                        <p:strVal val="visible"/>
                                      </p:to>
                                    </p:set>
                                    <p:animEffect transition="in" filter="wipe(up)">
                                      <p:cBhvr>
                                        <p:cTn id="71" dur="2000"/>
                                        <p:tgtEl>
                                          <p:spTgt spid="1317996"/>
                                        </p:tgtEl>
                                      </p:cBhvr>
                                    </p:animEffect>
                                  </p:childTnLst>
                                </p:cTn>
                              </p:par>
                            </p:childTnLst>
                          </p:cTn>
                        </p:par>
                        <p:par>
                          <p:cTn id="72" fill="hold" nodeType="afterGroup">
                            <p:stCondLst>
                              <p:cond delay="4000"/>
                            </p:stCondLst>
                            <p:childTnLst>
                              <p:par>
                                <p:cTn id="73" presetID="1" presetClass="entr" presetSubtype="0" fill="hold" grpId="0" nodeType="afterEffect">
                                  <p:stCondLst>
                                    <p:cond delay="0"/>
                                  </p:stCondLst>
                                  <p:childTnLst>
                                    <p:set>
                                      <p:cBhvr>
                                        <p:cTn id="74" dur="1" fill="hold">
                                          <p:stCondLst>
                                            <p:cond delay="0"/>
                                          </p:stCondLst>
                                        </p:cTn>
                                        <p:tgtEl>
                                          <p:spTgt spid="1317978"/>
                                        </p:tgtEl>
                                        <p:attrNameLst>
                                          <p:attrName>style.visibility</p:attrName>
                                        </p:attrNameLst>
                                      </p:cBhvr>
                                      <p:to>
                                        <p:strVal val="visible"/>
                                      </p:to>
                                    </p:set>
                                  </p:childTnLst>
                                </p:cTn>
                              </p:par>
                            </p:childTnLst>
                          </p:cTn>
                        </p:par>
                        <p:par>
                          <p:cTn id="75" fill="hold" nodeType="afterGroup">
                            <p:stCondLst>
                              <p:cond delay="4000"/>
                            </p:stCondLst>
                            <p:childTnLst>
                              <p:par>
                                <p:cTn id="76" presetID="3" presetClass="emph" presetSubtype="2" fill="hold" grpId="2" nodeType="afterEffect">
                                  <p:stCondLst>
                                    <p:cond delay="0"/>
                                  </p:stCondLst>
                                  <p:childTnLst>
                                    <p:animClr clrSpc="rgb" dir="cw">
                                      <p:cBhvr override="childStyle">
                                        <p:cTn id="77" dur="2000" fill="hold"/>
                                        <p:tgtEl>
                                          <p:spTgt spid="1317970"/>
                                        </p:tgtEl>
                                        <p:attrNameLst>
                                          <p:attrName>style.color</p:attrName>
                                        </p:attrNameLst>
                                      </p:cBhvr>
                                      <p:to>
                                        <a:srgbClr val="DDDDDD"/>
                                      </p:to>
                                    </p:animClr>
                                  </p:childTnLst>
                                </p:cTn>
                              </p:par>
                              <p:par>
                                <p:cTn id="78" presetID="3" presetClass="emph" presetSubtype="2" fill="hold" grpId="2" nodeType="withEffect">
                                  <p:stCondLst>
                                    <p:cond delay="0"/>
                                  </p:stCondLst>
                                  <p:childTnLst>
                                    <p:animClr clrSpc="rgb" dir="cw">
                                      <p:cBhvr override="childStyle">
                                        <p:cTn id="79" dur="2000" fill="hold"/>
                                        <p:tgtEl>
                                          <p:spTgt spid="1317965"/>
                                        </p:tgtEl>
                                        <p:attrNameLst>
                                          <p:attrName>style.color</p:attrName>
                                        </p:attrNameLst>
                                      </p:cBhvr>
                                      <p:to>
                                        <a:srgbClr val="DDDDDD"/>
                                      </p:to>
                                    </p:animClr>
                                  </p:childTnLst>
                                </p:cTn>
                              </p:par>
                            </p:childTnLst>
                          </p:cTn>
                        </p:par>
                      </p:childTnLst>
                    </p:cTn>
                  </p:par>
                  <p:par>
                    <p:cTn id="80" fill="hold" nodeType="clickPar">
                      <p:stCondLst>
                        <p:cond delay="indefinite"/>
                      </p:stCondLst>
                      <p:childTnLst>
                        <p:par>
                          <p:cTn id="81" fill="hold" nodeType="withGroup">
                            <p:stCondLst>
                              <p:cond delay="0"/>
                            </p:stCondLst>
                            <p:childTnLst>
                              <p:par>
                                <p:cTn id="82" presetID="8" presetClass="emph" presetSubtype="0" repeatCount="3000" fill="hold" grpId="1" nodeType="clickEffect">
                                  <p:stCondLst>
                                    <p:cond delay="0"/>
                                  </p:stCondLst>
                                  <p:childTnLst>
                                    <p:animRot by="21600000">
                                      <p:cBhvr>
                                        <p:cTn id="83" dur="2000" fill="hold"/>
                                        <p:tgtEl>
                                          <p:spTgt spid="1317969"/>
                                        </p:tgtEl>
                                        <p:attrNameLst>
                                          <p:attrName>r</p:attrName>
                                        </p:attrNameLst>
                                      </p:cBhvr>
                                    </p:animRot>
                                  </p:childTnLst>
                                </p:cTn>
                              </p:par>
                              <p:par>
                                <p:cTn id="84" presetID="8" presetClass="emph" presetSubtype="0" repeatCount="3000" fill="hold" grpId="1" nodeType="withEffect">
                                  <p:stCondLst>
                                    <p:cond delay="0"/>
                                  </p:stCondLst>
                                  <p:childTnLst>
                                    <p:animRot by="21600000">
                                      <p:cBhvr>
                                        <p:cTn id="85" dur="2000" fill="hold"/>
                                        <p:tgtEl>
                                          <p:spTgt spid="1317974"/>
                                        </p:tgtEl>
                                        <p:attrNameLst>
                                          <p:attrName>r</p:attrName>
                                        </p:attrNameLst>
                                      </p:cBhvr>
                                    </p:animRo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1317997"/>
                                        </p:tgtEl>
                                        <p:attrNameLst>
                                          <p:attrName>style.visibility</p:attrName>
                                        </p:attrNameLst>
                                      </p:cBhvr>
                                      <p:to>
                                        <p:strVal val="visible"/>
                                      </p:to>
                                    </p:set>
                                    <p:animEffect transition="in" filter="wipe(up)">
                                      <p:cBhvr>
                                        <p:cTn id="90" dur="2000"/>
                                        <p:tgtEl>
                                          <p:spTgt spid="1317997"/>
                                        </p:tgtEl>
                                      </p:cBhvr>
                                    </p:animEffect>
                                  </p:childTnLst>
                                </p:cTn>
                              </p:par>
                            </p:childTnLst>
                          </p:cTn>
                        </p:par>
                        <p:par>
                          <p:cTn id="91" fill="hold" nodeType="afterGroup">
                            <p:stCondLst>
                              <p:cond delay="2000"/>
                            </p:stCondLst>
                            <p:childTnLst>
                              <p:par>
                                <p:cTn id="92" presetID="1" presetClass="entr" presetSubtype="0" fill="hold" grpId="0" nodeType="afterEffect">
                                  <p:stCondLst>
                                    <p:cond delay="0"/>
                                  </p:stCondLst>
                                  <p:childTnLst>
                                    <p:set>
                                      <p:cBhvr>
                                        <p:cTn id="93" dur="1" fill="hold">
                                          <p:stCondLst>
                                            <p:cond delay="0"/>
                                          </p:stCondLst>
                                        </p:cTn>
                                        <p:tgtEl>
                                          <p:spTgt spid="1317983"/>
                                        </p:tgtEl>
                                        <p:attrNameLst>
                                          <p:attrName>style.visibility</p:attrName>
                                        </p:attrNameLst>
                                      </p:cBhvr>
                                      <p:to>
                                        <p:strVal val="visible"/>
                                      </p:to>
                                    </p:set>
                                  </p:childTnLst>
                                </p:cTn>
                              </p:par>
                            </p:childTnLst>
                          </p:cTn>
                        </p:par>
                        <p:par>
                          <p:cTn id="94" fill="hold" nodeType="afterGroup">
                            <p:stCondLst>
                              <p:cond delay="2000"/>
                            </p:stCondLst>
                            <p:childTnLst>
                              <p:par>
                                <p:cTn id="95" presetID="22" presetClass="entr" presetSubtype="1" fill="hold" grpId="0" nodeType="afterEffect">
                                  <p:stCondLst>
                                    <p:cond delay="0"/>
                                  </p:stCondLst>
                                  <p:childTnLst>
                                    <p:set>
                                      <p:cBhvr>
                                        <p:cTn id="96" dur="1" fill="hold">
                                          <p:stCondLst>
                                            <p:cond delay="0"/>
                                          </p:stCondLst>
                                        </p:cTn>
                                        <p:tgtEl>
                                          <p:spTgt spid="1317998"/>
                                        </p:tgtEl>
                                        <p:attrNameLst>
                                          <p:attrName>style.visibility</p:attrName>
                                        </p:attrNameLst>
                                      </p:cBhvr>
                                      <p:to>
                                        <p:strVal val="visible"/>
                                      </p:to>
                                    </p:set>
                                    <p:animEffect transition="in" filter="wipe(up)">
                                      <p:cBhvr>
                                        <p:cTn id="97" dur="2000"/>
                                        <p:tgtEl>
                                          <p:spTgt spid="1317998"/>
                                        </p:tgtEl>
                                      </p:cBhvr>
                                    </p:animEffect>
                                  </p:childTnLst>
                                </p:cTn>
                              </p:par>
                            </p:childTnLst>
                          </p:cTn>
                        </p:par>
                        <p:par>
                          <p:cTn id="98" fill="hold" nodeType="afterGroup">
                            <p:stCondLst>
                              <p:cond delay="4000"/>
                            </p:stCondLst>
                            <p:childTnLst>
                              <p:par>
                                <p:cTn id="99" presetID="1" presetClass="entr" presetSubtype="0" fill="hold" grpId="0" nodeType="afterEffect">
                                  <p:stCondLst>
                                    <p:cond delay="0"/>
                                  </p:stCondLst>
                                  <p:childTnLst>
                                    <p:set>
                                      <p:cBhvr>
                                        <p:cTn id="100" dur="1" fill="hold">
                                          <p:stCondLst>
                                            <p:cond delay="0"/>
                                          </p:stCondLst>
                                        </p:cTn>
                                        <p:tgtEl>
                                          <p:spTgt spid="1317987"/>
                                        </p:tgtEl>
                                        <p:attrNameLst>
                                          <p:attrName>style.visibility</p:attrName>
                                        </p:attrNameLst>
                                      </p:cBhvr>
                                      <p:to>
                                        <p:strVal val="visible"/>
                                      </p:to>
                                    </p:set>
                                  </p:childTnLst>
                                </p:cTn>
                              </p:par>
                            </p:childTnLst>
                          </p:cTn>
                        </p:par>
                        <p:par>
                          <p:cTn id="101" fill="hold" nodeType="afterGroup">
                            <p:stCondLst>
                              <p:cond delay="4000"/>
                            </p:stCondLst>
                            <p:childTnLst>
                              <p:par>
                                <p:cTn id="102" presetID="3" presetClass="emph" presetSubtype="2" fill="hold" grpId="2" nodeType="afterEffect">
                                  <p:stCondLst>
                                    <p:cond delay="0"/>
                                  </p:stCondLst>
                                  <p:childTnLst>
                                    <p:animClr clrSpc="rgb" dir="cw">
                                      <p:cBhvr override="childStyle">
                                        <p:cTn id="103" dur="2000" fill="hold"/>
                                        <p:tgtEl>
                                          <p:spTgt spid="1317969"/>
                                        </p:tgtEl>
                                        <p:attrNameLst>
                                          <p:attrName>style.color</p:attrName>
                                        </p:attrNameLst>
                                      </p:cBhvr>
                                      <p:to>
                                        <a:srgbClr val="DDDDDD"/>
                                      </p:to>
                                    </p:animClr>
                                  </p:childTnLst>
                                </p:cTn>
                              </p:par>
                              <p:par>
                                <p:cTn id="104" presetID="3" presetClass="emph" presetSubtype="2" fill="hold" grpId="2" nodeType="withEffect">
                                  <p:stCondLst>
                                    <p:cond delay="0"/>
                                  </p:stCondLst>
                                  <p:childTnLst>
                                    <p:animClr clrSpc="rgb" dir="cw">
                                      <p:cBhvr override="childStyle">
                                        <p:cTn id="105" dur="2000" fill="hold"/>
                                        <p:tgtEl>
                                          <p:spTgt spid="1317974"/>
                                        </p:tgtEl>
                                        <p:attrNameLst>
                                          <p:attrName>style.color</p:attrName>
                                        </p:attrNameLst>
                                      </p:cBhvr>
                                      <p:to>
                                        <a:srgbClr val="DDDDDD"/>
                                      </p:to>
                                    </p:animClr>
                                  </p:childTnLst>
                                </p:cTn>
                              </p:par>
                            </p:childTnLst>
                          </p:cTn>
                        </p:par>
                      </p:childTnLst>
                    </p:cTn>
                  </p:par>
                  <p:par>
                    <p:cTn id="106" fill="hold" nodeType="clickPar">
                      <p:stCondLst>
                        <p:cond delay="indefinite"/>
                      </p:stCondLst>
                      <p:childTnLst>
                        <p:par>
                          <p:cTn id="107" fill="hold" nodeType="withGroup">
                            <p:stCondLst>
                              <p:cond delay="0"/>
                            </p:stCondLst>
                            <p:childTnLst>
                              <p:par>
                                <p:cTn id="108" presetID="8" presetClass="emph" presetSubtype="0" repeatCount="3000" fill="hold" grpId="1" nodeType="clickEffect">
                                  <p:stCondLst>
                                    <p:cond delay="0"/>
                                  </p:stCondLst>
                                  <p:childTnLst>
                                    <p:animRot by="21600000">
                                      <p:cBhvr>
                                        <p:cTn id="109" dur="2000" fill="hold"/>
                                        <p:tgtEl>
                                          <p:spTgt spid="1317964"/>
                                        </p:tgtEl>
                                        <p:attrNameLst>
                                          <p:attrName>r</p:attrName>
                                        </p:attrNameLst>
                                      </p:cBhvr>
                                    </p:animRot>
                                  </p:childTnLst>
                                </p:cTn>
                              </p:par>
                              <p:par>
                                <p:cTn id="110" presetID="8" presetClass="emph" presetSubtype="0" repeatCount="3000" fill="hold" grpId="1" nodeType="withEffect">
                                  <p:stCondLst>
                                    <p:cond delay="0"/>
                                  </p:stCondLst>
                                  <p:childTnLst>
                                    <p:animRot by="21600000">
                                      <p:cBhvr>
                                        <p:cTn id="111" dur="2000" fill="hold"/>
                                        <p:tgtEl>
                                          <p:spTgt spid="1317971"/>
                                        </p:tgtEl>
                                        <p:attrNameLst>
                                          <p:attrName>r</p:attrName>
                                        </p:attrNameLst>
                                      </p:cBhvr>
                                    </p:animRo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1317999"/>
                                        </p:tgtEl>
                                        <p:attrNameLst>
                                          <p:attrName>style.visibility</p:attrName>
                                        </p:attrNameLst>
                                      </p:cBhvr>
                                      <p:to>
                                        <p:strVal val="visible"/>
                                      </p:to>
                                    </p:set>
                                    <p:animEffect transition="in" filter="wipe(up)">
                                      <p:cBhvr>
                                        <p:cTn id="116" dur="2000"/>
                                        <p:tgtEl>
                                          <p:spTgt spid="1317999"/>
                                        </p:tgtEl>
                                      </p:cBhvr>
                                    </p:animEffect>
                                  </p:childTnLst>
                                </p:cTn>
                              </p:par>
                            </p:childTnLst>
                          </p:cTn>
                        </p:par>
                        <p:par>
                          <p:cTn id="117" fill="hold" nodeType="afterGroup">
                            <p:stCondLst>
                              <p:cond delay="2000"/>
                            </p:stCondLst>
                            <p:childTnLst>
                              <p:par>
                                <p:cTn id="118" presetID="1" presetClass="entr" presetSubtype="0" fill="hold" grpId="0" nodeType="afterEffect">
                                  <p:stCondLst>
                                    <p:cond delay="0"/>
                                  </p:stCondLst>
                                  <p:childTnLst>
                                    <p:set>
                                      <p:cBhvr>
                                        <p:cTn id="119" dur="1" fill="hold">
                                          <p:stCondLst>
                                            <p:cond delay="0"/>
                                          </p:stCondLst>
                                        </p:cTn>
                                        <p:tgtEl>
                                          <p:spTgt spid="1317984"/>
                                        </p:tgtEl>
                                        <p:attrNameLst>
                                          <p:attrName>style.visibility</p:attrName>
                                        </p:attrNameLst>
                                      </p:cBhvr>
                                      <p:to>
                                        <p:strVal val="visible"/>
                                      </p:to>
                                    </p:set>
                                  </p:childTnLst>
                                </p:cTn>
                              </p:par>
                            </p:childTnLst>
                          </p:cTn>
                        </p:par>
                        <p:par>
                          <p:cTn id="120" fill="hold" nodeType="afterGroup">
                            <p:stCondLst>
                              <p:cond delay="2000"/>
                            </p:stCondLst>
                            <p:childTnLst>
                              <p:par>
                                <p:cTn id="121" presetID="22" presetClass="entr" presetSubtype="1" fill="hold" grpId="0" nodeType="afterEffect">
                                  <p:stCondLst>
                                    <p:cond delay="0"/>
                                  </p:stCondLst>
                                  <p:childTnLst>
                                    <p:set>
                                      <p:cBhvr>
                                        <p:cTn id="122" dur="1" fill="hold">
                                          <p:stCondLst>
                                            <p:cond delay="0"/>
                                          </p:stCondLst>
                                        </p:cTn>
                                        <p:tgtEl>
                                          <p:spTgt spid="1318000"/>
                                        </p:tgtEl>
                                        <p:attrNameLst>
                                          <p:attrName>style.visibility</p:attrName>
                                        </p:attrNameLst>
                                      </p:cBhvr>
                                      <p:to>
                                        <p:strVal val="visible"/>
                                      </p:to>
                                    </p:set>
                                    <p:animEffect transition="in" filter="wipe(up)">
                                      <p:cBhvr>
                                        <p:cTn id="123" dur="2000"/>
                                        <p:tgtEl>
                                          <p:spTgt spid="1318000"/>
                                        </p:tgtEl>
                                      </p:cBhvr>
                                    </p:animEffect>
                                  </p:childTnLst>
                                </p:cTn>
                              </p:par>
                            </p:childTnLst>
                          </p:cTn>
                        </p:par>
                        <p:par>
                          <p:cTn id="124" fill="hold" nodeType="afterGroup">
                            <p:stCondLst>
                              <p:cond delay="4000"/>
                            </p:stCondLst>
                            <p:childTnLst>
                              <p:par>
                                <p:cTn id="125" presetID="1" presetClass="entr" presetSubtype="0" fill="hold" grpId="0" nodeType="afterEffect">
                                  <p:stCondLst>
                                    <p:cond delay="0"/>
                                  </p:stCondLst>
                                  <p:childTnLst>
                                    <p:set>
                                      <p:cBhvr>
                                        <p:cTn id="126" dur="1" fill="hold">
                                          <p:stCondLst>
                                            <p:cond delay="0"/>
                                          </p:stCondLst>
                                        </p:cTn>
                                        <p:tgtEl>
                                          <p:spTgt spid="1317977"/>
                                        </p:tgtEl>
                                        <p:attrNameLst>
                                          <p:attrName>style.visibility</p:attrName>
                                        </p:attrNameLst>
                                      </p:cBhvr>
                                      <p:to>
                                        <p:strVal val="visible"/>
                                      </p:to>
                                    </p:set>
                                  </p:childTnLst>
                                </p:cTn>
                              </p:par>
                            </p:childTnLst>
                          </p:cTn>
                        </p:par>
                        <p:par>
                          <p:cTn id="127" fill="hold" nodeType="afterGroup">
                            <p:stCondLst>
                              <p:cond delay="4000"/>
                            </p:stCondLst>
                            <p:childTnLst>
                              <p:par>
                                <p:cTn id="128" presetID="3" presetClass="emph" presetSubtype="2" fill="hold" grpId="2" nodeType="afterEffect">
                                  <p:stCondLst>
                                    <p:cond delay="0"/>
                                  </p:stCondLst>
                                  <p:childTnLst>
                                    <p:animClr clrSpc="rgb" dir="cw">
                                      <p:cBhvr override="childStyle">
                                        <p:cTn id="129" dur="2000" fill="hold"/>
                                        <p:tgtEl>
                                          <p:spTgt spid="1317964"/>
                                        </p:tgtEl>
                                        <p:attrNameLst>
                                          <p:attrName>style.color</p:attrName>
                                        </p:attrNameLst>
                                      </p:cBhvr>
                                      <p:to>
                                        <a:srgbClr val="DDDDDD"/>
                                      </p:to>
                                    </p:animClr>
                                  </p:childTnLst>
                                </p:cTn>
                              </p:par>
                              <p:par>
                                <p:cTn id="130" presetID="3" presetClass="emph" presetSubtype="2" fill="hold" grpId="2" nodeType="withEffect">
                                  <p:stCondLst>
                                    <p:cond delay="0"/>
                                  </p:stCondLst>
                                  <p:childTnLst>
                                    <p:animClr clrSpc="rgb" dir="cw">
                                      <p:cBhvr override="childStyle">
                                        <p:cTn id="131" dur="2000" fill="hold"/>
                                        <p:tgtEl>
                                          <p:spTgt spid="1317971"/>
                                        </p:tgtEl>
                                        <p:attrNameLst>
                                          <p:attrName>style.color</p:attrName>
                                        </p:attrNameLst>
                                      </p:cBhvr>
                                      <p:to>
                                        <a:srgbClr val="DDDDDD"/>
                                      </p:to>
                                    </p:animClr>
                                  </p:childTnLst>
                                </p:cTn>
                              </p:par>
                            </p:childTnLst>
                          </p:cTn>
                        </p:par>
                        <p:par>
                          <p:cTn id="132" fill="hold" nodeType="afterGroup">
                            <p:stCondLst>
                              <p:cond delay="6000"/>
                            </p:stCondLst>
                            <p:childTnLst>
                              <p:par>
                                <p:cTn id="133" presetID="8" presetClass="emph" presetSubtype="0" repeatCount="3000" fill="hold" grpId="1" nodeType="afterEffect">
                                  <p:stCondLst>
                                    <p:cond delay="0"/>
                                  </p:stCondLst>
                                  <p:childTnLst>
                                    <p:animRot by="21600000">
                                      <p:cBhvr>
                                        <p:cTn id="134" dur="500" fill="hold"/>
                                        <p:tgtEl>
                                          <p:spTgt spid="1317975"/>
                                        </p:tgtEl>
                                        <p:attrNameLst>
                                          <p:attrName>r</p:attrName>
                                        </p:attrNameLst>
                                      </p:cBhvr>
                                    </p:animRot>
                                  </p:childTnLst>
                                </p:cTn>
                              </p:par>
                              <p:par>
                                <p:cTn id="135" presetID="8" presetClass="emph" presetSubtype="0" repeatCount="3000" fill="hold" grpId="1" nodeType="withEffect">
                                  <p:stCondLst>
                                    <p:cond delay="0"/>
                                  </p:stCondLst>
                                  <p:childTnLst>
                                    <p:animRot by="21600000">
                                      <p:cBhvr>
                                        <p:cTn id="136" dur="500" fill="hold"/>
                                        <p:tgtEl>
                                          <p:spTgt spid="1317967"/>
                                        </p:tgtEl>
                                        <p:attrNameLst>
                                          <p:attrName>r</p:attrName>
                                        </p:attrNameLst>
                                      </p:cBhvr>
                                    </p:animRot>
                                  </p:childTnLst>
                                </p:cTn>
                              </p:par>
                            </p:childTnLst>
                          </p:cTn>
                        </p:par>
                        <p:par>
                          <p:cTn id="137" fill="hold" nodeType="afterGroup">
                            <p:stCondLst>
                              <p:cond delay="7500"/>
                            </p:stCondLst>
                            <p:childTnLst>
                              <p:par>
                                <p:cTn id="138" presetID="22" presetClass="entr" presetSubtype="1" fill="hold" grpId="0" nodeType="afterEffect">
                                  <p:stCondLst>
                                    <p:cond delay="0"/>
                                  </p:stCondLst>
                                  <p:childTnLst>
                                    <p:set>
                                      <p:cBhvr>
                                        <p:cTn id="139" dur="1" fill="hold">
                                          <p:stCondLst>
                                            <p:cond delay="0"/>
                                          </p:stCondLst>
                                        </p:cTn>
                                        <p:tgtEl>
                                          <p:spTgt spid="1318001"/>
                                        </p:tgtEl>
                                        <p:attrNameLst>
                                          <p:attrName>style.visibility</p:attrName>
                                        </p:attrNameLst>
                                      </p:cBhvr>
                                      <p:to>
                                        <p:strVal val="visible"/>
                                      </p:to>
                                    </p:set>
                                    <p:animEffect transition="in" filter="wipe(up)">
                                      <p:cBhvr>
                                        <p:cTn id="140" dur="2000"/>
                                        <p:tgtEl>
                                          <p:spTgt spid="1318001"/>
                                        </p:tgtEl>
                                      </p:cBhvr>
                                    </p:animEffect>
                                  </p:childTnLst>
                                </p:cTn>
                              </p:par>
                            </p:childTnLst>
                          </p:cTn>
                        </p:par>
                        <p:par>
                          <p:cTn id="141" fill="hold" nodeType="afterGroup">
                            <p:stCondLst>
                              <p:cond delay="9500"/>
                            </p:stCondLst>
                            <p:childTnLst>
                              <p:par>
                                <p:cTn id="142" presetID="1" presetClass="entr" presetSubtype="0" fill="hold" grpId="0" nodeType="afterEffect">
                                  <p:stCondLst>
                                    <p:cond delay="0"/>
                                  </p:stCondLst>
                                  <p:childTnLst>
                                    <p:set>
                                      <p:cBhvr>
                                        <p:cTn id="143" dur="1" fill="hold">
                                          <p:stCondLst>
                                            <p:cond delay="0"/>
                                          </p:stCondLst>
                                        </p:cTn>
                                        <p:tgtEl>
                                          <p:spTgt spid="1317981"/>
                                        </p:tgtEl>
                                        <p:attrNameLst>
                                          <p:attrName>style.visibility</p:attrName>
                                        </p:attrNameLst>
                                      </p:cBhvr>
                                      <p:to>
                                        <p:strVal val="visible"/>
                                      </p:to>
                                    </p:set>
                                  </p:childTnLst>
                                </p:cTn>
                              </p:par>
                            </p:childTnLst>
                          </p:cTn>
                        </p:par>
                        <p:par>
                          <p:cTn id="144" fill="hold" nodeType="afterGroup">
                            <p:stCondLst>
                              <p:cond delay="9500"/>
                            </p:stCondLst>
                            <p:childTnLst>
                              <p:par>
                                <p:cTn id="145" presetID="22" presetClass="entr" presetSubtype="1" fill="hold" grpId="0" nodeType="afterEffect">
                                  <p:stCondLst>
                                    <p:cond delay="0"/>
                                  </p:stCondLst>
                                  <p:childTnLst>
                                    <p:set>
                                      <p:cBhvr>
                                        <p:cTn id="146" dur="1" fill="hold">
                                          <p:stCondLst>
                                            <p:cond delay="0"/>
                                          </p:stCondLst>
                                        </p:cTn>
                                        <p:tgtEl>
                                          <p:spTgt spid="1318002"/>
                                        </p:tgtEl>
                                        <p:attrNameLst>
                                          <p:attrName>style.visibility</p:attrName>
                                        </p:attrNameLst>
                                      </p:cBhvr>
                                      <p:to>
                                        <p:strVal val="visible"/>
                                      </p:to>
                                    </p:set>
                                    <p:animEffect transition="in" filter="wipe(up)">
                                      <p:cBhvr>
                                        <p:cTn id="147" dur="2000"/>
                                        <p:tgtEl>
                                          <p:spTgt spid="1318002"/>
                                        </p:tgtEl>
                                      </p:cBhvr>
                                    </p:animEffect>
                                  </p:childTnLst>
                                </p:cTn>
                              </p:par>
                            </p:childTnLst>
                          </p:cTn>
                        </p:par>
                        <p:par>
                          <p:cTn id="148" fill="hold" nodeType="afterGroup">
                            <p:stCondLst>
                              <p:cond delay="11500"/>
                            </p:stCondLst>
                            <p:childTnLst>
                              <p:par>
                                <p:cTn id="149" presetID="1" presetClass="entr" presetSubtype="0" fill="hold" grpId="0" nodeType="afterEffect">
                                  <p:stCondLst>
                                    <p:cond delay="0"/>
                                  </p:stCondLst>
                                  <p:childTnLst>
                                    <p:set>
                                      <p:cBhvr>
                                        <p:cTn id="150" dur="1" fill="hold">
                                          <p:stCondLst>
                                            <p:cond delay="0"/>
                                          </p:stCondLst>
                                        </p:cTn>
                                        <p:tgtEl>
                                          <p:spTgt spid="1317988"/>
                                        </p:tgtEl>
                                        <p:attrNameLst>
                                          <p:attrName>style.visibility</p:attrName>
                                        </p:attrNameLst>
                                      </p:cBhvr>
                                      <p:to>
                                        <p:strVal val="visible"/>
                                      </p:to>
                                    </p:set>
                                  </p:childTnLst>
                                </p:cTn>
                              </p:par>
                            </p:childTnLst>
                          </p:cTn>
                        </p:par>
                        <p:par>
                          <p:cTn id="151" fill="hold" nodeType="afterGroup">
                            <p:stCondLst>
                              <p:cond delay="11500"/>
                            </p:stCondLst>
                            <p:childTnLst>
                              <p:par>
                                <p:cTn id="152" presetID="3" presetClass="emph" presetSubtype="2" fill="hold" grpId="2" nodeType="afterEffect">
                                  <p:stCondLst>
                                    <p:cond delay="0"/>
                                  </p:stCondLst>
                                  <p:childTnLst>
                                    <p:animClr clrSpc="rgb" dir="cw">
                                      <p:cBhvr override="childStyle">
                                        <p:cTn id="153" dur="2000" fill="hold"/>
                                        <p:tgtEl>
                                          <p:spTgt spid="1317967"/>
                                        </p:tgtEl>
                                        <p:attrNameLst>
                                          <p:attrName>style.color</p:attrName>
                                        </p:attrNameLst>
                                      </p:cBhvr>
                                      <p:to>
                                        <a:srgbClr val="DDDDDD"/>
                                      </p:to>
                                    </p:animClr>
                                  </p:childTnLst>
                                </p:cTn>
                              </p:par>
                              <p:par>
                                <p:cTn id="154" presetID="3" presetClass="emph" presetSubtype="2" fill="hold" grpId="2" nodeType="withEffect">
                                  <p:stCondLst>
                                    <p:cond delay="0"/>
                                  </p:stCondLst>
                                  <p:childTnLst>
                                    <p:animClr clrSpc="rgb" dir="cw">
                                      <p:cBhvr override="childStyle">
                                        <p:cTn id="155" dur="2000" fill="hold"/>
                                        <p:tgtEl>
                                          <p:spTgt spid="1317975"/>
                                        </p:tgtEl>
                                        <p:attrNameLst>
                                          <p:attrName>style.color</p:attrName>
                                        </p:attrNameLst>
                                      </p:cBhvr>
                                      <p:to>
                                        <a:srgbClr val="DDDDDD"/>
                                      </p:to>
                                    </p:animClr>
                                  </p:childTnLst>
                                </p:cTn>
                              </p:par>
                            </p:childTnLst>
                          </p:cTn>
                        </p:par>
                        <p:par>
                          <p:cTn id="156" fill="hold" nodeType="afterGroup">
                            <p:stCondLst>
                              <p:cond delay="13500"/>
                            </p:stCondLst>
                            <p:childTnLst>
                              <p:par>
                                <p:cTn id="157" presetID="8" presetClass="emph" presetSubtype="0" repeatCount="3000" fill="hold" grpId="1" nodeType="afterEffect">
                                  <p:stCondLst>
                                    <p:cond delay="0"/>
                                  </p:stCondLst>
                                  <p:childTnLst>
                                    <p:animRot by="21600000">
                                      <p:cBhvr>
                                        <p:cTn id="158" dur="500" fill="hold"/>
                                        <p:tgtEl>
                                          <p:spTgt spid="1317966"/>
                                        </p:tgtEl>
                                        <p:attrNameLst>
                                          <p:attrName>r</p:attrName>
                                        </p:attrNameLst>
                                      </p:cBhvr>
                                    </p:animRot>
                                  </p:childTnLst>
                                </p:cTn>
                              </p:par>
                              <p:par>
                                <p:cTn id="159" presetID="8" presetClass="emph" presetSubtype="0" repeatCount="3000" fill="hold" grpId="1" nodeType="withEffect">
                                  <p:stCondLst>
                                    <p:cond delay="0"/>
                                  </p:stCondLst>
                                  <p:childTnLst>
                                    <p:animRot by="21600000">
                                      <p:cBhvr>
                                        <p:cTn id="160" dur="500" fill="hold"/>
                                        <p:tgtEl>
                                          <p:spTgt spid="1317972"/>
                                        </p:tgtEl>
                                        <p:attrNameLst>
                                          <p:attrName>r</p:attrName>
                                        </p:attrNameLst>
                                      </p:cBhvr>
                                    </p:animRot>
                                  </p:childTnLst>
                                </p:cTn>
                              </p:par>
                            </p:childTnLst>
                          </p:cTn>
                        </p:par>
                        <p:par>
                          <p:cTn id="161" fill="hold" nodeType="afterGroup">
                            <p:stCondLst>
                              <p:cond delay="15000"/>
                            </p:stCondLst>
                            <p:childTnLst>
                              <p:par>
                                <p:cTn id="162" presetID="22" presetClass="entr" presetSubtype="1" fill="hold" grpId="0" nodeType="afterEffect">
                                  <p:stCondLst>
                                    <p:cond delay="0"/>
                                  </p:stCondLst>
                                  <p:childTnLst>
                                    <p:set>
                                      <p:cBhvr>
                                        <p:cTn id="163" dur="1" fill="hold">
                                          <p:stCondLst>
                                            <p:cond delay="0"/>
                                          </p:stCondLst>
                                        </p:cTn>
                                        <p:tgtEl>
                                          <p:spTgt spid="1318003"/>
                                        </p:tgtEl>
                                        <p:attrNameLst>
                                          <p:attrName>style.visibility</p:attrName>
                                        </p:attrNameLst>
                                      </p:cBhvr>
                                      <p:to>
                                        <p:strVal val="visible"/>
                                      </p:to>
                                    </p:set>
                                    <p:animEffect transition="in" filter="wipe(up)">
                                      <p:cBhvr>
                                        <p:cTn id="164" dur="2000"/>
                                        <p:tgtEl>
                                          <p:spTgt spid="1318003"/>
                                        </p:tgtEl>
                                      </p:cBhvr>
                                    </p:animEffect>
                                  </p:childTnLst>
                                </p:cTn>
                              </p:par>
                            </p:childTnLst>
                          </p:cTn>
                        </p:par>
                        <p:par>
                          <p:cTn id="165" fill="hold" nodeType="afterGroup">
                            <p:stCondLst>
                              <p:cond delay="17000"/>
                            </p:stCondLst>
                            <p:childTnLst>
                              <p:par>
                                <p:cTn id="166" presetID="1" presetClass="entr" presetSubtype="0" fill="hold" grpId="0" nodeType="afterEffect">
                                  <p:stCondLst>
                                    <p:cond delay="0"/>
                                  </p:stCondLst>
                                  <p:childTnLst>
                                    <p:set>
                                      <p:cBhvr>
                                        <p:cTn id="167" dur="1" fill="hold">
                                          <p:stCondLst>
                                            <p:cond delay="0"/>
                                          </p:stCondLst>
                                        </p:cTn>
                                        <p:tgtEl>
                                          <p:spTgt spid="1317980"/>
                                        </p:tgtEl>
                                        <p:attrNameLst>
                                          <p:attrName>style.visibility</p:attrName>
                                        </p:attrNameLst>
                                      </p:cBhvr>
                                      <p:to>
                                        <p:strVal val="visible"/>
                                      </p:to>
                                    </p:set>
                                  </p:childTnLst>
                                </p:cTn>
                              </p:par>
                            </p:childTnLst>
                          </p:cTn>
                        </p:par>
                        <p:par>
                          <p:cTn id="168" fill="hold" nodeType="afterGroup">
                            <p:stCondLst>
                              <p:cond delay="17000"/>
                            </p:stCondLst>
                            <p:childTnLst>
                              <p:par>
                                <p:cTn id="169" presetID="22" presetClass="entr" presetSubtype="1" fill="hold" grpId="0" nodeType="afterEffect">
                                  <p:stCondLst>
                                    <p:cond delay="0"/>
                                  </p:stCondLst>
                                  <p:childTnLst>
                                    <p:set>
                                      <p:cBhvr>
                                        <p:cTn id="170" dur="1" fill="hold">
                                          <p:stCondLst>
                                            <p:cond delay="0"/>
                                          </p:stCondLst>
                                        </p:cTn>
                                        <p:tgtEl>
                                          <p:spTgt spid="1318004"/>
                                        </p:tgtEl>
                                        <p:attrNameLst>
                                          <p:attrName>style.visibility</p:attrName>
                                        </p:attrNameLst>
                                      </p:cBhvr>
                                      <p:to>
                                        <p:strVal val="visible"/>
                                      </p:to>
                                    </p:set>
                                    <p:animEffect transition="in" filter="wipe(up)">
                                      <p:cBhvr>
                                        <p:cTn id="171" dur="2000"/>
                                        <p:tgtEl>
                                          <p:spTgt spid="1318004"/>
                                        </p:tgtEl>
                                      </p:cBhvr>
                                    </p:animEffect>
                                  </p:childTnLst>
                                </p:cTn>
                              </p:par>
                            </p:childTnLst>
                          </p:cTn>
                        </p:par>
                        <p:par>
                          <p:cTn id="172" fill="hold" nodeType="afterGroup">
                            <p:stCondLst>
                              <p:cond delay="19000"/>
                            </p:stCondLst>
                            <p:childTnLst>
                              <p:par>
                                <p:cTn id="173" presetID="1" presetClass="entr" presetSubtype="0" fill="hold" grpId="0" nodeType="afterEffect">
                                  <p:stCondLst>
                                    <p:cond delay="0"/>
                                  </p:stCondLst>
                                  <p:childTnLst>
                                    <p:set>
                                      <p:cBhvr>
                                        <p:cTn id="174" dur="1" fill="hold">
                                          <p:stCondLst>
                                            <p:cond delay="0"/>
                                          </p:stCondLst>
                                        </p:cTn>
                                        <p:tgtEl>
                                          <p:spTgt spid="1317985"/>
                                        </p:tgtEl>
                                        <p:attrNameLst>
                                          <p:attrName>style.visibility</p:attrName>
                                        </p:attrNameLst>
                                      </p:cBhvr>
                                      <p:to>
                                        <p:strVal val="visible"/>
                                      </p:to>
                                    </p:set>
                                  </p:childTnLst>
                                </p:cTn>
                              </p:par>
                            </p:childTnLst>
                          </p:cTn>
                        </p:par>
                        <p:par>
                          <p:cTn id="175" fill="hold" nodeType="afterGroup">
                            <p:stCondLst>
                              <p:cond delay="19000"/>
                            </p:stCondLst>
                            <p:childTnLst>
                              <p:par>
                                <p:cTn id="176" presetID="3" presetClass="emph" presetSubtype="2" fill="hold" grpId="2" nodeType="afterEffect">
                                  <p:stCondLst>
                                    <p:cond delay="0"/>
                                  </p:stCondLst>
                                  <p:childTnLst>
                                    <p:animClr clrSpc="rgb" dir="cw">
                                      <p:cBhvr override="childStyle">
                                        <p:cTn id="177" dur="2000" fill="hold"/>
                                        <p:tgtEl>
                                          <p:spTgt spid="1317966"/>
                                        </p:tgtEl>
                                        <p:attrNameLst>
                                          <p:attrName>style.color</p:attrName>
                                        </p:attrNameLst>
                                      </p:cBhvr>
                                      <p:to>
                                        <a:srgbClr val="DDDDDD"/>
                                      </p:to>
                                    </p:animClr>
                                  </p:childTnLst>
                                </p:cTn>
                              </p:par>
                              <p:par>
                                <p:cTn id="178" presetID="3" presetClass="emph" presetSubtype="2" fill="hold" grpId="2" nodeType="withEffect">
                                  <p:stCondLst>
                                    <p:cond delay="0"/>
                                  </p:stCondLst>
                                  <p:childTnLst>
                                    <p:animClr clrSpc="rgb" dir="cw">
                                      <p:cBhvr override="childStyle">
                                        <p:cTn id="179" dur="2000" fill="hold"/>
                                        <p:tgtEl>
                                          <p:spTgt spid="1317972"/>
                                        </p:tgtEl>
                                        <p:attrNameLst>
                                          <p:attrName>style.color</p:attrName>
                                        </p:attrNameLst>
                                      </p:cBhvr>
                                      <p:to>
                                        <a:srgbClr val="DDDDDD"/>
                                      </p:to>
                                    </p:animClr>
                                  </p:childTnLst>
                                </p:cTn>
                              </p:par>
                            </p:childTnLst>
                          </p:cTn>
                        </p:par>
                        <p:par>
                          <p:cTn id="180" fill="hold" nodeType="afterGroup">
                            <p:stCondLst>
                              <p:cond delay="21000"/>
                            </p:stCondLst>
                            <p:childTnLst>
                              <p:par>
                                <p:cTn id="181" presetID="8" presetClass="emph" presetSubtype="0" repeatCount="3000" fill="hold" grpId="1" nodeType="afterEffect">
                                  <p:stCondLst>
                                    <p:cond delay="0"/>
                                  </p:stCondLst>
                                  <p:childTnLst>
                                    <p:animRot by="21600000">
                                      <p:cBhvr>
                                        <p:cTn id="182" dur="500" fill="hold"/>
                                        <p:tgtEl>
                                          <p:spTgt spid="1317973"/>
                                        </p:tgtEl>
                                        <p:attrNameLst>
                                          <p:attrName>r</p:attrName>
                                        </p:attrNameLst>
                                      </p:cBhvr>
                                    </p:animRot>
                                  </p:childTnLst>
                                </p:cTn>
                              </p:par>
                              <p:par>
                                <p:cTn id="183" presetID="8" presetClass="emph" presetSubtype="0" repeatCount="3000" fill="hold" grpId="1" nodeType="withEffect">
                                  <p:stCondLst>
                                    <p:cond delay="0"/>
                                  </p:stCondLst>
                                  <p:childTnLst>
                                    <p:animRot by="21600000">
                                      <p:cBhvr>
                                        <p:cTn id="184" dur="500" fill="hold"/>
                                        <p:tgtEl>
                                          <p:spTgt spid="1317968"/>
                                        </p:tgtEl>
                                        <p:attrNameLst>
                                          <p:attrName>r</p:attrName>
                                        </p:attrNameLst>
                                      </p:cBhvr>
                                    </p:animRot>
                                  </p:childTnLst>
                                </p:cTn>
                              </p:par>
                            </p:childTnLst>
                          </p:cTn>
                        </p:par>
                        <p:par>
                          <p:cTn id="185" fill="hold" nodeType="afterGroup">
                            <p:stCondLst>
                              <p:cond delay="22500"/>
                            </p:stCondLst>
                            <p:childTnLst>
                              <p:par>
                                <p:cTn id="186" presetID="22" presetClass="entr" presetSubtype="1" fill="hold" grpId="0" nodeType="afterEffect">
                                  <p:stCondLst>
                                    <p:cond delay="0"/>
                                  </p:stCondLst>
                                  <p:childTnLst>
                                    <p:set>
                                      <p:cBhvr>
                                        <p:cTn id="187" dur="1" fill="hold">
                                          <p:stCondLst>
                                            <p:cond delay="0"/>
                                          </p:stCondLst>
                                        </p:cTn>
                                        <p:tgtEl>
                                          <p:spTgt spid="1318005"/>
                                        </p:tgtEl>
                                        <p:attrNameLst>
                                          <p:attrName>style.visibility</p:attrName>
                                        </p:attrNameLst>
                                      </p:cBhvr>
                                      <p:to>
                                        <p:strVal val="visible"/>
                                      </p:to>
                                    </p:set>
                                    <p:animEffect transition="in" filter="wipe(up)">
                                      <p:cBhvr>
                                        <p:cTn id="188" dur="2000"/>
                                        <p:tgtEl>
                                          <p:spTgt spid="1318005"/>
                                        </p:tgtEl>
                                      </p:cBhvr>
                                    </p:animEffect>
                                  </p:childTnLst>
                                </p:cTn>
                              </p:par>
                            </p:childTnLst>
                          </p:cTn>
                        </p:par>
                        <p:par>
                          <p:cTn id="189" fill="hold" nodeType="afterGroup">
                            <p:stCondLst>
                              <p:cond delay="24500"/>
                            </p:stCondLst>
                            <p:childTnLst>
                              <p:par>
                                <p:cTn id="190" presetID="1" presetClass="entr" presetSubtype="0" fill="hold" grpId="0" nodeType="afterEffect">
                                  <p:stCondLst>
                                    <p:cond delay="0"/>
                                  </p:stCondLst>
                                  <p:childTnLst>
                                    <p:set>
                                      <p:cBhvr>
                                        <p:cTn id="191" dur="1" fill="hold">
                                          <p:stCondLst>
                                            <p:cond delay="0"/>
                                          </p:stCondLst>
                                        </p:cTn>
                                        <p:tgtEl>
                                          <p:spTgt spid="1317982"/>
                                        </p:tgtEl>
                                        <p:attrNameLst>
                                          <p:attrName>style.visibility</p:attrName>
                                        </p:attrNameLst>
                                      </p:cBhvr>
                                      <p:to>
                                        <p:strVal val="visible"/>
                                      </p:to>
                                    </p:set>
                                  </p:childTnLst>
                                </p:cTn>
                              </p:par>
                            </p:childTnLst>
                          </p:cTn>
                        </p:par>
                        <p:par>
                          <p:cTn id="192" fill="hold" nodeType="afterGroup">
                            <p:stCondLst>
                              <p:cond delay="24500"/>
                            </p:stCondLst>
                            <p:childTnLst>
                              <p:par>
                                <p:cTn id="193" presetID="22" presetClass="entr" presetSubtype="1" fill="hold" grpId="0" nodeType="afterEffect">
                                  <p:stCondLst>
                                    <p:cond delay="0"/>
                                  </p:stCondLst>
                                  <p:childTnLst>
                                    <p:set>
                                      <p:cBhvr>
                                        <p:cTn id="194" dur="1" fill="hold">
                                          <p:stCondLst>
                                            <p:cond delay="0"/>
                                          </p:stCondLst>
                                        </p:cTn>
                                        <p:tgtEl>
                                          <p:spTgt spid="1318006"/>
                                        </p:tgtEl>
                                        <p:attrNameLst>
                                          <p:attrName>style.visibility</p:attrName>
                                        </p:attrNameLst>
                                      </p:cBhvr>
                                      <p:to>
                                        <p:strVal val="visible"/>
                                      </p:to>
                                    </p:set>
                                    <p:animEffect transition="in" filter="wipe(up)">
                                      <p:cBhvr>
                                        <p:cTn id="195" dur="2000"/>
                                        <p:tgtEl>
                                          <p:spTgt spid="1318006"/>
                                        </p:tgtEl>
                                      </p:cBhvr>
                                    </p:animEffect>
                                  </p:childTnLst>
                                </p:cTn>
                              </p:par>
                            </p:childTnLst>
                          </p:cTn>
                        </p:par>
                        <p:par>
                          <p:cTn id="196" fill="hold" nodeType="afterGroup">
                            <p:stCondLst>
                              <p:cond delay="26500"/>
                            </p:stCondLst>
                            <p:childTnLst>
                              <p:par>
                                <p:cTn id="197" presetID="1" presetClass="entr" presetSubtype="0" fill="hold" grpId="0" nodeType="afterEffect">
                                  <p:stCondLst>
                                    <p:cond delay="0"/>
                                  </p:stCondLst>
                                  <p:childTnLst>
                                    <p:set>
                                      <p:cBhvr>
                                        <p:cTn id="198" dur="1" fill="hold">
                                          <p:stCondLst>
                                            <p:cond delay="0"/>
                                          </p:stCondLst>
                                        </p:cTn>
                                        <p:tgtEl>
                                          <p:spTgt spid="1317986"/>
                                        </p:tgtEl>
                                        <p:attrNameLst>
                                          <p:attrName>style.visibility</p:attrName>
                                        </p:attrNameLst>
                                      </p:cBhvr>
                                      <p:to>
                                        <p:strVal val="visible"/>
                                      </p:to>
                                    </p:set>
                                  </p:childTnLst>
                                </p:cTn>
                              </p:par>
                            </p:childTnLst>
                          </p:cTn>
                        </p:par>
                        <p:par>
                          <p:cTn id="199" fill="hold" nodeType="afterGroup">
                            <p:stCondLst>
                              <p:cond delay="26500"/>
                            </p:stCondLst>
                            <p:childTnLst>
                              <p:par>
                                <p:cTn id="200" presetID="3" presetClass="emph" presetSubtype="2" fill="hold" grpId="2" nodeType="afterEffect">
                                  <p:stCondLst>
                                    <p:cond delay="0"/>
                                  </p:stCondLst>
                                  <p:childTnLst>
                                    <p:animClr clrSpc="rgb" dir="cw">
                                      <p:cBhvr override="childStyle">
                                        <p:cTn id="201" dur="2000" fill="hold"/>
                                        <p:tgtEl>
                                          <p:spTgt spid="1317968"/>
                                        </p:tgtEl>
                                        <p:attrNameLst>
                                          <p:attrName>style.color</p:attrName>
                                        </p:attrNameLst>
                                      </p:cBhvr>
                                      <p:to>
                                        <a:srgbClr val="DDDDDD"/>
                                      </p:to>
                                    </p:animClr>
                                  </p:childTnLst>
                                </p:cTn>
                              </p:par>
                              <p:par>
                                <p:cTn id="202" presetID="3" presetClass="emph" presetSubtype="2" fill="hold" grpId="2" nodeType="withEffect">
                                  <p:stCondLst>
                                    <p:cond delay="0"/>
                                  </p:stCondLst>
                                  <p:childTnLst>
                                    <p:animClr clrSpc="rgb" dir="cw">
                                      <p:cBhvr override="childStyle">
                                        <p:cTn id="203" dur="2000" fill="hold"/>
                                        <p:tgtEl>
                                          <p:spTgt spid="1317973"/>
                                        </p:tgtEl>
                                        <p:attrNameLst>
                                          <p:attrName>style.color</p:attrName>
                                        </p:attrNameLst>
                                      </p:cBhvr>
                                      <p:to>
                                        <a:srgbClr val="DDDDDD"/>
                                      </p:to>
                                    </p:animClr>
                                  </p:childTnLst>
                                </p:cTn>
                              </p:par>
                            </p:childTnLst>
                          </p:cTn>
                        </p:par>
                      </p:childTnLst>
                    </p:cTn>
                  </p:par>
                  <p:par>
                    <p:cTn id="204" fill="hold" nodeType="clickPar">
                      <p:stCondLst>
                        <p:cond delay="indefinite"/>
                      </p:stCondLst>
                      <p:childTnLst>
                        <p:par>
                          <p:cTn id="205" fill="hold" nodeType="withGroup">
                            <p:stCondLst>
                              <p:cond delay="0"/>
                            </p:stCondLst>
                            <p:childTnLst>
                              <p:par>
                                <p:cTn id="206" presetID="1" presetClass="entr" presetSubtype="0" fill="hold" grpId="0" nodeType="clickEffect">
                                  <p:stCondLst>
                                    <p:cond delay="0"/>
                                  </p:stCondLst>
                                  <p:childTnLst>
                                    <p:set>
                                      <p:cBhvr>
                                        <p:cTn id="207" dur="1" fill="hold">
                                          <p:stCondLst>
                                            <p:cond delay="0"/>
                                          </p:stCondLst>
                                        </p:cTn>
                                        <p:tgtEl>
                                          <p:spTgt spid="1317976"/>
                                        </p:tgtEl>
                                        <p:attrNameLst>
                                          <p:attrName>style.visibility</p:attrName>
                                        </p:attrNameLst>
                                      </p:cBhvr>
                                      <p:to>
                                        <p:strVal val="visible"/>
                                      </p:to>
                                    </p:set>
                                  </p:childTnLst>
                                </p:cTn>
                              </p:par>
                            </p:childTnLst>
                          </p:cTn>
                        </p:par>
                        <p:par>
                          <p:cTn id="208" fill="hold" nodeType="afterGroup">
                            <p:stCondLst>
                              <p:cond delay="0"/>
                            </p:stCondLst>
                            <p:childTnLst>
                              <p:par>
                                <p:cTn id="209" presetID="1" presetClass="entr" presetSubtype="0" fill="hold" grpId="0" nodeType="afterEffect">
                                  <p:stCondLst>
                                    <p:cond delay="0"/>
                                  </p:stCondLst>
                                  <p:iterate type="lt">
                                    <p:tmAbs val="0"/>
                                  </p:iterate>
                                  <p:childTnLst>
                                    <p:set>
                                      <p:cBhvr>
                                        <p:cTn id="210" dur="1" fill="hold">
                                          <p:stCondLst>
                                            <p:cond delay="0"/>
                                          </p:stCondLst>
                                        </p:cTn>
                                        <p:tgtEl>
                                          <p:spTgt spid="1317994"/>
                                        </p:tgtEl>
                                        <p:attrNameLst>
                                          <p:attrName>style.visibility</p:attrName>
                                        </p:attrNameLst>
                                      </p:cBhvr>
                                      <p:to>
                                        <p:strVal val="visible"/>
                                      </p:to>
                                    </p:set>
                                  </p:childTnLst>
                                </p:cTn>
                              </p:par>
                            </p:childTnLst>
                          </p:cTn>
                        </p:par>
                        <p:par>
                          <p:cTn id="211" fill="hold" nodeType="afterGroup">
                            <p:stCondLst>
                              <p:cond delay="0"/>
                            </p:stCondLst>
                            <p:childTnLst>
                              <p:par>
                                <p:cTn id="212" presetID="22" presetClass="entr" presetSubtype="8" fill="hold" grpId="0" nodeType="afterEffect">
                                  <p:stCondLst>
                                    <p:cond delay="0"/>
                                  </p:stCondLst>
                                  <p:childTnLst>
                                    <p:set>
                                      <p:cBhvr>
                                        <p:cTn id="213" dur="1" fill="hold">
                                          <p:stCondLst>
                                            <p:cond delay="0"/>
                                          </p:stCondLst>
                                        </p:cTn>
                                        <p:tgtEl>
                                          <p:spTgt spid="1317890"/>
                                        </p:tgtEl>
                                        <p:attrNameLst>
                                          <p:attrName>style.visibility</p:attrName>
                                        </p:attrNameLst>
                                      </p:cBhvr>
                                      <p:to>
                                        <p:strVal val="visible"/>
                                      </p:to>
                                    </p:set>
                                    <p:animEffect transition="in" filter="wipe(left)">
                                      <p:cBhvr>
                                        <p:cTn id="214" dur="1000"/>
                                        <p:tgtEl>
                                          <p:spTgt spid="1317890"/>
                                        </p:tgtEl>
                                      </p:cBhvr>
                                    </p:animEffect>
                                  </p:childTnLst>
                                </p:cTn>
                              </p:par>
                            </p:childTnLst>
                          </p:cTn>
                        </p:par>
                        <p:par>
                          <p:cTn id="215" fill="hold" nodeType="afterGroup">
                            <p:stCondLst>
                              <p:cond delay="1000"/>
                            </p:stCondLst>
                            <p:childTnLst>
                              <p:par>
                                <p:cTn id="216" presetID="1" presetClass="entr" presetSubtype="0" fill="hold" grpId="0" nodeType="afterEffect">
                                  <p:stCondLst>
                                    <p:cond delay="0"/>
                                  </p:stCondLst>
                                  <p:childTnLst>
                                    <p:set>
                                      <p:cBhvr>
                                        <p:cTn id="217" dur="1" fill="hold">
                                          <p:stCondLst>
                                            <p:cond delay="0"/>
                                          </p:stCondLst>
                                        </p:cTn>
                                        <p:tgtEl>
                                          <p:spTgt spid="1317989"/>
                                        </p:tgtEl>
                                        <p:attrNameLst>
                                          <p:attrName>style.visibility</p:attrName>
                                        </p:attrNameLst>
                                      </p:cBhvr>
                                      <p:to>
                                        <p:strVal val="visible"/>
                                      </p:to>
                                    </p:set>
                                  </p:childTnLst>
                                </p:cTn>
                              </p:par>
                            </p:childTnLst>
                          </p:cTn>
                        </p:par>
                        <p:par>
                          <p:cTn id="218" fill="hold" nodeType="afterGroup">
                            <p:stCondLst>
                              <p:cond delay="1000"/>
                            </p:stCondLst>
                            <p:childTnLst>
                              <p:par>
                                <p:cTn id="219" presetID="1" presetClass="entr" presetSubtype="0" fill="hold" grpId="0" nodeType="afterEffect">
                                  <p:stCondLst>
                                    <p:cond delay="0"/>
                                  </p:stCondLst>
                                  <p:childTnLst>
                                    <p:set>
                                      <p:cBhvr>
                                        <p:cTn id="220" dur="1" fill="hold">
                                          <p:stCondLst>
                                            <p:cond delay="0"/>
                                          </p:stCondLst>
                                        </p:cTn>
                                        <p:tgtEl>
                                          <p:spTgt spid="1318007"/>
                                        </p:tgtEl>
                                        <p:attrNameLst>
                                          <p:attrName>style.visibility</p:attrName>
                                        </p:attrNameLst>
                                      </p:cBhvr>
                                      <p:to>
                                        <p:strVal val="visible"/>
                                      </p:to>
                                    </p:set>
                                  </p:childTnLst>
                                </p:cTn>
                              </p:par>
                            </p:childTnLst>
                          </p:cTn>
                        </p:par>
                        <p:par>
                          <p:cTn id="221" fill="hold" nodeType="afterGroup">
                            <p:stCondLst>
                              <p:cond delay="1000"/>
                            </p:stCondLst>
                            <p:childTnLst>
                              <p:par>
                                <p:cTn id="222" presetID="22" presetClass="entr" presetSubtype="8" fill="hold" grpId="0" nodeType="afterEffect">
                                  <p:stCondLst>
                                    <p:cond delay="0"/>
                                  </p:stCondLst>
                                  <p:childTnLst>
                                    <p:set>
                                      <p:cBhvr>
                                        <p:cTn id="223" dur="1" fill="hold">
                                          <p:stCondLst>
                                            <p:cond delay="0"/>
                                          </p:stCondLst>
                                        </p:cTn>
                                        <p:tgtEl>
                                          <p:spTgt spid="1317891"/>
                                        </p:tgtEl>
                                        <p:attrNameLst>
                                          <p:attrName>style.visibility</p:attrName>
                                        </p:attrNameLst>
                                      </p:cBhvr>
                                      <p:to>
                                        <p:strVal val="visible"/>
                                      </p:to>
                                    </p:set>
                                    <p:animEffect transition="in" filter="wipe(left)">
                                      <p:cBhvr>
                                        <p:cTn id="224" dur="1000"/>
                                        <p:tgtEl>
                                          <p:spTgt spid="1317891"/>
                                        </p:tgtEl>
                                      </p:cBhvr>
                                    </p:animEffect>
                                  </p:childTnLst>
                                </p:cTn>
                              </p:par>
                            </p:childTnLst>
                          </p:cTn>
                        </p:par>
                        <p:par>
                          <p:cTn id="225" fill="hold" nodeType="afterGroup">
                            <p:stCondLst>
                              <p:cond delay="2000"/>
                            </p:stCondLst>
                            <p:childTnLst>
                              <p:par>
                                <p:cTn id="226" presetID="1" presetClass="entr" presetSubtype="0" fill="hold" grpId="0" nodeType="afterEffect">
                                  <p:stCondLst>
                                    <p:cond delay="0"/>
                                  </p:stCondLst>
                                  <p:childTnLst>
                                    <p:set>
                                      <p:cBhvr>
                                        <p:cTn id="227" dur="1" fill="hold">
                                          <p:stCondLst>
                                            <p:cond delay="0"/>
                                          </p:stCondLst>
                                        </p:cTn>
                                        <p:tgtEl>
                                          <p:spTgt spid="1317990"/>
                                        </p:tgtEl>
                                        <p:attrNameLst>
                                          <p:attrName>style.visibility</p:attrName>
                                        </p:attrNameLst>
                                      </p:cBhvr>
                                      <p:to>
                                        <p:strVal val="visible"/>
                                      </p:to>
                                    </p:set>
                                  </p:childTnLst>
                                </p:cTn>
                              </p:par>
                            </p:childTnLst>
                          </p:cTn>
                        </p:par>
                        <p:par>
                          <p:cTn id="228" fill="hold" nodeType="afterGroup">
                            <p:stCondLst>
                              <p:cond delay="2000"/>
                            </p:stCondLst>
                            <p:childTnLst>
                              <p:par>
                                <p:cTn id="229" presetID="1" presetClass="entr" presetSubtype="0" fill="hold" grpId="0" nodeType="afterEffect">
                                  <p:stCondLst>
                                    <p:cond delay="0"/>
                                  </p:stCondLst>
                                  <p:iterate type="lt">
                                    <p:tmAbs val="0"/>
                                  </p:iterate>
                                  <p:childTnLst>
                                    <p:set>
                                      <p:cBhvr>
                                        <p:cTn id="230" dur="1" fill="hold">
                                          <p:stCondLst>
                                            <p:cond delay="0"/>
                                          </p:stCondLst>
                                        </p:cTn>
                                        <p:tgtEl>
                                          <p:spTgt spid="1318008"/>
                                        </p:tgtEl>
                                        <p:attrNameLst>
                                          <p:attrName>style.visibility</p:attrName>
                                        </p:attrNameLst>
                                      </p:cBhvr>
                                      <p:to>
                                        <p:strVal val="visible"/>
                                      </p:to>
                                    </p:set>
                                  </p:childTnLst>
                                </p:cTn>
                              </p:par>
                            </p:childTnLst>
                          </p:cTn>
                        </p:par>
                        <p:par>
                          <p:cTn id="231" fill="hold" nodeType="afterGroup">
                            <p:stCondLst>
                              <p:cond delay="2000"/>
                            </p:stCondLst>
                            <p:childTnLst>
                              <p:par>
                                <p:cTn id="232" presetID="22" presetClass="entr" presetSubtype="8" fill="hold" grpId="0" nodeType="afterEffect">
                                  <p:stCondLst>
                                    <p:cond delay="0"/>
                                  </p:stCondLst>
                                  <p:childTnLst>
                                    <p:set>
                                      <p:cBhvr>
                                        <p:cTn id="233" dur="1" fill="hold">
                                          <p:stCondLst>
                                            <p:cond delay="0"/>
                                          </p:stCondLst>
                                        </p:cTn>
                                        <p:tgtEl>
                                          <p:spTgt spid="1317892"/>
                                        </p:tgtEl>
                                        <p:attrNameLst>
                                          <p:attrName>style.visibility</p:attrName>
                                        </p:attrNameLst>
                                      </p:cBhvr>
                                      <p:to>
                                        <p:strVal val="visible"/>
                                      </p:to>
                                    </p:set>
                                    <p:animEffect transition="in" filter="wipe(left)">
                                      <p:cBhvr>
                                        <p:cTn id="234" dur="1000"/>
                                        <p:tgtEl>
                                          <p:spTgt spid="1317892"/>
                                        </p:tgtEl>
                                      </p:cBhvr>
                                    </p:animEffect>
                                  </p:childTnLst>
                                </p:cTn>
                              </p:par>
                            </p:childTnLst>
                          </p:cTn>
                        </p:par>
                        <p:par>
                          <p:cTn id="235" fill="hold" nodeType="afterGroup">
                            <p:stCondLst>
                              <p:cond delay="3000"/>
                            </p:stCondLst>
                            <p:childTnLst>
                              <p:par>
                                <p:cTn id="236" presetID="1" presetClass="entr" presetSubtype="0" fill="hold" grpId="0" nodeType="afterEffect">
                                  <p:stCondLst>
                                    <p:cond delay="0"/>
                                  </p:stCondLst>
                                  <p:childTnLst>
                                    <p:set>
                                      <p:cBhvr>
                                        <p:cTn id="237" dur="1" fill="hold">
                                          <p:stCondLst>
                                            <p:cond delay="0"/>
                                          </p:stCondLst>
                                        </p:cTn>
                                        <p:tgtEl>
                                          <p:spTgt spid="1317991"/>
                                        </p:tgtEl>
                                        <p:attrNameLst>
                                          <p:attrName>style.visibility</p:attrName>
                                        </p:attrNameLst>
                                      </p:cBhvr>
                                      <p:to>
                                        <p:strVal val="visible"/>
                                      </p:to>
                                    </p:set>
                                  </p:childTnLst>
                                </p:cTn>
                              </p:par>
                            </p:childTnLst>
                          </p:cTn>
                        </p:par>
                        <p:par>
                          <p:cTn id="238" fill="hold" nodeType="afterGroup">
                            <p:stCondLst>
                              <p:cond delay="3000"/>
                            </p:stCondLst>
                            <p:childTnLst>
                              <p:par>
                                <p:cTn id="239" presetID="1" presetClass="entr" presetSubtype="0" fill="hold" grpId="0" nodeType="afterEffect">
                                  <p:stCondLst>
                                    <p:cond delay="0"/>
                                  </p:stCondLst>
                                  <p:childTnLst>
                                    <p:set>
                                      <p:cBhvr>
                                        <p:cTn id="240" dur="1" fill="hold">
                                          <p:stCondLst>
                                            <p:cond delay="0"/>
                                          </p:stCondLst>
                                        </p:cTn>
                                        <p:tgtEl>
                                          <p:spTgt spid="1318009"/>
                                        </p:tgtEl>
                                        <p:attrNameLst>
                                          <p:attrName>style.visibility</p:attrName>
                                        </p:attrNameLst>
                                      </p:cBhvr>
                                      <p:to>
                                        <p:strVal val="visible"/>
                                      </p:to>
                                    </p:set>
                                  </p:childTnLst>
                                </p:cTn>
                              </p:par>
                            </p:childTnLst>
                          </p:cTn>
                        </p:par>
                        <p:par>
                          <p:cTn id="241" fill="hold" nodeType="afterGroup">
                            <p:stCondLst>
                              <p:cond delay="3000"/>
                            </p:stCondLst>
                            <p:childTnLst>
                              <p:par>
                                <p:cTn id="242" presetID="22" presetClass="entr" presetSubtype="8" fill="hold" grpId="0" nodeType="afterEffect">
                                  <p:stCondLst>
                                    <p:cond delay="0"/>
                                  </p:stCondLst>
                                  <p:childTnLst>
                                    <p:set>
                                      <p:cBhvr>
                                        <p:cTn id="243" dur="1" fill="hold">
                                          <p:stCondLst>
                                            <p:cond delay="0"/>
                                          </p:stCondLst>
                                        </p:cTn>
                                        <p:tgtEl>
                                          <p:spTgt spid="1317893"/>
                                        </p:tgtEl>
                                        <p:attrNameLst>
                                          <p:attrName>style.visibility</p:attrName>
                                        </p:attrNameLst>
                                      </p:cBhvr>
                                      <p:to>
                                        <p:strVal val="visible"/>
                                      </p:to>
                                    </p:set>
                                    <p:animEffect transition="in" filter="wipe(left)">
                                      <p:cBhvr>
                                        <p:cTn id="244" dur="1000"/>
                                        <p:tgtEl>
                                          <p:spTgt spid="1317893"/>
                                        </p:tgtEl>
                                      </p:cBhvr>
                                    </p:animEffect>
                                  </p:childTnLst>
                                </p:cTn>
                              </p:par>
                            </p:childTnLst>
                          </p:cTn>
                        </p:par>
                        <p:par>
                          <p:cTn id="245" fill="hold" nodeType="afterGroup">
                            <p:stCondLst>
                              <p:cond delay="4000"/>
                            </p:stCondLst>
                            <p:childTnLst>
                              <p:par>
                                <p:cTn id="246" presetID="1" presetClass="entr" presetSubtype="0" fill="hold" grpId="0" nodeType="afterEffect">
                                  <p:stCondLst>
                                    <p:cond delay="0"/>
                                  </p:stCondLst>
                                  <p:childTnLst>
                                    <p:set>
                                      <p:cBhvr>
                                        <p:cTn id="247" dur="1" fill="hold">
                                          <p:stCondLst>
                                            <p:cond delay="0"/>
                                          </p:stCondLst>
                                        </p:cTn>
                                        <p:tgtEl>
                                          <p:spTgt spid="1317992"/>
                                        </p:tgtEl>
                                        <p:attrNameLst>
                                          <p:attrName>style.visibility</p:attrName>
                                        </p:attrNameLst>
                                      </p:cBhvr>
                                      <p:to>
                                        <p:strVal val="visible"/>
                                      </p:to>
                                    </p:set>
                                  </p:childTnLst>
                                </p:cTn>
                              </p:par>
                            </p:childTnLst>
                          </p:cTn>
                        </p:par>
                        <p:par>
                          <p:cTn id="248" fill="hold" nodeType="afterGroup">
                            <p:stCondLst>
                              <p:cond delay="4000"/>
                            </p:stCondLst>
                            <p:childTnLst>
                              <p:par>
                                <p:cTn id="249" presetID="1" presetClass="entr" presetSubtype="0" fill="hold" grpId="0" nodeType="afterEffect">
                                  <p:stCondLst>
                                    <p:cond delay="0"/>
                                  </p:stCondLst>
                                  <p:iterate type="lt">
                                    <p:tmAbs val="0"/>
                                  </p:iterate>
                                  <p:childTnLst>
                                    <p:set>
                                      <p:cBhvr>
                                        <p:cTn id="250" dur="1" fill="hold">
                                          <p:stCondLst>
                                            <p:cond delay="0"/>
                                          </p:stCondLst>
                                        </p:cTn>
                                        <p:tgtEl>
                                          <p:spTgt spid="1318010"/>
                                        </p:tgtEl>
                                        <p:attrNameLst>
                                          <p:attrName>style.visibility</p:attrName>
                                        </p:attrNameLst>
                                      </p:cBhvr>
                                      <p:to>
                                        <p:strVal val="visible"/>
                                      </p:to>
                                    </p:set>
                                  </p:childTnLst>
                                </p:cTn>
                              </p:par>
                            </p:childTnLst>
                          </p:cTn>
                        </p:par>
                        <p:par>
                          <p:cTn id="251" fill="hold" nodeType="afterGroup">
                            <p:stCondLst>
                              <p:cond delay="4000"/>
                            </p:stCondLst>
                            <p:childTnLst>
                              <p:par>
                                <p:cTn id="252" presetID="22" presetClass="entr" presetSubtype="8" fill="hold" grpId="0" nodeType="afterEffect">
                                  <p:stCondLst>
                                    <p:cond delay="0"/>
                                  </p:stCondLst>
                                  <p:childTnLst>
                                    <p:set>
                                      <p:cBhvr>
                                        <p:cTn id="253" dur="1" fill="hold">
                                          <p:stCondLst>
                                            <p:cond delay="0"/>
                                          </p:stCondLst>
                                        </p:cTn>
                                        <p:tgtEl>
                                          <p:spTgt spid="1317894"/>
                                        </p:tgtEl>
                                        <p:attrNameLst>
                                          <p:attrName>style.visibility</p:attrName>
                                        </p:attrNameLst>
                                      </p:cBhvr>
                                      <p:to>
                                        <p:strVal val="visible"/>
                                      </p:to>
                                    </p:set>
                                    <p:animEffect transition="in" filter="wipe(left)">
                                      <p:cBhvr>
                                        <p:cTn id="254" dur="1000"/>
                                        <p:tgtEl>
                                          <p:spTgt spid="1317894"/>
                                        </p:tgtEl>
                                      </p:cBhvr>
                                    </p:animEffect>
                                  </p:childTnLst>
                                </p:cTn>
                              </p:par>
                            </p:childTnLst>
                          </p:cTn>
                        </p:par>
                        <p:par>
                          <p:cTn id="255" fill="hold" nodeType="afterGroup">
                            <p:stCondLst>
                              <p:cond delay="5000"/>
                            </p:stCondLst>
                            <p:childTnLst>
                              <p:par>
                                <p:cTn id="256" presetID="1" presetClass="entr" presetSubtype="0" fill="hold" grpId="0" nodeType="afterEffect">
                                  <p:stCondLst>
                                    <p:cond delay="0"/>
                                  </p:stCondLst>
                                  <p:childTnLst>
                                    <p:set>
                                      <p:cBhvr>
                                        <p:cTn id="257" dur="1" fill="hold">
                                          <p:stCondLst>
                                            <p:cond delay="0"/>
                                          </p:stCondLst>
                                        </p:cTn>
                                        <p:tgtEl>
                                          <p:spTgt spid="1317993"/>
                                        </p:tgtEl>
                                        <p:attrNameLst>
                                          <p:attrName>style.visibility</p:attrName>
                                        </p:attrNameLst>
                                      </p:cBhvr>
                                      <p:to>
                                        <p:strVal val="visible"/>
                                      </p:to>
                                    </p:set>
                                  </p:childTnLst>
                                </p:cTn>
                              </p:par>
                            </p:childTnLst>
                          </p:cTn>
                        </p:par>
                        <p:par>
                          <p:cTn id="258" fill="hold" nodeType="afterGroup">
                            <p:stCondLst>
                              <p:cond delay="5000"/>
                            </p:stCondLst>
                            <p:childTnLst>
                              <p:par>
                                <p:cTn id="259" presetID="1" presetClass="entr" presetSubtype="0" fill="hold" grpId="0" nodeType="afterEffect">
                                  <p:stCondLst>
                                    <p:cond delay="0"/>
                                  </p:stCondLst>
                                  <p:childTnLst>
                                    <p:set>
                                      <p:cBhvr>
                                        <p:cTn id="260" dur="1" fill="hold">
                                          <p:stCondLst>
                                            <p:cond delay="0"/>
                                          </p:stCondLst>
                                        </p:cTn>
                                        <p:tgtEl>
                                          <p:spTgt spid="1318011"/>
                                        </p:tgtEl>
                                        <p:attrNameLst>
                                          <p:attrName>style.visibility</p:attrName>
                                        </p:attrNameLst>
                                      </p:cBhvr>
                                      <p:to>
                                        <p:strVal val="visible"/>
                                      </p:to>
                                    </p:set>
                                  </p:childTnLst>
                                </p:cTn>
                              </p:par>
                            </p:childTnLst>
                          </p:cTn>
                        </p:par>
                        <p:par>
                          <p:cTn id="261" fill="hold" nodeType="afterGroup">
                            <p:stCondLst>
                              <p:cond delay="5000"/>
                            </p:stCondLst>
                            <p:childTnLst>
                              <p:par>
                                <p:cTn id="262" presetID="22" presetClass="entr" presetSubtype="8" fill="hold" grpId="0" nodeType="afterEffect">
                                  <p:stCondLst>
                                    <p:cond delay="0"/>
                                  </p:stCondLst>
                                  <p:childTnLst>
                                    <p:set>
                                      <p:cBhvr>
                                        <p:cTn id="263" dur="1" fill="hold">
                                          <p:stCondLst>
                                            <p:cond delay="0"/>
                                          </p:stCondLst>
                                        </p:cTn>
                                        <p:tgtEl>
                                          <p:spTgt spid="1317895"/>
                                        </p:tgtEl>
                                        <p:attrNameLst>
                                          <p:attrName>style.visibility</p:attrName>
                                        </p:attrNameLst>
                                      </p:cBhvr>
                                      <p:to>
                                        <p:strVal val="visible"/>
                                      </p:to>
                                    </p:set>
                                    <p:animEffect transition="in" filter="wipe(left)">
                                      <p:cBhvr>
                                        <p:cTn id="264" dur="1000"/>
                                        <p:tgtEl>
                                          <p:spTgt spid="1317895"/>
                                        </p:tgtEl>
                                      </p:cBhvr>
                                    </p:animEffec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36" presetClass="emph" presetSubtype="0" repeatCount="indefinite" fill="hold" grpId="1" nodeType="clickEffect">
                                  <p:stCondLst>
                                    <p:cond delay="0"/>
                                  </p:stCondLst>
                                  <p:iterate type="lt">
                                    <p:tmPct val="10000"/>
                                  </p:iterate>
                                  <p:childTnLst>
                                    <p:animScale>
                                      <p:cBhvr>
                                        <p:cTn id="268" dur="1000" autoRev="1" fill="hold">
                                          <p:stCondLst>
                                            <p:cond delay="0"/>
                                          </p:stCondLst>
                                        </p:cTn>
                                        <p:tgtEl>
                                          <p:spTgt spid="1317994"/>
                                        </p:tgtEl>
                                      </p:cBhvr>
                                      <p:to x="80000" y="100000"/>
                                    </p:animScale>
                                    <p:anim by="(#ppt_w*0.10)" calcmode="lin" valueType="num">
                                      <p:cBhvr>
                                        <p:cTn id="269" dur="1000" autoRev="1" fill="hold">
                                          <p:stCondLst>
                                            <p:cond delay="0"/>
                                          </p:stCondLst>
                                        </p:cTn>
                                        <p:tgtEl>
                                          <p:spTgt spid="1317994"/>
                                        </p:tgtEl>
                                        <p:attrNameLst>
                                          <p:attrName>ppt_x</p:attrName>
                                        </p:attrNameLst>
                                      </p:cBhvr>
                                    </p:anim>
                                    <p:anim by="(-#ppt_w*0.10)" calcmode="lin" valueType="num">
                                      <p:cBhvr>
                                        <p:cTn id="270" dur="1000" autoRev="1" fill="hold">
                                          <p:stCondLst>
                                            <p:cond delay="0"/>
                                          </p:stCondLst>
                                        </p:cTn>
                                        <p:tgtEl>
                                          <p:spTgt spid="1317994"/>
                                        </p:tgtEl>
                                        <p:attrNameLst>
                                          <p:attrName>ppt_y</p:attrName>
                                        </p:attrNameLst>
                                      </p:cBhvr>
                                    </p:anim>
                                    <p:animRot by="-480000">
                                      <p:cBhvr>
                                        <p:cTn id="271" dur="1000" autoRev="1" fill="hold">
                                          <p:stCondLst>
                                            <p:cond delay="0"/>
                                          </p:stCondLst>
                                        </p:cTn>
                                        <p:tgtEl>
                                          <p:spTgt spid="1317994"/>
                                        </p:tgtEl>
                                        <p:attrNameLst>
                                          <p:attrName>r</p:attrName>
                                        </p:attrNameLst>
                                      </p:cBhvr>
                                    </p:animRot>
                                  </p:childTnLst>
                                </p:cTn>
                              </p:par>
                              <p:par>
                                <p:cTn id="272" presetID="36" presetClass="emph" presetSubtype="0" repeatCount="indefinite" fill="hold" grpId="1" nodeType="withEffect">
                                  <p:stCondLst>
                                    <p:cond delay="0"/>
                                  </p:stCondLst>
                                  <p:iterate type="lt">
                                    <p:tmPct val="10000"/>
                                  </p:iterate>
                                  <p:childTnLst>
                                    <p:animScale>
                                      <p:cBhvr>
                                        <p:cTn id="273" dur="1000" autoRev="1" fill="hold">
                                          <p:stCondLst>
                                            <p:cond delay="0"/>
                                          </p:stCondLst>
                                        </p:cTn>
                                        <p:tgtEl>
                                          <p:spTgt spid="1318008"/>
                                        </p:tgtEl>
                                      </p:cBhvr>
                                      <p:to x="80000" y="100000"/>
                                    </p:animScale>
                                    <p:anim by="(#ppt_w*0.10)" calcmode="lin" valueType="num">
                                      <p:cBhvr>
                                        <p:cTn id="274" dur="1000" autoRev="1" fill="hold">
                                          <p:stCondLst>
                                            <p:cond delay="0"/>
                                          </p:stCondLst>
                                        </p:cTn>
                                        <p:tgtEl>
                                          <p:spTgt spid="1318008"/>
                                        </p:tgtEl>
                                        <p:attrNameLst>
                                          <p:attrName>ppt_x</p:attrName>
                                        </p:attrNameLst>
                                      </p:cBhvr>
                                    </p:anim>
                                    <p:anim by="(-#ppt_w*0.10)" calcmode="lin" valueType="num">
                                      <p:cBhvr>
                                        <p:cTn id="275" dur="1000" autoRev="1" fill="hold">
                                          <p:stCondLst>
                                            <p:cond delay="0"/>
                                          </p:stCondLst>
                                        </p:cTn>
                                        <p:tgtEl>
                                          <p:spTgt spid="1318008"/>
                                        </p:tgtEl>
                                        <p:attrNameLst>
                                          <p:attrName>ppt_y</p:attrName>
                                        </p:attrNameLst>
                                      </p:cBhvr>
                                    </p:anim>
                                    <p:animRot by="-480000">
                                      <p:cBhvr>
                                        <p:cTn id="276" dur="1000" autoRev="1" fill="hold">
                                          <p:stCondLst>
                                            <p:cond delay="0"/>
                                          </p:stCondLst>
                                        </p:cTn>
                                        <p:tgtEl>
                                          <p:spTgt spid="1318008"/>
                                        </p:tgtEl>
                                        <p:attrNameLst>
                                          <p:attrName>r</p:attrName>
                                        </p:attrNameLst>
                                      </p:cBhvr>
                                    </p:animRot>
                                  </p:childTnLst>
                                </p:cTn>
                              </p:par>
                              <p:par>
                                <p:cTn id="277" presetID="36" presetClass="emph" presetSubtype="0" repeatCount="indefinite" fill="hold" grpId="1" nodeType="withEffect">
                                  <p:stCondLst>
                                    <p:cond delay="0"/>
                                  </p:stCondLst>
                                  <p:iterate type="lt">
                                    <p:tmPct val="10000"/>
                                  </p:iterate>
                                  <p:childTnLst>
                                    <p:animScale>
                                      <p:cBhvr>
                                        <p:cTn id="278" dur="1000" autoRev="1" fill="hold">
                                          <p:stCondLst>
                                            <p:cond delay="0"/>
                                          </p:stCondLst>
                                        </p:cTn>
                                        <p:tgtEl>
                                          <p:spTgt spid="1318010"/>
                                        </p:tgtEl>
                                      </p:cBhvr>
                                      <p:to x="80000" y="100000"/>
                                    </p:animScale>
                                    <p:anim by="(#ppt_w*0.10)" calcmode="lin" valueType="num">
                                      <p:cBhvr>
                                        <p:cTn id="279" dur="1000" autoRev="1" fill="hold">
                                          <p:stCondLst>
                                            <p:cond delay="0"/>
                                          </p:stCondLst>
                                        </p:cTn>
                                        <p:tgtEl>
                                          <p:spTgt spid="1318010"/>
                                        </p:tgtEl>
                                        <p:attrNameLst>
                                          <p:attrName>ppt_x</p:attrName>
                                        </p:attrNameLst>
                                      </p:cBhvr>
                                    </p:anim>
                                    <p:anim by="(-#ppt_w*0.10)" calcmode="lin" valueType="num">
                                      <p:cBhvr>
                                        <p:cTn id="280" dur="1000" autoRev="1" fill="hold">
                                          <p:stCondLst>
                                            <p:cond delay="0"/>
                                          </p:stCondLst>
                                        </p:cTn>
                                        <p:tgtEl>
                                          <p:spTgt spid="1318010"/>
                                        </p:tgtEl>
                                        <p:attrNameLst>
                                          <p:attrName>ppt_y</p:attrName>
                                        </p:attrNameLst>
                                      </p:cBhvr>
                                    </p:anim>
                                    <p:animRot by="-480000">
                                      <p:cBhvr>
                                        <p:cTn id="281" dur="1000" autoRev="1" fill="hold">
                                          <p:stCondLst>
                                            <p:cond delay="0"/>
                                          </p:stCondLst>
                                        </p:cTn>
                                        <p:tgtEl>
                                          <p:spTgt spid="13180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7890" grpId="0" animBg="1"/>
      <p:bldP spid="1317891" grpId="0" animBg="1"/>
      <p:bldP spid="1317892" grpId="0" animBg="1"/>
      <p:bldP spid="1317893" grpId="0" animBg="1"/>
      <p:bldP spid="1317894" grpId="0" animBg="1"/>
      <p:bldP spid="1317895" grpId="0" animBg="1"/>
      <p:bldP spid="1317961" grpId="0"/>
      <p:bldP spid="1317962" grpId="0" animBg="1"/>
      <p:bldP spid="1317963" grpId="0" animBg="1"/>
      <p:bldP spid="1317964" grpId="0"/>
      <p:bldP spid="1317964" grpId="1"/>
      <p:bldP spid="1317964" grpId="2"/>
      <p:bldP spid="1317965" grpId="0"/>
      <p:bldP spid="1317965" grpId="1"/>
      <p:bldP spid="1317965" grpId="2"/>
      <p:bldP spid="1317966" grpId="0"/>
      <p:bldP spid="1317966" grpId="1"/>
      <p:bldP spid="1317966" grpId="2"/>
      <p:bldP spid="1317967" grpId="0"/>
      <p:bldP spid="1317967" grpId="1"/>
      <p:bldP spid="1317967" grpId="2"/>
      <p:bldP spid="1317968" grpId="0"/>
      <p:bldP spid="1317968" grpId="1"/>
      <p:bldP spid="1317968" grpId="2"/>
      <p:bldP spid="1317969" grpId="0"/>
      <p:bldP spid="1317969" grpId="1"/>
      <p:bldP spid="1317969" grpId="2"/>
      <p:bldP spid="1317970" grpId="0"/>
      <p:bldP spid="1317970" grpId="1"/>
      <p:bldP spid="1317970" grpId="2"/>
      <p:bldP spid="1317971" grpId="0"/>
      <p:bldP spid="1317971" grpId="1"/>
      <p:bldP spid="1317971" grpId="2"/>
      <p:bldP spid="1317972" grpId="0"/>
      <p:bldP spid="1317972" grpId="1"/>
      <p:bldP spid="1317972" grpId="2"/>
      <p:bldP spid="1317973" grpId="0"/>
      <p:bldP spid="1317973" grpId="1"/>
      <p:bldP spid="1317973" grpId="2"/>
      <p:bldP spid="1317974" grpId="0"/>
      <p:bldP spid="1317974" grpId="1"/>
      <p:bldP spid="1317974" grpId="2"/>
      <p:bldP spid="1317975" grpId="0"/>
      <p:bldP spid="1317975" grpId="1"/>
      <p:bldP spid="1317975" grpId="2"/>
      <p:bldP spid="1317976" grpId="0"/>
      <p:bldP spid="1317977" grpId="0"/>
      <p:bldP spid="1317978" grpId="0"/>
      <p:bldP spid="1317979" grpId="0"/>
      <p:bldP spid="1317980" grpId="0"/>
      <p:bldP spid="1317981" grpId="0"/>
      <p:bldP spid="1317982" grpId="0"/>
      <p:bldP spid="1317983" grpId="0"/>
      <p:bldP spid="1317984" grpId="0"/>
      <p:bldP spid="1317985" grpId="0"/>
      <p:bldP spid="1317986" grpId="0"/>
      <p:bldP spid="1317987" grpId="0"/>
      <p:bldP spid="1317988" grpId="0"/>
      <p:bldP spid="1317989" grpId="0"/>
      <p:bldP spid="1317990" grpId="0"/>
      <p:bldP spid="1317991" grpId="0"/>
      <p:bldP spid="1317992" grpId="0"/>
      <p:bldP spid="1317993" grpId="0"/>
      <p:bldP spid="1317994" grpId="0"/>
      <p:bldP spid="1317994" grpId="1"/>
      <p:bldP spid="1317995" grpId="0" animBg="1"/>
      <p:bldP spid="1317996" grpId="0" animBg="1"/>
      <p:bldP spid="1317997" grpId="0" animBg="1"/>
      <p:bldP spid="1317998" grpId="0" animBg="1"/>
      <p:bldP spid="1317999" grpId="0" animBg="1"/>
      <p:bldP spid="1318000" grpId="0" animBg="1"/>
      <p:bldP spid="1318001" grpId="0" animBg="1"/>
      <p:bldP spid="1318002" grpId="0" animBg="1"/>
      <p:bldP spid="1318003" grpId="0" animBg="1"/>
      <p:bldP spid="1318004" grpId="0" animBg="1"/>
      <p:bldP spid="1318005" grpId="0" animBg="1"/>
      <p:bldP spid="1318006" grpId="0" animBg="1"/>
      <p:bldP spid="1318007" grpId="0"/>
      <p:bldP spid="1318008" grpId="0"/>
      <p:bldP spid="1318008" grpId="1"/>
      <p:bldP spid="1318009" grpId="0"/>
      <p:bldP spid="1318010" grpId="0"/>
      <p:bldP spid="1318010" grpId="1"/>
      <p:bldP spid="1318011" grpId="0"/>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smtClean="0"/>
              <a:t>Mixed Media Oriented Disk Scheduling</a:t>
            </a:r>
          </a:p>
        </p:txBody>
      </p:sp>
      <p:sp>
        <p:nvSpPr>
          <p:cNvPr id="121859" name="Rectangle 3"/>
          <p:cNvSpPr>
            <a:spLocks noGrp="1" noChangeArrowheads="1"/>
          </p:cNvSpPr>
          <p:nvPr>
            <p:ph type="body" idx="1"/>
          </p:nvPr>
        </p:nvSpPr>
        <p:spPr/>
        <p:txBody>
          <a:bodyPr/>
          <a:lstStyle/>
          <a:p>
            <a:pPr eaLnBrk="1" hangingPunct="1"/>
            <a:r>
              <a:rPr lang="en-US" smtClean="0"/>
              <a:t>Applications may require both RT and NRT data – desirable to have all on same disk</a:t>
            </a:r>
          </a:p>
          <a:p>
            <a:pPr eaLnBrk="1" hangingPunct="1">
              <a:buFont typeface="Wingdings" charset="2"/>
              <a:buNone/>
            </a:pPr>
            <a:endParaRPr lang="en-US" smtClean="0"/>
          </a:p>
          <a:p>
            <a:pPr eaLnBrk="1" hangingPunct="1"/>
            <a:r>
              <a:rPr lang="en-US" smtClean="0"/>
              <a:t>Several algorithms proposed:</a:t>
            </a:r>
          </a:p>
          <a:p>
            <a:pPr lvl="1" eaLnBrk="1" hangingPunct="1"/>
            <a:r>
              <a:rPr lang="en-US" smtClean="0"/>
              <a:t>Felini’s disk scheduler</a:t>
            </a:r>
          </a:p>
          <a:p>
            <a:pPr lvl="1" eaLnBrk="1" hangingPunct="1"/>
            <a:r>
              <a:rPr lang="en-US" smtClean="0"/>
              <a:t>Delta L</a:t>
            </a:r>
          </a:p>
          <a:p>
            <a:pPr lvl="1" eaLnBrk="1" hangingPunct="1"/>
            <a:r>
              <a:rPr lang="en-US" smtClean="0"/>
              <a:t>Fair mixed-media scheduling (FAMISH)</a:t>
            </a:r>
          </a:p>
          <a:p>
            <a:pPr lvl="1" eaLnBrk="1" hangingPunct="1"/>
            <a:r>
              <a:rPr lang="en-US" smtClean="0"/>
              <a:t>MARS scheduler</a:t>
            </a:r>
          </a:p>
          <a:p>
            <a:pPr lvl="1" eaLnBrk="1" hangingPunct="1"/>
            <a:r>
              <a:rPr lang="en-US" smtClean="0"/>
              <a:t>Cello </a:t>
            </a:r>
          </a:p>
          <a:p>
            <a:pPr lvl="1" eaLnBrk="1" hangingPunct="1"/>
            <a:r>
              <a:rPr lang="en-US" smtClean="0"/>
              <a:t>Adaptive disk scheduler for mixed media workloads (APEX) </a:t>
            </a:r>
          </a:p>
          <a:p>
            <a:pPr lvl="1" eaLnBrk="1" hangingPunct="1"/>
            <a:r>
              <a:rPr lang="en-US"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Memory Caching</a:t>
            </a:r>
          </a:p>
        </p:txBody>
      </p:sp>
      <p:sp>
        <p:nvSpPr>
          <p:cNvPr id="1226755" name="AutoShape 3"/>
          <p:cNvSpPr>
            <a:spLocks noChangeAspect="1" noChangeArrowheads="1"/>
          </p:cNvSpPr>
          <p:nvPr/>
        </p:nvSpPr>
        <p:spPr bwMode="auto">
          <a:xfrm>
            <a:off x="4967288" y="2951163"/>
            <a:ext cx="3384550" cy="863600"/>
          </a:xfrm>
          <a:prstGeom prst="roundRect">
            <a:avLst>
              <a:gd name="adj" fmla="val 16667"/>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pPr algn="ctr"/>
            <a:r>
              <a:rPr lang="en-US" sz="2800" b="0">
                <a:solidFill>
                  <a:schemeClr val="bg1"/>
                </a:solidFill>
              </a:rPr>
              <a:t>communication </a:t>
            </a:r>
          </a:p>
          <a:p>
            <a:pPr algn="ctr"/>
            <a:r>
              <a:rPr lang="en-US" sz="2800" b="0">
                <a:solidFill>
                  <a:schemeClr val="bg1"/>
                </a:solidFill>
              </a:rPr>
              <a:t>system</a:t>
            </a:r>
          </a:p>
        </p:txBody>
      </p:sp>
      <p:sp>
        <p:nvSpPr>
          <p:cNvPr id="1226756" name="AutoShape 4"/>
          <p:cNvSpPr>
            <a:spLocks noChangeAspect="1" noChangeArrowheads="1"/>
          </p:cNvSpPr>
          <p:nvPr/>
        </p:nvSpPr>
        <p:spPr bwMode="auto">
          <a:xfrm>
            <a:off x="2597150" y="1730375"/>
            <a:ext cx="3956050" cy="863600"/>
          </a:xfrm>
          <a:prstGeom prst="roundRect">
            <a:avLst>
              <a:gd name="adj" fmla="val 16667"/>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pPr algn="ctr"/>
            <a:r>
              <a:rPr lang="en-US" sz="2800" b="0">
                <a:solidFill>
                  <a:schemeClr val="bg1"/>
                </a:solidFill>
              </a:rPr>
              <a:t>application</a:t>
            </a:r>
          </a:p>
        </p:txBody>
      </p:sp>
      <p:sp>
        <p:nvSpPr>
          <p:cNvPr id="29701" name="AutoShape 5"/>
          <p:cNvSpPr>
            <a:spLocks noChangeAspect="1" noChangeArrowheads="1"/>
          </p:cNvSpPr>
          <p:nvPr/>
        </p:nvSpPr>
        <p:spPr bwMode="auto">
          <a:xfrm>
            <a:off x="728663" y="4181475"/>
            <a:ext cx="3384550" cy="863600"/>
          </a:xfrm>
          <a:prstGeom prst="roundRect">
            <a:avLst>
              <a:gd name="adj" fmla="val 16667"/>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pPr algn="ctr"/>
            <a:r>
              <a:rPr lang="en-US" sz="2800" b="0">
                <a:solidFill>
                  <a:schemeClr val="bg1"/>
                </a:solidFill>
              </a:rPr>
              <a:t>disk</a:t>
            </a:r>
          </a:p>
        </p:txBody>
      </p:sp>
      <p:sp>
        <p:nvSpPr>
          <p:cNvPr id="1226758" name="AutoShape 6"/>
          <p:cNvSpPr>
            <a:spLocks noChangeAspect="1" noChangeArrowheads="1"/>
          </p:cNvSpPr>
          <p:nvPr/>
        </p:nvSpPr>
        <p:spPr bwMode="auto">
          <a:xfrm>
            <a:off x="4967288" y="4181475"/>
            <a:ext cx="3384550" cy="863600"/>
          </a:xfrm>
          <a:prstGeom prst="roundRect">
            <a:avLst>
              <a:gd name="adj" fmla="val 16667"/>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pPr algn="ctr"/>
            <a:r>
              <a:rPr lang="en-US" sz="2800" b="0">
                <a:solidFill>
                  <a:schemeClr val="bg1"/>
                </a:solidFill>
              </a:rPr>
              <a:t>network card</a:t>
            </a:r>
          </a:p>
        </p:txBody>
      </p:sp>
      <p:sp>
        <p:nvSpPr>
          <p:cNvPr id="1226759" name="Text Box 7"/>
          <p:cNvSpPr txBox="1">
            <a:spLocks noChangeArrowheads="1"/>
          </p:cNvSpPr>
          <p:nvPr/>
        </p:nvSpPr>
        <p:spPr bwMode="auto">
          <a:xfrm>
            <a:off x="71438" y="3789363"/>
            <a:ext cx="1063625"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a:t>expensive</a:t>
            </a:r>
          </a:p>
        </p:txBody>
      </p:sp>
      <p:sp>
        <p:nvSpPr>
          <p:cNvPr id="1226760" name="AutoShape 8"/>
          <p:cNvSpPr>
            <a:spLocks noChangeAspect="1" noChangeArrowheads="1"/>
          </p:cNvSpPr>
          <p:nvPr/>
        </p:nvSpPr>
        <p:spPr bwMode="auto">
          <a:xfrm>
            <a:off x="728663" y="2949575"/>
            <a:ext cx="3384550" cy="863600"/>
          </a:xfrm>
          <a:prstGeom prst="roundRect">
            <a:avLst>
              <a:gd name="adj" fmla="val 16667"/>
            </a:avLst>
          </a:prstGeom>
          <a:solidFill>
            <a:schemeClr val="folHlink"/>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pPr algn="ctr"/>
            <a:r>
              <a:rPr lang="en-US" sz="2800" b="0">
                <a:solidFill>
                  <a:schemeClr val="bg1"/>
                </a:solidFill>
              </a:rPr>
              <a:t>file system</a:t>
            </a:r>
          </a:p>
        </p:txBody>
      </p:sp>
      <p:sp>
        <p:nvSpPr>
          <p:cNvPr id="1226761" name="Line 9"/>
          <p:cNvSpPr>
            <a:spLocks noChangeShapeType="1"/>
          </p:cNvSpPr>
          <p:nvPr/>
        </p:nvSpPr>
        <p:spPr bwMode="auto">
          <a:xfrm>
            <a:off x="1150938" y="3294063"/>
            <a:ext cx="0" cy="1439862"/>
          </a:xfrm>
          <a:prstGeom prst="line">
            <a:avLst/>
          </a:prstGeom>
          <a:noFill/>
          <a:ln w="76200">
            <a:solidFill>
              <a:schemeClr val="accent2"/>
            </a:solidFill>
            <a:round/>
            <a:headEnd type="triangle" w="med" len="me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26762" name="Rectangle 10"/>
          <p:cNvSpPr>
            <a:spLocks noChangeArrowheads="1"/>
          </p:cNvSpPr>
          <p:nvPr/>
        </p:nvSpPr>
        <p:spPr bwMode="auto">
          <a:xfrm>
            <a:off x="4662488" y="2708275"/>
            <a:ext cx="1574800" cy="1395413"/>
          </a:xfrm>
          <a:prstGeom prst="rect">
            <a:avLst/>
          </a:prstGeom>
          <a:solidFill>
            <a:srgbClr val="DDDDDD"/>
          </a:solidFill>
          <a:ln w="9525">
            <a:miter lim="800000"/>
            <a:headEnd/>
            <a:tailEnd/>
          </a:ln>
          <a:scene3d>
            <a:camera prst="legacyPerspectiveLeft"/>
            <a:lightRig rig="legacyFlat3" dir="b"/>
          </a:scene3d>
          <a:sp3d extrusionH="12673000" prstMaterial="legacyMatte">
            <a:bevelT w="13500" h="13500" prst="angle"/>
            <a:bevelB w="13500" h="13500" prst="angle"/>
            <a:extrusionClr>
              <a:srgbClr val="DDDDDD"/>
            </a:extrusionClr>
          </a:sp3d>
        </p:spPr>
        <p:txBody>
          <a:bodyPr wrap="none" anchor="ctr">
            <a:flatTx/>
          </a:bodyPr>
          <a:lstStyle/>
          <a:p>
            <a:endParaRPr lang="nb-NO"/>
          </a:p>
        </p:txBody>
      </p:sp>
      <p:sp>
        <p:nvSpPr>
          <p:cNvPr id="1226763" name="Text Box 11"/>
          <p:cNvSpPr txBox="1">
            <a:spLocks noChangeArrowheads="1"/>
          </p:cNvSpPr>
          <p:nvPr/>
        </p:nvSpPr>
        <p:spPr bwMode="auto">
          <a:xfrm>
            <a:off x="4662488" y="2663825"/>
            <a:ext cx="1292225"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a:t>buffer cache</a:t>
            </a:r>
          </a:p>
        </p:txBody>
      </p:sp>
      <p:sp>
        <p:nvSpPr>
          <p:cNvPr id="1226764" name="Rectangle 12"/>
          <p:cNvSpPr>
            <a:spLocks noChangeArrowheads="1"/>
          </p:cNvSpPr>
          <p:nvPr/>
        </p:nvSpPr>
        <p:spPr bwMode="auto">
          <a:xfrm>
            <a:off x="5337175" y="2979738"/>
            <a:ext cx="269875" cy="269875"/>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26765" name="Rectangle 13"/>
          <p:cNvSpPr>
            <a:spLocks noChangeArrowheads="1"/>
          </p:cNvSpPr>
          <p:nvPr/>
        </p:nvSpPr>
        <p:spPr bwMode="auto">
          <a:xfrm>
            <a:off x="5337175" y="3294063"/>
            <a:ext cx="269875" cy="269875"/>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26766" name="Rectangle 14"/>
          <p:cNvSpPr>
            <a:spLocks noChangeArrowheads="1"/>
          </p:cNvSpPr>
          <p:nvPr/>
        </p:nvSpPr>
        <p:spPr bwMode="auto">
          <a:xfrm>
            <a:off x="5337175" y="3608388"/>
            <a:ext cx="269875" cy="269875"/>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26767" name="Rectangle 15"/>
          <p:cNvSpPr>
            <a:spLocks noChangeArrowheads="1"/>
          </p:cNvSpPr>
          <p:nvPr/>
        </p:nvSpPr>
        <p:spPr bwMode="auto">
          <a:xfrm>
            <a:off x="5697538" y="3608388"/>
            <a:ext cx="269875" cy="269875"/>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26768" name="Rectangle 16"/>
          <p:cNvSpPr>
            <a:spLocks noChangeArrowheads="1"/>
          </p:cNvSpPr>
          <p:nvPr/>
        </p:nvSpPr>
        <p:spPr bwMode="auto">
          <a:xfrm>
            <a:off x="5697538" y="2979738"/>
            <a:ext cx="269875" cy="269875"/>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26769" name="Rectangle 17"/>
          <p:cNvSpPr>
            <a:spLocks noChangeArrowheads="1"/>
          </p:cNvSpPr>
          <p:nvPr/>
        </p:nvSpPr>
        <p:spPr bwMode="auto">
          <a:xfrm>
            <a:off x="5697538" y="3294063"/>
            <a:ext cx="269875" cy="269875"/>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1226770" name="Oval 18"/>
          <p:cNvSpPr>
            <a:spLocks noChangeArrowheads="1"/>
          </p:cNvSpPr>
          <p:nvPr/>
        </p:nvSpPr>
        <p:spPr bwMode="auto">
          <a:xfrm>
            <a:off x="5770563" y="3049588"/>
            <a:ext cx="134937" cy="134937"/>
          </a:xfrm>
          <a:prstGeom prst="ellipse">
            <a:avLst/>
          </a:prstGeom>
          <a:solidFill>
            <a:srgbClr val="66CCFF"/>
          </a:solidFill>
          <a:ln w="9525">
            <a:solidFill>
              <a:schemeClr val="tx1"/>
            </a:solidFill>
            <a:round/>
            <a:headEnd/>
            <a:tailEnd/>
          </a:ln>
        </p:spPr>
        <p:txBody>
          <a:bodyPr wrap="none" anchor="ctr"/>
          <a:lstStyle/>
          <a:p>
            <a:endParaRPr lang="nb-NO"/>
          </a:p>
        </p:txBody>
      </p:sp>
      <p:sp>
        <p:nvSpPr>
          <p:cNvPr id="1226771" name="Oval 19"/>
          <p:cNvSpPr>
            <a:spLocks noChangeArrowheads="1"/>
          </p:cNvSpPr>
          <p:nvPr/>
        </p:nvSpPr>
        <p:spPr bwMode="auto">
          <a:xfrm>
            <a:off x="5770563" y="3365500"/>
            <a:ext cx="134937" cy="134938"/>
          </a:xfrm>
          <a:prstGeom prst="ellipse">
            <a:avLst/>
          </a:prstGeom>
          <a:solidFill>
            <a:schemeClr val="tx2"/>
          </a:solidFill>
          <a:ln w="9525">
            <a:solidFill>
              <a:schemeClr val="tx1"/>
            </a:solidFill>
            <a:round/>
            <a:headEnd/>
            <a:tailEnd/>
          </a:ln>
        </p:spPr>
        <p:txBody>
          <a:bodyPr wrap="none" anchor="ctr"/>
          <a:lstStyle/>
          <a:p>
            <a:endParaRPr lang="nb-NO"/>
          </a:p>
        </p:txBody>
      </p:sp>
      <p:sp>
        <p:nvSpPr>
          <p:cNvPr id="1226772" name="Oval 20"/>
          <p:cNvSpPr>
            <a:spLocks noChangeArrowheads="1"/>
          </p:cNvSpPr>
          <p:nvPr/>
        </p:nvSpPr>
        <p:spPr bwMode="auto">
          <a:xfrm>
            <a:off x="5770563" y="3679825"/>
            <a:ext cx="134937" cy="134938"/>
          </a:xfrm>
          <a:prstGeom prst="ellipse">
            <a:avLst/>
          </a:prstGeom>
          <a:solidFill>
            <a:srgbClr val="CC0000"/>
          </a:solidFill>
          <a:ln w="9525">
            <a:solidFill>
              <a:schemeClr val="tx1"/>
            </a:solidFill>
            <a:round/>
            <a:headEnd/>
            <a:tailEnd/>
          </a:ln>
        </p:spPr>
        <p:txBody>
          <a:bodyPr wrap="none" anchor="ctr"/>
          <a:lstStyle/>
          <a:p>
            <a:endParaRPr lang="nb-NO"/>
          </a:p>
        </p:txBody>
      </p:sp>
      <p:sp>
        <p:nvSpPr>
          <p:cNvPr id="1226773" name="Oval 21"/>
          <p:cNvSpPr>
            <a:spLocks noChangeArrowheads="1"/>
          </p:cNvSpPr>
          <p:nvPr/>
        </p:nvSpPr>
        <p:spPr bwMode="auto">
          <a:xfrm>
            <a:off x="5410200" y="3679825"/>
            <a:ext cx="134938" cy="134938"/>
          </a:xfrm>
          <a:prstGeom prst="ellipse">
            <a:avLst/>
          </a:prstGeom>
          <a:solidFill>
            <a:schemeClr val="accent2"/>
          </a:solidFill>
          <a:ln w="9525">
            <a:solidFill>
              <a:schemeClr val="tx1"/>
            </a:solidFill>
            <a:round/>
            <a:headEnd/>
            <a:tailEnd/>
          </a:ln>
        </p:spPr>
        <p:txBody>
          <a:bodyPr wrap="none" anchor="ctr"/>
          <a:lstStyle/>
          <a:p>
            <a:endParaRPr lang="nb-NO"/>
          </a:p>
        </p:txBody>
      </p:sp>
      <p:grpSp>
        <p:nvGrpSpPr>
          <p:cNvPr id="2" name="Group 22"/>
          <p:cNvGrpSpPr>
            <a:grpSpLocks/>
          </p:cNvGrpSpPr>
          <p:nvPr/>
        </p:nvGrpSpPr>
        <p:grpSpPr bwMode="auto">
          <a:xfrm>
            <a:off x="4716463" y="3175000"/>
            <a:ext cx="269875" cy="269875"/>
            <a:chOff x="3702" y="2386"/>
            <a:chExt cx="170" cy="170"/>
          </a:xfrm>
        </p:grpSpPr>
        <p:sp>
          <p:nvSpPr>
            <p:cNvPr id="29740" name="Rectangle 23"/>
            <p:cNvSpPr>
              <a:spLocks noChangeArrowheads="1"/>
            </p:cNvSpPr>
            <p:nvPr/>
          </p:nvSpPr>
          <p:spPr bwMode="auto">
            <a:xfrm>
              <a:off x="3702" y="2386"/>
              <a:ext cx="170" cy="170"/>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29741" name="Oval 24"/>
            <p:cNvSpPr>
              <a:spLocks noChangeArrowheads="1"/>
            </p:cNvSpPr>
            <p:nvPr/>
          </p:nvSpPr>
          <p:spPr bwMode="auto">
            <a:xfrm>
              <a:off x="3748" y="2431"/>
              <a:ext cx="85" cy="85"/>
            </a:xfrm>
            <a:prstGeom prst="ellipse">
              <a:avLst/>
            </a:prstGeom>
            <a:solidFill>
              <a:srgbClr val="CC0000"/>
            </a:solidFill>
            <a:ln w="9525">
              <a:solidFill>
                <a:schemeClr val="tx1"/>
              </a:solidFill>
              <a:round/>
              <a:headEnd/>
              <a:tailEnd/>
            </a:ln>
          </p:spPr>
          <p:txBody>
            <a:bodyPr wrap="none" anchor="ctr"/>
            <a:lstStyle/>
            <a:p>
              <a:endParaRPr lang="nb-NO"/>
            </a:p>
          </p:txBody>
        </p:sp>
      </p:grpSp>
      <p:grpSp>
        <p:nvGrpSpPr>
          <p:cNvPr id="3" name="Group 25"/>
          <p:cNvGrpSpPr>
            <a:grpSpLocks/>
          </p:cNvGrpSpPr>
          <p:nvPr/>
        </p:nvGrpSpPr>
        <p:grpSpPr bwMode="auto">
          <a:xfrm>
            <a:off x="2711450" y="2219325"/>
            <a:ext cx="269875" cy="269875"/>
            <a:chOff x="916" y="1428"/>
            <a:chExt cx="170" cy="170"/>
          </a:xfrm>
        </p:grpSpPr>
        <p:sp>
          <p:nvSpPr>
            <p:cNvPr id="29738" name="Rectangle 26"/>
            <p:cNvSpPr>
              <a:spLocks noChangeArrowheads="1"/>
            </p:cNvSpPr>
            <p:nvPr/>
          </p:nvSpPr>
          <p:spPr bwMode="auto">
            <a:xfrm>
              <a:off x="916" y="1428"/>
              <a:ext cx="170" cy="170"/>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29739" name="Oval 27"/>
            <p:cNvSpPr>
              <a:spLocks noChangeArrowheads="1"/>
            </p:cNvSpPr>
            <p:nvPr/>
          </p:nvSpPr>
          <p:spPr bwMode="auto">
            <a:xfrm>
              <a:off x="932" y="1443"/>
              <a:ext cx="41" cy="47"/>
            </a:xfrm>
            <a:prstGeom prst="ellipse">
              <a:avLst/>
            </a:prstGeom>
            <a:solidFill>
              <a:srgbClr val="CC0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grpSp>
      <p:grpSp>
        <p:nvGrpSpPr>
          <p:cNvPr id="4" name="Group 28"/>
          <p:cNvGrpSpPr>
            <a:grpSpLocks/>
          </p:cNvGrpSpPr>
          <p:nvPr/>
        </p:nvGrpSpPr>
        <p:grpSpPr bwMode="auto">
          <a:xfrm>
            <a:off x="2708275" y="2220913"/>
            <a:ext cx="269875" cy="269875"/>
            <a:chOff x="916" y="1428"/>
            <a:chExt cx="170" cy="170"/>
          </a:xfrm>
        </p:grpSpPr>
        <p:sp>
          <p:nvSpPr>
            <p:cNvPr id="29736" name="Rectangle 29"/>
            <p:cNvSpPr>
              <a:spLocks noChangeArrowheads="1"/>
            </p:cNvSpPr>
            <p:nvPr/>
          </p:nvSpPr>
          <p:spPr bwMode="auto">
            <a:xfrm>
              <a:off x="916" y="1428"/>
              <a:ext cx="170" cy="170"/>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29737" name="Oval 30"/>
            <p:cNvSpPr>
              <a:spLocks noChangeArrowheads="1"/>
            </p:cNvSpPr>
            <p:nvPr/>
          </p:nvSpPr>
          <p:spPr bwMode="auto">
            <a:xfrm>
              <a:off x="932" y="1443"/>
              <a:ext cx="41" cy="47"/>
            </a:xfrm>
            <a:prstGeom prst="ellipse">
              <a:avLst/>
            </a:prstGeom>
            <a:solidFill>
              <a:srgbClr val="008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grpSp>
      <p:grpSp>
        <p:nvGrpSpPr>
          <p:cNvPr id="5" name="Group 31"/>
          <p:cNvGrpSpPr>
            <a:grpSpLocks/>
          </p:cNvGrpSpPr>
          <p:nvPr/>
        </p:nvGrpSpPr>
        <p:grpSpPr bwMode="auto">
          <a:xfrm>
            <a:off x="3273425" y="4489450"/>
            <a:ext cx="269875" cy="269875"/>
            <a:chOff x="3702" y="2386"/>
            <a:chExt cx="170" cy="170"/>
          </a:xfrm>
        </p:grpSpPr>
        <p:sp>
          <p:nvSpPr>
            <p:cNvPr id="29734" name="Rectangle 32"/>
            <p:cNvSpPr>
              <a:spLocks noChangeArrowheads="1"/>
            </p:cNvSpPr>
            <p:nvPr/>
          </p:nvSpPr>
          <p:spPr bwMode="auto">
            <a:xfrm>
              <a:off x="3702" y="2386"/>
              <a:ext cx="170" cy="170"/>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29735" name="Oval 33"/>
            <p:cNvSpPr>
              <a:spLocks noChangeArrowheads="1"/>
            </p:cNvSpPr>
            <p:nvPr/>
          </p:nvSpPr>
          <p:spPr bwMode="auto">
            <a:xfrm>
              <a:off x="3748" y="2431"/>
              <a:ext cx="85" cy="85"/>
            </a:xfrm>
            <a:prstGeom prst="ellipse">
              <a:avLst/>
            </a:prstGeom>
            <a:solidFill>
              <a:srgbClr val="008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grpSp>
      <p:grpSp>
        <p:nvGrpSpPr>
          <p:cNvPr id="6" name="Group 34"/>
          <p:cNvGrpSpPr>
            <a:grpSpLocks/>
          </p:cNvGrpSpPr>
          <p:nvPr/>
        </p:nvGrpSpPr>
        <p:grpSpPr bwMode="auto">
          <a:xfrm>
            <a:off x="4719638" y="3173413"/>
            <a:ext cx="269875" cy="269875"/>
            <a:chOff x="916" y="1428"/>
            <a:chExt cx="170" cy="170"/>
          </a:xfrm>
        </p:grpSpPr>
        <p:sp>
          <p:nvSpPr>
            <p:cNvPr id="29732" name="Rectangle 35"/>
            <p:cNvSpPr>
              <a:spLocks noChangeArrowheads="1"/>
            </p:cNvSpPr>
            <p:nvPr/>
          </p:nvSpPr>
          <p:spPr bwMode="auto">
            <a:xfrm>
              <a:off x="916" y="1428"/>
              <a:ext cx="170" cy="170"/>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29733" name="Oval 36"/>
            <p:cNvSpPr>
              <a:spLocks noChangeArrowheads="1"/>
            </p:cNvSpPr>
            <p:nvPr/>
          </p:nvSpPr>
          <p:spPr bwMode="auto">
            <a:xfrm>
              <a:off x="932" y="1443"/>
              <a:ext cx="41" cy="47"/>
            </a:xfrm>
            <a:prstGeom prst="ellipse">
              <a:avLst/>
            </a:prstGeom>
            <a:solidFill>
              <a:srgbClr val="00800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wrap="none" anchor="ctr"/>
            <a:lstStyle/>
            <a:p>
              <a:endParaRPr lang="nb-NO"/>
            </a:p>
          </p:txBody>
        </p:sp>
      </p:grpSp>
      <p:grpSp>
        <p:nvGrpSpPr>
          <p:cNvPr id="7" name="Group 37"/>
          <p:cNvGrpSpPr>
            <a:grpSpLocks/>
          </p:cNvGrpSpPr>
          <p:nvPr/>
        </p:nvGrpSpPr>
        <p:grpSpPr bwMode="auto">
          <a:xfrm>
            <a:off x="4722813" y="3171825"/>
            <a:ext cx="269875" cy="269875"/>
            <a:chOff x="3702" y="2386"/>
            <a:chExt cx="170" cy="170"/>
          </a:xfrm>
        </p:grpSpPr>
        <p:sp>
          <p:nvSpPr>
            <p:cNvPr id="29730" name="Rectangle 38"/>
            <p:cNvSpPr>
              <a:spLocks noChangeArrowheads="1"/>
            </p:cNvSpPr>
            <p:nvPr/>
          </p:nvSpPr>
          <p:spPr bwMode="auto">
            <a:xfrm>
              <a:off x="3702" y="2386"/>
              <a:ext cx="170" cy="170"/>
            </a:xfrm>
            <a:prstGeom prst="rect">
              <a:avLst/>
            </a:prstGeom>
            <a:solidFill>
              <a:schemeClr val="bg1"/>
            </a:solidFill>
            <a:ln w="9525">
              <a:solidFill>
                <a:schemeClr val="tx1"/>
              </a:solidFill>
              <a:miter lim="800000"/>
              <a:headEnd/>
              <a:tailEnd/>
            </a:ln>
          </p:spPr>
          <p:txBody>
            <a:bodyPr wrap="none" anchor="ctr"/>
            <a:lstStyle/>
            <a:p>
              <a:endParaRPr lang="nb-NO"/>
            </a:p>
          </p:txBody>
        </p:sp>
        <p:sp>
          <p:nvSpPr>
            <p:cNvPr id="29731" name="Oval 39"/>
            <p:cNvSpPr>
              <a:spLocks noChangeArrowheads="1"/>
            </p:cNvSpPr>
            <p:nvPr/>
          </p:nvSpPr>
          <p:spPr bwMode="auto">
            <a:xfrm>
              <a:off x="3748" y="2431"/>
              <a:ext cx="85" cy="85"/>
            </a:xfrm>
            <a:prstGeom prst="ellipse">
              <a:avLst/>
            </a:prstGeom>
            <a:solidFill>
              <a:srgbClr val="008000"/>
            </a:solidFill>
            <a:ln w="9525">
              <a:solidFill>
                <a:schemeClr val="tx1"/>
              </a:solidFill>
              <a:round/>
              <a:headEnd/>
              <a:tailEnd/>
            </a:ln>
          </p:spPr>
          <p:txBody>
            <a:bodyPr wrap="none" anchor="ctr"/>
            <a:lstStyle/>
            <a:p>
              <a:endParaRPr lang="nb-NO"/>
            </a:p>
          </p:txBody>
        </p:sp>
      </p:grpSp>
      <p:sp>
        <p:nvSpPr>
          <p:cNvPr id="1226792" name="Oval 40"/>
          <p:cNvSpPr>
            <a:spLocks noChangeArrowheads="1"/>
          </p:cNvSpPr>
          <p:nvPr/>
        </p:nvSpPr>
        <p:spPr bwMode="auto">
          <a:xfrm>
            <a:off x="5407025" y="3363913"/>
            <a:ext cx="134938" cy="134937"/>
          </a:xfrm>
          <a:prstGeom prst="ellipse">
            <a:avLst/>
          </a:prstGeom>
          <a:solidFill>
            <a:srgbClr val="008000"/>
          </a:solidFill>
          <a:ln w="9525">
            <a:solidFill>
              <a:schemeClr val="tx1"/>
            </a:solidFill>
            <a:round/>
            <a:headEnd/>
            <a:tailEnd/>
          </a:ln>
        </p:spPr>
        <p:txBody>
          <a:bodyPr wrap="none" anchor="ctr"/>
          <a:lstStyle/>
          <a:p>
            <a:endParaRPr lang="nb-NO"/>
          </a:p>
        </p:txBody>
      </p:sp>
      <p:grpSp>
        <p:nvGrpSpPr>
          <p:cNvPr id="8" name="Group 41"/>
          <p:cNvGrpSpPr>
            <a:grpSpLocks/>
          </p:cNvGrpSpPr>
          <p:nvPr/>
        </p:nvGrpSpPr>
        <p:grpSpPr bwMode="auto">
          <a:xfrm>
            <a:off x="369888" y="1987550"/>
            <a:ext cx="1995487" cy="576263"/>
            <a:chOff x="233" y="1252"/>
            <a:chExt cx="1257" cy="363"/>
          </a:xfrm>
        </p:grpSpPr>
        <p:sp>
          <p:nvSpPr>
            <p:cNvPr id="29727" name="Text Box 42"/>
            <p:cNvSpPr txBox="1">
              <a:spLocks noChangeArrowheads="1"/>
            </p:cNvSpPr>
            <p:nvPr/>
          </p:nvSpPr>
          <p:spPr bwMode="auto">
            <a:xfrm>
              <a:off x="233" y="1252"/>
              <a:ext cx="1032" cy="2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a:t>caching possible</a:t>
              </a:r>
            </a:p>
          </p:txBody>
        </p:sp>
        <p:sp>
          <p:nvSpPr>
            <p:cNvPr id="29728" name="Line 43"/>
            <p:cNvSpPr>
              <a:spLocks noChangeShapeType="1"/>
            </p:cNvSpPr>
            <p:nvPr/>
          </p:nvSpPr>
          <p:spPr bwMode="auto">
            <a:xfrm>
              <a:off x="1240" y="1365"/>
              <a:ext cx="250"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29729" name="Line 44"/>
            <p:cNvSpPr>
              <a:spLocks noChangeShapeType="1"/>
            </p:cNvSpPr>
            <p:nvPr/>
          </p:nvSpPr>
          <p:spPr bwMode="auto">
            <a:xfrm>
              <a:off x="977" y="1465"/>
              <a:ext cx="0" cy="15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sp>
        <p:nvSpPr>
          <p:cNvPr id="1226797" name="Text Box 45"/>
          <p:cNvSpPr txBox="1">
            <a:spLocks noChangeArrowheads="1"/>
          </p:cNvSpPr>
          <p:nvPr/>
        </p:nvSpPr>
        <p:spPr bwMode="auto">
          <a:xfrm>
            <a:off x="5561013" y="1389063"/>
            <a:ext cx="3503612" cy="1465262"/>
          </a:xfrm>
          <a:prstGeom prst="rect">
            <a:avLst/>
          </a:prstGeom>
          <a:solidFill>
            <a:schemeClr val="bg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800">
                <a:solidFill>
                  <a:schemeClr val="hlink"/>
                </a:solidFill>
              </a:rPr>
              <a:t>How do we manage a cache?</a:t>
            </a:r>
          </a:p>
          <a:p>
            <a:pPr>
              <a:buClr>
                <a:schemeClr val="folHlink"/>
              </a:buClr>
              <a:buFont typeface="Wingdings" charset="2"/>
              <a:buChar char="ü"/>
            </a:pPr>
            <a:r>
              <a:rPr lang="en-US" sz="1800" b="0"/>
              <a:t> how much memory to use?</a:t>
            </a:r>
          </a:p>
          <a:p>
            <a:pPr>
              <a:buClr>
                <a:schemeClr val="folHlink"/>
              </a:buClr>
              <a:buFont typeface="Wingdings" charset="2"/>
              <a:buChar char="ü"/>
            </a:pPr>
            <a:r>
              <a:rPr lang="en-US" sz="1800" b="0"/>
              <a:t> how much data to prefetch?</a:t>
            </a:r>
          </a:p>
          <a:p>
            <a:pPr>
              <a:buClr>
                <a:schemeClr val="folHlink"/>
              </a:buClr>
              <a:buFont typeface="Wingdings" charset="2"/>
              <a:buChar char="ü"/>
            </a:pPr>
            <a:r>
              <a:rPr lang="en-US" sz="1800" b="0"/>
              <a:t> which data item to replace?</a:t>
            </a:r>
          </a:p>
          <a:p>
            <a:pPr>
              <a:buClr>
                <a:schemeClr val="folHlink"/>
              </a:buClr>
              <a:buFont typeface="Wingdings" charset="2"/>
              <a:buChar char="ü"/>
            </a:pPr>
            <a:r>
              <a:rPr lang="en-US" sz="1800" b="0"/>
              <a:t> …</a:t>
            </a:r>
          </a:p>
        </p:txBody>
      </p:sp>
      <p:grpSp>
        <p:nvGrpSpPr>
          <p:cNvPr id="49" name="Group 48"/>
          <p:cNvGrpSpPr/>
          <p:nvPr/>
        </p:nvGrpSpPr>
        <p:grpSpPr>
          <a:xfrm>
            <a:off x="579988" y="5358999"/>
            <a:ext cx="3598909" cy="1046172"/>
            <a:chOff x="854177" y="5416719"/>
            <a:chExt cx="3598909" cy="1046172"/>
          </a:xfrm>
        </p:grpSpPr>
        <p:pic>
          <p:nvPicPr>
            <p:cNvPr id="46" name="Picture 45" descr="STS-124 Launch from LC-39A.jpg"/>
            <p:cNvPicPr>
              <a:picLocks noChangeAspect="1"/>
            </p:cNvPicPr>
            <p:nvPr/>
          </p:nvPicPr>
          <p:blipFill>
            <a:blip r:embed="rId2"/>
            <a:stretch>
              <a:fillRect/>
            </a:stretch>
          </p:blipFill>
          <p:spPr>
            <a:xfrm>
              <a:off x="2929544" y="5416719"/>
              <a:ext cx="1523542" cy="952214"/>
            </a:xfrm>
            <a:prstGeom prst="rect">
              <a:avLst/>
            </a:prstGeom>
          </p:spPr>
        </p:pic>
        <p:pic>
          <p:nvPicPr>
            <p:cNvPr id="47" name="Picture 46"/>
            <p:cNvPicPr>
              <a:picLocks noChangeAspect="1"/>
            </p:cNvPicPr>
            <p:nvPr/>
          </p:nvPicPr>
          <p:blipFill>
            <a:blip r:embed="rId3"/>
            <a:stretch>
              <a:fillRect/>
            </a:stretch>
          </p:blipFill>
          <p:spPr>
            <a:xfrm>
              <a:off x="854177" y="5425793"/>
              <a:ext cx="1037098" cy="1037098"/>
            </a:xfrm>
            <a:prstGeom prst="rect">
              <a:avLst/>
            </a:prstGeom>
          </p:spPr>
        </p:pic>
        <p:sp>
          <p:nvSpPr>
            <p:cNvPr id="48" name="TextBox 47"/>
            <p:cNvSpPr txBox="1"/>
            <p:nvPr/>
          </p:nvSpPr>
          <p:spPr>
            <a:xfrm>
              <a:off x="1991511" y="5656677"/>
              <a:ext cx="761547" cy="584776"/>
            </a:xfrm>
            <a:prstGeom prst="rect">
              <a:avLst/>
            </a:prstGeom>
            <a:noFill/>
          </p:spPr>
          <p:txBody>
            <a:bodyPr wrap="none" rtlCol="0">
              <a:spAutoFit/>
            </a:bodyPr>
            <a:lstStyle/>
            <a:p>
              <a:r>
                <a:rPr lang="en-US" dirty="0" smtClean="0"/>
                <a:t>vs. </a:t>
              </a:r>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6761"/>
                                        </p:tgtEl>
                                        <p:attrNameLst>
                                          <p:attrName>style.visibility</p:attrName>
                                        </p:attrNameLst>
                                      </p:cBhvr>
                                      <p:to>
                                        <p:strVal val="visible"/>
                                      </p:to>
                                    </p:set>
                                    <p:animEffect transition="in" filter="fade">
                                      <p:cBhvr>
                                        <p:cTn id="7" dur="1000"/>
                                        <p:tgtEl>
                                          <p:spTgt spid="12267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6759"/>
                                        </p:tgtEl>
                                        <p:attrNameLst>
                                          <p:attrName>style.visibility</p:attrName>
                                        </p:attrNameLst>
                                      </p:cBhvr>
                                      <p:to>
                                        <p:strVal val="visible"/>
                                      </p:to>
                                    </p:set>
                                    <p:animEffect transition="in" filter="fade">
                                      <p:cBhvr>
                                        <p:cTn id="10" dur="1000"/>
                                        <p:tgtEl>
                                          <p:spTgt spid="12267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20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0" nodeType="clickEffect">
                                  <p:stCondLst>
                                    <p:cond delay="0"/>
                                  </p:stCondLst>
                                  <p:childTnLst>
                                    <p:animScale>
                                      <p:cBhvr>
                                        <p:cTn id="19" dur="1000" fill="hold"/>
                                        <p:tgtEl>
                                          <p:spTgt spid="1226760"/>
                                        </p:tgtEl>
                                      </p:cBhvr>
                                      <p:by x="100000" y="150000"/>
                                    </p:animScale>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49"/>
                                        </p:tgtEl>
                                        <p:attrNameLst>
                                          <p:attrName>style.visibility</p:attrName>
                                        </p:attrNameLst>
                                      </p:cBhvr>
                                      <p:to>
                                        <p:strVal val="hidden"/>
                                      </p:to>
                                    </p:set>
                                  </p:childTnLst>
                                </p:cTn>
                              </p:par>
                              <p:par>
                                <p:cTn id="24" presetID="6" presetClass="emph" presetSubtype="0" fill="hold" grpId="0" nodeType="withEffect">
                                  <p:stCondLst>
                                    <p:cond delay="0"/>
                                  </p:stCondLst>
                                  <p:childTnLst>
                                    <p:animScale>
                                      <p:cBhvr>
                                        <p:cTn id="25" dur="1000" fill="hold"/>
                                        <p:tgtEl>
                                          <p:spTgt spid="1226756"/>
                                        </p:tgtEl>
                                      </p:cBhvr>
                                      <p:by x="100000" y="150000"/>
                                    </p:animScale>
                                  </p:childTnLst>
                                </p:cTn>
                              </p:par>
                              <p:par>
                                <p:cTn id="26" presetID="10" presetClass="exit" presetSubtype="0" fill="hold" grpId="1" nodeType="withEffect">
                                  <p:stCondLst>
                                    <p:cond delay="0"/>
                                  </p:stCondLst>
                                  <p:childTnLst>
                                    <p:animEffect transition="out" filter="fade">
                                      <p:cBhvr>
                                        <p:cTn id="27" dur="1000"/>
                                        <p:tgtEl>
                                          <p:spTgt spid="1226761"/>
                                        </p:tgtEl>
                                      </p:cBhvr>
                                    </p:animEffect>
                                    <p:set>
                                      <p:cBhvr>
                                        <p:cTn id="28" dur="1" fill="hold">
                                          <p:stCondLst>
                                            <p:cond delay="999"/>
                                          </p:stCondLst>
                                        </p:cTn>
                                        <p:tgtEl>
                                          <p:spTgt spid="1226761"/>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1000"/>
                                        <p:tgtEl>
                                          <p:spTgt spid="1226759"/>
                                        </p:tgtEl>
                                      </p:cBhvr>
                                    </p:animEffect>
                                    <p:set>
                                      <p:cBhvr>
                                        <p:cTn id="31" dur="1" fill="hold">
                                          <p:stCondLst>
                                            <p:cond delay="999"/>
                                          </p:stCondLst>
                                        </p:cTn>
                                        <p:tgtEl>
                                          <p:spTgt spid="1226759"/>
                                        </p:tgtEl>
                                        <p:attrNameLst>
                                          <p:attrName>style.visibility</p:attrName>
                                        </p:attrNameLst>
                                      </p:cBhvr>
                                      <p:to>
                                        <p:strVal val="hidden"/>
                                      </p:to>
                                    </p:se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grpId="1" nodeType="clickEffect">
                                  <p:stCondLst>
                                    <p:cond delay="0"/>
                                  </p:stCondLst>
                                  <p:childTnLst>
                                    <p:animScale>
                                      <p:cBhvr>
                                        <p:cTn id="38" dur="1000" fill="hold"/>
                                        <p:tgtEl>
                                          <p:spTgt spid="1226760"/>
                                        </p:tgtEl>
                                      </p:cBhvr>
                                      <p:by x="100000" y="66000"/>
                                    </p:animScale>
                                  </p:childTnLst>
                                </p:cTn>
                              </p:par>
                              <p:par>
                                <p:cTn id="39" presetID="1" presetClass="emph" presetSubtype="2" fill="hold" nodeType="withEffect">
                                  <p:stCondLst>
                                    <p:cond delay="0"/>
                                  </p:stCondLst>
                                  <p:childTnLst>
                                    <p:animClr clrSpc="rgb" dir="cw">
                                      <p:cBhvr>
                                        <p:cTn id="40" dur="2000" fill="hold"/>
                                        <p:tgtEl>
                                          <p:spTgt spid="1226760"/>
                                        </p:tgtEl>
                                        <p:attrNameLst>
                                          <p:attrName>fillcolor</p:attrName>
                                        </p:attrNameLst>
                                      </p:cBhvr>
                                      <p:to>
                                        <a:schemeClr val="tx2"/>
                                      </p:to>
                                    </p:animClr>
                                    <p:set>
                                      <p:cBhvr>
                                        <p:cTn id="41" dur="2000" fill="hold"/>
                                        <p:tgtEl>
                                          <p:spTgt spid="1226760"/>
                                        </p:tgtEl>
                                        <p:attrNameLst>
                                          <p:attrName>fill.type</p:attrName>
                                        </p:attrNameLst>
                                      </p:cBhvr>
                                      <p:to>
                                        <p:strVal val="solid"/>
                                      </p:to>
                                    </p:set>
                                    <p:set>
                                      <p:cBhvr>
                                        <p:cTn id="42" dur="2000" fill="hold"/>
                                        <p:tgtEl>
                                          <p:spTgt spid="1226760"/>
                                        </p:tgtEl>
                                        <p:attrNameLst>
                                          <p:attrName>fill.on</p:attrName>
                                        </p:attrNameLst>
                                      </p:cBhvr>
                                      <p:to>
                                        <p:strVal val="true"/>
                                      </p:to>
                                    </p:set>
                                  </p:childTnLst>
                                </p:cTn>
                              </p:par>
                              <p:par>
                                <p:cTn id="43" presetID="1" presetClass="exit" presetSubtype="0" fill="hold" nodeType="withEffect">
                                  <p:stCondLst>
                                    <p:cond delay="0"/>
                                  </p:stCondLst>
                                  <p:childTnLst>
                                    <p:set>
                                      <p:cBhvr>
                                        <p:cTn id="44" dur="1" fill="hold">
                                          <p:stCondLst>
                                            <p:cond delay="0"/>
                                          </p:stCondLst>
                                        </p:cTn>
                                        <p:tgtEl>
                                          <p:spTgt spid="8"/>
                                        </p:tgtEl>
                                        <p:attrNameLst>
                                          <p:attrName>style.visibility</p:attrName>
                                        </p:attrNameLst>
                                      </p:cBhvr>
                                      <p:to>
                                        <p:strVal val="hidden"/>
                                      </p:to>
                                    </p:set>
                                  </p:childTnLst>
                                </p:cTn>
                              </p:par>
                              <p:par>
                                <p:cTn id="45" presetID="6" presetClass="emph" presetSubtype="0" fill="hold" grpId="1" nodeType="withEffect">
                                  <p:stCondLst>
                                    <p:cond delay="0"/>
                                  </p:stCondLst>
                                  <p:childTnLst>
                                    <p:animScale>
                                      <p:cBhvr>
                                        <p:cTn id="46" dur="1000" fill="hold"/>
                                        <p:tgtEl>
                                          <p:spTgt spid="1226756"/>
                                        </p:tgtEl>
                                      </p:cBhvr>
                                      <p:by x="100000" y="66000"/>
                                    </p:animScale>
                                  </p:childTnLst>
                                </p:cTn>
                              </p:par>
                              <p:par>
                                <p:cTn id="47" presetID="0" presetClass="path" presetSubtype="0" accel="50000" decel="50000" fill="hold" grpId="0" nodeType="withEffect">
                                  <p:stCondLst>
                                    <p:cond delay="0"/>
                                  </p:stCondLst>
                                  <p:childTnLst>
                                    <p:animMotion origin="layout" path="M 0.0 0.0 L 0.08368 0.0 " pathEditMode="relative" ptsTypes="AA">
                                      <p:cBhvr>
                                        <p:cTn id="48" dur="2000" fill="hold"/>
                                        <p:tgtEl>
                                          <p:spTgt spid="1226755"/>
                                        </p:tgtEl>
                                        <p:attrNameLst>
                                          <p:attrName>ppt_x</p:attrName>
                                          <p:attrName>ppt_y</p:attrName>
                                        </p:attrNameLst>
                                      </p:cBhvr>
                                    </p:animMotion>
                                  </p:childTnLst>
                                </p:cTn>
                              </p:par>
                              <p:par>
                                <p:cTn id="49" presetID="0" presetClass="path" presetSubtype="0" accel="50000" decel="50000" fill="hold" grpId="0" nodeType="withEffect">
                                  <p:stCondLst>
                                    <p:cond delay="0"/>
                                  </p:stCondLst>
                                  <p:childTnLst>
                                    <p:animMotion origin="layout" path="M 0.0 0.0 L 0.08368 0.0 " pathEditMode="relative" ptsTypes="AA">
                                      <p:cBhvr>
                                        <p:cTn id="50" dur="2000" fill="hold"/>
                                        <p:tgtEl>
                                          <p:spTgt spid="1226758"/>
                                        </p:tgtEl>
                                        <p:attrNameLst>
                                          <p:attrName>ppt_x</p:attrName>
                                          <p:attrName>ppt_y</p:attrName>
                                        </p:attrNameLst>
                                      </p:cBhvr>
                                    </p:animMotion>
                                  </p:childTnLst>
                                </p:cTn>
                              </p:par>
                              <p:par>
                                <p:cTn id="51" presetID="1" presetClass="emph" presetSubtype="2" fill="hold" nodeType="withEffect">
                                  <p:stCondLst>
                                    <p:cond delay="0"/>
                                  </p:stCondLst>
                                  <p:childTnLst>
                                    <p:animClr clrSpc="rgb" dir="cw">
                                      <p:cBhvr>
                                        <p:cTn id="52" dur="2000" fill="hold"/>
                                        <p:tgtEl>
                                          <p:spTgt spid="1226758"/>
                                        </p:tgtEl>
                                        <p:attrNameLst>
                                          <p:attrName>fillcolor</p:attrName>
                                        </p:attrNameLst>
                                      </p:cBhvr>
                                      <p:to>
                                        <a:srgbClr val="EAEAEA"/>
                                      </p:to>
                                    </p:animClr>
                                    <p:set>
                                      <p:cBhvr>
                                        <p:cTn id="53" dur="2000" fill="hold"/>
                                        <p:tgtEl>
                                          <p:spTgt spid="1226758"/>
                                        </p:tgtEl>
                                        <p:attrNameLst>
                                          <p:attrName>fill.type</p:attrName>
                                        </p:attrNameLst>
                                      </p:cBhvr>
                                      <p:to>
                                        <p:strVal val="solid"/>
                                      </p:to>
                                    </p:set>
                                    <p:set>
                                      <p:cBhvr>
                                        <p:cTn id="54" dur="2000" fill="hold"/>
                                        <p:tgtEl>
                                          <p:spTgt spid="1226758"/>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226755"/>
                                        </p:tgtEl>
                                        <p:attrNameLst>
                                          <p:attrName>fillcolor</p:attrName>
                                        </p:attrNameLst>
                                      </p:cBhvr>
                                      <p:to>
                                        <a:srgbClr val="EAEAEA"/>
                                      </p:to>
                                    </p:animClr>
                                    <p:set>
                                      <p:cBhvr>
                                        <p:cTn id="57" dur="2000" fill="hold"/>
                                        <p:tgtEl>
                                          <p:spTgt spid="1226755"/>
                                        </p:tgtEl>
                                        <p:attrNameLst>
                                          <p:attrName>fill.type</p:attrName>
                                        </p:attrNameLst>
                                      </p:cBhvr>
                                      <p:to>
                                        <p:strVal val="solid"/>
                                      </p:to>
                                    </p:set>
                                    <p:set>
                                      <p:cBhvr>
                                        <p:cTn id="58" dur="2000" fill="hold"/>
                                        <p:tgtEl>
                                          <p:spTgt spid="1226755"/>
                                        </p:tgtEl>
                                        <p:attrNameLst>
                                          <p:attrName>fill.on</p:attrName>
                                        </p:attrNameLst>
                                      </p:cBhvr>
                                      <p:to>
                                        <p:strVal val="true"/>
                                      </p:to>
                                    </p:se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226762"/>
                                        </p:tgtEl>
                                        <p:attrNameLst>
                                          <p:attrName>style.visibility</p:attrName>
                                        </p:attrNameLst>
                                      </p:cBhvr>
                                      <p:to>
                                        <p:strVal val="visible"/>
                                      </p:to>
                                    </p:set>
                                    <p:animEffect transition="in" filter="wipe(left)">
                                      <p:cBhvr>
                                        <p:cTn id="62" dur="500"/>
                                        <p:tgtEl>
                                          <p:spTgt spid="1226762"/>
                                        </p:tgtEl>
                                      </p:cBhvr>
                                    </p:animEffect>
                                  </p:childTnLst>
                                </p:cTn>
                              </p:par>
                            </p:childTnLst>
                          </p:cTn>
                        </p:par>
                        <p:par>
                          <p:cTn id="63" fill="hold">
                            <p:stCondLst>
                              <p:cond delay="2500"/>
                            </p:stCondLst>
                            <p:childTnLst>
                              <p:par>
                                <p:cTn id="64" presetID="1" presetClass="entr" presetSubtype="0" fill="hold" grpId="0" nodeType="afterEffect">
                                  <p:stCondLst>
                                    <p:cond delay="0"/>
                                  </p:stCondLst>
                                  <p:childTnLst>
                                    <p:set>
                                      <p:cBhvr>
                                        <p:cTn id="65" dur="1" fill="hold">
                                          <p:stCondLst>
                                            <p:cond delay="0"/>
                                          </p:stCondLst>
                                        </p:cTn>
                                        <p:tgtEl>
                                          <p:spTgt spid="122676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22676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226765"/>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22676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22676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226769"/>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226767"/>
                                        </p:tgtEl>
                                        <p:attrNameLst>
                                          <p:attrName>style.visibility</p:attrName>
                                        </p:attrNameLst>
                                      </p:cBhvr>
                                      <p:to>
                                        <p:strVal val="visible"/>
                                      </p:to>
                                    </p:set>
                                  </p:childTnLst>
                                </p:cTn>
                              </p:par>
                            </p:childTnLst>
                          </p:cTn>
                        </p:par>
                        <p:par>
                          <p:cTn id="80" fill="hold">
                            <p:stCondLst>
                              <p:cond delay="0"/>
                            </p:stCondLst>
                            <p:childTnLst>
                              <p:par>
                                <p:cTn id="81" presetID="10" presetClass="entr" presetSubtype="0" fill="hold" grpId="0" nodeType="afterEffect">
                                  <p:stCondLst>
                                    <p:cond delay="0"/>
                                  </p:stCondLst>
                                  <p:childTnLst>
                                    <p:set>
                                      <p:cBhvr>
                                        <p:cTn id="82" dur="1" fill="hold">
                                          <p:stCondLst>
                                            <p:cond delay="0"/>
                                          </p:stCondLst>
                                        </p:cTn>
                                        <p:tgtEl>
                                          <p:spTgt spid="1226773"/>
                                        </p:tgtEl>
                                        <p:attrNameLst>
                                          <p:attrName>style.visibility</p:attrName>
                                        </p:attrNameLst>
                                      </p:cBhvr>
                                      <p:to>
                                        <p:strVal val="visible"/>
                                      </p:to>
                                    </p:set>
                                    <p:animEffect transition="in" filter="fade">
                                      <p:cBhvr>
                                        <p:cTn id="83" dur="2000"/>
                                        <p:tgtEl>
                                          <p:spTgt spid="122677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226772"/>
                                        </p:tgtEl>
                                        <p:attrNameLst>
                                          <p:attrName>style.visibility</p:attrName>
                                        </p:attrNameLst>
                                      </p:cBhvr>
                                      <p:to>
                                        <p:strVal val="visible"/>
                                      </p:to>
                                    </p:set>
                                    <p:animEffect transition="in" filter="fade">
                                      <p:cBhvr>
                                        <p:cTn id="86" dur="2000"/>
                                        <p:tgtEl>
                                          <p:spTgt spid="122677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226771"/>
                                        </p:tgtEl>
                                        <p:attrNameLst>
                                          <p:attrName>style.visibility</p:attrName>
                                        </p:attrNameLst>
                                      </p:cBhvr>
                                      <p:to>
                                        <p:strVal val="visible"/>
                                      </p:to>
                                    </p:set>
                                    <p:animEffect transition="in" filter="fade">
                                      <p:cBhvr>
                                        <p:cTn id="89" dur="2000"/>
                                        <p:tgtEl>
                                          <p:spTgt spid="122677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26770"/>
                                        </p:tgtEl>
                                        <p:attrNameLst>
                                          <p:attrName>style.visibility</p:attrName>
                                        </p:attrNameLst>
                                      </p:cBhvr>
                                      <p:to>
                                        <p:strVal val="visible"/>
                                      </p:to>
                                    </p:set>
                                    <p:animEffect transition="in" filter="fade">
                                      <p:cBhvr>
                                        <p:cTn id="92" dur="2000"/>
                                        <p:tgtEl>
                                          <p:spTgt spid="1226770"/>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
                                        </p:tgtEl>
                                        <p:attrNameLst>
                                          <p:attrName>style.visibility</p:attrName>
                                        </p:attrNameLst>
                                      </p:cBhvr>
                                      <p:to>
                                        <p:strVal val="visible"/>
                                      </p:to>
                                    </p:set>
                                  </p:childTnLst>
                                </p:cTn>
                              </p:par>
                            </p:childTnLst>
                          </p:cTn>
                        </p:par>
                        <p:par>
                          <p:cTn id="97" fill="hold">
                            <p:stCondLst>
                              <p:cond delay="0"/>
                            </p:stCondLst>
                            <p:childTnLst>
                              <p:par>
                                <p:cTn id="98" presetID="0" presetClass="path" presetSubtype="0" accel="50000" decel="50000" fill="hold" nodeType="afterEffect">
                                  <p:stCondLst>
                                    <p:cond delay="0"/>
                                  </p:stCondLst>
                                  <p:childTnLst>
                                    <p:animMotion origin="layout" path="M -0.00034 0.00023 L 0.0441 0.11041 L 0.11806 0.14074 L 0.2191 0.14074 " pathEditMode="relative" ptsTypes="AAAA">
                                      <p:cBhvr>
                                        <p:cTn id="99" dur="2000" fill="hold"/>
                                        <p:tgtEl>
                                          <p:spTgt spid="3"/>
                                        </p:tgtEl>
                                        <p:attrNameLst>
                                          <p:attrName>ppt_x</p:attrName>
                                          <p:attrName>ppt_y</p:attrName>
                                        </p:attrNameLst>
                                      </p:cBhvr>
                                    </p:animMotion>
                                  </p:childTnLst>
                                </p:cTn>
                              </p:par>
                            </p:childTnLst>
                          </p:cTn>
                        </p:par>
                      </p:childTnLst>
                    </p:cTn>
                  </p:par>
                  <p:par>
                    <p:cTn id="100" fill="hold">
                      <p:stCondLst>
                        <p:cond delay="indefinite"/>
                      </p:stCondLst>
                      <p:childTnLst>
                        <p:par>
                          <p:cTn id="101" fill="hold">
                            <p:stCondLst>
                              <p:cond delay="0"/>
                            </p:stCondLst>
                            <p:childTnLst>
                              <p:par>
                                <p:cTn id="102" presetID="6" presetClass="emph" presetSubtype="0" autoRev="1" fill="hold" grpId="1" nodeType="clickEffect">
                                  <p:stCondLst>
                                    <p:cond delay="0"/>
                                  </p:stCondLst>
                                  <p:childTnLst>
                                    <p:animScale>
                                      <p:cBhvr>
                                        <p:cTn id="103" dur="1000" fill="hold"/>
                                        <p:tgtEl>
                                          <p:spTgt spid="1226772"/>
                                        </p:tgtEl>
                                      </p:cBhvr>
                                      <p:by x="400000" y="400000"/>
                                    </p:animScale>
                                  </p:childTnLst>
                                </p:cTn>
                              </p:par>
                            </p:childTnLst>
                          </p:cTn>
                        </p:par>
                        <p:par>
                          <p:cTn id="104" fill="hold">
                            <p:stCondLst>
                              <p:cond delay="2000"/>
                            </p:stCondLst>
                            <p:childTnLst>
                              <p:par>
                                <p:cTn id="105" presetID="1" presetClass="entr" presetSubtype="0" fill="hold" nodeType="afterEffect">
                                  <p:stCondLst>
                                    <p:cond delay="0"/>
                                  </p:stCondLst>
                                  <p:childTnLst>
                                    <p:set>
                                      <p:cBhvr>
                                        <p:cTn id="106" dur="1" fill="hold">
                                          <p:stCondLst>
                                            <p:cond delay="0"/>
                                          </p:stCondLst>
                                        </p:cTn>
                                        <p:tgtEl>
                                          <p:spTgt spid="2"/>
                                        </p:tgtEl>
                                        <p:attrNameLst>
                                          <p:attrName>style.visibility</p:attrName>
                                        </p:attrNameLst>
                                      </p:cBhvr>
                                      <p:to>
                                        <p:strVal val="visible"/>
                                      </p:to>
                                    </p:set>
                                  </p:childTnLst>
                                </p:cTn>
                              </p:par>
                              <p:par>
                                <p:cTn id="107" presetID="1" presetClass="exit" presetSubtype="0" fill="hold" nodeType="withEffect">
                                  <p:stCondLst>
                                    <p:cond delay="0"/>
                                  </p:stCondLst>
                                  <p:childTnLst>
                                    <p:set>
                                      <p:cBhvr>
                                        <p:cTn id="108" dur="1" fill="hold">
                                          <p:stCondLst>
                                            <p:cond delay="0"/>
                                          </p:stCondLst>
                                        </p:cTn>
                                        <p:tgtEl>
                                          <p:spTgt spid="3"/>
                                        </p:tgtEl>
                                        <p:attrNameLst>
                                          <p:attrName>style.visibility</p:attrName>
                                        </p:attrNameLst>
                                      </p:cBhvr>
                                      <p:to>
                                        <p:strVal val="hidden"/>
                                      </p:to>
                                    </p:set>
                                  </p:childTnLst>
                                </p:cTn>
                              </p:par>
                            </p:childTnLst>
                          </p:cTn>
                        </p:par>
                        <p:par>
                          <p:cTn id="109" fill="hold">
                            <p:stCondLst>
                              <p:cond delay="2000"/>
                            </p:stCondLst>
                            <p:childTnLst>
                              <p:par>
                                <p:cTn id="110" presetID="0" presetClass="path" presetSubtype="0" accel="50000" decel="50000" fill="hold" nodeType="afterEffect">
                                  <p:stCondLst>
                                    <p:cond delay="0"/>
                                  </p:stCondLst>
                                  <p:childTnLst>
                                    <p:animMotion origin="layout" path="M -6.38889E-6 -7.40741E-7 L -0.10209 -7.40741E-7 L -0.15539 -0.03171 L -0.15539 -0.15208 L -0.02171 -0.15208 L 0.01423 -0.19259 L -0.05313 -0.19699 L 0.00121 -0.15069 L 0.14131 -0.15069 L 0.38489 0.38843 " pathEditMode="relative" ptsTypes="AAAAAAAAAA">
                                      <p:cBhvr>
                                        <p:cTn id="111" dur="5000" fill="hold"/>
                                        <p:tgtEl>
                                          <p:spTgt spid="2"/>
                                        </p:tgtEl>
                                        <p:attrNameLst>
                                          <p:attrName>ppt_x</p:attrName>
                                          <p:attrName>ppt_y</p:attrName>
                                        </p:attrNameLst>
                                      </p:cBhvr>
                                    </p:animMotion>
                                  </p:childTnLst>
                                </p:cTn>
                              </p:par>
                            </p:childTnLst>
                          </p:cTn>
                        </p:par>
                        <p:par>
                          <p:cTn id="112" fill="hold">
                            <p:stCondLst>
                              <p:cond delay="7000"/>
                            </p:stCondLst>
                            <p:childTnLst>
                              <p:par>
                                <p:cTn id="113" presetID="10" presetClass="exit" presetSubtype="0" fill="hold" nodeType="afterEffect">
                                  <p:stCondLst>
                                    <p:cond delay="0"/>
                                  </p:stCondLst>
                                  <p:childTnLst>
                                    <p:animEffect transition="out" filter="fade">
                                      <p:cBhvr>
                                        <p:cTn id="114" dur="1000"/>
                                        <p:tgtEl>
                                          <p:spTgt spid="2"/>
                                        </p:tgtEl>
                                      </p:cBhvr>
                                    </p:animEffect>
                                    <p:set>
                                      <p:cBhvr>
                                        <p:cTn id="115" dur="1" fill="hold">
                                          <p:stCondLst>
                                            <p:cond delay="999"/>
                                          </p:stCondLst>
                                        </p:cTn>
                                        <p:tgtEl>
                                          <p:spTgt spid="2"/>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4"/>
                                        </p:tgtEl>
                                        <p:attrNameLst>
                                          <p:attrName>style.visibility</p:attrName>
                                        </p:attrNameLst>
                                      </p:cBhvr>
                                      <p:to>
                                        <p:strVal val="visible"/>
                                      </p:to>
                                    </p:set>
                                  </p:childTnLst>
                                </p:cTn>
                              </p:par>
                            </p:childTnLst>
                          </p:cTn>
                        </p:par>
                        <p:par>
                          <p:cTn id="120" fill="hold">
                            <p:stCondLst>
                              <p:cond delay="0"/>
                            </p:stCondLst>
                            <p:childTnLst>
                              <p:par>
                                <p:cTn id="121" presetID="0" presetClass="path" presetSubtype="0" accel="50000" decel="50000" fill="hold" nodeType="afterEffect">
                                  <p:stCondLst>
                                    <p:cond delay="0"/>
                                  </p:stCondLst>
                                  <p:childTnLst>
                                    <p:animMotion origin="layout" path="M -0.00034 0.00023 L 0.0441 0.11041 L 0.11806 0.14074 L 0.2191 0.14074 " pathEditMode="relative" ptsTypes="AAAA">
                                      <p:cBhvr>
                                        <p:cTn id="122" dur="2000" fill="hold"/>
                                        <p:tgtEl>
                                          <p:spTgt spid="4"/>
                                        </p:tgtEl>
                                        <p:attrNameLst>
                                          <p:attrName>ppt_x</p:attrName>
                                          <p:attrName>ppt_y</p:attrName>
                                        </p:attrNameLst>
                                      </p:cBhvr>
                                    </p:animMotion>
                                  </p:childTnLst>
                                </p:cTn>
                              </p:par>
                            </p:childTnLst>
                          </p:cTn>
                        </p:par>
                        <p:par>
                          <p:cTn id="123" fill="hold">
                            <p:stCondLst>
                              <p:cond delay="2000"/>
                            </p:stCondLst>
                            <p:childTnLst>
                              <p:par>
                                <p:cTn id="124" presetID="1" presetClass="entr" presetSubtype="0" fill="hold" nodeType="afterEffect">
                                  <p:stCondLst>
                                    <p:cond delay="0"/>
                                  </p:stCondLst>
                                  <p:childTnLst>
                                    <p:set>
                                      <p:cBhvr>
                                        <p:cTn id="125" dur="1" fill="hold">
                                          <p:stCondLst>
                                            <p:cond delay="0"/>
                                          </p:stCondLst>
                                        </p:cTn>
                                        <p:tgtEl>
                                          <p:spTgt spid="6"/>
                                        </p:tgtEl>
                                        <p:attrNameLst>
                                          <p:attrName>style.visibility</p:attrName>
                                        </p:attrNameLst>
                                      </p:cBhvr>
                                      <p:to>
                                        <p:strVal val="visible"/>
                                      </p:to>
                                    </p:set>
                                  </p:childTnLst>
                                </p:cTn>
                              </p:par>
                            </p:childTnLst>
                          </p:cTn>
                        </p:par>
                        <p:par>
                          <p:cTn id="126" fill="hold">
                            <p:stCondLst>
                              <p:cond delay="2000"/>
                            </p:stCondLst>
                            <p:childTnLst>
                              <p:par>
                                <p:cTn id="127" presetID="1" presetClass="exit" presetSubtype="0" fill="hold" nodeType="afterEffect">
                                  <p:stCondLst>
                                    <p:cond delay="0"/>
                                  </p:stCondLst>
                                  <p:childTnLst>
                                    <p:set>
                                      <p:cBhvr>
                                        <p:cTn id="128" dur="1" fill="hold">
                                          <p:stCondLst>
                                            <p:cond delay="0"/>
                                          </p:stCondLst>
                                        </p:cTn>
                                        <p:tgtEl>
                                          <p:spTgt spid="4"/>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0" presetClass="path" presetSubtype="0" accel="50000" decel="50000" fill="hold" nodeType="clickEffect">
                                  <p:stCondLst>
                                    <p:cond delay="0"/>
                                  </p:stCondLst>
                                  <p:childTnLst>
                                    <p:animMotion origin="layout" path="M 8.33333E-7 -2.59259E-6 L -0.13698 0.00278 L -0.20104 0.21435 L -0.23802 0.17245 L -0.26736 0.20856 L -0.28906 0.17824 L -0.31198 0.22315 L -0.32934 0.17824 L -0.33576 0.21435 L -0.30764 0.18843 L -0.28576 0.21296 L -0.26632 0.17824 L -0.23472 0.21435 L -0.20208 0.1912 L -0.15764 0.1912 " pathEditMode="relative" ptsTypes="AAAAAAAAAAAAAAA">
                                      <p:cBhvr>
                                        <p:cTn id="132" dur="2000" fill="hold"/>
                                        <p:tgtEl>
                                          <p:spTgt spid="6"/>
                                        </p:tgtEl>
                                        <p:attrNameLst>
                                          <p:attrName>ppt_x</p:attrName>
                                          <p:attrName>ppt_y</p:attrName>
                                        </p:attrNameLst>
                                      </p:cBhvr>
                                    </p:animMotion>
                                  </p:childTnLst>
                                </p:cTn>
                              </p:par>
                            </p:childTnLst>
                          </p:cTn>
                        </p:par>
                        <p:par>
                          <p:cTn id="133" fill="hold">
                            <p:stCondLst>
                              <p:cond delay="2000"/>
                            </p:stCondLst>
                            <p:childTnLst>
                              <p:par>
                                <p:cTn id="134" presetID="10" presetClass="entr" presetSubtype="0"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Effect transition="in" filter="fade">
                                      <p:cBhvr>
                                        <p:cTn id="136" dur="1000"/>
                                        <p:tgtEl>
                                          <p:spTgt spid="5"/>
                                        </p:tgtEl>
                                      </p:cBhvr>
                                    </p:animEffect>
                                  </p:childTnLst>
                                </p:cTn>
                              </p:par>
                              <p:par>
                                <p:cTn id="137" presetID="10" presetClass="exit" presetSubtype="0" fill="hold" nodeType="withEffect">
                                  <p:stCondLst>
                                    <p:cond delay="0"/>
                                  </p:stCondLst>
                                  <p:childTnLst>
                                    <p:animEffect transition="out" filter="fade">
                                      <p:cBhvr>
                                        <p:cTn id="138" dur="2000"/>
                                        <p:tgtEl>
                                          <p:spTgt spid="6"/>
                                        </p:tgtEl>
                                      </p:cBhvr>
                                    </p:animEffect>
                                    <p:set>
                                      <p:cBhvr>
                                        <p:cTn id="139" dur="1" fill="hold">
                                          <p:stCondLst>
                                            <p:cond delay="1999"/>
                                          </p:stCondLst>
                                        </p:cTn>
                                        <p:tgtEl>
                                          <p:spTgt spid="6"/>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0" presetClass="path" presetSubtype="0" accel="50000" decel="50000" fill="hold" nodeType="clickEffect">
                                  <p:stCondLst>
                                    <p:cond delay="0"/>
                                  </p:stCondLst>
                                  <p:childTnLst>
                                    <p:animMotion origin="layout" path="M 3.05556E-6 -7.03704E-6 L 0.01632 -0.18982 L 0.15538 -0.19121 " pathEditMode="relative" ptsTypes="AAA">
                                      <p:cBhvr>
                                        <p:cTn id="143" dur="2000" fill="hold"/>
                                        <p:tgtEl>
                                          <p:spTgt spid="5"/>
                                        </p:tgtEl>
                                        <p:attrNameLst>
                                          <p:attrName>ppt_x</p:attrName>
                                          <p:attrName>ppt_y</p:attrName>
                                        </p:attrNameLst>
                                      </p:cBhvr>
                                    </p:animMotion>
                                  </p:childTnLst>
                                </p:cTn>
                              </p:par>
                            </p:childTnLst>
                          </p:cTn>
                        </p:par>
                        <p:par>
                          <p:cTn id="144" fill="hold">
                            <p:stCondLst>
                              <p:cond delay="2000"/>
                            </p:stCondLst>
                            <p:childTnLst>
                              <p:par>
                                <p:cTn id="145" presetID="1" presetClass="exit" presetSubtype="0" fill="hold" nodeType="afterEffect">
                                  <p:stCondLst>
                                    <p:cond delay="0"/>
                                  </p:stCondLst>
                                  <p:childTnLst>
                                    <p:set>
                                      <p:cBhvr>
                                        <p:cTn id="146" dur="1" fill="hold">
                                          <p:stCondLst>
                                            <p:cond delay="0"/>
                                          </p:stCondLst>
                                        </p:cTn>
                                        <p:tgtEl>
                                          <p:spTgt spid="5"/>
                                        </p:tgtEl>
                                        <p:attrNameLst>
                                          <p:attrName>style.visibility</p:attrName>
                                        </p:attrNameLst>
                                      </p:cBhvr>
                                      <p:to>
                                        <p:strVal val="hidden"/>
                                      </p:to>
                                    </p:set>
                                  </p:childTnLst>
                                </p:cTn>
                              </p:par>
                            </p:childTnLst>
                          </p:cTn>
                        </p:par>
                        <p:par>
                          <p:cTn id="147" fill="hold">
                            <p:stCondLst>
                              <p:cond delay="2000"/>
                            </p:stCondLst>
                            <p:childTnLst>
                              <p:par>
                                <p:cTn id="148" presetID="1" presetClass="entr" presetSubtype="0" fill="hold" nodeType="afterEffect">
                                  <p:stCondLst>
                                    <p:cond delay="0"/>
                                  </p:stCondLst>
                                  <p:childTnLst>
                                    <p:set>
                                      <p:cBhvr>
                                        <p:cTn id="149" dur="1" fill="hold">
                                          <p:stCondLst>
                                            <p:cond delay="0"/>
                                          </p:stCondLst>
                                        </p:cTn>
                                        <p:tgtEl>
                                          <p:spTgt spid="7"/>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1226792"/>
                                        </p:tgtEl>
                                        <p:attrNameLst>
                                          <p:attrName>style.visibility</p:attrName>
                                        </p:attrNameLst>
                                      </p:cBhvr>
                                      <p:to>
                                        <p:strVal val="visible"/>
                                      </p:to>
                                    </p:set>
                                    <p:animEffect transition="in" filter="fade">
                                      <p:cBhvr>
                                        <p:cTn id="154" dur="2000"/>
                                        <p:tgtEl>
                                          <p:spTgt spid="1226792"/>
                                        </p:tgtEl>
                                      </p:cBhvr>
                                    </p:animEffect>
                                  </p:childTnLst>
                                </p:cTn>
                              </p:par>
                            </p:childTnLst>
                          </p:cTn>
                        </p:par>
                      </p:childTnLst>
                    </p:cTn>
                  </p:par>
                  <p:par>
                    <p:cTn id="155" fill="hold">
                      <p:stCondLst>
                        <p:cond delay="indefinite"/>
                      </p:stCondLst>
                      <p:childTnLst>
                        <p:par>
                          <p:cTn id="156" fill="hold">
                            <p:stCondLst>
                              <p:cond delay="0"/>
                            </p:stCondLst>
                            <p:childTnLst>
                              <p:par>
                                <p:cTn id="157" presetID="0" presetClass="path" presetSubtype="0" accel="50000" decel="50000" fill="hold" nodeType="clickEffect">
                                  <p:stCondLst>
                                    <p:cond delay="0"/>
                                  </p:stCondLst>
                                  <p:childTnLst>
                                    <p:animMotion origin="layout" path="M -6.38889E-6 -7.40741E-7 L -0.10209 -7.40741E-7 L -0.15539 -0.03171 L -0.15539 -0.15208 L -0.02171 -0.15208 L 0.01423 -0.19259 L -0.05313 -0.19699 L 0.00121 -0.15069 L 0.14131 -0.15069 L 0.38489 0.38843 " pathEditMode="relative" ptsTypes="AAAAAAAAAA">
                                      <p:cBhvr>
                                        <p:cTn id="158" dur="3000" fill="hold"/>
                                        <p:tgtEl>
                                          <p:spTgt spid="7"/>
                                        </p:tgtEl>
                                        <p:attrNameLst>
                                          <p:attrName>ppt_x</p:attrName>
                                          <p:attrName>ppt_y</p:attrName>
                                        </p:attrNameLst>
                                      </p:cBhvr>
                                    </p:animMotion>
                                  </p:childTnLst>
                                </p:cTn>
                              </p:par>
                            </p:childTnLst>
                          </p:cTn>
                        </p:par>
                        <p:par>
                          <p:cTn id="159" fill="hold">
                            <p:stCondLst>
                              <p:cond delay="3000"/>
                            </p:stCondLst>
                            <p:childTnLst>
                              <p:par>
                                <p:cTn id="160" presetID="10" presetClass="exit" presetSubtype="0" fill="hold" nodeType="afterEffect">
                                  <p:stCondLst>
                                    <p:cond delay="0"/>
                                  </p:stCondLst>
                                  <p:childTnLst>
                                    <p:animEffect transition="out" filter="fade">
                                      <p:cBhvr>
                                        <p:cTn id="161" dur="1000"/>
                                        <p:tgtEl>
                                          <p:spTgt spid="7"/>
                                        </p:tgtEl>
                                      </p:cBhvr>
                                    </p:animEffect>
                                    <p:set>
                                      <p:cBhvr>
                                        <p:cTn id="162" dur="1" fill="hold">
                                          <p:stCondLst>
                                            <p:cond delay="999"/>
                                          </p:stCondLst>
                                        </p:cTn>
                                        <p:tgtEl>
                                          <p:spTgt spid="7"/>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32" presetClass="emph" presetSubtype="0" repeatCount="2000" fill="hold" grpId="1" nodeType="clickEffect">
                                  <p:stCondLst>
                                    <p:cond delay="0"/>
                                  </p:stCondLst>
                                  <p:childTnLst>
                                    <p:animClr clrSpc="rgb" dir="cw">
                                      <p:cBhvr override="childStyle">
                                        <p:cTn id="166" dur="200" fill="hold"/>
                                        <p:tgtEl>
                                          <p:spTgt spid="1226762"/>
                                        </p:tgtEl>
                                        <p:attrNameLst>
                                          <p:attrName>style.color</p:attrName>
                                        </p:attrNameLst>
                                      </p:cBhvr>
                                      <p:to>
                                        <a:schemeClr val="accent2"/>
                                      </p:to>
                                    </p:animClr>
                                    <p:animClr clrSpc="rgb" dir="cw">
                                      <p:cBhvr>
                                        <p:cTn id="167" dur="200" fill="hold"/>
                                        <p:tgtEl>
                                          <p:spTgt spid="1226762"/>
                                        </p:tgtEl>
                                        <p:attrNameLst>
                                          <p:attrName>fillcolor</p:attrName>
                                        </p:attrNameLst>
                                      </p:cBhvr>
                                      <p:to>
                                        <a:schemeClr val="accent2"/>
                                      </p:to>
                                    </p:animClr>
                                    <p:set>
                                      <p:cBhvr>
                                        <p:cTn id="168" dur="200" fill="hold"/>
                                        <p:tgtEl>
                                          <p:spTgt spid="1226762"/>
                                        </p:tgtEl>
                                        <p:attrNameLst>
                                          <p:attrName>fill.type</p:attrName>
                                        </p:attrNameLst>
                                      </p:cBhvr>
                                      <p:to>
                                        <p:strVal val="solid"/>
                                      </p:to>
                                    </p:set>
                                    <p:set>
                                      <p:cBhvr>
                                        <p:cTn id="169" dur="200" fill="hold"/>
                                        <p:tgtEl>
                                          <p:spTgt spid="1226762"/>
                                        </p:tgtEl>
                                        <p:attrNameLst>
                                          <p:attrName>fill.on</p:attrName>
                                        </p:attrNameLst>
                                      </p:cBhvr>
                                      <p:to>
                                        <p:strVal val="true"/>
                                      </p:to>
                                    </p:set>
                                    <p:animRot by="120000">
                                      <p:cBhvr>
                                        <p:cTn id="170" dur="200" fill="hold">
                                          <p:stCondLst>
                                            <p:cond delay="0"/>
                                          </p:stCondLst>
                                        </p:cTn>
                                        <p:tgtEl>
                                          <p:spTgt spid="1226762"/>
                                        </p:tgtEl>
                                        <p:attrNameLst>
                                          <p:attrName>r</p:attrName>
                                        </p:attrNameLst>
                                      </p:cBhvr>
                                    </p:animRot>
                                    <p:animRot by="-240000">
                                      <p:cBhvr>
                                        <p:cTn id="171" dur="400" fill="hold">
                                          <p:stCondLst>
                                            <p:cond delay="400"/>
                                          </p:stCondLst>
                                        </p:cTn>
                                        <p:tgtEl>
                                          <p:spTgt spid="1226762"/>
                                        </p:tgtEl>
                                        <p:attrNameLst>
                                          <p:attrName>r</p:attrName>
                                        </p:attrNameLst>
                                      </p:cBhvr>
                                    </p:animRot>
                                    <p:animRot by="240000">
                                      <p:cBhvr>
                                        <p:cTn id="172" dur="400" fill="hold">
                                          <p:stCondLst>
                                            <p:cond delay="800"/>
                                          </p:stCondLst>
                                        </p:cTn>
                                        <p:tgtEl>
                                          <p:spTgt spid="1226762"/>
                                        </p:tgtEl>
                                        <p:attrNameLst>
                                          <p:attrName>r</p:attrName>
                                        </p:attrNameLst>
                                      </p:cBhvr>
                                    </p:animRot>
                                    <p:animRot by="-240000">
                                      <p:cBhvr>
                                        <p:cTn id="173" dur="400" fill="hold">
                                          <p:stCondLst>
                                            <p:cond delay="1200"/>
                                          </p:stCondLst>
                                        </p:cTn>
                                        <p:tgtEl>
                                          <p:spTgt spid="1226762"/>
                                        </p:tgtEl>
                                        <p:attrNameLst>
                                          <p:attrName>r</p:attrName>
                                        </p:attrNameLst>
                                      </p:cBhvr>
                                    </p:animRot>
                                    <p:animRot by="120000">
                                      <p:cBhvr>
                                        <p:cTn id="174" dur="400" fill="hold">
                                          <p:stCondLst>
                                            <p:cond delay="1600"/>
                                          </p:stCondLst>
                                        </p:cTn>
                                        <p:tgtEl>
                                          <p:spTgt spid="1226762"/>
                                        </p:tgtEl>
                                        <p:attrNameLst>
                                          <p:attrName>r</p:attrName>
                                        </p:attrNameLst>
                                      </p:cBhvr>
                                    </p:animRot>
                                  </p:childTnLst>
                                </p:cTn>
                              </p:par>
                              <p:par>
                                <p:cTn id="175" presetID="10" presetClass="entr" presetSubtype="0" fill="hold" grpId="0" nodeType="withEffect">
                                  <p:stCondLst>
                                    <p:cond delay="0"/>
                                  </p:stCondLst>
                                  <p:childTnLst>
                                    <p:set>
                                      <p:cBhvr>
                                        <p:cTn id="176" dur="1" fill="hold">
                                          <p:stCondLst>
                                            <p:cond delay="0"/>
                                          </p:stCondLst>
                                        </p:cTn>
                                        <p:tgtEl>
                                          <p:spTgt spid="1226797"/>
                                        </p:tgtEl>
                                        <p:attrNameLst>
                                          <p:attrName>style.visibility</p:attrName>
                                        </p:attrNameLst>
                                      </p:cBhvr>
                                      <p:to>
                                        <p:strVal val="visible"/>
                                      </p:to>
                                    </p:set>
                                    <p:animEffect transition="in" filter="fade">
                                      <p:cBhvr>
                                        <p:cTn id="177" dur="1000"/>
                                        <p:tgtEl>
                                          <p:spTgt spid="1226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6755" grpId="0" animBg="1"/>
      <p:bldP spid="1226756" grpId="0" animBg="1"/>
      <p:bldP spid="1226756" grpId="1" animBg="1"/>
      <p:bldP spid="1226758" grpId="0" animBg="1"/>
      <p:bldP spid="1226759" grpId="0"/>
      <p:bldP spid="1226759" grpId="1"/>
      <p:bldP spid="1226760" grpId="0" animBg="1"/>
      <p:bldP spid="1226760" grpId="1" animBg="1"/>
      <p:bldP spid="1226761" grpId="0" animBg="1"/>
      <p:bldP spid="1226761" grpId="1" animBg="1"/>
      <p:bldP spid="1226762" grpId="0" animBg="1"/>
      <p:bldP spid="1226762" grpId="1" animBg="1"/>
      <p:bldP spid="1226763" grpId="0"/>
      <p:bldP spid="1226764" grpId="0" animBg="1"/>
      <p:bldP spid="1226765" grpId="0" animBg="1"/>
      <p:bldP spid="1226766" grpId="0" animBg="1"/>
      <p:bldP spid="1226767" grpId="0" animBg="1"/>
      <p:bldP spid="1226768" grpId="0" animBg="1"/>
      <p:bldP spid="1226769" grpId="0" animBg="1"/>
      <p:bldP spid="1226770" grpId="0" animBg="1"/>
      <p:bldP spid="1226771" grpId="0" animBg="1"/>
      <p:bldP spid="1226772" grpId="0" animBg="1"/>
      <p:bldP spid="1226772" grpId="1" animBg="1"/>
      <p:bldP spid="1226773" grpId="0" animBg="1"/>
      <p:bldP spid="1226792" grpId="0" animBg="1"/>
      <p:bldP spid="1226797" grpId="0" animBg="1"/>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smtClean="0"/>
              <a:t>MARS Disk Scheduler</a:t>
            </a:r>
          </a:p>
        </p:txBody>
      </p:sp>
      <p:sp>
        <p:nvSpPr>
          <p:cNvPr id="1319939" name="Rectangle 3"/>
          <p:cNvSpPr>
            <a:spLocks noGrp="1" noChangeArrowheads="1"/>
          </p:cNvSpPr>
          <p:nvPr>
            <p:ph type="body" idx="1"/>
          </p:nvPr>
        </p:nvSpPr>
        <p:spPr>
          <a:xfrm>
            <a:off x="0" y="1055688"/>
            <a:ext cx="9144000" cy="5580062"/>
          </a:xfrm>
        </p:spPr>
        <p:txBody>
          <a:bodyPr/>
          <a:lstStyle/>
          <a:p>
            <a:pPr eaLnBrk="1" hangingPunct="1">
              <a:lnSpc>
                <a:spcPct val="80000"/>
              </a:lnSpc>
            </a:pPr>
            <a:r>
              <a:rPr lang="en-US" sz="2400" smtClean="0">
                <a:solidFill>
                  <a:schemeClr val="hlink"/>
                </a:solidFill>
              </a:rPr>
              <a:t>Massively-parallel And Real-time Storage</a:t>
            </a:r>
            <a:r>
              <a:rPr lang="en-US" sz="2400" smtClean="0"/>
              <a:t> (</a:t>
            </a:r>
            <a:r>
              <a:rPr lang="en-US" sz="2400" smtClean="0">
                <a:solidFill>
                  <a:schemeClr val="hlink"/>
                </a:solidFill>
              </a:rPr>
              <a:t>MARS</a:t>
            </a:r>
            <a:r>
              <a:rPr lang="en-US" sz="2400" smtClean="0"/>
              <a:t>) scheduler supports mixed media on a single system</a:t>
            </a:r>
          </a:p>
          <a:p>
            <a:pPr lvl="1" eaLnBrk="1" hangingPunct="1">
              <a:lnSpc>
                <a:spcPct val="80000"/>
              </a:lnSpc>
            </a:pPr>
            <a:r>
              <a:rPr lang="en-US" sz="2000" smtClean="0"/>
              <a:t>a two-level scheduling</a:t>
            </a:r>
          </a:p>
          <a:p>
            <a:pPr lvl="1" eaLnBrk="1" hangingPunct="1">
              <a:lnSpc>
                <a:spcPct val="80000"/>
              </a:lnSpc>
            </a:pPr>
            <a:r>
              <a:rPr lang="en-US" sz="2000" smtClean="0"/>
              <a:t>round-based</a:t>
            </a:r>
            <a:br>
              <a:rPr lang="en-US" sz="2000" smtClean="0"/>
            </a:br>
            <a:endParaRPr lang="en-US" sz="2000" smtClean="0"/>
          </a:p>
          <a:p>
            <a:pPr lvl="1" eaLnBrk="1" hangingPunct="1">
              <a:lnSpc>
                <a:spcPct val="80000"/>
              </a:lnSpc>
            </a:pPr>
            <a:r>
              <a:rPr lang="en-US" sz="2000" b="1" smtClean="0"/>
              <a:t>top-level:</a:t>
            </a:r>
            <a:r>
              <a:rPr lang="en-US" sz="2000" smtClean="0"/>
              <a:t> </a:t>
            </a:r>
            <a:br>
              <a:rPr lang="en-US" sz="2000" smtClean="0"/>
            </a:br>
            <a:r>
              <a:rPr lang="en-US" sz="2000" smtClean="0">
                <a:solidFill>
                  <a:schemeClr val="folHlink"/>
                </a:solidFill>
              </a:rPr>
              <a:t>1</a:t>
            </a:r>
            <a:r>
              <a:rPr lang="en-US" sz="2000" smtClean="0"/>
              <a:t> NRT queue and </a:t>
            </a:r>
            <a:r>
              <a:rPr lang="en-US" sz="2000" smtClean="0">
                <a:solidFill>
                  <a:schemeClr val="folHlink"/>
                </a:solidFill>
              </a:rPr>
              <a:t>n</a:t>
            </a:r>
            <a:r>
              <a:rPr lang="en-US" sz="2000" smtClean="0"/>
              <a:t> (</a:t>
            </a:r>
            <a:r>
              <a:rPr lang="en-US" sz="2000" smtClean="0">
                <a:solidFill>
                  <a:schemeClr val="folHlink"/>
                </a:solidFill>
              </a:rPr>
              <a:t>1</a:t>
            </a:r>
            <a:r>
              <a:rPr lang="en-US" sz="2000" smtClean="0"/>
              <a:t>) RT queue</a:t>
            </a:r>
            <a:br>
              <a:rPr lang="en-US" sz="2000" smtClean="0"/>
            </a:br>
            <a:r>
              <a:rPr lang="en-US" sz="2000" smtClean="0"/>
              <a:t>(SCAN, but “future” GSS, SCAN-EDF, or…)</a:t>
            </a:r>
            <a:br>
              <a:rPr lang="en-US" sz="2000" smtClean="0"/>
            </a:br>
            <a:endParaRPr lang="en-US" sz="2000" smtClean="0"/>
          </a:p>
          <a:p>
            <a:pPr lvl="1" eaLnBrk="1" hangingPunct="1">
              <a:lnSpc>
                <a:spcPct val="80000"/>
              </a:lnSpc>
            </a:pPr>
            <a:r>
              <a:rPr lang="en-US" sz="2000" smtClean="0"/>
              <a:t>use deficit RR fair queuing to assign </a:t>
            </a:r>
            <a:br>
              <a:rPr lang="en-US" sz="2000" smtClean="0"/>
            </a:br>
            <a:r>
              <a:rPr lang="en-US" sz="2000" smtClean="0"/>
              <a:t>quantums to each queue per round – </a:t>
            </a:r>
            <a:br>
              <a:rPr lang="en-US" sz="2000" smtClean="0"/>
            </a:br>
            <a:r>
              <a:rPr lang="en-US" sz="2000" smtClean="0"/>
              <a:t>divides total bandwidth among queues </a:t>
            </a:r>
            <a:br>
              <a:rPr lang="en-US" sz="2000" smtClean="0"/>
            </a:br>
            <a:endParaRPr lang="en-US" sz="2000" smtClean="0"/>
          </a:p>
          <a:p>
            <a:pPr lvl="1" eaLnBrk="1" hangingPunct="1">
              <a:lnSpc>
                <a:spcPct val="80000"/>
              </a:lnSpc>
            </a:pPr>
            <a:r>
              <a:rPr lang="en-US" sz="2000" b="1" smtClean="0"/>
              <a:t>bottom-level:</a:t>
            </a:r>
            <a:r>
              <a:rPr lang="en-US" sz="2000" smtClean="0"/>
              <a:t> </a:t>
            </a:r>
            <a:br>
              <a:rPr lang="en-US" sz="2000" smtClean="0"/>
            </a:br>
            <a:r>
              <a:rPr lang="en-US" sz="2000" smtClean="0"/>
              <a:t>select requests from queues according to </a:t>
            </a:r>
            <a:br>
              <a:rPr lang="en-US" sz="2000" smtClean="0"/>
            </a:br>
            <a:r>
              <a:rPr lang="en-US" sz="2000" smtClean="0"/>
              <a:t>quantums, use SCAN order</a:t>
            </a:r>
            <a:br>
              <a:rPr lang="en-US" sz="2000" smtClean="0"/>
            </a:br>
            <a:endParaRPr lang="en-US" sz="2000" smtClean="0"/>
          </a:p>
          <a:p>
            <a:pPr lvl="1" eaLnBrk="1" hangingPunct="1">
              <a:lnSpc>
                <a:spcPct val="80000"/>
              </a:lnSpc>
            </a:pPr>
            <a:r>
              <a:rPr lang="en-US" sz="2000" smtClean="0"/>
              <a:t>work-conserving</a:t>
            </a:r>
            <a:br>
              <a:rPr lang="en-US" sz="2000" smtClean="0"/>
            </a:br>
            <a:r>
              <a:rPr lang="en-US" sz="2000" smtClean="0"/>
              <a:t>(variable round times, new round starts immediately)</a:t>
            </a:r>
          </a:p>
        </p:txBody>
      </p:sp>
      <p:graphicFrame>
        <p:nvGraphicFramePr>
          <p:cNvPr id="1319940" name="Group 4"/>
          <p:cNvGraphicFramePr>
            <a:graphicFrameLocks noGrp="1"/>
          </p:cNvGraphicFramePr>
          <p:nvPr/>
        </p:nvGraphicFramePr>
        <p:xfrm>
          <a:off x="6540500" y="2165350"/>
          <a:ext cx="208002" cy="1066800"/>
        </p:xfrm>
        <a:graphic>
          <a:graphicData uri="http://schemas.openxmlformats.org/drawingml/2006/table">
            <a:tbl>
              <a:tblPr/>
              <a:tblGrid>
                <a:gridCol w="208002"/>
              </a:tblGrid>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1" marR="91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1" marR="91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1" marR="91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1" marR="91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1" marR="91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19954" name="Group 18"/>
          <p:cNvGraphicFramePr>
            <a:graphicFrameLocks noGrp="1"/>
          </p:cNvGraphicFramePr>
          <p:nvPr/>
        </p:nvGraphicFramePr>
        <p:xfrm>
          <a:off x="7232650" y="2166938"/>
          <a:ext cx="208002" cy="1066800"/>
        </p:xfrm>
        <a:graphic>
          <a:graphicData uri="http://schemas.openxmlformats.org/drawingml/2006/table">
            <a:tbl>
              <a:tblPr/>
              <a:tblGrid>
                <a:gridCol w="208002"/>
              </a:tblGrid>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1" marR="91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1" marR="91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1" marR="91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1" marR="91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1" marR="91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19968" name="Group 32"/>
          <p:cNvGraphicFramePr>
            <a:graphicFrameLocks noGrp="1"/>
          </p:cNvGraphicFramePr>
          <p:nvPr/>
        </p:nvGraphicFramePr>
        <p:xfrm>
          <a:off x="7677150" y="2159000"/>
          <a:ext cx="208002" cy="1066800"/>
        </p:xfrm>
        <a:graphic>
          <a:graphicData uri="http://schemas.openxmlformats.org/drawingml/2006/table">
            <a:tbl>
              <a:tblPr/>
              <a:tblGrid>
                <a:gridCol w="208002"/>
              </a:tblGrid>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1" marR="91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1" marR="91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1" marR="91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1" marR="91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1" marR="91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19982" name="Group 46"/>
          <p:cNvGraphicFramePr>
            <a:graphicFrameLocks noGrp="1"/>
          </p:cNvGraphicFramePr>
          <p:nvPr/>
        </p:nvGraphicFramePr>
        <p:xfrm>
          <a:off x="8259763" y="2181225"/>
          <a:ext cx="208000" cy="1066800"/>
        </p:xfrm>
        <a:graphic>
          <a:graphicData uri="http://schemas.openxmlformats.org/drawingml/2006/table">
            <a:tbl>
              <a:tblPr/>
              <a:tblGrid>
                <a:gridCol w="208000"/>
              </a:tblGrid>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19996" name="Line 60"/>
          <p:cNvSpPr>
            <a:spLocks noChangeShapeType="1"/>
          </p:cNvSpPr>
          <p:nvPr/>
        </p:nvSpPr>
        <p:spPr bwMode="auto">
          <a:xfrm>
            <a:off x="6629400" y="1960563"/>
            <a:ext cx="0" cy="138112"/>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9997" name="Line 61"/>
          <p:cNvSpPr>
            <a:spLocks noChangeShapeType="1"/>
          </p:cNvSpPr>
          <p:nvPr/>
        </p:nvSpPr>
        <p:spPr bwMode="auto">
          <a:xfrm>
            <a:off x="8342313" y="1968500"/>
            <a:ext cx="0" cy="138113"/>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9998" name="Line 62"/>
          <p:cNvSpPr>
            <a:spLocks noChangeShapeType="1"/>
          </p:cNvSpPr>
          <p:nvPr/>
        </p:nvSpPr>
        <p:spPr bwMode="auto">
          <a:xfrm>
            <a:off x="7323138" y="1968500"/>
            <a:ext cx="0" cy="138113"/>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19999" name="Line 63"/>
          <p:cNvSpPr>
            <a:spLocks noChangeShapeType="1"/>
          </p:cNvSpPr>
          <p:nvPr/>
        </p:nvSpPr>
        <p:spPr bwMode="auto">
          <a:xfrm>
            <a:off x="7769225" y="1966913"/>
            <a:ext cx="0" cy="138112"/>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20000" name="Text Box 64"/>
          <p:cNvSpPr txBox="1">
            <a:spLocks noChangeArrowheads="1"/>
          </p:cNvSpPr>
          <p:nvPr/>
        </p:nvSpPr>
        <p:spPr bwMode="auto">
          <a:xfrm>
            <a:off x="7918450" y="2814638"/>
            <a:ext cx="285750" cy="2143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800"/>
              <a:t>…</a:t>
            </a:r>
          </a:p>
        </p:txBody>
      </p:sp>
      <p:graphicFrame>
        <p:nvGraphicFramePr>
          <p:cNvPr id="1320001" name="Group 65"/>
          <p:cNvGraphicFramePr>
            <a:graphicFrameLocks noGrp="1"/>
          </p:cNvGraphicFramePr>
          <p:nvPr/>
        </p:nvGraphicFramePr>
        <p:xfrm>
          <a:off x="7469188" y="4251325"/>
          <a:ext cx="208000" cy="1066800"/>
        </p:xfrm>
        <a:graphic>
          <a:graphicData uri="http://schemas.openxmlformats.org/drawingml/2006/table">
            <a:tbl>
              <a:tblPr/>
              <a:tblGrid>
                <a:gridCol w="208000"/>
              </a:tblGrid>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20015" name="Line 79"/>
          <p:cNvSpPr>
            <a:spLocks noChangeShapeType="1"/>
          </p:cNvSpPr>
          <p:nvPr/>
        </p:nvSpPr>
        <p:spPr bwMode="auto">
          <a:xfrm>
            <a:off x="7559675" y="4052888"/>
            <a:ext cx="0" cy="138112"/>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20016" name="Rectangle 80"/>
          <p:cNvSpPr>
            <a:spLocks noChangeArrowheads="1"/>
          </p:cNvSpPr>
          <p:nvPr/>
        </p:nvSpPr>
        <p:spPr bwMode="auto">
          <a:xfrm>
            <a:off x="5994400" y="3509963"/>
            <a:ext cx="3057525" cy="442912"/>
          </a:xfrm>
          <a:prstGeom prst="rect">
            <a:avLst/>
          </a:prstGeom>
          <a:solidFill>
            <a:srgbClr val="DDDDDD"/>
          </a:solidFill>
          <a:ln w="9525">
            <a:solidFill>
              <a:schemeClr val="tx1"/>
            </a:solidFill>
            <a:miter lim="800000"/>
            <a:headEnd/>
            <a:tailEnd/>
          </a:ln>
        </p:spPr>
        <p:txBody>
          <a:bodyPr wrap="none" anchor="ctr"/>
          <a:lstStyle/>
          <a:p>
            <a:pPr algn="ctr"/>
            <a:r>
              <a:rPr lang="en-US" sz="1400" b="0"/>
              <a:t>deficit round robin fair queuing</a:t>
            </a:r>
            <a:br>
              <a:rPr lang="en-US" sz="1400" b="0"/>
            </a:br>
            <a:r>
              <a:rPr lang="en-US" sz="1400" b="0"/>
              <a:t>job selector</a:t>
            </a:r>
          </a:p>
        </p:txBody>
      </p:sp>
      <p:sp>
        <p:nvSpPr>
          <p:cNvPr id="1320017" name="Line 81"/>
          <p:cNvSpPr>
            <a:spLocks noChangeShapeType="1"/>
          </p:cNvSpPr>
          <p:nvPr/>
        </p:nvSpPr>
        <p:spPr bwMode="auto">
          <a:xfrm>
            <a:off x="6627813" y="3292475"/>
            <a:ext cx="0" cy="138113"/>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20018" name="Line 82"/>
          <p:cNvSpPr>
            <a:spLocks noChangeShapeType="1"/>
          </p:cNvSpPr>
          <p:nvPr/>
        </p:nvSpPr>
        <p:spPr bwMode="auto">
          <a:xfrm>
            <a:off x="8340725" y="3300413"/>
            <a:ext cx="0" cy="138112"/>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20019" name="Line 83"/>
          <p:cNvSpPr>
            <a:spLocks noChangeShapeType="1"/>
          </p:cNvSpPr>
          <p:nvPr/>
        </p:nvSpPr>
        <p:spPr bwMode="auto">
          <a:xfrm>
            <a:off x="7321550" y="3300413"/>
            <a:ext cx="0" cy="138112"/>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20020" name="Line 84"/>
          <p:cNvSpPr>
            <a:spLocks noChangeShapeType="1"/>
          </p:cNvSpPr>
          <p:nvPr/>
        </p:nvSpPr>
        <p:spPr bwMode="auto">
          <a:xfrm>
            <a:off x="7767638" y="3298825"/>
            <a:ext cx="0" cy="138113"/>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20021" name="AutoShape 85"/>
          <p:cNvSpPr>
            <a:spLocks noChangeArrowheads="1"/>
          </p:cNvSpPr>
          <p:nvPr/>
        </p:nvSpPr>
        <p:spPr bwMode="auto">
          <a:xfrm>
            <a:off x="7154863" y="5654675"/>
            <a:ext cx="825500" cy="393700"/>
          </a:xfrm>
          <a:prstGeom prst="can">
            <a:avLst>
              <a:gd name="adj" fmla="val 25000"/>
            </a:avLst>
          </a:prstGeom>
          <a:solidFill>
            <a:srgbClr val="DDDDDD"/>
          </a:solidFill>
          <a:ln w="9525">
            <a:solidFill>
              <a:schemeClr val="tx1"/>
            </a:solidFill>
            <a:round/>
            <a:headEnd/>
            <a:tailEnd/>
          </a:ln>
        </p:spPr>
        <p:txBody>
          <a:bodyPr wrap="none" anchor="ctr"/>
          <a:lstStyle/>
          <a:p>
            <a:endParaRPr lang="nb-NO"/>
          </a:p>
        </p:txBody>
      </p:sp>
      <p:sp>
        <p:nvSpPr>
          <p:cNvPr id="1320022" name="Line 86"/>
          <p:cNvSpPr>
            <a:spLocks noChangeShapeType="1"/>
          </p:cNvSpPr>
          <p:nvPr/>
        </p:nvSpPr>
        <p:spPr bwMode="auto">
          <a:xfrm>
            <a:off x="7558088" y="5403850"/>
            <a:ext cx="0" cy="138113"/>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20023" name="Text Box 87"/>
          <p:cNvSpPr txBox="1">
            <a:spLocks noChangeArrowheads="1"/>
          </p:cNvSpPr>
          <p:nvPr/>
        </p:nvSpPr>
        <p:spPr bwMode="auto">
          <a:xfrm>
            <a:off x="6216650" y="2090738"/>
            <a:ext cx="396875" cy="2143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800"/>
              <a:t>NRT</a:t>
            </a:r>
          </a:p>
        </p:txBody>
      </p:sp>
      <p:sp>
        <p:nvSpPr>
          <p:cNvPr id="1320024" name="Text Box 88"/>
          <p:cNvSpPr txBox="1">
            <a:spLocks noChangeArrowheads="1"/>
          </p:cNvSpPr>
          <p:nvPr/>
        </p:nvSpPr>
        <p:spPr bwMode="auto">
          <a:xfrm>
            <a:off x="6977063" y="2098675"/>
            <a:ext cx="319087" cy="2143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800"/>
              <a:t>RT</a:t>
            </a:r>
          </a:p>
        </p:txBody>
      </p:sp>
      <p:sp>
        <p:nvSpPr>
          <p:cNvPr id="1320025" name="Rectangle 89"/>
          <p:cNvSpPr>
            <a:spLocks noChangeArrowheads="1"/>
          </p:cNvSpPr>
          <p:nvPr/>
        </p:nvSpPr>
        <p:spPr bwMode="auto">
          <a:xfrm>
            <a:off x="7643813" y="1962150"/>
            <a:ext cx="1358900" cy="1517650"/>
          </a:xfrm>
          <a:prstGeom prst="rect">
            <a:avLst/>
          </a:prstGeom>
          <a:solidFill>
            <a:schemeClr val="bg1"/>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nchor="ctr"/>
          <a:lstStyle/>
          <a:p>
            <a:endParaRPr lang="nb-N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99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99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99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99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199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199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199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199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1999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2000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200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200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200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200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200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2002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20025"/>
                                        </p:tgtEl>
                                        <p:attrNameLst>
                                          <p:attrName>style.visibility</p:attrName>
                                        </p:attrNameLst>
                                      </p:cBhvr>
                                      <p:to>
                                        <p:strVal val="visible"/>
                                      </p:to>
                                    </p:set>
                                    <p:animEffect transition="in" filter="fade">
                                      <p:cBhvr>
                                        <p:cTn id="41" dur="2000"/>
                                        <p:tgtEl>
                                          <p:spTgt spid="132002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1319939">
                                            <p:txEl>
                                              <p:pRg st="4" end="4"/>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320016"/>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1319939">
                                            <p:txEl>
                                              <p:pRg st="5" end="5"/>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32000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32001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320021"/>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320022"/>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nodeType="clickEffect">
                                  <p:stCondLst>
                                    <p:cond delay="0"/>
                                  </p:stCondLst>
                                  <p:childTnLst>
                                    <p:set>
                                      <p:cBhvr>
                                        <p:cTn id="63" dur="1" fill="hold">
                                          <p:stCondLst>
                                            <p:cond delay="0"/>
                                          </p:stCondLst>
                                        </p:cTn>
                                        <p:tgtEl>
                                          <p:spTgt spid="1319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9996" grpId="0" animBg="1"/>
      <p:bldP spid="1319997" grpId="0" animBg="1"/>
      <p:bldP spid="1319998" grpId="0" animBg="1"/>
      <p:bldP spid="1319999" grpId="0" animBg="1"/>
      <p:bldP spid="1320000" grpId="0"/>
      <p:bldP spid="1320015" grpId="0" animBg="1"/>
      <p:bldP spid="1320016" grpId="0" animBg="1"/>
      <p:bldP spid="1320017" grpId="0" animBg="1"/>
      <p:bldP spid="1320018" grpId="0" animBg="1"/>
      <p:bldP spid="1320019" grpId="0" animBg="1"/>
      <p:bldP spid="1320020" grpId="0" animBg="1"/>
      <p:bldP spid="1320021" grpId="0" animBg="1"/>
      <p:bldP spid="1320022" grpId="0" animBg="1"/>
      <p:bldP spid="1320023" grpId="0"/>
      <p:bldP spid="1320024" grpId="0"/>
      <p:bldP spid="1320025" grpId="0" animBg="1"/>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mtClean="0"/>
              <a:t>Cello and APEX</a:t>
            </a:r>
          </a:p>
        </p:txBody>
      </p:sp>
      <p:sp>
        <p:nvSpPr>
          <p:cNvPr id="123907" name="Rectangle 3"/>
          <p:cNvSpPr>
            <a:spLocks noGrp="1" noChangeArrowheads="1"/>
          </p:cNvSpPr>
          <p:nvPr>
            <p:ph type="body" idx="1"/>
          </p:nvPr>
        </p:nvSpPr>
        <p:spPr/>
        <p:txBody>
          <a:bodyPr/>
          <a:lstStyle/>
          <a:p>
            <a:pPr eaLnBrk="1" hangingPunct="1">
              <a:lnSpc>
                <a:spcPct val="90000"/>
              </a:lnSpc>
            </a:pPr>
            <a:r>
              <a:rPr lang="en-US" sz="2400" smtClean="0"/>
              <a:t>Cello and APEX are similar to MARS, but slightly different in bandwidth allocation and work conservation</a:t>
            </a:r>
            <a:br>
              <a:rPr lang="en-US" sz="2400" smtClean="0"/>
            </a:br>
            <a:endParaRPr lang="en-US" sz="2400" smtClean="0"/>
          </a:p>
          <a:p>
            <a:pPr lvl="1" eaLnBrk="1" hangingPunct="1">
              <a:lnSpc>
                <a:spcPct val="90000"/>
              </a:lnSpc>
            </a:pPr>
            <a:r>
              <a:rPr lang="en-US" sz="2000" smtClean="0"/>
              <a:t>Cello has</a:t>
            </a:r>
          </a:p>
          <a:p>
            <a:pPr lvl="2" eaLnBrk="1" hangingPunct="1">
              <a:lnSpc>
                <a:spcPct val="90000"/>
              </a:lnSpc>
            </a:pPr>
            <a:r>
              <a:rPr lang="en-US" sz="1800" smtClean="0"/>
              <a:t>three queues: deadline (EDF), throughput intensive best effort (FCFS), interactive best effort (FCFS)</a:t>
            </a:r>
          </a:p>
          <a:p>
            <a:pPr lvl="2" eaLnBrk="1" hangingPunct="1">
              <a:lnSpc>
                <a:spcPct val="90000"/>
              </a:lnSpc>
            </a:pPr>
            <a:r>
              <a:rPr lang="en-US" sz="1800" i="1" smtClean="0"/>
              <a:t>static</a:t>
            </a:r>
            <a:r>
              <a:rPr lang="en-US" sz="1800" smtClean="0"/>
              <a:t> proportional allocation scheme for bandwidth</a:t>
            </a:r>
          </a:p>
          <a:p>
            <a:pPr lvl="2" eaLnBrk="1" hangingPunct="1">
              <a:lnSpc>
                <a:spcPct val="90000"/>
              </a:lnSpc>
            </a:pPr>
            <a:r>
              <a:rPr lang="en-US" sz="1800" smtClean="0"/>
              <a:t>FCFS ordering of queue requests in lower-level queue</a:t>
            </a:r>
          </a:p>
          <a:p>
            <a:pPr lvl="2" eaLnBrk="1" hangingPunct="1">
              <a:lnSpc>
                <a:spcPct val="90000"/>
              </a:lnSpc>
            </a:pPr>
            <a:r>
              <a:rPr lang="en-US" sz="1800" smtClean="0"/>
              <a:t>partially work-conserving:</a:t>
            </a:r>
            <a:br>
              <a:rPr lang="en-US" sz="1800" smtClean="0"/>
            </a:br>
            <a:r>
              <a:rPr lang="en-US" sz="1800" smtClean="0"/>
              <a:t>extra requests might be added at the end of the class</a:t>
            </a:r>
            <a:br>
              <a:rPr lang="en-US" sz="1800" smtClean="0"/>
            </a:br>
            <a:r>
              <a:rPr lang="en-US" sz="1800" smtClean="0"/>
              <a:t>independent scheduler, but constant rounds</a:t>
            </a:r>
            <a:br>
              <a:rPr lang="en-US" sz="1800" smtClean="0"/>
            </a:br>
            <a:endParaRPr lang="en-US" sz="1800" smtClean="0"/>
          </a:p>
          <a:p>
            <a:pPr lvl="1" eaLnBrk="1" hangingPunct="1">
              <a:lnSpc>
                <a:spcPct val="90000"/>
              </a:lnSpc>
            </a:pPr>
            <a:r>
              <a:rPr lang="en-US" sz="2000" smtClean="0"/>
              <a:t>APEX</a:t>
            </a:r>
          </a:p>
          <a:p>
            <a:pPr lvl="2" eaLnBrk="1" hangingPunct="1">
              <a:lnSpc>
                <a:spcPct val="90000"/>
              </a:lnSpc>
            </a:pPr>
            <a:r>
              <a:rPr lang="en-US" sz="1800" smtClean="0"/>
              <a:t>n queues</a:t>
            </a:r>
          </a:p>
          <a:p>
            <a:pPr lvl="2" eaLnBrk="1" hangingPunct="1">
              <a:lnSpc>
                <a:spcPct val="90000"/>
              </a:lnSpc>
            </a:pPr>
            <a:r>
              <a:rPr lang="en-US" sz="1800" smtClean="0"/>
              <a:t>uses token bucket for traffic shaping (bandwidth allocation)  </a:t>
            </a:r>
          </a:p>
          <a:p>
            <a:pPr lvl="2" eaLnBrk="1" hangingPunct="1">
              <a:lnSpc>
                <a:spcPct val="90000"/>
              </a:lnSpc>
            </a:pPr>
            <a:r>
              <a:rPr lang="en-US" sz="1800" smtClean="0"/>
              <a:t>work-conserving: </a:t>
            </a:r>
            <a:br>
              <a:rPr lang="en-US" sz="1800" smtClean="0"/>
            </a:br>
            <a:r>
              <a:rPr lang="en-US" sz="1800" smtClean="0"/>
              <a:t>adds extra requests if possible to a batch &amp; starts extra batch between ordinary batches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smtClean="0"/>
              <a:t>Cello</a:t>
            </a:r>
          </a:p>
        </p:txBody>
      </p:sp>
      <p:sp>
        <p:nvSpPr>
          <p:cNvPr id="1321987" name="Rectangle 3"/>
          <p:cNvSpPr>
            <a:spLocks noGrp="1" noChangeArrowheads="1"/>
          </p:cNvSpPr>
          <p:nvPr>
            <p:ph type="body" idx="1"/>
          </p:nvPr>
        </p:nvSpPr>
        <p:spPr/>
        <p:txBody>
          <a:bodyPr/>
          <a:lstStyle/>
          <a:p>
            <a:pPr eaLnBrk="1" hangingPunct="1">
              <a:lnSpc>
                <a:spcPct val="90000"/>
              </a:lnSpc>
            </a:pPr>
            <a:r>
              <a:rPr lang="en-US" sz="2000" smtClean="0">
                <a:solidFill>
                  <a:schemeClr val="hlink"/>
                </a:solidFill>
              </a:rPr>
              <a:t>Cello</a:t>
            </a:r>
            <a:r>
              <a:rPr lang="en-US" sz="2000" smtClean="0"/>
              <a:t> is part of the Symphony FS supporting mixed media</a:t>
            </a:r>
          </a:p>
          <a:p>
            <a:pPr lvl="1" eaLnBrk="1" hangingPunct="1">
              <a:lnSpc>
                <a:spcPct val="90000"/>
              </a:lnSpc>
            </a:pPr>
            <a:r>
              <a:rPr lang="en-US" sz="1800" smtClean="0"/>
              <a:t>two-level scheduling</a:t>
            </a:r>
          </a:p>
          <a:p>
            <a:pPr lvl="1" eaLnBrk="1" hangingPunct="1">
              <a:lnSpc>
                <a:spcPct val="90000"/>
              </a:lnSpc>
            </a:pPr>
            <a:r>
              <a:rPr lang="en-US" sz="1800" smtClean="0"/>
              <a:t>round-based</a:t>
            </a:r>
            <a:br>
              <a:rPr lang="en-US" sz="1800" smtClean="0"/>
            </a:br>
            <a:endParaRPr lang="en-US" sz="1800" smtClean="0"/>
          </a:p>
          <a:p>
            <a:pPr lvl="1" eaLnBrk="1" hangingPunct="1">
              <a:lnSpc>
                <a:spcPct val="90000"/>
              </a:lnSpc>
            </a:pPr>
            <a:r>
              <a:rPr lang="en-US" sz="1800" b="1" smtClean="0"/>
              <a:t>top-level:</a:t>
            </a:r>
            <a:r>
              <a:rPr lang="en-US" sz="1800" smtClean="0"/>
              <a:t> </a:t>
            </a:r>
            <a:r>
              <a:rPr lang="en-US" sz="1800" smtClean="0">
                <a:solidFill>
                  <a:schemeClr val="folHlink"/>
                </a:solidFill>
              </a:rPr>
              <a:t>n</a:t>
            </a:r>
            <a:r>
              <a:rPr lang="en-US" sz="1800" smtClean="0"/>
              <a:t> (</a:t>
            </a:r>
            <a:r>
              <a:rPr lang="en-US" sz="1800" smtClean="0">
                <a:solidFill>
                  <a:schemeClr val="folHlink"/>
                </a:solidFill>
              </a:rPr>
              <a:t>3</a:t>
            </a:r>
            <a:r>
              <a:rPr lang="en-US" sz="1800" smtClean="0"/>
              <a:t>) service classes (queues)</a:t>
            </a:r>
          </a:p>
          <a:p>
            <a:pPr lvl="2" eaLnBrk="1" hangingPunct="1">
              <a:lnSpc>
                <a:spcPct val="90000"/>
              </a:lnSpc>
            </a:pPr>
            <a:r>
              <a:rPr lang="en-US" sz="1600" smtClean="0"/>
              <a:t>deadline (= end-of-round) real-time (EDF)</a:t>
            </a:r>
          </a:p>
          <a:p>
            <a:pPr lvl="2" eaLnBrk="1" hangingPunct="1">
              <a:lnSpc>
                <a:spcPct val="90000"/>
              </a:lnSpc>
            </a:pPr>
            <a:r>
              <a:rPr lang="en-US" sz="1600" smtClean="0"/>
              <a:t>throughput intensive best effort (FCFS)</a:t>
            </a:r>
          </a:p>
          <a:p>
            <a:pPr lvl="2" eaLnBrk="1" hangingPunct="1">
              <a:lnSpc>
                <a:spcPct val="90000"/>
              </a:lnSpc>
            </a:pPr>
            <a:r>
              <a:rPr lang="en-US" sz="1600" smtClean="0"/>
              <a:t>interactive best effort (FCFS)</a:t>
            </a:r>
            <a:br>
              <a:rPr lang="en-US" sz="1600" smtClean="0"/>
            </a:br>
            <a:endParaRPr lang="en-US" sz="1600" smtClean="0"/>
          </a:p>
          <a:p>
            <a:pPr lvl="1" eaLnBrk="1" hangingPunct="1">
              <a:lnSpc>
                <a:spcPct val="90000"/>
              </a:lnSpc>
            </a:pPr>
            <a:r>
              <a:rPr lang="en-US" sz="1800" smtClean="0"/>
              <a:t>divides total bandwidth among queues </a:t>
            </a:r>
            <a:br>
              <a:rPr lang="en-US" sz="1800" smtClean="0"/>
            </a:br>
            <a:r>
              <a:rPr lang="en-US" sz="1800" smtClean="0"/>
              <a:t>according to a </a:t>
            </a:r>
            <a:r>
              <a:rPr lang="en-US" sz="1800" i="1" smtClean="0"/>
              <a:t>static</a:t>
            </a:r>
            <a:r>
              <a:rPr lang="en-US" sz="1800" smtClean="0"/>
              <a:t> proportional allocation scheme</a:t>
            </a:r>
            <a:br>
              <a:rPr lang="en-US" sz="1800" smtClean="0"/>
            </a:br>
            <a:r>
              <a:rPr lang="en-US" sz="1800" smtClean="0"/>
              <a:t>(equal to MARS’ job selector)</a:t>
            </a:r>
            <a:br>
              <a:rPr lang="en-US" sz="1800" smtClean="0"/>
            </a:br>
            <a:endParaRPr lang="en-US" sz="1800" smtClean="0"/>
          </a:p>
          <a:p>
            <a:pPr lvl="1" eaLnBrk="1" hangingPunct="1">
              <a:lnSpc>
                <a:spcPct val="90000"/>
              </a:lnSpc>
            </a:pPr>
            <a:r>
              <a:rPr lang="en-US" sz="1800" b="1" smtClean="0"/>
              <a:t>bottom-level:</a:t>
            </a:r>
            <a:r>
              <a:rPr lang="en-US" sz="1800" smtClean="0"/>
              <a:t> class independent scheduler (FCFS)</a:t>
            </a:r>
          </a:p>
          <a:p>
            <a:pPr lvl="2" eaLnBrk="1" hangingPunct="1">
              <a:lnSpc>
                <a:spcPct val="90000"/>
              </a:lnSpc>
            </a:pPr>
            <a:r>
              <a:rPr lang="en-US" sz="1600" smtClean="0"/>
              <a:t>select requests from queues according to BW share</a:t>
            </a:r>
          </a:p>
          <a:p>
            <a:pPr lvl="2" eaLnBrk="1" hangingPunct="1">
              <a:lnSpc>
                <a:spcPct val="90000"/>
              </a:lnSpc>
            </a:pPr>
            <a:r>
              <a:rPr lang="en-US" sz="1600" smtClean="0"/>
              <a:t>sort requests from each queue in SCAN order when transferred </a:t>
            </a:r>
            <a:br>
              <a:rPr lang="en-US" sz="1600" smtClean="0"/>
            </a:br>
            <a:endParaRPr lang="en-US" sz="1600" smtClean="0"/>
          </a:p>
          <a:p>
            <a:pPr lvl="1" eaLnBrk="1" hangingPunct="1">
              <a:lnSpc>
                <a:spcPct val="90000"/>
              </a:lnSpc>
            </a:pPr>
            <a:r>
              <a:rPr lang="en-US" sz="1800" smtClean="0"/>
              <a:t>partially work-conserving</a:t>
            </a:r>
            <a:br>
              <a:rPr lang="en-US" sz="1800" smtClean="0"/>
            </a:br>
            <a:r>
              <a:rPr lang="en-US" sz="1800" smtClean="0"/>
              <a:t>(extra requests might be added at the end of the class</a:t>
            </a:r>
            <a:br>
              <a:rPr lang="en-US" sz="1800" smtClean="0"/>
            </a:br>
            <a:r>
              <a:rPr lang="en-US" sz="1800" smtClean="0"/>
              <a:t>independent scheduler if space, </a:t>
            </a:r>
            <a:r>
              <a:rPr lang="en-US" sz="1800" i="1" smtClean="0"/>
              <a:t>but</a:t>
            </a:r>
            <a:r>
              <a:rPr lang="en-US" sz="1800" smtClean="0"/>
              <a:t>  constant rounds)</a:t>
            </a:r>
          </a:p>
        </p:txBody>
      </p:sp>
      <p:graphicFrame>
        <p:nvGraphicFramePr>
          <p:cNvPr id="1321988" name="Group 4"/>
          <p:cNvGraphicFramePr>
            <a:graphicFrameLocks noGrp="1"/>
          </p:cNvGraphicFramePr>
          <p:nvPr/>
        </p:nvGraphicFramePr>
        <p:xfrm>
          <a:off x="6405563" y="2239963"/>
          <a:ext cx="208000" cy="1066800"/>
        </p:xfrm>
        <a:graphic>
          <a:graphicData uri="http://schemas.openxmlformats.org/drawingml/2006/table">
            <a:tbl>
              <a:tblPr/>
              <a:tblGrid>
                <a:gridCol w="208000"/>
              </a:tblGrid>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22002" name="Group 18"/>
          <p:cNvGraphicFramePr>
            <a:graphicFrameLocks noGrp="1"/>
          </p:cNvGraphicFramePr>
          <p:nvPr/>
        </p:nvGraphicFramePr>
        <p:xfrm>
          <a:off x="7840663" y="2241550"/>
          <a:ext cx="208000" cy="1066800"/>
        </p:xfrm>
        <a:graphic>
          <a:graphicData uri="http://schemas.openxmlformats.org/drawingml/2006/table">
            <a:tbl>
              <a:tblPr/>
              <a:tblGrid>
                <a:gridCol w="208000"/>
              </a:tblGrid>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22016" name="Group 32"/>
          <p:cNvGraphicFramePr>
            <a:graphicFrameLocks noGrp="1"/>
          </p:cNvGraphicFramePr>
          <p:nvPr/>
        </p:nvGraphicFramePr>
        <p:xfrm>
          <a:off x="8761413" y="2233613"/>
          <a:ext cx="208000" cy="1066800"/>
        </p:xfrm>
        <a:graphic>
          <a:graphicData uri="http://schemas.openxmlformats.org/drawingml/2006/table">
            <a:tbl>
              <a:tblPr/>
              <a:tblGrid>
                <a:gridCol w="208000"/>
              </a:tblGrid>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0" marR="913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22030" name="Line 46"/>
          <p:cNvSpPr>
            <a:spLocks noChangeShapeType="1"/>
          </p:cNvSpPr>
          <p:nvPr/>
        </p:nvSpPr>
        <p:spPr bwMode="auto">
          <a:xfrm>
            <a:off x="6494463" y="2035175"/>
            <a:ext cx="0" cy="138113"/>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22031" name="Line 47"/>
          <p:cNvSpPr>
            <a:spLocks noChangeShapeType="1"/>
          </p:cNvSpPr>
          <p:nvPr/>
        </p:nvSpPr>
        <p:spPr bwMode="auto">
          <a:xfrm>
            <a:off x="7931150" y="2035175"/>
            <a:ext cx="0" cy="138113"/>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22032" name="Line 48"/>
          <p:cNvSpPr>
            <a:spLocks noChangeShapeType="1"/>
          </p:cNvSpPr>
          <p:nvPr/>
        </p:nvSpPr>
        <p:spPr bwMode="auto">
          <a:xfrm>
            <a:off x="8853488" y="2035175"/>
            <a:ext cx="0" cy="138113"/>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aphicFrame>
        <p:nvGraphicFramePr>
          <p:cNvPr id="1322033" name="Group 49"/>
          <p:cNvGraphicFramePr>
            <a:graphicFrameLocks noGrp="1"/>
          </p:cNvGraphicFramePr>
          <p:nvPr/>
        </p:nvGraphicFramePr>
        <p:xfrm>
          <a:off x="7458075" y="4764088"/>
          <a:ext cx="208002" cy="1066800"/>
        </p:xfrm>
        <a:graphic>
          <a:graphicData uri="http://schemas.openxmlformats.org/drawingml/2006/table">
            <a:tbl>
              <a:tblPr/>
              <a:tblGrid>
                <a:gridCol w="208002"/>
              </a:tblGrid>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1" marR="91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1" marR="91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1" marR="91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1" marR="91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800" b="0" i="0" u="none" strike="noStrike" cap="none" normalizeH="0" baseline="0">
                        <a:ln>
                          <a:noFill/>
                        </a:ln>
                        <a:solidFill>
                          <a:schemeClr val="tx1"/>
                        </a:solidFill>
                        <a:effectLst/>
                        <a:latin typeface="Tahoma" charset="0"/>
                      </a:endParaRPr>
                    </a:p>
                  </a:txBody>
                  <a:tcPr marL="91301" marR="913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22047" name="Line 63"/>
          <p:cNvSpPr>
            <a:spLocks noChangeShapeType="1"/>
          </p:cNvSpPr>
          <p:nvPr/>
        </p:nvSpPr>
        <p:spPr bwMode="auto">
          <a:xfrm>
            <a:off x="7548563" y="4565650"/>
            <a:ext cx="0" cy="138113"/>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22048" name="Line 64"/>
          <p:cNvSpPr>
            <a:spLocks noChangeShapeType="1"/>
          </p:cNvSpPr>
          <p:nvPr/>
        </p:nvSpPr>
        <p:spPr bwMode="auto">
          <a:xfrm>
            <a:off x="6492875" y="3375025"/>
            <a:ext cx="0" cy="138113"/>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22049" name="Line 65"/>
          <p:cNvSpPr>
            <a:spLocks noChangeShapeType="1"/>
          </p:cNvSpPr>
          <p:nvPr/>
        </p:nvSpPr>
        <p:spPr bwMode="auto">
          <a:xfrm>
            <a:off x="7929563" y="3375025"/>
            <a:ext cx="0" cy="138113"/>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22050" name="Line 66"/>
          <p:cNvSpPr>
            <a:spLocks noChangeShapeType="1"/>
          </p:cNvSpPr>
          <p:nvPr/>
        </p:nvSpPr>
        <p:spPr bwMode="auto">
          <a:xfrm>
            <a:off x="8851900" y="3375025"/>
            <a:ext cx="0" cy="138113"/>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22051" name="AutoShape 67"/>
          <p:cNvSpPr>
            <a:spLocks noChangeArrowheads="1"/>
          </p:cNvSpPr>
          <p:nvPr/>
        </p:nvSpPr>
        <p:spPr bwMode="auto">
          <a:xfrm>
            <a:off x="7162800" y="6167438"/>
            <a:ext cx="825500" cy="393700"/>
          </a:xfrm>
          <a:prstGeom prst="can">
            <a:avLst>
              <a:gd name="adj" fmla="val 25000"/>
            </a:avLst>
          </a:prstGeom>
          <a:solidFill>
            <a:srgbClr val="DDDDDD"/>
          </a:solidFill>
          <a:ln w="9525">
            <a:solidFill>
              <a:schemeClr val="tx1"/>
            </a:solidFill>
            <a:round/>
            <a:headEnd/>
            <a:tailEnd/>
          </a:ln>
        </p:spPr>
        <p:txBody>
          <a:bodyPr wrap="none" anchor="ctr"/>
          <a:lstStyle/>
          <a:p>
            <a:endParaRPr lang="nb-NO"/>
          </a:p>
        </p:txBody>
      </p:sp>
      <p:sp>
        <p:nvSpPr>
          <p:cNvPr id="1322052" name="Line 68"/>
          <p:cNvSpPr>
            <a:spLocks noChangeShapeType="1"/>
          </p:cNvSpPr>
          <p:nvPr/>
        </p:nvSpPr>
        <p:spPr bwMode="auto">
          <a:xfrm>
            <a:off x="7546975" y="5916613"/>
            <a:ext cx="0" cy="138112"/>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22053" name="Text Box 69"/>
          <p:cNvSpPr txBox="1">
            <a:spLocks noChangeArrowheads="1"/>
          </p:cNvSpPr>
          <p:nvPr/>
        </p:nvSpPr>
        <p:spPr bwMode="auto">
          <a:xfrm>
            <a:off x="5681663" y="2165350"/>
            <a:ext cx="782637" cy="2143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800"/>
              <a:t>deadline RT</a:t>
            </a:r>
          </a:p>
        </p:txBody>
      </p:sp>
      <p:sp>
        <p:nvSpPr>
          <p:cNvPr id="1322054" name="Text Box 70"/>
          <p:cNvSpPr txBox="1">
            <a:spLocks noChangeArrowheads="1"/>
          </p:cNvSpPr>
          <p:nvPr/>
        </p:nvSpPr>
        <p:spPr bwMode="auto">
          <a:xfrm>
            <a:off x="6661150" y="2173288"/>
            <a:ext cx="1260475"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a:r>
              <a:rPr lang="en-US" sz="800"/>
              <a:t>throughput intensive</a:t>
            </a:r>
          </a:p>
          <a:p>
            <a:pPr algn="r"/>
            <a:r>
              <a:rPr lang="en-US" sz="800"/>
              <a:t>best-effort</a:t>
            </a:r>
          </a:p>
        </p:txBody>
      </p:sp>
      <p:sp>
        <p:nvSpPr>
          <p:cNvPr id="1322055" name="Text Box 71"/>
          <p:cNvSpPr txBox="1">
            <a:spLocks noChangeArrowheads="1"/>
          </p:cNvSpPr>
          <p:nvPr/>
        </p:nvSpPr>
        <p:spPr bwMode="auto">
          <a:xfrm>
            <a:off x="8099425" y="2171700"/>
            <a:ext cx="735013" cy="336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lgn="r"/>
            <a:r>
              <a:rPr lang="en-US" sz="800"/>
              <a:t>interactive</a:t>
            </a:r>
          </a:p>
          <a:p>
            <a:pPr algn="r"/>
            <a:r>
              <a:rPr lang="en-US" sz="800"/>
              <a:t>best-effort</a:t>
            </a:r>
          </a:p>
        </p:txBody>
      </p:sp>
      <p:sp>
        <p:nvSpPr>
          <p:cNvPr id="1322056" name="Text Box 72"/>
          <p:cNvSpPr txBox="1">
            <a:spLocks noChangeArrowheads="1"/>
          </p:cNvSpPr>
          <p:nvPr/>
        </p:nvSpPr>
        <p:spPr bwMode="auto">
          <a:xfrm>
            <a:off x="6378575" y="3052763"/>
            <a:ext cx="280988"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hlink"/>
                </a:solidFill>
              </a:rPr>
              <a:t>3</a:t>
            </a:r>
          </a:p>
        </p:txBody>
      </p:sp>
      <p:sp>
        <p:nvSpPr>
          <p:cNvPr id="1322057" name="Text Box 73"/>
          <p:cNvSpPr txBox="1">
            <a:spLocks noChangeArrowheads="1"/>
          </p:cNvSpPr>
          <p:nvPr/>
        </p:nvSpPr>
        <p:spPr bwMode="auto">
          <a:xfrm>
            <a:off x="6367463" y="2841625"/>
            <a:ext cx="280987"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hlink"/>
                </a:solidFill>
              </a:rPr>
              <a:t>1</a:t>
            </a:r>
          </a:p>
        </p:txBody>
      </p:sp>
      <p:sp>
        <p:nvSpPr>
          <p:cNvPr id="1322058" name="Text Box 74"/>
          <p:cNvSpPr txBox="1">
            <a:spLocks noChangeArrowheads="1"/>
          </p:cNvSpPr>
          <p:nvPr/>
        </p:nvSpPr>
        <p:spPr bwMode="auto">
          <a:xfrm>
            <a:off x="7796213" y="3051175"/>
            <a:ext cx="280987"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2</a:t>
            </a:r>
          </a:p>
        </p:txBody>
      </p:sp>
      <p:sp>
        <p:nvSpPr>
          <p:cNvPr id="1322059" name="Text Box 75"/>
          <p:cNvSpPr txBox="1">
            <a:spLocks noChangeArrowheads="1"/>
          </p:cNvSpPr>
          <p:nvPr/>
        </p:nvSpPr>
        <p:spPr bwMode="auto">
          <a:xfrm>
            <a:off x="7785100" y="2840038"/>
            <a:ext cx="280988"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chemeClr val="folHlink"/>
                </a:solidFill>
              </a:rPr>
              <a:t>7</a:t>
            </a:r>
          </a:p>
        </p:txBody>
      </p:sp>
      <p:sp>
        <p:nvSpPr>
          <p:cNvPr id="1322060" name="Text Box 76"/>
          <p:cNvSpPr txBox="1">
            <a:spLocks noChangeArrowheads="1"/>
          </p:cNvSpPr>
          <p:nvPr/>
        </p:nvSpPr>
        <p:spPr bwMode="auto">
          <a:xfrm>
            <a:off x="8728075" y="3049588"/>
            <a:ext cx="280988"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rgbClr val="009900"/>
                </a:solidFill>
              </a:rPr>
              <a:t>8</a:t>
            </a:r>
          </a:p>
        </p:txBody>
      </p:sp>
      <p:sp>
        <p:nvSpPr>
          <p:cNvPr id="1322061" name="Text Box 77"/>
          <p:cNvSpPr txBox="1">
            <a:spLocks noChangeArrowheads="1"/>
          </p:cNvSpPr>
          <p:nvPr/>
        </p:nvSpPr>
        <p:spPr bwMode="auto">
          <a:xfrm>
            <a:off x="8716963" y="2838450"/>
            <a:ext cx="280987"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a:solidFill>
                  <a:srgbClr val="009900"/>
                </a:solidFill>
              </a:rPr>
              <a:t>4</a:t>
            </a:r>
          </a:p>
        </p:txBody>
      </p:sp>
      <p:sp>
        <p:nvSpPr>
          <p:cNvPr id="1322062" name="Text Box 78"/>
          <p:cNvSpPr txBox="1">
            <a:spLocks noChangeArrowheads="1"/>
          </p:cNvSpPr>
          <p:nvPr/>
        </p:nvSpPr>
        <p:spPr bwMode="auto">
          <a:xfrm>
            <a:off x="6159500" y="3132138"/>
            <a:ext cx="254000" cy="244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2</a:t>
            </a:r>
          </a:p>
        </p:txBody>
      </p:sp>
      <p:sp>
        <p:nvSpPr>
          <p:cNvPr id="1322063" name="Text Box 79"/>
          <p:cNvSpPr txBox="1">
            <a:spLocks noChangeArrowheads="1"/>
          </p:cNvSpPr>
          <p:nvPr/>
        </p:nvSpPr>
        <p:spPr bwMode="auto">
          <a:xfrm>
            <a:off x="7605713" y="3132138"/>
            <a:ext cx="254000" cy="244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1</a:t>
            </a:r>
          </a:p>
        </p:txBody>
      </p:sp>
      <p:sp>
        <p:nvSpPr>
          <p:cNvPr id="1322064" name="Text Box 80"/>
          <p:cNvSpPr txBox="1">
            <a:spLocks noChangeArrowheads="1"/>
          </p:cNvSpPr>
          <p:nvPr/>
        </p:nvSpPr>
        <p:spPr bwMode="auto">
          <a:xfrm>
            <a:off x="8537575" y="3132138"/>
            <a:ext cx="254000" cy="244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2</a:t>
            </a:r>
          </a:p>
        </p:txBody>
      </p:sp>
      <p:sp>
        <p:nvSpPr>
          <p:cNvPr id="1322065" name="Text Box 81"/>
          <p:cNvSpPr txBox="1">
            <a:spLocks noChangeArrowheads="1"/>
          </p:cNvSpPr>
          <p:nvPr/>
        </p:nvSpPr>
        <p:spPr bwMode="auto">
          <a:xfrm>
            <a:off x="6172200" y="3849688"/>
            <a:ext cx="2913063" cy="244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b="0"/>
              <a:t>sort each queue in SCAN order when transferred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198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198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198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2198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219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220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220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220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220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220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220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220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220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220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220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2205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321987">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220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220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2206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321987">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21987">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21987">
                                            <p:txEl>
                                              <p:pRg st="10" end="1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220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220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2205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2205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2205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2205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2205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2205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2206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32206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22065"/>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0" presetClass="path" presetSubtype="0" accel="50000" decel="50000" fill="hold" grpId="1" nodeType="clickEffect">
                                  <p:stCondLst>
                                    <p:cond delay="0"/>
                                  </p:stCondLst>
                                  <p:childTnLst>
                                    <p:animMotion origin="layout" path="M 0.0 0.0 L -0.00122 0.06667 L -0.14236 0.24074 L -0.14236 0.4 " pathEditMode="relative" ptsTypes="AAAA">
                                      <p:cBhvr>
                                        <p:cTn id="82" dur="2000" fill="hold"/>
                                        <p:tgtEl>
                                          <p:spTgt spid="1322061"/>
                                        </p:tgtEl>
                                        <p:attrNameLst>
                                          <p:attrName>ppt_x</p:attrName>
                                          <p:attrName>ppt_y</p:attrName>
                                        </p:attrNameLst>
                                      </p:cBhvr>
                                    </p:animMotion>
                                  </p:childTnLst>
                                </p:cTn>
                              </p:par>
                              <p:par>
                                <p:cTn id="83" presetID="0" presetClass="path" presetSubtype="0" accel="50000" decel="50000" fill="hold" grpId="1" nodeType="withEffect">
                                  <p:stCondLst>
                                    <p:cond delay="0"/>
                                  </p:stCondLst>
                                  <p:childTnLst>
                                    <p:animMotion origin="layout" path="M 0.0 0.0 L 0.00104 0.03773 L -0.14236 0.21597 L -0.14236 0.33634 " pathEditMode="relative" ptsTypes="AAAA">
                                      <p:cBhvr>
                                        <p:cTn id="84" dur="2000" fill="hold"/>
                                        <p:tgtEl>
                                          <p:spTgt spid="1322060"/>
                                        </p:tgtEl>
                                        <p:attrNameLst>
                                          <p:attrName>ppt_x</p:attrName>
                                          <p:attrName>ppt_y</p:attrName>
                                        </p:attrNameLst>
                                      </p:cBhvr>
                                    </p:animMotion>
                                  </p:childTnLst>
                                </p:cTn>
                              </p:par>
                            </p:childTnLst>
                          </p:cTn>
                        </p:par>
                      </p:childTnLst>
                    </p:cTn>
                  </p:par>
                  <p:par>
                    <p:cTn id="85" fill="hold" nodeType="clickPar">
                      <p:stCondLst>
                        <p:cond delay="indefinite"/>
                      </p:stCondLst>
                      <p:childTnLst>
                        <p:par>
                          <p:cTn id="86" fill="hold" nodeType="withGroup">
                            <p:stCondLst>
                              <p:cond delay="0"/>
                            </p:stCondLst>
                            <p:childTnLst>
                              <p:par>
                                <p:cTn id="87" presetID="0" presetClass="path" presetSubtype="0" accel="50000" decel="50000" fill="hold" grpId="1" nodeType="clickEffect">
                                  <p:stCondLst>
                                    <p:cond delay="0"/>
                                  </p:stCondLst>
                                  <p:childTnLst>
                                    <p:animMotion origin="layout" path="M 0.0 0.0 L -0.00104 0.03472 L -0.04114 0.21157 L -0.04236 0.30578 " pathEditMode="relative" ptsTypes="AAAA">
                                      <p:cBhvr>
                                        <p:cTn id="88" dur="2000" fill="hold"/>
                                        <p:tgtEl>
                                          <p:spTgt spid="1322058"/>
                                        </p:tgtEl>
                                        <p:attrNameLst>
                                          <p:attrName>ppt_x</p:attrName>
                                          <p:attrName>ppt_y</p:attrName>
                                        </p:attrNameLst>
                                      </p:cBhvr>
                                    </p:animMotion>
                                  </p:childTnLst>
                                </p:cTn>
                              </p:par>
                              <p:par>
                                <p:cTn id="89" presetID="0" presetClass="path" presetSubtype="0" accel="50000" decel="50000" fill="hold" grpId="1" nodeType="withEffect">
                                  <p:stCondLst>
                                    <p:cond delay="0"/>
                                  </p:stCondLst>
                                  <p:childTnLst>
                                    <p:animMotion origin="layout" path="M 0.0 0.0 L 0.0 0.03172 " pathEditMode="relative" ptsTypes="AA">
                                      <p:cBhvr>
                                        <p:cTn id="90" dur="2000" fill="hold"/>
                                        <p:tgtEl>
                                          <p:spTgt spid="1322059"/>
                                        </p:tgtEl>
                                        <p:attrNameLst>
                                          <p:attrName>ppt_x</p:attrName>
                                          <p:attrName>ppt_y</p:attrName>
                                        </p:attrNameLst>
                                      </p:cBhvr>
                                    </p:animMotion>
                                  </p:childTnLst>
                                </p:cTn>
                              </p:par>
                            </p:childTnLst>
                          </p:cTn>
                        </p:par>
                      </p:childTnLst>
                    </p:cTn>
                  </p:par>
                  <p:par>
                    <p:cTn id="91" fill="hold" nodeType="clickPar">
                      <p:stCondLst>
                        <p:cond delay="indefinite"/>
                      </p:stCondLst>
                      <p:childTnLst>
                        <p:par>
                          <p:cTn id="92" fill="hold" nodeType="withGroup">
                            <p:stCondLst>
                              <p:cond delay="0"/>
                            </p:stCondLst>
                            <p:childTnLst>
                              <p:par>
                                <p:cTn id="93" presetID="0" presetClass="path" presetSubtype="0" accel="50000" decel="50000" fill="hold" grpId="1" nodeType="clickEffect">
                                  <p:stCondLst>
                                    <p:cond delay="0"/>
                                  </p:stCondLst>
                                  <p:childTnLst>
                                    <p:animMotion origin="layout" path="M 0.0 0.0 L 0.00104 0.06389 L 0.11406 0.24653 L 0.11406 0.30741 " pathEditMode="relative" ptsTypes="AAAA">
                                      <p:cBhvr>
                                        <p:cTn id="94" dur="2000" fill="hold"/>
                                        <p:tgtEl>
                                          <p:spTgt spid="1322057"/>
                                        </p:tgtEl>
                                        <p:attrNameLst>
                                          <p:attrName>ppt_x</p:attrName>
                                          <p:attrName>ppt_y</p:attrName>
                                        </p:attrNameLst>
                                      </p:cBhvr>
                                    </p:animMotion>
                                  </p:childTnLst>
                                </p:cTn>
                              </p:par>
                              <p:par>
                                <p:cTn id="95" presetID="0" presetClass="path" presetSubtype="0" accel="50000" decel="50000" fill="hold" grpId="1" nodeType="withEffect">
                                  <p:stCondLst>
                                    <p:cond delay="0"/>
                                  </p:stCondLst>
                                  <p:childTnLst>
                                    <p:animMotion origin="layout" path="M 0.0 0.0 L -0.00104 0.03333 L 0.11528 0.21458 L 0.11406 0.24653 " pathEditMode="relative" ptsTypes="AAAA">
                                      <p:cBhvr>
                                        <p:cTn id="96" dur="2000" fill="hold"/>
                                        <p:tgtEl>
                                          <p:spTgt spid="1322056"/>
                                        </p:tgtEl>
                                        <p:attrNameLst>
                                          <p:attrName>ppt_x</p:attrName>
                                          <p:attrName>ppt_y</p:attrName>
                                        </p:attrNameLst>
                                      </p:cBhvr>
                                    </p:animMotion>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nodeType="clickEffect">
                                  <p:stCondLst>
                                    <p:cond delay="0"/>
                                  </p:stCondLst>
                                  <p:childTnLst>
                                    <p:set>
                                      <p:cBhvr>
                                        <p:cTn id="100" dur="1" fill="hold">
                                          <p:stCondLst>
                                            <p:cond delay="0"/>
                                          </p:stCondLst>
                                        </p:cTn>
                                        <p:tgtEl>
                                          <p:spTgt spid="132198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2030" grpId="0" animBg="1"/>
      <p:bldP spid="1322031" grpId="0" animBg="1"/>
      <p:bldP spid="1322032" grpId="0" animBg="1"/>
      <p:bldP spid="1322047" grpId="0" animBg="1"/>
      <p:bldP spid="1322048" grpId="0" animBg="1"/>
      <p:bldP spid="1322049" grpId="0" animBg="1"/>
      <p:bldP spid="1322050" grpId="0" animBg="1"/>
      <p:bldP spid="1322051" grpId="0" animBg="1"/>
      <p:bldP spid="1322052" grpId="0" animBg="1"/>
      <p:bldP spid="1322053" grpId="0"/>
      <p:bldP spid="1322054" grpId="0"/>
      <p:bldP spid="1322055" grpId="0"/>
      <p:bldP spid="1322056" grpId="0"/>
      <p:bldP spid="1322056" grpId="1"/>
      <p:bldP spid="1322057" grpId="0"/>
      <p:bldP spid="1322057" grpId="1"/>
      <p:bldP spid="1322058" grpId="0"/>
      <p:bldP spid="1322058" grpId="1"/>
      <p:bldP spid="1322059" grpId="0"/>
      <p:bldP spid="1322059" grpId="1"/>
      <p:bldP spid="1322060" grpId="0"/>
      <p:bldP spid="1322060" grpId="1"/>
      <p:bldP spid="1322061" grpId="0"/>
      <p:bldP spid="1322061" grpId="1"/>
      <p:bldP spid="1322062" grpId="0"/>
      <p:bldP spid="1322063" grpId="0"/>
      <p:bldP spid="1322064" grpId="0"/>
      <p:bldP spid="1322065" grpId="0"/>
    </p:bld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sz="2800" smtClean="0"/>
              <a:t>Adaptive Disk Scheduler for Mixed Media Workloads</a:t>
            </a:r>
          </a:p>
        </p:txBody>
      </p:sp>
      <p:sp>
        <p:nvSpPr>
          <p:cNvPr id="1323011" name="Rectangle 3"/>
          <p:cNvSpPr>
            <a:spLocks noGrp="1" noChangeArrowheads="1"/>
          </p:cNvSpPr>
          <p:nvPr>
            <p:ph type="body" idx="1"/>
          </p:nvPr>
        </p:nvSpPr>
        <p:spPr>
          <a:xfrm>
            <a:off x="0" y="941388"/>
            <a:ext cx="9144000" cy="5580062"/>
          </a:xfrm>
        </p:spPr>
        <p:txBody>
          <a:bodyPr/>
          <a:lstStyle/>
          <a:p>
            <a:pPr eaLnBrk="1" hangingPunct="1">
              <a:lnSpc>
                <a:spcPct val="90000"/>
              </a:lnSpc>
            </a:pPr>
            <a:r>
              <a:rPr lang="en-US" sz="2400" smtClean="0">
                <a:solidFill>
                  <a:schemeClr val="hlink"/>
                </a:solidFill>
              </a:rPr>
              <a:t>APEX</a:t>
            </a:r>
            <a:r>
              <a:rPr lang="en-US" sz="2400" smtClean="0"/>
              <a:t> is another mixed media scheduler</a:t>
            </a:r>
          </a:p>
          <a:p>
            <a:pPr lvl="1" eaLnBrk="1" hangingPunct="1">
              <a:lnSpc>
                <a:spcPct val="90000"/>
              </a:lnSpc>
            </a:pPr>
            <a:r>
              <a:rPr lang="en-US" sz="2000" smtClean="0"/>
              <a:t>two-level, round-based scheduler similar to Cello and MARS</a:t>
            </a:r>
            <a:br>
              <a:rPr lang="en-US" sz="2000" smtClean="0"/>
            </a:br>
            <a:endParaRPr lang="en-US" sz="2000" smtClean="0"/>
          </a:p>
          <a:p>
            <a:pPr lvl="1" eaLnBrk="1" hangingPunct="1">
              <a:lnSpc>
                <a:spcPct val="90000"/>
              </a:lnSpc>
            </a:pPr>
            <a:r>
              <a:rPr lang="en-US" sz="2000" smtClean="0"/>
              <a:t>uses token bucket for traffic shaping</a:t>
            </a:r>
            <a:br>
              <a:rPr lang="en-US" sz="2000" smtClean="0"/>
            </a:br>
            <a:r>
              <a:rPr lang="en-US" sz="2000" smtClean="0"/>
              <a:t>(bandwidth allocation)  </a:t>
            </a:r>
            <a:br>
              <a:rPr lang="en-US" sz="2000" smtClean="0"/>
            </a:br>
            <a:endParaRPr lang="en-US" sz="2000" smtClean="0"/>
          </a:p>
          <a:p>
            <a:pPr lvl="1" eaLnBrk="1" hangingPunct="1">
              <a:lnSpc>
                <a:spcPct val="90000"/>
              </a:lnSpc>
            </a:pPr>
            <a:r>
              <a:rPr lang="en-US" sz="2000" smtClean="0"/>
              <a:t>the batch builder select requests in</a:t>
            </a:r>
            <a:br>
              <a:rPr lang="en-US" sz="2000" smtClean="0"/>
            </a:br>
            <a:r>
              <a:rPr lang="en-US" sz="2000" smtClean="0"/>
              <a:t>FCFS order from the queues based on </a:t>
            </a:r>
            <a:br>
              <a:rPr lang="en-US" sz="2000" smtClean="0"/>
            </a:br>
            <a:r>
              <a:rPr lang="en-US" sz="2000" smtClean="0"/>
              <a:t>number of tokens – each queue must </a:t>
            </a:r>
            <a:br>
              <a:rPr lang="en-US" sz="2000" smtClean="0"/>
            </a:br>
            <a:r>
              <a:rPr lang="en-US" sz="2000" smtClean="0"/>
              <a:t>sort according to deadline </a:t>
            </a:r>
            <a:br>
              <a:rPr lang="en-US" sz="2000" smtClean="0"/>
            </a:br>
            <a:r>
              <a:rPr lang="en-US" sz="2000" smtClean="0"/>
              <a:t>(or another strategy)</a:t>
            </a:r>
            <a:br>
              <a:rPr lang="en-US" sz="2000" smtClean="0"/>
            </a:br>
            <a:endParaRPr lang="en-US" sz="2000" smtClean="0"/>
          </a:p>
          <a:p>
            <a:pPr lvl="1" eaLnBrk="1" hangingPunct="1">
              <a:lnSpc>
                <a:spcPct val="90000"/>
              </a:lnSpc>
            </a:pPr>
            <a:r>
              <a:rPr lang="en-US" sz="2000" smtClean="0"/>
              <a:t>work-conserving</a:t>
            </a:r>
          </a:p>
          <a:p>
            <a:pPr lvl="2" eaLnBrk="1" hangingPunct="1">
              <a:lnSpc>
                <a:spcPct val="90000"/>
              </a:lnSpc>
            </a:pPr>
            <a:r>
              <a:rPr lang="en-US" sz="1800" smtClean="0"/>
              <a:t>adds extra requests if possible to a batch</a:t>
            </a:r>
          </a:p>
          <a:p>
            <a:pPr lvl="2" eaLnBrk="1" hangingPunct="1">
              <a:lnSpc>
                <a:spcPct val="90000"/>
              </a:lnSpc>
            </a:pPr>
            <a:r>
              <a:rPr lang="en-US" sz="1800" smtClean="0"/>
              <a:t>starts extra batch between ordinary batches</a:t>
            </a:r>
          </a:p>
        </p:txBody>
      </p:sp>
      <p:grpSp>
        <p:nvGrpSpPr>
          <p:cNvPr id="2" name="Group 4"/>
          <p:cNvGrpSpPr>
            <a:grpSpLocks/>
          </p:cNvGrpSpPr>
          <p:nvPr/>
        </p:nvGrpSpPr>
        <p:grpSpPr bwMode="auto">
          <a:xfrm>
            <a:off x="7065963" y="2368550"/>
            <a:ext cx="1800225" cy="576263"/>
            <a:chOff x="2678" y="355"/>
            <a:chExt cx="1134" cy="363"/>
          </a:xfrm>
        </p:grpSpPr>
        <p:sp>
          <p:nvSpPr>
            <p:cNvPr id="125996" name="Rectangle 5"/>
            <p:cNvSpPr>
              <a:spLocks noChangeArrowheads="1"/>
            </p:cNvSpPr>
            <p:nvPr/>
          </p:nvSpPr>
          <p:spPr bwMode="auto">
            <a:xfrm>
              <a:off x="2678" y="355"/>
              <a:ext cx="1134" cy="363"/>
            </a:xfrm>
            <a:prstGeom prst="rect">
              <a:avLst/>
            </a:prstGeom>
            <a:solidFill>
              <a:schemeClr val="accent1"/>
            </a:solidFill>
            <a:ln w="9525">
              <a:solidFill>
                <a:schemeClr val="tx1"/>
              </a:solidFill>
              <a:miter lim="800000"/>
              <a:headEnd/>
              <a:tailEnd/>
            </a:ln>
          </p:spPr>
          <p:txBody>
            <a:bodyPr wrap="none" anchor="ctr"/>
            <a:lstStyle/>
            <a:p>
              <a:endParaRPr lang="nb-NO"/>
            </a:p>
          </p:txBody>
        </p:sp>
        <p:sp>
          <p:nvSpPr>
            <p:cNvPr id="125997" name="Text Box 6"/>
            <p:cNvSpPr txBox="1">
              <a:spLocks noChangeArrowheads="1"/>
            </p:cNvSpPr>
            <p:nvPr/>
          </p:nvSpPr>
          <p:spPr bwMode="auto">
            <a:xfrm>
              <a:off x="2796" y="390"/>
              <a:ext cx="972" cy="2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nb-NO" sz="1200" b="0"/>
                <a:t>Request Distributor/</a:t>
              </a:r>
              <a:br>
                <a:rPr lang="nb-NO" sz="1200" b="0"/>
              </a:br>
              <a:r>
                <a:rPr lang="nb-NO" sz="1200" b="0"/>
                <a:t>Queue Scheduler</a:t>
              </a:r>
              <a:endParaRPr lang="en-US" sz="1200" b="0"/>
            </a:p>
          </p:txBody>
        </p:sp>
      </p:grpSp>
      <p:grpSp>
        <p:nvGrpSpPr>
          <p:cNvPr id="3" name="Group 7"/>
          <p:cNvGrpSpPr>
            <a:grpSpLocks/>
          </p:cNvGrpSpPr>
          <p:nvPr/>
        </p:nvGrpSpPr>
        <p:grpSpPr bwMode="auto">
          <a:xfrm>
            <a:off x="5337175" y="3376613"/>
            <a:ext cx="1463675" cy="576262"/>
            <a:chOff x="1066" y="1162"/>
            <a:chExt cx="922" cy="363"/>
          </a:xfrm>
        </p:grpSpPr>
        <p:sp>
          <p:nvSpPr>
            <p:cNvPr id="125994" name="Rectangle 8"/>
            <p:cNvSpPr>
              <a:spLocks noChangeArrowheads="1"/>
            </p:cNvSpPr>
            <p:nvPr/>
          </p:nvSpPr>
          <p:spPr bwMode="auto">
            <a:xfrm>
              <a:off x="1066" y="1162"/>
              <a:ext cx="907" cy="363"/>
            </a:xfrm>
            <a:prstGeom prst="rect">
              <a:avLst/>
            </a:prstGeom>
            <a:solidFill>
              <a:schemeClr val="accent1"/>
            </a:solidFill>
            <a:ln w="9525">
              <a:solidFill>
                <a:schemeClr val="tx1"/>
              </a:solidFill>
              <a:miter lim="800000"/>
              <a:headEnd/>
              <a:tailEnd/>
            </a:ln>
          </p:spPr>
          <p:txBody>
            <a:bodyPr wrap="none" anchor="ctr"/>
            <a:lstStyle/>
            <a:p>
              <a:endParaRPr lang="nb-NO"/>
            </a:p>
          </p:txBody>
        </p:sp>
        <p:sp>
          <p:nvSpPr>
            <p:cNvPr id="125995" name="Text Box 9"/>
            <p:cNvSpPr txBox="1">
              <a:spLocks noChangeArrowheads="1"/>
            </p:cNvSpPr>
            <p:nvPr/>
          </p:nvSpPr>
          <p:spPr bwMode="auto">
            <a:xfrm>
              <a:off x="1111" y="1197"/>
              <a:ext cx="877" cy="2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nb-NO" sz="1200" b="0"/>
                <a:t>Queue/Bandwidth</a:t>
              </a:r>
            </a:p>
            <a:p>
              <a:pPr eaLnBrk="1" hangingPunct="1"/>
              <a:r>
                <a:rPr lang="nb-NO" sz="1200" b="0"/>
                <a:t>Manager</a:t>
              </a:r>
              <a:endParaRPr lang="en-US" sz="1200" b="0"/>
            </a:p>
          </p:txBody>
        </p:sp>
      </p:grpSp>
      <p:grpSp>
        <p:nvGrpSpPr>
          <p:cNvPr id="4" name="Group 10"/>
          <p:cNvGrpSpPr>
            <a:grpSpLocks/>
          </p:cNvGrpSpPr>
          <p:nvPr/>
        </p:nvGrpSpPr>
        <p:grpSpPr bwMode="auto">
          <a:xfrm>
            <a:off x="7210425" y="2944813"/>
            <a:ext cx="1481138" cy="1190625"/>
            <a:chOff x="2801" y="1127"/>
            <a:chExt cx="933" cy="750"/>
          </a:xfrm>
        </p:grpSpPr>
        <p:grpSp>
          <p:nvGrpSpPr>
            <p:cNvPr id="125963" name="Group 11"/>
            <p:cNvGrpSpPr>
              <a:grpSpLocks/>
            </p:cNvGrpSpPr>
            <p:nvPr/>
          </p:nvGrpSpPr>
          <p:grpSpPr bwMode="auto">
            <a:xfrm>
              <a:off x="2801" y="1244"/>
              <a:ext cx="933" cy="486"/>
              <a:chOff x="4154" y="1725"/>
              <a:chExt cx="933" cy="486"/>
            </a:xfrm>
          </p:grpSpPr>
          <p:grpSp>
            <p:nvGrpSpPr>
              <p:cNvPr id="125972" name="Group 12"/>
              <p:cNvGrpSpPr>
                <a:grpSpLocks/>
              </p:cNvGrpSpPr>
              <p:nvPr/>
            </p:nvGrpSpPr>
            <p:grpSpPr bwMode="auto">
              <a:xfrm>
                <a:off x="4154" y="1725"/>
                <a:ext cx="91" cy="486"/>
                <a:chOff x="1533" y="1583"/>
                <a:chExt cx="71" cy="306"/>
              </a:xfrm>
            </p:grpSpPr>
            <p:sp>
              <p:nvSpPr>
                <p:cNvPr id="125989" name="Freeform 13"/>
                <p:cNvSpPr>
                  <a:spLocks/>
                </p:cNvSpPr>
                <p:nvPr/>
              </p:nvSpPr>
              <p:spPr bwMode="auto">
                <a:xfrm>
                  <a:off x="1533" y="1583"/>
                  <a:ext cx="71" cy="306"/>
                </a:xfrm>
                <a:custGeom>
                  <a:avLst/>
                  <a:gdLst>
                    <a:gd name="T0" fmla="*/ 0 w 71"/>
                    <a:gd name="T1" fmla="*/ 0 h 306"/>
                    <a:gd name="T2" fmla="*/ 0 w 71"/>
                    <a:gd name="T3" fmla="*/ 306 h 306"/>
                    <a:gd name="T4" fmla="*/ 71 w 71"/>
                    <a:gd name="T5" fmla="*/ 306 h 306"/>
                    <a:gd name="T6" fmla="*/ 71 w 71"/>
                    <a:gd name="T7" fmla="*/ 0 h 306"/>
                    <a:gd name="T8" fmla="*/ 0 60000 65536"/>
                    <a:gd name="T9" fmla="*/ 0 60000 65536"/>
                    <a:gd name="T10" fmla="*/ 0 60000 65536"/>
                    <a:gd name="T11" fmla="*/ 0 60000 65536"/>
                    <a:gd name="T12" fmla="*/ 0 w 71"/>
                    <a:gd name="T13" fmla="*/ 0 h 306"/>
                    <a:gd name="T14" fmla="*/ 71 w 71"/>
                    <a:gd name="T15" fmla="*/ 306 h 306"/>
                  </a:gdLst>
                  <a:ahLst/>
                  <a:cxnLst>
                    <a:cxn ang="T8">
                      <a:pos x="T0" y="T1"/>
                    </a:cxn>
                    <a:cxn ang="T9">
                      <a:pos x="T2" y="T3"/>
                    </a:cxn>
                    <a:cxn ang="T10">
                      <a:pos x="T4" y="T5"/>
                    </a:cxn>
                    <a:cxn ang="T11">
                      <a:pos x="T6" y="T7"/>
                    </a:cxn>
                  </a:cxnLst>
                  <a:rect l="T12" t="T13" r="T14" b="T15"/>
                  <a:pathLst>
                    <a:path w="71" h="306">
                      <a:moveTo>
                        <a:pt x="0" y="0"/>
                      </a:moveTo>
                      <a:lnTo>
                        <a:pt x="0" y="306"/>
                      </a:lnTo>
                      <a:lnTo>
                        <a:pt x="71" y="306"/>
                      </a:lnTo>
                      <a:lnTo>
                        <a:pt x="71" y="0"/>
                      </a:lnTo>
                    </a:path>
                  </a:pathLst>
                </a:cu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lstStyle/>
                <a:p>
                  <a:endParaRPr lang="nb-NO"/>
                </a:p>
              </p:txBody>
            </p:sp>
            <p:sp>
              <p:nvSpPr>
                <p:cNvPr id="125990" name="Line 14"/>
                <p:cNvSpPr>
                  <a:spLocks noChangeShapeType="1"/>
                </p:cNvSpPr>
                <p:nvPr/>
              </p:nvSpPr>
              <p:spPr bwMode="auto">
                <a:xfrm>
                  <a:off x="1533" y="1845"/>
                  <a:ext cx="70"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5991" name="Line 15"/>
                <p:cNvSpPr>
                  <a:spLocks noChangeShapeType="1"/>
                </p:cNvSpPr>
                <p:nvPr/>
              </p:nvSpPr>
              <p:spPr bwMode="auto">
                <a:xfrm>
                  <a:off x="1533" y="1752"/>
                  <a:ext cx="70"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5992" name="Line 16"/>
                <p:cNvSpPr>
                  <a:spLocks noChangeShapeType="1"/>
                </p:cNvSpPr>
                <p:nvPr/>
              </p:nvSpPr>
              <p:spPr bwMode="auto">
                <a:xfrm>
                  <a:off x="1533" y="1798"/>
                  <a:ext cx="70"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5993" name="Line 17"/>
                <p:cNvSpPr>
                  <a:spLocks noChangeShapeType="1"/>
                </p:cNvSpPr>
                <p:nvPr/>
              </p:nvSpPr>
              <p:spPr bwMode="auto">
                <a:xfrm>
                  <a:off x="1533" y="1706"/>
                  <a:ext cx="70"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125973" name="Group 18"/>
              <p:cNvGrpSpPr>
                <a:grpSpLocks/>
              </p:cNvGrpSpPr>
              <p:nvPr/>
            </p:nvGrpSpPr>
            <p:grpSpPr bwMode="auto">
              <a:xfrm>
                <a:off x="4325" y="1725"/>
                <a:ext cx="91" cy="486"/>
                <a:chOff x="1666" y="1586"/>
                <a:chExt cx="71" cy="306"/>
              </a:xfrm>
            </p:grpSpPr>
            <p:sp>
              <p:nvSpPr>
                <p:cNvPr id="125986" name="Freeform 19"/>
                <p:cNvSpPr>
                  <a:spLocks/>
                </p:cNvSpPr>
                <p:nvPr/>
              </p:nvSpPr>
              <p:spPr bwMode="auto">
                <a:xfrm>
                  <a:off x="1666" y="1586"/>
                  <a:ext cx="71" cy="306"/>
                </a:xfrm>
                <a:custGeom>
                  <a:avLst/>
                  <a:gdLst>
                    <a:gd name="T0" fmla="*/ 0 w 71"/>
                    <a:gd name="T1" fmla="*/ 0 h 306"/>
                    <a:gd name="T2" fmla="*/ 0 w 71"/>
                    <a:gd name="T3" fmla="*/ 306 h 306"/>
                    <a:gd name="T4" fmla="*/ 71 w 71"/>
                    <a:gd name="T5" fmla="*/ 306 h 306"/>
                    <a:gd name="T6" fmla="*/ 71 w 71"/>
                    <a:gd name="T7" fmla="*/ 0 h 306"/>
                    <a:gd name="T8" fmla="*/ 0 60000 65536"/>
                    <a:gd name="T9" fmla="*/ 0 60000 65536"/>
                    <a:gd name="T10" fmla="*/ 0 60000 65536"/>
                    <a:gd name="T11" fmla="*/ 0 60000 65536"/>
                    <a:gd name="T12" fmla="*/ 0 w 71"/>
                    <a:gd name="T13" fmla="*/ 0 h 306"/>
                    <a:gd name="T14" fmla="*/ 71 w 71"/>
                    <a:gd name="T15" fmla="*/ 306 h 306"/>
                  </a:gdLst>
                  <a:ahLst/>
                  <a:cxnLst>
                    <a:cxn ang="T8">
                      <a:pos x="T0" y="T1"/>
                    </a:cxn>
                    <a:cxn ang="T9">
                      <a:pos x="T2" y="T3"/>
                    </a:cxn>
                    <a:cxn ang="T10">
                      <a:pos x="T4" y="T5"/>
                    </a:cxn>
                    <a:cxn ang="T11">
                      <a:pos x="T6" y="T7"/>
                    </a:cxn>
                  </a:cxnLst>
                  <a:rect l="T12" t="T13" r="T14" b="T15"/>
                  <a:pathLst>
                    <a:path w="71" h="306">
                      <a:moveTo>
                        <a:pt x="0" y="0"/>
                      </a:moveTo>
                      <a:lnTo>
                        <a:pt x="0" y="306"/>
                      </a:lnTo>
                      <a:lnTo>
                        <a:pt x="71" y="306"/>
                      </a:lnTo>
                      <a:lnTo>
                        <a:pt x="71" y="0"/>
                      </a:lnTo>
                    </a:path>
                  </a:pathLst>
                </a:cu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lstStyle/>
                <a:p>
                  <a:endParaRPr lang="nb-NO"/>
                </a:p>
              </p:txBody>
            </p:sp>
            <p:sp>
              <p:nvSpPr>
                <p:cNvPr id="125987" name="Line 20"/>
                <p:cNvSpPr>
                  <a:spLocks noChangeShapeType="1"/>
                </p:cNvSpPr>
                <p:nvPr/>
              </p:nvSpPr>
              <p:spPr bwMode="auto">
                <a:xfrm>
                  <a:off x="1666" y="1848"/>
                  <a:ext cx="70"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5988" name="Line 21"/>
                <p:cNvSpPr>
                  <a:spLocks noChangeShapeType="1"/>
                </p:cNvSpPr>
                <p:nvPr/>
              </p:nvSpPr>
              <p:spPr bwMode="auto">
                <a:xfrm>
                  <a:off x="1666" y="1801"/>
                  <a:ext cx="70"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125974" name="Group 22"/>
              <p:cNvGrpSpPr>
                <a:grpSpLocks/>
              </p:cNvGrpSpPr>
              <p:nvPr/>
            </p:nvGrpSpPr>
            <p:grpSpPr bwMode="auto">
              <a:xfrm>
                <a:off x="4996" y="1725"/>
                <a:ext cx="91" cy="486"/>
                <a:chOff x="2188" y="1586"/>
                <a:chExt cx="71" cy="306"/>
              </a:xfrm>
            </p:grpSpPr>
            <p:sp>
              <p:nvSpPr>
                <p:cNvPr id="125984" name="Freeform 23"/>
                <p:cNvSpPr>
                  <a:spLocks/>
                </p:cNvSpPr>
                <p:nvPr/>
              </p:nvSpPr>
              <p:spPr bwMode="auto">
                <a:xfrm>
                  <a:off x="2188" y="1586"/>
                  <a:ext cx="71" cy="306"/>
                </a:xfrm>
                <a:custGeom>
                  <a:avLst/>
                  <a:gdLst>
                    <a:gd name="T0" fmla="*/ 0 w 71"/>
                    <a:gd name="T1" fmla="*/ 0 h 306"/>
                    <a:gd name="T2" fmla="*/ 0 w 71"/>
                    <a:gd name="T3" fmla="*/ 306 h 306"/>
                    <a:gd name="T4" fmla="*/ 71 w 71"/>
                    <a:gd name="T5" fmla="*/ 306 h 306"/>
                    <a:gd name="T6" fmla="*/ 71 w 71"/>
                    <a:gd name="T7" fmla="*/ 0 h 306"/>
                    <a:gd name="T8" fmla="*/ 0 60000 65536"/>
                    <a:gd name="T9" fmla="*/ 0 60000 65536"/>
                    <a:gd name="T10" fmla="*/ 0 60000 65536"/>
                    <a:gd name="T11" fmla="*/ 0 60000 65536"/>
                    <a:gd name="T12" fmla="*/ 0 w 71"/>
                    <a:gd name="T13" fmla="*/ 0 h 306"/>
                    <a:gd name="T14" fmla="*/ 71 w 71"/>
                    <a:gd name="T15" fmla="*/ 306 h 306"/>
                  </a:gdLst>
                  <a:ahLst/>
                  <a:cxnLst>
                    <a:cxn ang="T8">
                      <a:pos x="T0" y="T1"/>
                    </a:cxn>
                    <a:cxn ang="T9">
                      <a:pos x="T2" y="T3"/>
                    </a:cxn>
                    <a:cxn ang="T10">
                      <a:pos x="T4" y="T5"/>
                    </a:cxn>
                    <a:cxn ang="T11">
                      <a:pos x="T6" y="T7"/>
                    </a:cxn>
                  </a:cxnLst>
                  <a:rect l="T12" t="T13" r="T14" b="T15"/>
                  <a:pathLst>
                    <a:path w="71" h="306">
                      <a:moveTo>
                        <a:pt x="0" y="0"/>
                      </a:moveTo>
                      <a:lnTo>
                        <a:pt x="0" y="306"/>
                      </a:lnTo>
                      <a:lnTo>
                        <a:pt x="71" y="306"/>
                      </a:lnTo>
                      <a:lnTo>
                        <a:pt x="71" y="0"/>
                      </a:lnTo>
                    </a:path>
                  </a:pathLst>
                </a:cu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lstStyle/>
                <a:p>
                  <a:endParaRPr lang="nb-NO"/>
                </a:p>
              </p:txBody>
            </p:sp>
            <p:sp>
              <p:nvSpPr>
                <p:cNvPr id="125985" name="Line 24"/>
                <p:cNvSpPr>
                  <a:spLocks noChangeShapeType="1"/>
                </p:cNvSpPr>
                <p:nvPr/>
              </p:nvSpPr>
              <p:spPr bwMode="auto">
                <a:xfrm>
                  <a:off x="2188" y="1848"/>
                  <a:ext cx="70"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125975" name="Group 25"/>
              <p:cNvGrpSpPr>
                <a:grpSpLocks/>
              </p:cNvGrpSpPr>
              <p:nvPr/>
            </p:nvGrpSpPr>
            <p:grpSpPr bwMode="auto">
              <a:xfrm>
                <a:off x="4493" y="1725"/>
                <a:ext cx="92" cy="486"/>
                <a:chOff x="1797" y="1583"/>
                <a:chExt cx="71" cy="306"/>
              </a:xfrm>
            </p:grpSpPr>
            <p:sp>
              <p:nvSpPr>
                <p:cNvPr id="125977" name="Freeform 26"/>
                <p:cNvSpPr>
                  <a:spLocks/>
                </p:cNvSpPr>
                <p:nvPr/>
              </p:nvSpPr>
              <p:spPr bwMode="auto">
                <a:xfrm>
                  <a:off x="1797" y="1583"/>
                  <a:ext cx="71" cy="306"/>
                </a:xfrm>
                <a:custGeom>
                  <a:avLst/>
                  <a:gdLst>
                    <a:gd name="T0" fmla="*/ 0 w 71"/>
                    <a:gd name="T1" fmla="*/ 0 h 306"/>
                    <a:gd name="T2" fmla="*/ 0 w 71"/>
                    <a:gd name="T3" fmla="*/ 306 h 306"/>
                    <a:gd name="T4" fmla="*/ 71 w 71"/>
                    <a:gd name="T5" fmla="*/ 306 h 306"/>
                    <a:gd name="T6" fmla="*/ 71 w 71"/>
                    <a:gd name="T7" fmla="*/ 0 h 306"/>
                    <a:gd name="T8" fmla="*/ 0 60000 65536"/>
                    <a:gd name="T9" fmla="*/ 0 60000 65536"/>
                    <a:gd name="T10" fmla="*/ 0 60000 65536"/>
                    <a:gd name="T11" fmla="*/ 0 60000 65536"/>
                    <a:gd name="T12" fmla="*/ 0 w 71"/>
                    <a:gd name="T13" fmla="*/ 0 h 306"/>
                    <a:gd name="T14" fmla="*/ 71 w 71"/>
                    <a:gd name="T15" fmla="*/ 306 h 306"/>
                  </a:gdLst>
                  <a:ahLst/>
                  <a:cxnLst>
                    <a:cxn ang="T8">
                      <a:pos x="T0" y="T1"/>
                    </a:cxn>
                    <a:cxn ang="T9">
                      <a:pos x="T2" y="T3"/>
                    </a:cxn>
                    <a:cxn ang="T10">
                      <a:pos x="T4" y="T5"/>
                    </a:cxn>
                    <a:cxn ang="T11">
                      <a:pos x="T6" y="T7"/>
                    </a:cxn>
                  </a:cxnLst>
                  <a:rect l="T12" t="T13" r="T14" b="T15"/>
                  <a:pathLst>
                    <a:path w="71" h="306">
                      <a:moveTo>
                        <a:pt x="0" y="0"/>
                      </a:moveTo>
                      <a:lnTo>
                        <a:pt x="0" y="306"/>
                      </a:lnTo>
                      <a:lnTo>
                        <a:pt x="71" y="306"/>
                      </a:lnTo>
                      <a:lnTo>
                        <a:pt x="71" y="0"/>
                      </a:lnTo>
                    </a:path>
                  </a:pathLst>
                </a:cu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lstStyle/>
                <a:p>
                  <a:endParaRPr lang="nb-NO"/>
                </a:p>
              </p:txBody>
            </p:sp>
            <p:sp>
              <p:nvSpPr>
                <p:cNvPr id="125978" name="Line 27"/>
                <p:cNvSpPr>
                  <a:spLocks noChangeShapeType="1"/>
                </p:cNvSpPr>
                <p:nvPr/>
              </p:nvSpPr>
              <p:spPr bwMode="auto">
                <a:xfrm>
                  <a:off x="1797" y="1845"/>
                  <a:ext cx="70"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5979" name="Line 28"/>
                <p:cNvSpPr>
                  <a:spLocks noChangeShapeType="1"/>
                </p:cNvSpPr>
                <p:nvPr/>
              </p:nvSpPr>
              <p:spPr bwMode="auto">
                <a:xfrm>
                  <a:off x="1797" y="1754"/>
                  <a:ext cx="70"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5980" name="Line 29"/>
                <p:cNvSpPr>
                  <a:spLocks noChangeShapeType="1"/>
                </p:cNvSpPr>
                <p:nvPr/>
              </p:nvSpPr>
              <p:spPr bwMode="auto">
                <a:xfrm>
                  <a:off x="1797" y="1799"/>
                  <a:ext cx="70"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5981" name="Line 30"/>
                <p:cNvSpPr>
                  <a:spLocks noChangeShapeType="1"/>
                </p:cNvSpPr>
                <p:nvPr/>
              </p:nvSpPr>
              <p:spPr bwMode="auto">
                <a:xfrm>
                  <a:off x="1797" y="1708"/>
                  <a:ext cx="70"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5982" name="Line 31"/>
                <p:cNvSpPr>
                  <a:spLocks noChangeShapeType="1"/>
                </p:cNvSpPr>
                <p:nvPr/>
              </p:nvSpPr>
              <p:spPr bwMode="auto">
                <a:xfrm>
                  <a:off x="1798" y="1663"/>
                  <a:ext cx="70"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5983" name="Line 32"/>
                <p:cNvSpPr>
                  <a:spLocks noChangeShapeType="1"/>
                </p:cNvSpPr>
                <p:nvPr/>
              </p:nvSpPr>
              <p:spPr bwMode="auto">
                <a:xfrm>
                  <a:off x="1797" y="1618"/>
                  <a:ext cx="70" cy="0"/>
                </a:xfrm>
                <a:prstGeom prst="line">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sp>
            <p:nvSpPr>
              <p:cNvPr id="125976" name="Text Box 33"/>
              <p:cNvSpPr txBox="1">
                <a:spLocks noChangeArrowheads="1"/>
              </p:cNvSpPr>
              <p:nvPr/>
            </p:nvSpPr>
            <p:spPr bwMode="auto">
              <a:xfrm>
                <a:off x="4649" y="1812"/>
                <a:ext cx="260" cy="2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nb-NO" sz="2400" b="0">
                    <a:latin typeface="Times New Roman" charset="0"/>
                  </a:rPr>
                  <a:t>...</a:t>
                </a:r>
                <a:endParaRPr lang="en-GB" sz="2400" b="0">
                  <a:latin typeface="Times New Roman" charset="0"/>
                </a:endParaRPr>
              </a:p>
            </p:txBody>
          </p:sp>
        </p:grpSp>
        <p:sp>
          <p:nvSpPr>
            <p:cNvPr id="125964" name="Line 34"/>
            <p:cNvSpPr>
              <a:spLocks noChangeShapeType="1"/>
            </p:cNvSpPr>
            <p:nvPr/>
          </p:nvSpPr>
          <p:spPr bwMode="auto">
            <a:xfrm>
              <a:off x="2847" y="1130"/>
              <a:ext cx="0" cy="132"/>
            </a:xfrm>
            <a:prstGeom prst="line">
              <a:avLst/>
            </a:prstGeom>
            <a:noFill/>
            <a:ln w="9525">
              <a:solidFill>
                <a:schemeClr val="tx1"/>
              </a:solidFill>
              <a:round/>
              <a:headEnd/>
              <a:tailEnd type="arrow"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5965" name="Line 35"/>
            <p:cNvSpPr>
              <a:spLocks noChangeShapeType="1"/>
            </p:cNvSpPr>
            <p:nvPr/>
          </p:nvSpPr>
          <p:spPr bwMode="auto">
            <a:xfrm>
              <a:off x="3015" y="1130"/>
              <a:ext cx="0" cy="132"/>
            </a:xfrm>
            <a:prstGeom prst="line">
              <a:avLst/>
            </a:prstGeom>
            <a:noFill/>
            <a:ln w="9525">
              <a:solidFill>
                <a:schemeClr val="tx1"/>
              </a:solidFill>
              <a:round/>
              <a:headEnd/>
              <a:tailEnd type="arrow"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5966" name="Line 36"/>
            <p:cNvSpPr>
              <a:spLocks noChangeShapeType="1"/>
            </p:cNvSpPr>
            <p:nvPr/>
          </p:nvSpPr>
          <p:spPr bwMode="auto">
            <a:xfrm>
              <a:off x="3186" y="1130"/>
              <a:ext cx="0" cy="132"/>
            </a:xfrm>
            <a:prstGeom prst="line">
              <a:avLst/>
            </a:prstGeom>
            <a:noFill/>
            <a:ln w="9525">
              <a:solidFill>
                <a:schemeClr val="tx1"/>
              </a:solidFill>
              <a:round/>
              <a:headEnd/>
              <a:tailEnd type="arrow"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5967" name="Line 37"/>
            <p:cNvSpPr>
              <a:spLocks noChangeShapeType="1"/>
            </p:cNvSpPr>
            <p:nvPr/>
          </p:nvSpPr>
          <p:spPr bwMode="auto">
            <a:xfrm>
              <a:off x="3690" y="1127"/>
              <a:ext cx="0" cy="132"/>
            </a:xfrm>
            <a:prstGeom prst="line">
              <a:avLst/>
            </a:prstGeom>
            <a:noFill/>
            <a:ln w="9525">
              <a:solidFill>
                <a:schemeClr val="tx1"/>
              </a:solidFill>
              <a:round/>
              <a:headEnd/>
              <a:tailEnd type="arrow"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5968" name="Line 38"/>
            <p:cNvSpPr>
              <a:spLocks noChangeShapeType="1"/>
            </p:cNvSpPr>
            <p:nvPr/>
          </p:nvSpPr>
          <p:spPr bwMode="auto">
            <a:xfrm>
              <a:off x="2844" y="1745"/>
              <a:ext cx="0" cy="132"/>
            </a:xfrm>
            <a:prstGeom prst="line">
              <a:avLst/>
            </a:prstGeom>
            <a:noFill/>
            <a:ln w="9525">
              <a:solidFill>
                <a:schemeClr val="tx1"/>
              </a:solidFill>
              <a:round/>
              <a:headEnd/>
              <a:tailEnd type="arrow"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5969" name="Line 39"/>
            <p:cNvSpPr>
              <a:spLocks noChangeShapeType="1"/>
            </p:cNvSpPr>
            <p:nvPr/>
          </p:nvSpPr>
          <p:spPr bwMode="auto">
            <a:xfrm>
              <a:off x="3012" y="1745"/>
              <a:ext cx="0" cy="132"/>
            </a:xfrm>
            <a:prstGeom prst="line">
              <a:avLst/>
            </a:prstGeom>
            <a:noFill/>
            <a:ln w="9525">
              <a:solidFill>
                <a:schemeClr val="tx1"/>
              </a:solidFill>
              <a:round/>
              <a:headEnd/>
              <a:tailEnd type="arrow"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5970" name="Line 40"/>
            <p:cNvSpPr>
              <a:spLocks noChangeShapeType="1"/>
            </p:cNvSpPr>
            <p:nvPr/>
          </p:nvSpPr>
          <p:spPr bwMode="auto">
            <a:xfrm>
              <a:off x="3183" y="1745"/>
              <a:ext cx="0" cy="132"/>
            </a:xfrm>
            <a:prstGeom prst="line">
              <a:avLst/>
            </a:prstGeom>
            <a:noFill/>
            <a:ln w="9525">
              <a:solidFill>
                <a:schemeClr val="tx1"/>
              </a:solidFill>
              <a:round/>
              <a:headEnd/>
              <a:tailEnd type="arrow"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25971" name="Line 41"/>
            <p:cNvSpPr>
              <a:spLocks noChangeShapeType="1"/>
            </p:cNvSpPr>
            <p:nvPr/>
          </p:nvSpPr>
          <p:spPr bwMode="auto">
            <a:xfrm>
              <a:off x="3687" y="1742"/>
              <a:ext cx="0" cy="132"/>
            </a:xfrm>
            <a:prstGeom prst="line">
              <a:avLst/>
            </a:prstGeom>
            <a:noFill/>
            <a:ln w="9525">
              <a:solidFill>
                <a:schemeClr val="tx1"/>
              </a:solidFill>
              <a:round/>
              <a:headEnd/>
              <a:tailEnd type="arrow"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sp>
        <p:nvSpPr>
          <p:cNvPr id="1323050" name="Rectangle 42"/>
          <p:cNvSpPr>
            <a:spLocks noChangeArrowheads="1"/>
          </p:cNvSpPr>
          <p:nvPr/>
        </p:nvSpPr>
        <p:spPr bwMode="auto">
          <a:xfrm>
            <a:off x="7065963" y="4168775"/>
            <a:ext cx="1800225" cy="360363"/>
          </a:xfrm>
          <a:prstGeom prst="rect">
            <a:avLst/>
          </a:prstGeom>
          <a:solidFill>
            <a:schemeClr val="accent1"/>
          </a:solidFill>
          <a:ln w="9525">
            <a:solidFill>
              <a:schemeClr val="tx1"/>
            </a:solidFill>
            <a:miter lim="800000"/>
            <a:headEnd/>
            <a:tailEnd/>
          </a:ln>
        </p:spPr>
        <p:txBody>
          <a:bodyPr wrap="none" anchor="ctr"/>
          <a:lstStyle/>
          <a:p>
            <a:endParaRPr lang="nb-NO"/>
          </a:p>
        </p:txBody>
      </p:sp>
      <p:sp>
        <p:nvSpPr>
          <p:cNvPr id="1323051" name="Text Box 43"/>
          <p:cNvSpPr txBox="1">
            <a:spLocks noChangeArrowheads="1"/>
          </p:cNvSpPr>
          <p:nvPr/>
        </p:nvSpPr>
        <p:spPr bwMode="auto">
          <a:xfrm>
            <a:off x="7446963" y="4206875"/>
            <a:ext cx="1074737"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nb-NO" sz="1200" b="0"/>
              <a:t>Batch Builder</a:t>
            </a:r>
            <a:endParaRPr lang="en-US" sz="1200" b="0"/>
          </a:p>
        </p:txBody>
      </p:sp>
      <p:cxnSp>
        <p:nvCxnSpPr>
          <p:cNvPr id="1323052" name="AutoShape 44"/>
          <p:cNvCxnSpPr>
            <a:cxnSpLocks noChangeShapeType="1"/>
            <a:stCxn id="125994" idx="2"/>
            <a:endCxn id="1323050" idx="1"/>
          </p:cNvCxnSpPr>
          <p:nvPr/>
        </p:nvCxnSpPr>
        <p:spPr bwMode="auto">
          <a:xfrm rot="16200000" flipH="1">
            <a:off x="6363494" y="3647281"/>
            <a:ext cx="396875" cy="1008063"/>
          </a:xfrm>
          <a:prstGeom prst="bentConnector2">
            <a:avLst/>
          </a:prstGeom>
          <a:noFill/>
          <a:ln w="9525">
            <a:solidFill>
              <a:schemeClr val="tx1"/>
            </a:solidFill>
            <a:miter lim="800000"/>
            <a:headEnd/>
            <a:tailEnd type="arrow"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cxnSp>
        <p:nvCxnSpPr>
          <p:cNvPr id="1323053" name="AutoShape 45"/>
          <p:cNvCxnSpPr>
            <a:cxnSpLocks noChangeShapeType="1"/>
            <a:stCxn id="1323050" idx="2"/>
          </p:cNvCxnSpPr>
          <p:nvPr/>
        </p:nvCxnSpPr>
        <p:spPr bwMode="auto">
          <a:xfrm>
            <a:off x="7966075" y="4529138"/>
            <a:ext cx="0" cy="287337"/>
          </a:xfrm>
          <a:prstGeom prst="straightConnector1">
            <a:avLst/>
          </a:prstGeom>
          <a:noFill/>
          <a:ln w="9525">
            <a:solidFill>
              <a:schemeClr val="tx1"/>
            </a:solidFill>
            <a:round/>
            <a:headEnd/>
            <a:tailEnd type="arrow"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23050"/>
                                        </p:tgtEl>
                                        <p:attrNameLst>
                                          <p:attrName>style.visibility</p:attrName>
                                        </p:attrNameLst>
                                      </p:cBhvr>
                                      <p:to>
                                        <p:strVal val="visible"/>
                                      </p:to>
                                    </p:set>
                                    <p:animEffect transition="in" filter="fade">
                                      <p:cBhvr>
                                        <p:cTn id="16" dur="2000"/>
                                        <p:tgtEl>
                                          <p:spTgt spid="13230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23051"/>
                                        </p:tgtEl>
                                        <p:attrNameLst>
                                          <p:attrName>style.visibility</p:attrName>
                                        </p:attrNameLst>
                                      </p:cBhvr>
                                      <p:to>
                                        <p:strVal val="visible"/>
                                      </p:to>
                                    </p:set>
                                    <p:animEffect transition="in" filter="fade">
                                      <p:cBhvr>
                                        <p:cTn id="19" dur="2000"/>
                                        <p:tgtEl>
                                          <p:spTgt spid="1323051"/>
                                        </p:tgtEl>
                                      </p:cBhvr>
                                    </p:animEffect>
                                  </p:childTnLst>
                                </p:cTn>
                              </p:par>
                              <p:par>
                                <p:cTn id="20" presetID="10" presetClass="entr" presetSubtype="0" fill="hold" nodeType="withEffect">
                                  <p:stCondLst>
                                    <p:cond delay="0"/>
                                  </p:stCondLst>
                                  <p:childTnLst>
                                    <p:set>
                                      <p:cBhvr>
                                        <p:cTn id="21" dur="1" fill="hold">
                                          <p:stCondLst>
                                            <p:cond delay="0"/>
                                          </p:stCondLst>
                                        </p:cTn>
                                        <p:tgtEl>
                                          <p:spTgt spid="1323052"/>
                                        </p:tgtEl>
                                        <p:attrNameLst>
                                          <p:attrName>style.visibility</p:attrName>
                                        </p:attrNameLst>
                                      </p:cBhvr>
                                      <p:to>
                                        <p:strVal val="visible"/>
                                      </p:to>
                                    </p:set>
                                    <p:animEffect transition="in" filter="fade">
                                      <p:cBhvr>
                                        <p:cTn id="22" dur="2000"/>
                                        <p:tgtEl>
                                          <p:spTgt spid="1323052"/>
                                        </p:tgtEl>
                                      </p:cBhvr>
                                    </p:animEffect>
                                  </p:childTnLst>
                                </p:cTn>
                              </p:par>
                              <p:par>
                                <p:cTn id="23" presetID="10" presetClass="entr" presetSubtype="0" fill="hold" nodeType="withEffect">
                                  <p:stCondLst>
                                    <p:cond delay="0"/>
                                  </p:stCondLst>
                                  <p:childTnLst>
                                    <p:set>
                                      <p:cBhvr>
                                        <p:cTn id="24" dur="1" fill="hold">
                                          <p:stCondLst>
                                            <p:cond delay="0"/>
                                          </p:stCondLst>
                                        </p:cTn>
                                        <p:tgtEl>
                                          <p:spTgt spid="1323053"/>
                                        </p:tgtEl>
                                        <p:attrNameLst>
                                          <p:attrName>style.visibility</p:attrName>
                                        </p:attrNameLst>
                                      </p:cBhvr>
                                      <p:to>
                                        <p:strVal val="visible"/>
                                      </p:to>
                                    </p:set>
                                    <p:animEffect transition="in" filter="fade">
                                      <p:cBhvr>
                                        <p:cTn id="25" dur="2000"/>
                                        <p:tgtEl>
                                          <p:spTgt spid="132305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323011">
                                            <p:txEl>
                                              <p:pRg st="2" end="2"/>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1323011">
                                            <p:txEl>
                                              <p:pRg st="3" end="3"/>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1323011">
                                            <p:txEl>
                                              <p:pRg st="4" end="4"/>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323011">
                                            <p:txEl>
                                              <p:pRg st="5" end="5"/>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323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3050" grpId="0" animBg="1"/>
      <p:bldP spid="1323051" grpId="0"/>
    </p:bld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nb-NO" noProof="1" smtClean="0"/>
              <a:t>APEX, Cello and C–LOOK Comparison</a:t>
            </a:r>
          </a:p>
        </p:txBody>
      </p:sp>
      <p:sp>
        <p:nvSpPr>
          <p:cNvPr id="1324035" name="Rectangle 3"/>
          <p:cNvSpPr>
            <a:spLocks noGrp="1" noChangeArrowheads="1"/>
          </p:cNvSpPr>
          <p:nvPr>
            <p:ph type="body" idx="1"/>
          </p:nvPr>
        </p:nvSpPr>
        <p:spPr/>
        <p:txBody>
          <a:bodyPr/>
          <a:lstStyle/>
          <a:p>
            <a:pPr eaLnBrk="1" hangingPunct="1"/>
            <a:r>
              <a:rPr lang="en-US" sz="2400" smtClean="0"/>
              <a:t>Results from Ketil Lund (2002)</a:t>
            </a:r>
            <a:br>
              <a:rPr lang="en-US" sz="2400" smtClean="0"/>
            </a:br>
            <a:endParaRPr lang="en-US" sz="2400" smtClean="0"/>
          </a:p>
          <a:p>
            <a:pPr eaLnBrk="1" hangingPunct="1"/>
            <a:r>
              <a:rPr lang="en-US" sz="2400" smtClean="0"/>
              <a:t>Configuration:</a:t>
            </a:r>
          </a:p>
          <a:p>
            <a:pPr lvl="1" eaLnBrk="1" hangingPunct="1"/>
            <a:r>
              <a:rPr lang="en-US" sz="2000" smtClean="0"/>
              <a:t>Atlas Quantum 10K</a:t>
            </a:r>
          </a:p>
          <a:p>
            <a:pPr lvl="1" eaLnBrk="1" hangingPunct="1"/>
            <a:r>
              <a:rPr lang="en-US" sz="2000" smtClean="0"/>
              <a:t>data placement: random</a:t>
            </a:r>
          </a:p>
          <a:p>
            <a:pPr lvl="1" eaLnBrk="1" hangingPunct="1"/>
            <a:r>
              <a:rPr lang="en-US" sz="2000" smtClean="0"/>
              <a:t>round time: 1 second</a:t>
            </a:r>
          </a:p>
          <a:p>
            <a:pPr lvl="1" eaLnBrk="1" hangingPunct="1"/>
            <a:r>
              <a:rPr lang="en-US" sz="2000" smtClean="0"/>
              <a:t>block size: 64KB</a:t>
            </a:r>
          </a:p>
          <a:p>
            <a:pPr lvl="1" eaLnBrk="1" hangingPunct="1"/>
            <a:endParaRPr lang="en-US" sz="2000" smtClean="0"/>
          </a:p>
          <a:p>
            <a:pPr eaLnBrk="1" hangingPunct="1"/>
            <a:r>
              <a:rPr lang="en-US" sz="2400" smtClean="0"/>
              <a:t>6 video playbacks and up to 9 user queries</a:t>
            </a:r>
          </a:p>
          <a:p>
            <a:pPr lvl="1" eaLnBrk="1" hangingPunct="1">
              <a:lnSpc>
                <a:spcPct val="105000"/>
              </a:lnSpc>
            </a:pPr>
            <a:r>
              <a:rPr lang="en-US" sz="2000" smtClean="0">
                <a:sym typeface="Symbol" charset="2"/>
              </a:rPr>
              <a:t>Video data disk requests are assigned to a real-time queue</a:t>
            </a:r>
          </a:p>
          <a:p>
            <a:pPr lvl="1" eaLnBrk="1" hangingPunct="1">
              <a:lnSpc>
                <a:spcPct val="105000"/>
              </a:lnSpc>
            </a:pPr>
            <a:r>
              <a:rPr lang="en-US" sz="2000" smtClean="0">
                <a:sym typeface="Symbol" charset="2"/>
              </a:rPr>
              <a:t>User-query disk requests to a best-effort queue </a:t>
            </a:r>
            <a:br>
              <a:rPr lang="en-US" sz="2000" smtClean="0">
                <a:sym typeface="Symbol" charset="2"/>
              </a:rPr>
            </a:br>
            <a:endParaRPr lang="en-US" sz="2000" smtClean="0">
              <a:sym typeface="Symbol" charset="2"/>
            </a:endParaRPr>
          </a:p>
          <a:p>
            <a:pPr lvl="1" eaLnBrk="1" hangingPunct="1">
              <a:lnSpc>
                <a:spcPct val="105000"/>
              </a:lnSpc>
            </a:pPr>
            <a:r>
              <a:rPr lang="en-US" sz="2000" smtClean="0">
                <a:sym typeface="Symbol" charset="2"/>
              </a:rPr>
              <a:t>Bandwidth is shared 50/50 between real-time and best-effort queues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403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2403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2403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2403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2403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403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24035">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24035">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240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4035" grpId="0" build="p"/>
    </p:bld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8003" name="Rectangle 2"/>
          <p:cNvSpPr>
            <a:spLocks noGrp="1" noChangeArrowheads="1"/>
          </p:cNvSpPr>
          <p:nvPr>
            <p:ph type="title"/>
          </p:nvPr>
        </p:nvSpPr>
        <p:spPr/>
        <p:txBody>
          <a:bodyPr/>
          <a:lstStyle/>
          <a:p>
            <a:pPr eaLnBrk="1" hangingPunct="1"/>
            <a:r>
              <a:rPr lang="nb-NO" smtClean="0"/>
              <a:t>APEX, Chello and C</a:t>
            </a:r>
            <a:r>
              <a:rPr lang="en-US" smtClean="0"/>
              <a:t>–</a:t>
            </a:r>
            <a:r>
              <a:rPr lang="nb-NO" smtClean="0"/>
              <a:t>LOOK Comparison</a:t>
            </a:r>
            <a:endParaRPr lang="en-US" smtClean="0"/>
          </a:p>
        </p:txBody>
      </p:sp>
      <p:graphicFrame>
        <p:nvGraphicFramePr>
          <p:cNvPr id="2" name="Object 2"/>
          <p:cNvGraphicFramePr>
            <a:graphicFrameLocks noGrp="1" noChangeAspect="1"/>
          </p:cNvGraphicFramePr>
          <p:nvPr>
            <p:ph sz="half" idx="1"/>
          </p:nvPr>
        </p:nvGraphicFramePr>
        <p:xfrm>
          <a:off x="1063625" y="877888"/>
          <a:ext cx="7027863" cy="42814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25119" name="Group 63"/>
          <p:cNvGraphicFramePr>
            <a:graphicFrameLocks noGrp="1"/>
          </p:cNvGraphicFramePr>
          <p:nvPr>
            <p:ph sz="half" idx="2"/>
          </p:nvPr>
        </p:nvGraphicFramePr>
        <p:xfrm>
          <a:off x="2163763" y="5186363"/>
          <a:ext cx="4965700" cy="1239839"/>
        </p:xfrm>
        <a:graphic>
          <a:graphicData uri="http://schemas.openxmlformats.org/drawingml/2006/table">
            <a:tbl>
              <a:tblPr/>
              <a:tblGrid>
                <a:gridCol w="858837"/>
                <a:gridCol w="481013"/>
                <a:gridCol w="360362"/>
                <a:gridCol w="361950"/>
                <a:gridCol w="442913"/>
                <a:gridCol w="442912"/>
                <a:gridCol w="442913"/>
                <a:gridCol w="525462"/>
                <a:gridCol w="523875"/>
                <a:gridCol w="525463"/>
              </a:tblGrid>
              <a:tr h="309563">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nb-NO"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1</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2</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3</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4</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5</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6</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7</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8</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9</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11150">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APEX</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0</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0</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0</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0</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0</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0</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0</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0</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0</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Cello</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0</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0</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0</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0</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0</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0</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0</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0</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0" i="0" u="none" strike="noStrike" cap="none" normalizeH="0" baseline="0" smtClean="0">
                          <a:ln>
                            <a:noFill/>
                          </a:ln>
                          <a:solidFill>
                            <a:schemeClr val="tx1"/>
                          </a:solidFill>
                          <a:effectLst/>
                          <a:latin typeface="Tahoma" charset="0"/>
                          <a:ea typeface="ＭＳ Ｐゴシック" charset="-128"/>
                        </a:rPr>
                        <a:t>0</a:t>
                      </a:r>
                      <a:endParaRPr kumimoji="0" lang="en-US" sz="1000" b="0"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1" i="0" u="none" strike="noStrike" cap="none" normalizeH="0" baseline="0" smtClean="0">
                          <a:ln>
                            <a:noFill/>
                          </a:ln>
                          <a:solidFill>
                            <a:schemeClr val="tx1"/>
                          </a:solidFill>
                          <a:effectLst/>
                          <a:latin typeface="Tahoma" charset="0"/>
                          <a:ea typeface="ＭＳ Ｐゴシック" charset="-128"/>
                        </a:rPr>
                        <a:t>C-LOOK</a:t>
                      </a:r>
                      <a:endParaRPr kumimoji="0" lang="en-US" sz="1000" b="1"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1" i="0" u="none" strike="noStrike" cap="none" normalizeH="0" baseline="0" smtClean="0">
                          <a:ln>
                            <a:noFill/>
                          </a:ln>
                          <a:solidFill>
                            <a:schemeClr val="tx1"/>
                          </a:solidFill>
                          <a:effectLst/>
                          <a:latin typeface="Tahoma" charset="0"/>
                          <a:ea typeface="ＭＳ Ｐゴシック" charset="-128"/>
                        </a:rPr>
                        <a:t>0</a:t>
                      </a:r>
                      <a:endParaRPr kumimoji="0" lang="en-US" sz="1000" b="1"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1" i="0" u="none" strike="noStrike" cap="none" normalizeH="0" baseline="0" smtClean="0">
                          <a:ln>
                            <a:noFill/>
                          </a:ln>
                          <a:solidFill>
                            <a:schemeClr val="tx1"/>
                          </a:solidFill>
                          <a:effectLst/>
                          <a:latin typeface="Tahoma" charset="0"/>
                          <a:ea typeface="ＭＳ Ｐゴシック" charset="-128"/>
                        </a:rPr>
                        <a:t>18</a:t>
                      </a:r>
                      <a:endParaRPr kumimoji="0" lang="en-US" sz="1000" b="1"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1" i="0" u="none" strike="noStrike" cap="none" normalizeH="0" baseline="0" smtClean="0">
                          <a:ln>
                            <a:noFill/>
                          </a:ln>
                          <a:solidFill>
                            <a:schemeClr val="tx1"/>
                          </a:solidFill>
                          <a:effectLst/>
                          <a:latin typeface="Tahoma" charset="0"/>
                          <a:ea typeface="ＭＳ Ｐゴシック" charset="-128"/>
                        </a:rPr>
                        <a:t>90</a:t>
                      </a:r>
                      <a:endParaRPr kumimoji="0" lang="en-US" sz="1000" b="1"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1" i="0" u="none" strike="noStrike" cap="none" normalizeH="0" baseline="0" smtClean="0">
                          <a:ln>
                            <a:noFill/>
                          </a:ln>
                          <a:solidFill>
                            <a:schemeClr val="tx1"/>
                          </a:solidFill>
                          <a:effectLst/>
                          <a:latin typeface="Tahoma" charset="0"/>
                          <a:ea typeface="ＭＳ Ｐゴシック" charset="-128"/>
                        </a:rPr>
                        <a:t>288</a:t>
                      </a:r>
                      <a:endParaRPr kumimoji="0" lang="en-US" sz="1000" b="1"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1" i="0" u="none" strike="noStrike" cap="none" normalizeH="0" baseline="0" smtClean="0">
                          <a:ln>
                            <a:noFill/>
                          </a:ln>
                          <a:solidFill>
                            <a:schemeClr val="tx1"/>
                          </a:solidFill>
                          <a:effectLst/>
                          <a:latin typeface="Tahoma" charset="0"/>
                          <a:ea typeface="ＭＳ Ｐゴシック" charset="-128"/>
                        </a:rPr>
                        <a:t>404</a:t>
                      </a:r>
                      <a:endParaRPr kumimoji="0" lang="en-US" sz="1000" b="1"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1" i="0" u="none" strike="noStrike" cap="none" normalizeH="0" baseline="0" smtClean="0">
                          <a:ln>
                            <a:noFill/>
                          </a:ln>
                          <a:solidFill>
                            <a:schemeClr val="tx1"/>
                          </a:solidFill>
                          <a:effectLst/>
                          <a:latin typeface="Tahoma" charset="0"/>
                          <a:ea typeface="ＭＳ Ｐゴシック" charset="-128"/>
                        </a:rPr>
                        <a:t>811</a:t>
                      </a:r>
                      <a:endParaRPr kumimoji="0" lang="en-US" sz="1000" b="1"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1" i="0" u="none" strike="noStrike" cap="none" normalizeH="0" baseline="0" smtClean="0">
                          <a:ln>
                            <a:noFill/>
                          </a:ln>
                          <a:solidFill>
                            <a:schemeClr val="tx1"/>
                          </a:solidFill>
                          <a:effectLst/>
                          <a:latin typeface="Tahoma" charset="0"/>
                          <a:ea typeface="ＭＳ Ｐゴシック" charset="-128"/>
                        </a:rPr>
                        <a:t>1271</a:t>
                      </a:r>
                      <a:endParaRPr kumimoji="0" lang="en-US" sz="1000" b="1"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1" i="0" u="none" strike="noStrike" cap="none" normalizeH="0" baseline="0" smtClean="0">
                          <a:ln>
                            <a:noFill/>
                          </a:ln>
                          <a:solidFill>
                            <a:schemeClr val="tx1"/>
                          </a:solidFill>
                          <a:effectLst/>
                          <a:latin typeface="Tahoma" charset="0"/>
                          <a:ea typeface="ＭＳ Ｐゴシック" charset="-128"/>
                        </a:rPr>
                        <a:t>2059</a:t>
                      </a:r>
                      <a:endParaRPr kumimoji="0" lang="en-US" sz="1000" b="1"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nb-NO" sz="1000" b="1" i="0" u="none" strike="noStrike" cap="none" normalizeH="0" baseline="0" smtClean="0">
                          <a:ln>
                            <a:noFill/>
                          </a:ln>
                          <a:solidFill>
                            <a:schemeClr val="tx1"/>
                          </a:solidFill>
                          <a:effectLst/>
                          <a:latin typeface="Tahoma" charset="0"/>
                          <a:ea typeface="ＭＳ Ｐゴシック" charset="-128"/>
                        </a:rPr>
                        <a:t>3266</a:t>
                      </a:r>
                      <a:endParaRPr kumimoji="0" lang="en-US" sz="1000" b="1" i="0" u="none" strike="noStrike" cap="none" normalizeH="0" baseline="0" smtClean="0">
                        <a:ln>
                          <a:noFill/>
                        </a:ln>
                        <a:solidFill>
                          <a:schemeClr val="tx1"/>
                        </a:solidFill>
                        <a:effectLst/>
                        <a:latin typeface="Tahoma" charset="0"/>
                        <a:ea typeface="ＭＳ Ｐゴシック" charset="-12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25117" name="Text Box 61"/>
          <p:cNvSpPr txBox="1">
            <a:spLocks noChangeArrowheads="1"/>
          </p:cNvSpPr>
          <p:nvPr/>
        </p:nvSpPr>
        <p:spPr bwMode="auto">
          <a:xfrm>
            <a:off x="1012825" y="5576888"/>
            <a:ext cx="1128713" cy="9159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eaLnBrk="1" hangingPunct="1"/>
            <a:r>
              <a:rPr lang="nb-NO" sz="1800" b="0"/>
              <a:t>Deadline</a:t>
            </a:r>
            <a:br>
              <a:rPr lang="nb-NO" sz="1800" b="0"/>
            </a:br>
            <a:r>
              <a:rPr lang="nb-NO" sz="1800" b="0"/>
              <a:t>violations</a:t>
            </a:r>
            <a:br>
              <a:rPr lang="nb-NO" sz="1800" b="0"/>
            </a:br>
            <a:r>
              <a:rPr lang="nb-NO" sz="1800" b="0"/>
              <a:t>(video)</a:t>
            </a:r>
            <a:endParaRPr lang="en-US" sz="18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25119"/>
                                        </p:tgtEl>
                                        <p:attrNameLst>
                                          <p:attrName>style.visibility</p:attrName>
                                        </p:attrNameLst>
                                      </p:cBhvr>
                                      <p:to>
                                        <p:strVal val="visible"/>
                                      </p:to>
                                    </p:set>
                                    <p:animEffect transition="in" filter="dissolve">
                                      <p:cBhvr>
                                        <p:cTn id="7" dur="500"/>
                                        <p:tgtEl>
                                          <p:spTgt spid="13251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25117"/>
                                        </p:tgtEl>
                                        <p:attrNameLst>
                                          <p:attrName>style.visibility</p:attrName>
                                        </p:attrNameLst>
                                      </p:cBhvr>
                                      <p:to>
                                        <p:strVal val="visible"/>
                                      </p:to>
                                    </p:set>
                                    <p:animEffect transition="in" filter="dissolve">
                                      <p:cBhvr>
                                        <p:cTn id="10" dur="500"/>
                                        <p:tgtEl>
                                          <p:spTgt spid="1325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5117" grpId="0" autoUpdateAnimBg="0"/>
    </p:bld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smtClean="0"/>
              <a:t>Schedulers today (Linux)?</a:t>
            </a:r>
          </a:p>
        </p:txBody>
      </p:sp>
      <p:sp>
        <p:nvSpPr>
          <p:cNvPr id="1400835" name="Rectangle 3"/>
          <p:cNvSpPr>
            <a:spLocks noGrp="1" noChangeArrowheads="1"/>
          </p:cNvSpPr>
          <p:nvPr>
            <p:ph type="body" idx="1"/>
          </p:nvPr>
        </p:nvSpPr>
        <p:spPr/>
        <p:txBody>
          <a:bodyPr/>
          <a:lstStyle/>
          <a:p>
            <a:pPr eaLnBrk="1" hangingPunct="1"/>
            <a:r>
              <a:rPr lang="en-US" sz="2000" dirty="0" smtClean="0"/>
              <a:t>NOOP</a:t>
            </a:r>
          </a:p>
          <a:p>
            <a:pPr lvl="1" eaLnBrk="1" hangingPunct="1"/>
            <a:r>
              <a:rPr lang="en-US" sz="1800" dirty="0" smtClean="0"/>
              <a:t>FCFS with request merging</a:t>
            </a:r>
            <a:r>
              <a:rPr lang="en-US" sz="1800" dirty="0" smtClean="0"/>
              <a:t/>
            </a:r>
            <a:br>
              <a:rPr lang="en-US" sz="1800" dirty="0" smtClean="0"/>
            </a:br>
            <a:endParaRPr lang="en-US" sz="1800" dirty="0" smtClean="0"/>
          </a:p>
          <a:p>
            <a:pPr eaLnBrk="1" hangingPunct="1"/>
            <a:r>
              <a:rPr lang="en-US" sz="2000" dirty="0" smtClean="0"/>
              <a:t>Deadline I/</a:t>
            </a:r>
            <a:r>
              <a:rPr lang="en-US" sz="2000" dirty="0" smtClean="0"/>
              <a:t>O</a:t>
            </a:r>
          </a:p>
          <a:p>
            <a:pPr lvl="1" eaLnBrk="1" hangingPunct="1"/>
            <a:r>
              <a:rPr lang="en-US" sz="1800" dirty="0" smtClean="0"/>
              <a:t>C-SCAN </a:t>
            </a:r>
            <a:r>
              <a:rPr lang="en-US" sz="1800" dirty="0" smtClean="0"/>
              <a:t>based</a:t>
            </a:r>
          </a:p>
          <a:p>
            <a:pPr lvl="1" eaLnBrk="1" hangingPunct="1"/>
            <a:r>
              <a:rPr lang="en-US" sz="1800" dirty="0" smtClean="0"/>
              <a:t>4</a:t>
            </a:r>
            <a:r>
              <a:rPr lang="en-US" sz="1800" dirty="0" smtClean="0"/>
              <a:t> queues: elevator/deadline for read/write</a:t>
            </a:r>
            <a:r>
              <a:rPr lang="en-US" sz="1800" dirty="0" smtClean="0"/>
              <a:t/>
            </a:r>
            <a:br>
              <a:rPr lang="en-US" sz="1800" dirty="0" smtClean="0"/>
            </a:br>
            <a:endParaRPr lang="en-US" sz="1800" dirty="0" smtClean="0"/>
          </a:p>
          <a:p>
            <a:pPr eaLnBrk="1" hangingPunct="1"/>
            <a:r>
              <a:rPr lang="en-US" sz="2000" dirty="0" smtClean="0"/>
              <a:t>Anticipatory</a:t>
            </a:r>
          </a:p>
          <a:p>
            <a:pPr lvl="1" eaLnBrk="1" hangingPunct="1"/>
            <a:r>
              <a:rPr lang="en-US" sz="1800" dirty="0" smtClean="0"/>
              <a:t>same queues as in Deadline I/O</a:t>
            </a:r>
            <a:endParaRPr lang="en-US" sz="1800" dirty="0" smtClean="0"/>
          </a:p>
          <a:p>
            <a:pPr lvl="1" eaLnBrk="1" hangingPunct="1"/>
            <a:r>
              <a:rPr lang="en-US" sz="1800" dirty="0" smtClean="0"/>
              <a:t>delays decisions to be able to merge more requests </a:t>
            </a:r>
            <a:br>
              <a:rPr lang="en-US" sz="1800" dirty="0" smtClean="0"/>
            </a:br>
            <a:r>
              <a:rPr lang="en-US" sz="1800" dirty="0" smtClean="0"/>
              <a:t>(e.g., a streaming scenario)</a:t>
            </a:r>
            <a:r>
              <a:rPr lang="en-US" sz="1800" dirty="0" smtClean="0"/>
              <a:t/>
            </a:r>
            <a:br>
              <a:rPr lang="en-US" sz="1800" dirty="0" smtClean="0"/>
            </a:br>
            <a:endParaRPr lang="en-US" sz="1800" dirty="0" smtClean="0"/>
          </a:p>
          <a:p>
            <a:pPr eaLnBrk="1" hangingPunct="1"/>
            <a:r>
              <a:rPr lang="en-US" sz="2000" dirty="0" smtClean="0"/>
              <a:t>Completely Fair Scheduler (CFQ</a:t>
            </a:r>
            <a:r>
              <a:rPr lang="en-US" sz="2000" dirty="0" smtClean="0"/>
              <a:t>)</a:t>
            </a:r>
          </a:p>
          <a:p>
            <a:pPr lvl="1" eaLnBrk="1" hangingPunct="1"/>
            <a:r>
              <a:rPr lang="en-US" sz="1800" dirty="0" smtClean="0"/>
              <a:t>1 queue per process (periodic access, but </a:t>
            </a:r>
            <a:r>
              <a:rPr lang="en-US" sz="1800" dirty="0" err="1" smtClean="0"/>
              <a:t>priode</a:t>
            </a:r>
            <a:r>
              <a:rPr lang="en-US" sz="1800" dirty="0" smtClean="0"/>
              <a:t> depends on load)</a:t>
            </a:r>
          </a:p>
          <a:p>
            <a:pPr lvl="1" eaLnBrk="1" hangingPunct="1"/>
            <a:r>
              <a:rPr lang="en-US" sz="1800" dirty="0" smtClean="0"/>
              <a:t>gives time slices and ordering according to priority level </a:t>
            </a:r>
            <a:br>
              <a:rPr lang="en-US" sz="1800" dirty="0" smtClean="0"/>
            </a:br>
            <a:r>
              <a:rPr lang="en-US" sz="1800" dirty="0" smtClean="0"/>
              <a:t>(real-time, best-effort, idle)</a:t>
            </a:r>
          </a:p>
          <a:p>
            <a:pPr lvl="1" eaLnBrk="1" hangingPunct="1"/>
            <a:r>
              <a:rPr lang="en-US" sz="1800" dirty="0" smtClean="0"/>
              <a:t>work-conserving</a:t>
            </a:r>
          </a:p>
          <a:p>
            <a:pPr lvl="1" eaLnBrk="1" hangingPunct="1"/>
            <a:endParaRPr lang="en-US" sz="1800" dirty="0" smtClean="0"/>
          </a:p>
          <a:p>
            <a:pPr lvl="1" eaLnBrk="1" hangingPunct="1"/>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00835">
                                            <p:txEl>
                                              <p:pRg st="0" end="0"/>
                                            </p:txEl>
                                          </p:spTgt>
                                        </p:tgtEl>
                                        <p:attrNameLst>
                                          <p:attrName>style.visibility</p:attrName>
                                        </p:attrNameLst>
                                      </p:cBhvr>
                                      <p:to>
                                        <p:strVal val="visible"/>
                                      </p:to>
                                    </p:set>
                                    <p:animEffect transition="in" filter="dissolve">
                                      <p:cBhvr>
                                        <p:cTn id="7" dur="500"/>
                                        <p:tgtEl>
                                          <p:spTgt spid="140083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00835">
                                            <p:txEl>
                                              <p:pRg st="1" end="1"/>
                                            </p:txEl>
                                          </p:spTgt>
                                        </p:tgtEl>
                                        <p:attrNameLst>
                                          <p:attrName>style.visibility</p:attrName>
                                        </p:attrNameLst>
                                      </p:cBhvr>
                                      <p:to>
                                        <p:strVal val="visible"/>
                                      </p:to>
                                    </p:set>
                                    <p:animEffect transition="in" filter="dissolve">
                                      <p:cBhvr>
                                        <p:cTn id="10" dur="500"/>
                                        <p:tgtEl>
                                          <p:spTgt spid="1400835">
                                            <p:txEl>
                                              <p:pRg st="1" end="1"/>
                                            </p:txEl>
                                          </p:spTgt>
                                        </p:tgtEl>
                                      </p:cBhvr>
                                    </p:animEffect>
                                  </p:childTnLst>
                                </p:cTn>
                              </p:par>
                            </p:childTnLst>
                          </p:cTn>
                        </p:par>
                      </p:childTnLst>
                    </p:cTn>
                  </p:par>
                  <p:par>
                    <p:cTn id="11" fill="hold">
                      <p:stCondLst>
                        <p:cond delay="indefinite"/>
                      </p:stCondLst>
                      <p:childTnLst>
                        <p:par>
                          <p:cTn id="12" fill="hold" nodeType="after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00835">
                                            <p:txEl>
                                              <p:pRg st="2" end="2"/>
                                            </p:txEl>
                                          </p:spTgt>
                                        </p:tgtEl>
                                        <p:attrNameLst>
                                          <p:attrName>style.visibility</p:attrName>
                                        </p:attrNameLst>
                                      </p:cBhvr>
                                      <p:to>
                                        <p:strVal val="visible"/>
                                      </p:to>
                                    </p:set>
                                    <p:animEffect transition="in" filter="dissolve">
                                      <p:cBhvr>
                                        <p:cTn id="15" dur="500"/>
                                        <p:tgtEl>
                                          <p:spTgt spid="1400835">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00835">
                                            <p:txEl>
                                              <p:pRg st="3" end="3"/>
                                            </p:txEl>
                                          </p:spTgt>
                                        </p:tgtEl>
                                        <p:attrNameLst>
                                          <p:attrName>style.visibility</p:attrName>
                                        </p:attrNameLst>
                                      </p:cBhvr>
                                      <p:to>
                                        <p:strVal val="visible"/>
                                      </p:to>
                                    </p:set>
                                    <p:animEffect transition="in" filter="dissolve">
                                      <p:cBhvr>
                                        <p:cTn id="18" dur="500"/>
                                        <p:tgtEl>
                                          <p:spTgt spid="1400835">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400835">
                                            <p:txEl>
                                              <p:pRg st="4" end="4"/>
                                            </p:txEl>
                                          </p:spTgt>
                                        </p:tgtEl>
                                        <p:attrNameLst>
                                          <p:attrName>style.visibility</p:attrName>
                                        </p:attrNameLst>
                                      </p:cBhvr>
                                      <p:to>
                                        <p:strVal val="visible"/>
                                      </p:to>
                                    </p:set>
                                    <p:animEffect transition="in" filter="dissolve">
                                      <p:cBhvr>
                                        <p:cTn id="21" dur="500"/>
                                        <p:tgtEl>
                                          <p:spTgt spid="1400835">
                                            <p:txEl>
                                              <p:pRg st="4" end="4"/>
                                            </p:txEl>
                                          </p:spTgt>
                                        </p:tgtEl>
                                      </p:cBhvr>
                                    </p:animEffect>
                                  </p:childTnLst>
                                </p:cTn>
                              </p:par>
                            </p:childTnLst>
                          </p:cTn>
                        </p:par>
                      </p:childTnLst>
                    </p:cTn>
                  </p:par>
                  <p:par>
                    <p:cTn id="22" fill="hold">
                      <p:stCondLst>
                        <p:cond delay="indefinite"/>
                      </p:stCondLst>
                      <p:childTnLst>
                        <p:par>
                          <p:cTn id="23" fill="hold" nodeType="after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400835">
                                            <p:txEl>
                                              <p:pRg st="5" end="5"/>
                                            </p:txEl>
                                          </p:spTgt>
                                        </p:tgtEl>
                                        <p:attrNameLst>
                                          <p:attrName>style.visibility</p:attrName>
                                        </p:attrNameLst>
                                      </p:cBhvr>
                                      <p:to>
                                        <p:strVal val="visible"/>
                                      </p:to>
                                    </p:set>
                                    <p:animEffect transition="in" filter="dissolve">
                                      <p:cBhvr>
                                        <p:cTn id="26" dur="500"/>
                                        <p:tgtEl>
                                          <p:spTgt spid="1400835">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400835">
                                            <p:txEl>
                                              <p:pRg st="6" end="6"/>
                                            </p:txEl>
                                          </p:spTgt>
                                        </p:tgtEl>
                                        <p:attrNameLst>
                                          <p:attrName>style.visibility</p:attrName>
                                        </p:attrNameLst>
                                      </p:cBhvr>
                                      <p:to>
                                        <p:strVal val="visible"/>
                                      </p:to>
                                    </p:set>
                                    <p:animEffect transition="in" filter="dissolve">
                                      <p:cBhvr>
                                        <p:cTn id="29" dur="500"/>
                                        <p:tgtEl>
                                          <p:spTgt spid="1400835">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400835">
                                            <p:txEl>
                                              <p:pRg st="7" end="7"/>
                                            </p:txEl>
                                          </p:spTgt>
                                        </p:tgtEl>
                                        <p:attrNameLst>
                                          <p:attrName>style.visibility</p:attrName>
                                        </p:attrNameLst>
                                      </p:cBhvr>
                                      <p:to>
                                        <p:strVal val="visible"/>
                                      </p:to>
                                    </p:set>
                                    <p:animEffect transition="in" filter="dissolve">
                                      <p:cBhvr>
                                        <p:cTn id="32" dur="500"/>
                                        <p:tgtEl>
                                          <p:spTgt spid="1400835">
                                            <p:txEl>
                                              <p:pRg st="7" end="7"/>
                                            </p:txEl>
                                          </p:spTgt>
                                        </p:tgtEl>
                                      </p:cBhvr>
                                    </p:animEffect>
                                  </p:childTnLst>
                                </p:cTn>
                              </p:par>
                            </p:childTnLst>
                          </p:cTn>
                        </p:par>
                      </p:childTnLst>
                    </p:cTn>
                  </p:par>
                  <p:par>
                    <p:cTn id="33" fill="hold">
                      <p:stCondLst>
                        <p:cond delay="indefinite"/>
                      </p:stCondLst>
                      <p:childTnLst>
                        <p:par>
                          <p:cTn id="34" fill="hold" nodeType="after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00835">
                                            <p:txEl>
                                              <p:pRg st="8" end="8"/>
                                            </p:txEl>
                                          </p:spTgt>
                                        </p:tgtEl>
                                        <p:attrNameLst>
                                          <p:attrName>style.visibility</p:attrName>
                                        </p:attrNameLst>
                                      </p:cBhvr>
                                      <p:to>
                                        <p:strVal val="visible"/>
                                      </p:to>
                                    </p:set>
                                    <p:animEffect transition="in" filter="dissolve">
                                      <p:cBhvr>
                                        <p:cTn id="37" dur="500"/>
                                        <p:tgtEl>
                                          <p:spTgt spid="1400835">
                                            <p:txEl>
                                              <p:pRg st="8" end="8"/>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400835">
                                            <p:txEl>
                                              <p:pRg st="9" end="9"/>
                                            </p:txEl>
                                          </p:spTgt>
                                        </p:tgtEl>
                                        <p:attrNameLst>
                                          <p:attrName>style.visibility</p:attrName>
                                        </p:attrNameLst>
                                      </p:cBhvr>
                                      <p:to>
                                        <p:strVal val="visible"/>
                                      </p:to>
                                    </p:set>
                                    <p:animEffect transition="in" filter="dissolve">
                                      <p:cBhvr>
                                        <p:cTn id="40" dur="500"/>
                                        <p:tgtEl>
                                          <p:spTgt spid="1400835">
                                            <p:txEl>
                                              <p:pRg st="9" end="9"/>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400835">
                                            <p:txEl>
                                              <p:pRg st="10" end="10"/>
                                            </p:txEl>
                                          </p:spTgt>
                                        </p:tgtEl>
                                        <p:attrNameLst>
                                          <p:attrName>style.visibility</p:attrName>
                                        </p:attrNameLst>
                                      </p:cBhvr>
                                      <p:to>
                                        <p:strVal val="visible"/>
                                      </p:to>
                                    </p:set>
                                    <p:animEffect transition="in" filter="dissolve">
                                      <p:cBhvr>
                                        <p:cTn id="43" dur="500"/>
                                        <p:tgtEl>
                                          <p:spTgt spid="1400835">
                                            <p:txEl>
                                              <p:pRg st="10" end="10"/>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400835">
                                            <p:txEl>
                                              <p:pRg st="11" end="11"/>
                                            </p:txEl>
                                          </p:spTgt>
                                        </p:tgtEl>
                                        <p:attrNameLst>
                                          <p:attrName>style.visibility</p:attrName>
                                        </p:attrNameLst>
                                      </p:cBhvr>
                                      <p:to>
                                        <p:strVal val="visible"/>
                                      </p:to>
                                    </p:set>
                                    <p:animEffect transition="in" filter="dissolve">
                                      <p:cBhvr>
                                        <p:cTn id="46" dur="500"/>
                                        <p:tgtEl>
                                          <p:spTgt spid="14008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0835" grpId="0" build="p"/>
    </p:bld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smtClean="0"/>
              <a:t>User space vs. kernel space scheduling</a:t>
            </a:r>
          </a:p>
        </p:txBody>
      </p:sp>
      <p:sp>
        <p:nvSpPr>
          <p:cNvPr id="1399811" name="Rectangle 3"/>
          <p:cNvSpPr>
            <a:spLocks noGrp="1" noChangeArrowheads="1"/>
          </p:cNvSpPr>
          <p:nvPr>
            <p:ph type="body" idx="1"/>
          </p:nvPr>
        </p:nvSpPr>
        <p:spPr>
          <a:xfrm>
            <a:off x="0" y="755650"/>
            <a:ext cx="4498975" cy="5797550"/>
          </a:xfrm>
        </p:spPr>
        <p:txBody>
          <a:bodyPr/>
          <a:lstStyle/>
          <a:p>
            <a:pPr eaLnBrk="1" hangingPunct="1"/>
            <a:r>
              <a:rPr lang="en-US" sz="2000" dirty="0" smtClean="0"/>
              <a:t>Do</a:t>
            </a:r>
            <a:r>
              <a:rPr lang="en-US" sz="2000" dirty="0" smtClean="0"/>
              <a:t> </a:t>
            </a:r>
            <a:r>
              <a:rPr lang="en-US" sz="2000" dirty="0" smtClean="0"/>
              <a:t>all applications fully benefit from kernel space </a:t>
            </a:r>
            <a:r>
              <a:rPr lang="en-US" sz="2000" dirty="0" smtClean="0"/>
              <a:t>scheduling?</a:t>
            </a:r>
            <a:endParaRPr lang="en-US" sz="2000" dirty="0" smtClean="0"/>
          </a:p>
          <a:p>
            <a:pPr eaLnBrk="1" hangingPunct="1">
              <a:buFont typeface="Wingdings" charset="2"/>
              <a:buChar char="Ä"/>
            </a:pPr>
            <a:r>
              <a:rPr lang="en-US" sz="2000" dirty="0" smtClean="0"/>
              <a:t>File tree traversals</a:t>
            </a:r>
          </a:p>
          <a:p>
            <a:pPr lvl="1" eaLnBrk="1" hangingPunct="1"/>
            <a:r>
              <a:rPr lang="en-US" sz="1800" i="1" dirty="0" smtClean="0"/>
              <a:t>processing one file after another</a:t>
            </a:r>
          </a:p>
          <a:p>
            <a:pPr lvl="1" eaLnBrk="1" hangingPunct="1"/>
            <a:r>
              <a:rPr lang="en-US" sz="1800" dirty="0" smtClean="0">
                <a:latin typeface="Courier New" charset="0"/>
              </a:rPr>
              <a:t>tar</a:t>
            </a:r>
            <a:r>
              <a:rPr lang="en-US" sz="1800" dirty="0" smtClean="0"/>
              <a:t>, </a:t>
            </a:r>
            <a:r>
              <a:rPr lang="en-US" sz="1800" dirty="0" smtClean="0">
                <a:latin typeface="Courier New" charset="0"/>
              </a:rPr>
              <a:t>zip</a:t>
            </a:r>
            <a:r>
              <a:rPr lang="en-US" sz="1800" dirty="0" smtClean="0"/>
              <a:t>, …</a:t>
            </a:r>
          </a:p>
          <a:p>
            <a:pPr lvl="1" eaLnBrk="1" hangingPunct="1"/>
            <a:r>
              <a:rPr lang="en-US" sz="1800" dirty="0" smtClean="0"/>
              <a:t>recursive copy (</a:t>
            </a:r>
            <a:r>
              <a:rPr lang="en-US" sz="1800" dirty="0" smtClean="0">
                <a:latin typeface="Courier New" charset="0"/>
              </a:rPr>
              <a:t>cp -</a:t>
            </a:r>
            <a:r>
              <a:rPr lang="en-US" sz="1800" dirty="0" err="1" smtClean="0">
                <a:latin typeface="Courier New" charset="0"/>
              </a:rPr>
              <a:t>r</a:t>
            </a:r>
            <a:r>
              <a:rPr lang="en-US" sz="1800" dirty="0" smtClean="0"/>
              <a:t>)</a:t>
            </a:r>
          </a:p>
          <a:p>
            <a:pPr lvl="1" eaLnBrk="1" hangingPunct="1"/>
            <a:r>
              <a:rPr lang="en-US" sz="1800" dirty="0" smtClean="0"/>
              <a:t>search (</a:t>
            </a:r>
            <a:r>
              <a:rPr lang="en-US" sz="1800" dirty="0" smtClean="0">
                <a:latin typeface="Courier New" charset="0"/>
              </a:rPr>
              <a:t>find</a:t>
            </a:r>
            <a:r>
              <a:rPr lang="en-US" sz="1800" dirty="0" smtClean="0"/>
              <a:t>)</a:t>
            </a:r>
          </a:p>
          <a:p>
            <a:pPr lvl="1" eaLnBrk="1" hangingPunct="1"/>
            <a:r>
              <a:rPr lang="en-US" sz="1800" dirty="0" smtClean="0"/>
              <a:t>…</a:t>
            </a:r>
            <a:br>
              <a:rPr lang="en-US" sz="1800" dirty="0" smtClean="0"/>
            </a:br>
            <a:r>
              <a:rPr lang="en-US" sz="1800" dirty="0" smtClean="0"/>
              <a:t>	</a:t>
            </a:r>
          </a:p>
          <a:p>
            <a:pPr eaLnBrk="1" hangingPunct="1"/>
            <a:r>
              <a:rPr lang="en-US" sz="2000" dirty="0" smtClean="0">
                <a:solidFill>
                  <a:srgbClr val="FF0000"/>
                </a:solidFill>
              </a:rPr>
              <a:t>Only application knows access pattern</a:t>
            </a:r>
          </a:p>
          <a:p>
            <a:pPr lvl="1" eaLnBrk="1" hangingPunct="1"/>
            <a:r>
              <a:rPr lang="en-US" sz="1800" dirty="0" smtClean="0"/>
              <a:t>use </a:t>
            </a:r>
            <a:r>
              <a:rPr lang="en-US" sz="1800" dirty="0" err="1" smtClean="0">
                <a:latin typeface="Courier New" charset="0"/>
              </a:rPr>
              <a:t>ioctl</a:t>
            </a:r>
            <a:r>
              <a:rPr lang="en-US" sz="1800" dirty="0" smtClean="0">
                <a:latin typeface="Courier New" charset="0"/>
              </a:rPr>
              <a:t> FIEMAP</a:t>
            </a:r>
            <a:r>
              <a:rPr lang="en-US" sz="1800" dirty="0" smtClean="0"/>
              <a:t> (</a:t>
            </a:r>
            <a:r>
              <a:rPr lang="en-US" sz="1800" dirty="0" smtClean="0">
                <a:latin typeface="Courier New" charset="0"/>
              </a:rPr>
              <a:t>FIBMAP</a:t>
            </a:r>
            <a:r>
              <a:rPr lang="en-US" sz="1800" dirty="0" smtClean="0"/>
              <a:t>) </a:t>
            </a:r>
            <a:br>
              <a:rPr lang="en-US" sz="1800" dirty="0" smtClean="0"/>
            </a:br>
            <a:r>
              <a:rPr lang="en-US" sz="1800" dirty="0" smtClean="0"/>
              <a:t>to retrieve extent locations</a:t>
            </a:r>
          </a:p>
          <a:p>
            <a:pPr lvl="1" eaLnBrk="1" hangingPunct="1"/>
            <a:r>
              <a:rPr lang="en-US" sz="1800" dirty="0" smtClean="0"/>
              <a:t>sort in user space</a:t>
            </a:r>
          </a:p>
          <a:p>
            <a:pPr lvl="1" eaLnBrk="1" hangingPunct="1"/>
            <a:r>
              <a:rPr lang="en-US" sz="1800" dirty="0" smtClean="0"/>
              <a:t>send I/O request according to sorted list</a:t>
            </a:r>
            <a:br>
              <a:rPr lang="en-US" sz="1800" dirty="0" smtClean="0"/>
            </a:br>
            <a:endParaRPr lang="en-US" sz="1800" dirty="0" smtClean="0"/>
          </a:p>
          <a:p>
            <a:pPr eaLnBrk="1" hangingPunct="1">
              <a:buFont typeface="Wingdings" charset="2"/>
              <a:buChar char="ð"/>
            </a:pPr>
            <a:r>
              <a:rPr lang="en-US" sz="2000" b="1" dirty="0" smtClean="0">
                <a:solidFill>
                  <a:schemeClr val="folHlink"/>
                </a:solidFill>
              </a:rPr>
              <a:t>GNU/BSD Tar</a:t>
            </a:r>
            <a:r>
              <a:rPr lang="en-US" sz="2000" dirty="0" smtClean="0">
                <a:solidFill>
                  <a:schemeClr val="folHlink"/>
                </a:solidFill>
              </a:rPr>
              <a:t> vs. </a:t>
            </a:r>
            <a:r>
              <a:rPr lang="en-US" sz="2000" b="1" dirty="0" smtClean="0">
                <a:solidFill>
                  <a:schemeClr val="folHlink"/>
                </a:solidFill>
              </a:rPr>
              <a:t>QTAR</a:t>
            </a:r>
          </a:p>
        </p:txBody>
      </p:sp>
      <p:pic>
        <p:nvPicPr>
          <p:cNvPr id="130052" name="diskhead-low.mp4" descr="Macintosh HD:Users:paalh:SYNC:MiSMoSS:slides:courses:INF5071:H10:diskhead-low.mp4">
            <a:hlinkClick r:id="" action="ppaction://media"/>
          </p:cNvPr>
          <p:cNvPicPr/>
          <p:nvPr>
            <a:videoFile r:link="rId1"/>
            <p:extLst>
              <p:ext uri="{DAA4B4D4-6D71-4841-9C94-3DE7FCFB9230}">
                <p14:medi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r:link="rId3"/>
              </p:ext>
            </p:extLst>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3608" y="831513"/>
            <a:ext cx="8993187" cy="50593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998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98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998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998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998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99811">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3998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998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9981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99811">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nodeType="clickEffect">
                                  <p:stCondLst>
                                    <p:cond delay="0"/>
                                  </p:stCondLst>
                                  <p:childTnLst>
                                    <p:set>
                                      <p:cBhvr>
                                        <p:cTn id="30" dur="1" fill="hold">
                                          <p:stCondLst>
                                            <p:cond delay="0"/>
                                          </p:stCondLst>
                                        </p:cTn>
                                        <p:tgtEl>
                                          <p:spTgt spid="1399811">
                                            <p:txEl>
                                              <p:pRg st="11" end="11"/>
                                            </p:txEl>
                                          </p:spTgt>
                                        </p:tgtEl>
                                        <p:attrNameLst>
                                          <p:attrName>style.visibility</p:attrName>
                                        </p:attrNameLst>
                                      </p:cBhvr>
                                      <p:to>
                                        <p:strVal val="visible"/>
                                      </p:to>
                                    </p:set>
                                    <p:anim from="(-#ppt_w/2)" to="(#ppt_x)" calcmode="lin" valueType="num">
                                      <p:cBhvr>
                                        <p:cTn id="31" dur="600" fill="hold">
                                          <p:stCondLst>
                                            <p:cond delay="0"/>
                                          </p:stCondLst>
                                        </p:cTn>
                                        <p:tgtEl>
                                          <p:spTgt spid="1399811">
                                            <p:txEl>
                                              <p:pRg st="11" end="11"/>
                                            </p:txEl>
                                          </p:spTgt>
                                        </p:tgtEl>
                                        <p:attrNameLst>
                                          <p:attrName>ppt_x</p:attrName>
                                        </p:attrNameLst>
                                      </p:cBhvr>
                                    </p:anim>
                                    <p:anim from="0" to="-1.0" calcmode="lin" valueType="num">
                                      <p:cBhvr>
                                        <p:cTn id="32" dur="200" decel="50000" autoRev="1" fill="hold">
                                          <p:stCondLst>
                                            <p:cond delay="600"/>
                                          </p:stCondLst>
                                        </p:cTn>
                                        <p:tgtEl>
                                          <p:spTgt spid="1399811">
                                            <p:txEl>
                                              <p:pRg st="11" end="11"/>
                                            </p:txEl>
                                          </p:spTgt>
                                        </p:tgtEl>
                                        <p:attrNameLst>
                                          <p:attrName>xshear</p:attrName>
                                        </p:attrNameLst>
                                      </p:cBhvr>
                                    </p:anim>
                                    <p:animScale>
                                      <p:cBhvr>
                                        <p:cTn id="33" dur="200" decel="100000" autoRev="1" fill="hold">
                                          <p:stCondLst>
                                            <p:cond delay="600"/>
                                          </p:stCondLst>
                                        </p:cTn>
                                        <p:tgtEl>
                                          <p:spTgt spid="1399811">
                                            <p:txEl>
                                              <p:pRg st="11" end="11"/>
                                            </p:txEl>
                                          </p:spTgt>
                                        </p:tgtEl>
                                      </p:cBhvr>
                                      <p:from x="100000" y="100000"/>
                                      <p:to x="80000" y="100000"/>
                                    </p:animScale>
                                    <p:anim by="(#ppt_h/3+#ppt_w*0.1)" calcmode="lin" valueType="num">
                                      <p:cBhvr additive="sum">
                                        <p:cTn id="34" dur="200" decel="100000" autoRev="1" fill="hold">
                                          <p:stCondLst>
                                            <p:cond delay="600"/>
                                          </p:stCondLst>
                                        </p:cTn>
                                        <p:tgtEl>
                                          <p:spTgt spid="1399811">
                                            <p:txEl>
                                              <p:pRg st="11" end="11"/>
                                            </p:txEl>
                                          </p:spTgt>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nodeType="clickEffect">
                                  <p:stCondLst>
                                    <p:cond delay="0"/>
                                  </p:stCondLst>
                                  <p:childTnLst>
                                    <p:set>
                                      <p:cBhvr>
                                        <p:cTn id="38" dur="1" fill="hold">
                                          <p:stCondLst>
                                            <p:cond delay="0"/>
                                          </p:stCondLst>
                                        </p:cTn>
                                        <p:tgtEl>
                                          <p:spTgt spid="130052"/>
                                        </p:tgtEl>
                                        <p:attrNameLst>
                                          <p:attrName>style.visibility</p:attrName>
                                        </p:attrNameLst>
                                      </p:cBhvr>
                                      <p:to>
                                        <p:strVal val="visible"/>
                                      </p:to>
                                    </p:set>
                                    <p:anim calcmode="lin" valueType="num">
                                      <p:cBhvr>
                                        <p:cTn id="39" dur="500" fill="hold"/>
                                        <p:tgtEl>
                                          <p:spTgt spid="130052"/>
                                        </p:tgtEl>
                                        <p:attrNameLst>
                                          <p:attrName>ppt_w</p:attrName>
                                        </p:attrNameLst>
                                      </p:cBhvr>
                                      <p:tavLst>
                                        <p:tav tm="0">
                                          <p:val>
                                            <p:fltVal val="0"/>
                                          </p:val>
                                        </p:tav>
                                        <p:tav tm="100000">
                                          <p:val>
                                            <p:strVal val="#ppt_w"/>
                                          </p:val>
                                        </p:tav>
                                      </p:tavLst>
                                    </p:anim>
                                    <p:anim calcmode="lin" valueType="num">
                                      <p:cBhvr>
                                        <p:cTn id="40" dur="500" fill="hold"/>
                                        <p:tgtEl>
                                          <p:spTgt spid="130052"/>
                                        </p:tgtEl>
                                        <p:attrNameLst>
                                          <p:attrName>ppt_h</p:attrName>
                                        </p:attrNameLst>
                                      </p:cBhvr>
                                      <p:tavLst>
                                        <p:tav tm="0">
                                          <p:val>
                                            <p:fltVal val="0"/>
                                          </p:val>
                                        </p:tav>
                                        <p:tav tm="100000">
                                          <p:val>
                                            <p:strVal val="#ppt_h"/>
                                          </p:val>
                                        </p:tav>
                                      </p:tavLst>
                                    </p:anim>
                                  </p:childTnLst>
                                </p:cTn>
                              </p:par>
                            </p:childTnLst>
                          </p:cTn>
                        </p:par>
                        <p:par>
                          <p:cTn id="41" fill="hold" nodeType="afterGroup">
                            <p:stCondLst>
                              <p:cond delay="500"/>
                            </p:stCondLst>
                            <p:childTnLst>
                              <p:par>
                                <p:cTn id="42" presetID="1" presetClass="mediacall" presetSubtype="0" fill="hold" nodeType="afterEffect">
                                  <p:stCondLst>
                                    <p:cond delay="0"/>
                                  </p:stCondLst>
                                  <p:childTnLst>
                                    <p:cmd type="call" cmd="playFrom(0.0)">
                                      <p:cBhvr>
                                        <p:cTn id="43" dur="71538" fill="hold"/>
                                        <p:tgtEl>
                                          <p:spTgt spid="13005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44" fill="hold" display="0">
                  <p:stCondLst>
                    <p:cond delay="indefinite"/>
                  </p:stCondLst>
                  <p:endCondLst>
                    <p:cond evt="onNext" delay="0">
                      <p:tgtEl>
                        <p:sldTgt/>
                      </p:tgtEl>
                    </p:cond>
                    <p:cond evt="onPrev" delay="0">
                      <p:tgtEl>
                        <p:sldTgt/>
                      </p:tgtEl>
                    </p:cond>
                  </p:endCondLst>
                </p:cTn>
                <p:tgtEl>
                  <p:spTgt spid="130052"/>
                </p:tgtEl>
              </p:cMediaNode>
            </p:video>
            <p:seq concurrent="1" nextAc="seek">
              <p:cTn id="45" restart="whenNotActive" fill="hold" evtFilter="cancelBubble" nodeType="interactiveSeq">
                <p:stCondLst>
                  <p:cond evt="onClick" delay="0">
                    <p:tgtEl>
                      <p:spTgt spid="130052"/>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2" presetClass="mediacall" presetSubtype="0" fill="hold" nodeType="clickEffect">
                                  <p:stCondLst>
                                    <p:cond delay="0"/>
                                  </p:stCondLst>
                                  <p:childTnLst>
                                    <p:cmd type="call" cmd="togglePause">
                                      <p:cBhvr>
                                        <p:cTn id="49" dur="1" fill="hold"/>
                                        <p:tgtEl>
                                          <p:spTgt spid="130052"/>
                                        </p:tgtEl>
                                      </p:cBhvr>
                                    </p:cmd>
                                  </p:childTnLst>
                                </p:cTn>
                              </p:par>
                            </p:childTnLst>
                          </p:cTn>
                        </p:par>
                      </p:childTnLst>
                    </p:cTn>
                  </p:par>
                </p:childTnLst>
              </p:cTn>
              <p:nextCondLst>
                <p:cond evt="onClick" delay="0">
                  <p:tgtEl>
                    <p:spTgt spid="130052"/>
                  </p:tgtEl>
                </p:cond>
              </p:nextCondLst>
            </p:seq>
          </p:childTnLst>
        </p:cTn>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smtClean="0"/>
              <a:t>User space vs. kernel space scheduling</a:t>
            </a:r>
          </a:p>
        </p:txBody>
      </p:sp>
      <p:sp>
        <p:nvSpPr>
          <p:cNvPr id="131075" name="Rectangle 3"/>
          <p:cNvSpPr>
            <a:spLocks noGrp="1" noChangeArrowheads="1"/>
          </p:cNvSpPr>
          <p:nvPr>
            <p:ph type="body" idx="1"/>
          </p:nvPr>
        </p:nvSpPr>
        <p:spPr>
          <a:xfrm>
            <a:off x="0" y="755650"/>
            <a:ext cx="4498975" cy="5797550"/>
          </a:xfrm>
        </p:spPr>
        <p:txBody>
          <a:bodyPr/>
          <a:lstStyle/>
          <a:p>
            <a:pPr eaLnBrk="1" hangingPunct="1"/>
            <a:r>
              <a:rPr lang="en-US" sz="2000" dirty="0" smtClean="0"/>
              <a:t>Do all </a:t>
            </a:r>
            <a:r>
              <a:rPr lang="en-US" sz="2000" dirty="0" smtClean="0"/>
              <a:t>applications fully benefit from kernel space </a:t>
            </a:r>
            <a:r>
              <a:rPr lang="en-US" sz="2000" dirty="0" smtClean="0"/>
              <a:t>scheduling?</a:t>
            </a:r>
            <a:endParaRPr lang="en-US" sz="2000" dirty="0" smtClean="0"/>
          </a:p>
          <a:p>
            <a:pPr eaLnBrk="1" hangingPunct="1">
              <a:buFont typeface="Wingdings" charset="2"/>
              <a:buChar char="Ä"/>
            </a:pPr>
            <a:r>
              <a:rPr lang="en-US" sz="2000" dirty="0" smtClean="0"/>
              <a:t>File tree traversals</a:t>
            </a:r>
          </a:p>
          <a:p>
            <a:pPr lvl="1" eaLnBrk="1" hangingPunct="1"/>
            <a:r>
              <a:rPr lang="en-US" sz="1800" i="1" dirty="0" smtClean="0"/>
              <a:t>processing one file after another</a:t>
            </a:r>
          </a:p>
          <a:p>
            <a:pPr lvl="1" eaLnBrk="1" hangingPunct="1"/>
            <a:r>
              <a:rPr lang="en-US" sz="1800" dirty="0" smtClean="0">
                <a:latin typeface="Courier New" charset="0"/>
              </a:rPr>
              <a:t>tar</a:t>
            </a:r>
            <a:r>
              <a:rPr lang="en-US" sz="1800" dirty="0" smtClean="0"/>
              <a:t>, </a:t>
            </a:r>
            <a:r>
              <a:rPr lang="en-US" sz="1800" dirty="0" smtClean="0">
                <a:latin typeface="Courier New" charset="0"/>
              </a:rPr>
              <a:t>zip</a:t>
            </a:r>
            <a:r>
              <a:rPr lang="en-US" sz="1800" dirty="0" smtClean="0"/>
              <a:t>, …</a:t>
            </a:r>
          </a:p>
          <a:p>
            <a:pPr lvl="1" eaLnBrk="1" hangingPunct="1"/>
            <a:r>
              <a:rPr lang="en-US" sz="1800" dirty="0" smtClean="0"/>
              <a:t>recursive copy (</a:t>
            </a:r>
            <a:r>
              <a:rPr lang="en-US" sz="1800" dirty="0" smtClean="0">
                <a:latin typeface="Courier New" charset="0"/>
              </a:rPr>
              <a:t>cp -</a:t>
            </a:r>
            <a:r>
              <a:rPr lang="en-US" sz="1800" dirty="0" err="1" smtClean="0">
                <a:latin typeface="Courier New" charset="0"/>
              </a:rPr>
              <a:t>r</a:t>
            </a:r>
            <a:r>
              <a:rPr lang="en-US" sz="1800" dirty="0" smtClean="0"/>
              <a:t>)</a:t>
            </a:r>
          </a:p>
          <a:p>
            <a:pPr lvl="1" eaLnBrk="1" hangingPunct="1"/>
            <a:r>
              <a:rPr lang="en-US" sz="1800" dirty="0" smtClean="0"/>
              <a:t>search (</a:t>
            </a:r>
            <a:r>
              <a:rPr lang="en-US" sz="1800" dirty="0" smtClean="0">
                <a:latin typeface="Courier New" charset="0"/>
              </a:rPr>
              <a:t>find</a:t>
            </a:r>
            <a:r>
              <a:rPr lang="en-US" sz="1800" dirty="0" smtClean="0"/>
              <a:t>)</a:t>
            </a:r>
          </a:p>
          <a:p>
            <a:pPr lvl="1" eaLnBrk="1" hangingPunct="1"/>
            <a:r>
              <a:rPr lang="en-US" sz="1800" dirty="0" smtClean="0"/>
              <a:t>…</a:t>
            </a:r>
            <a:br>
              <a:rPr lang="en-US" sz="1800" dirty="0" smtClean="0"/>
            </a:br>
            <a:r>
              <a:rPr lang="en-US" sz="1800" dirty="0" smtClean="0"/>
              <a:t>	</a:t>
            </a:r>
          </a:p>
          <a:p>
            <a:pPr eaLnBrk="1" hangingPunct="1"/>
            <a:r>
              <a:rPr lang="en-US" sz="2000" dirty="0" smtClean="0">
                <a:solidFill>
                  <a:srgbClr val="FF0000"/>
                </a:solidFill>
              </a:rPr>
              <a:t>Only application knows access pattern</a:t>
            </a:r>
          </a:p>
          <a:p>
            <a:pPr lvl="1" eaLnBrk="1" hangingPunct="1"/>
            <a:r>
              <a:rPr lang="en-US" sz="1800" dirty="0" smtClean="0"/>
              <a:t>use </a:t>
            </a:r>
            <a:r>
              <a:rPr lang="en-US" sz="1800" dirty="0" err="1" smtClean="0">
                <a:latin typeface="Courier New" charset="0"/>
              </a:rPr>
              <a:t>ioctl</a:t>
            </a:r>
            <a:r>
              <a:rPr lang="en-US" sz="1800" dirty="0" smtClean="0">
                <a:latin typeface="Courier New" charset="0"/>
              </a:rPr>
              <a:t> FIEMAP</a:t>
            </a:r>
            <a:r>
              <a:rPr lang="en-US" sz="1800" dirty="0" smtClean="0"/>
              <a:t> (</a:t>
            </a:r>
            <a:r>
              <a:rPr lang="en-US" sz="1800" dirty="0" smtClean="0">
                <a:latin typeface="Courier New" charset="0"/>
              </a:rPr>
              <a:t>FIBMAP</a:t>
            </a:r>
            <a:r>
              <a:rPr lang="en-US" sz="1800" dirty="0" smtClean="0"/>
              <a:t>) </a:t>
            </a:r>
            <a:br>
              <a:rPr lang="en-US" sz="1800" dirty="0" smtClean="0"/>
            </a:br>
            <a:r>
              <a:rPr lang="en-US" sz="1800" dirty="0" smtClean="0"/>
              <a:t>to retrieve extent locations</a:t>
            </a:r>
          </a:p>
          <a:p>
            <a:pPr lvl="1" eaLnBrk="1" hangingPunct="1"/>
            <a:r>
              <a:rPr lang="en-US" sz="1800" dirty="0" smtClean="0"/>
              <a:t>sort in user space</a:t>
            </a:r>
          </a:p>
          <a:p>
            <a:pPr lvl="1" eaLnBrk="1" hangingPunct="1"/>
            <a:r>
              <a:rPr lang="en-US" sz="1800" dirty="0" smtClean="0"/>
              <a:t>send I/O request according to sorted list</a:t>
            </a:r>
            <a:br>
              <a:rPr lang="en-US" sz="1800" dirty="0" smtClean="0"/>
            </a:br>
            <a:endParaRPr lang="en-US" sz="1800" dirty="0" smtClean="0"/>
          </a:p>
          <a:p>
            <a:pPr eaLnBrk="1" hangingPunct="1">
              <a:buFont typeface="Wingdings" charset="2"/>
              <a:buChar char="ð"/>
            </a:pPr>
            <a:r>
              <a:rPr lang="en-US" sz="2000" b="1" dirty="0" smtClean="0">
                <a:solidFill>
                  <a:schemeClr val="folHlink"/>
                </a:solidFill>
              </a:rPr>
              <a:t>GNU/BSD Tar</a:t>
            </a:r>
            <a:r>
              <a:rPr lang="en-US" sz="2000" dirty="0" smtClean="0">
                <a:solidFill>
                  <a:schemeClr val="folHlink"/>
                </a:solidFill>
              </a:rPr>
              <a:t> vs. </a:t>
            </a:r>
            <a:r>
              <a:rPr lang="en-US" sz="2000" b="1" dirty="0" smtClean="0">
                <a:solidFill>
                  <a:schemeClr val="folHlink"/>
                </a:solidFill>
              </a:rPr>
              <a:t>QTAR</a:t>
            </a:r>
          </a:p>
        </p:txBody>
      </p:sp>
      <p:pic>
        <p:nvPicPr>
          <p:cNvPr id="1399814" name="Picture 6"/>
          <p:cNvPicPr preferRelativeResize="0">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367213" y="695325"/>
            <a:ext cx="4481512" cy="39481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399815" name="Picture 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132263" y="4587875"/>
            <a:ext cx="4724400" cy="20050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399814"/>
                                        </p:tgtEl>
                                        <p:attrNameLst>
                                          <p:attrName>style.visibility</p:attrName>
                                        </p:attrNameLst>
                                      </p:cBhvr>
                                      <p:to>
                                        <p:strVal val="visible"/>
                                      </p:to>
                                    </p:set>
                                    <p:animEffect transition="in" filter="dissolve">
                                      <p:cBhvr>
                                        <p:cTn id="7" dur="500"/>
                                        <p:tgtEl>
                                          <p:spTgt spid="1399814"/>
                                        </p:tgtEl>
                                      </p:cBhvr>
                                    </p:animEffect>
                                  </p:childTnLst>
                                </p:cTn>
                              </p:par>
                              <p:par>
                                <p:cTn id="8" presetID="9" presetClass="entr" presetSubtype="0" fill="hold" nodeType="withEffect">
                                  <p:stCondLst>
                                    <p:cond delay="0"/>
                                  </p:stCondLst>
                                  <p:childTnLst>
                                    <p:set>
                                      <p:cBhvr>
                                        <p:cTn id="9" dur="1" fill="hold">
                                          <p:stCondLst>
                                            <p:cond delay="0"/>
                                          </p:stCondLst>
                                        </p:cTn>
                                        <p:tgtEl>
                                          <p:spTgt spid="1399815"/>
                                        </p:tgtEl>
                                        <p:attrNameLst>
                                          <p:attrName>style.visibility</p:attrName>
                                        </p:attrNameLst>
                                      </p:cBhvr>
                                      <p:to>
                                        <p:strVal val="visible"/>
                                      </p:to>
                                    </p:set>
                                    <p:animEffect transition="in" filter="dissolve">
                                      <p:cBhvr>
                                        <p:cTn id="10" dur="500"/>
                                        <p:tgtEl>
                                          <p:spTgt spid="1399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a:xfrm>
            <a:off x="638175" y="1704975"/>
            <a:ext cx="7361238" cy="1462088"/>
          </a:xfrm>
        </p:spPr>
        <p:txBody>
          <a:bodyPr/>
          <a:lstStyle/>
          <a:p>
            <a:pPr eaLnBrk="1" hangingPunct="1"/>
            <a:r>
              <a:rPr lang="en-US" sz="5400" smtClean="0"/>
              <a:t>Data Placement </a:t>
            </a:r>
            <a:br>
              <a:rPr lang="en-US" sz="5400" smtClean="0"/>
            </a:br>
            <a:r>
              <a:rPr lang="en-US" sz="5400" smtClean="0"/>
              <a:t>on Disk</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7834" name="Rectangle 58"/>
          <p:cNvSpPr>
            <a:spLocks noChangeArrowheads="1"/>
          </p:cNvSpPr>
          <p:nvPr/>
        </p:nvSpPr>
        <p:spPr bwMode="auto">
          <a:xfrm>
            <a:off x="42863" y="3746500"/>
            <a:ext cx="1460500" cy="407988"/>
          </a:xfrm>
          <a:prstGeom prst="rect">
            <a:avLst/>
          </a:prstGeom>
          <a:solidFill>
            <a:srgbClr val="FF9933"/>
          </a:solidFill>
          <a:ln w="9525">
            <a:solidFill>
              <a:schemeClr val="tx1"/>
            </a:solidFill>
            <a:miter lim="800000"/>
            <a:headEnd/>
            <a:tailEnd/>
          </a:ln>
        </p:spPr>
        <p:txBody>
          <a:bodyPr wrap="none" anchor="ctr"/>
          <a:lstStyle/>
          <a:p>
            <a:endParaRPr lang="nb-NO"/>
          </a:p>
        </p:txBody>
      </p:sp>
      <p:sp>
        <p:nvSpPr>
          <p:cNvPr id="1227778" name="Rectangle 2"/>
          <p:cNvSpPr>
            <a:spLocks noChangeArrowheads="1"/>
          </p:cNvSpPr>
          <p:nvPr/>
        </p:nvSpPr>
        <p:spPr bwMode="auto">
          <a:xfrm>
            <a:off x="5165725" y="1560513"/>
            <a:ext cx="1828800" cy="2601912"/>
          </a:xfrm>
          <a:prstGeom prst="rect">
            <a:avLst/>
          </a:prstGeom>
          <a:solidFill>
            <a:schemeClr val="accent1"/>
          </a:solidFill>
          <a:ln w="9525">
            <a:solidFill>
              <a:schemeClr val="tx1"/>
            </a:solidFill>
            <a:miter lim="800000"/>
            <a:headEnd/>
            <a:tailEnd/>
          </a:ln>
        </p:spPr>
        <p:txBody>
          <a:bodyPr wrap="none" anchor="ctr"/>
          <a:lstStyle/>
          <a:p>
            <a:endParaRPr lang="nb-NO"/>
          </a:p>
        </p:txBody>
      </p:sp>
      <p:sp>
        <p:nvSpPr>
          <p:cNvPr id="1227779" name="Rectangle 3"/>
          <p:cNvSpPr>
            <a:spLocks noChangeArrowheads="1"/>
          </p:cNvSpPr>
          <p:nvPr/>
        </p:nvSpPr>
        <p:spPr bwMode="auto">
          <a:xfrm>
            <a:off x="47625" y="3349625"/>
            <a:ext cx="1460500" cy="407988"/>
          </a:xfrm>
          <a:prstGeom prst="rect">
            <a:avLst/>
          </a:prstGeom>
          <a:solidFill>
            <a:schemeClr val="accent1"/>
          </a:solidFill>
          <a:ln w="9525">
            <a:solidFill>
              <a:schemeClr val="tx1"/>
            </a:solidFill>
            <a:miter lim="800000"/>
            <a:headEnd/>
            <a:tailEnd/>
          </a:ln>
        </p:spPr>
        <p:txBody>
          <a:bodyPr wrap="none" anchor="ctr"/>
          <a:lstStyle/>
          <a:p>
            <a:endParaRPr lang="nb-NO"/>
          </a:p>
        </p:txBody>
      </p:sp>
      <p:sp>
        <p:nvSpPr>
          <p:cNvPr id="30725" name="Rectangle 4"/>
          <p:cNvSpPr>
            <a:spLocks noGrp="1" noChangeArrowheads="1"/>
          </p:cNvSpPr>
          <p:nvPr>
            <p:ph type="title"/>
          </p:nvPr>
        </p:nvSpPr>
        <p:spPr/>
        <p:txBody>
          <a:bodyPr/>
          <a:lstStyle/>
          <a:p>
            <a:pPr eaLnBrk="1" hangingPunct="1"/>
            <a:r>
              <a:rPr lang="en-US" sz="3200" smtClean="0"/>
              <a:t>Is Caching Useful in a High-Rate Scenario?</a:t>
            </a:r>
          </a:p>
        </p:txBody>
      </p:sp>
      <p:sp>
        <p:nvSpPr>
          <p:cNvPr id="1227781" name="Rectangle 5"/>
          <p:cNvSpPr>
            <a:spLocks noGrp="1" noChangeArrowheads="1"/>
          </p:cNvSpPr>
          <p:nvPr>
            <p:ph type="body" idx="1"/>
          </p:nvPr>
        </p:nvSpPr>
        <p:spPr/>
        <p:txBody>
          <a:bodyPr/>
          <a:lstStyle/>
          <a:p>
            <a:pPr eaLnBrk="1" hangingPunct="1">
              <a:lnSpc>
                <a:spcPct val="90000"/>
              </a:lnSpc>
            </a:pPr>
            <a:r>
              <a:rPr lang="en-US" sz="2400" smtClean="0"/>
              <a:t>High rate data may need lots of memory for caching…</a:t>
            </a:r>
            <a:br>
              <a:rPr lang="en-US" sz="2400"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endParaRPr lang="en-US" smtClean="0"/>
          </a:p>
          <a:p>
            <a:pPr eaLnBrk="1" hangingPunct="1">
              <a:lnSpc>
                <a:spcPct val="90000"/>
              </a:lnSpc>
            </a:pPr>
            <a:r>
              <a:rPr lang="en-US" sz="2400" smtClean="0"/>
              <a:t>Tradeoff: amount of memory, algorithms complexity, gain, …</a:t>
            </a:r>
            <a:br>
              <a:rPr lang="en-US" sz="2400" smtClean="0"/>
            </a:br>
            <a:endParaRPr lang="en-US" sz="2400" smtClean="0"/>
          </a:p>
          <a:p>
            <a:pPr eaLnBrk="1" hangingPunct="1">
              <a:lnSpc>
                <a:spcPct val="90000"/>
              </a:lnSpc>
            </a:pPr>
            <a:r>
              <a:rPr lang="en-US" sz="2400" smtClean="0"/>
              <a:t>Cache only frequently used data – how?</a:t>
            </a:r>
            <a:br>
              <a:rPr lang="en-US" sz="2400" smtClean="0"/>
            </a:br>
            <a:r>
              <a:rPr lang="en-US" sz="1600" smtClean="0"/>
              <a:t>(e.g., first (small) parts of a movie, allow “top-ten” only, …)</a:t>
            </a:r>
          </a:p>
        </p:txBody>
      </p:sp>
      <p:graphicFrame>
        <p:nvGraphicFramePr>
          <p:cNvPr id="1227836" name="Group 60"/>
          <p:cNvGraphicFramePr>
            <a:graphicFrameLocks noGrp="1"/>
          </p:cNvGraphicFramePr>
          <p:nvPr/>
        </p:nvGraphicFramePr>
        <p:xfrm>
          <a:off x="47625" y="1557338"/>
          <a:ext cx="9040813" cy="2608264"/>
        </p:xfrm>
        <a:graphic>
          <a:graphicData uri="http://schemas.openxmlformats.org/drawingml/2006/table">
            <a:tbl>
              <a:tblPr/>
              <a:tblGrid>
                <a:gridCol w="1457325"/>
                <a:gridCol w="1828800"/>
                <a:gridCol w="1828800"/>
                <a:gridCol w="1828800"/>
                <a:gridCol w="2097088"/>
              </a:tblGrid>
              <a:tr h="550813">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600" b="0" i="0" u="none" strike="noStrike" cap="none" normalizeH="0" baseline="0">
                          <a:ln>
                            <a:noFill/>
                          </a:ln>
                          <a:solidFill>
                            <a:schemeClr val="tx1"/>
                          </a:solidFill>
                          <a:effectLst/>
                          <a:latin typeface="Tahoma" charset="0"/>
                        </a:rPr>
                        <a:t>Buffer vs. Rate</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1" i="0" u="none" strike="noStrike" cap="none" normalizeH="0" baseline="0">
                          <a:ln>
                            <a:noFill/>
                          </a:ln>
                          <a:solidFill>
                            <a:schemeClr val="tx1"/>
                          </a:solidFill>
                          <a:effectLst/>
                          <a:latin typeface="Tahoma" charset="0"/>
                        </a:rPr>
                        <a:t>160 Kbps</a:t>
                      </a:r>
                      <a:r>
                        <a:rPr kumimoji="0" lang="en-US" sz="2400" b="1" i="0" u="none" strike="noStrike" cap="none" normalizeH="0" baseline="0">
                          <a:ln>
                            <a:noFill/>
                          </a:ln>
                          <a:solidFill>
                            <a:schemeClr val="tx1"/>
                          </a:solidFill>
                          <a:effectLst/>
                          <a:latin typeface="Tahoma" charset="0"/>
                        </a:rPr>
                        <a:t/>
                      </a:r>
                      <a:br>
                        <a:rPr kumimoji="0" lang="en-US" sz="2400" b="1" i="0" u="none" strike="noStrike" cap="none" normalizeH="0" baseline="0">
                          <a:ln>
                            <a:noFill/>
                          </a:ln>
                          <a:solidFill>
                            <a:schemeClr val="tx1"/>
                          </a:solidFill>
                          <a:effectLst/>
                          <a:latin typeface="Tahoma" charset="0"/>
                        </a:rPr>
                      </a:br>
                      <a:r>
                        <a:rPr kumimoji="0" lang="en-US" sz="1200" b="0" i="0" u="none" strike="noStrike" cap="none" normalizeH="0" baseline="0">
                          <a:ln>
                            <a:noFill/>
                          </a:ln>
                          <a:solidFill>
                            <a:schemeClr val="tx1"/>
                          </a:solidFill>
                          <a:effectLst/>
                          <a:latin typeface="Tahoma" charset="0"/>
                        </a:rPr>
                        <a:t>(e.g., MP3)</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1" i="0" u="none" strike="noStrike" cap="none" normalizeH="0" baseline="0">
                          <a:ln>
                            <a:noFill/>
                          </a:ln>
                          <a:solidFill>
                            <a:schemeClr val="tx1"/>
                          </a:solidFill>
                          <a:effectLst/>
                          <a:latin typeface="Tahoma" charset="0"/>
                        </a:rPr>
                        <a:t>1.4 Mbps</a:t>
                      </a:r>
                      <a:r>
                        <a:rPr kumimoji="0" lang="en-US" sz="1600" b="0" i="0" u="none" strike="noStrike" cap="none" normalizeH="0" baseline="0">
                          <a:ln>
                            <a:noFill/>
                          </a:ln>
                          <a:solidFill>
                            <a:schemeClr val="tx1"/>
                          </a:solidFill>
                          <a:effectLst/>
                          <a:latin typeface="Tahoma" charset="0"/>
                        </a:rPr>
                        <a:t> </a:t>
                      </a:r>
                      <a:br>
                        <a:rPr kumimoji="0" lang="en-US" sz="1600" b="0" i="0" u="none" strike="noStrike" cap="none" normalizeH="0" baseline="0">
                          <a:ln>
                            <a:noFill/>
                          </a:ln>
                          <a:solidFill>
                            <a:schemeClr val="tx1"/>
                          </a:solidFill>
                          <a:effectLst/>
                          <a:latin typeface="Tahoma" charset="0"/>
                        </a:rPr>
                      </a:br>
                      <a:r>
                        <a:rPr kumimoji="0" lang="en-US" sz="1200" b="0" i="0" u="none" strike="noStrike" cap="none" normalizeH="0" baseline="0">
                          <a:ln>
                            <a:noFill/>
                          </a:ln>
                          <a:solidFill>
                            <a:schemeClr val="tx1"/>
                          </a:solidFill>
                          <a:effectLst/>
                          <a:latin typeface="Tahoma" charset="0"/>
                        </a:rPr>
                        <a:t>(e.g., uncompressed CD)</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1" i="0" u="none" strike="noStrike" cap="none" normalizeH="0" baseline="0">
                          <a:ln>
                            <a:noFill/>
                          </a:ln>
                          <a:solidFill>
                            <a:schemeClr val="tx1"/>
                          </a:solidFill>
                          <a:effectLst/>
                          <a:latin typeface="Tahoma" charset="0"/>
                        </a:rPr>
                        <a:t>3.5 Mbps</a:t>
                      </a:r>
                      <a:r>
                        <a:rPr kumimoji="0" lang="en-US" sz="1600" b="0" i="0" u="none" strike="noStrike" cap="none" normalizeH="0" baseline="0">
                          <a:ln>
                            <a:noFill/>
                          </a:ln>
                          <a:solidFill>
                            <a:schemeClr val="tx1"/>
                          </a:solidFill>
                          <a:effectLst/>
                          <a:latin typeface="Tahoma" charset="0"/>
                        </a:rPr>
                        <a:t> </a:t>
                      </a:r>
                      <a:br>
                        <a:rPr kumimoji="0" lang="en-US" sz="1600" b="0" i="0" u="none" strike="noStrike" cap="none" normalizeH="0" baseline="0">
                          <a:ln>
                            <a:noFill/>
                          </a:ln>
                          <a:solidFill>
                            <a:schemeClr val="tx1"/>
                          </a:solidFill>
                          <a:effectLst/>
                          <a:latin typeface="Tahoma" charset="0"/>
                        </a:rPr>
                      </a:br>
                      <a:r>
                        <a:rPr kumimoji="0" lang="en-US" sz="1200" b="0" i="0" u="none" strike="noStrike" cap="none" normalizeH="0" baseline="0">
                          <a:ln>
                            <a:noFill/>
                          </a:ln>
                          <a:solidFill>
                            <a:schemeClr val="tx1"/>
                          </a:solidFill>
                          <a:effectLst/>
                          <a:latin typeface="Tahoma" charset="0"/>
                        </a:rPr>
                        <a:t>(e.g., average DVD video)</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1" i="0" u="none" strike="noStrike" cap="none" normalizeH="0" baseline="0">
                          <a:ln>
                            <a:noFill/>
                          </a:ln>
                          <a:solidFill>
                            <a:schemeClr val="tx1"/>
                          </a:solidFill>
                          <a:effectLst/>
                          <a:latin typeface="Tahoma" charset="0"/>
                        </a:rPr>
                        <a:t>100 Mbps</a:t>
                      </a:r>
                      <a:r>
                        <a:rPr kumimoji="0" lang="en-US" sz="1600" b="0" i="0" u="none" strike="noStrike" cap="none" normalizeH="0" baseline="0">
                          <a:ln>
                            <a:noFill/>
                          </a:ln>
                          <a:solidFill>
                            <a:schemeClr val="tx1"/>
                          </a:solidFill>
                          <a:effectLst/>
                          <a:latin typeface="Tahoma" charset="0"/>
                        </a:rPr>
                        <a:t> </a:t>
                      </a:r>
                      <a:br>
                        <a:rPr kumimoji="0" lang="en-US" sz="1600" b="0" i="0" u="none" strike="noStrike" cap="none" normalizeH="0" baseline="0">
                          <a:ln>
                            <a:noFill/>
                          </a:ln>
                          <a:solidFill>
                            <a:schemeClr val="tx1"/>
                          </a:solidFill>
                          <a:effectLst/>
                          <a:latin typeface="Tahoma" charset="0"/>
                        </a:rPr>
                      </a:br>
                      <a:r>
                        <a:rPr kumimoji="0" lang="en-US" sz="1200" b="0" i="0" u="none" strike="noStrike" cap="none" normalizeH="0" baseline="0">
                          <a:ln>
                            <a:noFill/>
                          </a:ln>
                          <a:solidFill>
                            <a:schemeClr val="tx1"/>
                          </a:solidFill>
                          <a:effectLst/>
                          <a:latin typeface="Tahoma" charset="0"/>
                        </a:rPr>
                        <a:t>(e.g., uncompressed HDTV)</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15935">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1" i="0" u="none" strike="noStrike" cap="none" normalizeH="0" baseline="0">
                          <a:ln>
                            <a:noFill/>
                          </a:ln>
                          <a:solidFill>
                            <a:schemeClr val="tx1"/>
                          </a:solidFill>
                          <a:effectLst/>
                          <a:latin typeface="Tahoma" charset="0"/>
                        </a:rPr>
                        <a:t>100 MB</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500" b="0" i="0" u="none" strike="noStrike" cap="none" normalizeH="0" baseline="0">
                          <a:ln>
                            <a:noFill/>
                          </a:ln>
                          <a:solidFill>
                            <a:schemeClr val="tx1"/>
                          </a:solidFill>
                          <a:effectLst/>
                          <a:latin typeface="Tahoma" charset="0"/>
                        </a:rPr>
                        <a:t>85 min 20 s</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500" b="0" i="0" u="none" strike="noStrike" cap="none" normalizeH="0" baseline="0">
                          <a:ln>
                            <a:noFill/>
                          </a:ln>
                          <a:solidFill>
                            <a:schemeClr val="tx1"/>
                          </a:solidFill>
                          <a:effectLst/>
                          <a:latin typeface="Tahoma" charset="0"/>
                        </a:rPr>
                        <a:t>9 min 31 s</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500" b="0" i="0" u="none" strike="noStrike" cap="none" normalizeH="0" baseline="0">
                          <a:ln>
                            <a:noFill/>
                          </a:ln>
                          <a:solidFill>
                            <a:schemeClr val="tx1"/>
                          </a:solidFill>
                          <a:effectLst/>
                          <a:latin typeface="Tahoma" charset="0"/>
                        </a:rPr>
                        <a:t>3 min 49 s</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500" b="0" i="0" u="none" strike="noStrike" cap="none" normalizeH="0" baseline="0">
                          <a:ln>
                            <a:noFill/>
                          </a:ln>
                          <a:solidFill>
                            <a:schemeClr val="tx1"/>
                          </a:solidFill>
                          <a:effectLst/>
                          <a:latin typeface="Tahoma" charset="0"/>
                        </a:rPr>
                        <a:t>8 s</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14348">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1" i="0" u="none" strike="noStrike" cap="none" normalizeH="0" baseline="0">
                          <a:ln>
                            <a:noFill/>
                          </a:ln>
                          <a:solidFill>
                            <a:schemeClr val="tx1"/>
                          </a:solidFill>
                          <a:effectLst/>
                          <a:latin typeface="Tahoma" charset="0"/>
                        </a:rPr>
                        <a:t>1 GB</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500" b="0" i="0" u="none" strike="noStrike" cap="none" normalizeH="0" baseline="0">
                          <a:ln>
                            <a:noFill/>
                          </a:ln>
                          <a:solidFill>
                            <a:schemeClr val="tx1"/>
                          </a:solidFill>
                          <a:effectLst/>
                          <a:latin typeface="Tahoma" charset="0"/>
                        </a:rPr>
                        <a:t>14 hr 33 min 49 s</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500" b="0" i="0" u="none" strike="noStrike" cap="none" normalizeH="0" baseline="0">
                          <a:ln>
                            <a:noFill/>
                          </a:ln>
                          <a:solidFill>
                            <a:schemeClr val="tx1"/>
                          </a:solidFill>
                          <a:effectLst/>
                          <a:latin typeface="Tahoma" charset="0"/>
                        </a:rPr>
                        <a:t>1 hr 37 min 31 s</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500" b="0" i="0" u="none" strike="noStrike" cap="none" normalizeH="0" baseline="0">
                          <a:ln>
                            <a:noFill/>
                          </a:ln>
                          <a:solidFill>
                            <a:schemeClr val="tx1"/>
                          </a:solidFill>
                          <a:effectLst/>
                          <a:latin typeface="Tahoma" charset="0"/>
                        </a:rPr>
                        <a:t>39 min 01 s</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500" b="0" i="0" u="none" strike="noStrike" cap="none" normalizeH="0" baseline="0">
                          <a:ln>
                            <a:noFill/>
                          </a:ln>
                          <a:solidFill>
                            <a:schemeClr val="tx1"/>
                          </a:solidFill>
                          <a:effectLst/>
                          <a:latin typeface="Tahoma" charset="0"/>
                        </a:rPr>
                        <a:t>1 min 20 s</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14348">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1" i="0" u="none" strike="noStrike" cap="none" normalizeH="0" baseline="0">
                          <a:ln>
                            <a:noFill/>
                          </a:ln>
                          <a:solidFill>
                            <a:schemeClr val="tx1"/>
                          </a:solidFill>
                          <a:effectLst/>
                          <a:latin typeface="Tahoma" charset="0"/>
                        </a:rPr>
                        <a:t>16 GB</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500" b="0" i="0" u="none" strike="noStrike" cap="none" normalizeH="0" baseline="0">
                          <a:ln>
                            <a:noFill/>
                          </a:ln>
                          <a:solidFill>
                            <a:schemeClr val="tx1"/>
                          </a:solidFill>
                          <a:effectLst/>
                          <a:latin typeface="Tahoma" charset="0"/>
                        </a:rPr>
                        <a:t>133 hr 01 min 01 s</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500" b="0" i="0" u="none" strike="noStrike" cap="none" normalizeH="0" baseline="0">
                          <a:ln>
                            <a:noFill/>
                          </a:ln>
                          <a:solidFill>
                            <a:schemeClr val="tx1"/>
                          </a:solidFill>
                          <a:effectLst/>
                          <a:latin typeface="Tahoma" charset="0"/>
                        </a:rPr>
                        <a:t>26 hr 00 min 23 s</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500" b="0" i="0" u="none" strike="noStrike" cap="none" normalizeH="0" baseline="0">
                          <a:ln>
                            <a:noFill/>
                          </a:ln>
                          <a:solidFill>
                            <a:schemeClr val="tx1"/>
                          </a:solidFill>
                          <a:effectLst/>
                          <a:latin typeface="Tahoma" charset="0"/>
                        </a:rPr>
                        <a:t>10 hr 24 min 09 s</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500" b="0" i="0" u="none" strike="noStrike" cap="none" normalizeH="0" baseline="0">
                          <a:ln>
                            <a:noFill/>
                          </a:ln>
                          <a:solidFill>
                            <a:schemeClr val="tx1"/>
                          </a:solidFill>
                          <a:effectLst/>
                          <a:latin typeface="Tahoma" charset="0"/>
                        </a:rPr>
                        <a:t>21 min 20 s</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06410">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1" i="0" u="none" strike="noStrike" cap="none" normalizeH="0" baseline="0">
                          <a:ln>
                            <a:noFill/>
                          </a:ln>
                          <a:solidFill>
                            <a:schemeClr val="tx1"/>
                          </a:solidFill>
                          <a:effectLst/>
                          <a:latin typeface="Tahoma" charset="0"/>
                        </a:rPr>
                        <a:t>32 GB</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500" b="0" i="0" u="none" strike="noStrike" cap="none" normalizeH="0" baseline="0">
                          <a:ln>
                            <a:noFill/>
                          </a:ln>
                          <a:solidFill>
                            <a:schemeClr val="tx1"/>
                          </a:solidFill>
                          <a:effectLst/>
                          <a:latin typeface="Tahoma" charset="0"/>
                        </a:rPr>
                        <a:t>266 hr 02 min 02 s</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500" b="0" i="0" u="none" strike="noStrike" cap="none" normalizeH="0" baseline="0">
                          <a:ln>
                            <a:noFill/>
                          </a:ln>
                          <a:solidFill>
                            <a:schemeClr val="tx1"/>
                          </a:solidFill>
                          <a:effectLst/>
                          <a:latin typeface="Tahoma" charset="0"/>
                        </a:rPr>
                        <a:t>52 hr 00 min 46 s</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500" b="0" i="0" u="none" strike="noStrike" cap="none" normalizeH="0" baseline="0">
                          <a:ln>
                            <a:noFill/>
                          </a:ln>
                          <a:solidFill>
                            <a:schemeClr val="tx1"/>
                          </a:solidFill>
                          <a:effectLst/>
                          <a:latin typeface="Tahoma" charset="0"/>
                        </a:rPr>
                        <a:t>20 hr 48 min 18 s</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500" b="0" i="0" u="none" strike="noStrike" cap="none" normalizeH="0" baseline="0">
                          <a:ln>
                            <a:noFill/>
                          </a:ln>
                          <a:solidFill>
                            <a:schemeClr val="tx1"/>
                          </a:solidFill>
                          <a:effectLst/>
                          <a:latin typeface="Tahoma" charset="0"/>
                        </a:rPr>
                        <a:t>42 min 40 s</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06410">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800" b="1" i="0" u="none" strike="noStrike" cap="none" normalizeH="0" baseline="0">
                          <a:ln>
                            <a:noFill/>
                          </a:ln>
                          <a:solidFill>
                            <a:schemeClr val="tx1"/>
                          </a:solidFill>
                          <a:effectLst/>
                          <a:latin typeface="Tahoma" charset="0"/>
                        </a:rPr>
                        <a:t>128 GB</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500" b="0" i="0" u="none" strike="noStrike" cap="none" normalizeH="0" baseline="0">
                          <a:ln>
                            <a:noFill/>
                          </a:ln>
                          <a:solidFill>
                            <a:schemeClr val="tx1"/>
                          </a:solidFill>
                          <a:effectLst/>
                          <a:latin typeface="Tahoma" charset="0"/>
                        </a:rPr>
                        <a:t>1064 hr 08 min 08 s</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500" b="0" i="0" u="none" strike="noStrike" cap="none" normalizeH="0" baseline="0">
                          <a:ln>
                            <a:noFill/>
                          </a:ln>
                          <a:solidFill>
                            <a:schemeClr val="tx1"/>
                          </a:solidFill>
                          <a:effectLst/>
                          <a:latin typeface="Tahoma" charset="0"/>
                        </a:rPr>
                        <a:t>208 hr 03 min 04 s</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500" b="0" i="0" u="none" strike="noStrike" cap="none" normalizeH="0" baseline="0">
                          <a:ln>
                            <a:noFill/>
                          </a:ln>
                          <a:solidFill>
                            <a:schemeClr val="tx1"/>
                          </a:solidFill>
                          <a:effectLst/>
                          <a:latin typeface="Tahoma" charset="0"/>
                        </a:rPr>
                        <a:t>83 hr 13 min 12 s</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6600"/>
                        </a:buClr>
                        <a:buSzPct val="120000"/>
                        <a:buFont typeface="Wingdings" charset="2"/>
                        <a:buNone/>
                        <a:tabLst/>
                      </a:pPr>
                      <a:r>
                        <a:rPr kumimoji="0" lang="en-US" sz="1500" b="0" i="0" u="none" strike="noStrike" cap="none" normalizeH="0" baseline="0">
                          <a:ln>
                            <a:noFill/>
                          </a:ln>
                          <a:solidFill>
                            <a:schemeClr val="tx1"/>
                          </a:solidFill>
                          <a:effectLst/>
                          <a:latin typeface="Tahoma" charset="0"/>
                        </a:rPr>
                        <a:t>2 hr 50 min 40 s</a:t>
                      </a:r>
                    </a:p>
                  </a:txBody>
                  <a:tcPr marL="36000" marR="36000" marT="46801" marB="46801"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27820" name="Text Box 44"/>
          <p:cNvSpPr txBox="1">
            <a:spLocks noChangeArrowheads="1"/>
          </p:cNvSpPr>
          <p:nvPr/>
        </p:nvSpPr>
        <p:spPr bwMode="auto">
          <a:xfrm>
            <a:off x="61913" y="4305300"/>
            <a:ext cx="3711575" cy="581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lIns="90000" tIns="46800" rIns="90000" bIns="46800">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600" b="0"/>
              <a:t>Largest </a:t>
            </a:r>
            <a:r>
              <a:rPr lang="en-US" sz="1600"/>
              <a:t>Dell</a:t>
            </a:r>
            <a:r>
              <a:rPr lang="en-US" sz="1600" b="0"/>
              <a:t> Servers in </a:t>
            </a:r>
            <a:r>
              <a:rPr lang="en-US" sz="1600">
                <a:solidFill>
                  <a:schemeClr val="accent1"/>
                </a:solidFill>
              </a:rPr>
              <a:t>2004</a:t>
            </a:r>
            <a:r>
              <a:rPr lang="en-US" sz="1600"/>
              <a:t>/</a:t>
            </a:r>
            <a:r>
              <a:rPr lang="en-US" sz="1600">
                <a:solidFill>
                  <a:srgbClr val="FF9933"/>
                </a:solidFill>
              </a:rPr>
              <a:t>2008</a:t>
            </a:r>
            <a:r>
              <a:rPr lang="en-US" sz="1600" b="0"/>
              <a:t> – </a:t>
            </a:r>
          </a:p>
          <a:p>
            <a:r>
              <a:rPr lang="en-US" sz="1600" b="0"/>
              <a:t>and </a:t>
            </a:r>
            <a:r>
              <a:rPr lang="en-US" sz="1600" b="0">
                <a:solidFill>
                  <a:schemeClr val="folHlink"/>
                </a:solidFill>
              </a:rPr>
              <a:t>all is NOT used for caching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778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783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77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7834"/>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22782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227779"/>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227834"/>
                                        </p:tgtEl>
                                        <p:attrNameLst>
                                          <p:attrName>style.visibility</p:attrName>
                                        </p:attrNameLst>
                                      </p:cBhvr>
                                      <p:to>
                                        <p:strVal val="hidden"/>
                                      </p:to>
                                    </p:set>
                                  </p:childTnLst>
                                </p:cTn>
                              </p:par>
                            </p:childTnLst>
                          </p:cTn>
                        </p:par>
                        <p:par>
                          <p:cTn id="24" fill="hold" nodeType="afterGroup">
                            <p:stCondLst>
                              <p:cond delay="0"/>
                            </p:stCondLst>
                            <p:childTnLst>
                              <p:par>
                                <p:cTn id="25" presetID="10" presetClass="exit" presetSubtype="0" fill="hold" grpId="1" nodeType="afterEffect">
                                  <p:stCondLst>
                                    <p:cond delay="0"/>
                                  </p:stCondLst>
                                  <p:childTnLst>
                                    <p:animEffect transition="out" filter="fade">
                                      <p:cBhvr>
                                        <p:cTn id="26" dur="1000"/>
                                        <p:tgtEl>
                                          <p:spTgt spid="1227820"/>
                                        </p:tgtEl>
                                      </p:cBhvr>
                                    </p:animEffect>
                                    <p:set>
                                      <p:cBhvr>
                                        <p:cTn id="27" dur="1" fill="hold">
                                          <p:stCondLst>
                                            <p:cond delay="999"/>
                                          </p:stCondLst>
                                        </p:cTn>
                                        <p:tgtEl>
                                          <p:spTgt spid="1227820"/>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122777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227778"/>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1227781">
                                            <p:txEl>
                                              <p:pRg st="1" end="1"/>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12277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7834" grpId="0" animBg="1"/>
      <p:bldP spid="1227834" grpId="1" animBg="1"/>
      <p:bldP spid="1227778" grpId="0" animBg="1"/>
      <p:bldP spid="1227778" grpId="1" animBg="1"/>
      <p:bldP spid="1227779" grpId="0" animBg="1"/>
      <p:bldP spid="1227779" grpId="1" animBg="1"/>
      <p:bldP spid="1227820" grpId="0"/>
      <p:bldP spid="1227820" grpId="1"/>
    </p:bld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smtClean="0"/>
              <a:t>Data Placement on Disk </a:t>
            </a:r>
          </a:p>
        </p:txBody>
      </p:sp>
      <p:sp>
        <p:nvSpPr>
          <p:cNvPr id="134147" name="Rectangle 3"/>
          <p:cNvSpPr>
            <a:spLocks noGrp="1" noChangeArrowheads="1"/>
          </p:cNvSpPr>
          <p:nvPr>
            <p:ph type="body" idx="1"/>
          </p:nvPr>
        </p:nvSpPr>
        <p:spPr>
          <a:xfrm>
            <a:off x="0" y="1287463"/>
            <a:ext cx="9144000" cy="5227637"/>
          </a:xfrm>
        </p:spPr>
        <p:txBody>
          <a:bodyPr/>
          <a:lstStyle/>
          <a:p>
            <a:pPr eaLnBrk="1" hangingPunct="1"/>
            <a:r>
              <a:rPr lang="en-US" smtClean="0"/>
              <a:t>Disk blocks can be assigned to files many ways, and several schemes are designed for</a:t>
            </a:r>
            <a:br>
              <a:rPr lang="en-US" smtClean="0"/>
            </a:br>
            <a:endParaRPr lang="en-US" smtClean="0"/>
          </a:p>
          <a:p>
            <a:pPr lvl="1" eaLnBrk="1" hangingPunct="1"/>
            <a:r>
              <a:rPr lang="en-US" smtClean="0"/>
              <a:t>optimized latency</a:t>
            </a:r>
          </a:p>
          <a:p>
            <a:pPr lvl="1" eaLnBrk="1" hangingPunct="1"/>
            <a:r>
              <a:rPr lang="en-US" smtClean="0"/>
              <a:t>increased throughput</a:t>
            </a:r>
            <a:br>
              <a:rPr lang="en-US" smtClean="0"/>
            </a:br>
            <a:endParaRPr lang="en-US" smtClean="0"/>
          </a:p>
          <a:p>
            <a:pPr lvl="1" eaLnBrk="1" hangingPunct="1">
              <a:buFont typeface="Wingdings" charset="2"/>
              <a:buChar char="Ä"/>
            </a:pPr>
            <a:r>
              <a:rPr lang="en-US" smtClean="0"/>
              <a:t>access pattern dependent</a:t>
            </a:r>
            <a:br>
              <a:rPr lang="en-US" smtClean="0"/>
            </a:br>
            <a:endParaRPr lang="en-US"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smtClean="0"/>
              <a:t>Disk Layout</a:t>
            </a:r>
          </a:p>
        </p:txBody>
      </p:sp>
      <p:sp>
        <p:nvSpPr>
          <p:cNvPr id="135171" name="Rectangle 3"/>
          <p:cNvSpPr>
            <a:spLocks noGrp="1" noChangeArrowheads="1"/>
          </p:cNvSpPr>
          <p:nvPr>
            <p:ph type="body" sz="half" idx="1"/>
          </p:nvPr>
        </p:nvSpPr>
        <p:spPr>
          <a:xfrm>
            <a:off x="0" y="4351338"/>
            <a:ext cx="4794250" cy="1806575"/>
          </a:xfrm>
        </p:spPr>
        <p:txBody>
          <a:bodyPr/>
          <a:lstStyle/>
          <a:p>
            <a:pPr eaLnBrk="1" hangingPunct="1"/>
            <a:r>
              <a:rPr lang="en-US" sz="2000" smtClean="0">
                <a:solidFill>
                  <a:schemeClr val="folHlink"/>
                </a:solidFill>
              </a:rPr>
              <a:t>Constant angular velocity (CAV) disks</a:t>
            </a:r>
          </a:p>
          <a:p>
            <a:pPr lvl="1" eaLnBrk="1" hangingPunct="1"/>
            <a:r>
              <a:rPr lang="en-US" sz="1800" smtClean="0"/>
              <a:t>equal amount of data in each track</a:t>
            </a:r>
            <a:br>
              <a:rPr lang="en-US" sz="1800" smtClean="0"/>
            </a:br>
            <a:r>
              <a:rPr lang="en-US" sz="1800" smtClean="0"/>
              <a:t>(and thus constant transfer time)</a:t>
            </a:r>
          </a:p>
          <a:p>
            <a:pPr lvl="1" eaLnBrk="1" hangingPunct="1"/>
            <a:r>
              <a:rPr lang="en-US" sz="1800" smtClean="0"/>
              <a:t>constant rotation speed</a:t>
            </a:r>
          </a:p>
        </p:txBody>
      </p:sp>
      <p:sp>
        <p:nvSpPr>
          <p:cNvPr id="1329156" name="Rectangle 4"/>
          <p:cNvSpPr>
            <a:spLocks noGrp="1" noChangeArrowheads="1"/>
          </p:cNvSpPr>
          <p:nvPr>
            <p:ph type="body" sz="half" idx="2"/>
          </p:nvPr>
        </p:nvSpPr>
        <p:spPr>
          <a:xfrm>
            <a:off x="5000625" y="4351338"/>
            <a:ext cx="4264025" cy="2373312"/>
          </a:xfrm>
        </p:spPr>
        <p:txBody>
          <a:bodyPr/>
          <a:lstStyle/>
          <a:p>
            <a:pPr eaLnBrk="1" hangingPunct="1">
              <a:lnSpc>
                <a:spcPct val="90000"/>
              </a:lnSpc>
            </a:pPr>
            <a:r>
              <a:rPr lang="en-US" sz="2000" smtClean="0">
                <a:solidFill>
                  <a:schemeClr val="folHlink"/>
                </a:solidFill>
              </a:rPr>
              <a:t>Zoned CAV disks</a:t>
            </a:r>
          </a:p>
          <a:p>
            <a:pPr lvl="1" eaLnBrk="1" hangingPunct="1">
              <a:lnSpc>
                <a:spcPct val="90000"/>
              </a:lnSpc>
            </a:pPr>
            <a:r>
              <a:rPr lang="en-US" sz="1800" smtClean="0"/>
              <a:t>zones are ranges of tracks</a:t>
            </a:r>
          </a:p>
          <a:p>
            <a:pPr lvl="1" eaLnBrk="1" hangingPunct="1">
              <a:lnSpc>
                <a:spcPct val="90000"/>
              </a:lnSpc>
            </a:pPr>
            <a:r>
              <a:rPr lang="en-US" sz="1800" smtClean="0"/>
              <a:t>typical few zones</a:t>
            </a:r>
          </a:p>
          <a:p>
            <a:pPr lvl="1" eaLnBrk="1" hangingPunct="1">
              <a:lnSpc>
                <a:spcPct val="90000"/>
              </a:lnSpc>
            </a:pPr>
            <a:r>
              <a:rPr lang="en-US" sz="1800" smtClean="0"/>
              <a:t>the different zones have</a:t>
            </a:r>
          </a:p>
          <a:p>
            <a:pPr lvl="2" eaLnBrk="1" hangingPunct="1">
              <a:lnSpc>
                <a:spcPct val="90000"/>
              </a:lnSpc>
            </a:pPr>
            <a:r>
              <a:rPr lang="en-US" sz="1600" smtClean="0"/>
              <a:t>different amount of data </a:t>
            </a:r>
          </a:p>
          <a:p>
            <a:pPr lvl="2" eaLnBrk="1" hangingPunct="1">
              <a:lnSpc>
                <a:spcPct val="90000"/>
              </a:lnSpc>
            </a:pPr>
            <a:r>
              <a:rPr lang="en-US" sz="1600" smtClean="0"/>
              <a:t>different bandwidth </a:t>
            </a:r>
          </a:p>
          <a:p>
            <a:pPr lvl="2" eaLnBrk="1" hangingPunct="1">
              <a:lnSpc>
                <a:spcPct val="90000"/>
              </a:lnSpc>
            </a:pPr>
            <a:r>
              <a:rPr lang="en-US" sz="1600" smtClean="0"/>
              <a:t>i.e., more better on outer tracks</a:t>
            </a:r>
          </a:p>
        </p:txBody>
      </p:sp>
      <p:pic>
        <p:nvPicPr>
          <p:cNvPr id="1329157" name="Picture 5" descr="5-1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50883"/>
          <a:stretch>
            <a:fillRect/>
          </a:stretch>
        </p:blipFill>
        <p:spPr bwMode="auto">
          <a:xfrm>
            <a:off x="5456238" y="923925"/>
            <a:ext cx="3325812" cy="34305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35174" name="Picture 6" descr="5-18"/>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50336"/>
          <a:stretch>
            <a:fillRect/>
          </a:stretch>
        </p:blipFill>
        <p:spPr bwMode="auto">
          <a:xfrm>
            <a:off x="801688" y="925513"/>
            <a:ext cx="3363912" cy="3429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29157"/>
                                        </p:tgtEl>
                                        <p:attrNameLst>
                                          <p:attrName>style.visibility</p:attrName>
                                        </p:attrNameLst>
                                      </p:cBhvr>
                                      <p:to>
                                        <p:strVal val="visible"/>
                                      </p:to>
                                    </p:set>
                                    <p:animEffect transition="in" filter="dissolve">
                                      <p:cBhvr>
                                        <p:cTn id="7" dur="500"/>
                                        <p:tgtEl>
                                          <p:spTgt spid="132915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29156">
                                            <p:txEl>
                                              <p:pRg st="0" end="0"/>
                                            </p:txEl>
                                          </p:spTgt>
                                        </p:tgtEl>
                                        <p:attrNameLst>
                                          <p:attrName>style.visibility</p:attrName>
                                        </p:attrNameLst>
                                      </p:cBhvr>
                                      <p:to>
                                        <p:strVal val="visible"/>
                                      </p:to>
                                    </p:set>
                                    <p:animEffect transition="in" filter="dissolve">
                                      <p:cBhvr>
                                        <p:cTn id="10" dur="500"/>
                                        <p:tgtEl>
                                          <p:spTgt spid="1329156">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29156">
                                            <p:txEl>
                                              <p:pRg st="1" end="1"/>
                                            </p:txEl>
                                          </p:spTgt>
                                        </p:tgtEl>
                                        <p:attrNameLst>
                                          <p:attrName>style.visibility</p:attrName>
                                        </p:attrNameLst>
                                      </p:cBhvr>
                                      <p:to>
                                        <p:strVal val="visible"/>
                                      </p:to>
                                    </p:set>
                                    <p:animEffect transition="in" filter="dissolve">
                                      <p:cBhvr>
                                        <p:cTn id="13" dur="500"/>
                                        <p:tgtEl>
                                          <p:spTgt spid="1329156">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29156">
                                            <p:txEl>
                                              <p:pRg st="2" end="2"/>
                                            </p:txEl>
                                          </p:spTgt>
                                        </p:tgtEl>
                                        <p:attrNameLst>
                                          <p:attrName>style.visibility</p:attrName>
                                        </p:attrNameLst>
                                      </p:cBhvr>
                                      <p:to>
                                        <p:strVal val="visible"/>
                                      </p:to>
                                    </p:set>
                                    <p:animEffect transition="in" filter="dissolve">
                                      <p:cBhvr>
                                        <p:cTn id="16" dur="500"/>
                                        <p:tgtEl>
                                          <p:spTgt spid="1329156">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29156">
                                            <p:txEl>
                                              <p:pRg st="3" end="3"/>
                                            </p:txEl>
                                          </p:spTgt>
                                        </p:tgtEl>
                                        <p:attrNameLst>
                                          <p:attrName>style.visibility</p:attrName>
                                        </p:attrNameLst>
                                      </p:cBhvr>
                                      <p:to>
                                        <p:strVal val="visible"/>
                                      </p:to>
                                    </p:set>
                                    <p:animEffect transition="in" filter="dissolve">
                                      <p:cBhvr>
                                        <p:cTn id="19" dur="500"/>
                                        <p:tgtEl>
                                          <p:spTgt spid="1329156">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329156">
                                            <p:txEl>
                                              <p:pRg st="4" end="4"/>
                                            </p:txEl>
                                          </p:spTgt>
                                        </p:tgtEl>
                                        <p:attrNameLst>
                                          <p:attrName>style.visibility</p:attrName>
                                        </p:attrNameLst>
                                      </p:cBhvr>
                                      <p:to>
                                        <p:strVal val="visible"/>
                                      </p:to>
                                    </p:set>
                                    <p:animEffect transition="in" filter="dissolve">
                                      <p:cBhvr>
                                        <p:cTn id="22" dur="500"/>
                                        <p:tgtEl>
                                          <p:spTgt spid="1329156">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329156">
                                            <p:txEl>
                                              <p:pRg st="5" end="5"/>
                                            </p:txEl>
                                          </p:spTgt>
                                        </p:tgtEl>
                                        <p:attrNameLst>
                                          <p:attrName>style.visibility</p:attrName>
                                        </p:attrNameLst>
                                      </p:cBhvr>
                                      <p:to>
                                        <p:strVal val="visible"/>
                                      </p:to>
                                    </p:set>
                                    <p:animEffect transition="in" filter="dissolve">
                                      <p:cBhvr>
                                        <p:cTn id="25" dur="500"/>
                                        <p:tgtEl>
                                          <p:spTgt spid="1329156">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329156">
                                            <p:txEl>
                                              <p:pRg st="6" end="6"/>
                                            </p:txEl>
                                          </p:spTgt>
                                        </p:tgtEl>
                                        <p:attrNameLst>
                                          <p:attrName>style.visibility</p:attrName>
                                        </p:attrNameLst>
                                      </p:cBhvr>
                                      <p:to>
                                        <p:strVal val="visible"/>
                                      </p:to>
                                    </p:set>
                                    <p:animEffect transition="in" filter="dissolve">
                                      <p:cBhvr>
                                        <p:cTn id="28" dur="500"/>
                                        <p:tgtEl>
                                          <p:spTgt spid="13291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9156" grpId="0" build="p"/>
    </p:bld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smtClean="0"/>
              <a:t>Disk Layout</a:t>
            </a:r>
          </a:p>
        </p:txBody>
      </p:sp>
      <p:pic>
        <p:nvPicPr>
          <p:cNvPr id="1390595" name="Picture 3" descr="5-18"/>
          <p:cNvPicPr>
            <a:picLocks noChangeAspect="1" noChangeArrowheads="1"/>
          </p:cNvPicPr>
          <p:nvPr/>
        </p:nvPicPr>
        <p:blipFill>
          <a:blip r:embed="rId2">
            <a:clrChange>
              <a:clrFrom>
                <a:srgbClr val="FFFFFF"/>
              </a:clrFrom>
              <a:clrTo>
                <a:srgbClr val="FFFFFF">
                  <a:alpha val="0"/>
                </a:srgbClr>
              </a:clrTo>
            </a:clrChange>
            <a:graysc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50893"/>
          <a:stretch>
            <a:fillRect/>
          </a:stretch>
        </p:blipFill>
        <p:spPr bwMode="auto">
          <a:xfrm>
            <a:off x="5456238" y="923925"/>
            <a:ext cx="3325812" cy="34305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390596" name="Picture 4" descr="5-18"/>
          <p:cNvPicPr>
            <a:picLocks noChangeAspect="1" noChangeArrowheads="1"/>
          </p:cNvPicPr>
          <p:nvPr/>
        </p:nvPicPr>
        <p:blipFill>
          <a:blip r:embed="rId2">
            <a:graysc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50328"/>
          <a:stretch>
            <a:fillRect/>
          </a:stretch>
        </p:blipFill>
        <p:spPr bwMode="auto">
          <a:xfrm>
            <a:off x="801688" y="925513"/>
            <a:ext cx="3363912" cy="3429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390597" name="Rectangle 5"/>
          <p:cNvSpPr>
            <a:spLocks noChangeArrowheads="1"/>
          </p:cNvSpPr>
          <p:nvPr/>
        </p:nvSpPr>
        <p:spPr bwMode="auto">
          <a:xfrm>
            <a:off x="4572000" y="1728788"/>
            <a:ext cx="225425" cy="225425"/>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90598" name="Rectangle 6"/>
          <p:cNvSpPr>
            <a:spLocks noChangeArrowheads="1"/>
          </p:cNvSpPr>
          <p:nvPr/>
        </p:nvSpPr>
        <p:spPr bwMode="auto">
          <a:xfrm>
            <a:off x="4797425" y="1728788"/>
            <a:ext cx="225425" cy="225425"/>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90599" name="Rectangle 7"/>
          <p:cNvSpPr>
            <a:spLocks noChangeArrowheads="1"/>
          </p:cNvSpPr>
          <p:nvPr/>
        </p:nvSpPr>
        <p:spPr bwMode="auto">
          <a:xfrm>
            <a:off x="5021263" y="1728788"/>
            <a:ext cx="225425" cy="225425"/>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90600" name="Rectangle 8"/>
          <p:cNvSpPr>
            <a:spLocks noChangeArrowheads="1"/>
          </p:cNvSpPr>
          <p:nvPr/>
        </p:nvSpPr>
        <p:spPr bwMode="auto">
          <a:xfrm>
            <a:off x="5246688" y="1728788"/>
            <a:ext cx="225425" cy="225425"/>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90601" name="Rectangle 9"/>
          <p:cNvSpPr>
            <a:spLocks noChangeArrowheads="1"/>
          </p:cNvSpPr>
          <p:nvPr/>
        </p:nvSpPr>
        <p:spPr bwMode="auto">
          <a:xfrm>
            <a:off x="5472113" y="1728788"/>
            <a:ext cx="225425" cy="225425"/>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90602" name="Rectangle 10"/>
          <p:cNvSpPr>
            <a:spLocks noChangeArrowheads="1"/>
          </p:cNvSpPr>
          <p:nvPr/>
        </p:nvSpPr>
        <p:spPr bwMode="auto">
          <a:xfrm>
            <a:off x="5697538" y="1728788"/>
            <a:ext cx="225425" cy="225425"/>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90603" name="Rectangle 11"/>
          <p:cNvSpPr>
            <a:spLocks noChangeArrowheads="1"/>
          </p:cNvSpPr>
          <p:nvPr/>
        </p:nvSpPr>
        <p:spPr bwMode="auto">
          <a:xfrm>
            <a:off x="5921375" y="1728788"/>
            <a:ext cx="225425" cy="225425"/>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90604" name="Rectangle 12"/>
          <p:cNvSpPr>
            <a:spLocks noChangeArrowheads="1"/>
          </p:cNvSpPr>
          <p:nvPr/>
        </p:nvSpPr>
        <p:spPr bwMode="auto">
          <a:xfrm>
            <a:off x="6146800" y="1728788"/>
            <a:ext cx="225425" cy="225425"/>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90605" name="Rectangle 13"/>
          <p:cNvSpPr>
            <a:spLocks noChangeArrowheads="1"/>
          </p:cNvSpPr>
          <p:nvPr/>
        </p:nvSpPr>
        <p:spPr bwMode="auto">
          <a:xfrm>
            <a:off x="4572000" y="9175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390606" name="Rectangle 14"/>
          <p:cNvSpPr>
            <a:spLocks noChangeArrowheads="1"/>
          </p:cNvSpPr>
          <p:nvPr/>
        </p:nvSpPr>
        <p:spPr bwMode="auto">
          <a:xfrm>
            <a:off x="4797425" y="9175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390607" name="Rectangle 15"/>
          <p:cNvSpPr>
            <a:spLocks noChangeArrowheads="1"/>
          </p:cNvSpPr>
          <p:nvPr/>
        </p:nvSpPr>
        <p:spPr bwMode="auto">
          <a:xfrm>
            <a:off x="5021263" y="9175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390608" name="Rectangle 16"/>
          <p:cNvSpPr>
            <a:spLocks noChangeArrowheads="1"/>
          </p:cNvSpPr>
          <p:nvPr/>
        </p:nvSpPr>
        <p:spPr bwMode="auto">
          <a:xfrm>
            <a:off x="5246688" y="9175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390609" name="Rectangle 17"/>
          <p:cNvSpPr>
            <a:spLocks noChangeArrowheads="1"/>
          </p:cNvSpPr>
          <p:nvPr/>
        </p:nvSpPr>
        <p:spPr bwMode="auto">
          <a:xfrm>
            <a:off x="5472113" y="9175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390610" name="Rectangle 18"/>
          <p:cNvSpPr>
            <a:spLocks noChangeArrowheads="1"/>
          </p:cNvSpPr>
          <p:nvPr/>
        </p:nvSpPr>
        <p:spPr bwMode="auto">
          <a:xfrm>
            <a:off x="5697538" y="9175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390611" name="Rectangle 19"/>
          <p:cNvSpPr>
            <a:spLocks noChangeArrowheads="1"/>
          </p:cNvSpPr>
          <p:nvPr/>
        </p:nvSpPr>
        <p:spPr bwMode="auto">
          <a:xfrm>
            <a:off x="5921375" y="9175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390612" name="Rectangle 20"/>
          <p:cNvSpPr>
            <a:spLocks noChangeArrowheads="1"/>
          </p:cNvSpPr>
          <p:nvPr/>
        </p:nvSpPr>
        <p:spPr bwMode="auto">
          <a:xfrm>
            <a:off x="6146800" y="9175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390613" name="Text Box 21"/>
          <p:cNvSpPr txBox="1">
            <a:spLocks noChangeArrowheads="1"/>
          </p:cNvSpPr>
          <p:nvPr/>
        </p:nvSpPr>
        <p:spPr bwMode="auto">
          <a:xfrm>
            <a:off x="3851275" y="908050"/>
            <a:ext cx="573088" cy="244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a:solidFill>
                  <a:schemeClr val="folHlink"/>
                </a:solidFill>
              </a:rPr>
              <a:t>outer:</a:t>
            </a:r>
          </a:p>
        </p:txBody>
      </p:sp>
      <p:sp>
        <p:nvSpPr>
          <p:cNvPr id="1390614" name="Text Box 22"/>
          <p:cNvSpPr txBox="1">
            <a:spLocks noChangeArrowheads="1"/>
          </p:cNvSpPr>
          <p:nvPr/>
        </p:nvSpPr>
        <p:spPr bwMode="auto">
          <a:xfrm>
            <a:off x="3851275" y="1719263"/>
            <a:ext cx="561975" cy="244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a:solidFill>
                  <a:schemeClr val="folHlink"/>
                </a:solidFill>
              </a:rPr>
              <a:t>inner:</a:t>
            </a:r>
          </a:p>
        </p:txBody>
      </p:sp>
      <p:sp>
        <p:nvSpPr>
          <p:cNvPr id="1390615" name="Rectangle 23"/>
          <p:cNvSpPr>
            <a:spLocks noChangeArrowheads="1"/>
          </p:cNvSpPr>
          <p:nvPr/>
        </p:nvSpPr>
        <p:spPr bwMode="auto">
          <a:xfrm>
            <a:off x="4573588" y="4776788"/>
            <a:ext cx="225425" cy="225425"/>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90616" name="Rectangle 24"/>
          <p:cNvSpPr>
            <a:spLocks noChangeArrowheads="1"/>
          </p:cNvSpPr>
          <p:nvPr/>
        </p:nvSpPr>
        <p:spPr bwMode="auto">
          <a:xfrm>
            <a:off x="4799013" y="4776788"/>
            <a:ext cx="225425" cy="225425"/>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90617" name="Rectangle 25"/>
          <p:cNvSpPr>
            <a:spLocks noChangeArrowheads="1"/>
          </p:cNvSpPr>
          <p:nvPr/>
        </p:nvSpPr>
        <p:spPr bwMode="auto">
          <a:xfrm>
            <a:off x="5022850" y="4776788"/>
            <a:ext cx="225425" cy="225425"/>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90618" name="Rectangle 26"/>
          <p:cNvSpPr>
            <a:spLocks noChangeArrowheads="1"/>
          </p:cNvSpPr>
          <p:nvPr/>
        </p:nvSpPr>
        <p:spPr bwMode="auto">
          <a:xfrm>
            <a:off x="5248275" y="4776788"/>
            <a:ext cx="225425" cy="225425"/>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90619" name="Rectangle 27"/>
          <p:cNvSpPr>
            <a:spLocks noChangeArrowheads="1"/>
          </p:cNvSpPr>
          <p:nvPr/>
        </p:nvSpPr>
        <p:spPr bwMode="auto">
          <a:xfrm>
            <a:off x="5473700" y="4776788"/>
            <a:ext cx="225425" cy="225425"/>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90620" name="Rectangle 28"/>
          <p:cNvSpPr>
            <a:spLocks noChangeArrowheads="1"/>
          </p:cNvSpPr>
          <p:nvPr/>
        </p:nvSpPr>
        <p:spPr bwMode="auto">
          <a:xfrm>
            <a:off x="5699125" y="4776788"/>
            <a:ext cx="225425" cy="225425"/>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90621" name="Rectangle 29"/>
          <p:cNvSpPr>
            <a:spLocks noChangeArrowheads="1"/>
          </p:cNvSpPr>
          <p:nvPr/>
        </p:nvSpPr>
        <p:spPr bwMode="auto">
          <a:xfrm>
            <a:off x="5922963" y="4776788"/>
            <a:ext cx="225425" cy="225425"/>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90622" name="Rectangle 30"/>
          <p:cNvSpPr>
            <a:spLocks noChangeArrowheads="1"/>
          </p:cNvSpPr>
          <p:nvPr/>
        </p:nvSpPr>
        <p:spPr bwMode="auto">
          <a:xfrm>
            <a:off x="6148388" y="4776788"/>
            <a:ext cx="225425" cy="225425"/>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90623" name="Rectangle 31"/>
          <p:cNvSpPr>
            <a:spLocks noChangeArrowheads="1"/>
          </p:cNvSpPr>
          <p:nvPr/>
        </p:nvSpPr>
        <p:spPr bwMode="auto">
          <a:xfrm>
            <a:off x="4573588" y="39782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390624" name="Rectangle 32"/>
          <p:cNvSpPr>
            <a:spLocks noChangeArrowheads="1"/>
          </p:cNvSpPr>
          <p:nvPr/>
        </p:nvSpPr>
        <p:spPr bwMode="auto">
          <a:xfrm>
            <a:off x="4799013" y="39782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390625" name="Rectangle 33"/>
          <p:cNvSpPr>
            <a:spLocks noChangeArrowheads="1"/>
          </p:cNvSpPr>
          <p:nvPr/>
        </p:nvSpPr>
        <p:spPr bwMode="auto">
          <a:xfrm>
            <a:off x="5022850" y="39782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390626" name="Rectangle 34"/>
          <p:cNvSpPr>
            <a:spLocks noChangeArrowheads="1"/>
          </p:cNvSpPr>
          <p:nvPr/>
        </p:nvSpPr>
        <p:spPr bwMode="auto">
          <a:xfrm>
            <a:off x="5248275" y="39782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390627" name="Rectangle 35"/>
          <p:cNvSpPr>
            <a:spLocks noChangeArrowheads="1"/>
          </p:cNvSpPr>
          <p:nvPr/>
        </p:nvSpPr>
        <p:spPr bwMode="auto">
          <a:xfrm>
            <a:off x="5473700" y="39782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390628" name="Rectangle 36"/>
          <p:cNvSpPr>
            <a:spLocks noChangeArrowheads="1"/>
          </p:cNvSpPr>
          <p:nvPr/>
        </p:nvSpPr>
        <p:spPr bwMode="auto">
          <a:xfrm>
            <a:off x="5699125" y="39782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390629" name="Rectangle 37"/>
          <p:cNvSpPr>
            <a:spLocks noChangeArrowheads="1"/>
          </p:cNvSpPr>
          <p:nvPr/>
        </p:nvSpPr>
        <p:spPr bwMode="auto">
          <a:xfrm>
            <a:off x="5922963" y="39782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390630" name="Rectangle 38"/>
          <p:cNvSpPr>
            <a:spLocks noChangeArrowheads="1"/>
          </p:cNvSpPr>
          <p:nvPr/>
        </p:nvSpPr>
        <p:spPr bwMode="auto">
          <a:xfrm>
            <a:off x="6148388" y="39782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390631" name="Text Box 39"/>
          <p:cNvSpPr txBox="1">
            <a:spLocks noChangeArrowheads="1"/>
          </p:cNvSpPr>
          <p:nvPr/>
        </p:nvSpPr>
        <p:spPr bwMode="auto">
          <a:xfrm>
            <a:off x="3852863" y="3968750"/>
            <a:ext cx="573087" cy="244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a:solidFill>
                  <a:schemeClr val="folHlink"/>
                </a:solidFill>
              </a:rPr>
              <a:t>outer:</a:t>
            </a:r>
          </a:p>
        </p:txBody>
      </p:sp>
      <p:sp>
        <p:nvSpPr>
          <p:cNvPr id="1390632" name="Text Box 40"/>
          <p:cNvSpPr txBox="1">
            <a:spLocks noChangeArrowheads="1"/>
          </p:cNvSpPr>
          <p:nvPr/>
        </p:nvSpPr>
        <p:spPr bwMode="auto">
          <a:xfrm>
            <a:off x="3852863" y="4767263"/>
            <a:ext cx="561975" cy="244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a:solidFill>
                  <a:schemeClr val="folHlink"/>
                </a:solidFill>
              </a:rPr>
              <a:t>inner:</a:t>
            </a:r>
          </a:p>
        </p:txBody>
      </p:sp>
      <p:sp>
        <p:nvSpPr>
          <p:cNvPr id="1390633" name="Rectangle 41"/>
          <p:cNvSpPr>
            <a:spLocks noChangeArrowheads="1"/>
          </p:cNvSpPr>
          <p:nvPr/>
        </p:nvSpPr>
        <p:spPr bwMode="auto">
          <a:xfrm>
            <a:off x="6372225" y="39782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390634" name="Rectangle 42"/>
          <p:cNvSpPr>
            <a:spLocks noChangeArrowheads="1"/>
          </p:cNvSpPr>
          <p:nvPr/>
        </p:nvSpPr>
        <p:spPr bwMode="auto">
          <a:xfrm>
            <a:off x="6597650" y="39782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390635" name="Rectangle 43"/>
          <p:cNvSpPr>
            <a:spLocks noChangeArrowheads="1"/>
          </p:cNvSpPr>
          <p:nvPr/>
        </p:nvSpPr>
        <p:spPr bwMode="auto">
          <a:xfrm>
            <a:off x="6821488" y="39782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390636" name="Rectangle 44"/>
          <p:cNvSpPr>
            <a:spLocks noChangeArrowheads="1"/>
          </p:cNvSpPr>
          <p:nvPr/>
        </p:nvSpPr>
        <p:spPr bwMode="auto">
          <a:xfrm>
            <a:off x="7046913" y="39782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390637" name="Rectangle 45"/>
          <p:cNvSpPr>
            <a:spLocks noChangeArrowheads="1"/>
          </p:cNvSpPr>
          <p:nvPr/>
        </p:nvSpPr>
        <p:spPr bwMode="auto">
          <a:xfrm>
            <a:off x="7272338" y="39782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390638" name="Rectangle 46"/>
          <p:cNvSpPr>
            <a:spLocks noChangeArrowheads="1"/>
          </p:cNvSpPr>
          <p:nvPr/>
        </p:nvSpPr>
        <p:spPr bwMode="auto">
          <a:xfrm>
            <a:off x="7497763" y="39782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390639" name="Rectangle 47"/>
          <p:cNvSpPr>
            <a:spLocks noChangeArrowheads="1"/>
          </p:cNvSpPr>
          <p:nvPr/>
        </p:nvSpPr>
        <p:spPr bwMode="auto">
          <a:xfrm>
            <a:off x="7721600" y="39782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390640" name="Rectangle 48"/>
          <p:cNvSpPr>
            <a:spLocks noChangeArrowheads="1"/>
          </p:cNvSpPr>
          <p:nvPr/>
        </p:nvSpPr>
        <p:spPr bwMode="auto">
          <a:xfrm>
            <a:off x="7947025" y="3978275"/>
            <a:ext cx="225425" cy="225425"/>
          </a:xfrm>
          <a:prstGeom prst="rect">
            <a:avLst/>
          </a:prstGeom>
          <a:solidFill>
            <a:srgbClr val="66CCFF"/>
          </a:solidFill>
          <a:ln w="9525">
            <a:solidFill>
              <a:schemeClr val="tx1"/>
            </a:solidFill>
            <a:miter lim="800000"/>
            <a:headEnd/>
            <a:tailEnd/>
          </a:ln>
        </p:spPr>
        <p:txBody>
          <a:bodyPr wrap="none" anchor="ctr"/>
          <a:lstStyle/>
          <a:p>
            <a:endParaRPr lang="nb-NO"/>
          </a:p>
        </p:txBody>
      </p:sp>
      <p:grpSp>
        <p:nvGrpSpPr>
          <p:cNvPr id="2" name="Group 49"/>
          <p:cNvGrpSpPr>
            <a:grpSpLocks/>
          </p:cNvGrpSpPr>
          <p:nvPr/>
        </p:nvGrpSpPr>
        <p:grpSpPr bwMode="auto">
          <a:xfrm>
            <a:off x="6462713" y="909638"/>
            <a:ext cx="1738312" cy="1079500"/>
            <a:chOff x="4071" y="573"/>
            <a:chExt cx="1095" cy="680"/>
          </a:xfrm>
        </p:grpSpPr>
        <p:sp>
          <p:nvSpPr>
            <p:cNvPr id="136253" name="AutoShape 50"/>
            <p:cNvSpPr>
              <a:spLocks/>
            </p:cNvSpPr>
            <p:nvPr/>
          </p:nvSpPr>
          <p:spPr bwMode="auto">
            <a:xfrm>
              <a:off x="4071" y="573"/>
              <a:ext cx="142" cy="680"/>
            </a:xfrm>
            <a:prstGeom prst="rightBrace">
              <a:avLst>
                <a:gd name="adj1" fmla="val 39906"/>
                <a:gd name="adj2" fmla="val 50000"/>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sp>
          <p:nvSpPr>
            <p:cNvPr id="136254" name="Text Box 51"/>
            <p:cNvSpPr txBox="1">
              <a:spLocks noChangeArrowheads="1"/>
            </p:cNvSpPr>
            <p:nvPr/>
          </p:nvSpPr>
          <p:spPr bwMode="auto">
            <a:xfrm>
              <a:off x="4212" y="828"/>
              <a:ext cx="954" cy="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a:solidFill>
                    <a:schemeClr val="folHlink"/>
                  </a:solidFill>
                </a:rPr>
                <a:t>constant</a:t>
              </a:r>
              <a:r>
                <a:rPr lang="en-US" sz="1000" b="0"/>
                <a:t> transfer rate </a:t>
              </a:r>
            </a:p>
          </p:txBody>
        </p:sp>
      </p:grpSp>
      <p:grpSp>
        <p:nvGrpSpPr>
          <p:cNvPr id="3" name="Group 52"/>
          <p:cNvGrpSpPr>
            <a:grpSpLocks/>
          </p:cNvGrpSpPr>
          <p:nvPr/>
        </p:nvGrpSpPr>
        <p:grpSpPr bwMode="auto">
          <a:xfrm>
            <a:off x="8245475" y="3968750"/>
            <a:ext cx="917575" cy="1079500"/>
            <a:chOff x="5194" y="2500"/>
            <a:chExt cx="578" cy="680"/>
          </a:xfrm>
        </p:grpSpPr>
        <p:sp>
          <p:nvSpPr>
            <p:cNvPr id="136251" name="AutoShape 53"/>
            <p:cNvSpPr>
              <a:spLocks/>
            </p:cNvSpPr>
            <p:nvPr/>
          </p:nvSpPr>
          <p:spPr bwMode="auto">
            <a:xfrm>
              <a:off x="5194" y="2500"/>
              <a:ext cx="142" cy="680"/>
            </a:xfrm>
            <a:prstGeom prst="rightBrace">
              <a:avLst>
                <a:gd name="adj1" fmla="val 39906"/>
                <a:gd name="adj2" fmla="val 50000"/>
              </a:avLst>
            </a:pr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sp>
          <p:nvSpPr>
            <p:cNvPr id="136252" name="Text Box 54"/>
            <p:cNvSpPr txBox="1">
              <a:spLocks noChangeArrowheads="1"/>
            </p:cNvSpPr>
            <p:nvPr/>
          </p:nvSpPr>
          <p:spPr bwMode="auto">
            <a:xfrm>
              <a:off x="5307" y="2664"/>
              <a:ext cx="465" cy="34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000">
                  <a:solidFill>
                    <a:schemeClr val="folHlink"/>
                  </a:solidFill>
                </a:rPr>
                <a:t>variable</a:t>
              </a:r>
              <a:r>
                <a:rPr lang="en-US" sz="1000" b="0"/>
                <a:t> </a:t>
              </a:r>
            </a:p>
            <a:p>
              <a:r>
                <a:rPr lang="en-US" sz="1000" b="0"/>
                <a:t>transfer </a:t>
              </a:r>
            </a:p>
            <a:p>
              <a:r>
                <a:rPr lang="en-US" sz="1000" b="0"/>
                <a:t>rate </a:t>
              </a:r>
            </a:p>
          </p:txBody>
        </p:sp>
      </p:grpSp>
      <p:sp>
        <p:nvSpPr>
          <p:cNvPr id="1390647" name="Oval 55"/>
          <p:cNvSpPr>
            <a:spLocks noChangeAspect="1" noChangeArrowheads="1"/>
          </p:cNvSpPr>
          <p:nvPr/>
        </p:nvSpPr>
        <p:spPr bwMode="auto">
          <a:xfrm>
            <a:off x="2097088" y="1808163"/>
            <a:ext cx="712787" cy="712787"/>
          </a:xfrm>
          <a:prstGeom prst="ellipse">
            <a:avLst/>
          </a:prstGeom>
          <a:noFill/>
          <a:ln w="76200">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sp>
        <p:nvSpPr>
          <p:cNvPr id="1390648" name="Oval 56"/>
          <p:cNvSpPr>
            <a:spLocks noChangeAspect="1" noChangeArrowheads="1"/>
          </p:cNvSpPr>
          <p:nvPr/>
        </p:nvSpPr>
        <p:spPr bwMode="auto">
          <a:xfrm>
            <a:off x="2097088" y="4873625"/>
            <a:ext cx="712787" cy="712788"/>
          </a:xfrm>
          <a:prstGeom prst="ellipse">
            <a:avLst/>
          </a:prstGeom>
          <a:noFill/>
          <a:ln w="76200">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sp>
        <p:nvSpPr>
          <p:cNvPr id="1390649" name="Oval 57"/>
          <p:cNvSpPr>
            <a:spLocks noChangeAspect="1" noChangeArrowheads="1"/>
          </p:cNvSpPr>
          <p:nvPr/>
        </p:nvSpPr>
        <p:spPr bwMode="auto">
          <a:xfrm>
            <a:off x="1285875" y="1006475"/>
            <a:ext cx="2314575" cy="2314575"/>
          </a:xfrm>
          <a:prstGeom prst="ellipse">
            <a:avLst/>
          </a:prstGeom>
          <a:noFill/>
          <a:ln w="76200">
            <a:solidFill>
              <a:srgbClr val="66CCFF"/>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sp>
        <p:nvSpPr>
          <p:cNvPr id="1390650" name="Oval 58"/>
          <p:cNvSpPr>
            <a:spLocks noChangeAspect="1" noChangeArrowheads="1"/>
          </p:cNvSpPr>
          <p:nvPr/>
        </p:nvSpPr>
        <p:spPr bwMode="auto">
          <a:xfrm>
            <a:off x="1285875" y="4083050"/>
            <a:ext cx="2314575" cy="2314575"/>
          </a:xfrm>
          <a:prstGeom prst="ellipse">
            <a:avLst/>
          </a:prstGeom>
          <a:noFill/>
          <a:ln w="76200">
            <a:solidFill>
              <a:srgbClr val="66CCFF"/>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wrap="none" anchor="ctr"/>
          <a:lstStyle/>
          <a:p>
            <a:endParaRPr lang="nb-NO"/>
          </a:p>
        </p:txBody>
      </p:sp>
      <p:pic>
        <p:nvPicPr>
          <p:cNvPr id="1390653" name="Picture 61" descr="MCPE07014_0000[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619375" y="1892300"/>
            <a:ext cx="357188" cy="4873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390655" name="Text Box 63"/>
          <p:cNvSpPr txBox="1">
            <a:spLocks noChangeArrowheads="1"/>
          </p:cNvSpPr>
          <p:nvPr/>
        </p:nvSpPr>
        <p:spPr bwMode="auto">
          <a:xfrm>
            <a:off x="109538" y="4103688"/>
            <a:ext cx="1014412"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zoned disk</a:t>
            </a:r>
          </a:p>
        </p:txBody>
      </p:sp>
      <p:sp>
        <p:nvSpPr>
          <p:cNvPr id="1390656" name="Text Box 64"/>
          <p:cNvSpPr txBox="1">
            <a:spLocks noChangeArrowheads="1"/>
          </p:cNvSpPr>
          <p:nvPr/>
        </p:nvSpPr>
        <p:spPr bwMode="auto">
          <a:xfrm>
            <a:off x="109538" y="1041400"/>
            <a:ext cx="1373187"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non-zoned disk</a:t>
            </a:r>
          </a:p>
        </p:txBody>
      </p:sp>
      <p:pic>
        <p:nvPicPr>
          <p:cNvPr id="1390657" name="Picture 65" descr="MCPE07014_0000[1]"/>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619375" y="4991100"/>
            <a:ext cx="357188" cy="4873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2000" fill="hold"/>
                                        <p:tgtEl>
                                          <p:spTgt spid="1390596"/>
                                        </p:tgtEl>
                                      </p:cBhvr>
                                      <p:by x="80000" y="80000"/>
                                    </p:animScale>
                                  </p:childTnLst>
                                </p:cTn>
                              </p:par>
                              <p:par>
                                <p:cTn id="7" presetID="6" presetClass="emph" presetSubtype="0" fill="hold" nodeType="withEffect">
                                  <p:stCondLst>
                                    <p:cond delay="0"/>
                                  </p:stCondLst>
                                  <p:childTnLst>
                                    <p:animScale>
                                      <p:cBhvr>
                                        <p:cTn id="8" dur="2000" fill="hold"/>
                                        <p:tgtEl>
                                          <p:spTgt spid="1390595"/>
                                        </p:tgtEl>
                                      </p:cBhvr>
                                      <p:by x="80000" y="80000"/>
                                    </p:animScale>
                                  </p:childTnLst>
                                </p:cTn>
                              </p:par>
                              <p:par>
                                <p:cTn id="9" presetID="64" presetClass="path" presetSubtype="0" accel="50000" decel="50000" fill="hold" nodeType="withEffect">
                                  <p:stCondLst>
                                    <p:cond delay="0"/>
                                  </p:stCondLst>
                                  <p:childTnLst>
                                    <p:animMotion origin="layout" path="M 2.22222E-6 3.43974E-6 L 2.22222E-6 -0.07056 " pathEditMode="relative" rAng="0" ptsTypes="AA">
                                      <p:cBhvr>
                                        <p:cTn id="10" dur="2000" fill="hold"/>
                                        <p:tgtEl>
                                          <p:spTgt spid="1390596"/>
                                        </p:tgtEl>
                                        <p:attrNameLst>
                                          <p:attrName>ppt_x</p:attrName>
                                          <p:attrName>ppt_y</p:attrName>
                                        </p:attrNameLst>
                                      </p:cBhvr>
                                      <p:rCtr x="0" y="-3539"/>
                                    </p:animMotion>
                                  </p:childTnLst>
                                </p:cTn>
                              </p:par>
                              <p:par>
                                <p:cTn id="11" presetID="0" presetClass="path" presetSubtype="0" accel="50000" decel="50000" fill="hold" nodeType="withEffect">
                                  <p:stCondLst>
                                    <p:cond delay="0"/>
                                  </p:stCondLst>
                                  <p:childTnLst>
                                    <p:animMotion origin="layout" path="M 0.0007 -0.00047 C -0.01146 0.05251 0.01285 0.25422 -0.07274 0.31737 C -0.15798 0.38052 -0.42066 0.36548 -0.51215 0.37797 " pathEditMode="relative" rAng="0" ptsTypes="aaa">
                                      <p:cBhvr>
                                        <p:cTn id="12" dur="2000" fill="hold"/>
                                        <p:tgtEl>
                                          <p:spTgt spid="1390595"/>
                                        </p:tgtEl>
                                        <p:attrNameLst>
                                          <p:attrName>ppt_x</p:attrName>
                                          <p:attrName>ppt_y</p:attrName>
                                        </p:attrNameLst>
                                      </p:cBhvr>
                                      <p:rCtr x="-25035" y="19038"/>
                                    </p:animMotion>
                                  </p:childTnLst>
                                </p:cTn>
                              </p:par>
                            </p:childTnLst>
                          </p:cTn>
                        </p:par>
                        <p:par>
                          <p:cTn id="13" fill="hold" nodeType="afterGroup">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390656"/>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39065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1390647"/>
                                        </p:tgtEl>
                                        <p:attrNameLst>
                                          <p:attrName>style.visibility</p:attrName>
                                        </p:attrNameLst>
                                      </p:cBhvr>
                                      <p:to>
                                        <p:strVal val="visible"/>
                                      </p:to>
                                    </p:set>
                                    <p:animEffect transition="in" filter="wheel(4)">
                                      <p:cBhvr>
                                        <p:cTn id="23" dur="2000"/>
                                        <p:tgtEl>
                                          <p:spTgt spid="1390647"/>
                                        </p:tgtEl>
                                      </p:cBhvr>
                                    </p:animEffect>
                                  </p:childTnLst>
                                </p:cTn>
                              </p:par>
                              <p:par>
                                <p:cTn id="24" presetID="21" presetClass="entr" presetSubtype="4" fill="hold" grpId="0" nodeType="withEffect">
                                  <p:stCondLst>
                                    <p:cond delay="0"/>
                                  </p:stCondLst>
                                  <p:childTnLst>
                                    <p:set>
                                      <p:cBhvr>
                                        <p:cTn id="25" dur="1" fill="hold">
                                          <p:stCondLst>
                                            <p:cond delay="0"/>
                                          </p:stCondLst>
                                        </p:cTn>
                                        <p:tgtEl>
                                          <p:spTgt spid="1390648"/>
                                        </p:tgtEl>
                                        <p:attrNameLst>
                                          <p:attrName>style.visibility</p:attrName>
                                        </p:attrNameLst>
                                      </p:cBhvr>
                                      <p:to>
                                        <p:strVal val="visible"/>
                                      </p:to>
                                    </p:set>
                                    <p:animEffect transition="in" filter="wheel(4)">
                                      <p:cBhvr>
                                        <p:cTn id="26" dur="2000"/>
                                        <p:tgtEl>
                                          <p:spTgt spid="1390648"/>
                                        </p:tgtEl>
                                      </p:cBhvr>
                                    </p:animEffect>
                                  </p:childTnLst>
                                </p:cTn>
                              </p:par>
                            </p:childTnLst>
                          </p:cTn>
                        </p:par>
                        <p:par>
                          <p:cTn id="27" fill="hold" nodeType="afterGroup">
                            <p:stCondLst>
                              <p:cond delay="2000"/>
                            </p:stCondLst>
                            <p:childTnLst>
                              <p:par>
                                <p:cTn id="28" presetID="9" presetClass="entr" presetSubtype="0" fill="hold" grpId="0" nodeType="afterEffect">
                                  <p:stCondLst>
                                    <p:cond delay="0"/>
                                  </p:stCondLst>
                                  <p:childTnLst>
                                    <p:set>
                                      <p:cBhvr>
                                        <p:cTn id="29" dur="1" fill="hold">
                                          <p:stCondLst>
                                            <p:cond delay="0"/>
                                          </p:stCondLst>
                                        </p:cTn>
                                        <p:tgtEl>
                                          <p:spTgt spid="1390614"/>
                                        </p:tgtEl>
                                        <p:attrNameLst>
                                          <p:attrName>style.visibility</p:attrName>
                                        </p:attrNameLst>
                                      </p:cBhvr>
                                      <p:to>
                                        <p:strVal val="visible"/>
                                      </p:to>
                                    </p:set>
                                    <p:animEffect transition="in" filter="dissolve">
                                      <p:cBhvr>
                                        <p:cTn id="30" dur="500"/>
                                        <p:tgtEl>
                                          <p:spTgt spid="139061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390632"/>
                                        </p:tgtEl>
                                        <p:attrNameLst>
                                          <p:attrName>style.visibility</p:attrName>
                                        </p:attrNameLst>
                                      </p:cBhvr>
                                      <p:to>
                                        <p:strVal val="visible"/>
                                      </p:to>
                                    </p:set>
                                    <p:animEffect transition="in" filter="dissolve">
                                      <p:cBhvr>
                                        <p:cTn id="33" dur="500"/>
                                        <p:tgtEl>
                                          <p:spTgt spid="1390632"/>
                                        </p:tgtEl>
                                      </p:cBhvr>
                                    </p:animEffect>
                                  </p:childTnLst>
                                </p:cTn>
                              </p:par>
                            </p:childTnLst>
                          </p:cTn>
                        </p:par>
                        <p:par>
                          <p:cTn id="34" fill="hold" nodeType="afterGroup">
                            <p:stCondLst>
                              <p:cond delay="2500"/>
                            </p:stCondLst>
                            <p:childTnLst>
                              <p:par>
                                <p:cTn id="35" presetID="9" presetClass="entr" presetSubtype="0" fill="hold" grpId="0" nodeType="afterEffect">
                                  <p:stCondLst>
                                    <p:cond delay="0"/>
                                  </p:stCondLst>
                                  <p:childTnLst>
                                    <p:set>
                                      <p:cBhvr>
                                        <p:cTn id="36" dur="1" fill="hold">
                                          <p:stCondLst>
                                            <p:cond delay="0"/>
                                          </p:stCondLst>
                                        </p:cTn>
                                        <p:tgtEl>
                                          <p:spTgt spid="1390597"/>
                                        </p:tgtEl>
                                        <p:attrNameLst>
                                          <p:attrName>style.visibility</p:attrName>
                                        </p:attrNameLst>
                                      </p:cBhvr>
                                      <p:to>
                                        <p:strVal val="visible"/>
                                      </p:to>
                                    </p:set>
                                    <p:animEffect transition="in" filter="dissolve">
                                      <p:cBhvr>
                                        <p:cTn id="37" dur="500"/>
                                        <p:tgtEl>
                                          <p:spTgt spid="139059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390615"/>
                                        </p:tgtEl>
                                        <p:attrNameLst>
                                          <p:attrName>style.visibility</p:attrName>
                                        </p:attrNameLst>
                                      </p:cBhvr>
                                      <p:to>
                                        <p:strVal val="visible"/>
                                      </p:to>
                                    </p:set>
                                    <p:animEffect transition="in" filter="dissolve">
                                      <p:cBhvr>
                                        <p:cTn id="40" dur="500"/>
                                        <p:tgtEl>
                                          <p:spTgt spid="1390615"/>
                                        </p:tgtEl>
                                      </p:cBhvr>
                                    </p:animEffect>
                                  </p:childTnLst>
                                </p:cTn>
                              </p:par>
                            </p:childTnLst>
                          </p:cTn>
                        </p:par>
                        <p:par>
                          <p:cTn id="41" fill="hold" nodeType="afterGroup">
                            <p:stCondLst>
                              <p:cond delay="3000"/>
                            </p:stCondLst>
                            <p:childTnLst>
                              <p:par>
                                <p:cTn id="42" presetID="9" presetClass="entr" presetSubtype="0" fill="hold" grpId="0" nodeType="afterEffect">
                                  <p:stCondLst>
                                    <p:cond delay="0"/>
                                  </p:stCondLst>
                                  <p:childTnLst>
                                    <p:set>
                                      <p:cBhvr>
                                        <p:cTn id="43" dur="1" fill="hold">
                                          <p:stCondLst>
                                            <p:cond delay="0"/>
                                          </p:stCondLst>
                                        </p:cTn>
                                        <p:tgtEl>
                                          <p:spTgt spid="1390598"/>
                                        </p:tgtEl>
                                        <p:attrNameLst>
                                          <p:attrName>style.visibility</p:attrName>
                                        </p:attrNameLst>
                                      </p:cBhvr>
                                      <p:to>
                                        <p:strVal val="visible"/>
                                      </p:to>
                                    </p:set>
                                    <p:animEffect transition="in" filter="dissolve">
                                      <p:cBhvr>
                                        <p:cTn id="44" dur="500"/>
                                        <p:tgtEl>
                                          <p:spTgt spid="1390598"/>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390616"/>
                                        </p:tgtEl>
                                        <p:attrNameLst>
                                          <p:attrName>style.visibility</p:attrName>
                                        </p:attrNameLst>
                                      </p:cBhvr>
                                      <p:to>
                                        <p:strVal val="visible"/>
                                      </p:to>
                                    </p:set>
                                    <p:animEffect transition="in" filter="dissolve">
                                      <p:cBhvr>
                                        <p:cTn id="47" dur="500"/>
                                        <p:tgtEl>
                                          <p:spTgt spid="1390616"/>
                                        </p:tgtEl>
                                      </p:cBhvr>
                                    </p:animEffect>
                                  </p:childTnLst>
                                </p:cTn>
                              </p:par>
                            </p:childTnLst>
                          </p:cTn>
                        </p:par>
                        <p:par>
                          <p:cTn id="48" fill="hold" nodeType="afterGroup">
                            <p:stCondLst>
                              <p:cond delay="3500"/>
                            </p:stCondLst>
                            <p:childTnLst>
                              <p:par>
                                <p:cTn id="49" presetID="9" presetClass="entr" presetSubtype="0" fill="hold" grpId="0" nodeType="afterEffect">
                                  <p:stCondLst>
                                    <p:cond delay="0"/>
                                  </p:stCondLst>
                                  <p:childTnLst>
                                    <p:set>
                                      <p:cBhvr>
                                        <p:cTn id="50" dur="1" fill="hold">
                                          <p:stCondLst>
                                            <p:cond delay="0"/>
                                          </p:stCondLst>
                                        </p:cTn>
                                        <p:tgtEl>
                                          <p:spTgt spid="1390599"/>
                                        </p:tgtEl>
                                        <p:attrNameLst>
                                          <p:attrName>style.visibility</p:attrName>
                                        </p:attrNameLst>
                                      </p:cBhvr>
                                      <p:to>
                                        <p:strVal val="visible"/>
                                      </p:to>
                                    </p:set>
                                    <p:animEffect transition="in" filter="dissolve">
                                      <p:cBhvr>
                                        <p:cTn id="51" dur="500"/>
                                        <p:tgtEl>
                                          <p:spTgt spid="1390599"/>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390617"/>
                                        </p:tgtEl>
                                        <p:attrNameLst>
                                          <p:attrName>style.visibility</p:attrName>
                                        </p:attrNameLst>
                                      </p:cBhvr>
                                      <p:to>
                                        <p:strVal val="visible"/>
                                      </p:to>
                                    </p:set>
                                    <p:animEffect transition="in" filter="dissolve">
                                      <p:cBhvr>
                                        <p:cTn id="54" dur="500"/>
                                        <p:tgtEl>
                                          <p:spTgt spid="1390617"/>
                                        </p:tgtEl>
                                      </p:cBhvr>
                                    </p:animEffect>
                                  </p:childTnLst>
                                </p:cTn>
                              </p:par>
                            </p:childTnLst>
                          </p:cTn>
                        </p:par>
                        <p:par>
                          <p:cTn id="55" fill="hold" nodeType="afterGroup">
                            <p:stCondLst>
                              <p:cond delay="4000"/>
                            </p:stCondLst>
                            <p:childTnLst>
                              <p:par>
                                <p:cTn id="56" presetID="9" presetClass="entr" presetSubtype="0" fill="hold" grpId="0" nodeType="afterEffect">
                                  <p:stCondLst>
                                    <p:cond delay="0"/>
                                  </p:stCondLst>
                                  <p:childTnLst>
                                    <p:set>
                                      <p:cBhvr>
                                        <p:cTn id="57" dur="1" fill="hold">
                                          <p:stCondLst>
                                            <p:cond delay="0"/>
                                          </p:stCondLst>
                                        </p:cTn>
                                        <p:tgtEl>
                                          <p:spTgt spid="1390600"/>
                                        </p:tgtEl>
                                        <p:attrNameLst>
                                          <p:attrName>style.visibility</p:attrName>
                                        </p:attrNameLst>
                                      </p:cBhvr>
                                      <p:to>
                                        <p:strVal val="visible"/>
                                      </p:to>
                                    </p:set>
                                    <p:animEffect transition="in" filter="dissolve">
                                      <p:cBhvr>
                                        <p:cTn id="58" dur="500"/>
                                        <p:tgtEl>
                                          <p:spTgt spid="1390600"/>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390618"/>
                                        </p:tgtEl>
                                        <p:attrNameLst>
                                          <p:attrName>style.visibility</p:attrName>
                                        </p:attrNameLst>
                                      </p:cBhvr>
                                      <p:to>
                                        <p:strVal val="visible"/>
                                      </p:to>
                                    </p:set>
                                    <p:animEffect transition="in" filter="dissolve">
                                      <p:cBhvr>
                                        <p:cTn id="61" dur="500"/>
                                        <p:tgtEl>
                                          <p:spTgt spid="1390618"/>
                                        </p:tgtEl>
                                      </p:cBhvr>
                                    </p:animEffect>
                                  </p:childTnLst>
                                </p:cTn>
                              </p:par>
                            </p:childTnLst>
                          </p:cTn>
                        </p:par>
                        <p:par>
                          <p:cTn id="62" fill="hold" nodeType="afterGroup">
                            <p:stCondLst>
                              <p:cond delay="4500"/>
                            </p:stCondLst>
                            <p:childTnLst>
                              <p:par>
                                <p:cTn id="63" presetID="9" presetClass="entr" presetSubtype="0" fill="hold" grpId="0" nodeType="afterEffect">
                                  <p:stCondLst>
                                    <p:cond delay="0"/>
                                  </p:stCondLst>
                                  <p:childTnLst>
                                    <p:set>
                                      <p:cBhvr>
                                        <p:cTn id="64" dur="1" fill="hold">
                                          <p:stCondLst>
                                            <p:cond delay="0"/>
                                          </p:stCondLst>
                                        </p:cTn>
                                        <p:tgtEl>
                                          <p:spTgt spid="1390601"/>
                                        </p:tgtEl>
                                        <p:attrNameLst>
                                          <p:attrName>style.visibility</p:attrName>
                                        </p:attrNameLst>
                                      </p:cBhvr>
                                      <p:to>
                                        <p:strVal val="visible"/>
                                      </p:to>
                                    </p:set>
                                    <p:animEffect transition="in" filter="dissolve">
                                      <p:cBhvr>
                                        <p:cTn id="65" dur="500"/>
                                        <p:tgtEl>
                                          <p:spTgt spid="1390601"/>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390619"/>
                                        </p:tgtEl>
                                        <p:attrNameLst>
                                          <p:attrName>style.visibility</p:attrName>
                                        </p:attrNameLst>
                                      </p:cBhvr>
                                      <p:to>
                                        <p:strVal val="visible"/>
                                      </p:to>
                                    </p:set>
                                    <p:animEffect transition="in" filter="dissolve">
                                      <p:cBhvr>
                                        <p:cTn id="68" dur="500"/>
                                        <p:tgtEl>
                                          <p:spTgt spid="1390619"/>
                                        </p:tgtEl>
                                      </p:cBhvr>
                                    </p:animEffect>
                                  </p:childTnLst>
                                </p:cTn>
                              </p:par>
                            </p:childTnLst>
                          </p:cTn>
                        </p:par>
                        <p:par>
                          <p:cTn id="69" fill="hold" nodeType="afterGroup">
                            <p:stCondLst>
                              <p:cond delay="5000"/>
                            </p:stCondLst>
                            <p:childTnLst>
                              <p:par>
                                <p:cTn id="70" presetID="9" presetClass="entr" presetSubtype="0" fill="hold" grpId="0" nodeType="afterEffect">
                                  <p:stCondLst>
                                    <p:cond delay="0"/>
                                  </p:stCondLst>
                                  <p:childTnLst>
                                    <p:set>
                                      <p:cBhvr>
                                        <p:cTn id="71" dur="1" fill="hold">
                                          <p:stCondLst>
                                            <p:cond delay="0"/>
                                          </p:stCondLst>
                                        </p:cTn>
                                        <p:tgtEl>
                                          <p:spTgt spid="1390602"/>
                                        </p:tgtEl>
                                        <p:attrNameLst>
                                          <p:attrName>style.visibility</p:attrName>
                                        </p:attrNameLst>
                                      </p:cBhvr>
                                      <p:to>
                                        <p:strVal val="visible"/>
                                      </p:to>
                                    </p:set>
                                    <p:animEffect transition="in" filter="dissolve">
                                      <p:cBhvr>
                                        <p:cTn id="72" dur="500"/>
                                        <p:tgtEl>
                                          <p:spTgt spid="1390602"/>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1390620"/>
                                        </p:tgtEl>
                                        <p:attrNameLst>
                                          <p:attrName>style.visibility</p:attrName>
                                        </p:attrNameLst>
                                      </p:cBhvr>
                                      <p:to>
                                        <p:strVal val="visible"/>
                                      </p:to>
                                    </p:set>
                                    <p:animEffect transition="in" filter="dissolve">
                                      <p:cBhvr>
                                        <p:cTn id="75" dur="500"/>
                                        <p:tgtEl>
                                          <p:spTgt spid="1390620"/>
                                        </p:tgtEl>
                                      </p:cBhvr>
                                    </p:animEffect>
                                  </p:childTnLst>
                                </p:cTn>
                              </p:par>
                            </p:childTnLst>
                          </p:cTn>
                        </p:par>
                        <p:par>
                          <p:cTn id="76" fill="hold" nodeType="afterGroup">
                            <p:stCondLst>
                              <p:cond delay="5500"/>
                            </p:stCondLst>
                            <p:childTnLst>
                              <p:par>
                                <p:cTn id="77" presetID="9" presetClass="entr" presetSubtype="0" fill="hold" grpId="0" nodeType="afterEffect">
                                  <p:stCondLst>
                                    <p:cond delay="0"/>
                                  </p:stCondLst>
                                  <p:childTnLst>
                                    <p:set>
                                      <p:cBhvr>
                                        <p:cTn id="78" dur="1" fill="hold">
                                          <p:stCondLst>
                                            <p:cond delay="0"/>
                                          </p:stCondLst>
                                        </p:cTn>
                                        <p:tgtEl>
                                          <p:spTgt spid="1390603"/>
                                        </p:tgtEl>
                                        <p:attrNameLst>
                                          <p:attrName>style.visibility</p:attrName>
                                        </p:attrNameLst>
                                      </p:cBhvr>
                                      <p:to>
                                        <p:strVal val="visible"/>
                                      </p:to>
                                    </p:set>
                                    <p:animEffect transition="in" filter="dissolve">
                                      <p:cBhvr>
                                        <p:cTn id="79" dur="500"/>
                                        <p:tgtEl>
                                          <p:spTgt spid="1390603"/>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1390621"/>
                                        </p:tgtEl>
                                        <p:attrNameLst>
                                          <p:attrName>style.visibility</p:attrName>
                                        </p:attrNameLst>
                                      </p:cBhvr>
                                      <p:to>
                                        <p:strVal val="visible"/>
                                      </p:to>
                                    </p:set>
                                    <p:animEffect transition="in" filter="dissolve">
                                      <p:cBhvr>
                                        <p:cTn id="82" dur="500"/>
                                        <p:tgtEl>
                                          <p:spTgt spid="1390621"/>
                                        </p:tgtEl>
                                      </p:cBhvr>
                                    </p:animEffect>
                                  </p:childTnLst>
                                </p:cTn>
                              </p:par>
                            </p:childTnLst>
                          </p:cTn>
                        </p:par>
                        <p:par>
                          <p:cTn id="83" fill="hold" nodeType="afterGroup">
                            <p:stCondLst>
                              <p:cond delay="6000"/>
                            </p:stCondLst>
                            <p:childTnLst>
                              <p:par>
                                <p:cTn id="84" presetID="9" presetClass="entr" presetSubtype="0" fill="hold" grpId="0" nodeType="afterEffect">
                                  <p:stCondLst>
                                    <p:cond delay="0"/>
                                  </p:stCondLst>
                                  <p:childTnLst>
                                    <p:set>
                                      <p:cBhvr>
                                        <p:cTn id="85" dur="1" fill="hold">
                                          <p:stCondLst>
                                            <p:cond delay="0"/>
                                          </p:stCondLst>
                                        </p:cTn>
                                        <p:tgtEl>
                                          <p:spTgt spid="1390604"/>
                                        </p:tgtEl>
                                        <p:attrNameLst>
                                          <p:attrName>style.visibility</p:attrName>
                                        </p:attrNameLst>
                                      </p:cBhvr>
                                      <p:to>
                                        <p:strVal val="visible"/>
                                      </p:to>
                                    </p:set>
                                    <p:animEffect transition="in" filter="dissolve">
                                      <p:cBhvr>
                                        <p:cTn id="86" dur="500"/>
                                        <p:tgtEl>
                                          <p:spTgt spid="1390604"/>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1390622"/>
                                        </p:tgtEl>
                                        <p:attrNameLst>
                                          <p:attrName>style.visibility</p:attrName>
                                        </p:attrNameLst>
                                      </p:cBhvr>
                                      <p:to>
                                        <p:strVal val="visible"/>
                                      </p:to>
                                    </p:set>
                                    <p:animEffect transition="in" filter="dissolve">
                                      <p:cBhvr>
                                        <p:cTn id="89" dur="500"/>
                                        <p:tgtEl>
                                          <p:spTgt spid="1390622"/>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1" presetClass="entr" presetSubtype="4" fill="hold" grpId="0" nodeType="clickEffect">
                                  <p:stCondLst>
                                    <p:cond delay="0"/>
                                  </p:stCondLst>
                                  <p:childTnLst>
                                    <p:set>
                                      <p:cBhvr>
                                        <p:cTn id="93" dur="1" fill="hold">
                                          <p:stCondLst>
                                            <p:cond delay="0"/>
                                          </p:stCondLst>
                                        </p:cTn>
                                        <p:tgtEl>
                                          <p:spTgt spid="1390649"/>
                                        </p:tgtEl>
                                        <p:attrNameLst>
                                          <p:attrName>style.visibility</p:attrName>
                                        </p:attrNameLst>
                                      </p:cBhvr>
                                      <p:to>
                                        <p:strVal val="visible"/>
                                      </p:to>
                                    </p:set>
                                    <p:animEffect transition="in" filter="wheel(4)">
                                      <p:cBhvr>
                                        <p:cTn id="94" dur="2000"/>
                                        <p:tgtEl>
                                          <p:spTgt spid="1390649"/>
                                        </p:tgtEl>
                                      </p:cBhvr>
                                    </p:animEffect>
                                  </p:childTnLst>
                                </p:cTn>
                              </p:par>
                              <p:par>
                                <p:cTn id="95" presetID="21" presetClass="entr" presetSubtype="4" fill="hold" grpId="0" nodeType="withEffect">
                                  <p:stCondLst>
                                    <p:cond delay="0"/>
                                  </p:stCondLst>
                                  <p:childTnLst>
                                    <p:set>
                                      <p:cBhvr>
                                        <p:cTn id="96" dur="1" fill="hold">
                                          <p:stCondLst>
                                            <p:cond delay="0"/>
                                          </p:stCondLst>
                                        </p:cTn>
                                        <p:tgtEl>
                                          <p:spTgt spid="1390650"/>
                                        </p:tgtEl>
                                        <p:attrNameLst>
                                          <p:attrName>style.visibility</p:attrName>
                                        </p:attrNameLst>
                                      </p:cBhvr>
                                      <p:to>
                                        <p:strVal val="visible"/>
                                      </p:to>
                                    </p:set>
                                    <p:animEffect transition="in" filter="wheel(4)">
                                      <p:cBhvr>
                                        <p:cTn id="97" dur="2000"/>
                                        <p:tgtEl>
                                          <p:spTgt spid="1390650"/>
                                        </p:tgtEl>
                                      </p:cBhvr>
                                    </p:animEffect>
                                  </p:childTnLst>
                                </p:cTn>
                              </p:par>
                            </p:childTnLst>
                          </p:cTn>
                        </p:par>
                        <p:par>
                          <p:cTn id="98" fill="hold" nodeType="afterGroup">
                            <p:stCondLst>
                              <p:cond delay="2000"/>
                            </p:stCondLst>
                            <p:childTnLst>
                              <p:par>
                                <p:cTn id="99" presetID="9" presetClass="entr" presetSubtype="0" fill="hold" grpId="0" nodeType="afterEffect">
                                  <p:stCondLst>
                                    <p:cond delay="0"/>
                                  </p:stCondLst>
                                  <p:childTnLst>
                                    <p:set>
                                      <p:cBhvr>
                                        <p:cTn id="100" dur="1" fill="hold">
                                          <p:stCondLst>
                                            <p:cond delay="0"/>
                                          </p:stCondLst>
                                        </p:cTn>
                                        <p:tgtEl>
                                          <p:spTgt spid="1390613"/>
                                        </p:tgtEl>
                                        <p:attrNameLst>
                                          <p:attrName>style.visibility</p:attrName>
                                        </p:attrNameLst>
                                      </p:cBhvr>
                                      <p:to>
                                        <p:strVal val="visible"/>
                                      </p:to>
                                    </p:set>
                                    <p:animEffect transition="in" filter="dissolve">
                                      <p:cBhvr>
                                        <p:cTn id="101" dur="500"/>
                                        <p:tgtEl>
                                          <p:spTgt spid="1390613"/>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1390631"/>
                                        </p:tgtEl>
                                        <p:attrNameLst>
                                          <p:attrName>style.visibility</p:attrName>
                                        </p:attrNameLst>
                                      </p:cBhvr>
                                      <p:to>
                                        <p:strVal val="visible"/>
                                      </p:to>
                                    </p:set>
                                    <p:animEffect transition="in" filter="dissolve">
                                      <p:cBhvr>
                                        <p:cTn id="104" dur="500"/>
                                        <p:tgtEl>
                                          <p:spTgt spid="1390631"/>
                                        </p:tgtEl>
                                      </p:cBhvr>
                                    </p:animEffect>
                                  </p:childTnLst>
                                </p:cTn>
                              </p:par>
                            </p:childTnLst>
                          </p:cTn>
                        </p:par>
                        <p:par>
                          <p:cTn id="105" fill="hold" nodeType="afterGroup">
                            <p:stCondLst>
                              <p:cond delay="2500"/>
                            </p:stCondLst>
                            <p:childTnLst>
                              <p:par>
                                <p:cTn id="106" presetID="9" presetClass="entr" presetSubtype="0" fill="hold" grpId="0" nodeType="afterEffect">
                                  <p:stCondLst>
                                    <p:cond delay="0"/>
                                  </p:stCondLst>
                                  <p:childTnLst>
                                    <p:set>
                                      <p:cBhvr>
                                        <p:cTn id="107" dur="1" fill="hold">
                                          <p:stCondLst>
                                            <p:cond delay="0"/>
                                          </p:stCondLst>
                                        </p:cTn>
                                        <p:tgtEl>
                                          <p:spTgt spid="1390605"/>
                                        </p:tgtEl>
                                        <p:attrNameLst>
                                          <p:attrName>style.visibility</p:attrName>
                                        </p:attrNameLst>
                                      </p:cBhvr>
                                      <p:to>
                                        <p:strVal val="visible"/>
                                      </p:to>
                                    </p:set>
                                    <p:animEffect transition="in" filter="dissolve">
                                      <p:cBhvr>
                                        <p:cTn id="108" dur="500"/>
                                        <p:tgtEl>
                                          <p:spTgt spid="1390605"/>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1390623"/>
                                        </p:tgtEl>
                                        <p:attrNameLst>
                                          <p:attrName>style.visibility</p:attrName>
                                        </p:attrNameLst>
                                      </p:cBhvr>
                                      <p:to>
                                        <p:strVal val="visible"/>
                                      </p:to>
                                    </p:set>
                                    <p:animEffect transition="in" filter="dissolve">
                                      <p:cBhvr>
                                        <p:cTn id="111" dur="500"/>
                                        <p:tgtEl>
                                          <p:spTgt spid="1390623"/>
                                        </p:tgtEl>
                                      </p:cBhvr>
                                    </p:animEffect>
                                  </p:childTnLst>
                                </p:cTn>
                              </p:par>
                            </p:childTnLst>
                          </p:cTn>
                        </p:par>
                        <p:par>
                          <p:cTn id="112" fill="hold" nodeType="afterGroup">
                            <p:stCondLst>
                              <p:cond delay="3000"/>
                            </p:stCondLst>
                            <p:childTnLst>
                              <p:par>
                                <p:cTn id="113" presetID="9" presetClass="entr" presetSubtype="0" fill="hold" grpId="0" nodeType="afterEffect">
                                  <p:stCondLst>
                                    <p:cond delay="0"/>
                                  </p:stCondLst>
                                  <p:childTnLst>
                                    <p:set>
                                      <p:cBhvr>
                                        <p:cTn id="114" dur="1" fill="hold">
                                          <p:stCondLst>
                                            <p:cond delay="0"/>
                                          </p:stCondLst>
                                        </p:cTn>
                                        <p:tgtEl>
                                          <p:spTgt spid="1390606"/>
                                        </p:tgtEl>
                                        <p:attrNameLst>
                                          <p:attrName>style.visibility</p:attrName>
                                        </p:attrNameLst>
                                      </p:cBhvr>
                                      <p:to>
                                        <p:strVal val="visible"/>
                                      </p:to>
                                    </p:set>
                                    <p:animEffect transition="in" filter="dissolve">
                                      <p:cBhvr>
                                        <p:cTn id="115" dur="500"/>
                                        <p:tgtEl>
                                          <p:spTgt spid="1390606"/>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1390624"/>
                                        </p:tgtEl>
                                        <p:attrNameLst>
                                          <p:attrName>style.visibility</p:attrName>
                                        </p:attrNameLst>
                                      </p:cBhvr>
                                      <p:to>
                                        <p:strVal val="visible"/>
                                      </p:to>
                                    </p:set>
                                    <p:animEffect transition="in" filter="dissolve">
                                      <p:cBhvr>
                                        <p:cTn id="118" dur="500"/>
                                        <p:tgtEl>
                                          <p:spTgt spid="1390624"/>
                                        </p:tgtEl>
                                      </p:cBhvr>
                                    </p:animEffect>
                                  </p:childTnLst>
                                </p:cTn>
                              </p:par>
                            </p:childTnLst>
                          </p:cTn>
                        </p:par>
                        <p:par>
                          <p:cTn id="119" fill="hold" nodeType="afterGroup">
                            <p:stCondLst>
                              <p:cond delay="3500"/>
                            </p:stCondLst>
                            <p:childTnLst>
                              <p:par>
                                <p:cTn id="120" presetID="9" presetClass="entr" presetSubtype="0" fill="hold" grpId="0" nodeType="afterEffect">
                                  <p:stCondLst>
                                    <p:cond delay="0"/>
                                  </p:stCondLst>
                                  <p:childTnLst>
                                    <p:set>
                                      <p:cBhvr>
                                        <p:cTn id="121" dur="1" fill="hold">
                                          <p:stCondLst>
                                            <p:cond delay="0"/>
                                          </p:stCondLst>
                                        </p:cTn>
                                        <p:tgtEl>
                                          <p:spTgt spid="1390607"/>
                                        </p:tgtEl>
                                        <p:attrNameLst>
                                          <p:attrName>style.visibility</p:attrName>
                                        </p:attrNameLst>
                                      </p:cBhvr>
                                      <p:to>
                                        <p:strVal val="visible"/>
                                      </p:to>
                                    </p:set>
                                    <p:animEffect transition="in" filter="dissolve">
                                      <p:cBhvr>
                                        <p:cTn id="122" dur="500"/>
                                        <p:tgtEl>
                                          <p:spTgt spid="1390607"/>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1390625"/>
                                        </p:tgtEl>
                                        <p:attrNameLst>
                                          <p:attrName>style.visibility</p:attrName>
                                        </p:attrNameLst>
                                      </p:cBhvr>
                                      <p:to>
                                        <p:strVal val="visible"/>
                                      </p:to>
                                    </p:set>
                                    <p:animEffect transition="in" filter="dissolve">
                                      <p:cBhvr>
                                        <p:cTn id="125" dur="500"/>
                                        <p:tgtEl>
                                          <p:spTgt spid="1390625"/>
                                        </p:tgtEl>
                                      </p:cBhvr>
                                    </p:animEffect>
                                  </p:childTnLst>
                                </p:cTn>
                              </p:par>
                            </p:childTnLst>
                          </p:cTn>
                        </p:par>
                        <p:par>
                          <p:cTn id="126" fill="hold" nodeType="afterGroup">
                            <p:stCondLst>
                              <p:cond delay="4000"/>
                            </p:stCondLst>
                            <p:childTnLst>
                              <p:par>
                                <p:cTn id="127" presetID="9" presetClass="entr" presetSubtype="0" fill="hold" grpId="0" nodeType="afterEffect">
                                  <p:stCondLst>
                                    <p:cond delay="0"/>
                                  </p:stCondLst>
                                  <p:childTnLst>
                                    <p:set>
                                      <p:cBhvr>
                                        <p:cTn id="128" dur="1" fill="hold">
                                          <p:stCondLst>
                                            <p:cond delay="0"/>
                                          </p:stCondLst>
                                        </p:cTn>
                                        <p:tgtEl>
                                          <p:spTgt spid="1390608"/>
                                        </p:tgtEl>
                                        <p:attrNameLst>
                                          <p:attrName>style.visibility</p:attrName>
                                        </p:attrNameLst>
                                      </p:cBhvr>
                                      <p:to>
                                        <p:strVal val="visible"/>
                                      </p:to>
                                    </p:set>
                                    <p:animEffect transition="in" filter="dissolve">
                                      <p:cBhvr>
                                        <p:cTn id="129" dur="500"/>
                                        <p:tgtEl>
                                          <p:spTgt spid="1390608"/>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1390626"/>
                                        </p:tgtEl>
                                        <p:attrNameLst>
                                          <p:attrName>style.visibility</p:attrName>
                                        </p:attrNameLst>
                                      </p:cBhvr>
                                      <p:to>
                                        <p:strVal val="visible"/>
                                      </p:to>
                                    </p:set>
                                    <p:animEffect transition="in" filter="dissolve">
                                      <p:cBhvr>
                                        <p:cTn id="132" dur="500"/>
                                        <p:tgtEl>
                                          <p:spTgt spid="1390626"/>
                                        </p:tgtEl>
                                      </p:cBhvr>
                                    </p:animEffect>
                                  </p:childTnLst>
                                </p:cTn>
                              </p:par>
                            </p:childTnLst>
                          </p:cTn>
                        </p:par>
                        <p:par>
                          <p:cTn id="133" fill="hold" nodeType="afterGroup">
                            <p:stCondLst>
                              <p:cond delay="4500"/>
                            </p:stCondLst>
                            <p:childTnLst>
                              <p:par>
                                <p:cTn id="134" presetID="9" presetClass="entr" presetSubtype="0" fill="hold" grpId="0" nodeType="afterEffect">
                                  <p:stCondLst>
                                    <p:cond delay="0"/>
                                  </p:stCondLst>
                                  <p:childTnLst>
                                    <p:set>
                                      <p:cBhvr>
                                        <p:cTn id="135" dur="1" fill="hold">
                                          <p:stCondLst>
                                            <p:cond delay="0"/>
                                          </p:stCondLst>
                                        </p:cTn>
                                        <p:tgtEl>
                                          <p:spTgt spid="1390609"/>
                                        </p:tgtEl>
                                        <p:attrNameLst>
                                          <p:attrName>style.visibility</p:attrName>
                                        </p:attrNameLst>
                                      </p:cBhvr>
                                      <p:to>
                                        <p:strVal val="visible"/>
                                      </p:to>
                                    </p:set>
                                    <p:animEffect transition="in" filter="dissolve">
                                      <p:cBhvr>
                                        <p:cTn id="136" dur="500"/>
                                        <p:tgtEl>
                                          <p:spTgt spid="1390609"/>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1390627"/>
                                        </p:tgtEl>
                                        <p:attrNameLst>
                                          <p:attrName>style.visibility</p:attrName>
                                        </p:attrNameLst>
                                      </p:cBhvr>
                                      <p:to>
                                        <p:strVal val="visible"/>
                                      </p:to>
                                    </p:set>
                                    <p:animEffect transition="in" filter="dissolve">
                                      <p:cBhvr>
                                        <p:cTn id="139" dur="500"/>
                                        <p:tgtEl>
                                          <p:spTgt spid="1390627"/>
                                        </p:tgtEl>
                                      </p:cBhvr>
                                    </p:animEffect>
                                  </p:childTnLst>
                                </p:cTn>
                              </p:par>
                            </p:childTnLst>
                          </p:cTn>
                        </p:par>
                        <p:par>
                          <p:cTn id="140" fill="hold" nodeType="afterGroup">
                            <p:stCondLst>
                              <p:cond delay="5000"/>
                            </p:stCondLst>
                            <p:childTnLst>
                              <p:par>
                                <p:cTn id="141" presetID="9" presetClass="entr" presetSubtype="0" fill="hold" grpId="0" nodeType="afterEffect">
                                  <p:stCondLst>
                                    <p:cond delay="0"/>
                                  </p:stCondLst>
                                  <p:childTnLst>
                                    <p:set>
                                      <p:cBhvr>
                                        <p:cTn id="142" dur="1" fill="hold">
                                          <p:stCondLst>
                                            <p:cond delay="0"/>
                                          </p:stCondLst>
                                        </p:cTn>
                                        <p:tgtEl>
                                          <p:spTgt spid="1390610"/>
                                        </p:tgtEl>
                                        <p:attrNameLst>
                                          <p:attrName>style.visibility</p:attrName>
                                        </p:attrNameLst>
                                      </p:cBhvr>
                                      <p:to>
                                        <p:strVal val="visible"/>
                                      </p:to>
                                    </p:set>
                                    <p:animEffect transition="in" filter="dissolve">
                                      <p:cBhvr>
                                        <p:cTn id="143" dur="500"/>
                                        <p:tgtEl>
                                          <p:spTgt spid="1390610"/>
                                        </p:tgtEl>
                                      </p:cBhvr>
                                    </p:animEffect>
                                  </p:childTnLst>
                                </p:cTn>
                              </p:par>
                              <p:par>
                                <p:cTn id="144" presetID="9" presetClass="entr" presetSubtype="0" fill="hold" grpId="0" nodeType="withEffect">
                                  <p:stCondLst>
                                    <p:cond delay="0"/>
                                  </p:stCondLst>
                                  <p:childTnLst>
                                    <p:set>
                                      <p:cBhvr>
                                        <p:cTn id="145" dur="1" fill="hold">
                                          <p:stCondLst>
                                            <p:cond delay="0"/>
                                          </p:stCondLst>
                                        </p:cTn>
                                        <p:tgtEl>
                                          <p:spTgt spid="1390628"/>
                                        </p:tgtEl>
                                        <p:attrNameLst>
                                          <p:attrName>style.visibility</p:attrName>
                                        </p:attrNameLst>
                                      </p:cBhvr>
                                      <p:to>
                                        <p:strVal val="visible"/>
                                      </p:to>
                                    </p:set>
                                    <p:animEffect transition="in" filter="dissolve">
                                      <p:cBhvr>
                                        <p:cTn id="146" dur="500"/>
                                        <p:tgtEl>
                                          <p:spTgt spid="1390628"/>
                                        </p:tgtEl>
                                      </p:cBhvr>
                                    </p:animEffect>
                                  </p:childTnLst>
                                </p:cTn>
                              </p:par>
                            </p:childTnLst>
                          </p:cTn>
                        </p:par>
                        <p:par>
                          <p:cTn id="147" fill="hold" nodeType="afterGroup">
                            <p:stCondLst>
                              <p:cond delay="5500"/>
                            </p:stCondLst>
                            <p:childTnLst>
                              <p:par>
                                <p:cTn id="148" presetID="9" presetClass="entr" presetSubtype="0" fill="hold" grpId="0" nodeType="afterEffect">
                                  <p:stCondLst>
                                    <p:cond delay="0"/>
                                  </p:stCondLst>
                                  <p:childTnLst>
                                    <p:set>
                                      <p:cBhvr>
                                        <p:cTn id="149" dur="1" fill="hold">
                                          <p:stCondLst>
                                            <p:cond delay="0"/>
                                          </p:stCondLst>
                                        </p:cTn>
                                        <p:tgtEl>
                                          <p:spTgt spid="1390611"/>
                                        </p:tgtEl>
                                        <p:attrNameLst>
                                          <p:attrName>style.visibility</p:attrName>
                                        </p:attrNameLst>
                                      </p:cBhvr>
                                      <p:to>
                                        <p:strVal val="visible"/>
                                      </p:to>
                                    </p:set>
                                    <p:animEffect transition="in" filter="dissolve">
                                      <p:cBhvr>
                                        <p:cTn id="150" dur="500"/>
                                        <p:tgtEl>
                                          <p:spTgt spid="1390611"/>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1390629"/>
                                        </p:tgtEl>
                                        <p:attrNameLst>
                                          <p:attrName>style.visibility</p:attrName>
                                        </p:attrNameLst>
                                      </p:cBhvr>
                                      <p:to>
                                        <p:strVal val="visible"/>
                                      </p:to>
                                    </p:set>
                                    <p:animEffect transition="in" filter="dissolve">
                                      <p:cBhvr>
                                        <p:cTn id="153" dur="500"/>
                                        <p:tgtEl>
                                          <p:spTgt spid="1390629"/>
                                        </p:tgtEl>
                                      </p:cBhvr>
                                    </p:animEffect>
                                  </p:childTnLst>
                                </p:cTn>
                              </p:par>
                            </p:childTnLst>
                          </p:cTn>
                        </p:par>
                        <p:par>
                          <p:cTn id="154" fill="hold" nodeType="afterGroup">
                            <p:stCondLst>
                              <p:cond delay="6000"/>
                            </p:stCondLst>
                            <p:childTnLst>
                              <p:par>
                                <p:cTn id="155" presetID="9" presetClass="entr" presetSubtype="0" fill="hold" grpId="0" nodeType="afterEffect">
                                  <p:stCondLst>
                                    <p:cond delay="0"/>
                                  </p:stCondLst>
                                  <p:childTnLst>
                                    <p:set>
                                      <p:cBhvr>
                                        <p:cTn id="156" dur="1" fill="hold">
                                          <p:stCondLst>
                                            <p:cond delay="0"/>
                                          </p:stCondLst>
                                        </p:cTn>
                                        <p:tgtEl>
                                          <p:spTgt spid="1390612"/>
                                        </p:tgtEl>
                                        <p:attrNameLst>
                                          <p:attrName>style.visibility</p:attrName>
                                        </p:attrNameLst>
                                      </p:cBhvr>
                                      <p:to>
                                        <p:strVal val="visible"/>
                                      </p:to>
                                    </p:set>
                                    <p:animEffect transition="in" filter="dissolve">
                                      <p:cBhvr>
                                        <p:cTn id="157" dur="500"/>
                                        <p:tgtEl>
                                          <p:spTgt spid="1390612"/>
                                        </p:tgtEl>
                                      </p:cBhvr>
                                    </p:animEffect>
                                  </p:childTnLst>
                                </p:cTn>
                              </p:par>
                              <p:par>
                                <p:cTn id="158" presetID="9" presetClass="entr" presetSubtype="0" fill="hold" grpId="0" nodeType="withEffect">
                                  <p:stCondLst>
                                    <p:cond delay="0"/>
                                  </p:stCondLst>
                                  <p:childTnLst>
                                    <p:set>
                                      <p:cBhvr>
                                        <p:cTn id="159" dur="1" fill="hold">
                                          <p:stCondLst>
                                            <p:cond delay="0"/>
                                          </p:stCondLst>
                                        </p:cTn>
                                        <p:tgtEl>
                                          <p:spTgt spid="1390630"/>
                                        </p:tgtEl>
                                        <p:attrNameLst>
                                          <p:attrName>style.visibility</p:attrName>
                                        </p:attrNameLst>
                                      </p:cBhvr>
                                      <p:to>
                                        <p:strVal val="visible"/>
                                      </p:to>
                                    </p:set>
                                    <p:animEffect transition="in" filter="dissolve">
                                      <p:cBhvr>
                                        <p:cTn id="160" dur="500"/>
                                        <p:tgtEl>
                                          <p:spTgt spid="1390630"/>
                                        </p:tgtEl>
                                      </p:cBhvr>
                                    </p:animEffect>
                                  </p:childTnLst>
                                </p:cTn>
                              </p:par>
                            </p:childTnLst>
                          </p:cTn>
                        </p:par>
                        <p:par>
                          <p:cTn id="161" fill="hold" nodeType="afterGroup">
                            <p:stCondLst>
                              <p:cond delay="6500"/>
                            </p:stCondLst>
                            <p:childTnLst>
                              <p:par>
                                <p:cTn id="162" presetID="9" presetClass="entr" presetSubtype="0" fill="hold" grpId="0" nodeType="afterEffect">
                                  <p:stCondLst>
                                    <p:cond delay="0"/>
                                  </p:stCondLst>
                                  <p:childTnLst>
                                    <p:set>
                                      <p:cBhvr>
                                        <p:cTn id="163" dur="1" fill="hold">
                                          <p:stCondLst>
                                            <p:cond delay="0"/>
                                          </p:stCondLst>
                                        </p:cTn>
                                        <p:tgtEl>
                                          <p:spTgt spid="1390633"/>
                                        </p:tgtEl>
                                        <p:attrNameLst>
                                          <p:attrName>style.visibility</p:attrName>
                                        </p:attrNameLst>
                                      </p:cBhvr>
                                      <p:to>
                                        <p:strVal val="visible"/>
                                      </p:to>
                                    </p:set>
                                    <p:animEffect transition="in" filter="dissolve">
                                      <p:cBhvr>
                                        <p:cTn id="164" dur="500"/>
                                        <p:tgtEl>
                                          <p:spTgt spid="1390633"/>
                                        </p:tgtEl>
                                      </p:cBhvr>
                                    </p:animEffect>
                                  </p:childTnLst>
                                </p:cTn>
                              </p:par>
                            </p:childTnLst>
                          </p:cTn>
                        </p:par>
                        <p:par>
                          <p:cTn id="165" fill="hold" nodeType="afterGroup">
                            <p:stCondLst>
                              <p:cond delay="7000"/>
                            </p:stCondLst>
                            <p:childTnLst>
                              <p:par>
                                <p:cTn id="166" presetID="9" presetClass="entr" presetSubtype="0" fill="hold" grpId="0" nodeType="afterEffect">
                                  <p:stCondLst>
                                    <p:cond delay="0"/>
                                  </p:stCondLst>
                                  <p:childTnLst>
                                    <p:set>
                                      <p:cBhvr>
                                        <p:cTn id="167" dur="1" fill="hold">
                                          <p:stCondLst>
                                            <p:cond delay="0"/>
                                          </p:stCondLst>
                                        </p:cTn>
                                        <p:tgtEl>
                                          <p:spTgt spid="1390634"/>
                                        </p:tgtEl>
                                        <p:attrNameLst>
                                          <p:attrName>style.visibility</p:attrName>
                                        </p:attrNameLst>
                                      </p:cBhvr>
                                      <p:to>
                                        <p:strVal val="visible"/>
                                      </p:to>
                                    </p:set>
                                    <p:animEffect transition="in" filter="dissolve">
                                      <p:cBhvr>
                                        <p:cTn id="168" dur="500"/>
                                        <p:tgtEl>
                                          <p:spTgt spid="1390634"/>
                                        </p:tgtEl>
                                      </p:cBhvr>
                                    </p:animEffect>
                                  </p:childTnLst>
                                </p:cTn>
                              </p:par>
                            </p:childTnLst>
                          </p:cTn>
                        </p:par>
                        <p:par>
                          <p:cTn id="169" fill="hold" nodeType="afterGroup">
                            <p:stCondLst>
                              <p:cond delay="7500"/>
                            </p:stCondLst>
                            <p:childTnLst>
                              <p:par>
                                <p:cTn id="170" presetID="9" presetClass="entr" presetSubtype="0" fill="hold" grpId="0" nodeType="afterEffect">
                                  <p:stCondLst>
                                    <p:cond delay="0"/>
                                  </p:stCondLst>
                                  <p:childTnLst>
                                    <p:set>
                                      <p:cBhvr>
                                        <p:cTn id="171" dur="1" fill="hold">
                                          <p:stCondLst>
                                            <p:cond delay="0"/>
                                          </p:stCondLst>
                                        </p:cTn>
                                        <p:tgtEl>
                                          <p:spTgt spid="1390635"/>
                                        </p:tgtEl>
                                        <p:attrNameLst>
                                          <p:attrName>style.visibility</p:attrName>
                                        </p:attrNameLst>
                                      </p:cBhvr>
                                      <p:to>
                                        <p:strVal val="visible"/>
                                      </p:to>
                                    </p:set>
                                    <p:animEffect transition="in" filter="dissolve">
                                      <p:cBhvr>
                                        <p:cTn id="172" dur="500"/>
                                        <p:tgtEl>
                                          <p:spTgt spid="1390635"/>
                                        </p:tgtEl>
                                      </p:cBhvr>
                                    </p:animEffect>
                                  </p:childTnLst>
                                </p:cTn>
                              </p:par>
                            </p:childTnLst>
                          </p:cTn>
                        </p:par>
                        <p:par>
                          <p:cTn id="173" fill="hold" nodeType="afterGroup">
                            <p:stCondLst>
                              <p:cond delay="8000"/>
                            </p:stCondLst>
                            <p:childTnLst>
                              <p:par>
                                <p:cTn id="174" presetID="9" presetClass="entr" presetSubtype="0" fill="hold" grpId="0" nodeType="afterEffect">
                                  <p:stCondLst>
                                    <p:cond delay="0"/>
                                  </p:stCondLst>
                                  <p:childTnLst>
                                    <p:set>
                                      <p:cBhvr>
                                        <p:cTn id="175" dur="1" fill="hold">
                                          <p:stCondLst>
                                            <p:cond delay="0"/>
                                          </p:stCondLst>
                                        </p:cTn>
                                        <p:tgtEl>
                                          <p:spTgt spid="1390636"/>
                                        </p:tgtEl>
                                        <p:attrNameLst>
                                          <p:attrName>style.visibility</p:attrName>
                                        </p:attrNameLst>
                                      </p:cBhvr>
                                      <p:to>
                                        <p:strVal val="visible"/>
                                      </p:to>
                                    </p:set>
                                    <p:animEffect transition="in" filter="dissolve">
                                      <p:cBhvr>
                                        <p:cTn id="176" dur="500"/>
                                        <p:tgtEl>
                                          <p:spTgt spid="1390636"/>
                                        </p:tgtEl>
                                      </p:cBhvr>
                                    </p:animEffect>
                                  </p:childTnLst>
                                </p:cTn>
                              </p:par>
                            </p:childTnLst>
                          </p:cTn>
                        </p:par>
                        <p:par>
                          <p:cTn id="177" fill="hold" nodeType="afterGroup">
                            <p:stCondLst>
                              <p:cond delay="8500"/>
                            </p:stCondLst>
                            <p:childTnLst>
                              <p:par>
                                <p:cTn id="178" presetID="9" presetClass="entr" presetSubtype="0" fill="hold" grpId="0" nodeType="afterEffect">
                                  <p:stCondLst>
                                    <p:cond delay="0"/>
                                  </p:stCondLst>
                                  <p:childTnLst>
                                    <p:set>
                                      <p:cBhvr>
                                        <p:cTn id="179" dur="1" fill="hold">
                                          <p:stCondLst>
                                            <p:cond delay="0"/>
                                          </p:stCondLst>
                                        </p:cTn>
                                        <p:tgtEl>
                                          <p:spTgt spid="1390637"/>
                                        </p:tgtEl>
                                        <p:attrNameLst>
                                          <p:attrName>style.visibility</p:attrName>
                                        </p:attrNameLst>
                                      </p:cBhvr>
                                      <p:to>
                                        <p:strVal val="visible"/>
                                      </p:to>
                                    </p:set>
                                    <p:animEffect transition="in" filter="dissolve">
                                      <p:cBhvr>
                                        <p:cTn id="180" dur="500"/>
                                        <p:tgtEl>
                                          <p:spTgt spid="1390637"/>
                                        </p:tgtEl>
                                      </p:cBhvr>
                                    </p:animEffect>
                                  </p:childTnLst>
                                </p:cTn>
                              </p:par>
                            </p:childTnLst>
                          </p:cTn>
                        </p:par>
                        <p:par>
                          <p:cTn id="181" fill="hold" nodeType="afterGroup">
                            <p:stCondLst>
                              <p:cond delay="9000"/>
                            </p:stCondLst>
                            <p:childTnLst>
                              <p:par>
                                <p:cTn id="182" presetID="9" presetClass="entr" presetSubtype="0" fill="hold" grpId="0" nodeType="afterEffect">
                                  <p:stCondLst>
                                    <p:cond delay="0"/>
                                  </p:stCondLst>
                                  <p:childTnLst>
                                    <p:set>
                                      <p:cBhvr>
                                        <p:cTn id="183" dur="1" fill="hold">
                                          <p:stCondLst>
                                            <p:cond delay="0"/>
                                          </p:stCondLst>
                                        </p:cTn>
                                        <p:tgtEl>
                                          <p:spTgt spid="1390638"/>
                                        </p:tgtEl>
                                        <p:attrNameLst>
                                          <p:attrName>style.visibility</p:attrName>
                                        </p:attrNameLst>
                                      </p:cBhvr>
                                      <p:to>
                                        <p:strVal val="visible"/>
                                      </p:to>
                                    </p:set>
                                    <p:animEffect transition="in" filter="dissolve">
                                      <p:cBhvr>
                                        <p:cTn id="184" dur="500"/>
                                        <p:tgtEl>
                                          <p:spTgt spid="1390638"/>
                                        </p:tgtEl>
                                      </p:cBhvr>
                                    </p:animEffect>
                                  </p:childTnLst>
                                </p:cTn>
                              </p:par>
                            </p:childTnLst>
                          </p:cTn>
                        </p:par>
                        <p:par>
                          <p:cTn id="185" fill="hold" nodeType="afterGroup">
                            <p:stCondLst>
                              <p:cond delay="9500"/>
                            </p:stCondLst>
                            <p:childTnLst>
                              <p:par>
                                <p:cTn id="186" presetID="9" presetClass="entr" presetSubtype="0" fill="hold" grpId="0" nodeType="afterEffect">
                                  <p:stCondLst>
                                    <p:cond delay="0"/>
                                  </p:stCondLst>
                                  <p:childTnLst>
                                    <p:set>
                                      <p:cBhvr>
                                        <p:cTn id="187" dur="1" fill="hold">
                                          <p:stCondLst>
                                            <p:cond delay="0"/>
                                          </p:stCondLst>
                                        </p:cTn>
                                        <p:tgtEl>
                                          <p:spTgt spid="1390639"/>
                                        </p:tgtEl>
                                        <p:attrNameLst>
                                          <p:attrName>style.visibility</p:attrName>
                                        </p:attrNameLst>
                                      </p:cBhvr>
                                      <p:to>
                                        <p:strVal val="visible"/>
                                      </p:to>
                                    </p:set>
                                    <p:animEffect transition="in" filter="dissolve">
                                      <p:cBhvr>
                                        <p:cTn id="188" dur="500"/>
                                        <p:tgtEl>
                                          <p:spTgt spid="1390639"/>
                                        </p:tgtEl>
                                      </p:cBhvr>
                                    </p:animEffect>
                                  </p:childTnLst>
                                </p:cTn>
                              </p:par>
                            </p:childTnLst>
                          </p:cTn>
                        </p:par>
                        <p:par>
                          <p:cTn id="189" fill="hold" nodeType="afterGroup">
                            <p:stCondLst>
                              <p:cond delay="10000"/>
                            </p:stCondLst>
                            <p:childTnLst>
                              <p:par>
                                <p:cTn id="190" presetID="9" presetClass="entr" presetSubtype="0" fill="hold" grpId="0" nodeType="afterEffect">
                                  <p:stCondLst>
                                    <p:cond delay="0"/>
                                  </p:stCondLst>
                                  <p:childTnLst>
                                    <p:set>
                                      <p:cBhvr>
                                        <p:cTn id="191" dur="1" fill="hold">
                                          <p:stCondLst>
                                            <p:cond delay="0"/>
                                          </p:stCondLst>
                                        </p:cTn>
                                        <p:tgtEl>
                                          <p:spTgt spid="1390640"/>
                                        </p:tgtEl>
                                        <p:attrNameLst>
                                          <p:attrName>style.visibility</p:attrName>
                                        </p:attrNameLst>
                                      </p:cBhvr>
                                      <p:to>
                                        <p:strVal val="visible"/>
                                      </p:to>
                                    </p:set>
                                    <p:animEffect transition="in" filter="dissolve">
                                      <p:cBhvr>
                                        <p:cTn id="192" dur="500"/>
                                        <p:tgtEl>
                                          <p:spTgt spid="1390640"/>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 presetClass="entr" presetSubtype="0" fill="hold" nodeType="clickEffect">
                                  <p:stCondLst>
                                    <p:cond delay="0"/>
                                  </p:stCondLst>
                                  <p:childTnLst>
                                    <p:set>
                                      <p:cBhvr>
                                        <p:cTn id="196" dur="1" fill="hold">
                                          <p:stCondLst>
                                            <p:cond delay="0"/>
                                          </p:stCondLst>
                                        </p:cTn>
                                        <p:tgtEl>
                                          <p:spTgt spid="1390653"/>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1390657"/>
                                        </p:tgtEl>
                                        <p:attrNameLst>
                                          <p:attrName>style.visibility</p:attrName>
                                        </p:attrNameLst>
                                      </p:cBhvr>
                                      <p:to>
                                        <p:strVal val="visible"/>
                                      </p:to>
                                    </p:set>
                                  </p:childTnLst>
                                </p:cTn>
                              </p:par>
                              <p:par>
                                <p:cTn id="199" presetID="0" presetClass="path" presetSubtype="0" repeatCount="indefinite" accel="50000" decel="50000" fill="hold" nodeType="withEffect">
                                  <p:stCondLst>
                                    <p:cond delay="0"/>
                                  </p:stCondLst>
                                  <p:childTnLst>
                                    <p:animMotion origin="layout" path="M -1.11111E-6 -1.85185E-6 L 0.08906 -1.85185E-6 L -1.11111E-6 -1.85185E-6 Z " pathEditMode="relative" rAng="0" ptsTypes="AAA">
                                      <p:cBhvr>
                                        <p:cTn id="200" dur="2000" fill="hold"/>
                                        <p:tgtEl>
                                          <p:spTgt spid="1390657"/>
                                        </p:tgtEl>
                                        <p:attrNameLst>
                                          <p:attrName>ppt_x</p:attrName>
                                          <p:attrName>ppt_y</p:attrName>
                                        </p:attrNameLst>
                                      </p:cBhvr>
                                      <p:rCtr x="4444" y="301"/>
                                    </p:animMotion>
                                  </p:childTnLst>
                                </p:cTn>
                              </p:par>
                              <p:par>
                                <p:cTn id="201" presetID="0" presetClass="path" presetSubtype="0" repeatCount="indefinite" accel="50000" decel="50000" fill="hold" nodeType="withEffect">
                                  <p:stCondLst>
                                    <p:cond delay="0"/>
                                  </p:stCondLst>
                                  <p:childTnLst>
                                    <p:animMotion origin="layout" path="M -1.11111E-6 -1.85185E-6 L 0.08906 -1.85185E-6 L -1.11111E-6 -1.85185E-6 Z " pathEditMode="relative" rAng="0" ptsTypes="AAA">
                                      <p:cBhvr>
                                        <p:cTn id="202" dur="2000" fill="hold"/>
                                        <p:tgtEl>
                                          <p:spTgt spid="1390653"/>
                                        </p:tgtEl>
                                        <p:attrNameLst>
                                          <p:attrName>ppt_x</p:attrName>
                                          <p:attrName>ppt_y</p:attrName>
                                        </p:attrNameLst>
                                      </p:cBhvr>
                                      <p:rCtr x="4444" y="301"/>
                                    </p:animMotion>
                                  </p:childTnLst>
                                </p:cTn>
                              </p:par>
                            </p:childTnLst>
                          </p:cTn>
                        </p:par>
                        <p:par>
                          <p:cTn id="203" fill="hold" nodeType="afterGroup">
                            <p:stCondLst>
                              <p:cond delay="2000"/>
                            </p:stCondLst>
                            <p:childTnLst>
                              <p:par>
                                <p:cTn id="204" presetID="22" presetClass="entr" presetSubtype="8" fill="hold" nodeType="afterEffect">
                                  <p:stCondLst>
                                    <p:cond delay="0"/>
                                  </p:stCondLst>
                                  <p:childTnLst>
                                    <p:set>
                                      <p:cBhvr>
                                        <p:cTn id="205" dur="1" fill="hold">
                                          <p:stCondLst>
                                            <p:cond delay="0"/>
                                          </p:stCondLst>
                                        </p:cTn>
                                        <p:tgtEl>
                                          <p:spTgt spid="2"/>
                                        </p:tgtEl>
                                        <p:attrNameLst>
                                          <p:attrName>style.visibility</p:attrName>
                                        </p:attrNameLst>
                                      </p:cBhvr>
                                      <p:to>
                                        <p:strVal val="visible"/>
                                      </p:to>
                                    </p:set>
                                    <p:animEffect transition="in" filter="wipe(left)">
                                      <p:cBhvr>
                                        <p:cTn id="206" dur="1000"/>
                                        <p:tgtEl>
                                          <p:spTgt spid="2"/>
                                        </p:tgtEl>
                                      </p:cBhvr>
                                    </p:animEffect>
                                  </p:childTnLst>
                                </p:cTn>
                              </p:par>
                              <p:par>
                                <p:cTn id="207" presetID="22" presetClass="entr" presetSubtype="8" fill="hold" nodeType="withEffect">
                                  <p:stCondLst>
                                    <p:cond delay="0"/>
                                  </p:stCondLst>
                                  <p:childTnLst>
                                    <p:set>
                                      <p:cBhvr>
                                        <p:cTn id="208" dur="1" fill="hold">
                                          <p:stCondLst>
                                            <p:cond delay="0"/>
                                          </p:stCondLst>
                                        </p:cTn>
                                        <p:tgtEl>
                                          <p:spTgt spid="3"/>
                                        </p:tgtEl>
                                        <p:attrNameLst>
                                          <p:attrName>style.visibility</p:attrName>
                                        </p:attrNameLst>
                                      </p:cBhvr>
                                      <p:to>
                                        <p:strVal val="visible"/>
                                      </p:to>
                                    </p:set>
                                    <p:animEffect transition="in" filter="wipe(left)">
                                      <p:cBhvr>
                                        <p:cTn id="20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0597" grpId="0" animBg="1"/>
      <p:bldP spid="1390598" grpId="0" animBg="1"/>
      <p:bldP spid="1390599" grpId="0" animBg="1"/>
      <p:bldP spid="1390600" grpId="0" animBg="1"/>
      <p:bldP spid="1390601" grpId="0" animBg="1"/>
      <p:bldP spid="1390602" grpId="0" animBg="1"/>
      <p:bldP spid="1390603" grpId="0" animBg="1"/>
      <p:bldP spid="1390604" grpId="0" animBg="1"/>
      <p:bldP spid="1390605" grpId="0" animBg="1"/>
      <p:bldP spid="1390606" grpId="0" animBg="1"/>
      <p:bldP spid="1390607" grpId="0" animBg="1"/>
      <p:bldP spid="1390608" grpId="0" animBg="1"/>
      <p:bldP spid="1390609" grpId="0" animBg="1"/>
      <p:bldP spid="1390610" grpId="0" animBg="1"/>
      <p:bldP spid="1390611" grpId="0" animBg="1"/>
      <p:bldP spid="1390612" grpId="0" animBg="1"/>
      <p:bldP spid="1390613" grpId="0"/>
      <p:bldP spid="1390614" grpId="0"/>
      <p:bldP spid="1390615" grpId="0" animBg="1"/>
      <p:bldP spid="1390616" grpId="0" animBg="1"/>
      <p:bldP spid="1390617" grpId="0" animBg="1"/>
      <p:bldP spid="1390618" grpId="0" animBg="1"/>
      <p:bldP spid="1390619" grpId="0" animBg="1"/>
      <p:bldP spid="1390620" grpId="0" animBg="1"/>
      <p:bldP spid="1390621" grpId="0" animBg="1"/>
      <p:bldP spid="1390622" grpId="0" animBg="1"/>
      <p:bldP spid="1390623" grpId="0" animBg="1"/>
      <p:bldP spid="1390624" grpId="0" animBg="1"/>
      <p:bldP spid="1390625" grpId="0" animBg="1"/>
      <p:bldP spid="1390626" grpId="0" animBg="1"/>
      <p:bldP spid="1390627" grpId="0" animBg="1"/>
      <p:bldP spid="1390628" grpId="0" animBg="1"/>
      <p:bldP spid="1390629" grpId="0" animBg="1"/>
      <p:bldP spid="1390630" grpId="0" animBg="1"/>
      <p:bldP spid="1390631" grpId="0"/>
      <p:bldP spid="1390632" grpId="0"/>
      <p:bldP spid="1390633" grpId="0" animBg="1"/>
      <p:bldP spid="1390634" grpId="0" animBg="1"/>
      <p:bldP spid="1390635" grpId="0" animBg="1"/>
      <p:bldP spid="1390636" grpId="0" animBg="1"/>
      <p:bldP spid="1390637" grpId="0" animBg="1"/>
      <p:bldP spid="1390638" grpId="0" animBg="1"/>
      <p:bldP spid="1390639" grpId="0" animBg="1"/>
      <p:bldP spid="1390640" grpId="0" animBg="1"/>
      <p:bldP spid="1390647" grpId="0" animBg="1"/>
      <p:bldP spid="1390648" grpId="0" animBg="1"/>
      <p:bldP spid="1390649" grpId="0" animBg="1"/>
      <p:bldP spid="1390650" grpId="0" animBg="1"/>
      <p:bldP spid="1390655" grpId="0"/>
      <p:bldP spid="1390656" grpId="0"/>
    </p:bld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260350" y="4826000"/>
            <a:ext cx="8670925" cy="300038"/>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0000" tIns="46800" rIns="90000" bIns="46800" anchor="ctr">
            <a:spAutoFit/>
          </a:bodyPr>
          <a:lstStyle/>
          <a:p>
            <a:endParaRPr lang="nb-NO"/>
          </a:p>
        </p:txBody>
      </p:sp>
      <p:sp>
        <p:nvSpPr>
          <p:cNvPr id="137219" name="Rectangle 3"/>
          <p:cNvSpPr>
            <a:spLocks noChangeArrowheads="1"/>
          </p:cNvSpPr>
          <p:nvPr/>
        </p:nvSpPr>
        <p:spPr bwMode="auto">
          <a:xfrm>
            <a:off x="260350" y="2274888"/>
            <a:ext cx="8691563" cy="300037"/>
          </a:xfrm>
          <a:prstGeom prst="rect">
            <a:avLst/>
          </a:prstGeom>
          <a:solidFill>
            <a:srgbClr val="C0C0C0"/>
          </a:solidFill>
          <a:ln>
            <a:noFill/>
          </a:ln>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0000" tIns="46800" rIns="90000" bIns="46800" anchor="ctr">
            <a:spAutoFit/>
          </a:bodyPr>
          <a:lstStyle/>
          <a:p>
            <a:endParaRPr lang="nb-NO"/>
          </a:p>
        </p:txBody>
      </p:sp>
      <p:sp>
        <p:nvSpPr>
          <p:cNvPr id="137220" name="Rectangle 4"/>
          <p:cNvSpPr>
            <a:spLocks noGrp="1" noChangeArrowheads="1"/>
          </p:cNvSpPr>
          <p:nvPr>
            <p:ph type="title"/>
          </p:nvPr>
        </p:nvSpPr>
        <p:spPr/>
        <p:txBody>
          <a:bodyPr/>
          <a:lstStyle/>
          <a:p>
            <a:pPr eaLnBrk="1" hangingPunct="1"/>
            <a:r>
              <a:rPr lang="en-US" smtClean="0"/>
              <a:t>Disk Layout</a:t>
            </a:r>
          </a:p>
        </p:txBody>
      </p:sp>
      <p:sp>
        <p:nvSpPr>
          <p:cNvPr id="137221" name="Rectangle 5"/>
          <p:cNvSpPr>
            <a:spLocks noGrp="1" noChangeArrowheads="1"/>
          </p:cNvSpPr>
          <p:nvPr>
            <p:ph type="body" idx="1"/>
          </p:nvPr>
        </p:nvSpPr>
        <p:spPr>
          <a:xfrm>
            <a:off x="217488" y="950913"/>
            <a:ext cx="8367712" cy="473075"/>
          </a:xfrm>
        </p:spPr>
        <p:txBody>
          <a:bodyPr/>
          <a:lstStyle/>
          <a:p>
            <a:pPr eaLnBrk="1" hangingPunct="1"/>
            <a:r>
              <a:rPr lang="en-US" sz="2400" smtClean="0">
                <a:solidFill>
                  <a:schemeClr val="folHlink"/>
                </a:solidFill>
              </a:rPr>
              <a:t>Cheetah X15.3</a:t>
            </a:r>
            <a:r>
              <a:rPr lang="en-US" sz="2400" smtClean="0"/>
              <a:t> is a zoned CAV disk:</a:t>
            </a:r>
          </a:p>
        </p:txBody>
      </p:sp>
      <p:graphicFrame>
        <p:nvGraphicFramePr>
          <p:cNvPr id="1332230" name="Group 6"/>
          <p:cNvGraphicFramePr>
            <a:graphicFrameLocks noGrp="1"/>
          </p:cNvGraphicFramePr>
          <p:nvPr/>
        </p:nvGraphicFramePr>
        <p:xfrm>
          <a:off x="263525" y="1644650"/>
          <a:ext cx="8682038" cy="3491774"/>
        </p:xfrm>
        <a:graphic>
          <a:graphicData uri="http://schemas.openxmlformats.org/drawingml/2006/table">
            <a:tbl>
              <a:tblPr/>
              <a:tblGrid>
                <a:gridCol w="614363"/>
                <a:gridCol w="1406525"/>
                <a:gridCol w="1260475"/>
                <a:gridCol w="1384300"/>
                <a:gridCol w="1333500"/>
                <a:gridCol w="1346200"/>
                <a:gridCol w="1336675"/>
              </a:tblGrid>
              <a:tr h="6381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ea typeface="ＭＳ Ｐゴシック" charset="-128"/>
                          <a:cs typeface="Arial" charset="0"/>
                        </a:rPr>
                        <a:t>Zone</a:t>
                      </a:r>
                      <a:endParaRPr kumimoji="0" lang="en-US" sz="1400" b="0" i="0" u="none" strike="noStrike" cap="none" normalizeH="0" baseline="0" smtClean="0">
                        <a:ln>
                          <a:noFill/>
                        </a:ln>
                        <a:solidFill>
                          <a:schemeClr val="tx1"/>
                        </a:solidFill>
                        <a:effectLst/>
                        <a:latin typeface="Tahoma" charset="0"/>
                        <a:ea typeface="ＭＳ Ｐゴシック" charset="-128"/>
                        <a:cs typeface="Arial" charset="0"/>
                      </a:endParaRP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ea typeface="ＭＳ Ｐゴシック" charset="-128"/>
                          <a:cs typeface="Arial" charset="0"/>
                        </a:rPr>
                        <a:t>Cylinders per Zone</a:t>
                      </a:r>
                      <a:endParaRPr kumimoji="0" lang="en-US" sz="1400" b="0" i="0" u="none" strike="noStrike" cap="none" normalizeH="0" baseline="0" smtClean="0">
                        <a:ln>
                          <a:noFill/>
                        </a:ln>
                        <a:solidFill>
                          <a:schemeClr val="tx1"/>
                        </a:solidFill>
                        <a:effectLst/>
                        <a:latin typeface="Tahoma" charset="0"/>
                        <a:ea typeface="ＭＳ Ｐゴシック" charset="-128"/>
                        <a:cs typeface="Arial" charset="0"/>
                      </a:endParaRP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ea typeface="ＭＳ Ｐゴシック" charset="-128"/>
                          <a:cs typeface="Arial" charset="0"/>
                        </a:rPr>
                        <a:t>Sectors per Track</a:t>
                      </a:r>
                      <a:endParaRPr kumimoji="0" lang="en-US" sz="1400" b="0" i="0" u="none" strike="noStrike" cap="none" normalizeH="0" baseline="0" smtClean="0">
                        <a:ln>
                          <a:noFill/>
                        </a:ln>
                        <a:solidFill>
                          <a:schemeClr val="tx1"/>
                        </a:solidFill>
                        <a:effectLst/>
                        <a:latin typeface="Tahoma" charset="0"/>
                        <a:ea typeface="ＭＳ Ｐゴシック" charset="-128"/>
                        <a:cs typeface="Arial" charset="0"/>
                      </a:endParaRP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ea typeface="ＭＳ Ｐゴシック" charset="-128"/>
                          <a:cs typeface="Arial" charset="0"/>
                        </a:rPr>
                        <a:t>Zone Transfer Rate (MBps)</a:t>
                      </a:r>
                      <a:endParaRPr kumimoji="0" lang="en-US" sz="1400" b="0" i="0" u="none" strike="noStrike" cap="none" normalizeH="0" baseline="0" smtClean="0">
                        <a:ln>
                          <a:noFill/>
                        </a:ln>
                        <a:solidFill>
                          <a:schemeClr val="tx1"/>
                        </a:solidFill>
                        <a:effectLst/>
                        <a:latin typeface="Tahoma" charset="0"/>
                        <a:ea typeface="ＭＳ Ｐゴシック" charset="-128"/>
                        <a:cs typeface="Arial" charset="0"/>
                      </a:endParaRP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ea typeface="ＭＳ Ｐゴシック" charset="-128"/>
                          <a:cs typeface="Arial" charset="0"/>
                        </a:rPr>
                        <a:t>Sectors per Zone</a:t>
                      </a:r>
                      <a:endParaRPr kumimoji="0" lang="en-US" sz="1400" b="0" i="0" u="none" strike="noStrike" cap="none" normalizeH="0" baseline="0" smtClean="0">
                        <a:ln>
                          <a:noFill/>
                        </a:ln>
                        <a:solidFill>
                          <a:schemeClr val="tx1"/>
                        </a:solidFill>
                        <a:effectLst/>
                        <a:latin typeface="Tahoma" charset="0"/>
                        <a:ea typeface="ＭＳ Ｐゴシック" charset="-128"/>
                        <a:cs typeface="Arial" charset="0"/>
                      </a:endParaRP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ea typeface="ＭＳ Ｐゴシック" charset="-128"/>
                          <a:cs typeface="Arial" charset="0"/>
                        </a:rPr>
                        <a:t>Efficiency</a:t>
                      </a:r>
                      <a:endParaRPr kumimoji="0" lang="en-US" sz="1400" b="0" i="0" u="none" strike="noStrike" cap="none" normalizeH="0" baseline="0" smtClean="0">
                        <a:ln>
                          <a:noFill/>
                        </a:ln>
                        <a:solidFill>
                          <a:schemeClr val="tx1"/>
                        </a:solidFill>
                        <a:effectLst/>
                        <a:latin typeface="Tahoma" charset="0"/>
                        <a:ea typeface="ＭＳ Ｐゴシック" charset="-128"/>
                        <a:cs typeface="Arial" charset="0"/>
                      </a:endParaRP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ea typeface="ＭＳ Ｐゴシック" charset="-128"/>
                          <a:cs typeface="Arial" charset="0"/>
                        </a:rPr>
                        <a:t>Formatted Capacity (MB)</a:t>
                      </a:r>
                      <a:endParaRPr kumimoji="0" lang="en-US" sz="1400" b="0" i="0" u="none" strike="noStrike" cap="none" normalizeH="0" baseline="0" smtClean="0">
                        <a:ln>
                          <a:noFill/>
                        </a:ln>
                        <a:solidFill>
                          <a:schemeClr val="tx1"/>
                        </a:solidFill>
                        <a:effectLst/>
                        <a:latin typeface="Tahoma" charset="0"/>
                        <a:ea typeface="ＭＳ Ｐゴシック" charset="-128"/>
                        <a:cs typeface="Arial" charset="0"/>
                      </a:endParaRP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1</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ea typeface="ＭＳ Ｐゴシック" charset="-128"/>
                          <a:cs typeface="Arial" charset="0"/>
                        </a:rPr>
                        <a:t>3544</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ea typeface="ＭＳ Ｐゴシック" charset="-128"/>
                          <a:cs typeface="Arial" charset="0"/>
                        </a:rPr>
                        <a:t>672</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ea typeface="ＭＳ Ｐゴシック" charset="-128"/>
                          <a:cs typeface="Arial" charset="0"/>
                        </a:rPr>
                        <a:t>890,98</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19014912</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77,2%</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ea typeface="ＭＳ Ｐゴシック" charset="-128"/>
                          <a:cs typeface="Arial" charset="0"/>
                        </a:rPr>
                        <a:t>9735,635</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2</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3382</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652</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878,43</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17604000</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76,0%</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9013,248</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3</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3079</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624</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835,76</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15340416</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76,5%</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7854,293</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4</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2939</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595</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801,88</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13961080</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76,0%</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7148,073</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5</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2805</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576</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755,29</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12897792</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78,1%</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6603,669</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6</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2676</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537</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728,47</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11474616</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75,5%</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5875,003</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7</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2554</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512</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687,05</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10440704</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76,3%</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5345,641</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8</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2437</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480</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649,41</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9338880</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75,7%</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4781,506</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9</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2325</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466</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632,47</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8648960</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75,5%</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4428,268</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10</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ea typeface="ＭＳ Ｐゴシック" charset="-128"/>
                          <a:cs typeface="Arial" charset="0"/>
                        </a:rPr>
                        <a:t>2342</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ea typeface="ＭＳ Ｐゴシック" charset="-128"/>
                          <a:cs typeface="Arial" charset="0"/>
                        </a:rPr>
                        <a:t>438</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ea typeface="ＭＳ Ｐゴシック" charset="-128"/>
                          <a:cs typeface="Arial" charset="0"/>
                        </a:rPr>
                        <a:t>596,07</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8188848</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ea typeface="ＭＳ Ｐゴシック" charset="-128"/>
                          <a:cs typeface="Arial" charset="0"/>
                        </a:rPr>
                        <a:t>75,3%</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ea typeface="ＭＳ Ｐゴシック" charset="-128"/>
                          <a:cs typeface="Arial" charset="0"/>
                        </a:rPr>
                        <a:t>4192,690</a:t>
                      </a:r>
                    </a:p>
                  </a:txBody>
                  <a:tcPr marL="36000" marR="36000" marT="36000" marB="36000"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2328" name="Text Box 104"/>
          <p:cNvSpPr txBox="1">
            <a:spLocks noChangeArrowheads="1"/>
          </p:cNvSpPr>
          <p:nvPr/>
        </p:nvSpPr>
        <p:spPr bwMode="auto">
          <a:xfrm>
            <a:off x="217488" y="5483225"/>
            <a:ext cx="8156575" cy="3667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buClr>
                <a:schemeClr val="folHlink"/>
              </a:buClr>
              <a:buFont typeface="Wingdings" charset="2"/>
              <a:buChar char="ü"/>
            </a:pPr>
            <a:r>
              <a:rPr lang="en-US" sz="1800" b="0"/>
              <a:t> Always place often used or high rate data on outermost tracks (zone 1) …!? </a:t>
            </a:r>
          </a:p>
        </p:txBody>
      </p:sp>
      <p:sp>
        <p:nvSpPr>
          <p:cNvPr id="1332329" name="Text Box 105"/>
          <p:cNvSpPr txBox="1">
            <a:spLocks noChangeArrowheads="1"/>
          </p:cNvSpPr>
          <p:nvPr/>
        </p:nvSpPr>
        <p:spPr bwMode="auto">
          <a:xfrm>
            <a:off x="217488" y="5938838"/>
            <a:ext cx="6905625" cy="3667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pPr>
              <a:buClr>
                <a:schemeClr val="folHlink"/>
              </a:buClr>
              <a:buFont typeface="Wingdings" charset="2"/>
              <a:buChar char="Ä"/>
            </a:pPr>
            <a:r>
              <a:rPr lang="en-US" sz="1800" b="0"/>
              <a:t> </a:t>
            </a:r>
            <a:r>
              <a:rPr lang="en-US" sz="1800"/>
              <a:t>NO</a:t>
            </a:r>
            <a:r>
              <a:rPr lang="en-US" sz="1800" b="0"/>
              <a:t>, arm movement is often more important than transfer time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3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3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28" grpId="0"/>
      <p:bldP spid="1332329" grpId="0"/>
    </p:bld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smtClean="0"/>
              <a:t>Data Placement on Disk</a:t>
            </a:r>
          </a:p>
        </p:txBody>
      </p:sp>
      <p:sp>
        <p:nvSpPr>
          <p:cNvPr id="1333251" name="Rectangle 3"/>
          <p:cNvSpPr>
            <a:spLocks noGrp="1" noChangeArrowheads="1"/>
          </p:cNvSpPr>
          <p:nvPr>
            <p:ph type="body" idx="1"/>
          </p:nvPr>
        </p:nvSpPr>
        <p:spPr>
          <a:xfrm>
            <a:off x="0" y="960438"/>
            <a:ext cx="9144000" cy="5580062"/>
          </a:xfrm>
        </p:spPr>
        <p:txBody>
          <a:bodyPr/>
          <a:lstStyle/>
          <a:p>
            <a:pPr eaLnBrk="1" hangingPunct="1"/>
            <a:r>
              <a:rPr lang="en-US" sz="2400" smtClean="0">
                <a:solidFill>
                  <a:schemeClr val="folHlink"/>
                </a:solidFill>
              </a:rPr>
              <a:t>Contiguous</a:t>
            </a:r>
            <a:r>
              <a:rPr lang="en-US" sz="2400" smtClean="0"/>
              <a:t> placement stores disk blocks contiguously on disk</a:t>
            </a:r>
            <a:br>
              <a:rPr lang="en-US" sz="2400" smtClean="0"/>
            </a:br>
            <a:r>
              <a:rPr lang="en-US" sz="2400" smtClean="0"/>
              <a:t/>
            </a:r>
            <a:br>
              <a:rPr lang="en-US" sz="2400" smtClean="0"/>
            </a:br>
            <a:r>
              <a:rPr lang="en-US" sz="2400" smtClean="0"/>
              <a:t/>
            </a:r>
            <a:br>
              <a:rPr lang="en-US" sz="2400" smtClean="0"/>
            </a:br>
            <a:endParaRPr lang="en-US" sz="2400" smtClean="0"/>
          </a:p>
          <a:p>
            <a:pPr lvl="1" eaLnBrk="1" hangingPunct="1"/>
            <a:r>
              <a:rPr lang="en-US" sz="2000" smtClean="0"/>
              <a:t>minimal disk arm movement reading the whole file (no intra-file seeks)</a:t>
            </a:r>
            <a:br>
              <a:rPr lang="en-US" sz="2000" smtClean="0"/>
            </a:br>
            <a:endParaRPr lang="en-US" sz="2000" smtClean="0"/>
          </a:p>
          <a:p>
            <a:pPr lvl="1" eaLnBrk="1" hangingPunct="1"/>
            <a:r>
              <a:rPr lang="en-US" sz="2000" smtClean="0"/>
              <a:t>pros/cons</a:t>
            </a:r>
          </a:p>
          <a:p>
            <a:pPr lvl="2" eaLnBrk="1" hangingPunct="1">
              <a:buClr>
                <a:srgbClr val="008000"/>
              </a:buClr>
              <a:buFont typeface="Wingdings" charset="2"/>
              <a:buChar char="J"/>
            </a:pPr>
            <a:r>
              <a:rPr lang="en-US" sz="1800" smtClean="0"/>
              <a:t> head must not move between read operations - no seeks / rotational delays</a:t>
            </a:r>
          </a:p>
          <a:p>
            <a:pPr lvl="2" eaLnBrk="1" hangingPunct="1">
              <a:buClr>
                <a:srgbClr val="008000"/>
              </a:buClr>
              <a:buFont typeface="Wingdings" charset="2"/>
              <a:buChar char="J"/>
            </a:pPr>
            <a:r>
              <a:rPr lang="en-US" sz="1800" smtClean="0"/>
              <a:t> can approach theoretical transfer rate </a:t>
            </a:r>
          </a:p>
          <a:p>
            <a:pPr lvl="2" eaLnBrk="1" hangingPunct="1">
              <a:buClr>
                <a:schemeClr val="hlink"/>
              </a:buClr>
              <a:buFont typeface="Wingdings" charset="2"/>
              <a:buChar char="L"/>
            </a:pPr>
            <a:r>
              <a:rPr lang="en-US" sz="1800" smtClean="0"/>
              <a:t> but usually we read other files as well (giving possible large inter-file seeks)</a:t>
            </a:r>
            <a:br>
              <a:rPr lang="en-US" sz="1800" smtClean="0"/>
            </a:br>
            <a:endParaRPr lang="en-US" sz="1800" smtClean="0"/>
          </a:p>
          <a:p>
            <a:pPr lvl="1" eaLnBrk="1" hangingPunct="1"/>
            <a:r>
              <a:rPr lang="en-US" sz="2000" smtClean="0"/>
              <a:t>real advantage</a:t>
            </a:r>
          </a:p>
          <a:p>
            <a:pPr lvl="2" eaLnBrk="1" hangingPunct="1"/>
            <a:r>
              <a:rPr lang="en-US" sz="1800" smtClean="0"/>
              <a:t>do not have to pre-determine block (read operation) size </a:t>
            </a:r>
            <a:br>
              <a:rPr lang="en-US" sz="1800" smtClean="0"/>
            </a:br>
            <a:r>
              <a:rPr lang="en-US" sz="1800" smtClean="0"/>
              <a:t>(whatever amount to read, at most track-to-track seeks are performed)</a:t>
            </a:r>
            <a:br>
              <a:rPr lang="en-US" sz="1800" smtClean="0"/>
            </a:br>
            <a:endParaRPr lang="en-US" sz="1800" smtClean="0"/>
          </a:p>
          <a:p>
            <a:pPr lvl="1" eaLnBrk="1" hangingPunct="1"/>
            <a:r>
              <a:rPr lang="en-US" sz="2000" smtClean="0"/>
              <a:t>no inter-operation gain if we have unpredictable disk accesses</a:t>
            </a:r>
          </a:p>
        </p:txBody>
      </p:sp>
      <p:graphicFrame>
        <p:nvGraphicFramePr>
          <p:cNvPr id="1333252" name="Group 4"/>
          <p:cNvGraphicFramePr>
            <a:graphicFrameLocks noGrp="1"/>
          </p:cNvGraphicFramePr>
          <p:nvPr/>
        </p:nvGraphicFramePr>
        <p:xfrm>
          <a:off x="1423988" y="1552575"/>
          <a:ext cx="6564312" cy="457200"/>
        </p:xfrm>
        <a:graphic>
          <a:graphicData uri="http://schemas.openxmlformats.org/drawingml/2006/table">
            <a:tbl>
              <a:tblPr/>
              <a:tblGrid>
                <a:gridCol w="468312"/>
                <a:gridCol w="469900"/>
                <a:gridCol w="468313"/>
                <a:gridCol w="469900"/>
                <a:gridCol w="468312"/>
                <a:gridCol w="468313"/>
                <a:gridCol w="469900"/>
                <a:gridCol w="468312"/>
                <a:gridCol w="468313"/>
                <a:gridCol w="469900"/>
                <a:gridCol w="468312"/>
                <a:gridCol w="469900"/>
                <a:gridCol w="468313"/>
                <a:gridCol w="468312"/>
              </a:tblGrid>
              <a:tr h="417513">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3284" name="Rectangle 36"/>
          <p:cNvSpPr>
            <a:spLocks noChangeArrowheads="1"/>
          </p:cNvSpPr>
          <p:nvPr/>
        </p:nvSpPr>
        <p:spPr bwMode="auto">
          <a:xfrm>
            <a:off x="1524000" y="1676400"/>
            <a:ext cx="269875" cy="211138"/>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33285" name="Rectangle 37"/>
          <p:cNvSpPr>
            <a:spLocks noChangeArrowheads="1"/>
          </p:cNvSpPr>
          <p:nvPr/>
        </p:nvSpPr>
        <p:spPr bwMode="auto">
          <a:xfrm>
            <a:off x="1990725" y="1676400"/>
            <a:ext cx="269875" cy="211138"/>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33286" name="Rectangle 38"/>
          <p:cNvSpPr>
            <a:spLocks noChangeArrowheads="1"/>
          </p:cNvSpPr>
          <p:nvPr/>
        </p:nvSpPr>
        <p:spPr bwMode="auto">
          <a:xfrm>
            <a:off x="2459038" y="1676400"/>
            <a:ext cx="269875" cy="211138"/>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33287" name="Rectangle 39"/>
          <p:cNvSpPr>
            <a:spLocks noChangeArrowheads="1"/>
          </p:cNvSpPr>
          <p:nvPr/>
        </p:nvSpPr>
        <p:spPr bwMode="auto">
          <a:xfrm>
            <a:off x="2927350" y="1676400"/>
            <a:ext cx="269875" cy="211138"/>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33288" name="Rectangle 40"/>
          <p:cNvSpPr>
            <a:spLocks noChangeArrowheads="1"/>
          </p:cNvSpPr>
          <p:nvPr/>
        </p:nvSpPr>
        <p:spPr bwMode="auto">
          <a:xfrm>
            <a:off x="3395663" y="1676400"/>
            <a:ext cx="269875" cy="211138"/>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33289" name="Rectangle 41"/>
          <p:cNvSpPr>
            <a:spLocks noChangeArrowheads="1"/>
          </p:cNvSpPr>
          <p:nvPr/>
        </p:nvSpPr>
        <p:spPr bwMode="auto">
          <a:xfrm>
            <a:off x="3863975" y="1676400"/>
            <a:ext cx="269875" cy="211138"/>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33290" name="Rectangle 42"/>
          <p:cNvSpPr>
            <a:spLocks noChangeArrowheads="1"/>
          </p:cNvSpPr>
          <p:nvPr/>
        </p:nvSpPr>
        <p:spPr bwMode="auto">
          <a:xfrm>
            <a:off x="4332288" y="1676400"/>
            <a:ext cx="269875" cy="211138"/>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33291" name="Rectangle 43"/>
          <p:cNvSpPr>
            <a:spLocks noChangeArrowheads="1"/>
          </p:cNvSpPr>
          <p:nvPr/>
        </p:nvSpPr>
        <p:spPr bwMode="auto">
          <a:xfrm>
            <a:off x="4799013" y="1676400"/>
            <a:ext cx="269875" cy="211138"/>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33292" name="Rectangle 44"/>
          <p:cNvSpPr>
            <a:spLocks noChangeArrowheads="1"/>
          </p:cNvSpPr>
          <p:nvPr/>
        </p:nvSpPr>
        <p:spPr bwMode="auto">
          <a:xfrm>
            <a:off x="5267325" y="1676400"/>
            <a:ext cx="269875" cy="211138"/>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33293" name="Rectangle 45"/>
          <p:cNvSpPr>
            <a:spLocks noChangeArrowheads="1"/>
          </p:cNvSpPr>
          <p:nvPr/>
        </p:nvSpPr>
        <p:spPr bwMode="auto">
          <a:xfrm>
            <a:off x="5735638" y="1676400"/>
            <a:ext cx="269875" cy="211138"/>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33294" name="Rectangle 46"/>
          <p:cNvSpPr>
            <a:spLocks noChangeArrowheads="1"/>
          </p:cNvSpPr>
          <p:nvPr/>
        </p:nvSpPr>
        <p:spPr bwMode="auto">
          <a:xfrm>
            <a:off x="6203950" y="1676400"/>
            <a:ext cx="269875" cy="211138"/>
          </a:xfrm>
          <a:prstGeom prst="rect">
            <a:avLst/>
          </a:prstGeom>
          <a:solidFill>
            <a:srgbClr val="008000"/>
          </a:solidFill>
          <a:ln w="9525">
            <a:solidFill>
              <a:schemeClr val="tx1"/>
            </a:solidFill>
            <a:miter lim="800000"/>
            <a:headEnd/>
            <a:tailEnd/>
          </a:ln>
        </p:spPr>
        <p:txBody>
          <a:bodyPr wrap="none" anchor="ctr"/>
          <a:lstStyle/>
          <a:p>
            <a:endParaRPr lang="nb-NO"/>
          </a:p>
        </p:txBody>
      </p:sp>
      <p:sp>
        <p:nvSpPr>
          <p:cNvPr id="1333295" name="Rectangle 47"/>
          <p:cNvSpPr>
            <a:spLocks noChangeArrowheads="1"/>
          </p:cNvSpPr>
          <p:nvPr/>
        </p:nvSpPr>
        <p:spPr bwMode="auto">
          <a:xfrm>
            <a:off x="6672263" y="1676400"/>
            <a:ext cx="269875" cy="211138"/>
          </a:xfrm>
          <a:prstGeom prst="rect">
            <a:avLst/>
          </a:prstGeom>
          <a:solidFill>
            <a:srgbClr val="008000"/>
          </a:solidFill>
          <a:ln w="9525">
            <a:solidFill>
              <a:schemeClr val="tx1"/>
            </a:solidFill>
            <a:miter lim="800000"/>
            <a:headEnd/>
            <a:tailEnd/>
          </a:ln>
        </p:spPr>
        <p:txBody>
          <a:bodyPr wrap="none" anchor="ctr"/>
          <a:lstStyle/>
          <a:p>
            <a:endParaRPr lang="nb-NO"/>
          </a:p>
        </p:txBody>
      </p:sp>
      <p:sp>
        <p:nvSpPr>
          <p:cNvPr id="1333296" name="Rectangle 48"/>
          <p:cNvSpPr>
            <a:spLocks noChangeArrowheads="1"/>
          </p:cNvSpPr>
          <p:nvPr/>
        </p:nvSpPr>
        <p:spPr bwMode="auto">
          <a:xfrm>
            <a:off x="7140575" y="1676400"/>
            <a:ext cx="269875" cy="211138"/>
          </a:xfrm>
          <a:prstGeom prst="rect">
            <a:avLst/>
          </a:prstGeom>
          <a:solidFill>
            <a:srgbClr val="008000"/>
          </a:solidFill>
          <a:ln w="9525">
            <a:solidFill>
              <a:schemeClr val="tx1"/>
            </a:solidFill>
            <a:miter lim="800000"/>
            <a:headEnd/>
            <a:tailEnd/>
          </a:ln>
        </p:spPr>
        <p:txBody>
          <a:bodyPr wrap="none" anchor="ctr"/>
          <a:lstStyle/>
          <a:p>
            <a:endParaRPr lang="nb-NO"/>
          </a:p>
        </p:txBody>
      </p:sp>
      <p:sp>
        <p:nvSpPr>
          <p:cNvPr id="1333297" name="Rectangle 49"/>
          <p:cNvSpPr>
            <a:spLocks noChangeArrowheads="1"/>
          </p:cNvSpPr>
          <p:nvPr/>
        </p:nvSpPr>
        <p:spPr bwMode="auto">
          <a:xfrm>
            <a:off x="7608888" y="1676400"/>
            <a:ext cx="269875" cy="211138"/>
          </a:xfrm>
          <a:prstGeom prst="rect">
            <a:avLst/>
          </a:prstGeom>
          <a:solidFill>
            <a:srgbClr val="008000"/>
          </a:solidFill>
          <a:ln w="9525">
            <a:solidFill>
              <a:schemeClr val="tx1"/>
            </a:solidFill>
            <a:miter lim="800000"/>
            <a:headEnd/>
            <a:tailEnd/>
          </a:ln>
        </p:spPr>
        <p:txBody>
          <a:bodyPr wrap="none" anchor="ctr"/>
          <a:lstStyle/>
          <a:p>
            <a:endParaRPr lang="nb-NO"/>
          </a:p>
        </p:txBody>
      </p:sp>
      <p:sp>
        <p:nvSpPr>
          <p:cNvPr id="1333298" name="Text Box 50"/>
          <p:cNvSpPr txBox="1">
            <a:spLocks noChangeArrowheads="1"/>
          </p:cNvSpPr>
          <p:nvPr/>
        </p:nvSpPr>
        <p:spPr bwMode="auto">
          <a:xfrm>
            <a:off x="2303463" y="2125663"/>
            <a:ext cx="579437"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file A</a:t>
            </a:r>
          </a:p>
        </p:txBody>
      </p:sp>
      <p:sp>
        <p:nvSpPr>
          <p:cNvPr id="1333299" name="Text Box 51"/>
          <p:cNvSpPr txBox="1">
            <a:spLocks noChangeArrowheads="1"/>
          </p:cNvSpPr>
          <p:nvPr/>
        </p:nvSpPr>
        <p:spPr bwMode="auto">
          <a:xfrm>
            <a:off x="4673600" y="2125663"/>
            <a:ext cx="579438"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hlink"/>
                </a:solidFill>
              </a:rPr>
              <a:t>file B</a:t>
            </a:r>
          </a:p>
        </p:txBody>
      </p:sp>
      <p:sp>
        <p:nvSpPr>
          <p:cNvPr id="1333300" name="Text Box 52"/>
          <p:cNvSpPr txBox="1">
            <a:spLocks noChangeArrowheads="1"/>
          </p:cNvSpPr>
          <p:nvPr/>
        </p:nvSpPr>
        <p:spPr bwMode="auto">
          <a:xfrm>
            <a:off x="6751638" y="2125663"/>
            <a:ext cx="579437"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rgbClr val="008000"/>
                </a:solidFill>
              </a:rPr>
              <a:t>file 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32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32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32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32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32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32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329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32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3329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32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32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329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3329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3329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3329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3329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3329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3330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333251">
                                            <p:txEl>
                                              <p:pRg st="1" end="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6" presetClass="emph" presetSubtype="0" fill="hold" grpId="1" nodeType="clickEffect">
                                  <p:stCondLst>
                                    <p:cond delay="0"/>
                                  </p:stCondLst>
                                  <p:childTnLst>
                                    <p:animEffect transition="out" filter="fade">
                                      <p:cBhvr>
                                        <p:cTn id="54" dur="1000" tmFilter="0, 0; .2, .5; .8, .5; 1, 0"/>
                                        <p:tgtEl>
                                          <p:spTgt spid="1333284"/>
                                        </p:tgtEl>
                                      </p:cBhvr>
                                    </p:animEffect>
                                    <p:animScale>
                                      <p:cBhvr>
                                        <p:cTn id="55" dur="500" autoRev="1" fill="hold"/>
                                        <p:tgtEl>
                                          <p:spTgt spid="1333284"/>
                                        </p:tgtEl>
                                      </p:cBhvr>
                                      <p:by x="105000" y="105000"/>
                                    </p:animScale>
                                  </p:childTnLst>
                                </p:cTn>
                              </p:par>
                            </p:childTnLst>
                          </p:cTn>
                        </p:par>
                        <p:par>
                          <p:cTn id="56" fill="hold" nodeType="afterGroup">
                            <p:stCondLst>
                              <p:cond delay="1000"/>
                            </p:stCondLst>
                            <p:childTnLst>
                              <p:par>
                                <p:cTn id="57" presetID="26" presetClass="emph" presetSubtype="0" fill="hold" grpId="1" nodeType="afterEffect">
                                  <p:stCondLst>
                                    <p:cond delay="0"/>
                                  </p:stCondLst>
                                  <p:childTnLst>
                                    <p:animEffect transition="out" filter="fade">
                                      <p:cBhvr>
                                        <p:cTn id="58" dur="1000" tmFilter="0, 0; .2, .5; .8, .5; 1, 0"/>
                                        <p:tgtEl>
                                          <p:spTgt spid="1333285"/>
                                        </p:tgtEl>
                                      </p:cBhvr>
                                    </p:animEffect>
                                    <p:animScale>
                                      <p:cBhvr>
                                        <p:cTn id="59" dur="500" autoRev="1" fill="hold"/>
                                        <p:tgtEl>
                                          <p:spTgt spid="1333285"/>
                                        </p:tgtEl>
                                      </p:cBhvr>
                                      <p:by x="105000" y="105000"/>
                                    </p:animScale>
                                  </p:childTnLst>
                                </p:cTn>
                              </p:par>
                            </p:childTnLst>
                          </p:cTn>
                        </p:par>
                        <p:par>
                          <p:cTn id="60" fill="hold" nodeType="afterGroup">
                            <p:stCondLst>
                              <p:cond delay="2000"/>
                            </p:stCondLst>
                            <p:childTnLst>
                              <p:par>
                                <p:cTn id="61" presetID="26" presetClass="emph" presetSubtype="0" fill="hold" grpId="1" nodeType="afterEffect">
                                  <p:stCondLst>
                                    <p:cond delay="0"/>
                                  </p:stCondLst>
                                  <p:childTnLst>
                                    <p:animEffect transition="out" filter="fade">
                                      <p:cBhvr>
                                        <p:cTn id="62" dur="1000" tmFilter="0, 0; .2, .5; .8, .5; 1, 0"/>
                                        <p:tgtEl>
                                          <p:spTgt spid="1333286"/>
                                        </p:tgtEl>
                                      </p:cBhvr>
                                    </p:animEffect>
                                    <p:animScale>
                                      <p:cBhvr>
                                        <p:cTn id="63" dur="500" autoRev="1" fill="hold"/>
                                        <p:tgtEl>
                                          <p:spTgt spid="1333286"/>
                                        </p:tgtEl>
                                      </p:cBhvr>
                                      <p:by x="105000" y="105000"/>
                                    </p:animScale>
                                  </p:childTnLst>
                                </p:cTn>
                              </p:par>
                            </p:childTnLst>
                          </p:cTn>
                        </p:par>
                        <p:par>
                          <p:cTn id="64" fill="hold" nodeType="afterGroup">
                            <p:stCondLst>
                              <p:cond delay="3000"/>
                            </p:stCondLst>
                            <p:childTnLst>
                              <p:par>
                                <p:cTn id="65" presetID="26" presetClass="emph" presetSubtype="0" fill="hold" grpId="1" nodeType="afterEffect">
                                  <p:stCondLst>
                                    <p:cond delay="0"/>
                                  </p:stCondLst>
                                  <p:childTnLst>
                                    <p:animEffect transition="out" filter="fade">
                                      <p:cBhvr>
                                        <p:cTn id="66" dur="1000" tmFilter="0, 0; .2, .5; .8, .5; 1, 0"/>
                                        <p:tgtEl>
                                          <p:spTgt spid="1333287"/>
                                        </p:tgtEl>
                                      </p:cBhvr>
                                    </p:animEffect>
                                    <p:animScale>
                                      <p:cBhvr>
                                        <p:cTn id="67" dur="500" autoRev="1" fill="hold"/>
                                        <p:tgtEl>
                                          <p:spTgt spid="1333287"/>
                                        </p:tgtEl>
                                      </p:cBhvr>
                                      <p:by x="105000" y="105000"/>
                                    </p:animScale>
                                  </p:childTnLst>
                                </p:cTn>
                              </p:par>
                            </p:childTnLst>
                          </p:cTn>
                        </p:par>
                        <p:par>
                          <p:cTn id="68" fill="hold" nodeType="afterGroup">
                            <p:stCondLst>
                              <p:cond delay="4000"/>
                            </p:stCondLst>
                            <p:childTnLst>
                              <p:par>
                                <p:cTn id="69" presetID="26" presetClass="emph" presetSubtype="0" fill="hold" grpId="1" nodeType="afterEffect">
                                  <p:stCondLst>
                                    <p:cond delay="0"/>
                                  </p:stCondLst>
                                  <p:childTnLst>
                                    <p:animEffect transition="out" filter="fade">
                                      <p:cBhvr>
                                        <p:cTn id="70" dur="1000" tmFilter="0, 0; .2, .5; .8, .5; 1, 0"/>
                                        <p:tgtEl>
                                          <p:spTgt spid="1333288"/>
                                        </p:tgtEl>
                                      </p:cBhvr>
                                    </p:animEffect>
                                    <p:animScale>
                                      <p:cBhvr>
                                        <p:cTn id="71" dur="500" autoRev="1" fill="hold"/>
                                        <p:tgtEl>
                                          <p:spTgt spid="1333288"/>
                                        </p:tgtEl>
                                      </p:cBhvr>
                                      <p:by x="105000" y="105000"/>
                                    </p:animScale>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0"/>
                                          </p:stCondLst>
                                        </p:cTn>
                                        <p:tgtEl>
                                          <p:spTgt spid="1333251">
                                            <p:txEl>
                                              <p:pRg st="2" end="2"/>
                                            </p:txEl>
                                          </p:spTgt>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1333251">
                                            <p:txEl>
                                              <p:pRg st="3" end="3"/>
                                            </p:txEl>
                                          </p:spTgt>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1333251">
                                            <p:txEl>
                                              <p:pRg st="4" end="4"/>
                                            </p:txEl>
                                          </p:spTgt>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333251">
                                            <p:txEl>
                                              <p:pRg st="5" end="5"/>
                                            </p:txEl>
                                          </p:spTgt>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26" presetClass="emph" presetSubtype="0" fill="hold" grpId="2" nodeType="clickEffect">
                                  <p:stCondLst>
                                    <p:cond delay="0"/>
                                  </p:stCondLst>
                                  <p:childTnLst>
                                    <p:animEffect transition="out" filter="fade">
                                      <p:cBhvr>
                                        <p:cTn id="85" dur="1000" tmFilter="0, 0; .2, .5; .8, .5; 1, 0"/>
                                        <p:tgtEl>
                                          <p:spTgt spid="1333284"/>
                                        </p:tgtEl>
                                      </p:cBhvr>
                                    </p:animEffect>
                                    <p:animScale>
                                      <p:cBhvr>
                                        <p:cTn id="86" dur="500" autoRev="1" fill="hold"/>
                                        <p:tgtEl>
                                          <p:spTgt spid="1333284"/>
                                        </p:tgtEl>
                                      </p:cBhvr>
                                      <p:by x="105000" y="105000"/>
                                    </p:animScale>
                                  </p:childTnLst>
                                </p:cTn>
                              </p:par>
                            </p:childTnLst>
                          </p:cTn>
                        </p:par>
                        <p:par>
                          <p:cTn id="87" fill="hold" nodeType="afterGroup">
                            <p:stCondLst>
                              <p:cond delay="1000"/>
                            </p:stCondLst>
                            <p:childTnLst>
                              <p:par>
                                <p:cTn id="88" presetID="26" presetClass="emph" presetSubtype="0" fill="hold" grpId="1" nodeType="afterEffect">
                                  <p:stCondLst>
                                    <p:cond delay="0"/>
                                  </p:stCondLst>
                                  <p:childTnLst>
                                    <p:animEffect transition="out" filter="fade">
                                      <p:cBhvr>
                                        <p:cTn id="89" dur="1000" tmFilter="0, 0; .2, .5; .8, .5; 1, 0"/>
                                        <p:tgtEl>
                                          <p:spTgt spid="1333289"/>
                                        </p:tgtEl>
                                      </p:cBhvr>
                                    </p:animEffect>
                                    <p:animScale>
                                      <p:cBhvr>
                                        <p:cTn id="90" dur="500" autoRev="1" fill="hold"/>
                                        <p:tgtEl>
                                          <p:spTgt spid="1333289"/>
                                        </p:tgtEl>
                                      </p:cBhvr>
                                      <p:by x="105000" y="105000"/>
                                    </p:animScale>
                                  </p:childTnLst>
                                </p:cTn>
                              </p:par>
                            </p:childTnLst>
                          </p:cTn>
                        </p:par>
                        <p:par>
                          <p:cTn id="91" fill="hold" nodeType="afterGroup">
                            <p:stCondLst>
                              <p:cond delay="2000"/>
                            </p:stCondLst>
                            <p:childTnLst>
                              <p:par>
                                <p:cTn id="92" presetID="26" presetClass="emph" presetSubtype="0" fill="hold" grpId="2" nodeType="afterEffect">
                                  <p:stCondLst>
                                    <p:cond delay="0"/>
                                  </p:stCondLst>
                                  <p:childTnLst>
                                    <p:animEffect transition="out" filter="fade">
                                      <p:cBhvr>
                                        <p:cTn id="93" dur="1000" tmFilter="0, 0; .2, .5; .8, .5; 1, 0"/>
                                        <p:tgtEl>
                                          <p:spTgt spid="1333285"/>
                                        </p:tgtEl>
                                      </p:cBhvr>
                                    </p:animEffect>
                                    <p:animScale>
                                      <p:cBhvr>
                                        <p:cTn id="94" dur="500" autoRev="1" fill="hold"/>
                                        <p:tgtEl>
                                          <p:spTgt spid="1333285"/>
                                        </p:tgtEl>
                                      </p:cBhvr>
                                      <p:by x="105000" y="105000"/>
                                    </p:animScale>
                                  </p:childTnLst>
                                </p:cTn>
                              </p:par>
                            </p:childTnLst>
                          </p:cTn>
                        </p:par>
                        <p:par>
                          <p:cTn id="95" fill="hold" nodeType="afterGroup">
                            <p:stCondLst>
                              <p:cond delay="3000"/>
                            </p:stCondLst>
                            <p:childTnLst>
                              <p:par>
                                <p:cTn id="96" presetID="26" presetClass="emph" presetSubtype="0" fill="hold" grpId="1" nodeType="afterEffect">
                                  <p:stCondLst>
                                    <p:cond delay="0"/>
                                  </p:stCondLst>
                                  <p:childTnLst>
                                    <p:animEffect transition="out" filter="fade">
                                      <p:cBhvr>
                                        <p:cTn id="97" dur="1000" tmFilter="0, 0; .2, .5; .8, .5; 1, 0"/>
                                        <p:tgtEl>
                                          <p:spTgt spid="1333294"/>
                                        </p:tgtEl>
                                      </p:cBhvr>
                                    </p:animEffect>
                                    <p:animScale>
                                      <p:cBhvr>
                                        <p:cTn id="98" dur="500" autoRev="1" fill="hold"/>
                                        <p:tgtEl>
                                          <p:spTgt spid="1333294"/>
                                        </p:tgtEl>
                                      </p:cBhvr>
                                      <p:by x="105000" y="105000"/>
                                    </p:animScale>
                                  </p:childTnLst>
                                </p:cTn>
                              </p:par>
                            </p:childTnLst>
                          </p:cTn>
                        </p:par>
                        <p:par>
                          <p:cTn id="99" fill="hold" nodeType="afterGroup">
                            <p:stCondLst>
                              <p:cond delay="4000"/>
                            </p:stCondLst>
                            <p:childTnLst>
                              <p:par>
                                <p:cTn id="100" presetID="26" presetClass="emph" presetSubtype="0" fill="hold" grpId="2" nodeType="afterEffect">
                                  <p:stCondLst>
                                    <p:cond delay="0"/>
                                  </p:stCondLst>
                                  <p:childTnLst>
                                    <p:animEffect transition="out" filter="fade">
                                      <p:cBhvr>
                                        <p:cTn id="101" dur="1000" tmFilter="0, 0; .2, .5; .8, .5; 1, 0"/>
                                        <p:tgtEl>
                                          <p:spTgt spid="1333286"/>
                                        </p:tgtEl>
                                      </p:cBhvr>
                                    </p:animEffect>
                                    <p:animScale>
                                      <p:cBhvr>
                                        <p:cTn id="102" dur="500" autoRev="1" fill="hold"/>
                                        <p:tgtEl>
                                          <p:spTgt spid="1333286"/>
                                        </p:tgtEl>
                                      </p:cBhvr>
                                      <p:by x="105000" y="105000"/>
                                    </p:animScale>
                                  </p:childTnLst>
                                </p:cTn>
                              </p:par>
                            </p:childTnLst>
                          </p:cTn>
                        </p:par>
                        <p:par>
                          <p:cTn id="103" fill="hold" nodeType="afterGroup">
                            <p:stCondLst>
                              <p:cond delay="5000"/>
                            </p:stCondLst>
                            <p:childTnLst>
                              <p:par>
                                <p:cTn id="104" presetID="26" presetClass="emph" presetSubtype="0" fill="hold" grpId="1" nodeType="afterEffect">
                                  <p:stCondLst>
                                    <p:cond delay="0"/>
                                  </p:stCondLst>
                                  <p:childTnLst>
                                    <p:animEffect transition="out" filter="fade">
                                      <p:cBhvr>
                                        <p:cTn id="105" dur="1000" tmFilter="0, 0; .2, .5; .8, .5; 1, 0"/>
                                        <p:tgtEl>
                                          <p:spTgt spid="1333295"/>
                                        </p:tgtEl>
                                      </p:cBhvr>
                                    </p:animEffect>
                                    <p:animScale>
                                      <p:cBhvr>
                                        <p:cTn id="106" dur="500" autoRev="1" fill="hold"/>
                                        <p:tgtEl>
                                          <p:spTgt spid="1333295"/>
                                        </p:tgtEl>
                                      </p:cBhvr>
                                      <p:by x="105000" y="105000"/>
                                    </p:animScale>
                                  </p:childTnLst>
                                </p:cTn>
                              </p:par>
                            </p:childTnLst>
                          </p:cTn>
                        </p:par>
                        <p:par>
                          <p:cTn id="107" fill="hold" nodeType="afterGroup">
                            <p:stCondLst>
                              <p:cond delay="6000"/>
                            </p:stCondLst>
                            <p:childTnLst>
                              <p:par>
                                <p:cTn id="108" presetID="26" presetClass="emph" presetSubtype="0" fill="hold" grpId="2" nodeType="afterEffect">
                                  <p:stCondLst>
                                    <p:cond delay="0"/>
                                  </p:stCondLst>
                                  <p:childTnLst>
                                    <p:animEffect transition="out" filter="fade">
                                      <p:cBhvr>
                                        <p:cTn id="109" dur="1000" tmFilter="0, 0; .2, .5; .8, .5; 1, 0"/>
                                        <p:tgtEl>
                                          <p:spTgt spid="1333287"/>
                                        </p:tgtEl>
                                      </p:cBhvr>
                                    </p:animEffect>
                                    <p:animScale>
                                      <p:cBhvr>
                                        <p:cTn id="110" dur="500" autoRev="1" fill="hold"/>
                                        <p:tgtEl>
                                          <p:spTgt spid="1333287"/>
                                        </p:tgtEl>
                                      </p:cBhvr>
                                      <p:by x="105000" y="105000"/>
                                    </p:animScale>
                                  </p:childTnLst>
                                </p:cTn>
                              </p:par>
                            </p:childTnLst>
                          </p:cTn>
                        </p:par>
                        <p:par>
                          <p:cTn id="111" fill="hold" nodeType="afterGroup">
                            <p:stCondLst>
                              <p:cond delay="7000"/>
                            </p:stCondLst>
                            <p:childTnLst>
                              <p:par>
                                <p:cTn id="112" presetID="26" presetClass="emph" presetSubtype="0" fill="hold" grpId="1" nodeType="afterEffect">
                                  <p:stCondLst>
                                    <p:cond delay="0"/>
                                  </p:stCondLst>
                                  <p:childTnLst>
                                    <p:animEffect transition="out" filter="fade">
                                      <p:cBhvr>
                                        <p:cTn id="113" dur="1000" tmFilter="0, 0; .2, .5; .8, .5; 1, 0"/>
                                        <p:tgtEl>
                                          <p:spTgt spid="1333290"/>
                                        </p:tgtEl>
                                      </p:cBhvr>
                                    </p:animEffect>
                                    <p:animScale>
                                      <p:cBhvr>
                                        <p:cTn id="114" dur="500" autoRev="1" fill="hold"/>
                                        <p:tgtEl>
                                          <p:spTgt spid="1333290"/>
                                        </p:tgtEl>
                                      </p:cBhvr>
                                      <p:by x="105000" y="105000"/>
                                    </p:animScale>
                                  </p:childTnLst>
                                </p:cTn>
                              </p:par>
                            </p:childTnLst>
                          </p:cTn>
                        </p:par>
                        <p:par>
                          <p:cTn id="115" fill="hold" nodeType="afterGroup">
                            <p:stCondLst>
                              <p:cond delay="8000"/>
                            </p:stCondLst>
                            <p:childTnLst>
                              <p:par>
                                <p:cTn id="116" presetID="26" presetClass="emph" presetSubtype="0" fill="hold" grpId="2" nodeType="afterEffect">
                                  <p:stCondLst>
                                    <p:cond delay="0"/>
                                  </p:stCondLst>
                                  <p:childTnLst>
                                    <p:animEffect transition="out" filter="fade">
                                      <p:cBhvr>
                                        <p:cTn id="117" dur="1000" tmFilter="0, 0; .2, .5; .8, .5; 1, 0"/>
                                        <p:tgtEl>
                                          <p:spTgt spid="1333288"/>
                                        </p:tgtEl>
                                      </p:cBhvr>
                                    </p:animEffect>
                                    <p:animScale>
                                      <p:cBhvr>
                                        <p:cTn id="118" dur="500" autoRev="1" fill="hold"/>
                                        <p:tgtEl>
                                          <p:spTgt spid="1333288"/>
                                        </p:tgtEl>
                                      </p:cBhvr>
                                      <p:by x="105000" y="105000"/>
                                    </p:animScale>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nodeType="clickEffect">
                                  <p:stCondLst>
                                    <p:cond delay="0"/>
                                  </p:stCondLst>
                                  <p:childTnLst>
                                    <p:set>
                                      <p:cBhvr>
                                        <p:cTn id="122" dur="1" fill="hold">
                                          <p:stCondLst>
                                            <p:cond delay="0"/>
                                          </p:stCondLst>
                                        </p:cTn>
                                        <p:tgtEl>
                                          <p:spTgt spid="1333251">
                                            <p:txEl>
                                              <p:pRg st="6" end="6"/>
                                            </p:txEl>
                                          </p:spTgt>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333251">
                                            <p:txEl>
                                              <p:pRg st="7" end="7"/>
                                            </p:txEl>
                                          </p:spTgt>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333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284" grpId="0" animBg="1"/>
      <p:bldP spid="1333284" grpId="1" animBg="1"/>
      <p:bldP spid="1333284" grpId="2" animBg="1"/>
      <p:bldP spid="1333285" grpId="0" animBg="1"/>
      <p:bldP spid="1333285" grpId="1" animBg="1"/>
      <p:bldP spid="1333285" grpId="2" animBg="1"/>
      <p:bldP spid="1333286" grpId="0" animBg="1"/>
      <p:bldP spid="1333286" grpId="1" animBg="1"/>
      <p:bldP spid="1333286" grpId="2" animBg="1"/>
      <p:bldP spid="1333287" grpId="0" animBg="1"/>
      <p:bldP spid="1333287" grpId="1" animBg="1"/>
      <p:bldP spid="1333287" grpId="2" animBg="1"/>
      <p:bldP spid="1333288" grpId="0" animBg="1"/>
      <p:bldP spid="1333288" grpId="1" animBg="1"/>
      <p:bldP spid="1333288" grpId="2" animBg="1"/>
      <p:bldP spid="1333289" grpId="0" animBg="1"/>
      <p:bldP spid="1333289" grpId="1" animBg="1"/>
      <p:bldP spid="1333290" grpId="0" animBg="1"/>
      <p:bldP spid="1333290" grpId="1" animBg="1"/>
      <p:bldP spid="1333291" grpId="0" animBg="1"/>
      <p:bldP spid="1333292" grpId="0" animBg="1"/>
      <p:bldP spid="1333293" grpId="0" animBg="1"/>
      <p:bldP spid="1333294" grpId="0" animBg="1"/>
      <p:bldP spid="1333294" grpId="1" animBg="1"/>
      <p:bldP spid="1333295" grpId="0" animBg="1"/>
      <p:bldP spid="1333295" grpId="1" animBg="1"/>
      <p:bldP spid="1333296" grpId="0" animBg="1"/>
      <p:bldP spid="1333297" grpId="0" animBg="1"/>
      <p:bldP spid="1333298" grpId="0"/>
      <p:bldP spid="1333299" grpId="0"/>
      <p:bldP spid="1333300" grpId="0"/>
    </p:bld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smtClean="0"/>
              <a:t>Data Placement on Disk</a:t>
            </a:r>
          </a:p>
        </p:txBody>
      </p:sp>
      <p:sp>
        <p:nvSpPr>
          <p:cNvPr id="1334275" name="Rectangle 3"/>
          <p:cNvSpPr>
            <a:spLocks noGrp="1" noChangeArrowheads="1"/>
          </p:cNvSpPr>
          <p:nvPr>
            <p:ph type="body" idx="1"/>
          </p:nvPr>
        </p:nvSpPr>
        <p:spPr/>
        <p:txBody>
          <a:bodyPr/>
          <a:lstStyle/>
          <a:p>
            <a:pPr eaLnBrk="1" hangingPunct="1"/>
            <a:r>
              <a:rPr lang="en-US" sz="2400" smtClean="0">
                <a:solidFill>
                  <a:schemeClr val="folHlink"/>
                </a:solidFill>
              </a:rPr>
              <a:t>Interleaved</a:t>
            </a:r>
            <a:r>
              <a:rPr lang="en-US" sz="2400" smtClean="0"/>
              <a:t> placement tries to store blocks from a file with a fixed number of other blocks in-between each block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endParaRPr lang="en-US" sz="2400" smtClean="0"/>
          </a:p>
          <a:p>
            <a:pPr lvl="1" eaLnBrk="1" hangingPunct="1"/>
            <a:r>
              <a:rPr lang="en-US" sz="2000" smtClean="0"/>
              <a:t>minimal disk arm movement reading the files </a:t>
            </a:r>
            <a:r>
              <a:rPr lang="en-US" sz="2000" smtClean="0">
                <a:solidFill>
                  <a:schemeClr val="folHlink"/>
                </a:solidFill>
              </a:rPr>
              <a:t>A</a:t>
            </a:r>
            <a:r>
              <a:rPr lang="en-US" sz="2000" smtClean="0"/>
              <a:t>, </a:t>
            </a:r>
            <a:r>
              <a:rPr lang="en-US" sz="2000" smtClean="0">
                <a:solidFill>
                  <a:schemeClr val="hlink"/>
                </a:solidFill>
              </a:rPr>
              <a:t>B</a:t>
            </a:r>
            <a:r>
              <a:rPr lang="en-US" sz="2000" smtClean="0"/>
              <a:t> and </a:t>
            </a:r>
            <a:r>
              <a:rPr lang="en-US" sz="2000" smtClean="0">
                <a:solidFill>
                  <a:srgbClr val="008000"/>
                </a:solidFill>
              </a:rPr>
              <a:t>C</a:t>
            </a:r>
            <a:br>
              <a:rPr lang="en-US" sz="2000" smtClean="0">
                <a:solidFill>
                  <a:srgbClr val="008000"/>
                </a:solidFill>
              </a:rPr>
            </a:br>
            <a:r>
              <a:rPr lang="en-US" sz="2000" smtClean="0"/>
              <a:t>(starting at the same time)</a:t>
            </a:r>
            <a:br>
              <a:rPr lang="en-US" sz="2000" smtClean="0"/>
            </a:br>
            <a:endParaRPr lang="en-US" sz="2000" smtClean="0"/>
          </a:p>
          <a:p>
            <a:pPr lvl="1" eaLnBrk="1" hangingPunct="1"/>
            <a:r>
              <a:rPr lang="en-US" sz="2000" smtClean="0"/>
              <a:t>fine for predictable workloads reading multiple files</a:t>
            </a:r>
            <a:br>
              <a:rPr lang="en-US" sz="2000" smtClean="0"/>
            </a:br>
            <a:endParaRPr lang="en-US" sz="2000" smtClean="0"/>
          </a:p>
          <a:p>
            <a:pPr lvl="1" eaLnBrk="1" hangingPunct="1"/>
            <a:r>
              <a:rPr lang="en-US" sz="2000" smtClean="0"/>
              <a:t>no gain if we have unpredictable disk accesses</a:t>
            </a:r>
            <a:br>
              <a:rPr lang="en-US" sz="2000" smtClean="0"/>
            </a:br>
            <a:endParaRPr lang="en-US" sz="2000" smtClean="0"/>
          </a:p>
          <a:p>
            <a:pPr eaLnBrk="1" hangingPunct="1"/>
            <a:r>
              <a:rPr lang="en-US" sz="2400" smtClean="0">
                <a:solidFill>
                  <a:schemeClr val="folHlink"/>
                </a:solidFill>
              </a:rPr>
              <a:t>Non-interleaved</a:t>
            </a:r>
            <a:r>
              <a:rPr lang="en-US" sz="2400" smtClean="0"/>
              <a:t> (or even </a:t>
            </a:r>
            <a:r>
              <a:rPr lang="en-US" sz="2400" smtClean="0">
                <a:solidFill>
                  <a:schemeClr val="folHlink"/>
                </a:solidFill>
              </a:rPr>
              <a:t>random</a:t>
            </a:r>
            <a:r>
              <a:rPr lang="en-US" sz="2400" smtClean="0"/>
              <a:t>) placement can be used for highly unpredictable workloads</a:t>
            </a:r>
          </a:p>
        </p:txBody>
      </p:sp>
      <p:graphicFrame>
        <p:nvGraphicFramePr>
          <p:cNvPr id="1334276" name="Group 4"/>
          <p:cNvGraphicFramePr>
            <a:graphicFrameLocks noGrp="1"/>
          </p:cNvGraphicFramePr>
          <p:nvPr/>
        </p:nvGraphicFramePr>
        <p:xfrm>
          <a:off x="1423988" y="1963738"/>
          <a:ext cx="6564312" cy="457200"/>
        </p:xfrm>
        <a:graphic>
          <a:graphicData uri="http://schemas.openxmlformats.org/drawingml/2006/table">
            <a:tbl>
              <a:tblPr/>
              <a:tblGrid>
                <a:gridCol w="468312"/>
                <a:gridCol w="469900"/>
                <a:gridCol w="468313"/>
                <a:gridCol w="469900"/>
                <a:gridCol w="468312"/>
                <a:gridCol w="468313"/>
                <a:gridCol w="469900"/>
                <a:gridCol w="468312"/>
                <a:gridCol w="468313"/>
                <a:gridCol w="469900"/>
                <a:gridCol w="468312"/>
                <a:gridCol w="469900"/>
                <a:gridCol w="468313"/>
                <a:gridCol w="468312"/>
              </a:tblGrid>
              <a:tr h="417513">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2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39300" name="Group 36"/>
          <p:cNvGrpSpPr>
            <a:grpSpLocks/>
          </p:cNvGrpSpPr>
          <p:nvPr/>
        </p:nvGrpSpPr>
        <p:grpSpPr bwMode="auto">
          <a:xfrm>
            <a:off x="1370013" y="2282825"/>
            <a:ext cx="5905500" cy="547688"/>
            <a:chOff x="863" y="1438"/>
            <a:chExt cx="3720" cy="345"/>
          </a:xfrm>
        </p:grpSpPr>
        <p:sp>
          <p:nvSpPr>
            <p:cNvPr id="139329" name="Text Box 37"/>
            <p:cNvSpPr txBox="1">
              <a:spLocks noChangeArrowheads="1"/>
            </p:cNvSpPr>
            <p:nvPr/>
          </p:nvSpPr>
          <p:spPr bwMode="auto">
            <a:xfrm>
              <a:off x="863" y="1591"/>
              <a:ext cx="365" cy="19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folHlink"/>
                  </a:solidFill>
                </a:rPr>
                <a:t>file A</a:t>
              </a:r>
            </a:p>
          </p:txBody>
        </p:sp>
        <p:cxnSp>
          <p:nvCxnSpPr>
            <p:cNvPr id="139330" name="AutoShape 38"/>
            <p:cNvCxnSpPr>
              <a:cxnSpLocks noChangeShapeType="1"/>
            </p:cNvCxnSpPr>
            <p:nvPr/>
          </p:nvCxnSpPr>
          <p:spPr bwMode="auto">
            <a:xfrm>
              <a:off x="1045" y="1441"/>
              <a:ext cx="1" cy="150"/>
            </a:xfrm>
            <a:prstGeom prst="straightConnector1">
              <a:avLst/>
            </a:prstGeom>
            <a:noFill/>
            <a:ln w="9525">
              <a:solidFill>
                <a:schemeClr val="fo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cxnSp>
          <p:nvCxnSpPr>
            <p:cNvPr id="139331" name="AutoShape 39"/>
            <p:cNvCxnSpPr>
              <a:cxnSpLocks noChangeShapeType="1"/>
            </p:cNvCxnSpPr>
            <p:nvPr/>
          </p:nvCxnSpPr>
          <p:spPr bwMode="auto">
            <a:xfrm flipV="1">
              <a:off x="1228" y="1441"/>
              <a:ext cx="3355" cy="246"/>
            </a:xfrm>
            <a:prstGeom prst="bentConnector2">
              <a:avLst/>
            </a:prstGeom>
            <a:noFill/>
            <a:ln w="9525">
              <a:solidFill>
                <a:schemeClr val="fo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sp>
          <p:nvSpPr>
            <p:cNvPr id="139332" name="Line 40"/>
            <p:cNvSpPr>
              <a:spLocks noChangeShapeType="1"/>
            </p:cNvSpPr>
            <p:nvPr/>
          </p:nvSpPr>
          <p:spPr bwMode="auto">
            <a:xfrm>
              <a:off x="1927" y="1441"/>
              <a:ext cx="1" cy="243"/>
            </a:xfrm>
            <a:prstGeom prst="line">
              <a:avLst/>
            </a:prstGeom>
            <a:noFill/>
            <a:ln w="9525">
              <a:solidFill>
                <a:schemeClr val="fo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9333" name="Line 41"/>
            <p:cNvSpPr>
              <a:spLocks noChangeShapeType="1"/>
            </p:cNvSpPr>
            <p:nvPr/>
          </p:nvSpPr>
          <p:spPr bwMode="auto">
            <a:xfrm>
              <a:off x="2816" y="1443"/>
              <a:ext cx="1" cy="243"/>
            </a:xfrm>
            <a:prstGeom prst="line">
              <a:avLst/>
            </a:prstGeom>
            <a:noFill/>
            <a:ln w="9525">
              <a:solidFill>
                <a:schemeClr val="fo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9334" name="Line 42"/>
            <p:cNvSpPr>
              <a:spLocks noChangeShapeType="1"/>
            </p:cNvSpPr>
            <p:nvPr/>
          </p:nvSpPr>
          <p:spPr bwMode="auto">
            <a:xfrm>
              <a:off x="3698" y="1438"/>
              <a:ext cx="1" cy="243"/>
            </a:xfrm>
            <a:prstGeom prst="line">
              <a:avLst/>
            </a:prstGeom>
            <a:noFill/>
            <a:ln w="9525">
              <a:solidFill>
                <a:schemeClr val="fo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139301" name="Group 43"/>
          <p:cNvGrpSpPr>
            <a:grpSpLocks/>
          </p:cNvGrpSpPr>
          <p:nvPr/>
        </p:nvGrpSpPr>
        <p:grpSpPr bwMode="auto">
          <a:xfrm>
            <a:off x="1836738" y="2254250"/>
            <a:ext cx="5907087" cy="790575"/>
            <a:chOff x="1157" y="1420"/>
            <a:chExt cx="3721" cy="498"/>
          </a:xfrm>
        </p:grpSpPr>
        <p:cxnSp>
          <p:nvCxnSpPr>
            <p:cNvPr id="139322" name="AutoShape 44"/>
            <p:cNvCxnSpPr>
              <a:cxnSpLocks noChangeShapeType="1"/>
              <a:endCxn id="139324" idx="0"/>
            </p:cNvCxnSpPr>
            <p:nvPr/>
          </p:nvCxnSpPr>
          <p:spPr bwMode="auto">
            <a:xfrm>
              <a:off x="1339" y="1441"/>
              <a:ext cx="1" cy="285"/>
            </a:xfrm>
            <a:prstGeom prst="straightConnector1">
              <a:avLst/>
            </a:prstGeom>
            <a:noFill/>
            <a:ln w="9525">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grpSp>
          <p:nvGrpSpPr>
            <p:cNvPr id="139323" name="Group 45"/>
            <p:cNvGrpSpPr>
              <a:grpSpLocks/>
            </p:cNvGrpSpPr>
            <p:nvPr/>
          </p:nvGrpSpPr>
          <p:grpSpPr bwMode="auto">
            <a:xfrm>
              <a:off x="1157" y="1420"/>
              <a:ext cx="3721" cy="498"/>
              <a:chOff x="1157" y="1427"/>
              <a:chExt cx="3721" cy="498"/>
            </a:xfrm>
          </p:grpSpPr>
          <p:sp>
            <p:nvSpPr>
              <p:cNvPr id="139324" name="Text Box 46"/>
              <p:cNvSpPr txBox="1">
                <a:spLocks noChangeArrowheads="1"/>
              </p:cNvSpPr>
              <p:nvPr/>
            </p:nvSpPr>
            <p:spPr bwMode="auto">
              <a:xfrm>
                <a:off x="1157" y="1733"/>
                <a:ext cx="365" cy="19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chemeClr val="hlink"/>
                    </a:solidFill>
                  </a:rPr>
                  <a:t>file B</a:t>
                </a:r>
              </a:p>
            </p:txBody>
          </p:sp>
          <p:cxnSp>
            <p:nvCxnSpPr>
              <p:cNvPr id="139325" name="AutoShape 47"/>
              <p:cNvCxnSpPr>
                <a:cxnSpLocks noChangeShapeType="1"/>
                <a:stCxn id="139324" idx="3"/>
                <a:endCxn id="1334342" idx="2"/>
              </p:cNvCxnSpPr>
              <p:nvPr/>
            </p:nvCxnSpPr>
            <p:spPr bwMode="auto">
              <a:xfrm flipV="1">
                <a:off x="1522" y="1448"/>
                <a:ext cx="3356" cy="381"/>
              </a:xfrm>
              <a:prstGeom prst="bentConnector2">
                <a:avLst/>
              </a:prstGeom>
              <a:noFill/>
              <a:ln w="9525">
                <a:solidFill>
                  <a:schemeClr val="hlink"/>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sp>
            <p:nvSpPr>
              <p:cNvPr id="139326" name="Line 48"/>
              <p:cNvSpPr>
                <a:spLocks noChangeShapeType="1"/>
              </p:cNvSpPr>
              <p:nvPr/>
            </p:nvSpPr>
            <p:spPr bwMode="auto">
              <a:xfrm flipH="1">
                <a:off x="2215" y="1427"/>
                <a:ext cx="0" cy="391"/>
              </a:xfrm>
              <a:prstGeom prst="line">
                <a:avLst/>
              </a:prstGeom>
              <a:noFill/>
              <a:ln w="9525">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9327" name="Line 49"/>
              <p:cNvSpPr>
                <a:spLocks noChangeShapeType="1"/>
              </p:cNvSpPr>
              <p:nvPr/>
            </p:nvSpPr>
            <p:spPr bwMode="auto">
              <a:xfrm flipH="1">
                <a:off x="3111" y="1427"/>
                <a:ext cx="0" cy="391"/>
              </a:xfrm>
              <a:prstGeom prst="line">
                <a:avLst/>
              </a:prstGeom>
              <a:noFill/>
              <a:ln w="9525">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9328" name="Line 50"/>
              <p:cNvSpPr>
                <a:spLocks noChangeShapeType="1"/>
              </p:cNvSpPr>
              <p:nvPr/>
            </p:nvSpPr>
            <p:spPr bwMode="auto">
              <a:xfrm flipH="1">
                <a:off x="3999" y="1427"/>
                <a:ext cx="0" cy="391"/>
              </a:xfrm>
              <a:prstGeom prst="line">
                <a:avLst/>
              </a:prstGeom>
              <a:noFill/>
              <a:ln w="9525">
                <a:solidFill>
                  <a:schemeClr val="hlink"/>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grpSp>
        <p:nvGrpSpPr>
          <p:cNvPr id="139302" name="Group 51"/>
          <p:cNvGrpSpPr>
            <a:grpSpLocks/>
          </p:cNvGrpSpPr>
          <p:nvPr/>
        </p:nvGrpSpPr>
        <p:grpSpPr bwMode="auto">
          <a:xfrm>
            <a:off x="2300288" y="2276475"/>
            <a:ext cx="4506912" cy="1001713"/>
            <a:chOff x="1449" y="1448"/>
            <a:chExt cx="2839" cy="631"/>
          </a:xfrm>
        </p:grpSpPr>
        <p:sp>
          <p:nvSpPr>
            <p:cNvPr id="139317" name="Text Box 52"/>
            <p:cNvSpPr txBox="1">
              <a:spLocks noChangeArrowheads="1"/>
            </p:cNvSpPr>
            <p:nvPr/>
          </p:nvSpPr>
          <p:spPr bwMode="auto">
            <a:xfrm>
              <a:off x="1449" y="1887"/>
              <a:ext cx="365" cy="19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solidFill>
                    <a:srgbClr val="008000"/>
                  </a:solidFill>
                </a:rPr>
                <a:t>file C</a:t>
              </a:r>
            </a:p>
          </p:txBody>
        </p:sp>
        <p:cxnSp>
          <p:nvCxnSpPr>
            <p:cNvPr id="139318" name="AutoShape 53"/>
            <p:cNvCxnSpPr>
              <a:cxnSpLocks noChangeShapeType="1"/>
              <a:stCxn id="1334331" idx="2"/>
              <a:endCxn id="139317" idx="0"/>
            </p:cNvCxnSpPr>
            <p:nvPr/>
          </p:nvCxnSpPr>
          <p:spPr bwMode="auto">
            <a:xfrm flipH="1">
              <a:off x="1632" y="1448"/>
              <a:ext cx="2" cy="439"/>
            </a:xfrm>
            <a:prstGeom prst="straightConnector1">
              <a:avLst/>
            </a:prstGeom>
            <a:noFill/>
            <a:ln w="9525">
              <a:solidFill>
                <a:srgbClr val="008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cxnSp>
          <p:nvCxnSpPr>
            <p:cNvPr id="139319" name="AutoShape 54"/>
            <p:cNvCxnSpPr>
              <a:cxnSpLocks noChangeShapeType="1"/>
              <a:stCxn id="139317" idx="3"/>
              <a:endCxn id="1334340" idx="2"/>
            </p:cNvCxnSpPr>
            <p:nvPr/>
          </p:nvCxnSpPr>
          <p:spPr bwMode="auto">
            <a:xfrm flipV="1">
              <a:off x="1814" y="1448"/>
              <a:ext cx="2474" cy="535"/>
            </a:xfrm>
            <a:prstGeom prst="bentConnector2">
              <a:avLst/>
            </a:prstGeom>
            <a:noFill/>
            <a:ln w="9525">
              <a:solidFill>
                <a:srgbClr val="008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cxnSp>
        <p:sp>
          <p:nvSpPr>
            <p:cNvPr id="139320" name="Line 55"/>
            <p:cNvSpPr>
              <a:spLocks noChangeShapeType="1"/>
            </p:cNvSpPr>
            <p:nvPr/>
          </p:nvSpPr>
          <p:spPr bwMode="auto">
            <a:xfrm>
              <a:off x="2518" y="1455"/>
              <a:ext cx="0" cy="524"/>
            </a:xfrm>
            <a:prstGeom prst="line">
              <a:avLst/>
            </a:prstGeom>
            <a:noFill/>
            <a:ln w="9525">
              <a:solidFill>
                <a:srgbClr val="008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39321" name="Line 56"/>
            <p:cNvSpPr>
              <a:spLocks noChangeShapeType="1"/>
            </p:cNvSpPr>
            <p:nvPr/>
          </p:nvSpPr>
          <p:spPr bwMode="auto">
            <a:xfrm>
              <a:off x="3399" y="1455"/>
              <a:ext cx="0" cy="524"/>
            </a:xfrm>
            <a:prstGeom prst="line">
              <a:avLst/>
            </a:prstGeom>
            <a:noFill/>
            <a:ln w="9525">
              <a:solidFill>
                <a:srgbClr val="008000"/>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sp>
        <p:nvSpPr>
          <p:cNvPr id="1334329" name="Rectangle 57"/>
          <p:cNvSpPr>
            <a:spLocks noChangeArrowheads="1"/>
          </p:cNvSpPr>
          <p:nvPr/>
        </p:nvSpPr>
        <p:spPr bwMode="auto">
          <a:xfrm>
            <a:off x="1524000" y="2087563"/>
            <a:ext cx="269875" cy="211137"/>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34330" name="Rectangle 58"/>
          <p:cNvSpPr>
            <a:spLocks noChangeArrowheads="1"/>
          </p:cNvSpPr>
          <p:nvPr/>
        </p:nvSpPr>
        <p:spPr bwMode="auto">
          <a:xfrm>
            <a:off x="1990725" y="2087563"/>
            <a:ext cx="269875" cy="211137"/>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34331" name="Rectangle 59"/>
          <p:cNvSpPr>
            <a:spLocks noChangeArrowheads="1"/>
          </p:cNvSpPr>
          <p:nvPr/>
        </p:nvSpPr>
        <p:spPr bwMode="auto">
          <a:xfrm>
            <a:off x="2459038" y="2087563"/>
            <a:ext cx="269875" cy="211137"/>
          </a:xfrm>
          <a:prstGeom prst="rect">
            <a:avLst/>
          </a:prstGeom>
          <a:solidFill>
            <a:srgbClr val="008000"/>
          </a:solidFill>
          <a:ln w="9525">
            <a:solidFill>
              <a:schemeClr val="tx1"/>
            </a:solidFill>
            <a:miter lim="800000"/>
            <a:headEnd/>
            <a:tailEnd/>
          </a:ln>
        </p:spPr>
        <p:txBody>
          <a:bodyPr wrap="none" anchor="ctr"/>
          <a:lstStyle/>
          <a:p>
            <a:endParaRPr lang="nb-NO"/>
          </a:p>
        </p:txBody>
      </p:sp>
      <p:sp>
        <p:nvSpPr>
          <p:cNvPr id="1334332" name="Rectangle 60"/>
          <p:cNvSpPr>
            <a:spLocks noChangeArrowheads="1"/>
          </p:cNvSpPr>
          <p:nvPr/>
        </p:nvSpPr>
        <p:spPr bwMode="auto">
          <a:xfrm>
            <a:off x="2927350" y="2087563"/>
            <a:ext cx="269875" cy="211137"/>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34333" name="Rectangle 61"/>
          <p:cNvSpPr>
            <a:spLocks noChangeArrowheads="1"/>
          </p:cNvSpPr>
          <p:nvPr/>
        </p:nvSpPr>
        <p:spPr bwMode="auto">
          <a:xfrm>
            <a:off x="3395663" y="2087563"/>
            <a:ext cx="269875" cy="211137"/>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34334" name="Rectangle 62"/>
          <p:cNvSpPr>
            <a:spLocks noChangeArrowheads="1"/>
          </p:cNvSpPr>
          <p:nvPr/>
        </p:nvSpPr>
        <p:spPr bwMode="auto">
          <a:xfrm>
            <a:off x="3863975" y="2087563"/>
            <a:ext cx="269875" cy="211137"/>
          </a:xfrm>
          <a:prstGeom prst="rect">
            <a:avLst/>
          </a:prstGeom>
          <a:solidFill>
            <a:srgbClr val="008000"/>
          </a:solidFill>
          <a:ln w="9525">
            <a:solidFill>
              <a:schemeClr val="tx1"/>
            </a:solidFill>
            <a:miter lim="800000"/>
            <a:headEnd/>
            <a:tailEnd/>
          </a:ln>
        </p:spPr>
        <p:txBody>
          <a:bodyPr wrap="none" anchor="ctr"/>
          <a:lstStyle/>
          <a:p>
            <a:endParaRPr lang="nb-NO"/>
          </a:p>
        </p:txBody>
      </p:sp>
      <p:sp>
        <p:nvSpPr>
          <p:cNvPr id="1334335" name="Rectangle 63"/>
          <p:cNvSpPr>
            <a:spLocks noChangeArrowheads="1"/>
          </p:cNvSpPr>
          <p:nvPr/>
        </p:nvSpPr>
        <p:spPr bwMode="auto">
          <a:xfrm>
            <a:off x="4332288" y="2087563"/>
            <a:ext cx="269875" cy="211137"/>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34336" name="Rectangle 64"/>
          <p:cNvSpPr>
            <a:spLocks noChangeArrowheads="1"/>
          </p:cNvSpPr>
          <p:nvPr/>
        </p:nvSpPr>
        <p:spPr bwMode="auto">
          <a:xfrm>
            <a:off x="4799013" y="2087563"/>
            <a:ext cx="269875" cy="211137"/>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34337" name="Rectangle 65"/>
          <p:cNvSpPr>
            <a:spLocks noChangeArrowheads="1"/>
          </p:cNvSpPr>
          <p:nvPr/>
        </p:nvSpPr>
        <p:spPr bwMode="auto">
          <a:xfrm>
            <a:off x="5267325" y="2087563"/>
            <a:ext cx="269875" cy="211137"/>
          </a:xfrm>
          <a:prstGeom prst="rect">
            <a:avLst/>
          </a:prstGeom>
          <a:solidFill>
            <a:srgbClr val="008000"/>
          </a:solidFill>
          <a:ln w="9525">
            <a:solidFill>
              <a:schemeClr val="tx1"/>
            </a:solidFill>
            <a:miter lim="800000"/>
            <a:headEnd/>
            <a:tailEnd/>
          </a:ln>
        </p:spPr>
        <p:txBody>
          <a:bodyPr wrap="none" anchor="ctr"/>
          <a:lstStyle/>
          <a:p>
            <a:endParaRPr lang="nb-NO"/>
          </a:p>
        </p:txBody>
      </p:sp>
      <p:sp>
        <p:nvSpPr>
          <p:cNvPr id="1334338" name="Rectangle 66"/>
          <p:cNvSpPr>
            <a:spLocks noChangeArrowheads="1"/>
          </p:cNvSpPr>
          <p:nvPr/>
        </p:nvSpPr>
        <p:spPr bwMode="auto">
          <a:xfrm>
            <a:off x="5735638" y="2087563"/>
            <a:ext cx="269875" cy="211137"/>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34339" name="Rectangle 67"/>
          <p:cNvSpPr>
            <a:spLocks noChangeArrowheads="1"/>
          </p:cNvSpPr>
          <p:nvPr/>
        </p:nvSpPr>
        <p:spPr bwMode="auto">
          <a:xfrm>
            <a:off x="6203950" y="2087563"/>
            <a:ext cx="269875" cy="211137"/>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334340" name="Rectangle 68"/>
          <p:cNvSpPr>
            <a:spLocks noChangeArrowheads="1"/>
          </p:cNvSpPr>
          <p:nvPr/>
        </p:nvSpPr>
        <p:spPr bwMode="auto">
          <a:xfrm>
            <a:off x="6672263" y="2087563"/>
            <a:ext cx="269875" cy="211137"/>
          </a:xfrm>
          <a:prstGeom prst="rect">
            <a:avLst/>
          </a:prstGeom>
          <a:solidFill>
            <a:srgbClr val="008000"/>
          </a:solidFill>
          <a:ln w="9525">
            <a:solidFill>
              <a:schemeClr val="tx1"/>
            </a:solidFill>
            <a:miter lim="800000"/>
            <a:headEnd/>
            <a:tailEnd/>
          </a:ln>
        </p:spPr>
        <p:txBody>
          <a:bodyPr wrap="none" anchor="ctr"/>
          <a:lstStyle/>
          <a:p>
            <a:endParaRPr lang="nb-NO"/>
          </a:p>
        </p:txBody>
      </p:sp>
      <p:sp>
        <p:nvSpPr>
          <p:cNvPr id="1334341" name="Rectangle 69"/>
          <p:cNvSpPr>
            <a:spLocks noChangeArrowheads="1"/>
          </p:cNvSpPr>
          <p:nvPr/>
        </p:nvSpPr>
        <p:spPr bwMode="auto">
          <a:xfrm>
            <a:off x="7140575" y="2087563"/>
            <a:ext cx="269875" cy="211137"/>
          </a:xfrm>
          <a:prstGeom prst="rect">
            <a:avLst/>
          </a:prstGeom>
          <a:solidFill>
            <a:schemeClr val="folHlink"/>
          </a:solidFill>
          <a:ln w="9525">
            <a:solidFill>
              <a:schemeClr val="tx1"/>
            </a:solidFill>
            <a:miter lim="800000"/>
            <a:headEnd/>
            <a:tailEnd/>
          </a:ln>
        </p:spPr>
        <p:txBody>
          <a:bodyPr wrap="none" anchor="ctr"/>
          <a:lstStyle/>
          <a:p>
            <a:endParaRPr lang="nb-NO"/>
          </a:p>
        </p:txBody>
      </p:sp>
      <p:sp>
        <p:nvSpPr>
          <p:cNvPr id="1334342" name="Rectangle 70"/>
          <p:cNvSpPr>
            <a:spLocks noChangeArrowheads="1"/>
          </p:cNvSpPr>
          <p:nvPr/>
        </p:nvSpPr>
        <p:spPr bwMode="auto">
          <a:xfrm>
            <a:off x="7608888" y="2087563"/>
            <a:ext cx="269875" cy="211137"/>
          </a:xfrm>
          <a:prstGeom prst="rect">
            <a:avLst/>
          </a:prstGeom>
          <a:solidFill>
            <a:schemeClr val="hlink"/>
          </a:solidFill>
          <a:ln w="9525">
            <a:solidFill>
              <a:schemeClr val="tx1"/>
            </a:solidFill>
            <a:miter lim="800000"/>
            <a:headEnd/>
            <a:tailEnd/>
          </a:ln>
        </p:spPr>
        <p:txBody>
          <a:bodyPr wrap="none" anchor="ctr"/>
          <a:lstStyle/>
          <a:p>
            <a:endParaRPr lang="nb-NO"/>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42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1334329"/>
                                        </p:tgtEl>
                                      </p:cBhvr>
                                    </p:animEffect>
                                    <p:animScale>
                                      <p:cBhvr>
                                        <p:cTn id="11" dur="250" autoRev="1" fill="hold"/>
                                        <p:tgtEl>
                                          <p:spTgt spid="1334329"/>
                                        </p:tgtEl>
                                      </p:cBhvr>
                                      <p:by x="105000" y="105000"/>
                                    </p:animScale>
                                  </p:childTnLst>
                                </p:cTn>
                              </p:par>
                            </p:childTnLst>
                          </p:cTn>
                        </p:par>
                        <p:par>
                          <p:cTn id="12" fill="hold" nodeType="afterGroup">
                            <p:stCondLst>
                              <p:cond delay="500"/>
                            </p:stCondLst>
                            <p:childTnLst>
                              <p:par>
                                <p:cTn id="13" presetID="26" presetClass="emph" presetSubtype="0" fill="hold" grpId="0" nodeType="afterEffect">
                                  <p:stCondLst>
                                    <p:cond delay="0"/>
                                  </p:stCondLst>
                                  <p:childTnLst>
                                    <p:animEffect transition="out" filter="fade">
                                      <p:cBhvr>
                                        <p:cTn id="14" dur="500" tmFilter="0, 0; .2, .5; .8, .5; 1, 0"/>
                                        <p:tgtEl>
                                          <p:spTgt spid="1334330"/>
                                        </p:tgtEl>
                                      </p:cBhvr>
                                    </p:animEffect>
                                    <p:animScale>
                                      <p:cBhvr>
                                        <p:cTn id="15" dur="250" autoRev="1" fill="hold"/>
                                        <p:tgtEl>
                                          <p:spTgt spid="1334330"/>
                                        </p:tgtEl>
                                      </p:cBhvr>
                                      <p:by x="105000" y="105000"/>
                                    </p:animScale>
                                  </p:childTnLst>
                                </p:cTn>
                              </p:par>
                            </p:childTnLst>
                          </p:cTn>
                        </p:par>
                        <p:par>
                          <p:cTn id="16" fill="hold" nodeType="afterGroup">
                            <p:stCondLst>
                              <p:cond delay="1000"/>
                            </p:stCondLst>
                            <p:childTnLst>
                              <p:par>
                                <p:cTn id="17" presetID="26" presetClass="emph" presetSubtype="0" fill="hold" grpId="0" nodeType="afterEffect">
                                  <p:stCondLst>
                                    <p:cond delay="0"/>
                                  </p:stCondLst>
                                  <p:childTnLst>
                                    <p:animEffect transition="out" filter="fade">
                                      <p:cBhvr>
                                        <p:cTn id="18" dur="500" tmFilter="0, 0; .2, .5; .8, .5; 1, 0"/>
                                        <p:tgtEl>
                                          <p:spTgt spid="1334331"/>
                                        </p:tgtEl>
                                      </p:cBhvr>
                                    </p:animEffect>
                                    <p:animScale>
                                      <p:cBhvr>
                                        <p:cTn id="19" dur="250" autoRev="1" fill="hold"/>
                                        <p:tgtEl>
                                          <p:spTgt spid="1334331"/>
                                        </p:tgtEl>
                                      </p:cBhvr>
                                      <p:by x="105000" y="105000"/>
                                    </p:animScale>
                                  </p:childTnLst>
                                </p:cTn>
                              </p:par>
                            </p:childTnLst>
                          </p:cTn>
                        </p:par>
                        <p:par>
                          <p:cTn id="20" fill="hold" nodeType="afterGroup">
                            <p:stCondLst>
                              <p:cond delay="1500"/>
                            </p:stCondLst>
                            <p:childTnLst>
                              <p:par>
                                <p:cTn id="21" presetID="26" presetClass="emph" presetSubtype="0" fill="hold" grpId="0" nodeType="afterEffect">
                                  <p:stCondLst>
                                    <p:cond delay="0"/>
                                  </p:stCondLst>
                                  <p:childTnLst>
                                    <p:animEffect transition="out" filter="fade">
                                      <p:cBhvr>
                                        <p:cTn id="22" dur="500" tmFilter="0, 0; .2, .5; .8, .5; 1, 0"/>
                                        <p:tgtEl>
                                          <p:spTgt spid="1334332"/>
                                        </p:tgtEl>
                                      </p:cBhvr>
                                    </p:animEffect>
                                    <p:animScale>
                                      <p:cBhvr>
                                        <p:cTn id="23" dur="250" autoRev="1" fill="hold"/>
                                        <p:tgtEl>
                                          <p:spTgt spid="1334332"/>
                                        </p:tgtEl>
                                      </p:cBhvr>
                                      <p:by x="105000" y="105000"/>
                                    </p:animScale>
                                  </p:childTnLst>
                                </p:cTn>
                              </p:par>
                            </p:childTnLst>
                          </p:cTn>
                        </p:par>
                        <p:par>
                          <p:cTn id="24" fill="hold" nodeType="afterGroup">
                            <p:stCondLst>
                              <p:cond delay="2000"/>
                            </p:stCondLst>
                            <p:childTnLst>
                              <p:par>
                                <p:cTn id="25" presetID="26" presetClass="emph" presetSubtype="0" fill="hold" grpId="0" nodeType="afterEffect">
                                  <p:stCondLst>
                                    <p:cond delay="0"/>
                                  </p:stCondLst>
                                  <p:childTnLst>
                                    <p:animEffect transition="out" filter="fade">
                                      <p:cBhvr>
                                        <p:cTn id="26" dur="500" tmFilter="0, 0; .2, .5; .8, .5; 1, 0"/>
                                        <p:tgtEl>
                                          <p:spTgt spid="1334333"/>
                                        </p:tgtEl>
                                      </p:cBhvr>
                                    </p:animEffect>
                                    <p:animScale>
                                      <p:cBhvr>
                                        <p:cTn id="27" dur="250" autoRev="1" fill="hold"/>
                                        <p:tgtEl>
                                          <p:spTgt spid="1334333"/>
                                        </p:tgtEl>
                                      </p:cBhvr>
                                      <p:by x="105000" y="105000"/>
                                    </p:animScale>
                                  </p:childTnLst>
                                </p:cTn>
                              </p:par>
                            </p:childTnLst>
                          </p:cTn>
                        </p:par>
                        <p:par>
                          <p:cTn id="28" fill="hold" nodeType="afterGroup">
                            <p:stCondLst>
                              <p:cond delay="2500"/>
                            </p:stCondLst>
                            <p:childTnLst>
                              <p:par>
                                <p:cTn id="29" presetID="26" presetClass="emph" presetSubtype="0" fill="hold" grpId="0" nodeType="afterEffect">
                                  <p:stCondLst>
                                    <p:cond delay="0"/>
                                  </p:stCondLst>
                                  <p:childTnLst>
                                    <p:animEffect transition="out" filter="fade">
                                      <p:cBhvr>
                                        <p:cTn id="30" dur="500" tmFilter="0, 0; .2, .5; .8, .5; 1, 0"/>
                                        <p:tgtEl>
                                          <p:spTgt spid="1334334"/>
                                        </p:tgtEl>
                                      </p:cBhvr>
                                    </p:animEffect>
                                    <p:animScale>
                                      <p:cBhvr>
                                        <p:cTn id="31" dur="250" autoRev="1" fill="hold"/>
                                        <p:tgtEl>
                                          <p:spTgt spid="1334334"/>
                                        </p:tgtEl>
                                      </p:cBhvr>
                                      <p:by x="105000" y="105000"/>
                                    </p:animScale>
                                  </p:childTnLst>
                                </p:cTn>
                              </p:par>
                            </p:childTnLst>
                          </p:cTn>
                        </p:par>
                        <p:par>
                          <p:cTn id="32" fill="hold" nodeType="afterGroup">
                            <p:stCondLst>
                              <p:cond delay="3000"/>
                            </p:stCondLst>
                            <p:childTnLst>
                              <p:par>
                                <p:cTn id="33" presetID="26" presetClass="emph" presetSubtype="0" fill="hold" grpId="0" nodeType="afterEffect">
                                  <p:stCondLst>
                                    <p:cond delay="0"/>
                                  </p:stCondLst>
                                  <p:childTnLst>
                                    <p:animEffect transition="out" filter="fade">
                                      <p:cBhvr>
                                        <p:cTn id="34" dur="500" tmFilter="0, 0; .2, .5; .8, .5; 1, 0"/>
                                        <p:tgtEl>
                                          <p:spTgt spid="1334335"/>
                                        </p:tgtEl>
                                      </p:cBhvr>
                                    </p:animEffect>
                                    <p:animScale>
                                      <p:cBhvr>
                                        <p:cTn id="35" dur="250" autoRev="1" fill="hold"/>
                                        <p:tgtEl>
                                          <p:spTgt spid="1334335"/>
                                        </p:tgtEl>
                                      </p:cBhvr>
                                      <p:by x="105000" y="105000"/>
                                    </p:animScale>
                                  </p:childTnLst>
                                </p:cTn>
                              </p:par>
                            </p:childTnLst>
                          </p:cTn>
                        </p:par>
                        <p:par>
                          <p:cTn id="36" fill="hold" nodeType="afterGroup">
                            <p:stCondLst>
                              <p:cond delay="3500"/>
                            </p:stCondLst>
                            <p:childTnLst>
                              <p:par>
                                <p:cTn id="37" presetID="26" presetClass="emph" presetSubtype="0" fill="hold" grpId="0" nodeType="afterEffect">
                                  <p:stCondLst>
                                    <p:cond delay="0"/>
                                  </p:stCondLst>
                                  <p:childTnLst>
                                    <p:animEffect transition="out" filter="fade">
                                      <p:cBhvr>
                                        <p:cTn id="38" dur="500" tmFilter="0, 0; .2, .5; .8, .5; 1, 0"/>
                                        <p:tgtEl>
                                          <p:spTgt spid="1334336"/>
                                        </p:tgtEl>
                                      </p:cBhvr>
                                    </p:animEffect>
                                    <p:animScale>
                                      <p:cBhvr>
                                        <p:cTn id="39" dur="250" autoRev="1" fill="hold"/>
                                        <p:tgtEl>
                                          <p:spTgt spid="1334336"/>
                                        </p:tgtEl>
                                      </p:cBhvr>
                                      <p:by x="105000" y="105000"/>
                                    </p:animScale>
                                  </p:childTnLst>
                                </p:cTn>
                              </p:par>
                            </p:childTnLst>
                          </p:cTn>
                        </p:par>
                        <p:par>
                          <p:cTn id="40" fill="hold" nodeType="afterGroup">
                            <p:stCondLst>
                              <p:cond delay="4000"/>
                            </p:stCondLst>
                            <p:childTnLst>
                              <p:par>
                                <p:cTn id="41" presetID="26" presetClass="emph" presetSubtype="0" fill="hold" grpId="0" nodeType="afterEffect">
                                  <p:stCondLst>
                                    <p:cond delay="0"/>
                                  </p:stCondLst>
                                  <p:childTnLst>
                                    <p:animEffect transition="out" filter="fade">
                                      <p:cBhvr>
                                        <p:cTn id="42" dur="500" tmFilter="0, 0; .2, .5; .8, .5; 1, 0"/>
                                        <p:tgtEl>
                                          <p:spTgt spid="1334337"/>
                                        </p:tgtEl>
                                      </p:cBhvr>
                                    </p:animEffect>
                                    <p:animScale>
                                      <p:cBhvr>
                                        <p:cTn id="43" dur="250" autoRev="1" fill="hold"/>
                                        <p:tgtEl>
                                          <p:spTgt spid="1334337"/>
                                        </p:tgtEl>
                                      </p:cBhvr>
                                      <p:by x="105000" y="105000"/>
                                    </p:animScale>
                                  </p:childTnLst>
                                </p:cTn>
                              </p:par>
                            </p:childTnLst>
                          </p:cTn>
                        </p:par>
                        <p:par>
                          <p:cTn id="44" fill="hold" nodeType="afterGroup">
                            <p:stCondLst>
                              <p:cond delay="4500"/>
                            </p:stCondLst>
                            <p:childTnLst>
                              <p:par>
                                <p:cTn id="45" presetID="26" presetClass="emph" presetSubtype="0" fill="hold" grpId="0" nodeType="afterEffect">
                                  <p:stCondLst>
                                    <p:cond delay="0"/>
                                  </p:stCondLst>
                                  <p:childTnLst>
                                    <p:animEffect transition="out" filter="fade">
                                      <p:cBhvr>
                                        <p:cTn id="46" dur="500" tmFilter="0, 0; .2, .5; .8, .5; 1, 0"/>
                                        <p:tgtEl>
                                          <p:spTgt spid="1334338"/>
                                        </p:tgtEl>
                                      </p:cBhvr>
                                    </p:animEffect>
                                    <p:animScale>
                                      <p:cBhvr>
                                        <p:cTn id="47" dur="250" autoRev="1" fill="hold"/>
                                        <p:tgtEl>
                                          <p:spTgt spid="1334338"/>
                                        </p:tgtEl>
                                      </p:cBhvr>
                                      <p:by x="105000" y="105000"/>
                                    </p:animScale>
                                  </p:childTnLst>
                                </p:cTn>
                              </p:par>
                            </p:childTnLst>
                          </p:cTn>
                        </p:par>
                        <p:par>
                          <p:cTn id="48" fill="hold" nodeType="afterGroup">
                            <p:stCondLst>
                              <p:cond delay="5000"/>
                            </p:stCondLst>
                            <p:childTnLst>
                              <p:par>
                                <p:cTn id="49" presetID="26" presetClass="emph" presetSubtype="0" fill="hold" grpId="0" nodeType="afterEffect">
                                  <p:stCondLst>
                                    <p:cond delay="0"/>
                                  </p:stCondLst>
                                  <p:childTnLst>
                                    <p:animEffect transition="out" filter="fade">
                                      <p:cBhvr>
                                        <p:cTn id="50" dur="500" tmFilter="0, 0; .2, .5; .8, .5; 1, 0"/>
                                        <p:tgtEl>
                                          <p:spTgt spid="1334339"/>
                                        </p:tgtEl>
                                      </p:cBhvr>
                                    </p:animEffect>
                                    <p:animScale>
                                      <p:cBhvr>
                                        <p:cTn id="51" dur="250" autoRev="1" fill="hold"/>
                                        <p:tgtEl>
                                          <p:spTgt spid="1334339"/>
                                        </p:tgtEl>
                                      </p:cBhvr>
                                      <p:by x="105000" y="105000"/>
                                    </p:animScale>
                                  </p:childTnLst>
                                </p:cTn>
                              </p:par>
                            </p:childTnLst>
                          </p:cTn>
                        </p:par>
                        <p:par>
                          <p:cTn id="52" fill="hold" nodeType="afterGroup">
                            <p:stCondLst>
                              <p:cond delay="5500"/>
                            </p:stCondLst>
                            <p:childTnLst>
                              <p:par>
                                <p:cTn id="53" presetID="26" presetClass="emph" presetSubtype="0" fill="hold" grpId="0" nodeType="afterEffect">
                                  <p:stCondLst>
                                    <p:cond delay="0"/>
                                  </p:stCondLst>
                                  <p:childTnLst>
                                    <p:animEffect transition="out" filter="fade">
                                      <p:cBhvr>
                                        <p:cTn id="54" dur="500" tmFilter="0, 0; .2, .5; .8, .5; 1, 0"/>
                                        <p:tgtEl>
                                          <p:spTgt spid="1334340"/>
                                        </p:tgtEl>
                                      </p:cBhvr>
                                    </p:animEffect>
                                    <p:animScale>
                                      <p:cBhvr>
                                        <p:cTn id="55" dur="250" autoRev="1" fill="hold"/>
                                        <p:tgtEl>
                                          <p:spTgt spid="1334340"/>
                                        </p:tgtEl>
                                      </p:cBhvr>
                                      <p:by x="105000" y="105000"/>
                                    </p:animScale>
                                  </p:childTnLst>
                                </p:cTn>
                              </p:par>
                            </p:childTnLst>
                          </p:cTn>
                        </p:par>
                        <p:par>
                          <p:cTn id="56" fill="hold" nodeType="afterGroup">
                            <p:stCondLst>
                              <p:cond delay="6000"/>
                            </p:stCondLst>
                            <p:childTnLst>
                              <p:par>
                                <p:cTn id="57" presetID="26" presetClass="emph" presetSubtype="0" fill="hold" grpId="0" nodeType="afterEffect">
                                  <p:stCondLst>
                                    <p:cond delay="0"/>
                                  </p:stCondLst>
                                  <p:childTnLst>
                                    <p:animEffect transition="out" filter="fade">
                                      <p:cBhvr>
                                        <p:cTn id="58" dur="500" tmFilter="0, 0; .2, .5; .8, .5; 1, 0"/>
                                        <p:tgtEl>
                                          <p:spTgt spid="1334341"/>
                                        </p:tgtEl>
                                      </p:cBhvr>
                                    </p:animEffect>
                                    <p:animScale>
                                      <p:cBhvr>
                                        <p:cTn id="59" dur="250" autoRev="1" fill="hold"/>
                                        <p:tgtEl>
                                          <p:spTgt spid="1334341"/>
                                        </p:tgtEl>
                                      </p:cBhvr>
                                      <p:by x="105000" y="105000"/>
                                    </p:animScale>
                                  </p:childTnLst>
                                </p:cTn>
                              </p:par>
                            </p:childTnLst>
                          </p:cTn>
                        </p:par>
                        <p:par>
                          <p:cTn id="60" fill="hold" nodeType="afterGroup">
                            <p:stCondLst>
                              <p:cond delay="6500"/>
                            </p:stCondLst>
                            <p:childTnLst>
                              <p:par>
                                <p:cTn id="61" presetID="26" presetClass="emph" presetSubtype="0" fill="hold" grpId="0" nodeType="afterEffect">
                                  <p:stCondLst>
                                    <p:cond delay="0"/>
                                  </p:stCondLst>
                                  <p:childTnLst>
                                    <p:animEffect transition="out" filter="fade">
                                      <p:cBhvr>
                                        <p:cTn id="62" dur="500" tmFilter="0, 0; .2, .5; .8, .5; 1, 0"/>
                                        <p:tgtEl>
                                          <p:spTgt spid="1334342"/>
                                        </p:tgtEl>
                                      </p:cBhvr>
                                    </p:animEffect>
                                    <p:animScale>
                                      <p:cBhvr>
                                        <p:cTn id="63" dur="250" autoRev="1" fill="hold"/>
                                        <p:tgtEl>
                                          <p:spTgt spid="1334342"/>
                                        </p:tgtEl>
                                      </p:cBhvr>
                                      <p:by x="105000" y="105000"/>
                                    </p:animScale>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1334275">
                                            <p:txEl>
                                              <p:pRg st="2" end="2"/>
                                            </p:txEl>
                                          </p:spTgt>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334275">
                                            <p:txEl>
                                              <p:pRg st="3" end="3"/>
                                            </p:txEl>
                                          </p:spTgt>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nodeType="clickEffect">
                                  <p:stCondLst>
                                    <p:cond delay="0"/>
                                  </p:stCondLst>
                                  <p:childTnLst>
                                    <p:set>
                                      <p:cBhvr>
                                        <p:cTn id="73" dur="1" fill="hold">
                                          <p:stCondLst>
                                            <p:cond delay="0"/>
                                          </p:stCondLst>
                                        </p:cTn>
                                        <p:tgtEl>
                                          <p:spTgt spid="1334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329" grpId="0" animBg="1"/>
      <p:bldP spid="1334330" grpId="0" animBg="1"/>
      <p:bldP spid="1334331" grpId="0" animBg="1"/>
      <p:bldP spid="1334332" grpId="0" animBg="1"/>
      <p:bldP spid="1334333" grpId="0" animBg="1"/>
      <p:bldP spid="1334334" grpId="0" animBg="1"/>
      <p:bldP spid="1334335" grpId="0" animBg="1"/>
      <p:bldP spid="1334336" grpId="0" animBg="1"/>
      <p:bldP spid="1334337" grpId="0" animBg="1"/>
      <p:bldP spid="1334338" grpId="0" animBg="1"/>
      <p:bldP spid="1334339" grpId="0" animBg="1"/>
      <p:bldP spid="1334340" grpId="0" animBg="1"/>
      <p:bldP spid="1334341" grpId="0" animBg="1"/>
      <p:bldP spid="1334342" grpId="0" animBg="1"/>
    </p:bld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smtClean="0"/>
              <a:t>Data Placement on Disk</a:t>
            </a:r>
          </a:p>
        </p:txBody>
      </p:sp>
      <p:sp>
        <p:nvSpPr>
          <p:cNvPr id="1335299" name="Rectangle 3"/>
          <p:cNvSpPr>
            <a:spLocks noGrp="1" noChangeArrowheads="1"/>
          </p:cNvSpPr>
          <p:nvPr>
            <p:ph type="body" idx="1"/>
          </p:nvPr>
        </p:nvSpPr>
        <p:spPr/>
        <p:txBody>
          <a:bodyPr/>
          <a:lstStyle/>
          <a:p>
            <a:pPr eaLnBrk="1" hangingPunct="1"/>
            <a:r>
              <a:rPr lang="en-US" sz="2400" dirty="0" smtClean="0">
                <a:solidFill>
                  <a:schemeClr val="folHlink"/>
                </a:solidFill>
              </a:rPr>
              <a:t>Organ-pipe</a:t>
            </a:r>
            <a:r>
              <a:rPr lang="en-US" sz="2400" dirty="0" smtClean="0"/>
              <a:t> placement consider the ‘average’ disk head position</a:t>
            </a:r>
          </a:p>
          <a:p>
            <a:pPr lvl="1" eaLnBrk="1" hangingPunct="1"/>
            <a:r>
              <a:rPr lang="en-US" sz="2000" dirty="0" smtClean="0"/>
              <a:t>place most popular data where head is most often</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pPr lvl="1" eaLnBrk="1" hangingPunct="1"/>
            <a:r>
              <a:rPr lang="en-US" sz="2000" dirty="0" smtClean="0"/>
              <a:t>center of the disk is</a:t>
            </a:r>
            <a:r>
              <a:rPr lang="en-US" sz="2000" dirty="0" smtClean="0"/>
              <a:t> in average “closest” </a:t>
            </a:r>
            <a:r>
              <a:rPr lang="en-US" sz="2000" dirty="0" smtClean="0"/>
              <a:t>to the head</a:t>
            </a:r>
          </a:p>
          <a:p>
            <a:pPr lvl="1" eaLnBrk="1" hangingPunct="1"/>
            <a:r>
              <a:rPr lang="en-US" sz="2000" dirty="0" smtClean="0"/>
              <a:t>but, a bit outward for </a:t>
            </a:r>
            <a:r>
              <a:rPr lang="en-US" sz="2000" i="1" dirty="0" smtClean="0"/>
              <a:t>zoned</a:t>
            </a:r>
            <a:r>
              <a:rPr lang="en-US" sz="2000" dirty="0" smtClean="0"/>
              <a:t>  disks (</a:t>
            </a:r>
            <a:r>
              <a:rPr lang="en-US" sz="2000" dirty="0" smtClean="0">
                <a:solidFill>
                  <a:schemeClr val="folHlink"/>
                </a:solidFill>
              </a:rPr>
              <a:t>modified organ-pipe</a:t>
            </a:r>
            <a:r>
              <a:rPr lang="en-US" sz="2000" dirty="0" smtClean="0"/>
              <a:t>)</a:t>
            </a:r>
          </a:p>
        </p:txBody>
      </p:sp>
      <p:graphicFrame>
        <p:nvGraphicFramePr>
          <p:cNvPr id="1335300" name="Group 4"/>
          <p:cNvGraphicFramePr>
            <a:graphicFrameLocks noGrp="1"/>
          </p:cNvGraphicFramePr>
          <p:nvPr/>
        </p:nvGraphicFramePr>
        <p:xfrm>
          <a:off x="1414463" y="2324100"/>
          <a:ext cx="6096000" cy="306388"/>
        </p:xfrm>
        <a:graphic>
          <a:graphicData uri="http://schemas.openxmlformats.org/drawingml/2006/table">
            <a:tbl>
              <a:tblPr/>
              <a:tblGrid>
                <a:gridCol w="338137"/>
                <a:gridCol w="339725"/>
                <a:gridCol w="338138"/>
                <a:gridCol w="338137"/>
                <a:gridCol w="339725"/>
                <a:gridCol w="338138"/>
                <a:gridCol w="338137"/>
                <a:gridCol w="339725"/>
                <a:gridCol w="338138"/>
                <a:gridCol w="338137"/>
                <a:gridCol w="339725"/>
                <a:gridCol w="338138"/>
                <a:gridCol w="338137"/>
                <a:gridCol w="339725"/>
                <a:gridCol w="338138"/>
                <a:gridCol w="338137"/>
                <a:gridCol w="339725"/>
                <a:gridCol w="338138"/>
              </a:tblGrid>
              <a:tr h="306388">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400" b="0"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charset="2"/>
                        <a:buNone/>
                        <a:tabLst/>
                      </a:pPr>
                      <a:endParaRPr kumimoji="0" lang="en-US" sz="14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5340" name="Text Box 44"/>
          <p:cNvSpPr txBox="1">
            <a:spLocks noChangeArrowheads="1"/>
          </p:cNvSpPr>
          <p:nvPr/>
        </p:nvSpPr>
        <p:spPr bwMode="auto">
          <a:xfrm>
            <a:off x="735013" y="2316163"/>
            <a:ext cx="555625" cy="304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t>disk:</a:t>
            </a:r>
          </a:p>
        </p:txBody>
      </p:sp>
      <p:sp>
        <p:nvSpPr>
          <p:cNvPr id="1335341" name="Text Box 45"/>
          <p:cNvSpPr txBox="1">
            <a:spLocks noChangeArrowheads="1"/>
          </p:cNvSpPr>
          <p:nvPr/>
        </p:nvSpPr>
        <p:spPr bwMode="auto">
          <a:xfrm rot="-1031913">
            <a:off x="1433513" y="1978025"/>
            <a:ext cx="857250"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innermost</a:t>
            </a:r>
          </a:p>
        </p:txBody>
      </p:sp>
      <p:sp>
        <p:nvSpPr>
          <p:cNvPr id="1335342" name="Text Box 46"/>
          <p:cNvSpPr txBox="1">
            <a:spLocks noChangeArrowheads="1"/>
          </p:cNvSpPr>
          <p:nvPr/>
        </p:nvSpPr>
        <p:spPr bwMode="auto">
          <a:xfrm rot="-1031913">
            <a:off x="7150100" y="1993900"/>
            <a:ext cx="869950"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t>outermost</a:t>
            </a:r>
          </a:p>
        </p:txBody>
      </p:sp>
      <p:grpSp>
        <p:nvGrpSpPr>
          <p:cNvPr id="2" name="Group 47"/>
          <p:cNvGrpSpPr>
            <a:grpSpLocks/>
          </p:cNvGrpSpPr>
          <p:nvPr/>
        </p:nvGrpSpPr>
        <p:grpSpPr bwMode="auto">
          <a:xfrm>
            <a:off x="1349375" y="2697163"/>
            <a:ext cx="433388" cy="439737"/>
            <a:chOff x="2434" y="1887"/>
            <a:chExt cx="273" cy="277"/>
          </a:xfrm>
        </p:grpSpPr>
        <p:sp>
          <p:nvSpPr>
            <p:cNvPr id="140351" name="Text Box 48"/>
            <p:cNvSpPr txBox="1">
              <a:spLocks noChangeArrowheads="1"/>
            </p:cNvSpPr>
            <p:nvPr/>
          </p:nvSpPr>
          <p:spPr bwMode="auto">
            <a:xfrm>
              <a:off x="2434" y="2029"/>
              <a:ext cx="273" cy="13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800"/>
                <a:t>head</a:t>
              </a:r>
            </a:p>
          </p:txBody>
        </p:sp>
        <p:sp>
          <p:nvSpPr>
            <p:cNvPr id="140352" name="Line 49"/>
            <p:cNvSpPr>
              <a:spLocks noChangeShapeType="1"/>
            </p:cNvSpPr>
            <p:nvPr/>
          </p:nvSpPr>
          <p:spPr bwMode="auto">
            <a:xfrm flipV="1">
              <a:off x="2570" y="1887"/>
              <a:ext cx="0" cy="163"/>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grpSp>
      <p:grpSp>
        <p:nvGrpSpPr>
          <p:cNvPr id="3" name="Group 50"/>
          <p:cNvGrpSpPr>
            <a:grpSpLocks/>
          </p:cNvGrpSpPr>
          <p:nvPr/>
        </p:nvGrpSpPr>
        <p:grpSpPr bwMode="auto">
          <a:xfrm>
            <a:off x="508000" y="4203700"/>
            <a:ext cx="3627438" cy="2416175"/>
            <a:chOff x="758" y="2486"/>
            <a:chExt cx="2285" cy="1522"/>
          </a:xfrm>
        </p:grpSpPr>
        <p:sp>
          <p:nvSpPr>
            <p:cNvPr id="140347" name="Line 51"/>
            <p:cNvSpPr>
              <a:spLocks noChangeShapeType="1"/>
            </p:cNvSpPr>
            <p:nvPr/>
          </p:nvSpPr>
          <p:spPr bwMode="auto">
            <a:xfrm>
              <a:off x="965" y="3825"/>
              <a:ext cx="2078"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40348" name="Line 52"/>
            <p:cNvSpPr>
              <a:spLocks noChangeShapeType="1"/>
            </p:cNvSpPr>
            <p:nvPr/>
          </p:nvSpPr>
          <p:spPr bwMode="auto">
            <a:xfrm flipV="1">
              <a:off x="970" y="2486"/>
              <a:ext cx="0" cy="1339"/>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40349" name="Text Box 53"/>
            <p:cNvSpPr txBox="1">
              <a:spLocks noChangeArrowheads="1"/>
            </p:cNvSpPr>
            <p:nvPr/>
          </p:nvSpPr>
          <p:spPr bwMode="auto">
            <a:xfrm rot="-5400000">
              <a:off x="213" y="3075"/>
              <a:ext cx="1282" cy="19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t>block access probability</a:t>
              </a:r>
            </a:p>
          </p:txBody>
        </p:sp>
        <p:sp>
          <p:nvSpPr>
            <p:cNvPr id="140350" name="Text Box 54"/>
            <p:cNvSpPr txBox="1">
              <a:spLocks noChangeArrowheads="1"/>
            </p:cNvSpPr>
            <p:nvPr/>
          </p:nvSpPr>
          <p:spPr bwMode="auto">
            <a:xfrm>
              <a:off x="1511" y="3816"/>
              <a:ext cx="913" cy="19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t>cylinder number</a:t>
              </a:r>
            </a:p>
          </p:txBody>
        </p:sp>
      </p:grpSp>
      <p:sp>
        <p:nvSpPr>
          <p:cNvPr id="1335351" name="Freeform 55"/>
          <p:cNvSpPr>
            <a:spLocks/>
          </p:cNvSpPr>
          <p:nvPr/>
        </p:nvSpPr>
        <p:spPr bwMode="auto">
          <a:xfrm>
            <a:off x="925513" y="4241800"/>
            <a:ext cx="3070225" cy="1998663"/>
          </a:xfrm>
          <a:custGeom>
            <a:avLst/>
            <a:gdLst>
              <a:gd name="T0" fmla="*/ 0 w 1934"/>
              <a:gd name="T1" fmla="*/ 1253 h 1259"/>
              <a:gd name="T2" fmla="*/ 319 w 1934"/>
              <a:gd name="T3" fmla="*/ 996 h 1259"/>
              <a:gd name="T4" fmla="*/ 951 w 1934"/>
              <a:gd name="T5" fmla="*/ 1 h 1259"/>
              <a:gd name="T6" fmla="*/ 1571 w 1934"/>
              <a:gd name="T7" fmla="*/ 1002 h 1259"/>
              <a:gd name="T8" fmla="*/ 1934 w 1934"/>
              <a:gd name="T9" fmla="*/ 1259 h 1259"/>
              <a:gd name="T10" fmla="*/ 0 60000 65536"/>
              <a:gd name="T11" fmla="*/ 0 60000 65536"/>
              <a:gd name="T12" fmla="*/ 0 60000 65536"/>
              <a:gd name="T13" fmla="*/ 0 60000 65536"/>
              <a:gd name="T14" fmla="*/ 0 60000 65536"/>
              <a:gd name="T15" fmla="*/ 0 w 1934"/>
              <a:gd name="T16" fmla="*/ 0 h 1259"/>
              <a:gd name="T17" fmla="*/ 1934 w 1934"/>
              <a:gd name="T18" fmla="*/ 1259 h 1259"/>
            </a:gdLst>
            <a:ahLst/>
            <a:cxnLst>
              <a:cxn ang="T10">
                <a:pos x="T0" y="T1"/>
              </a:cxn>
              <a:cxn ang="T11">
                <a:pos x="T2" y="T3"/>
              </a:cxn>
              <a:cxn ang="T12">
                <a:pos x="T4" y="T5"/>
              </a:cxn>
              <a:cxn ang="T13">
                <a:pos x="T6" y="T7"/>
              </a:cxn>
              <a:cxn ang="T14">
                <a:pos x="T8" y="T9"/>
              </a:cxn>
            </a:cxnLst>
            <a:rect l="T15" t="T16" r="T17" b="T18"/>
            <a:pathLst>
              <a:path w="1934" h="1259">
                <a:moveTo>
                  <a:pt x="0" y="1253"/>
                </a:moveTo>
                <a:cubicBezTo>
                  <a:pt x="80" y="1229"/>
                  <a:pt x="161" y="1205"/>
                  <a:pt x="319" y="996"/>
                </a:cubicBezTo>
                <a:cubicBezTo>
                  <a:pt x="477" y="787"/>
                  <a:pt x="742" y="0"/>
                  <a:pt x="951" y="1"/>
                </a:cubicBezTo>
                <a:cubicBezTo>
                  <a:pt x="1160" y="2"/>
                  <a:pt x="1407" y="792"/>
                  <a:pt x="1571" y="1002"/>
                </a:cubicBezTo>
                <a:cubicBezTo>
                  <a:pt x="1735" y="1212"/>
                  <a:pt x="1834" y="1235"/>
                  <a:pt x="1934" y="1259"/>
                </a:cubicBezTo>
              </a:path>
            </a:pathLst>
          </a:cu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lstStyle/>
          <a:p>
            <a:endParaRPr lang="nb-NO"/>
          </a:p>
        </p:txBody>
      </p:sp>
      <p:grpSp>
        <p:nvGrpSpPr>
          <p:cNvPr id="4" name="Group 56"/>
          <p:cNvGrpSpPr>
            <a:grpSpLocks/>
          </p:cNvGrpSpPr>
          <p:nvPr/>
        </p:nvGrpSpPr>
        <p:grpSpPr bwMode="auto">
          <a:xfrm>
            <a:off x="4621213" y="4202113"/>
            <a:ext cx="3627437" cy="2416175"/>
            <a:chOff x="758" y="2486"/>
            <a:chExt cx="2285" cy="1522"/>
          </a:xfrm>
        </p:grpSpPr>
        <p:sp>
          <p:nvSpPr>
            <p:cNvPr id="140343" name="Line 57"/>
            <p:cNvSpPr>
              <a:spLocks noChangeShapeType="1"/>
            </p:cNvSpPr>
            <p:nvPr/>
          </p:nvSpPr>
          <p:spPr bwMode="auto">
            <a:xfrm>
              <a:off x="965" y="3825"/>
              <a:ext cx="2078" cy="0"/>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40344" name="Line 58"/>
            <p:cNvSpPr>
              <a:spLocks noChangeShapeType="1"/>
            </p:cNvSpPr>
            <p:nvPr/>
          </p:nvSpPr>
          <p:spPr bwMode="auto">
            <a:xfrm flipV="1">
              <a:off x="970" y="2486"/>
              <a:ext cx="0" cy="1339"/>
            </a:xfrm>
            <a:prstGeom prst="line">
              <a:avLst/>
            </a:prstGeom>
            <a:noFill/>
            <a:ln w="9525">
              <a:solidFill>
                <a:schemeClr val="tx1"/>
              </a:solidFill>
              <a:round/>
              <a:headEnd/>
              <a:tailEnd type="triangle" w="med" len="me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Lst>
          </p:spPr>
          <p:txBody>
            <a:bodyPr/>
            <a:lstStyle/>
            <a:p>
              <a:endParaRPr lang="nb-NO"/>
            </a:p>
          </p:txBody>
        </p:sp>
        <p:sp>
          <p:nvSpPr>
            <p:cNvPr id="140345" name="Text Box 59"/>
            <p:cNvSpPr txBox="1">
              <a:spLocks noChangeArrowheads="1"/>
            </p:cNvSpPr>
            <p:nvPr/>
          </p:nvSpPr>
          <p:spPr bwMode="auto">
            <a:xfrm rot="-5400000">
              <a:off x="213" y="3075"/>
              <a:ext cx="1282" cy="19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t>block access probability</a:t>
              </a:r>
            </a:p>
          </p:txBody>
        </p:sp>
        <p:sp>
          <p:nvSpPr>
            <p:cNvPr id="140346" name="Text Box 60"/>
            <p:cNvSpPr txBox="1">
              <a:spLocks noChangeArrowheads="1"/>
            </p:cNvSpPr>
            <p:nvPr/>
          </p:nvSpPr>
          <p:spPr bwMode="auto">
            <a:xfrm>
              <a:off x="1511" y="3816"/>
              <a:ext cx="913" cy="19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b="0"/>
                <a:t>cylinder number</a:t>
              </a:r>
            </a:p>
          </p:txBody>
        </p:sp>
      </p:grpSp>
      <p:sp>
        <p:nvSpPr>
          <p:cNvPr id="1335357" name="Freeform 61"/>
          <p:cNvSpPr>
            <a:spLocks/>
          </p:cNvSpPr>
          <p:nvPr/>
        </p:nvSpPr>
        <p:spPr bwMode="auto">
          <a:xfrm>
            <a:off x="5059363" y="4187825"/>
            <a:ext cx="3109912" cy="2054225"/>
          </a:xfrm>
          <a:custGeom>
            <a:avLst/>
            <a:gdLst>
              <a:gd name="T0" fmla="*/ 0 w 1959"/>
              <a:gd name="T1" fmla="*/ 1275 h 1294"/>
              <a:gd name="T2" fmla="*/ 839 w 1959"/>
              <a:gd name="T3" fmla="*/ 724 h 1294"/>
              <a:gd name="T4" fmla="*/ 1233 w 1959"/>
              <a:gd name="T5" fmla="*/ 48 h 1294"/>
              <a:gd name="T6" fmla="*/ 1596 w 1959"/>
              <a:gd name="T7" fmla="*/ 1012 h 1294"/>
              <a:gd name="T8" fmla="*/ 1959 w 1959"/>
              <a:gd name="T9" fmla="*/ 1294 h 1294"/>
              <a:gd name="T10" fmla="*/ 0 60000 65536"/>
              <a:gd name="T11" fmla="*/ 0 60000 65536"/>
              <a:gd name="T12" fmla="*/ 0 60000 65536"/>
              <a:gd name="T13" fmla="*/ 0 60000 65536"/>
              <a:gd name="T14" fmla="*/ 0 60000 65536"/>
              <a:gd name="T15" fmla="*/ 0 w 1959"/>
              <a:gd name="T16" fmla="*/ 0 h 1294"/>
              <a:gd name="T17" fmla="*/ 1959 w 1959"/>
              <a:gd name="T18" fmla="*/ 1294 h 1294"/>
            </a:gdLst>
            <a:ahLst/>
            <a:cxnLst>
              <a:cxn ang="T10">
                <a:pos x="T0" y="T1"/>
              </a:cxn>
              <a:cxn ang="T11">
                <a:pos x="T2" y="T3"/>
              </a:cxn>
              <a:cxn ang="T12">
                <a:pos x="T4" y="T5"/>
              </a:cxn>
              <a:cxn ang="T13">
                <a:pos x="T6" y="T7"/>
              </a:cxn>
              <a:cxn ang="T14">
                <a:pos x="T8" y="T9"/>
              </a:cxn>
            </a:cxnLst>
            <a:rect l="T15" t="T16" r="T17" b="T18"/>
            <a:pathLst>
              <a:path w="1959" h="1294">
                <a:moveTo>
                  <a:pt x="0" y="1275"/>
                </a:moveTo>
                <a:cubicBezTo>
                  <a:pt x="317" y="1101"/>
                  <a:pt x="634" y="928"/>
                  <a:pt x="839" y="724"/>
                </a:cubicBezTo>
                <a:cubicBezTo>
                  <a:pt x="1044" y="520"/>
                  <a:pt x="1107" y="0"/>
                  <a:pt x="1233" y="48"/>
                </a:cubicBezTo>
                <a:cubicBezTo>
                  <a:pt x="1359" y="96"/>
                  <a:pt x="1475" y="804"/>
                  <a:pt x="1596" y="1012"/>
                </a:cubicBezTo>
                <a:cubicBezTo>
                  <a:pt x="1717" y="1220"/>
                  <a:pt x="1838" y="1257"/>
                  <a:pt x="1959" y="1294"/>
                </a:cubicBezTo>
              </a:path>
            </a:pathLst>
          </a:custGeom>
          <a:noFill/>
          <a:ln w="9525">
            <a:solidFill>
              <a:schemeClr val="tx1"/>
            </a:solidFill>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a:lstStyle/>
          <a:p>
            <a:endParaRPr lang="nb-NO"/>
          </a:p>
        </p:txBody>
      </p:sp>
      <p:sp>
        <p:nvSpPr>
          <p:cNvPr id="1335358" name="Text Box 62"/>
          <p:cNvSpPr txBox="1">
            <a:spLocks noChangeArrowheads="1"/>
          </p:cNvSpPr>
          <p:nvPr/>
        </p:nvSpPr>
        <p:spPr bwMode="auto">
          <a:xfrm>
            <a:off x="911225" y="4206875"/>
            <a:ext cx="965200" cy="2746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solidFill>
                  <a:schemeClr val="folHlink"/>
                </a:solidFill>
              </a:rPr>
              <a:t>organ-pipe:</a:t>
            </a:r>
          </a:p>
        </p:txBody>
      </p:sp>
      <p:sp>
        <p:nvSpPr>
          <p:cNvPr id="1335359" name="Text Box 63"/>
          <p:cNvSpPr txBox="1">
            <a:spLocks noChangeArrowheads="1"/>
          </p:cNvSpPr>
          <p:nvPr/>
        </p:nvSpPr>
        <p:spPr bwMode="auto">
          <a:xfrm>
            <a:off x="5033963" y="4205288"/>
            <a:ext cx="1592262" cy="2746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200" b="0">
                <a:solidFill>
                  <a:schemeClr val="folHlink"/>
                </a:solidFill>
              </a:rPr>
              <a:t>modified organ-pipe:</a:t>
            </a:r>
          </a:p>
        </p:txBody>
      </p:sp>
      <p:sp>
        <p:nvSpPr>
          <p:cNvPr id="1335360" name="Text Box 64"/>
          <p:cNvSpPr txBox="1">
            <a:spLocks noChangeArrowheads="1"/>
          </p:cNvSpPr>
          <p:nvPr/>
        </p:nvSpPr>
        <p:spPr bwMode="auto">
          <a:xfrm>
            <a:off x="7115175" y="4081463"/>
            <a:ext cx="1990725" cy="1581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sz="3200" b="1">
                <a:solidFill>
                  <a:schemeClr val="tx1"/>
                </a:solidFill>
                <a:latin typeface="Tahoma" charset="0"/>
                <a:ea typeface="ＭＳ Ｐゴシック" charset="-128"/>
              </a:defRPr>
            </a:lvl1pPr>
            <a:lvl2pPr marL="37931725" indent="-37474525">
              <a:defRPr sz="3200" b="1">
                <a:solidFill>
                  <a:schemeClr val="tx1"/>
                </a:solidFill>
                <a:latin typeface="Tahoma" charset="0"/>
                <a:ea typeface="ＭＳ Ｐゴシック" charset="-128"/>
              </a:defRPr>
            </a:lvl2pPr>
            <a:lvl3pPr>
              <a:defRPr sz="3200" b="1">
                <a:solidFill>
                  <a:schemeClr val="tx1"/>
                </a:solidFill>
                <a:latin typeface="Tahoma" charset="0"/>
                <a:ea typeface="ＭＳ Ｐゴシック" charset="-128"/>
              </a:defRPr>
            </a:lvl3pPr>
            <a:lvl4pPr>
              <a:defRPr sz="3200" b="1">
                <a:solidFill>
                  <a:schemeClr val="tx1"/>
                </a:solidFill>
                <a:latin typeface="Tahoma" charset="0"/>
                <a:ea typeface="ＭＳ Ｐゴシック" charset="-128"/>
              </a:defRPr>
            </a:lvl4pPr>
            <a:lvl5pPr>
              <a:defRPr sz="3200" b="1">
                <a:solidFill>
                  <a:schemeClr val="tx1"/>
                </a:solidFill>
                <a:latin typeface="Tahoma" charset="0"/>
                <a:ea typeface="ＭＳ Ｐゴシック" charset="-128"/>
              </a:defRPr>
            </a:lvl5pPr>
            <a:lvl6pPr marL="457200" eaLnBrk="0" fontAlgn="base" hangingPunct="0">
              <a:spcBef>
                <a:spcPct val="0"/>
              </a:spcBef>
              <a:spcAft>
                <a:spcPct val="0"/>
              </a:spcAft>
              <a:defRPr sz="3200" b="1">
                <a:solidFill>
                  <a:schemeClr val="tx1"/>
                </a:solidFill>
                <a:latin typeface="Tahoma" charset="0"/>
                <a:ea typeface="ＭＳ Ｐゴシック" charset="-128"/>
              </a:defRPr>
            </a:lvl6pPr>
            <a:lvl7pPr marL="914400" eaLnBrk="0" fontAlgn="base" hangingPunct="0">
              <a:spcBef>
                <a:spcPct val="0"/>
              </a:spcBef>
              <a:spcAft>
                <a:spcPct val="0"/>
              </a:spcAft>
              <a:defRPr sz="3200" b="1">
                <a:solidFill>
                  <a:schemeClr val="tx1"/>
                </a:solidFill>
                <a:latin typeface="Tahoma" charset="0"/>
                <a:ea typeface="ＭＳ Ｐゴシック" charset="-128"/>
              </a:defRPr>
            </a:lvl7pPr>
            <a:lvl8pPr marL="1371600" eaLnBrk="0" fontAlgn="base" hangingPunct="0">
              <a:spcBef>
                <a:spcPct val="0"/>
              </a:spcBef>
              <a:spcAft>
                <a:spcPct val="0"/>
              </a:spcAft>
              <a:defRPr sz="3200" b="1">
                <a:solidFill>
                  <a:schemeClr val="tx1"/>
                </a:solidFill>
                <a:latin typeface="Tahoma" charset="0"/>
                <a:ea typeface="ＭＳ Ｐゴシック" charset="-128"/>
              </a:defRPr>
            </a:lvl8pPr>
            <a:lvl9pPr marL="1828800" eaLnBrk="0" fontAlgn="base" hangingPunct="0">
              <a:spcBef>
                <a:spcPct val="0"/>
              </a:spcBef>
              <a:spcAft>
                <a:spcPct val="0"/>
              </a:spcAft>
              <a:defRPr sz="3200" b="1">
                <a:solidFill>
                  <a:schemeClr val="tx1"/>
                </a:solidFill>
                <a:latin typeface="Tahoma" charset="0"/>
                <a:ea typeface="ＭＳ Ｐゴシック" charset="-128"/>
              </a:defRPr>
            </a:lvl9pPr>
          </a:lstStyle>
          <a:p>
            <a:r>
              <a:rPr lang="en-US" sz="1400" u="sng">
                <a:solidFill>
                  <a:schemeClr val="hlink"/>
                </a:solidFill>
              </a:rPr>
              <a:t>Note:</a:t>
            </a:r>
            <a:br>
              <a:rPr lang="en-US" sz="1400" u="sng">
                <a:solidFill>
                  <a:schemeClr val="hlink"/>
                </a:solidFill>
              </a:rPr>
            </a:br>
            <a:r>
              <a:rPr lang="en-US" sz="1400" b="0">
                <a:solidFill>
                  <a:schemeClr val="hlink"/>
                </a:solidFill>
              </a:rPr>
              <a:t>skew dependent on    </a:t>
            </a:r>
            <a:br>
              <a:rPr lang="en-US" sz="1400" b="0">
                <a:solidFill>
                  <a:schemeClr val="hlink"/>
                </a:solidFill>
              </a:rPr>
            </a:br>
            <a:r>
              <a:rPr lang="en-US" sz="1400" b="0">
                <a:solidFill>
                  <a:schemeClr val="hlink"/>
                </a:solidFill>
              </a:rPr>
              <a:t>  tradeoff between </a:t>
            </a:r>
            <a:br>
              <a:rPr lang="en-US" sz="1400" b="0">
                <a:solidFill>
                  <a:schemeClr val="hlink"/>
                </a:solidFill>
              </a:rPr>
            </a:br>
            <a:r>
              <a:rPr lang="en-US" sz="1400" b="0">
                <a:solidFill>
                  <a:schemeClr val="hlink"/>
                </a:solidFill>
              </a:rPr>
              <a:t>   </a:t>
            </a:r>
            <a:r>
              <a:rPr lang="en-US" sz="1400" b="0" i="1">
                <a:solidFill>
                  <a:schemeClr val="hlink"/>
                </a:solidFill>
              </a:rPr>
              <a:t>zoned transfer time </a:t>
            </a:r>
            <a:br>
              <a:rPr lang="en-US" sz="1400" b="0" i="1">
                <a:solidFill>
                  <a:schemeClr val="hlink"/>
                </a:solidFill>
              </a:rPr>
            </a:br>
            <a:r>
              <a:rPr lang="en-US" sz="1400" b="0" i="1">
                <a:solidFill>
                  <a:schemeClr val="hlink"/>
                </a:solidFill>
              </a:rPr>
              <a:t>    and storage</a:t>
            </a:r>
            <a:br>
              <a:rPr lang="en-US" sz="1400" b="0" i="1">
                <a:solidFill>
                  <a:schemeClr val="hlink"/>
                </a:solidFill>
              </a:rPr>
            </a:br>
            <a:r>
              <a:rPr lang="en-US" sz="1400" b="0" i="1">
                <a:solidFill>
                  <a:schemeClr val="hlink"/>
                </a:solidFill>
              </a:rPr>
              <a:t>     capacity</a:t>
            </a:r>
            <a:r>
              <a:rPr lang="en-US" sz="1400" b="0">
                <a:solidFill>
                  <a:schemeClr val="hlink"/>
                </a:solidFill>
              </a:rPr>
              <a:t>  </a:t>
            </a:r>
            <a:r>
              <a:rPr lang="en-US" sz="1400">
                <a:solidFill>
                  <a:schemeClr val="hlink"/>
                </a:solidFill>
              </a:rPr>
              <a:t>vs.</a:t>
            </a:r>
            <a:r>
              <a:rPr lang="en-US" sz="1400" b="0">
                <a:solidFill>
                  <a:schemeClr val="hlink"/>
                </a:solidFill>
              </a:rPr>
              <a:t> </a:t>
            </a:r>
            <a:br>
              <a:rPr lang="en-US" sz="1400" b="0">
                <a:solidFill>
                  <a:schemeClr val="hlink"/>
                </a:solidFill>
              </a:rPr>
            </a:br>
            <a:r>
              <a:rPr lang="en-US" sz="1400" b="0">
                <a:solidFill>
                  <a:schemeClr val="hlink"/>
                </a:solidFill>
              </a:rPr>
              <a:t>       </a:t>
            </a:r>
            <a:r>
              <a:rPr lang="en-US" sz="1400" b="0" i="1">
                <a:solidFill>
                  <a:schemeClr val="hlink"/>
                </a:solidFill>
              </a:rPr>
              <a:t>seek time</a:t>
            </a:r>
            <a:endParaRPr lang="en-US" sz="1400" b="0" i="1" baseline="40000">
              <a:solidFill>
                <a:schemeClr val="hlin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53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52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53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53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53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path" presetSubtype="0" repeatCount="5000" accel="50000" decel="50000" fill="hold" nodeType="clickEffect">
                                  <p:stCondLst>
                                    <p:cond delay="0"/>
                                  </p:stCondLst>
                                  <p:childTnLst>
                                    <p:animMotion origin="layout" path="M -0.00052 -0.00069 L 0.63212 0.00093 L -0.00052 -0.00069 Z " pathEditMode="relative" ptsTypes="AAA">
                                      <p:cBhvr>
                                        <p:cTn id="20" dur="5000" fill="hold"/>
                                        <p:tgtEl>
                                          <p:spTgt spid="2"/>
                                        </p:tgtEl>
                                        <p:attrNameLst>
                                          <p:attrName>ppt_x</p:attrName>
                                          <p:attrName>ppt_y</p:attrName>
                                        </p:attrNameLst>
                                      </p:cBhvr>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35299">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535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35351"/>
                                        </p:tgtEl>
                                        <p:attrNameLst>
                                          <p:attrName>style.visibility</p:attrName>
                                        </p:attrNameLst>
                                      </p:cBhvr>
                                      <p:to>
                                        <p:strVal val="visible"/>
                                      </p:to>
                                    </p:set>
                                    <p:animEffect transition="in" filter="wipe(left)">
                                      <p:cBhvr>
                                        <p:cTn id="33" dur="2000"/>
                                        <p:tgtEl>
                                          <p:spTgt spid="133535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1335299">
                                            <p:txEl>
                                              <p:pRg st="3" end="3"/>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335359"/>
                                        </p:tgtEl>
                                        <p:attrNameLst>
                                          <p:attrName>style.visibility</p:attrName>
                                        </p:attrNameLst>
                                      </p:cBhvr>
                                      <p:to>
                                        <p:strVal val="visible"/>
                                      </p:to>
                                    </p:set>
                                  </p:childTnLst>
                                </p:cTn>
                              </p:par>
                            </p:childTnLst>
                          </p:cTn>
                        </p:par>
                        <p:par>
                          <p:cTn id="42" fill="hold" nodeType="afterGroup">
                            <p:stCondLst>
                              <p:cond delay="0"/>
                            </p:stCondLst>
                            <p:childTnLst>
                              <p:par>
                                <p:cTn id="43" presetID="22" presetClass="entr" presetSubtype="8" fill="hold" grpId="0" nodeType="afterEffect">
                                  <p:stCondLst>
                                    <p:cond delay="0"/>
                                  </p:stCondLst>
                                  <p:childTnLst>
                                    <p:set>
                                      <p:cBhvr>
                                        <p:cTn id="44" dur="1" fill="hold">
                                          <p:stCondLst>
                                            <p:cond delay="0"/>
                                          </p:stCondLst>
                                        </p:cTn>
                                        <p:tgtEl>
                                          <p:spTgt spid="1335357"/>
                                        </p:tgtEl>
                                        <p:attrNameLst>
                                          <p:attrName>style.visibility</p:attrName>
                                        </p:attrNameLst>
                                      </p:cBhvr>
                                      <p:to>
                                        <p:strVal val="visible"/>
                                      </p:to>
                                    </p:set>
                                    <p:animEffect transition="in" filter="wipe(left)">
                                      <p:cBhvr>
                                        <p:cTn id="45" dur="2000"/>
                                        <p:tgtEl>
                                          <p:spTgt spid="133535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35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5340" grpId="0"/>
      <p:bldP spid="1335341" grpId="0"/>
      <p:bldP spid="1335342" grpId="0"/>
      <p:bldP spid="1335351" grpId="0" animBg="1"/>
      <p:bldP spid="1335357" grpId="0" animBg="1"/>
      <p:bldP spid="1335358" grpId="0"/>
      <p:bldP spid="1335359" grpId="0"/>
      <p:bldP spid="1335360" grpId="0"/>
    </p:bld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Unix/Linux Example: FFS, UFS, …</a:t>
            </a:r>
          </a:p>
        </p:txBody>
      </p:sp>
      <p:grpSp>
        <p:nvGrpSpPr>
          <p:cNvPr id="2" name="Group 3"/>
          <p:cNvGrpSpPr>
            <a:grpSpLocks/>
          </p:cNvGrpSpPr>
          <p:nvPr/>
        </p:nvGrpSpPr>
        <p:grpSpPr bwMode="auto">
          <a:xfrm>
            <a:off x="323850" y="1341438"/>
            <a:ext cx="1584325" cy="2376487"/>
            <a:chOff x="884" y="2704"/>
            <a:chExt cx="499" cy="1497"/>
          </a:xfrm>
        </p:grpSpPr>
        <p:sp>
          <p:nvSpPr>
            <p:cNvPr id="64640" name="Rectangle 4"/>
            <p:cNvSpPr>
              <a:spLocks noChangeArrowheads="1"/>
            </p:cNvSpPr>
            <p:nvPr/>
          </p:nvSpPr>
          <p:spPr bwMode="auto">
            <a:xfrm>
              <a:off x="884" y="2704"/>
              <a:ext cx="499" cy="136"/>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mode</a:t>
              </a:r>
            </a:p>
          </p:txBody>
        </p:sp>
        <p:sp>
          <p:nvSpPr>
            <p:cNvPr id="64641" name="Rectangle 5"/>
            <p:cNvSpPr>
              <a:spLocks noChangeArrowheads="1"/>
            </p:cNvSpPr>
            <p:nvPr/>
          </p:nvSpPr>
          <p:spPr bwMode="auto">
            <a:xfrm>
              <a:off x="884" y="2840"/>
              <a:ext cx="499" cy="136"/>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owner</a:t>
              </a:r>
            </a:p>
          </p:txBody>
        </p:sp>
        <p:sp>
          <p:nvSpPr>
            <p:cNvPr id="64642" name="Rectangle 6"/>
            <p:cNvSpPr>
              <a:spLocks noChangeArrowheads="1"/>
            </p:cNvSpPr>
            <p:nvPr/>
          </p:nvSpPr>
          <p:spPr bwMode="auto">
            <a:xfrm>
              <a:off x="884" y="2976"/>
              <a:ext cx="499" cy="136"/>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a:t>
              </a:r>
            </a:p>
          </p:txBody>
        </p:sp>
        <p:sp>
          <p:nvSpPr>
            <p:cNvPr id="64643" name="Rectangle 7"/>
            <p:cNvSpPr>
              <a:spLocks noChangeArrowheads="1"/>
            </p:cNvSpPr>
            <p:nvPr/>
          </p:nvSpPr>
          <p:spPr bwMode="auto">
            <a:xfrm>
              <a:off x="884" y="3113"/>
              <a:ext cx="499" cy="136"/>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Direct block 0</a:t>
              </a:r>
            </a:p>
          </p:txBody>
        </p:sp>
        <p:sp>
          <p:nvSpPr>
            <p:cNvPr id="64644" name="Rectangle 8"/>
            <p:cNvSpPr>
              <a:spLocks noChangeArrowheads="1"/>
            </p:cNvSpPr>
            <p:nvPr/>
          </p:nvSpPr>
          <p:spPr bwMode="auto">
            <a:xfrm>
              <a:off x="884" y="3249"/>
              <a:ext cx="499" cy="136"/>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Direct block 1</a:t>
              </a:r>
            </a:p>
          </p:txBody>
        </p:sp>
        <p:sp>
          <p:nvSpPr>
            <p:cNvPr id="64645" name="Rectangle 9"/>
            <p:cNvSpPr>
              <a:spLocks noChangeArrowheads="1"/>
            </p:cNvSpPr>
            <p:nvPr/>
          </p:nvSpPr>
          <p:spPr bwMode="auto">
            <a:xfrm>
              <a:off x="884" y="3385"/>
              <a:ext cx="499" cy="136"/>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a:t>
              </a:r>
            </a:p>
          </p:txBody>
        </p:sp>
        <p:sp>
          <p:nvSpPr>
            <p:cNvPr id="64646" name="Rectangle 10"/>
            <p:cNvSpPr>
              <a:spLocks noChangeArrowheads="1"/>
            </p:cNvSpPr>
            <p:nvPr/>
          </p:nvSpPr>
          <p:spPr bwMode="auto">
            <a:xfrm>
              <a:off x="884" y="3521"/>
              <a:ext cx="499" cy="136"/>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Direct block 10</a:t>
              </a:r>
            </a:p>
          </p:txBody>
        </p:sp>
        <p:sp>
          <p:nvSpPr>
            <p:cNvPr id="64647" name="Rectangle 11"/>
            <p:cNvSpPr>
              <a:spLocks noChangeArrowheads="1"/>
            </p:cNvSpPr>
            <p:nvPr/>
          </p:nvSpPr>
          <p:spPr bwMode="auto">
            <a:xfrm>
              <a:off x="884" y="3657"/>
              <a:ext cx="499" cy="136"/>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Direct block 11</a:t>
              </a:r>
            </a:p>
          </p:txBody>
        </p:sp>
        <p:sp>
          <p:nvSpPr>
            <p:cNvPr id="64648" name="Rectangle 12"/>
            <p:cNvSpPr>
              <a:spLocks noChangeArrowheads="1"/>
            </p:cNvSpPr>
            <p:nvPr/>
          </p:nvSpPr>
          <p:spPr bwMode="auto">
            <a:xfrm>
              <a:off x="884" y="3793"/>
              <a:ext cx="499" cy="136"/>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Single indirect</a:t>
              </a:r>
            </a:p>
          </p:txBody>
        </p:sp>
        <p:sp>
          <p:nvSpPr>
            <p:cNvPr id="64649" name="Rectangle 13"/>
            <p:cNvSpPr>
              <a:spLocks noChangeArrowheads="1"/>
            </p:cNvSpPr>
            <p:nvPr/>
          </p:nvSpPr>
          <p:spPr bwMode="auto">
            <a:xfrm>
              <a:off x="884" y="3929"/>
              <a:ext cx="499" cy="136"/>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Double indirect</a:t>
              </a:r>
            </a:p>
          </p:txBody>
        </p:sp>
        <p:sp>
          <p:nvSpPr>
            <p:cNvPr id="64650" name="Rectangle 14"/>
            <p:cNvSpPr>
              <a:spLocks noChangeArrowheads="1"/>
            </p:cNvSpPr>
            <p:nvPr/>
          </p:nvSpPr>
          <p:spPr bwMode="auto">
            <a:xfrm>
              <a:off x="884" y="4065"/>
              <a:ext cx="499" cy="136"/>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Triple indirect</a:t>
              </a:r>
            </a:p>
          </p:txBody>
        </p:sp>
      </p:grpSp>
      <p:grpSp>
        <p:nvGrpSpPr>
          <p:cNvPr id="3" name="Group 15"/>
          <p:cNvGrpSpPr>
            <a:grpSpLocks/>
          </p:cNvGrpSpPr>
          <p:nvPr/>
        </p:nvGrpSpPr>
        <p:grpSpPr bwMode="auto">
          <a:xfrm>
            <a:off x="4932363" y="1268413"/>
            <a:ext cx="1728787" cy="1223962"/>
            <a:chOff x="3107" y="799"/>
            <a:chExt cx="1089" cy="771"/>
          </a:xfrm>
        </p:grpSpPr>
        <p:sp>
          <p:nvSpPr>
            <p:cNvPr id="64636" name="Rectangle 16"/>
            <p:cNvSpPr>
              <a:spLocks noChangeArrowheads="1"/>
            </p:cNvSpPr>
            <p:nvPr/>
          </p:nvSpPr>
          <p:spPr bwMode="auto">
            <a:xfrm>
              <a:off x="3107" y="799"/>
              <a:ext cx="635" cy="317"/>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Data block</a:t>
              </a:r>
            </a:p>
          </p:txBody>
        </p:sp>
        <p:sp>
          <p:nvSpPr>
            <p:cNvPr id="64637" name="Rectangle 17"/>
            <p:cNvSpPr>
              <a:spLocks noChangeArrowheads="1"/>
            </p:cNvSpPr>
            <p:nvPr/>
          </p:nvSpPr>
          <p:spPr bwMode="auto">
            <a:xfrm>
              <a:off x="3198" y="890"/>
              <a:ext cx="635" cy="317"/>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Data block</a:t>
              </a:r>
            </a:p>
          </p:txBody>
        </p:sp>
        <p:sp>
          <p:nvSpPr>
            <p:cNvPr id="64638" name="Rectangle 18"/>
            <p:cNvSpPr>
              <a:spLocks noChangeArrowheads="1"/>
            </p:cNvSpPr>
            <p:nvPr/>
          </p:nvSpPr>
          <p:spPr bwMode="auto">
            <a:xfrm>
              <a:off x="3470" y="1162"/>
              <a:ext cx="635" cy="317"/>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Data block</a:t>
              </a:r>
            </a:p>
          </p:txBody>
        </p:sp>
        <p:sp>
          <p:nvSpPr>
            <p:cNvPr id="64639" name="Rectangle 19"/>
            <p:cNvSpPr>
              <a:spLocks noChangeArrowheads="1"/>
            </p:cNvSpPr>
            <p:nvPr/>
          </p:nvSpPr>
          <p:spPr bwMode="auto">
            <a:xfrm>
              <a:off x="3561" y="1253"/>
              <a:ext cx="635" cy="317"/>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Data block</a:t>
              </a:r>
            </a:p>
          </p:txBody>
        </p:sp>
      </p:grpSp>
      <p:grpSp>
        <p:nvGrpSpPr>
          <p:cNvPr id="4" name="Group 20"/>
          <p:cNvGrpSpPr>
            <a:grpSpLocks/>
          </p:cNvGrpSpPr>
          <p:nvPr/>
        </p:nvGrpSpPr>
        <p:grpSpPr bwMode="auto">
          <a:xfrm>
            <a:off x="1908175" y="1557338"/>
            <a:ext cx="3743325" cy="1439862"/>
            <a:chOff x="1202" y="981"/>
            <a:chExt cx="2358" cy="907"/>
          </a:xfrm>
        </p:grpSpPr>
        <p:sp>
          <p:nvSpPr>
            <p:cNvPr id="64632" name="Line 21"/>
            <p:cNvSpPr>
              <a:spLocks noChangeShapeType="1"/>
            </p:cNvSpPr>
            <p:nvPr/>
          </p:nvSpPr>
          <p:spPr bwMode="auto">
            <a:xfrm flipV="1">
              <a:off x="1202" y="981"/>
              <a:ext cx="1905" cy="363"/>
            </a:xfrm>
            <a:prstGeom prst="line">
              <a:avLst/>
            </a:prstGeom>
            <a:noFill/>
            <a:ln w="12700">
              <a:solidFill>
                <a:schemeClr val="tx1"/>
              </a:solidFill>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633" name="Line 22"/>
            <p:cNvSpPr>
              <a:spLocks noChangeShapeType="1"/>
            </p:cNvSpPr>
            <p:nvPr/>
          </p:nvSpPr>
          <p:spPr bwMode="auto">
            <a:xfrm flipV="1">
              <a:off x="1202" y="1071"/>
              <a:ext cx="1996" cy="409"/>
            </a:xfrm>
            <a:prstGeom prst="line">
              <a:avLst/>
            </a:prstGeom>
            <a:noFill/>
            <a:ln w="12700">
              <a:solidFill>
                <a:schemeClr val="tx1"/>
              </a:solidFill>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634" name="Line 23"/>
            <p:cNvSpPr>
              <a:spLocks noChangeShapeType="1"/>
            </p:cNvSpPr>
            <p:nvPr/>
          </p:nvSpPr>
          <p:spPr bwMode="auto">
            <a:xfrm flipV="1">
              <a:off x="1202" y="1344"/>
              <a:ext cx="2268" cy="408"/>
            </a:xfrm>
            <a:prstGeom prst="line">
              <a:avLst/>
            </a:prstGeom>
            <a:noFill/>
            <a:ln w="12700">
              <a:solidFill>
                <a:schemeClr val="tx1"/>
              </a:solidFill>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635" name="Line 24"/>
            <p:cNvSpPr>
              <a:spLocks noChangeShapeType="1"/>
            </p:cNvSpPr>
            <p:nvPr/>
          </p:nvSpPr>
          <p:spPr bwMode="auto">
            <a:xfrm flipV="1">
              <a:off x="1202" y="1434"/>
              <a:ext cx="2358" cy="454"/>
            </a:xfrm>
            <a:prstGeom prst="line">
              <a:avLst/>
            </a:prstGeom>
            <a:noFill/>
            <a:ln w="12700">
              <a:solidFill>
                <a:schemeClr val="tx1"/>
              </a:solidFill>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grpSp>
      <p:grpSp>
        <p:nvGrpSpPr>
          <p:cNvPr id="5" name="Group 25"/>
          <p:cNvGrpSpPr>
            <a:grpSpLocks/>
          </p:cNvGrpSpPr>
          <p:nvPr/>
        </p:nvGrpSpPr>
        <p:grpSpPr bwMode="auto">
          <a:xfrm>
            <a:off x="3059113" y="2997200"/>
            <a:ext cx="503237" cy="650875"/>
            <a:chOff x="1202" y="2205"/>
            <a:chExt cx="317" cy="410"/>
          </a:xfrm>
        </p:grpSpPr>
        <p:sp>
          <p:nvSpPr>
            <p:cNvPr id="64627" name="Rectangle 26"/>
            <p:cNvSpPr>
              <a:spLocks noChangeArrowheads="1"/>
            </p:cNvSpPr>
            <p:nvPr/>
          </p:nvSpPr>
          <p:spPr bwMode="auto">
            <a:xfrm>
              <a:off x="1202" y="2205"/>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628" name="Rectangle 27"/>
            <p:cNvSpPr>
              <a:spLocks noChangeArrowheads="1"/>
            </p:cNvSpPr>
            <p:nvPr/>
          </p:nvSpPr>
          <p:spPr bwMode="auto">
            <a:xfrm>
              <a:off x="1202" y="2251"/>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629" name="Rectangle 28"/>
            <p:cNvSpPr>
              <a:spLocks noChangeArrowheads="1"/>
            </p:cNvSpPr>
            <p:nvPr/>
          </p:nvSpPr>
          <p:spPr bwMode="auto">
            <a:xfrm>
              <a:off x="1202" y="2296"/>
              <a:ext cx="317" cy="226"/>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index</a:t>
              </a:r>
            </a:p>
          </p:txBody>
        </p:sp>
        <p:sp>
          <p:nvSpPr>
            <p:cNvPr id="64630" name="Rectangle 29"/>
            <p:cNvSpPr>
              <a:spLocks noChangeArrowheads="1"/>
            </p:cNvSpPr>
            <p:nvPr/>
          </p:nvSpPr>
          <p:spPr bwMode="auto">
            <a:xfrm>
              <a:off x="1202" y="2523"/>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631" name="Rectangle 30"/>
            <p:cNvSpPr>
              <a:spLocks noChangeArrowheads="1"/>
            </p:cNvSpPr>
            <p:nvPr/>
          </p:nvSpPr>
          <p:spPr bwMode="auto">
            <a:xfrm>
              <a:off x="1202" y="2569"/>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grpSp>
      <p:grpSp>
        <p:nvGrpSpPr>
          <p:cNvPr id="6" name="Group 31"/>
          <p:cNvGrpSpPr>
            <a:grpSpLocks/>
          </p:cNvGrpSpPr>
          <p:nvPr/>
        </p:nvGrpSpPr>
        <p:grpSpPr bwMode="auto">
          <a:xfrm>
            <a:off x="6011863" y="2563813"/>
            <a:ext cx="1655762" cy="1368425"/>
            <a:chOff x="3787" y="1615"/>
            <a:chExt cx="1043" cy="862"/>
          </a:xfrm>
        </p:grpSpPr>
        <p:sp>
          <p:nvSpPr>
            <p:cNvPr id="64623" name="Rectangle 32"/>
            <p:cNvSpPr>
              <a:spLocks noChangeArrowheads="1"/>
            </p:cNvSpPr>
            <p:nvPr/>
          </p:nvSpPr>
          <p:spPr bwMode="auto">
            <a:xfrm>
              <a:off x="3787" y="1615"/>
              <a:ext cx="635" cy="317"/>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Data block</a:t>
              </a:r>
            </a:p>
          </p:txBody>
        </p:sp>
        <p:sp>
          <p:nvSpPr>
            <p:cNvPr id="64624" name="Rectangle 33"/>
            <p:cNvSpPr>
              <a:spLocks noChangeArrowheads="1"/>
            </p:cNvSpPr>
            <p:nvPr/>
          </p:nvSpPr>
          <p:spPr bwMode="auto">
            <a:xfrm>
              <a:off x="3878" y="1706"/>
              <a:ext cx="635" cy="317"/>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Data block</a:t>
              </a:r>
            </a:p>
          </p:txBody>
        </p:sp>
        <p:sp>
          <p:nvSpPr>
            <p:cNvPr id="64625" name="Rectangle 34"/>
            <p:cNvSpPr>
              <a:spLocks noChangeArrowheads="1"/>
            </p:cNvSpPr>
            <p:nvPr/>
          </p:nvSpPr>
          <p:spPr bwMode="auto">
            <a:xfrm>
              <a:off x="4104" y="2070"/>
              <a:ext cx="635" cy="317"/>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Data block</a:t>
              </a:r>
            </a:p>
          </p:txBody>
        </p:sp>
        <p:sp>
          <p:nvSpPr>
            <p:cNvPr id="64626" name="Rectangle 35"/>
            <p:cNvSpPr>
              <a:spLocks noChangeArrowheads="1"/>
            </p:cNvSpPr>
            <p:nvPr/>
          </p:nvSpPr>
          <p:spPr bwMode="auto">
            <a:xfrm>
              <a:off x="4195" y="2160"/>
              <a:ext cx="635" cy="317"/>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Data block</a:t>
              </a:r>
            </a:p>
          </p:txBody>
        </p:sp>
      </p:grpSp>
      <p:sp>
        <p:nvSpPr>
          <p:cNvPr id="1246244" name="Line 36"/>
          <p:cNvSpPr>
            <a:spLocks noChangeShapeType="1"/>
          </p:cNvSpPr>
          <p:nvPr/>
        </p:nvSpPr>
        <p:spPr bwMode="auto">
          <a:xfrm flipV="1">
            <a:off x="1908175" y="3068638"/>
            <a:ext cx="1150938" cy="144462"/>
          </a:xfrm>
          <a:prstGeom prst="line">
            <a:avLst/>
          </a:prstGeom>
          <a:noFill/>
          <a:ln w="12700">
            <a:solidFill>
              <a:schemeClr val="tx1"/>
            </a:solidFill>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grpSp>
        <p:nvGrpSpPr>
          <p:cNvPr id="7" name="Group 37"/>
          <p:cNvGrpSpPr>
            <a:grpSpLocks/>
          </p:cNvGrpSpPr>
          <p:nvPr/>
        </p:nvGrpSpPr>
        <p:grpSpPr bwMode="auto">
          <a:xfrm>
            <a:off x="2555875" y="3860800"/>
            <a:ext cx="503238" cy="650875"/>
            <a:chOff x="1202" y="2205"/>
            <a:chExt cx="317" cy="410"/>
          </a:xfrm>
        </p:grpSpPr>
        <p:sp>
          <p:nvSpPr>
            <p:cNvPr id="64618" name="Rectangle 38"/>
            <p:cNvSpPr>
              <a:spLocks noChangeArrowheads="1"/>
            </p:cNvSpPr>
            <p:nvPr/>
          </p:nvSpPr>
          <p:spPr bwMode="auto">
            <a:xfrm>
              <a:off x="1202" y="2205"/>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619" name="Rectangle 39"/>
            <p:cNvSpPr>
              <a:spLocks noChangeArrowheads="1"/>
            </p:cNvSpPr>
            <p:nvPr/>
          </p:nvSpPr>
          <p:spPr bwMode="auto">
            <a:xfrm>
              <a:off x="1202" y="2251"/>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620" name="Rectangle 40"/>
            <p:cNvSpPr>
              <a:spLocks noChangeArrowheads="1"/>
            </p:cNvSpPr>
            <p:nvPr/>
          </p:nvSpPr>
          <p:spPr bwMode="auto">
            <a:xfrm>
              <a:off x="1202" y="2296"/>
              <a:ext cx="317" cy="226"/>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index</a:t>
              </a:r>
            </a:p>
          </p:txBody>
        </p:sp>
        <p:sp>
          <p:nvSpPr>
            <p:cNvPr id="64621" name="Rectangle 41"/>
            <p:cNvSpPr>
              <a:spLocks noChangeArrowheads="1"/>
            </p:cNvSpPr>
            <p:nvPr/>
          </p:nvSpPr>
          <p:spPr bwMode="auto">
            <a:xfrm>
              <a:off x="1202" y="2523"/>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622" name="Rectangle 42"/>
            <p:cNvSpPr>
              <a:spLocks noChangeArrowheads="1"/>
            </p:cNvSpPr>
            <p:nvPr/>
          </p:nvSpPr>
          <p:spPr bwMode="auto">
            <a:xfrm>
              <a:off x="1202" y="2569"/>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grpSp>
      <p:grpSp>
        <p:nvGrpSpPr>
          <p:cNvPr id="8" name="Group 43"/>
          <p:cNvGrpSpPr>
            <a:grpSpLocks/>
          </p:cNvGrpSpPr>
          <p:nvPr/>
        </p:nvGrpSpPr>
        <p:grpSpPr bwMode="auto">
          <a:xfrm>
            <a:off x="1258888" y="5084763"/>
            <a:ext cx="503237" cy="650875"/>
            <a:chOff x="1202" y="2205"/>
            <a:chExt cx="317" cy="410"/>
          </a:xfrm>
        </p:grpSpPr>
        <p:sp>
          <p:nvSpPr>
            <p:cNvPr id="64613" name="Rectangle 44"/>
            <p:cNvSpPr>
              <a:spLocks noChangeArrowheads="1"/>
            </p:cNvSpPr>
            <p:nvPr/>
          </p:nvSpPr>
          <p:spPr bwMode="auto">
            <a:xfrm>
              <a:off x="1202" y="2205"/>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614" name="Rectangle 45"/>
            <p:cNvSpPr>
              <a:spLocks noChangeArrowheads="1"/>
            </p:cNvSpPr>
            <p:nvPr/>
          </p:nvSpPr>
          <p:spPr bwMode="auto">
            <a:xfrm>
              <a:off x="1202" y="2251"/>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615" name="Rectangle 46"/>
            <p:cNvSpPr>
              <a:spLocks noChangeArrowheads="1"/>
            </p:cNvSpPr>
            <p:nvPr/>
          </p:nvSpPr>
          <p:spPr bwMode="auto">
            <a:xfrm>
              <a:off x="1202" y="2296"/>
              <a:ext cx="317" cy="226"/>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index</a:t>
              </a:r>
            </a:p>
          </p:txBody>
        </p:sp>
        <p:sp>
          <p:nvSpPr>
            <p:cNvPr id="64616" name="Rectangle 47"/>
            <p:cNvSpPr>
              <a:spLocks noChangeArrowheads="1"/>
            </p:cNvSpPr>
            <p:nvPr/>
          </p:nvSpPr>
          <p:spPr bwMode="auto">
            <a:xfrm>
              <a:off x="1202" y="2523"/>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617" name="Rectangle 48"/>
            <p:cNvSpPr>
              <a:spLocks noChangeArrowheads="1"/>
            </p:cNvSpPr>
            <p:nvPr/>
          </p:nvSpPr>
          <p:spPr bwMode="auto">
            <a:xfrm>
              <a:off x="1202" y="2569"/>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grpSp>
      <p:sp>
        <p:nvSpPr>
          <p:cNvPr id="1246257" name="Line 49"/>
          <p:cNvSpPr>
            <a:spLocks noChangeShapeType="1"/>
          </p:cNvSpPr>
          <p:nvPr/>
        </p:nvSpPr>
        <p:spPr bwMode="auto">
          <a:xfrm>
            <a:off x="1908175" y="3429000"/>
            <a:ext cx="647700" cy="504825"/>
          </a:xfrm>
          <a:prstGeom prst="line">
            <a:avLst/>
          </a:prstGeom>
          <a:noFill/>
          <a:ln w="12700">
            <a:solidFill>
              <a:schemeClr val="tx1"/>
            </a:solidFill>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grpSp>
        <p:nvGrpSpPr>
          <p:cNvPr id="9" name="Group 50"/>
          <p:cNvGrpSpPr>
            <a:grpSpLocks/>
          </p:cNvGrpSpPr>
          <p:nvPr/>
        </p:nvGrpSpPr>
        <p:grpSpPr bwMode="auto">
          <a:xfrm>
            <a:off x="3708400" y="3860800"/>
            <a:ext cx="503238" cy="650875"/>
            <a:chOff x="1202" y="2205"/>
            <a:chExt cx="317" cy="410"/>
          </a:xfrm>
        </p:grpSpPr>
        <p:sp>
          <p:nvSpPr>
            <p:cNvPr id="64608" name="Rectangle 51"/>
            <p:cNvSpPr>
              <a:spLocks noChangeArrowheads="1"/>
            </p:cNvSpPr>
            <p:nvPr/>
          </p:nvSpPr>
          <p:spPr bwMode="auto">
            <a:xfrm>
              <a:off x="1202" y="2205"/>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609" name="Rectangle 52"/>
            <p:cNvSpPr>
              <a:spLocks noChangeArrowheads="1"/>
            </p:cNvSpPr>
            <p:nvPr/>
          </p:nvSpPr>
          <p:spPr bwMode="auto">
            <a:xfrm>
              <a:off x="1202" y="2251"/>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610" name="Rectangle 53"/>
            <p:cNvSpPr>
              <a:spLocks noChangeArrowheads="1"/>
            </p:cNvSpPr>
            <p:nvPr/>
          </p:nvSpPr>
          <p:spPr bwMode="auto">
            <a:xfrm>
              <a:off x="1202" y="2296"/>
              <a:ext cx="317" cy="226"/>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index</a:t>
              </a:r>
            </a:p>
          </p:txBody>
        </p:sp>
        <p:sp>
          <p:nvSpPr>
            <p:cNvPr id="64611" name="Rectangle 54"/>
            <p:cNvSpPr>
              <a:spLocks noChangeArrowheads="1"/>
            </p:cNvSpPr>
            <p:nvPr/>
          </p:nvSpPr>
          <p:spPr bwMode="auto">
            <a:xfrm>
              <a:off x="1202" y="2523"/>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612" name="Rectangle 55"/>
            <p:cNvSpPr>
              <a:spLocks noChangeArrowheads="1"/>
            </p:cNvSpPr>
            <p:nvPr/>
          </p:nvSpPr>
          <p:spPr bwMode="auto">
            <a:xfrm>
              <a:off x="1202" y="2569"/>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grpSp>
      <p:grpSp>
        <p:nvGrpSpPr>
          <p:cNvPr id="10" name="Group 56"/>
          <p:cNvGrpSpPr>
            <a:grpSpLocks/>
          </p:cNvGrpSpPr>
          <p:nvPr/>
        </p:nvGrpSpPr>
        <p:grpSpPr bwMode="auto">
          <a:xfrm>
            <a:off x="3851275" y="3933825"/>
            <a:ext cx="503238" cy="650875"/>
            <a:chOff x="1202" y="2205"/>
            <a:chExt cx="317" cy="410"/>
          </a:xfrm>
        </p:grpSpPr>
        <p:sp>
          <p:nvSpPr>
            <p:cNvPr id="64603" name="Rectangle 57"/>
            <p:cNvSpPr>
              <a:spLocks noChangeArrowheads="1"/>
            </p:cNvSpPr>
            <p:nvPr/>
          </p:nvSpPr>
          <p:spPr bwMode="auto">
            <a:xfrm>
              <a:off x="1202" y="2205"/>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604" name="Rectangle 58"/>
            <p:cNvSpPr>
              <a:spLocks noChangeArrowheads="1"/>
            </p:cNvSpPr>
            <p:nvPr/>
          </p:nvSpPr>
          <p:spPr bwMode="auto">
            <a:xfrm>
              <a:off x="1202" y="2251"/>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605" name="Rectangle 59"/>
            <p:cNvSpPr>
              <a:spLocks noChangeArrowheads="1"/>
            </p:cNvSpPr>
            <p:nvPr/>
          </p:nvSpPr>
          <p:spPr bwMode="auto">
            <a:xfrm>
              <a:off x="1202" y="2296"/>
              <a:ext cx="317" cy="226"/>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index</a:t>
              </a:r>
            </a:p>
          </p:txBody>
        </p:sp>
        <p:sp>
          <p:nvSpPr>
            <p:cNvPr id="64606" name="Rectangle 60"/>
            <p:cNvSpPr>
              <a:spLocks noChangeArrowheads="1"/>
            </p:cNvSpPr>
            <p:nvPr/>
          </p:nvSpPr>
          <p:spPr bwMode="auto">
            <a:xfrm>
              <a:off x="1202" y="2523"/>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607" name="Rectangle 61"/>
            <p:cNvSpPr>
              <a:spLocks noChangeArrowheads="1"/>
            </p:cNvSpPr>
            <p:nvPr/>
          </p:nvSpPr>
          <p:spPr bwMode="auto">
            <a:xfrm>
              <a:off x="1202" y="2569"/>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grpSp>
      <p:grpSp>
        <p:nvGrpSpPr>
          <p:cNvPr id="11" name="Group 62"/>
          <p:cNvGrpSpPr>
            <a:grpSpLocks/>
          </p:cNvGrpSpPr>
          <p:nvPr/>
        </p:nvGrpSpPr>
        <p:grpSpPr bwMode="auto">
          <a:xfrm>
            <a:off x="3708400" y="4652963"/>
            <a:ext cx="503238" cy="650875"/>
            <a:chOff x="1202" y="2205"/>
            <a:chExt cx="317" cy="410"/>
          </a:xfrm>
        </p:grpSpPr>
        <p:sp>
          <p:nvSpPr>
            <p:cNvPr id="64598" name="Rectangle 63"/>
            <p:cNvSpPr>
              <a:spLocks noChangeArrowheads="1"/>
            </p:cNvSpPr>
            <p:nvPr/>
          </p:nvSpPr>
          <p:spPr bwMode="auto">
            <a:xfrm>
              <a:off x="1202" y="2205"/>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599" name="Rectangle 64"/>
            <p:cNvSpPr>
              <a:spLocks noChangeArrowheads="1"/>
            </p:cNvSpPr>
            <p:nvPr/>
          </p:nvSpPr>
          <p:spPr bwMode="auto">
            <a:xfrm>
              <a:off x="1202" y="2251"/>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600" name="Rectangle 65"/>
            <p:cNvSpPr>
              <a:spLocks noChangeArrowheads="1"/>
            </p:cNvSpPr>
            <p:nvPr/>
          </p:nvSpPr>
          <p:spPr bwMode="auto">
            <a:xfrm>
              <a:off x="1202" y="2296"/>
              <a:ext cx="317" cy="226"/>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index</a:t>
              </a:r>
            </a:p>
          </p:txBody>
        </p:sp>
        <p:sp>
          <p:nvSpPr>
            <p:cNvPr id="64601" name="Rectangle 66"/>
            <p:cNvSpPr>
              <a:spLocks noChangeArrowheads="1"/>
            </p:cNvSpPr>
            <p:nvPr/>
          </p:nvSpPr>
          <p:spPr bwMode="auto">
            <a:xfrm>
              <a:off x="1202" y="2523"/>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602" name="Rectangle 67"/>
            <p:cNvSpPr>
              <a:spLocks noChangeArrowheads="1"/>
            </p:cNvSpPr>
            <p:nvPr/>
          </p:nvSpPr>
          <p:spPr bwMode="auto">
            <a:xfrm>
              <a:off x="1202" y="2569"/>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grpSp>
      <p:grpSp>
        <p:nvGrpSpPr>
          <p:cNvPr id="12" name="Group 68"/>
          <p:cNvGrpSpPr>
            <a:grpSpLocks/>
          </p:cNvGrpSpPr>
          <p:nvPr/>
        </p:nvGrpSpPr>
        <p:grpSpPr bwMode="auto">
          <a:xfrm>
            <a:off x="3851275" y="4724400"/>
            <a:ext cx="503238" cy="650875"/>
            <a:chOff x="1202" y="2205"/>
            <a:chExt cx="317" cy="410"/>
          </a:xfrm>
        </p:grpSpPr>
        <p:sp>
          <p:nvSpPr>
            <p:cNvPr id="64593" name="Rectangle 69"/>
            <p:cNvSpPr>
              <a:spLocks noChangeArrowheads="1"/>
            </p:cNvSpPr>
            <p:nvPr/>
          </p:nvSpPr>
          <p:spPr bwMode="auto">
            <a:xfrm>
              <a:off x="1202" y="2205"/>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594" name="Rectangle 70"/>
            <p:cNvSpPr>
              <a:spLocks noChangeArrowheads="1"/>
            </p:cNvSpPr>
            <p:nvPr/>
          </p:nvSpPr>
          <p:spPr bwMode="auto">
            <a:xfrm>
              <a:off x="1202" y="2251"/>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595" name="Rectangle 71"/>
            <p:cNvSpPr>
              <a:spLocks noChangeArrowheads="1"/>
            </p:cNvSpPr>
            <p:nvPr/>
          </p:nvSpPr>
          <p:spPr bwMode="auto">
            <a:xfrm>
              <a:off x="1202" y="2296"/>
              <a:ext cx="317" cy="226"/>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index</a:t>
              </a:r>
            </a:p>
          </p:txBody>
        </p:sp>
        <p:sp>
          <p:nvSpPr>
            <p:cNvPr id="64596" name="Rectangle 72"/>
            <p:cNvSpPr>
              <a:spLocks noChangeArrowheads="1"/>
            </p:cNvSpPr>
            <p:nvPr/>
          </p:nvSpPr>
          <p:spPr bwMode="auto">
            <a:xfrm>
              <a:off x="1202" y="2523"/>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597" name="Rectangle 73"/>
            <p:cNvSpPr>
              <a:spLocks noChangeArrowheads="1"/>
            </p:cNvSpPr>
            <p:nvPr/>
          </p:nvSpPr>
          <p:spPr bwMode="auto">
            <a:xfrm>
              <a:off x="1202" y="2569"/>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grpSp>
      <p:grpSp>
        <p:nvGrpSpPr>
          <p:cNvPr id="13" name="Group 74"/>
          <p:cNvGrpSpPr>
            <a:grpSpLocks/>
          </p:cNvGrpSpPr>
          <p:nvPr/>
        </p:nvGrpSpPr>
        <p:grpSpPr bwMode="auto">
          <a:xfrm>
            <a:off x="3563938" y="2852738"/>
            <a:ext cx="3095625" cy="792162"/>
            <a:chOff x="2245" y="1797"/>
            <a:chExt cx="1950" cy="499"/>
          </a:xfrm>
        </p:grpSpPr>
        <p:grpSp>
          <p:nvGrpSpPr>
            <p:cNvPr id="14" name="Group 75"/>
            <p:cNvGrpSpPr>
              <a:grpSpLocks/>
            </p:cNvGrpSpPr>
            <p:nvPr/>
          </p:nvGrpSpPr>
          <p:grpSpPr bwMode="auto">
            <a:xfrm>
              <a:off x="2245" y="1797"/>
              <a:ext cx="1950" cy="499"/>
              <a:chOff x="2245" y="1797"/>
              <a:chExt cx="1950" cy="499"/>
            </a:xfrm>
          </p:grpSpPr>
          <p:sp>
            <p:nvSpPr>
              <p:cNvPr id="64589" name="Line 76"/>
              <p:cNvSpPr>
                <a:spLocks noChangeShapeType="1"/>
              </p:cNvSpPr>
              <p:nvPr/>
            </p:nvSpPr>
            <p:spPr bwMode="auto">
              <a:xfrm flipV="1">
                <a:off x="2245" y="1797"/>
                <a:ext cx="1542" cy="91"/>
              </a:xfrm>
              <a:prstGeom prst="line">
                <a:avLst/>
              </a:prstGeom>
              <a:noFill/>
              <a:ln w="12700">
                <a:solidFill>
                  <a:schemeClr val="tx1"/>
                </a:solidFill>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590" name="Line 77"/>
              <p:cNvSpPr>
                <a:spLocks noChangeShapeType="1"/>
              </p:cNvSpPr>
              <p:nvPr/>
            </p:nvSpPr>
            <p:spPr bwMode="auto">
              <a:xfrm flipV="1">
                <a:off x="2245" y="1842"/>
                <a:ext cx="1633" cy="91"/>
              </a:xfrm>
              <a:prstGeom prst="line">
                <a:avLst/>
              </a:prstGeom>
              <a:noFill/>
              <a:ln w="12700">
                <a:solidFill>
                  <a:schemeClr val="tx1"/>
                </a:solidFill>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591" name="Line 78"/>
              <p:cNvSpPr>
                <a:spLocks noChangeShapeType="1"/>
              </p:cNvSpPr>
              <p:nvPr/>
            </p:nvSpPr>
            <p:spPr bwMode="auto">
              <a:xfrm flipV="1">
                <a:off x="2245" y="2205"/>
                <a:ext cx="1860" cy="1"/>
              </a:xfrm>
              <a:prstGeom prst="line">
                <a:avLst/>
              </a:prstGeom>
              <a:noFill/>
              <a:ln w="12700">
                <a:solidFill>
                  <a:schemeClr val="tx1"/>
                </a:solidFill>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592" name="Line 79"/>
              <p:cNvSpPr>
                <a:spLocks noChangeShapeType="1"/>
              </p:cNvSpPr>
              <p:nvPr/>
            </p:nvSpPr>
            <p:spPr bwMode="auto">
              <a:xfrm>
                <a:off x="2245" y="2252"/>
                <a:ext cx="1950" cy="44"/>
              </a:xfrm>
              <a:prstGeom prst="line">
                <a:avLst/>
              </a:prstGeom>
              <a:noFill/>
              <a:ln w="12700">
                <a:solidFill>
                  <a:schemeClr val="tx1"/>
                </a:solidFill>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grpSp>
        <p:grpSp>
          <p:nvGrpSpPr>
            <p:cNvPr id="15" name="Group 80"/>
            <p:cNvGrpSpPr>
              <a:grpSpLocks/>
            </p:cNvGrpSpPr>
            <p:nvPr/>
          </p:nvGrpSpPr>
          <p:grpSpPr bwMode="auto">
            <a:xfrm>
              <a:off x="2245" y="1979"/>
              <a:ext cx="499" cy="181"/>
              <a:chOff x="2245" y="1979"/>
              <a:chExt cx="499" cy="181"/>
            </a:xfrm>
          </p:grpSpPr>
          <p:sp>
            <p:nvSpPr>
              <p:cNvPr id="64586" name="Line 81"/>
              <p:cNvSpPr>
                <a:spLocks noChangeShapeType="1"/>
              </p:cNvSpPr>
              <p:nvPr/>
            </p:nvSpPr>
            <p:spPr bwMode="auto">
              <a:xfrm>
                <a:off x="2245" y="1979"/>
                <a:ext cx="499" cy="0"/>
              </a:xfrm>
              <a:prstGeom prst="line">
                <a:avLst/>
              </a:prstGeom>
              <a:noFill/>
              <a:ln w="12700">
                <a:solidFill>
                  <a:schemeClr val="tx1"/>
                </a:solidFill>
                <a:prstDash val="dash"/>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587" name="Line 82"/>
              <p:cNvSpPr>
                <a:spLocks noChangeShapeType="1"/>
              </p:cNvSpPr>
              <p:nvPr/>
            </p:nvSpPr>
            <p:spPr bwMode="auto">
              <a:xfrm>
                <a:off x="2245" y="2160"/>
                <a:ext cx="499" cy="0"/>
              </a:xfrm>
              <a:prstGeom prst="line">
                <a:avLst/>
              </a:prstGeom>
              <a:noFill/>
              <a:ln w="12700">
                <a:solidFill>
                  <a:schemeClr val="tx1"/>
                </a:solidFill>
                <a:prstDash val="dash"/>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588" name="Line 83"/>
              <p:cNvSpPr>
                <a:spLocks noChangeShapeType="1"/>
              </p:cNvSpPr>
              <p:nvPr/>
            </p:nvSpPr>
            <p:spPr bwMode="auto">
              <a:xfrm>
                <a:off x="2245" y="2069"/>
                <a:ext cx="499" cy="0"/>
              </a:xfrm>
              <a:prstGeom prst="line">
                <a:avLst/>
              </a:prstGeom>
              <a:noFill/>
              <a:ln w="12700">
                <a:solidFill>
                  <a:schemeClr val="tx1"/>
                </a:solidFill>
                <a:prstDash val="dash"/>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grpSp>
      </p:grpSp>
      <p:grpSp>
        <p:nvGrpSpPr>
          <p:cNvPr id="16" name="Group 84"/>
          <p:cNvGrpSpPr>
            <a:grpSpLocks/>
          </p:cNvGrpSpPr>
          <p:nvPr/>
        </p:nvGrpSpPr>
        <p:grpSpPr bwMode="auto">
          <a:xfrm>
            <a:off x="3059113" y="3860800"/>
            <a:ext cx="792162" cy="936625"/>
            <a:chOff x="1927" y="2432"/>
            <a:chExt cx="499" cy="590"/>
          </a:xfrm>
        </p:grpSpPr>
        <p:sp>
          <p:nvSpPr>
            <p:cNvPr id="64576" name="Line 85"/>
            <p:cNvSpPr>
              <a:spLocks noChangeShapeType="1"/>
            </p:cNvSpPr>
            <p:nvPr/>
          </p:nvSpPr>
          <p:spPr bwMode="auto">
            <a:xfrm>
              <a:off x="1927" y="2432"/>
              <a:ext cx="409" cy="46"/>
            </a:xfrm>
            <a:prstGeom prst="line">
              <a:avLst/>
            </a:prstGeom>
            <a:noFill/>
            <a:ln w="12700">
              <a:solidFill>
                <a:schemeClr val="tx1"/>
              </a:solidFill>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577" name="Line 86"/>
            <p:cNvSpPr>
              <a:spLocks noChangeShapeType="1"/>
            </p:cNvSpPr>
            <p:nvPr/>
          </p:nvSpPr>
          <p:spPr bwMode="auto">
            <a:xfrm>
              <a:off x="1927" y="2478"/>
              <a:ext cx="499" cy="45"/>
            </a:xfrm>
            <a:prstGeom prst="line">
              <a:avLst/>
            </a:prstGeom>
            <a:noFill/>
            <a:ln w="12700">
              <a:solidFill>
                <a:schemeClr val="tx1"/>
              </a:solidFill>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578" name="Line 87"/>
            <p:cNvSpPr>
              <a:spLocks noChangeShapeType="1"/>
            </p:cNvSpPr>
            <p:nvPr/>
          </p:nvSpPr>
          <p:spPr bwMode="auto">
            <a:xfrm>
              <a:off x="1927" y="2750"/>
              <a:ext cx="409" cy="181"/>
            </a:xfrm>
            <a:prstGeom prst="line">
              <a:avLst/>
            </a:prstGeom>
            <a:noFill/>
            <a:ln w="12700">
              <a:solidFill>
                <a:schemeClr val="tx1"/>
              </a:solidFill>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579" name="Line 88"/>
            <p:cNvSpPr>
              <a:spLocks noChangeShapeType="1"/>
            </p:cNvSpPr>
            <p:nvPr/>
          </p:nvSpPr>
          <p:spPr bwMode="auto">
            <a:xfrm>
              <a:off x="1927" y="2795"/>
              <a:ext cx="499" cy="227"/>
            </a:xfrm>
            <a:prstGeom prst="line">
              <a:avLst/>
            </a:prstGeom>
            <a:noFill/>
            <a:ln w="12700">
              <a:solidFill>
                <a:schemeClr val="tx1"/>
              </a:solidFill>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grpSp>
          <p:nvGrpSpPr>
            <p:cNvPr id="17" name="Group 89"/>
            <p:cNvGrpSpPr>
              <a:grpSpLocks/>
            </p:cNvGrpSpPr>
            <p:nvPr/>
          </p:nvGrpSpPr>
          <p:grpSpPr bwMode="auto">
            <a:xfrm>
              <a:off x="1927" y="2523"/>
              <a:ext cx="363" cy="272"/>
              <a:chOff x="1927" y="2523"/>
              <a:chExt cx="363" cy="272"/>
            </a:xfrm>
          </p:grpSpPr>
          <p:sp>
            <p:nvSpPr>
              <p:cNvPr id="64581" name="Line 90"/>
              <p:cNvSpPr>
                <a:spLocks noChangeShapeType="1"/>
              </p:cNvSpPr>
              <p:nvPr/>
            </p:nvSpPr>
            <p:spPr bwMode="auto">
              <a:xfrm>
                <a:off x="1927" y="2523"/>
                <a:ext cx="318" cy="45"/>
              </a:xfrm>
              <a:prstGeom prst="line">
                <a:avLst/>
              </a:prstGeom>
              <a:noFill/>
              <a:ln w="12700">
                <a:solidFill>
                  <a:schemeClr val="tx1"/>
                </a:solidFill>
                <a:prstDash val="dash"/>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582" name="Line 91"/>
              <p:cNvSpPr>
                <a:spLocks noChangeShapeType="1"/>
              </p:cNvSpPr>
              <p:nvPr/>
            </p:nvSpPr>
            <p:spPr bwMode="auto">
              <a:xfrm>
                <a:off x="1927" y="2704"/>
                <a:ext cx="318" cy="91"/>
              </a:xfrm>
              <a:prstGeom prst="line">
                <a:avLst/>
              </a:prstGeom>
              <a:noFill/>
              <a:ln w="12700">
                <a:solidFill>
                  <a:schemeClr val="tx1"/>
                </a:solidFill>
                <a:prstDash val="dash"/>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583" name="Line 92"/>
              <p:cNvSpPr>
                <a:spLocks noChangeShapeType="1"/>
              </p:cNvSpPr>
              <p:nvPr/>
            </p:nvSpPr>
            <p:spPr bwMode="auto">
              <a:xfrm>
                <a:off x="1927" y="2614"/>
                <a:ext cx="363" cy="90"/>
              </a:xfrm>
              <a:prstGeom prst="line">
                <a:avLst/>
              </a:prstGeom>
              <a:noFill/>
              <a:ln w="12700">
                <a:solidFill>
                  <a:schemeClr val="tx1"/>
                </a:solidFill>
                <a:prstDash val="dash"/>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grpSp>
      </p:grpSp>
      <p:grpSp>
        <p:nvGrpSpPr>
          <p:cNvPr id="18" name="Group 93"/>
          <p:cNvGrpSpPr>
            <a:grpSpLocks/>
          </p:cNvGrpSpPr>
          <p:nvPr/>
        </p:nvGrpSpPr>
        <p:grpSpPr bwMode="auto">
          <a:xfrm>
            <a:off x="5292725" y="3787775"/>
            <a:ext cx="1655763" cy="1368425"/>
            <a:chOff x="3334" y="2386"/>
            <a:chExt cx="1043" cy="862"/>
          </a:xfrm>
        </p:grpSpPr>
        <p:sp>
          <p:nvSpPr>
            <p:cNvPr id="64572" name="Rectangle 94"/>
            <p:cNvSpPr>
              <a:spLocks noChangeArrowheads="1"/>
            </p:cNvSpPr>
            <p:nvPr/>
          </p:nvSpPr>
          <p:spPr bwMode="auto">
            <a:xfrm>
              <a:off x="3334" y="2386"/>
              <a:ext cx="635" cy="317"/>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Data block</a:t>
              </a:r>
            </a:p>
          </p:txBody>
        </p:sp>
        <p:sp>
          <p:nvSpPr>
            <p:cNvPr id="64573" name="Rectangle 95"/>
            <p:cNvSpPr>
              <a:spLocks noChangeArrowheads="1"/>
            </p:cNvSpPr>
            <p:nvPr/>
          </p:nvSpPr>
          <p:spPr bwMode="auto">
            <a:xfrm>
              <a:off x="3425" y="2477"/>
              <a:ext cx="635" cy="317"/>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Data block</a:t>
              </a:r>
            </a:p>
          </p:txBody>
        </p:sp>
        <p:sp>
          <p:nvSpPr>
            <p:cNvPr id="64574" name="Rectangle 96"/>
            <p:cNvSpPr>
              <a:spLocks noChangeArrowheads="1"/>
            </p:cNvSpPr>
            <p:nvPr/>
          </p:nvSpPr>
          <p:spPr bwMode="auto">
            <a:xfrm>
              <a:off x="3651" y="2841"/>
              <a:ext cx="635" cy="317"/>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Data block</a:t>
              </a:r>
            </a:p>
          </p:txBody>
        </p:sp>
        <p:sp>
          <p:nvSpPr>
            <p:cNvPr id="64575" name="Rectangle 97"/>
            <p:cNvSpPr>
              <a:spLocks noChangeArrowheads="1"/>
            </p:cNvSpPr>
            <p:nvPr/>
          </p:nvSpPr>
          <p:spPr bwMode="auto">
            <a:xfrm>
              <a:off x="3742" y="2931"/>
              <a:ext cx="635" cy="317"/>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Data block</a:t>
              </a:r>
            </a:p>
          </p:txBody>
        </p:sp>
      </p:grpSp>
      <p:grpSp>
        <p:nvGrpSpPr>
          <p:cNvPr id="19" name="Group 98"/>
          <p:cNvGrpSpPr>
            <a:grpSpLocks/>
          </p:cNvGrpSpPr>
          <p:nvPr/>
        </p:nvGrpSpPr>
        <p:grpSpPr bwMode="auto">
          <a:xfrm>
            <a:off x="4356100" y="3933825"/>
            <a:ext cx="1584325" cy="1439863"/>
            <a:chOff x="2744" y="2478"/>
            <a:chExt cx="998" cy="907"/>
          </a:xfrm>
        </p:grpSpPr>
        <p:sp>
          <p:nvSpPr>
            <p:cNvPr id="64556" name="Line 99"/>
            <p:cNvSpPr>
              <a:spLocks noChangeShapeType="1"/>
            </p:cNvSpPr>
            <p:nvPr/>
          </p:nvSpPr>
          <p:spPr bwMode="auto">
            <a:xfrm>
              <a:off x="2744" y="2478"/>
              <a:ext cx="590" cy="45"/>
            </a:xfrm>
            <a:prstGeom prst="line">
              <a:avLst/>
            </a:prstGeom>
            <a:noFill/>
            <a:ln w="12700">
              <a:solidFill>
                <a:schemeClr val="tx1"/>
              </a:solidFill>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557" name="Line 100"/>
            <p:cNvSpPr>
              <a:spLocks noChangeShapeType="1"/>
            </p:cNvSpPr>
            <p:nvPr/>
          </p:nvSpPr>
          <p:spPr bwMode="auto">
            <a:xfrm>
              <a:off x="2744" y="2523"/>
              <a:ext cx="680" cy="91"/>
            </a:xfrm>
            <a:prstGeom prst="line">
              <a:avLst/>
            </a:prstGeom>
            <a:noFill/>
            <a:ln w="12700">
              <a:solidFill>
                <a:schemeClr val="tx1"/>
              </a:solidFill>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558" name="Line 101"/>
            <p:cNvSpPr>
              <a:spLocks noChangeShapeType="1"/>
            </p:cNvSpPr>
            <p:nvPr/>
          </p:nvSpPr>
          <p:spPr bwMode="auto">
            <a:xfrm>
              <a:off x="2744" y="2795"/>
              <a:ext cx="907" cy="181"/>
            </a:xfrm>
            <a:prstGeom prst="line">
              <a:avLst/>
            </a:prstGeom>
            <a:noFill/>
            <a:ln w="12700">
              <a:solidFill>
                <a:schemeClr val="tx1"/>
              </a:solidFill>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559" name="Line 102"/>
            <p:cNvSpPr>
              <a:spLocks noChangeShapeType="1"/>
            </p:cNvSpPr>
            <p:nvPr/>
          </p:nvSpPr>
          <p:spPr bwMode="auto">
            <a:xfrm>
              <a:off x="2744" y="2840"/>
              <a:ext cx="998" cy="227"/>
            </a:xfrm>
            <a:prstGeom prst="line">
              <a:avLst/>
            </a:prstGeom>
            <a:noFill/>
            <a:ln w="12700">
              <a:solidFill>
                <a:schemeClr val="tx1"/>
              </a:solidFill>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grpSp>
          <p:nvGrpSpPr>
            <p:cNvPr id="20" name="Group 103"/>
            <p:cNvGrpSpPr>
              <a:grpSpLocks/>
            </p:cNvGrpSpPr>
            <p:nvPr/>
          </p:nvGrpSpPr>
          <p:grpSpPr bwMode="auto">
            <a:xfrm>
              <a:off x="2744" y="2568"/>
              <a:ext cx="363" cy="272"/>
              <a:chOff x="1927" y="2523"/>
              <a:chExt cx="363" cy="272"/>
            </a:xfrm>
          </p:grpSpPr>
          <p:sp>
            <p:nvSpPr>
              <p:cNvPr id="64569" name="Line 104"/>
              <p:cNvSpPr>
                <a:spLocks noChangeShapeType="1"/>
              </p:cNvSpPr>
              <p:nvPr/>
            </p:nvSpPr>
            <p:spPr bwMode="auto">
              <a:xfrm>
                <a:off x="1927" y="2523"/>
                <a:ext cx="318" cy="45"/>
              </a:xfrm>
              <a:prstGeom prst="line">
                <a:avLst/>
              </a:prstGeom>
              <a:noFill/>
              <a:ln w="12700">
                <a:solidFill>
                  <a:schemeClr val="tx1"/>
                </a:solidFill>
                <a:prstDash val="dash"/>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570" name="Line 105"/>
              <p:cNvSpPr>
                <a:spLocks noChangeShapeType="1"/>
              </p:cNvSpPr>
              <p:nvPr/>
            </p:nvSpPr>
            <p:spPr bwMode="auto">
              <a:xfrm>
                <a:off x="1927" y="2704"/>
                <a:ext cx="318" cy="91"/>
              </a:xfrm>
              <a:prstGeom prst="line">
                <a:avLst/>
              </a:prstGeom>
              <a:noFill/>
              <a:ln w="12700">
                <a:solidFill>
                  <a:schemeClr val="tx1"/>
                </a:solidFill>
                <a:prstDash val="dash"/>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571" name="Line 106"/>
              <p:cNvSpPr>
                <a:spLocks noChangeShapeType="1"/>
              </p:cNvSpPr>
              <p:nvPr/>
            </p:nvSpPr>
            <p:spPr bwMode="auto">
              <a:xfrm>
                <a:off x="1927" y="2614"/>
                <a:ext cx="363" cy="90"/>
              </a:xfrm>
              <a:prstGeom prst="line">
                <a:avLst/>
              </a:prstGeom>
              <a:noFill/>
              <a:ln w="12700">
                <a:solidFill>
                  <a:schemeClr val="tx1"/>
                </a:solidFill>
                <a:prstDash val="dash"/>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grpSp>
        <p:grpSp>
          <p:nvGrpSpPr>
            <p:cNvPr id="21" name="Group 107"/>
            <p:cNvGrpSpPr>
              <a:grpSpLocks/>
            </p:cNvGrpSpPr>
            <p:nvPr/>
          </p:nvGrpSpPr>
          <p:grpSpPr bwMode="auto">
            <a:xfrm>
              <a:off x="2744" y="2976"/>
              <a:ext cx="408" cy="409"/>
              <a:chOff x="2744" y="2976"/>
              <a:chExt cx="408" cy="409"/>
            </a:xfrm>
          </p:grpSpPr>
          <p:sp>
            <p:nvSpPr>
              <p:cNvPr id="64562" name="Line 108"/>
              <p:cNvSpPr>
                <a:spLocks noChangeShapeType="1"/>
              </p:cNvSpPr>
              <p:nvPr/>
            </p:nvSpPr>
            <p:spPr bwMode="auto">
              <a:xfrm>
                <a:off x="2744" y="3022"/>
                <a:ext cx="408" cy="45"/>
              </a:xfrm>
              <a:prstGeom prst="line">
                <a:avLst/>
              </a:prstGeom>
              <a:noFill/>
              <a:ln w="12700">
                <a:solidFill>
                  <a:schemeClr val="tx1"/>
                </a:solidFill>
                <a:prstDash val="dash"/>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563" name="Line 109"/>
              <p:cNvSpPr>
                <a:spLocks noChangeShapeType="1"/>
              </p:cNvSpPr>
              <p:nvPr/>
            </p:nvSpPr>
            <p:spPr bwMode="auto">
              <a:xfrm>
                <a:off x="2744" y="3067"/>
                <a:ext cx="318" cy="45"/>
              </a:xfrm>
              <a:prstGeom prst="line">
                <a:avLst/>
              </a:prstGeom>
              <a:noFill/>
              <a:ln w="12700">
                <a:solidFill>
                  <a:schemeClr val="tx1"/>
                </a:solidFill>
                <a:prstDash val="dash"/>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564" name="Line 110"/>
              <p:cNvSpPr>
                <a:spLocks noChangeShapeType="1"/>
              </p:cNvSpPr>
              <p:nvPr/>
            </p:nvSpPr>
            <p:spPr bwMode="auto">
              <a:xfrm>
                <a:off x="2744" y="3248"/>
                <a:ext cx="318" cy="91"/>
              </a:xfrm>
              <a:prstGeom prst="line">
                <a:avLst/>
              </a:prstGeom>
              <a:noFill/>
              <a:ln w="12700">
                <a:solidFill>
                  <a:schemeClr val="tx1"/>
                </a:solidFill>
                <a:prstDash val="dash"/>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565" name="Line 111"/>
              <p:cNvSpPr>
                <a:spLocks noChangeShapeType="1"/>
              </p:cNvSpPr>
              <p:nvPr/>
            </p:nvSpPr>
            <p:spPr bwMode="auto">
              <a:xfrm>
                <a:off x="2744" y="3158"/>
                <a:ext cx="363" cy="90"/>
              </a:xfrm>
              <a:prstGeom prst="line">
                <a:avLst/>
              </a:prstGeom>
              <a:noFill/>
              <a:ln w="12700">
                <a:solidFill>
                  <a:schemeClr val="tx1"/>
                </a:solidFill>
                <a:prstDash val="dash"/>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566" name="Line 112"/>
              <p:cNvSpPr>
                <a:spLocks noChangeShapeType="1"/>
              </p:cNvSpPr>
              <p:nvPr/>
            </p:nvSpPr>
            <p:spPr bwMode="auto">
              <a:xfrm>
                <a:off x="2744" y="2976"/>
                <a:ext cx="181" cy="0"/>
              </a:xfrm>
              <a:prstGeom prst="line">
                <a:avLst/>
              </a:prstGeom>
              <a:noFill/>
              <a:ln w="12700">
                <a:solidFill>
                  <a:schemeClr val="tx1"/>
                </a:solidFill>
                <a:prstDash val="dash"/>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567" name="Line 113"/>
              <p:cNvSpPr>
                <a:spLocks noChangeShapeType="1"/>
              </p:cNvSpPr>
              <p:nvPr/>
            </p:nvSpPr>
            <p:spPr bwMode="auto">
              <a:xfrm>
                <a:off x="2744" y="3339"/>
                <a:ext cx="91" cy="46"/>
              </a:xfrm>
              <a:prstGeom prst="line">
                <a:avLst/>
              </a:prstGeom>
              <a:noFill/>
              <a:ln w="12700">
                <a:solidFill>
                  <a:schemeClr val="tx1"/>
                </a:solidFill>
                <a:prstDash val="dash"/>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568" name="Line 114"/>
              <p:cNvSpPr>
                <a:spLocks noChangeShapeType="1"/>
              </p:cNvSpPr>
              <p:nvPr/>
            </p:nvSpPr>
            <p:spPr bwMode="auto">
              <a:xfrm>
                <a:off x="2744" y="3294"/>
                <a:ext cx="181" cy="46"/>
              </a:xfrm>
              <a:prstGeom prst="line">
                <a:avLst/>
              </a:prstGeom>
              <a:noFill/>
              <a:ln w="12700">
                <a:solidFill>
                  <a:schemeClr val="tx1"/>
                </a:solidFill>
                <a:prstDash val="dash"/>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grpSp>
      </p:grpSp>
      <p:grpSp>
        <p:nvGrpSpPr>
          <p:cNvPr id="22" name="Group 115"/>
          <p:cNvGrpSpPr>
            <a:grpSpLocks/>
          </p:cNvGrpSpPr>
          <p:nvPr/>
        </p:nvGrpSpPr>
        <p:grpSpPr bwMode="auto">
          <a:xfrm>
            <a:off x="2555875" y="5445125"/>
            <a:ext cx="503238" cy="650875"/>
            <a:chOff x="1202" y="2205"/>
            <a:chExt cx="317" cy="410"/>
          </a:xfrm>
        </p:grpSpPr>
        <p:sp>
          <p:nvSpPr>
            <p:cNvPr id="64551" name="Rectangle 116"/>
            <p:cNvSpPr>
              <a:spLocks noChangeArrowheads="1"/>
            </p:cNvSpPr>
            <p:nvPr/>
          </p:nvSpPr>
          <p:spPr bwMode="auto">
            <a:xfrm>
              <a:off x="1202" y="2205"/>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552" name="Rectangle 117"/>
            <p:cNvSpPr>
              <a:spLocks noChangeArrowheads="1"/>
            </p:cNvSpPr>
            <p:nvPr/>
          </p:nvSpPr>
          <p:spPr bwMode="auto">
            <a:xfrm>
              <a:off x="1202" y="2251"/>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553" name="Rectangle 118"/>
            <p:cNvSpPr>
              <a:spLocks noChangeArrowheads="1"/>
            </p:cNvSpPr>
            <p:nvPr/>
          </p:nvSpPr>
          <p:spPr bwMode="auto">
            <a:xfrm>
              <a:off x="1202" y="2296"/>
              <a:ext cx="317" cy="226"/>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index</a:t>
              </a:r>
            </a:p>
          </p:txBody>
        </p:sp>
        <p:sp>
          <p:nvSpPr>
            <p:cNvPr id="64554" name="Rectangle 119"/>
            <p:cNvSpPr>
              <a:spLocks noChangeArrowheads="1"/>
            </p:cNvSpPr>
            <p:nvPr/>
          </p:nvSpPr>
          <p:spPr bwMode="auto">
            <a:xfrm>
              <a:off x="1202" y="2523"/>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555" name="Rectangle 120"/>
            <p:cNvSpPr>
              <a:spLocks noChangeArrowheads="1"/>
            </p:cNvSpPr>
            <p:nvPr/>
          </p:nvSpPr>
          <p:spPr bwMode="auto">
            <a:xfrm>
              <a:off x="1202" y="2569"/>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grpSp>
      <p:grpSp>
        <p:nvGrpSpPr>
          <p:cNvPr id="23" name="Group 121"/>
          <p:cNvGrpSpPr>
            <a:grpSpLocks/>
          </p:cNvGrpSpPr>
          <p:nvPr/>
        </p:nvGrpSpPr>
        <p:grpSpPr bwMode="auto">
          <a:xfrm>
            <a:off x="3924300" y="5805488"/>
            <a:ext cx="503238" cy="650875"/>
            <a:chOff x="1202" y="2205"/>
            <a:chExt cx="317" cy="410"/>
          </a:xfrm>
        </p:grpSpPr>
        <p:sp>
          <p:nvSpPr>
            <p:cNvPr id="64546" name="Rectangle 122"/>
            <p:cNvSpPr>
              <a:spLocks noChangeArrowheads="1"/>
            </p:cNvSpPr>
            <p:nvPr/>
          </p:nvSpPr>
          <p:spPr bwMode="auto">
            <a:xfrm>
              <a:off x="1202" y="2205"/>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547" name="Rectangle 123"/>
            <p:cNvSpPr>
              <a:spLocks noChangeArrowheads="1"/>
            </p:cNvSpPr>
            <p:nvPr/>
          </p:nvSpPr>
          <p:spPr bwMode="auto">
            <a:xfrm>
              <a:off x="1202" y="2251"/>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548" name="Rectangle 124"/>
            <p:cNvSpPr>
              <a:spLocks noChangeArrowheads="1"/>
            </p:cNvSpPr>
            <p:nvPr/>
          </p:nvSpPr>
          <p:spPr bwMode="auto">
            <a:xfrm>
              <a:off x="1202" y="2296"/>
              <a:ext cx="317" cy="226"/>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index</a:t>
              </a:r>
            </a:p>
          </p:txBody>
        </p:sp>
        <p:sp>
          <p:nvSpPr>
            <p:cNvPr id="64549" name="Rectangle 125"/>
            <p:cNvSpPr>
              <a:spLocks noChangeArrowheads="1"/>
            </p:cNvSpPr>
            <p:nvPr/>
          </p:nvSpPr>
          <p:spPr bwMode="auto">
            <a:xfrm>
              <a:off x="1202" y="2523"/>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sp>
          <p:nvSpPr>
            <p:cNvPr id="64550" name="Rectangle 126"/>
            <p:cNvSpPr>
              <a:spLocks noChangeArrowheads="1"/>
            </p:cNvSpPr>
            <p:nvPr/>
          </p:nvSpPr>
          <p:spPr bwMode="auto">
            <a:xfrm>
              <a:off x="1202" y="2569"/>
              <a:ext cx="317" cy="46"/>
            </a:xfrm>
            <a:prstGeom prst="rect">
              <a:avLst/>
            </a:prstGeom>
            <a:solidFill>
              <a:schemeClr val="accent1"/>
            </a:solidFill>
            <a:ln w="12700" algn="ctr">
              <a:solidFill>
                <a:schemeClr val="tx1"/>
              </a:solidFill>
              <a:miter lim="800000"/>
              <a:headEnd/>
              <a:tailEnd type="none" w="lg" len="lg"/>
            </a:ln>
          </p:spPr>
          <p:txBody>
            <a:bodyPr wrap="none" anchor="ctr"/>
            <a:lstStyle/>
            <a:p>
              <a:endParaRPr lang="nb-NO"/>
            </a:p>
          </p:txBody>
        </p:sp>
      </p:grpSp>
      <p:sp>
        <p:nvSpPr>
          <p:cNvPr id="1246335" name="Rectangle 127"/>
          <p:cNvSpPr>
            <a:spLocks noChangeArrowheads="1"/>
          </p:cNvSpPr>
          <p:nvPr/>
        </p:nvSpPr>
        <p:spPr bwMode="auto">
          <a:xfrm>
            <a:off x="5435600" y="5876925"/>
            <a:ext cx="1008063" cy="503238"/>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Data block</a:t>
            </a:r>
          </a:p>
        </p:txBody>
      </p:sp>
      <p:sp>
        <p:nvSpPr>
          <p:cNvPr id="1246336" name="Line 128"/>
          <p:cNvSpPr>
            <a:spLocks noChangeShapeType="1"/>
          </p:cNvSpPr>
          <p:nvPr/>
        </p:nvSpPr>
        <p:spPr bwMode="auto">
          <a:xfrm>
            <a:off x="1042988" y="3716338"/>
            <a:ext cx="215900" cy="1441450"/>
          </a:xfrm>
          <a:prstGeom prst="line">
            <a:avLst/>
          </a:prstGeom>
          <a:noFill/>
          <a:ln w="12700">
            <a:solidFill>
              <a:schemeClr val="tx1"/>
            </a:solidFill>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1246337" name="Line 129"/>
          <p:cNvSpPr>
            <a:spLocks noChangeShapeType="1"/>
          </p:cNvSpPr>
          <p:nvPr/>
        </p:nvSpPr>
        <p:spPr bwMode="auto">
          <a:xfrm>
            <a:off x="1763713" y="5084763"/>
            <a:ext cx="792162" cy="431800"/>
          </a:xfrm>
          <a:prstGeom prst="line">
            <a:avLst/>
          </a:prstGeom>
          <a:noFill/>
          <a:ln w="12700">
            <a:solidFill>
              <a:schemeClr val="tx1"/>
            </a:solidFill>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1246338" name="Line 130"/>
          <p:cNvSpPr>
            <a:spLocks noChangeShapeType="1"/>
          </p:cNvSpPr>
          <p:nvPr/>
        </p:nvSpPr>
        <p:spPr bwMode="auto">
          <a:xfrm>
            <a:off x="3059113" y="5445125"/>
            <a:ext cx="865187" cy="431800"/>
          </a:xfrm>
          <a:prstGeom prst="line">
            <a:avLst/>
          </a:prstGeom>
          <a:noFill/>
          <a:ln w="12700">
            <a:solidFill>
              <a:schemeClr val="tx1"/>
            </a:solidFill>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538" name="Text Box 131"/>
          <p:cNvSpPr txBox="1">
            <a:spLocks noChangeArrowheads="1"/>
          </p:cNvSpPr>
          <p:nvPr/>
        </p:nvSpPr>
        <p:spPr bwMode="auto">
          <a:xfrm>
            <a:off x="684213" y="981075"/>
            <a:ext cx="742950" cy="3667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lgn="ctr">
                <a:solidFill>
                  <a:srgbClr val="000000"/>
                </a:solidFill>
                <a:miter lim="800000"/>
                <a:headEnd/>
                <a:tailEnd type="none" w="lg" len="lg"/>
              </a14:hiddenLine>
            </a:ext>
          </a:extLst>
        </p:spPr>
        <p:txBody>
          <a:bodyPr wrap="none">
            <a:spAutoFit/>
          </a:bodyPr>
          <a:lstStyle>
            <a:lvl1pPr marL="457200" indent="-457200">
              <a:defRPr sz="3200" b="1">
                <a:solidFill>
                  <a:schemeClr val="tx1"/>
                </a:solidFill>
                <a:latin typeface="Tahoma" pitchFamily="34" charset="0"/>
              </a:defRPr>
            </a:lvl1pPr>
            <a:lvl2pPr marL="742950" indent="-285750">
              <a:defRPr sz="3200" b="1">
                <a:solidFill>
                  <a:schemeClr val="tx1"/>
                </a:solidFill>
                <a:latin typeface="Tahoma" pitchFamily="34" charset="0"/>
              </a:defRPr>
            </a:lvl2pPr>
            <a:lvl3pPr marL="1143000" indent="-228600">
              <a:defRPr sz="3200" b="1">
                <a:solidFill>
                  <a:schemeClr val="tx1"/>
                </a:solidFill>
                <a:latin typeface="Tahoma" pitchFamily="34" charset="0"/>
              </a:defRPr>
            </a:lvl3pPr>
            <a:lvl4pPr marL="1600200" indent="-228600">
              <a:defRPr sz="3200" b="1">
                <a:solidFill>
                  <a:schemeClr val="tx1"/>
                </a:solidFill>
                <a:latin typeface="Tahoma" pitchFamily="34" charset="0"/>
              </a:defRPr>
            </a:lvl4pPr>
            <a:lvl5pPr marL="2057400" indent="-228600">
              <a:defRPr sz="3200" b="1">
                <a:solidFill>
                  <a:schemeClr val="tx1"/>
                </a:solidFill>
                <a:latin typeface="Tahoma" pitchFamily="34" charset="0"/>
              </a:defRPr>
            </a:lvl5pPr>
            <a:lvl6pPr marL="2514600" indent="-228600" eaLnBrk="0" fontAlgn="base" hangingPunct="0">
              <a:spcBef>
                <a:spcPct val="0"/>
              </a:spcBef>
              <a:spcAft>
                <a:spcPct val="0"/>
              </a:spcAft>
              <a:defRPr sz="3200" b="1">
                <a:solidFill>
                  <a:schemeClr val="tx1"/>
                </a:solidFill>
                <a:latin typeface="Tahoma" pitchFamily="34" charset="0"/>
              </a:defRPr>
            </a:lvl6pPr>
            <a:lvl7pPr marL="2971800" indent="-228600" eaLnBrk="0" fontAlgn="base" hangingPunct="0">
              <a:spcBef>
                <a:spcPct val="0"/>
              </a:spcBef>
              <a:spcAft>
                <a:spcPct val="0"/>
              </a:spcAft>
              <a:defRPr sz="3200" b="1">
                <a:solidFill>
                  <a:schemeClr val="tx1"/>
                </a:solidFill>
                <a:latin typeface="Tahoma" pitchFamily="34" charset="0"/>
              </a:defRPr>
            </a:lvl7pPr>
            <a:lvl8pPr marL="3429000" indent="-228600" eaLnBrk="0" fontAlgn="base" hangingPunct="0">
              <a:spcBef>
                <a:spcPct val="0"/>
              </a:spcBef>
              <a:spcAft>
                <a:spcPct val="0"/>
              </a:spcAft>
              <a:defRPr sz="3200" b="1">
                <a:solidFill>
                  <a:schemeClr val="tx1"/>
                </a:solidFill>
                <a:latin typeface="Tahoma" pitchFamily="34" charset="0"/>
              </a:defRPr>
            </a:lvl8pPr>
            <a:lvl9pPr marL="3886200" indent="-228600" eaLnBrk="0" fontAlgn="base" hangingPunct="0">
              <a:spcBef>
                <a:spcPct val="0"/>
              </a:spcBef>
              <a:spcAft>
                <a:spcPct val="0"/>
              </a:spcAft>
              <a:defRPr sz="3200" b="1">
                <a:solidFill>
                  <a:schemeClr val="tx1"/>
                </a:solidFill>
                <a:latin typeface="Tahoma" pitchFamily="34" charset="0"/>
              </a:defRPr>
            </a:lvl9pPr>
          </a:lstStyle>
          <a:p>
            <a:pPr algn="ctr"/>
            <a:r>
              <a:rPr lang="en-US" sz="1800" b="0">
                <a:latin typeface="Helvetica" pitchFamily="34" charset="0"/>
              </a:rPr>
              <a:t>inode</a:t>
            </a:r>
          </a:p>
        </p:txBody>
      </p:sp>
      <p:sp>
        <p:nvSpPr>
          <p:cNvPr id="1246340" name="Text Box 132"/>
          <p:cNvSpPr txBox="1">
            <a:spLocks noChangeArrowheads="1"/>
          </p:cNvSpPr>
          <p:nvPr/>
        </p:nvSpPr>
        <p:spPr bwMode="auto">
          <a:xfrm>
            <a:off x="2051050" y="981075"/>
            <a:ext cx="2659063" cy="822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lgn="ctr">
                <a:solidFill>
                  <a:srgbClr val="000000"/>
                </a:solidFill>
                <a:miter lim="800000"/>
                <a:headEnd/>
                <a:tailEnd type="none" w="lg" len="lg"/>
              </a14:hiddenLine>
            </a:ext>
          </a:extLst>
        </p:spPr>
        <p:txBody>
          <a:bodyPr wrap="none">
            <a:spAutoFit/>
          </a:bodyPr>
          <a:lstStyle>
            <a:lvl1pPr marL="457200" indent="-457200">
              <a:defRPr sz="3200" b="1">
                <a:solidFill>
                  <a:schemeClr val="tx1"/>
                </a:solidFill>
                <a:latin typeface="Tahoma" pitchFamily="34" charset="0"/>
              </a:defRPr>
            </a:lvl1pPr>
            <a:lvl2pPr marL="742950" indent="-285750">
              <a:defRPr sz="3200" b="1">
                <a:solidFill>
                  <a:schemeClr val="tx1"/>
                </a:solidFill>
                <a:latin typeface="Tahoma" pitchFamily="34" charset="0"/>
              </a:defRPr>
            </a:lvl2pPr>
            <a:lvl3pPr marL="1143000" indent="-228600">
              <a:defRPr sz="3200" b="1">
                <a:solidFill>
                  <a:schemeClr val="tx1"/>
                </a:solidFill>
                <a:latin typeface="Tahoma" pitchFamily="34" charset="0"/>
              </a:defRPr>
            </a:lvl3pPr>
            <a:lvl4pPr marL="1600200" indent="-228600">
              <a:defRPr sz="3200" b="1">
                <a:solidFill>
                  <a:schemeClr val="tx1"/>
                </a:solidFill>
                <a:latin typeface="Tahoma" pitchFamily="34" charset="0"/>
              </a:defRPr>
            </a:lvl4pPr>
            <a:lvl5pPr marL="2057400" indent="-228600">
              <a:defRPr sz="3200" b="1">
                <a:solidFill>
                  <a:schemeClr val="tx1"/>
                </a:solidFill>
                <a:latin typeface="Tahoma" pitchFamily="34" charset="0"/>
              </a:defRPr>
            </a:lvl5pPr>
            <a:lvl6pPr marL="2514600" indent="-228600" eaLnBrk="0" fontAlgn="base" hangingPunct="0">
              <a:spcBef>
                <a:spcPct val="0"/>
              </a:spcBef>
              <a:spcAft>
                <a:spcPct val="0"/>
              </a:spcAft>
              <a:defRPr sz="3200" b="1">
                <a:solidFill>
                  <a:schemeClr val="tx1"/>
                </a:solidFill>
                <a:latin typeface="Tahoma" pitchFamily="34" charset="0"/>
              </a:defRPr>
            </a:lvl6pPr>
            <a:lvl7pPr marL="2971800" indent="-228600" eaLnBrk="0" fontAlgn="base" hangingPunct="0">
              <a:spcBef>
                <a:spcPct val="0"/>
              </a:spcBef>
              <a:spcAft>
                <a:spcPct val="0"/>
              </a:spcAft>
              <a:defRPr sz="3200" b="1">
                <a:solidFill>
                  <a:schemeClr val="tx1"/>
                </a:solidFill>
                <a:latin typeface="Tahoma" pitchFamily="34" charset="0"/>
              </a:defRPr>
            </a:lvl7pPr>
            <a:lvl8pPr marL="3429000" indent="-228600" eaLnBrk="0" fontAlgn="base" hangingPunct="0">
              <a:spcBef>
                <a:spcPct val="0"/>
              </a:spcBef>
              <a:spcAft>
                <a:spcPct val="0"/>
              </a:spcAft>
              <a:defRPr sz="3200" b="1">
                <a:solidFill>
                  <a:schemeClr val="tx1"/>
                </a:solidFill>
                <a:latin typeface="Tahoma" pitchFamily="34" charset="0"/>
              </a:defRPr>
            </a:lvl8pPr>
            <a:lvl9pPr marL="3886200" indent="-228600" eaLnBrk="0" fontAlgn="base" hangingPunct="0">
              <a:spcBef>
                <a:spcPct val="0"/>
              </a:spcBef>
              <a:spcAft>
                <a:spcPct val="0"/>
              </a:spcAft>
              <a:defRPr sz="3200" b="1">
                <a:solidFill>
                  <a:schemeClr val="tx1"/>
                </a:solidFill>
                <a:latin typeface="Tahoma" pitchFamily="34" charset="0"/>
              </a:defRPr>
            </a:lvl9pPr>
          </a:lstStyle>
          <a:p>
            <a:r>
              <a:rPr lang="en-US" sz="2400" b="0">
                <a:latin typeface="Helvetica" pitchFamily="34" charset="0"/>
              </a:rPr>
              <a:t>Flexible block size</a:t>
            </a:r>
          </a:p>
          <a:p>
            <a:r>
              <a:rPr lang="en-US" sz="2400" b="0">
                <a:latin typeface="Helvetica" pitchFamily="34" charset="0"/>
              </a:rPr>
              <a:t>e.g. 4KB</a:t>
            </a:r>
          </a:p>
        </p:txBody>
      </p:sp>
      <p:sp>
        <p:nvSpPr>
          <p:cNvPr id="1246341" name="Text Box 133"/>
          <p:cNvSpPr txBox="1">
            <a:spLocks noChangeArrowheads="1"/>
          </p:cNvSpPr>
          <p:nvPr/>
        </p:nvSpPr>
        <p:spPr bwMode="auto">
          <a:xfrm>
            <a:off x="2266950" y="2133600"/>
            <a:ext cx="2366963" cy="835025"/>
          </a:xfrm>
          <a:prstGeom prst="rect">
            <a:avLst/>
          </a:prstGeom>
          <a:solidFill>
            <a:schemeClr val="bg1"/>
          </a:solidFill>
          <a:ln w="12700" algn="ctr">
            <a:solidFill>
              <a:schemeClr val="tx1"/>
            </a:solidFill>
            <a:miter lim="800000"/>
            <a:headEnd/>
            <a:tailEnd type="none" w="lg" len="lg"/>
          </a:ln>
        </p:spPr>
        <p:txBody>
          <a:bodyPr wrap="none">
            <a:spAutoFit/>
          </a:bodyPr>
          <a:lstStyle>
            <a:lvl1pPr marL="457200" indent="-457200">
              <a:defRPr sz="3200" b="1">
                <a:solidFill>
                  <a:schemeClr val="tx1"/>
                </a:solidFill>
                <a:latin typeface="Tahoma" pitchFamily="34" charset="0"/>
              </a:defRPr>
            </a:lvl1pPr>
            <a:lvl2pPr marL="742950" indent="-285750">
              <a:defRPr sz="3200" b="1">
                <a:solidFill>
                  <a:schemeClr val="tx1"/>
                </a:solidFill>
                <a:latin typeface="Tahoma" pitchFamily="34" charset="0"/>
              </a:defRPr>
            </a:lvl2pPr>
            <a:lvl3pPr marL="1143000" indent="-228600">
              <a:defRPr sz="3200" b="1">
                <a:solidFill>
                  <a:schemeClr val="tx1"/>
                </a:solidFill>
                <a:latin typeface="Tahoma" pitchFamily="34" charset="0"/>
              </a:defRPr>
            </a:lvl3pPr>
            <a:lvl4pPr marL="1600200" indent="-228600">
              <a:defRPr sz="3200" b="1">
                <a:solidFill>
                  <a:schemeClr val="tx1"/>
                </a:solidFill>
                <a:latin typeface="Tahoma" pitchFamily="34" charset="0"/>
              </a:defRPr>
            </a:lvl4pPr>
            <a:lvl5pPr marL="2057400" indent="-228600">
              <a:defRPr sz="3200" b="1">
                <a:solidFill>
                  <a:schemeClr val="tx1"/>
                </a:solidFill>
                <a:latin typeface="Tahoma" pitchFamily="34" charset="0"/>
              </a:defRPr>
            </a:lvl5pPr>
            <a:lvl6pPr marL="2514600" indent="-228600" eaLnBrk="0" fontAlgn="base" hangingPunct="0">
              <a:spcBef>
                <a:spcPct val="0"/>
              </a:spcBef>
              <a:spcAft>
                <a:spcPct val="0"/>
              </a:spcAft>
              <a:defRPr sz="3200" b="1">
                <a:solidFill>
                  <a:schemeClr val="tx1"/>
                </a:solidFill>
                <a:latin typeface="Tahoma" pitchFamily="34" charset="0"/>
              </a:defRPr>
            </a:lvl6pPr>
            <a:lvl7pPr marL="2971800" indent="-228600" eaLnBrk="0" fontAlgn="base" hangingPunct="0">
              <a:spcBef>
                <a:spcPct val="0"/>
              </a:spcBef>
              <a:spcAft>
                <a:spcPct val="0"/>
              </a:spcAft>
              <a:defRPr sz="3200" b="1">
                <a:solidFill>
                  <a:schemeClr val="tx1"/>
                </a:solidFill>
                <a:latin typeface="Tahoma" pitchFamily="34" charset="0"/>
              </a:defRPr>
            </a:lvl7pPr>
            <a:lvl8pPr marL="3429000" indent="-228600" eaLnBrk="0" fontAlgn="base" hangingPunct="0">
              <a:spcBef>
                <a:spcPct val="0"/>
              </a:spcBef>
              <a:spcAft>
                <a:spcPct val="0"/>
              </a:spcAft>
              <a:defRPr sz="3200" b="1">
                <a:solidFill>
                  <a:schemeClr val="tx1"/>
                </a:solidFill>
                <a:latin typeface="Tahoma" pitchFamily="34" charset="0"/>
              </a:defRPr>
            </a:lvl8pPr>
            <a:lvl9pPr marL="3886200" indent="-228600" eaLnBrk="0" fontAlgn="base" hangingPunct="0">
              <a:spcBef>
                <a:spcPct val="0"/>
              </a:spcBef>
              <a:spcAft>
                <a:spcPct val="0"/>
              </a:spcAft>
              <a:defRPr sz="3200" b="1">
                <a:solidFill>
                  <a:schemeClr val="tx1"/>
                </a:solidFill>
                <a:latin typeface="Tahoma" pitchFamily="34" charset="0"/>
              </a:defRPr>
            </a:lvl9pPr>
          </a:lstStyle>
          <a:p>
            <a:pPr algn="ctr"/>
            <a:r>
              <a:rPr lang="en-US" sz="2400" b="0">
                <a:latin typeface="Helvetica" pitchFamily="34" charset="0"/>
              </a:rPr>
              <a:t>ca. 1000 entries</a:t>
            </a:r>
          </a:p>
          <a:p>
            <a:pPr algn="ctr"/>
            <a:r>
              <a:rPr lang="en-US" sz="2400" b="0">
                <a:latin typeface="Helvetica" pitchFamily="34" charset="0"/>
              </a:rPr>
              <a:t>per index block</a:t>
            </a:r>
          </a:p>
        </p:txBody>
      </p:sp>
      <p:sp>
        <p:nvSpPr>
          <p:cNvPr id="1246342" name="Freeform 134"/>
          <p:cNvSpPr>
            <a:spLocks/>
          </p:cNvSpPr>
          <p:nvPr/>
        </p:nvSpPr>
        <p:spPr bwMode="auto">
          <a:xfrm>
            <a:off x="3352800" y="1550988"/>
            <a:ext cx="368300" cy="725487"/>
          </a:xfrm>
          <a:custGeom>
            <a:avLst/>
            <a:gdLst>
              <a:gd name="T0" fmla="*/ 0 w 232"/>
              <a:gd name="T1" fmla="*/ 0 h 457"/>
              <a:gd name="T2" fmla="*/ 232 w 232"/>
              <a:gd name="T3" fmla="*/ 6 h 457"/>
              <a:gd name="T4" fmla="*/ 225 w 232"/>
              <a:gd name="T5" fmla="*/ 457 h 457"/>
              <a:gd name="T6" fmla="*/ 0 60000 65536"/>
              <a:gd name="T7" fmla="*/ 0 60000 65536"/>
              <a:gd name="T8" fmla="*/ 0 60000 65536"/>
              <a:gd name="T9" fmla="*/ 0 w 232"/>
              <a:gd name="T10" fmla="*/ 0 h 457"/>
              <a:gd name="T11" fmla="*/ 232 w 232"/>
              <a:gd name="T12" fmla="*/ 457 h 457"/>
            </a:gdLst>
            <a:ahLst/>
            <a:cxnLst>
              <a:cxn ang="T6">
                <a:pos x="T0" y="T1"/>
              </a:cxn>
              <a:cxn ang="T7">
                <a:pos x="T2" y="T3"/>
              </a:cxn>
              <a:cxn ang="T8">
                <a:pos x="T4" y="T5"/>
              </a:cxn>
            </a:cxnLst>
            <a:rect l="T9" t="T10" r="T11" b="T12"/>
            <a:pathLst>
              <a:path w="232" h="457">
                <a:moveTo>
                  <a:pt x="0" y="0"/>
                </a:moveTo>
                <a:lnTo>
                  <a:pt x="232" y="6"/>
                </a:lnTo>
                <a:lnTo>
                  <a:pt x="225" y="457"/>
                </a:lnTo>
              </a:path>
            </a:pathLst>
          </a:custGeom>
          <a:noFill/>
          <a:ln w="76200" cap="flat" cmpd="sng">
            <a:solidFill>
              <a:schemeClr val="tx1"/>
            </a:solidFill>
            <a:prstDash val="solid"/>
            <a:round/>
            <a:headEnd type="none" w="med" len="med"/>
            <a:tailEnd type="triangle"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nchor="ctr"/>
          <a:lstStyle/>
          <a:p>
            <a:endParaRPr lang="nb-NO"/>
          </a:p>
        </p:txBody>
      </p:sp>
      <p:sp>
        <p:nvSpPr>
          <p:cNvPr id="1246343" name="Rectangle 135"/>
          <p:cNvSpPr>
            <a:spLocks noChangeArrowheads="1"/>
          </p:cNvSpPr>
          <p:nvPr/>
        </p:nvSpPr>
        <p:spPr bwMode="auto">
          <a:xfrm>
            <a:off x="5580063" y="6021388"/>
            <a:ext cx="1008062" cy="503237"/>
          </a:xfrm>
          <a:prstGeom prst="rect">
            <a:avLst/>
          </a:prstGeom>
          <a:solidFill>
            <a:schemeClr val="accent1"/>
          </a:solidFill>
          <a:ln w="12700" algn="ctr">
            <a:solidFill>
              <a:schemeClr val="tx1"/>
            </a:solidFill>
            <a:miter lim="800000"/>
            <a:headEnd/>
            <a:tailEnd type="none" w="lg" len="lg"/>
          </a:ln>
        </p:spPr>
        <p:txBody>
          <a:bodyPr wrap="none" anchor="ctr"/>
          <a:lstStyle/>
          <a:p>
            <a:pPr marL="457200" indent="-457200" algn="ctr"/>
            <a:r>
              <a:rPr lang="en-US" sz="1600" b="0">
                <a:latin typeface="Helvetica" pitchFamily="34" charset="0"/>
              </a:rPr>
              <a:t>Data block</a:t>
            </a:r>
          </a:p>
        </p:txBody>
      </p:sp>
      <p:grpSp>
        <p:nvGrpSpPr>
          <p:cNvPr id="24" name="Group 136"/>
          <p:cNvGrpSpPr>
            <a:grpSpLocks/>
          </p:cNvGrpSpPr>
          <p:nvPr/>
        </p:nvGrpSpPr>
        <p:grpSpPr bwMode="auto">
          <a:xfrm>
            <a:off x="4427538" y="5805488"/>
            <a:ext cx="1152525" cy="431800"/>
            <a:chOff x="2789" y="3657"/>
            <a:chExt cx="726" cy="272"/>
          </a:xfrm>
        </p:grpSpPr>
        <p:sp>
          <p:nvSpPr>
            <p:cNvPr id="64544" name="Line 137"/>
            <p:cNvSpPr>
              <a:spLocks noChangeShapeType="1"/>
            </p:cNvSpPr>
            <p:nvPr/>
          </p:nvSpPr>
          <p:spPr bwMode="auto">
            <a:xfrm>
              <a:off x="2789" y="3657"/>
              <a:ext cx="635" cy="181"/>
            </a:xfrm>
            <a:prstGeom prst="line">
              <a:avLst/>
            </a:prstGeom>
            <a:noFill/>
            <a:ln w="12700">
              <a:solidFill>
                <a:schemeClr val="tx1"/>
              </a:solidFill>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sp>
          <p:nvSpPr>
            <p:cNvPr id="64545" name="Line 138"/>
            <p:cNvSpPr>
              <a:spLocks noChangeShapeType="1"/>
            </p:cNvSpPr>
            <p:nvPr/>
          </p:nvSpPr>
          <p:spPr bwMode="auto">
            <a:xfrm>
              <a:off x="2789" y="3702"/>
              <a:ext cx="726" cy="227"/>
            </a:xfrm>
            <a:prstGeom prst="line">
              <a:avLst/>
            </a:prstGeom>
            <a:noFill/>
            <a:ln w="12700">
              <a:solidFill>
                <a:schemeClr val="tx1"/>
              </a:solidFill>
              <a:round/>
              <a:headEnd/>
              <a:tailEnd type="stealth" w="lg" len="lg"/>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wrap="none" anchor="ctr"/>
            <a:lstStyle/>
            <a:p>
              <a:endParaRPr lang="nb-NO"/>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63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46244"/>
                                        </p:tgtEl>
                                        <p:attrNameLst>
                                          <p:attrName>style.visibility</p:attrName>
                                        </p:attrNameLst>
                                      </p:cBhvr>
                                      <p:to>
                                        <p:strVal val="visible"/>
                                      </p:to>
                                    </p:set>
                                    <p:animEffect transition="in" filter="wipe(left)">
                                      <p:cBhvr>
                                        <p:cTn id="19" dur="500"/>
                                        <p:tgtEl>
                                          <p:spTgt spid="1246244"/>
                                        </p:tgtEl>
                                      </p:cBhvr>
                                    </p:animEffect>
                                  </p:childTnLst>
                                </p:cTn>
                              </p:par>
                            </p:childTnLst>
                          </p:cTn>
                        </p:par>
                        <p:par>
                          <p:cTn id="20" fill="hold" nodeType="afterGroup">
                            <p:stCondLst>
                              <p:cond delay="500"/>
                            </p:stCondLst>
                            <p:childTnLst>
                              <p:par>
                                <p:cTn id="21" presetID="1"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24634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4634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nodeType="afterGroup">
                            <p:stCondLst>
                              <p:cond delay="500"/>
                            </p:stCondLst>
                            <p:childTnLst>
                              <p:par>
                                <p:cTn id="34" presetID="1"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246342"/>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246341"/>
                                        </p:tgtEl>
                                        <p:attrNameLst>
                                          <p:attrName>style.visibility</p:attrName>
                                        </p:attrNameLst>
                                      </p:cBhvr>
                                      <p:to>
                                        <p:strVal val="hidden"/>
                                      </p:to>
                                    </p:set>
                                  </p:childTnLst>
                                </p:cTn>
                              </p:par>
                            </p:childTnLst>
                          </p:cTn>
                        </p:par>
                        <p:par>
                          <p:cTn id="42" fill="hold" nodeType="afterGroup">
                            <p:stCondLst>
                              <p:cond delay="0"/>
                            </p:stCondLst>
                            <p:childTnLst>
                              <p:par>
                                <p:cTn id="43" presetID="22" presetClass="entr" presetSubtype="8" fill="hold" grpId="0" nodeType="afterEffect">
                                  <p:stCondLst>
                                    <p:cond delay="0"/>
                                  </p:stCondLst>
                                  <p:childTnLst>
                                    <p:set>
                                      <p:cBhvr>
                                        <p:cTn id="44" dur="1" fill="hold">
                                          <p:stCondLst>
                                            <p:cond delay="0"/>
                                          </p:stCondLst>
                                        </p:cTn>
                                        <p:tgtEl>
                                          <p:spTgt spid="1246257"/>
                                        </p:tgtEl>
                                        <p:attrNameLst>
                                          <p:attrName>style.visibility</p:attrName>
                                        </p:attrNameLst>
                                      </p:cBhvr>
                                      <p:to>
                                        <p:strVal val="visible"/>
                                      </p:to>
                                    </p:set>
                                    <p:animEffect transition="in" filter="wipe(left)">
                                      <p:cBhvr>
                                        <p:cTn id="45" dur="500"/>
                                        <p:tgtEl>
                                          <p:spTgt spid="1246257"/>
                                        </p:tgtEl>
                                      </p:cBhvr>
                                    </p:animEffect>
                                  </p:childTnLst>
                                </p:cTn>
                              </p:par>
                            </p:childTnLst>
                          </p:cTn>
                        </p:par>
                        <p:par>
                          <p:cTn id="46" fill="hold" nodeType="afterGroup">
                            <p:stCondLst>
                              <p:cond delay="500"/>
                            </p:stCondLst>
                            <p:childTnLst>
                              <p:par>
                                <p:cTn id="47" presetID="1"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22" presetClass="entr" presetSubtype="8"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nodeType="afterGroup">
                            <p:stCondLst>
                              <p:cond delay="1000"/>
                            </p:stCondLst>
                            <p:childTnLst>
                              <p:par>
                                <p:cTn id="53" presetID="1" presetClass="entr" presetSubtype="0"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22" presetClass="entr" presetSubtype="8"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nodeType="afterGroup">
                            <p:stCondLst>
                              <p:cond delay="1500"/>
                            </p:stCondLst>
                            <p:childTnLst>
                              <p:par>
                                <p:cTn id="65" presetID="1"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1246336"/>
                                        </p:tgtEl>
                                        <p:attrNameLst>
                                          <p:attrName>style.visibility</p:attrName>
                                        </p:attrNameLst>
                                      </p:cBhvr>
                                      <p:to>
                                        <p:strVal val="visible"/>
                                      </p:to>
                                    </p:set>
                                    <p:animEffect transition="in" filter="wipe(up)">
                                      <p:cBhvr>
                                        <p:cTn id="71" dur="500"/>
                                        <p:tgtEl>
                                          <p:spTgt spid="1246336"/>
                                        </p:tgtEl>
                                      </p:cBhvr>
                                    </p:animEffect>
                                  </p:childTnLst>
                                </p:cTn>
                              </p:par>
                            </p:childTnLst>
                          </p:cTn>
                        </p:par>
                        <p:par>
                          <p:cTn id="72" fill="hold" nodeType="afterGroup">
                            <p:stCondLst>
                              <p:cond delay="500"/>
                            </p:stCondLst>
                            <p:childTnLst>
                              <p:par>
                                <p:cTn id="73" presetID="1" presetClass="entr" presetSubtype="0" fill="hold" nodeType="afterEffect">
                                  <p:stCondLst>
                                    <p:cond delay="0"/>
                                  </p:stCondLst>
                                  <p:childTnLst>
                                    <p:set>
                                      <p:cBhvr>
                                        <p:cTn id="74" dur="1" fill="hold">
                                          <p:stCondLst>
                                            <p:cond delay="0"/>
                                          </p:stCondLst>
                                        </p:cTn>
                                        <p:tgtEl>
                                          <p:spTgt spid="8"/>
                                        </p:tgtEl>
                                        <p:attrNameLst>
                                          <p:attrName>style.visibility</p:attrName>
                                        </p:attrNameLst>
                                      </p:cBhvr>
                                      <p:to>
                                        <p:strVal val="visible"/>
                                      </p:to>
                                    </p:set>
                                  </p:childTnLst>
                                </p:cTn>
                              </p:par>
                              <p:par>
                                <p:cTn id="75" presetID="22" presetClass="entr" presetSubtype="8" fill="hold" grpId="0" nodeType="withEffect">
                                  <p:stCondLst>
                                    <p:cond delay="0"/>
                                  </p:stCondLst>
                                  <p:childTnLst>
                                    <p:set>
                                      <p:cBhvr>
                                        <p:cTn id="76" dur="1" fill="hold">
                                          <p:stCondLst>
                                            <p:cond delay="0"/>
                                          </p:stCondLst>
                                        </p:cTn>
                                        <p:tgtEl>
                                          <p:spTgt spid="1246337"/>
                                        </p:tgtEl>
                                        <p:attrNameLst>
                                          <p:attrName>style.visibility</p:attrName>
                                        </p:attrNameLst>
                                      </p:cBhvr>
                                      <p:to>
                                        <p:strVal val="visible"/>
                                      </p:to>
                                    </p:set>
                                    <p:animEffect transition="in" filter="wipe(left)">
                                      <p:cBhvr>
                                        <p:cTn id="77" dur="500"/>
                                        <p:tgtEl>
                                          <p:spTgt spid="1246337"/>
                                        </p:tgtEl>
                                      </p:cBhvr>
                                    </p:animEffect>
                                  </p:childTnLst>
                                </p:cTn>
                              </p:par>
                            </p:childTnLst>
                          </p:cTn>
                        </p:par>
                        <p:par>
                          <p:cTn id="78" fill="hold" nodeType="afterGroup">
                            <p:stCondLst>
                              <p:cond delay="1000"/>
                            </p:stCondLst>
                            <p:childTnLst>
                              <p:par>
                                <p:cTn id="79" presetID="1" presetClass="entr" presetSubtype="0"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childTnLst>
                                </p:cTn>
                              </p:par>
                              <p:par>
                                <p:cTn id="81" presetID="22" presetClass="entr" presetSubtype="8" fill="hold" grpId="0" nodeType="withEffect">
                                  <p:stCondLst>
                                    <p:cond delay="0"/>
                                  </p:stCondLst>
                                  <p:childTnLst>
                                    <p:set>
                                      <p:cBhvr>
                                        <p:cTn id="82" dur="1" fill="hold">
                                          <p:stCondLst>
                                            <p:cond delay="0"/>
                                          </p:stCondLst>
                                        </p:cTn>
                                        <p:tgtEl>
                                          <p:spTgt spid="1246338"/>
                                        </p:tgtEl>
                                        <p:attrNameLst>
                                          <p:attrName>style.visibility</p:attrName>
                                        </p:attrNameLst>
                                      </p:cBhvr>
                                      <p:to>
                                        <p:strVal val="visible"/>
                                      </p:to>
                                    </p:set>
                                    <p:animEffect transition="in" filter="wipe(left)">
                                      <p:cBhvr>
                                        <p:cTn id="83" dur="500"/>
                                        <p:tgtEl>
                                          <p:spTgt spid="1246338"/>
                                        </p:tgtEl>
                                      </p:cBhvr>
                                    </p:animEffect>
                                  </p:childTnLst>
                                </p:cTn>
                              </p:par>
                            </p:childTnLst>
                          </p:cTn>
                        </p:par>
                        <p:par>
                          <p:cTn id="84" fill="hold" nodeType="afterGroup">
                            <p:stCondLst>
                              <p:cond delay="1500"/>
                            </p:stCondLst>
                            <p:childTnLst>
                              <p:par>
                                <p:cTn id="85" presetID="1" presetClass="entr" presetSubtype="0" fill="hold" nodeType="after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par>
                                <p:cTn id="87" presetID="22" presetClass="entr" presetSubtype="8"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wipe(left)">
                                      <p:cBhvr>
                                        <p:cTn id="89" dur="500"/>
                                        <p:tgtEl>
                                          <p:spTgt spid="24"/>
                                        </p:tgtEl>
                                      </p:cBhvr>
                                    </p:animEffect>
                                  </p:childTnLst>
                                </p:cTn>
                              </p:par>
                            </p:childTnLst>
                          </p:cTn>
                        </p:par>
                        <p:par>
                          <p:cTn id="90" fill="hold" nodeType="afterGroup">
                            <p:stCondLst>
                              <p:cond delay="2000"/>
                            </p:stCondLst>
                            <p:childTnLst>
                              <p:par>
                                <p:cTn id="91" presetID="1" presetClass="entr" presetSubtype="0" fill="hold" grpId="0" nodeType="afterEffect">
                                  <p:stCondLst>
                                    <p:cond delay="0"/>
                                  </p:stCondLst>
                                  <p:childTnLst>
                                    <p:set>
                                      <p:cBhvr>
                                        <p:cTn id="92" dur="1" fill="hold">
                                          <p:stCondLst>
                                            <p:cond delay="0"/>
                                          </p:stCondLst>
                                        </p:cTn>
                                        <p:tgtEl>
                                          <p:spTgt spid="124633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246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6244" grpId="0" animBg="1"/>
      <p:bldP spid="1246257" grpId="0" animBg="1"/>
      <p:bldP spid="1246335" grpId="0" animBg="1"/>
      <p:bldP spid="1246336" grpId="0" animBg="1"/>
      <p:bldP spid="1246337" grpId="0" animBg="1"/>
      <p:bldP spid="1246338" grpId="0" animBg="1"/>
      <p:bldP spid="1246340" grpId="0"/>
      <p:bldP spid="1246341" grpId="0" animBg="1"/>
      <p:bldP spid="1246341" grpId="1" animBg="1"/>
      <p:bldP spid="1246342" grpId="0" animBg="1"/>
      <p:bldP spid="1246342" grpId="1" animBg="1"/>
      <p:bldP spid="1246343" grpId="0" animBg="1"/>
    </p:bld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8258" name="Rectangle 2"/>
          <p:cNvSpPr>
            <a:spLocks noChangeArrowheads="1"/>
          </p:cNvSpPr>
          <p:nvPr/>
        </p:nvSpPr>
        <p:spPr bwMode="auto">
          <a:xfrm>
            <a:off x="5759450" y="2808288"/>
            <a:ext cx="1908175" cy="325437"/>
          </a:xfrm>
          <a:prstGeom prst="rect">
            <a:avLst/>
          </a:prstGeom>
          <a:solidFill>
            <a:srgbClr val="CCECFF"/>
          </a:solidFill>
          <a:ln w="9525">
            <a:solidFill>
              <a:schemeClr val="tx1"/>
            </a:solidFill>
            <a:miter lim="800000"/>
            <a:headEnd/>
            <a:tailEnd/>
          </a:ln>
        </p:spPr>
        <p:txBody>
          <a:bodyPr wrap="none" anchor="ctr"/>
          <a:lstStyle/>
          <a:p>
            <a:endParaRPr lang="nb-NO"/>
          </a:p>
        </p:txBody>
      </p:sp>
      <p:sp>
        <p:nvSpPr>
          <p:cNvPr id="66563" name="Rectangle 3"/>
          <p:cNvSpPr>
            <a:spLocks noGrp="1" noChangeArrowheads="1"/>
          </p:cNvSpPr>
          <p:nvPr>
            <p:ph type="title"/>
          </p:nvPr>
        </p:nvSpPr>
        <p:spPr/>
        <p:txBody>
          <a:bodyPr/>
          <a:lstStyle/>
          <a:p>
            <a:pPr eaLnBrk="1" hangingPunct="1"/>
            <a:r>
              <a:rPr lang="en-US" dirty="0" smtClean="0"/>
              <a:t>Linux Example: XFS,</a:t>
            </a:r>
            <a:r>
              <a:rPr lang="en-US" dirty="0" smtClean="0"/>
              <a:t> …, JFS</a:t>
            </a:r>
            <a:r>
              <a:rPr lang="en-US" dirty="0" smtClean="0"/>
              <a:t>, EXT4…</a:t>
            </a:r>
          </a:p>
        </p:txBody>
      </p:sp>
      <p:sp>
        <p:nvSpPr>
          <p:cNvPr id="1248260" name="Rectangle 4"/>
          <p:cNvSpPr>
            <a:spLocks noGrp="1" noChangeArrowheads="1"/>
          </p:cNvSpPr>
          <p:nvPr>
            <p:ph type="body" idx="1"/>
          </p:nvPr>
        </p:nvSpPr>
        <p:spPr/>
        <p:txBody>
          <a:bodyPr/>
          <a:lstStyle/>
          <a:p>
            <a:pPr eaLnBrk="1" hangingPunct="1"/>
            <a:r>
              <a:rPr lang="en-US" sz="2400" smtClean="0"/>
              <a:t>Count-augmented address indexing in the extent sections</a:t>
            </a:r>
          </a:p>
          <a:p>
            <a:pPr lvl="1" eaLnBrk="1" hangingPunct="1">
              <a:buFont typeface="Tahoma" pitchFamily="34" charset="0"/>
              <a:buNone/>
            </a:pPr>
            <a:endParaRPr lang="en-US" sz="2000" smtClean="0"/>
          </a:p>
          <a:p>
            <a:pPr eaLnBrk="1" hangingPunct="1"/>
            <a:r>
              <a:rPr lang="en-US" sz="2400" smtClean="0"/>
              <a:t>Introduce a new inode structure</a:t>
            </a:r>
            <a:br>
              <a:rPr lang="en-US" sz="2400" smtClean="0"/>
            </a:br>
            <a:endParaRPr lang="en-US" sz="2400" smtClean="0"/>
          </a:p>
          <a:p>
            <a:pPr lvl="1" eaLnBrk="1" hangingPunct="1"/>
            <a:r>
              <a:rPr lang="en-US" sz="2000" smtClean="0"/>
              <a:t>add counter field to original direct </a:t>
            </a:r>
            <a:br>
              <a:rPr lang="en-US" sz="2000" smtClean="0"/>
            </a:br>
            <a:r>
              <a:rPr lang="en-US" sz="2000" smtClean="0"/>
              <a:t>entries –</a:t>
            </a:r>
            <a:br>
              <a:rPr lang="en-US" sz="2000" smtClean="0"/>
            </a:br>
            <a:r>
              <a:rPr lang="en-US" sz="2000" smtClean="0"/>
              <a:t> </a:t>
            </a:r>
          </a:p>
          <a:p>
            <a:pPr lvl="2" eaLnBrk="1" hangingPunct="1"/>
            <a:r>
              <a:rPr lang="en-US" sz="1800" smtClean="0">
                <a:solidFill>
                  <a:schemeClr val="folHlink"/>
                </a:solidFill>
              </a:rPr>
              <a:t>direct</a:t>
            </a:r>
            <a:r>
              <a:rPr lang="en-US" sz="1800" smtClean="0"/>
              <a:t> points to a disk block</a:t>
            </a:r>
            <a:br>
              <a:rPr lang="en-US" sz="1800" smtClean="0"/>
            </a:br>
            <a:endParaRPr lang="en-US" sz="1800" smtClean="0"/>
          </a:p>
          <a:p>
            <a:pPr lvl="2" eaLnBrk="1" hangingPunct="1"/>
            <a:r>
              <a:rPr lang="en-US" sz="1800" smtClean="0">
                <a:solidFill>
                  <a:schemeClr val="folHlink"/>
                </a:solidFill>
              </a:rPr>
              <a:t>count</a:t>
            </a:r>
            <a:r>
              <a:rPr lang="en-US" sz="1800" smtClean="0"/>
              <a:t> indicated how many other </a:t>
            </a:r>
            <a:br>
              <a:rPr lang="en-US" sz="1800" smtClean="0"/>
            </a:br>
            <a:r>
              <a:rPr lang="en-US" sz="1800" smtClean="0"/>
              <a:t>blocks is following the first block </a:t>
            </a:r>
            <a:br>
              <a:rPr lang="en-US" sz="1800" smtClean="0"/>
            </a:br>
            <a:r>
              <a:rPr lang="en-US" sz="1800" smtClean="0"/>
              <a:t>(contiguously)</a:t>
            </a:r>
            <a:br>
              <a:rPr lang="en-US" sz="1800" smtClean="0"/>
            </a:br>
            <a:r>
              <a:rPr lang="en-US" sz="1800" smtClean="0"/>
              <a:t/>
            </a:r>
            <a:br>
              <a:rPr lang="en-US" sz="1800" smtClean="0"/>
            </a:br>
            <a:endParaRPr lang="en-US" sz="1800" smtClean="0"/>
          </a:p>
        </p:txBody>
      </p:sp>
      <p:sp>
        <p:nvSpPr>
          <p:cNvPr id="1248261" name="Rectangle 5"/>
          <p:cNvSpPr>
            <a:spLocks noChangeArrowheads="1"/>
          </p:cNvSpPr>
          <p:nvPr/>
        </p:nvSpPr>
        <p:spPr bwMode="auto">
          <a:xfrm>
            <a:off x="5797550" y="2835275"/>
            <a:ext cx="1173163" cy="269875"/>
          </a:xfrm>
          <a:prstGeom prst="rect">
            <a:avLst/>
          </a:prstGeom>
          <a:solidFill>
            <a:schemeClr val="hlink"/>
          </a:solidFill>
          <a:ln w="9525">
            <a:solidFill>
              <a:schemeClr val="tx1"/>
            </a:solidFill>
            <a:miter lim="800000"/>
            <a:headEnd/>
            <a:tailEnd/>
          </a:ln>
        </p:spPr>
        <p:txBody>
          <a:bodyPr wrap="none" anchor="ctr"/>
          <a:lstStyle/>
          <a:p>
            <a:pPr algn="ctr"/>
            <a:r>
              <a:rPr lang="en-US" sz="1000">
                <a:solidFill>
                  <a:schemeClr val="bg1"/>
                </a:solidFill>
              </a:rPr>
              <a:t>direct 0</a:t>
            </a:r>
          </a:p>
        </p:txBody>
      </p:sp>
      <p:sp>
        <p:nvSpPr>
          <p:cNvPr id="1248262" name="Rectangle 6"/>
          <p:cNvSpPr>
            <a:spLocks noChangeArrowheads="1"/>
          </p:cNvSpPr>
          <p:nvPr/>
        </p:nvSpPr>
        <p:spPr bwMode="auto">
          <a:xfrm>
            <a:off x="5797550" y="3192463"/>
            <a:ext cx="1173163" cy="269875"/>
          </a:xfrm>
          <a:prstGeom prst="rect">
            <a:avLst/>
          </a:prstGeom>
          <a:solidFill>
            <a:schemeClr val="hlink"/>
          </a:solidFill>
          <a:ln w="9525">
            <a:solidFill>
              <a:schemeClr val="tx1"/>
            </a:solidFill>
            <a:miter lim="800000"/>
            <a:headEnd/>
            <a:tailEnd/>
          </a:ln>
        </p:spPr>
        <p:txBody>
          <a:bodyPr wrap="none" anchor="ctr"/>
          <a:lstStyle/>
          <a:p>
            <a:pPr algn="ctr"/>
            <a:r>
              <a:rPr lang="en-US" sz="1000">
                <a:solidFill>
                  <a:schemeClr val="bg1"/>
                </a:solidFill>
              </a:rPr>
              <a:t>direct 1</a:t>
            </a:r>
          </a:p>
        </p:txBody>
      </p:sp>
      <p:sp>
        <p:nvSpPr>
          <p:cNvPr id="1248263" name="Rectangle 7"/>
          <p:cNvSpPr>
            <a:spLocks noChangeArrowheads="1"/>
          </p:cNvSpPr>
          <p:nvPr/>
        </p:nvSpPr>
        <p:spPr bwMode="auto">
          <a:xfrm>
            <a:off x="5797550" y="3549650"/>
            <a:ext cx="1173163" cy="269875"/>
          </a:xfrm>
          <a:prstGeom prst="rect">
            <a:avLst/>
          </a:prstGeom>
          <a:solidFill>
            <a:schemeClr val="hlink"/>
          </a:solidFill>
          <a:ln w="9525">
            <a:solidFill>
              <a:schemeClr val="tx1"/>
            </a:solidFill>
            <a:miter lim="800000"/>
            <a:headEnd/>
            <a:tailEnd/>
          </a:ln>
        </p:spPr>
        <p:txBody>
          <a:bodyPr wrap="none" anchor="ctr"/>
          <a:lstStyle/>
          <a:p>
            <a:pPr algn="ctr"/>
            <a:r>
              <a:rPr lang="en-US" sz="1000">
                <a:solidFill>
                  <a:schemeClr val="bg1"/>
                </a:solidFill>
              </a:rPr>
              <a:t>direct 2</a:t>
            </a:r>
          </a:p>
        </p:txBody>
      </p:sp>
      <p:sp>
        <p:nvSpPr>
          <p:cNvPr id="1248264" name="Rectangle 8"/>
          <p:cNvSpPr>
            <a:spLocks noChangeArrowheads="1"/>
          </p:cNvSpPr>
          <p:nvPr/>
        </p:nvSpPr>
        <p:spPr bwMode="auto">
          <a:xfrm>
            <a:off x="5797550" y="3906838"/>
            <a:ext cx="1173163" cy="269875"/>
          </a:xfrm>
          <a:prstGeom prst="rect">
            <a:avLst/>
          </a:prstGeom>
          <a:solidFill>
            <a:schemeClr val="hlink"/>
          </a:solidFill>
          <a:ln w="9525">
            <a:solidFill>
              <a:schemeClr val="tx1"/>
            </a:solidFill>
            <a:miter lim="800000"/>
            <a:headEnd/>
            <a:tailEnd/>
          </a:ln>
        </p:spPr>
        <p:txBody>
          <a:bodyPr wrap="none" anchor="ctr"/>
          <a:lstStyle/>
          <a:p>
            <a:pPr algn="ctr"/>
            <a:r>
              <a:rPr lang="en-US" sz="1000">
                <a:solidFill>
                  <a:schemeClr val="bg1"/>
                </a:solidFill>
              </a:rPr>
              <a:t>…</a:t>
            </a:r>
          </a:p>
        </p:txBody>
      </p:sp>
      <p:sp>
        <p:nvSpPr>
          <p:cNvPr id="1248265" name="Rectangle 9"/>
          <p:cNvSpPr>
            <a:spLocks noChangeArrowheads="1"/>
          </p:cNvSpPr>
          <p:nvPr/>
        </p:nvSpPr>
        <p:spPr bwMode="auto">
          <a:xfrm>
            <a:off x="5797550" y="4264025"/>
            <a:ext cx="1173163" cy="269875"/>
          </a:xfrm>
          <a:prstGeom prst="rect">
            <a:avLst/>
          </a:prstGeom>
          <a:solidFill>
            <a:schemeClr val="hlink"/>
          </a:solidFill>
          <a:ln w="9525">
            <a:solidFill>
              <a:schemeClr val="tx1"/>
            </a:solidFill>
            <a:miter lim="800000"/>
            <a:headEnd/>
            <a:tailEnd/>
          </a:ln>
        </p:spPr>
        <p:txBody>
          <a:bodyPr wrap="none" anchor="ctr"/>
          <a:lstStyle/>
          <a:p>
            <a:pPr algn="ctr"/>
            <a:r>
              <a:rPr lang="en-US" sz="1000">
                <a:solidFill>
                  <a:schemeClr val="bg1"/>
                </a:solidFill>
              </a:rPr>
              <a:t>direct 10</a:t>
            </a:r>
          </a:p>
        </p:txBody>
      </p:sp>
      <p:sp>
        <p:nvSpPr>
          <p:cNvPr id="1248266" name="Rectangle 10"/>
          <p:cNvSpPr>
            <a:spLocks noChangeArrowheads="1"/>
          </p:cNvSpPr>
          <p:nvPr/>
        </p:nvSpPr>
        <p:spPr bwMode="auto">
          <a:xfrm>
            <a:off x="5797550" y="4622800"/>
            <a:ext cx="1173163" cy="269875"/>
          </a:xfrm>
          <a:prstGeom prst="rect">
            <a:avLst/>
          </a:prstGeom>
          <a:solidFill>
            <a:schemeClr val="hlink"/>
          </a:solidFill>
          <a:ln w="9525">
            <a:solidFill>
              <a:schemeClr val="tx1"/>
            </a:solidFill>
            <a:miter lim="800000"/>
            <a:headEnd/>
            <a:tailEnd/>
          </a:ln>
        </p:spPr>
        <p:txBody>
          <a:bodyPr wrap="none" anchor="ctr"/>
          <a:lstStyle/>
          <a:p>
            <a:pPr algn="ctr"/>
            <a:r>
              <a:rPr lang="en-US" sz="1000">
                <a:solidFill>
                  <a:schemeClr val="bg1"/>
                </a:solidFill>
              </a:rPr>
              <a:t>direct 11</a:t>
            </a:r>
          </a:p>
        </p:txBody>
      </p:sp>
      <p:sp>
        <p:nvSpPr>
          <p:cNvPr id="1248267" name="Rectangle 11"/>
          <p:cNvSpPr>
            <a:spLocks noChangeArrowheads="1"/>
          </p:cNvSpPr>
          <p:nvPr/>
        </p:nvSpPr>
        <p:spPr bwMode="auto">
          <a:xfrm>
            <a:off x="5797550" y="5697538"/>
            <a:ext cx="1173163" cy="269875"/>
          </a:xfrm>
          <a:prstGeom prst="rect">
            <a:avLst/>
          </a:prstGeom>
          <a:solidFill>
            <a:schemeClr val="hlink"/>
          </a:solidFill>
          <a:ln w="9525">
            <a:solidFill>
              <a:schemeClr val="tx1"/>
            </a:solidFill>
            <a:miter lim="800000"/>
            <a:headEnd/>
            <a:tailEnd/>
          </a:ln>
        </p:spPr>
        <p:txBody>
          <a:bodyPr wrap="none" anchor="ctr"/>
          <a:lstStyle/>
          <a:p>
            <a:pPr algn="ctr"/>
            <a:r>
              <a:rPr lang="en-US" sz="1000">
                <a:solidFill>
                  <a:schemeClr val="bg1"/>
                </a:solidFill>
              </a:rPr>
              <a:t>triple indirect</a:t>
            </a:r>
          </a:p>
        </p:txBody>
      </p:sp>
      <p:sp>
        <p:nvSpPr>
          <p:cNvPr id="1248268" name="Rectangle 12"/>
          <p:cNvSpPr>
            <a:spLocks noChangeArrowheads="1"/>
          </p:cNvSpPr>
          <p:nvPr/>
        </p:nvSpPr>
        <p:spPr bwMode="auto">
          <a:xfrm>
            <a:off x="5797550" y="4981575"/>
            <a:ext cx="1173163" cy="269875"/>
          </a:xfrm>
          <a:prstGeom prst="rect">
            <a:avLst/>
          </a:prstGeom>
          <a:solidFill>
            <a:schemeClr val="hlink"/>
          </a:solidFill>
          <a:ln w="9525">
            <a:solidFill>
              <a:schemeClr val="tx1"/>
            </a:solidFill>
            <a:miter lim="800000"/>
            <a:headEnd/>
            <a:tailEnd/>
          </a:ln>
        </p:spPr>
        <p:txBody>
          <a:bodyPr wrap="none" anchor="ctr"/>
          <a:lstStyle/>
          <a:p>
            <a:pPr algn="ctr"/>
            <a:r>
              <a:rPr lang="en-US" sz="1000">
                <a:solidFill>
                  <a:schemeClr val="bg1"/>
                </a:solidFill>
              </a:rPr>
              <a:t>single indirect</a:t>
            </a:r>
          </a:p>
        </p:txBody>
      </p:sp>
      <p:sp>
        <p:nvSpPr>
          <p:cNvPr id="1248269" name="Rectangle 13"/>
          <p:cNvSpPr>
            <a:spLocks noChangeArrowheads="1"/>
          </p:cNvSpPr>
          <p:nvPr/>
        </p:nvSpPr>
        <p:spPr bwMode="auto">
          <a:xfrm>
            <a:off x="5797550" y="5338763"/>
            <a:ext cx="1173163" cy="269875"/>
          </a:xfrm>
          <a:prstGeom prst="rect">
            <a:avLst/>
          </a:prstGeom>
          <a:solidFill>
            <a:schemeClr val="hlink"/>
          </a:solidFill>
          <a:ln w="9525">
            <a:solidFill>
              <a:schemeClr val="tx1"/>
            </a:solidFill>
            <a:miter lim="800000"/>
            <a:headEnd/>
            <a:tailEnd/>
          </a:ln>
        </p:spPr>
        <p:txBody>
          <a:bodyPr wrap="none" anchor="ctr"/>
          <a:lstStyle/>
          <a:p>
            <a:pPr algn="ctr"/>
            <a:r>
              <a:rPr lang="en-US" sz="1000">
                <a:solidFill>
                  <a:schemeClr val="bg1"/>
                </a:solidFill>
              </a:rPr>
              <a:t>double indirect</a:t>
            </a:r>
          </a:p>
        </p:txBody>
      </p:sp>
      <p:sp>
        <p:nvSpPr>
          <p:cNvPr id="1248270" name="Rectangle 14"/>
          <p:cNvSpPr>
            <a:spLocks noChangeArrowheads="1"/>
          </p:cNvSpPr>
          <p:nvPr/>
        </p:nvSpPr>
        <p:spPr bwMode="auto">
          <a:xfrm>
            <a:off x="5797550" y="2478088"/>
            <a:ext cx="1173163" cy="269875"/>
          </a:xfrm>
          <a:prstGeom prst="rect">
            <a:avLst/>
          </a:prstGeom>
          <a:solidFill>
            <a:schemeClr val="folHlink"/>
          </a:solidFill>
          <a:ln w="9525">
            <a:solidFill>
              <a:schemeClr val="tx1"/>
            </a:solidFill>
            <a:miter lim="800000"/>
            <a:headEnd/>
            <a:tailEnd/>
          </a:ln>
        </p:spPr>
        <p:txBody>
          <a:bodyPr wrap="none" anchor="ctr"/>
          <a:lstStyle/>
          <a:p>
            <a:pPr algn="ctr"/>
            <a:r>
              <a:rPr lang="en-US" sz="1000">
                <a:solidFill>
                  <a:schemeClr val="bg1"/>
                </a:solidFill>
              </a:rPr>
              <a:t>attributes</a:t>
            </a:r>
          </a:p>
        </p:txBody>
      </p:sp>
      <p:sp>
        <p:nvSpPr>
          <p:cNvPr id="1248271" name="Line 15"/>
          <p:cNvSpPr>
            <a:spLocks noChangeShapeType="1"/>
          </p:cNvSpPr>
          <p:nvPr/>
        </p:nvSpPr>
        <p:spPr bwMode="auto">
          <a:xfrm flipV="1">
            <a:off x="6977063" y="5287963"/>
            <a:ext cx="377825" cy="187325"/>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nb-NO"/>
          </a:p>
        </p:txBody>
      </p:sp>
      <p:sp>
        <p:nvSpPr>
          <p:cNvPr id="1248272" name="Rectangle 16"/>
          <p:cNvSpPr>
            <a:spLocks noChangeArrowheads="1"/>
          </p:cNvSpPr>
          <p:nvPr/>
        </p:nvSpPr>
        <p:spPr bwMode="auto">
          <a:xfrm>
            <a:off x="7334250" y="5286375"/>
            <a:ext cx="190500" cy="239713"/>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248273" name="Line 17"/>
          <p:cNvSpPr>
            <a:spLocks noChangeShapeType="1"/>
          </p:cNvSpPr>
          <p:nvPr/>
        </p:nvSpPr>
        <p:spPr bwMode="auto">
          <a:xfrm flipV="1">
            <a:off x="7521575" y="5092700"/>
            <a:ext cx="377825" cy="187325"/>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nb-NO"/>
          </a:p>
        </p:txBody>
      </p:sp>
      <p:sp>
        <p:nvSpPr>
          <p:cNvPr id="1248274" name="Rectangle 18"/>
          <p:cNvSpPr>
            <a:spLocks noChangeArrowheads="1"/>
          </p:cNvSpPr>
          <p:nvPr/>
        </p:nvSpPr>
        <p:spPr bwMode="auto">
          <a:xfrm>
            <a:off x="7878763" y="5091113"/>
            <a:ext cx="190500" cy="239712"/>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248275" name="Line 19"/>
          <p:cNvSpPr>
            <a:spLocks noChangeShapeType="1"/>
          </p:cNvSpPr>
          <p:nvPr/>
        </p:nvSpPr>
        <p:spPr bwMode="auto">
          <a:xfrm flipV="1">
            <a:off x="6977063" y="5649913"/>
            <a:ext cx="377825" cy="187325"/>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nb-NO"/>
          </a:p>
        </p:txBody>
      </p:sp>
      <p:sp>
        <p:nvSpPr>
          <p:cNvPr id="1248276" name="Rectangle 20"/>
          <p:cNvSpPr>
            <a:spLocks noChangeArrowheads="1"/>
          </p:cNvSpPr>
          <p:nvPr/>
        </p:nvSpPr>
        <p:spPr bwMode="auto">
          <a:xfrm>
            <a:off x="7334250" y="5648325"/>
            <a:ext cx="190500" cy="239713"/>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248277" name="Line 21"/>
          <p:cNvSpPr>
            <a:spLocks noChangeShapeType="1"/>
          </p:cNvSpPr>
          <p:nvPr/>
        </p:nvSpPr>
        <p:spPr bwMode="auto">
          <a:xfrm flipV="1">
            <a:off x="7521575" y="5454650"/>
            <a:ext cx="377825" cy="187325"/>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nb-NO"/>
          </a:p>
        </p:txBody>
      </p:sp>
      <p:sp>
        <p:nvSpPr>
          <p:cNvPr id="1248278" name="Rectangle 22"/>
          <p:cNvSpPr>
            <a:spLocks noChangeArrowheads="1"/>
          </p:cNvSpPr>
          <p:nvPr/>
        </p:nvSpPr>
        <p:spPr bwMode="auto">
          <a:xfrm>
            <a:off x="7878763" y="5453063"/>
            <a:ext cx="190500" cy="239712"/>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248279" name="Line 23"/>
          <p:cNvSpPr>
            <a:spLocks noChangeShapeType="1"/>
          </p:cNvSpPr>
          <p:nvPr/>
        </p:nvSpPr>
        <p:spPr bwMode="auto">
          <a:xfrm flipV="1">
            <a:off x="8066088" y="5259388"/>
            <a:ext cx="377825" cy="187325"/>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nb-NO"/>
          </a:p>
        </p:txBody>
      </p:sp>
      <p:sp>
        <p:nvSpPr>
          <p:cNvPr id="1248280" name="Rectangle 24"/>
          <p:cNvSpPr>
            <a:spLocks noChangeArrowheads="1"/>
          </p:cNvSpPr>
          <p:nvPr/>
        </p:nvSpPr>
        <p:spPr bwMode="auto">
          <a:xfrm>
            <a:off x="8423275" y="5257800"/>
            <a:ext cx="190500" cy="239713"/>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248281" name="Line 25"/>
          <p:cNvSpPr>
            <a:spLocks noChangeShapeType="1"/>
          </p:cNvSpPr>
          <p:nvPr/>
        </p:nvSpPr>
        <p:spPr bwMode="auto">
          <a:xfrm flipV="1">
            <a:off x="6978650" y="4930775"/>
            <a:ext cx="377825" cy="187325"/>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nb-NO"/>
          </a:p>
        </p:txBody>
      </p:sp>
      <p:sp>
        <p:nvSpPr>
          <p:cNvPr id="1248282" name="Rectangle 26"/>
          <p:cNvSpPr>
            <a:spLocks noChangeArrowheads="1"/>
          </p:cNvSpPr>
          <p:nvPr/>
        </p:nvSpPr>
        <p:spPr bwMode="auto">
          <a:xfrm>
            <a:off x="7335838" y="4929188"/>
            <a:ext cx="190500" cy="239712"/>
          </a:xfrm>
          <a:prstGeom prst="rect">
            <a:avLst/>
          </a:prstGeom>
          <a:solidFill>
            <a:schemeClr val="hlink"/>
          </a:solidFill>
          <a:ln w="9525">
            <a:solidFill>
              <a:schemeClr val="tx1"/>
            </a:solidFill>
            <a:miter lim="800000"/>
            <a:headEnd/>
            <a:tailEnd/>
          </a:ln>
        </p:spPr>
        <p:txBody>
          <a:bodyPr wrap="none" anchor="ctr"/>
          <a:lstStyle/>
          <a:p>
            <a:endParaRPr lang="nb-NO"/>
          </a:p>
        </p:txBody>
      </p:sp>
      <p:sp>
        <p:nvSpPr>
          <p:cNvPr id="1248283" name="Rectangle 27"/>
          <p:cNvSpPr>
            <a:spLocks noChangeArrowheads="1"/>
          </p:cNvSpPr>
          <p:nvPr/>
        </p:nvSpPr>
        <p:spPr bwMode="auto">
          <a:xfrm>
            <a:off x="7013575" y="2833688"/>
            <a:ext cx="617538" cy="269875"/>
          </a:xfrm>
          <a:prstGeom prst="rect">
            <a:avLst/>
          </a:prstGeom>
          <a:solidFill>
            <a:srgbClr val="C0C0C0"/>
          </a:solidFill>
          <a:ln w="9525">
            <a:solidFill>
              <a:schemeClr val="tx1"/>
            </a:solidFill>
            <a:miter lim="800000"/>
            <a:headEnd/>
            <a:tailEnd/>
          </a:ln>
        </p:spPr>
        <p:txBody>
          <a:bodyPr wrap="none" anchor="ctr"/>
          <a:lstStyle/>
          <a:p>
            <a:pPr algn="ctr"/>
            <a:r>
              <a:rPr lang="en-US" sz="1000"/>
              <a:t>count 0</a:t>
            </a:r>
          </a:p>
        </p:txBody>
      </p:sp>
      <p:sp>
        <p:nvSpPr>
          <p:cNvPr id="1248284" name="Rectangle 28"/>
          <p:cNvSpPr>
            <a:spLocks noChangeArrowheads="1"/>
          </p:cNvSpPr>
          <p:nvPr/>
        </p:nvSpPr>
        <p:spPr bwMode="auto">
          <a:xfrm>
            <a:off x="7013575" y="3190875"/>
            <a:ext cx="617538" cy="269875"/>
          </a:xfrm>
          <a:prstGeom prst="rect">
            <a:avLst/>
          </a:prstGeom>
          <a:solidFill>
            <a:srgbClr val="C0C0C0"/>
          </a:solidFill>
          <a:ln w="9525">
            <a:solidFill>
              <a:schemeClr val="tx1"/>
            </a:solidFill>
            <a:miter lim="800000"/>
            <a:headEnd/>
            <a:tailEnd/>
          </a:ln>
        </p:spPr>
        <p:txBody>
          <a:bodyPr wrap="none" anchor="ctr"/>
          <a:lstStyle/>
          <a:p>
            <a:pPr algn="ctr"/>
            <a:r>
              <a:rPr lang="en-US" sz="1000"/>
              <a:t>count 1</a:t>
            </a:r>
          </a:p>
        </p:txBody>
      </p:sp>
      <p:sp>
        <p:nvSpPr>
          <p:cNvPr id="1248285" name="Rectangle 29"/>
          <p:cNvSpPr>
            <a:spLocks noChangeArrowheads="1"/>
          </p:cNvSpPr>
          <p:nvPr/>
        </p:nvSpPr>
        <p:spPr bwMode="auto">
          <a:xfrm>
            <a:off x="7013575" y="3549650"/>
            <a:ext cx="617538" cy="269875"/>
          </a:xfrm>
          <a:prstGeom prst="rect">
            <a:avLst/>
          </a:prstGeom>
          <a:solidFill>
            <a:srgbClr val="C0C0C0"/>
          </a:solidFill>
          <a:ln w="9525">
            <a:solidFill>
              <a:schemeClr val="tx1"/>
            </a:solidFill>
            <a:miter lim="800000"/>
            <a:headEnd/>
            <a:tailEnd/>
          </a:ln>
        </p:spPr>
        <p:txBody>
          <a:bodyPr wrap="none" anchor="ctr"/>
          <a:lstStyle/>
          <a:p>
            <a:pPr algn="ctr"/>
            <a:r>
              <a:rPr lang="en-US" sz="1000"/>
              <a:t>count 2</a:t>
            </a:r>
          </a:p>
        </p:txBody>
      </p:sp>
      <p:sp>
        <p:nvSpPr>
          <p:cNvPr id="1248286" name="Rectangle 30"/>
          <p:cNvSpPr>
            <a:spLocks noChangeArrowheads="1"/>
          </p:cNvSpPr>
          <p:nvPr/>
        </p:nvSpPr>
        <p:spPr bwMode="auto">
          <a:xfrm>
            <a:off x="7013575" y="3906838"/>
            <a:ext cx="617538" cy="269875"/>
          </a:xfrm>
          <a:prstGeom prst="rect">
            <a:avLst/>
          </a:prstGeom>
          <a:solidFill>
            <a:srgbClr val="C0C0C0"/>
          </a:solidFill>
          <a:ln w="9525">
            <a:solidFill>
              <a:schemeClr val="tx1"/>
            </a:solidFill>
            <a:miter lim="800000"/>
            <a:headEnd/>
            <a:tailEnd/>
          </a:ln>
        </p:spPr>
        <p:txBody>
          <a:bodyPr wrap="none" anchor="ctr"/>
          <a:lstStyle/>
          <a:p>
            <a:pPr algn="ctr"/>
            <a:r>
              <a:rPr lang="en-US" sz="1000"/>
              <a:t>…</a:t>
            </a:r>
          </a:p>
        </p:txBody>
      </p:sp>
      <p:sp>
        <p:nvSpPr>
          <p:cNvPr id="1248287" name="Rectangle 31"/>
          <p:cNvSpPr>
            <a:spLocks noChangeArrowheads="1"/>
          </p:cNvSpPr>
          <p:nvPr/>
        </p:nvSpPr>
        <p:spPr bwMode="auto">
          <a:xfrm>
            <a:off x="7013575" y="4264025"/>
            <a:ext cx="617538" cy="269875"/>
          </a:xfrm>
          <a:prstGeom prst="rect">
            <a:avLst/>
          </a:prstGeom>
          <a:solidFill>
            <a:srgbClr val="C0C0C0"/>
          </a:solidFill>
          <a:ln w="9525">
            <a:solidFill>
              <a:schemeClr val="tx1"/>
            </a:solidFill>
            <a:miter lim="800000"/>
            <a:headEnd/>
            <a:tailEnd/>
          </a:ln>
        </p:spPr>
        <p:txBody>
          <a:bodyPr wrap="none" anchor="ctr"/>
          <a:lstStyle/>
          <a:p>
            <a:pPr algn="ctr"/>
            <a:r>
              <a:rPr lang="en-US" sz="1000"/>
              <a:t>count 10</a:t>
            </a:r>
          </a:p>
        </p:txBody>
      </p:sp>
      <p:sp>
        <p:nvSpPr>
          <p:cNvPr id="1248288" name="Rectangle 32"/>
          <p:cNvSpPr>
            <a:spLocks noChangeArrowheads="1"/>
          </p:cNvSpPr>
          <p:nvPr/>
        </p:nvSpPr>
        <p:spPr bwMode="auto">
          <a:xfrm>
            <a:off x="7013575" y="4622800"/>
            <a:ext cx="617538" cy="269875"/>
          </a:xfrm>
          <a:prstGeom prst="rect">
            <a:avLst/>
          </a:prstGeom>
          <a:solidFill>
            <a:srgbClr val="C0C0C0"/>
          </a:solidFill>
          <a:ln w="9525">
            <a:solidFill>
              <a:schemeClr val="tx1"/>
            </a:solidFill>
            <a:miter lim="800000"/>
            <a:headEnd/>
            <a:tailEnd/>
          </a:ln>
        </p:spPr>
        <p:txBody>
          <a:bodyPr wrap="none" anchor="ctr"/>
          <a:lstStyle/>
          <a:p>
            <a:pPr algn="ctr"/>
            <a:r>
              <a:rPr lang="en-US" sz="1000"/>
              <a:t>count 11</a:t>
            </a:r>
          </a:p>
        </p:txBody>
      </p:sp>
      <p:sp>
        <p:nvSpPr>
          <p:cNvPr id="1248289" name="Line 33"/>
          <p:cNvSpPr>
            <a:spLocks noChangeShapeType="1"/>
          </p:cNvSpPr>
          <p:nvPr/>
        </p:nvSpPr>
        <p:spPr bwMode="auto">
          <a:xfrm flipV="1">
            <a:off x="7534275" y="5426075"/>
            <a:ext cx="207963" cy="30163"/>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nb-NO"/>
          </a:p>
        </p:txBody>
      </p:sp>
      <p:sp>
        <p:nvSpPr>
          <p:cNvPr id="1248290" name="Line 34"/>
          <p:cNvSpPr>
            <a:spLocks noChangeShapeType="1"/>
          </p:cNvSpPr>
          <p:nvPr/>
        </p:nvSpPr>
        <p:spPr bwMode="auto">
          <a:xfrm flipV="1">
            <a:off x="7535863" y="5794375"/>
            <a:ext cx="207962" cy="30163"/>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nb-NO"/>
          </a:p>
        </p:txBody>
      </p:sp>
      <p:sp>
        <p:nvSpPr>
          <p:cNvPr id="1248291" name="Line 35"/>
          <p:cNvSpPr>
            <a:spLocks noChangeShapeType="1"/>
          </p:cNvSpPr>
          <p:nvPr/>
        </p:nvSpPr>
        <p:spPr bwMode="auto">
          <a:xfrm flipV="1">
            <a:off x="8072438" y="5605463"/>
            <a:ext cx="207962" cy="30162"/>
          </a:xfrm>
          <a:prstGeom prst="line">
            <a:avLst/>
          </a:prstGeom>
          <a:noFill/>
          <a:ln w="9525">
            <a:solidFill>
              <a:schemeClr val="tx1"/>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nb-NO"/>
          </a:p>
        </p:txBody>
      </p:sp>
      <p:sp>
        <p:nvSpPr>
          <p:cNvPr id="1248292" name="Line 36"/>
          <p:cNvSpPr>
            <a:spLocks noChangeShapeType="1"/>
          </p:cNvSpPr>
          <p:nvPr/>
        </p:nvSpPr>
        <p:spPr bwMode="auto">
          <a:xfrm>
            <a:off x="7670800" y="2973388"/>
            <a:ext cx="220663" cy="3175"/>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nb-NO"/>
          </a:p>
        </p:txBody>
      </p:sp>
      <p:sp>
        <p:nvSpPr>
          <p:cNvPr id="1248293" name="Rectangle 37"/>
          <p:cNvSpPr>
            <a:spLocks noChangeArrowheads="1"/>
          </p:cNvSpPr>
          <p:nvPr/>
        </p:nvSpPr>
        <p:spPr bwMode="auto">
          <a:xfrm>
            <a:off x="7894638" y="2852738"/>
            <a:ext cx="252412" cy="239712"/>
          </a:xfrm>
          <a:prstGeom prst="rect">
            <a:avLst/>
          </a:prstGeom>
          <a:solidFill>
            <a:srgbClr val="FF9933"/>
          </a:solidFill>
          <a:ln w="9525">
            <a:solidFill>
              <a:schemeClr val="tx1"/>
            </a:solidFill>
            <a:miter lim="800000"/>
            <a:headEnd/>
            <a:tailEnd/>
          </a:ln>
        </p:spPr>
        <p:txBody>
          <a:bodyPr wrap="none" anchor="ctr"/>
          <a:lstStyle/>
          <a:p>
            <a:pPr algn="ctr"/>
            <a:r>
              <a:rPr lang="en-US" sz="900" b="0"/>
              <a:t>data</a:t>
            </a:r>
          </a:p>
        </p:txBody>
      </p:sp>
      <p:sp>
        <p:nvSpPr>
          <p:cNvPr id="1248294" name="Rectangle 38"/>
          <p:cNvSpPr>
            <a:spLocks noChangeArrowheads="1"/>
          </p:cNvSpPr>
          <p:nvPr/>
        </p:nvSpPr>
        <p:spPr bwMode="auto">
          <a:xfrm>
            <a:off x="7019925" y="2835275"/>
            <a:ext cx="617538" cy="269875"/>
          </a:xfrm>
          <a:prstGeom prst="rect">
            <a:avLst/>
          </a:prstGeom>
          <a:solidFill>
            <a:srgbClr val="C0C0C0"/>
          </a:solidFill>
          <a:ln w="9525">
            <a:solidFill>
              <a:schemeClr val="tx1"/>
            </a:solidFill>
            <a:miter lim="800000"/>
            <a:headEnd/>
            <a:tailEnd/>
          </a:ln>
        </p:spPr>
        <p:txBody>
          <a:bodyPr wrap="none" anchor="ctr"/>
          <a:lstStyle/>
          <a:p>
            <a:pPr algn="ctr"/>
            <a:r>
              <a:rPr lang="en-US" sz="1000"/>
              <a:t>3</a:t>
            </a:r>
          </a:p>
        </p:txBody>
      </p:sp>
      <p:sp>
        <p:nvSpPr>
          <p:cNvPr id="1248295" name="Rectangle 39"/>
          <p:cNvSpPr>
            <a:spLocks noChangeArrowheads="1"/>
          </p:cNvSpPr>
          <p:nvPr/>
        </p:nvSpPr>
        <p:spPr bwMode="auto">
          <a:xfrm>
            <a:off x="8181975" y="2852738"/>
            <a:ext cx="252413" cy="239712"/>
          </a:xfrm>
          <a:prstGeom prst="rect">
            <a:avLst/>
          </a:prstGeom>
          <a:solidFill>
            <a:srgbClr val="FF9933"/>
          </a:solidFill>
          <a:ln w="9525">
            <a:solidFill>
              <a:schemeClr val="tx1"/>
            </a:solidFill>
            <a:miter lim="800000"/>
            <a:headEnd/>
            <a:tailEnd/>
          </a:ln>
        </p:spPr>
        <p:txBody>
          <a:bodyPr wrap="none" anchor="ctr"/>
          <a:lstStyle/>
          <a:p>
            <a:pPr algn="ctr"/>
            <a:r>
              <a:rPr lang="en-US" sz="900" b="0"/>
              <a:t>data</a:t>
            </a:r>
          </a:p>
        </p:txBody>
      </p:sp>
      <p:sp>
        <p:nvSpPr>
          <p:cNvPr id="1248296" name="Rectangle 40"/>
          <p:cNvSpPr>
            <a:spLocks noChangeArrowheads="1"/>
          </p:cNvSpPr>
          <p:nvPr/>
        </p:nvSpPr>
        <p:spPr bwMode="auto">
          <a:xfrm>
            <a:off x="8470900" y="2852738"/>
            <a:ext cx="252413" cy="239712"/>
          </a:xfrm>
          <a:prstGeom prst="rect">
            <a:avLst/>
          </a:prstGeom>
          <a:solidFill>
            <a:srgbClr val="FF9933"/>
          </a:solidFill>
          <a:ln w="9525">
            <a:solidFill>
              <a:schemeClr val="tx1"/>
            </a:solidFill>
            <a:miter lim="800000"/>
            <a:headEnd/>
            <a:tailEnd/>
          </a:ln>
        </p:spPr>
        <p:txBody>
          <a:bodyPr wrap="none" anchor="ctr"/>
          <a:lstStyle/>
          <a:p>
            <a:pPr algn="ctr"/>
            <a:r>
              <a:rPr lang="en-US" sz="900" b="0"/>
              <a:t>data</a:t>
            </a:r>
          </a:p>
        </p:txBody>
      </p:sp>
      <p:sp>
        <p:nvSpPr>
          <p:cNvPr id="1248297" name="Text Box 41"/>
          <p:cNvSpPr txBox="1">
            <a:spLocks noChangeArrowheads="1"/>
          </p:cNvSpPr>
          <p:nvPr/>
        </p:nvSpPr>
        <p:spPr bwMode="auto">
          <a:xfrm>
            <a:off x="5986463" y="2168525"/>
            <a:ext cx="673100" cy="3365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3200" b="1">
                <a:solidFill>
                  <a:schemeClr val="tx1"/>
                </a:solidFill>
                <a:latin typeface="Tahoma" pitchFamily="34" charset="0"/>
              </a:defRPr>
            </a:lvl1pPr>
            <a:lvl2pPr marL="742950" indent="-285750">
              <a:defRPr sz="3200" b="1">
                <a:solidFill>
                  <a:schemeClr val="tx1"/>
                </a:solidFill>
                <a:latin typeface="Tahoma" pitchFamily="34" charset="0"/>
              </a:defRPr>
            </a:lvl2pPr>
            <a:lvl3pPr marL="1143000" indent="-228600">
              <a:defRPr sz="3200" b="1">
                <a:solidFill>
                  <a:schemeClr val="tx1"/>
                </a:solidFill>
                <a:latin typeface="Tahoma" pitchFamily="34" charset="0"/>
              </a:defRPr>
            </a:lvl3pPr>
            <a:lvl4pPr marL="1600200" indent="-228600">
              <a:defRPr sz="3200" b="1">
                <a:solidFill>
                  <a:schemeClr val="tx1"/>
                </a:solidFill>
                <a:latin typeface="Tahoma" pitchFamily="34" charset="0"/>
              </a:defRPr>
            </a:lvl4pPr>
            <a:lvl5pPr marL="2057400" indent="-228600">
              <a:defRPr sz="3200" b="1">
                <a:solidFill>
                  <a:schemeClr val="tx1"/>
                </a:solidFill>
                <a:latin typeface="Tahoma" pitchFamily="34" charset="0"/>
              </a:defRPr>
            </a:lvl5pPr>
            <a:lvl6pPr marL="2514600" indent="-228600" eaLnBrk="0" fontAlgn="base" hangingPunct="0">
              <a:spcBef>
                <a:spcPct val="0"/>
              </a:spcBef>
              <a:spcAft>
                <a:spcPct val="0"/>
              </a:spcAft>
              <a:defRPr sz="3200" b="1">
                <a:solidFill>
                  <a:schemeClr val="tx1"/>
                </a:solidFill>
                <a:latin typeface="Tahoma" pitchFamily="34" charset="0"/>
              </a:defRPr>
            </a:lvl6pPr>
            <a:lvl7pPr marL="2971800" indent="-228600" eaLnBrk="0" fontAlgn="base" hangingPunct="0">
              <a:spcBef>
                <a:spcPct val="0"/>
              </a:spcBef>
              <a:spcAft>
                <a:spcPct val="0"/>
              </a:spcAft>
              <a:defRPr sz="3200" b="1">
                <a:solidFill>
                  <a:schemeClr val="tx1"/>
                </a:solidFill>
                <a:latin typeface="Tahoma" pitchFamily="34" charset="0"/>
              </a:defRPr>
            </a:lvl7pPr>
            <a:lvl8pPr marL="3429000" indent="-228600" eaLnBrk="0" fontAlgn="base" hangingPunct="0">
              <a:spcBef>
                <a:spcPct val="0"/>
              </a:spcBef>
              <a:spcAft>
                <a:spcPct val="0"/>
              </a:spcAft>
              <a:defRPr sz="3200" b="1">
                <a:solidFill>
                  <a:schemeClr val="tx1"/>
                </a:solidFill>
                <a:latin typeface="Tahoma" pitchFamily="34" charset="0"/>
              </a:defRPr>
            </a:lvl8pPr>
            <a:lvl9pPr marL="3886200" indent="-228600" eaLnBrk="0" fontAlgn="base" hangingPunct="0">
              <a:spcBef>
                <a:spcPct val="0"/>
              </a:spcBef>
              <a:spcAft>
                <a:spcPct val="0"/>
              </a:spcAft>
              <a:defRPr sz="3200" b="1">
                <a:solidFill>
                  <a:schemeClr val="tx1"/>
                </a:solidFill>
                <a:latin typeface="Tahoma" pitchFamily="34" charset="0"/>
              </a:defRPr>
            </a:lvl9pPr>
          </a:lstStyle>
          <a:p>
            <a:r>
              <a:rPr lang="en-US" sz="1600" b="0"/>
              <a:t>inode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82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829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482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482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482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482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482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4826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48268"/>
                                        </p:tgtEl>
                                        <p:attrNameLst>
                                          <p:attrName>style.visibility</p:attrName>
                                        </p:attrNameLst>
                                      </p:cBhvr>
                                      <p:to>
                                        <p:strVal val="visible"/>
                                      </p:to>
                                    </p:set>
                                  </p:childTnLst>
                                </p:cTn>
                              </p:par>
                            </p:childTnLst>
                          </p:cTn>
                        </p:par>
                        <p:par>
                          <p:cTn id="27" fill="hold" nodeType="afterGroup">
                            <p:stCondLst>
                              <p:cond delay="0"/>
                            </p:stCondLst>
                            <p:childTnLst>
                              <p:par>
                                <p:cTn id="28" presetID="22" presetClass="entr" presetSubtype="8" fill="hold" grpId="0" nodeType="afterEffect">
                                  <p:stCondLst>
                                    <p:cond delay="0"/>
                                  </p:stCondLst>
                                  <p:childTnLst>
                                    <p:set>
                                      <p:cBhvr>
                                        <p:cTn id="29" dur="1" fill="hold">
                                          <p:stCondLst>
                                            <p:cond delay="0"/>
                                          </p:stCondLst>
                                        </p:cTn>
                                        <p:tgtEl>
                                          <p:spTgt spid="1248281"/>
                                        </p:tgtEl>
                                        <p:attrNameLst>
                                          <p:attrName>style.visibility</p:attrName>
                                        </p:attrNameLst>
                                      </p:cBhvr>
                                      <p:to>
                                        <p:strVal val="visible"/>
                                      </p:to>
                                    </p:set>
                                    <p:animEffect transition="in" filter="wipe(left)">
                                      <p:cBhvr>
                                        <p:cTn id="30" dur="500"/>
                                        <p:tgtEl>
                                          <p:spTgt spid="1248281"/>
                                        </p:tgtEl>
                                      </p:cBhvr>
                                    </p:animEffec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1248282"/>
                                        </p:tgtEl>
                                        <p:attrNameLst>
                                          <p:attrName>style.visibility</p:attrName>
                                        </p:attrNameLst>
                                      </p:cBhvr>
                                      <p:to>
                                        <p:strVal val="visible"/>
                                      </p:to>
                                    </p:set>
                                  </p:childTnLst>
                                </p:cTn>
                              </p:par>
                            </p:childTnLst>
                          </p:cTn>
                        </p:par>
                        <p:par>
                          <p:cTn id="34" fill="hold" nodeType="afterGroup">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248269"/>
                                        </p:tgtEl>
                                        <p:attrNameLst>
                                          <p:attrName>style.visibility</p:attrName>
                                        </p:attrNameLst>
                                      </p:cBhvr>
                                      <p:to>
                                        <p:strVal val="visible"/>
                                      </p:to>
                                    </p:set>
                                  </p:childTnLst>
                                </p:cTn>
                              </p:par>
                            </p:childTnLst>
                          </p:cTn>
                        </p:par>
                        <p:par>
                          <p:cTn id="37" fill="hold" nodeType="afterGroup">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248271"/>
                                        </p:tgtEl>
                                        <p:attrNameLst>
                                          <p:attrName>style.visibility</p:attrName>
                                        </p:attrNameLst>
                                      </p:cBhvr>
                                      <p:to>
                                        <p:strVal val="visible"/>
                                      </p:to>
                                    </p:set>
                                    <p:animEffect transition="in" filter="wipe(left)">
                                      <p:cBhvr>
                                        <p:cTn id="40" dur="500"/>
                                        <p:tgtEl>
                                          <p:spTgt spid="1248271"/>
                                        </p:tgtEl>
                                      </p:cBhvr>
                                    </p:animEffect>
                                  </p:childTnLst>
                                </p:cTn>
                              </p:par>
                            </p:childTnLst>
                          </p:cTn>
                        </p:par>
                        <p:par>
                          <p:cTn id="41" fill="hold" nodeType="afterGroup">
                            <p:stCondLst>
                              <p:cond delay="1000"/>
                            </p:stCondLst>
                            <p:childTnLst>
                              <p:par>
                                <p:cTn id="42" presetID="1" presetClass="entr" presetSubtype="0" fill="hold" grpId="0" nodeType="afterEffect">
                                  <p:stCondLst>
                                    <p:cond delay="0"/>
                                  </p:stCondLst>
                                  <p:childTnLst>
                                    <p:set>
                                      <p:cBhvr>
                                        <p:cTn id="43" dur="1" fill="hold">
                                          <p:stCondLst>
                                            <p:cond delay="0"/>
                                          </p:stCondLst>
                                        </p:cTn>
                                        <p:tgtEl>
                                          <p:spTgt spid="1248272"/>
                                        </p:tgtEl>
                                        <p:attrNameLst>
                                          <p:attrName>style.visibility</p:attrName>
                                        </p:attrNameLst>
                                      </p:cBhvr>
                                      <p:to>
                                        <p:strVal val="visible"/>
                                      </p:to>
                                    </p:set>
                                  </p:childTnLst>
                                </p:cTn>
                              </p:par>
                            </p:childTnLst>
                          </p:cTn>
                        </p:par>
                        <p:par>
                          <p:cTn id="44" fill="hold" nodeType="afterGroup">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248273"/>
                                        </p:tgtEl>
                                        <p:attrNameLst>
                                          <p:attrName>style.visibility</p:attrName>
                                        </p:attrNameLst>
                                      </p:cBhvr>
                                      <p:to>
                                        <p:strVal val="visible"/>
                                      </p:to>
                                    </p:set>
                                    <p:animEffect transition="in" filter="wipe(left)">
                                      <p:cBhvr>
                                        <p:cTn id="47" dur="500"/>
                                        <p:tgtEl>
                                          <p:spTgt spid="124827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248289"/>
                                        </p:tgtEl>
                                        <p:attrNameLst>
                                          <p:attrName>style.visibility</p:attrName>
                                        </p:attrNameLst>
                                      </p:cBhvr>
                                      <p:to>
                                        <p:strVal val="visible"/>
                                      </p:to>
                                    </p:set>
                                    <p:animEffect transition="in" filter="wipe(left)">
                                      <p:cBhvr>
                                        <p:cTn id="50" dur="500"/>
                                        <p:tgtEl>
                                          <p:spTgt spid="1248289"/>
                                        </p:tgtEl>
                                      </p:cBhvr>
                                    </p:animEffect>
                                  </p:childTnLst>
                                </p:cTn>
                              </p:par>
                            </p:childTnLst>
                          </p:cTn>
                        </p:par>
                        <p:par>
                          <p:cTn id="51" fill="hold" nodeType="afterGroup">
                            <p:stCondLst>
                              <p:cond delay="1500"/>
                            </p:stCondLst>
                            <p:childTnLst>
                              <p:par>
                                <p:cTn id="52" presetID="1" presetClass="entr" presetSubtype="0" fill="hold" grpId="0" nodeType="afterEffect">
                                  <p:stCondLst>
                                    <p:cond delay="0"/>
                                  </p:stCondLst>
                                  <p:childTnLst>
                                    <p:set>
                                      <p:cBhvr>
                                        <p:cTn id="53" dur="1" fill="hold">
                                          <p:stCondLst>
                                            <p:cond delay="0"/>
                                          </p:stCondLst>
                                        </p:cTn>
                                        <p:tgtEl>
                                          <p:spTgt spid="1248274"/>
                                        </p:tgtEl>
                                        <p:attrNameLst>
                                          <p:attrName>style.visibility</p:attrName>
                                        </p:attrNameLst>
                                      </p:cBhvr>
                                      <p:to>
                                        <p:strVal val="visible"/>
                                      </p:to>
                                    </p:set>
                                  </p:childTnLst>
                                </p:cTn>
                              </p:par>
                            </p:childTnLst>
                          </p:cTn>
                        </p:par>
                        <p:par>
                          <p:cTn id="54" fill="hold" nodeType="afterGroup">
                            <p:stCondLst>
                              <p:cond delay="1500"/>
                            </p:stCondLst>
                            <p:childTnLst>
                              <p:par>
                                <p:cTn id="55" presetID="1" presetClass="entr" presetSubtype="0" fill="hold" grpId="0" nodeType="afterEffect">
                                  <p:stCondLst>
                                    <p:cond delay="0"/>
                                  </p:stCondLst>
                                  <p:childTnLst>
                                    <p:set>
                                      <p:cBhvr>
                                        <p:cTn id="56" dur="1" fill="hold">
                                          <p:stCondLst>
                                            <p:cond delay="0"/>
                                          </p:stCondLst>
                                        </p:cTn>
                                        <p:tgtEl>
                                          <p:spTgt spid="1248267"/>
                                        </p:tgtEl>
                                        <p:attrNameLst>
                                          <p:attrName>style.visibility</p:attrName>
                                        </p:attrNameLst>
                                      </p:cBhvr>
                                      <p:to>
                                        <p:strVal val="visible"/>
                                      </p:to>
                                    </p:set>
                                  </p:childTnLst>
                                </p:cTn>
                              </p:par>
                            </p:childTnLst>
                          </p:cTn>
                        </p:par>
                        <p:par>
                          <p:cTn id="57" fill="hold" nodeType="afterGroup">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1248275"/>
                                        </p:tgtEl>
                                        <p:attrNameLst>
                                          <p:attrName>style.visibility</p:attrName>
                                        </p:attrNameLst>
                                      </p:cBhvr>
                                      <p:to>
                                        <p:strVal val="visible"/>
                                      </p:to>
                                    </p:set>
                                    <p:animEffect transition="in" filter="wipe(left)">
                                      <p:cBhvr>
                                        <p:cTn id="60" dur="500"/>
                                        <p:tgtEl>
                                          <p:spTgt spid="1248275"/>
                                        </p:tgtEl>
                                      </p:cBhvr>
                                    </p:animEffect>
                                  </p:childTnLst>
                                </p:cTn>
                              </p:par>
                            </p:childTnLst>
                          </p:cTn>
                        </p:par>
                        <p:par>
                          <p:cTn id="61" fill="hold" nodeType="afterGroup">
                            <p:stCondLst>
                              <p:cond delay="2000"/>
                            </p:stCondLst>
                            <p:childTnLst>
                              <p:par>
                                <p:cTn id="62" presetID="1" presetClass="entr" presetSubtype="0" fill="hold" grpId="0" nodeType="afterEffect">
                                  <p:stCondLst>
                                    <p:cond delay="0"/>
                                  </p:stCondLst>
                                  <p:childTnLst>
                                    <p:set>
                                      <p:cBhvr>
                                        <p:cTn id="63" dur="1" fill="hold">
                                          <p:stCondLst>
                                            <p:cond delay="0"/>
                                          </p:stCondLst>
                                        </p:cTn>
                                        <p:tgtEl>
                                          <p:spTgt spid="1248276"/>
                                        </p:tgtEl>
                                        <p:attrNameLst>
                                          <p:attrName>style.visibility</p:attrName>
                                        </p:attrNameLst>
                                      </p:cBhvr>
                                      <p:to>
                                        <p:strVal val="visible"/>
                                      </p:to>
                                    </p:set>
                                  </p:childTnLst>
                                </p:cTn>
                              </p:par>
                            </p:childTnLst>
                          </p:cTn>
                        </p:par>
                        <p:par>
                          <p:cTn id="64" fill="hold" nodeType="afterGroup">
                            <p:stCondLst>
                              <p:cond delay="2000"/>
                            </p:stCondLst>
                            <p:childTnLst>
                              <p:par>
                                <p:cTn id="65" presetID="22" presetClass="entr" presetSubtype="8" fill="hold" grpId="0" nodeType="afterEffect">
                                  <p:stCondLst>
                                    <p:cond delay="0"/>
                                  </p:stCondLst>
                                  <p:childTnLst>
                                    <p:set>
                                      <p:cBhvr>
                                        <p:cTn id="66" dur="1" fill="hold">
                                          <p:stCondLst>
                                            <p:cond delay="0"/>
                                          </p:stCondLst>
                                        </p:cTn>
                                        <p:tgtEl>
                                          <p:spTgt spid="1248277"/>
                                        </p:tgtEl>
                                        <p:attrNameLst>
                                          <p:attrName>style.visibility</p:attrName>
                                        </p:attrNameLst>
                                      </p:cBhvr>
                                      <p:to>
                                        <p:strVal val="visible"/>
                                      </p:to>
                                    </p:set>
                                    <p:animEffect transition="in" filter="wipe(left)">
                                      <p:cBhvr>
                                        <p:cTn id="67" dur="500"/>
                                        <p:tgtEl>
                                          <p:spTgt spid="1248277"/>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248290"/>
                                        </p:tgtEl>
                                        <p:attrNameLst>
                                          <p:attrName>style.visibility</p:attrName>
                                        </p:attrNameLst>
                                      </p:cBhvr>
                                      <p:to>
                                        <p:strVal val="visible"/>
                                      </p:to>
                                    </p:set>
                                    <p:animEffect transition="in" filter="wipe(left)">
                                      <p:cBhvr>
                                        <p:cTn id="70" dur="500"/>
                                        <p:tgtEl>
                                          <p:spTgt spid="1248290"/>
                                        </p:tgtEl>
                                      </p:cBhvr>
                                    </p:animEffect>
                                  </p:childTnLst>
                                </p:cTn>
                              </p:par>
                            </p:childTnLst>
                          </p:cTn>
                        </p:par>
                        <p:par>
                          <p:cTn id="71" fill="hold" nodeType="afterGroup">
                            <p:stCondLst>
                              <p:cond delay="2500"/>
                            </p:stCondLst>
                            <p:childTnLst>
                              <p:par>
                                <p:cTn id="72" presetID="1" presetClass="entr" presetSubtype="0" fill="hold" grpId="0" nodeType="afterEffect">
                                  <p:stCondLst>
                                    <p:cond delay="0"/>
                                  </p:stCondLst>
                                  <p:childTnLst>
                                    <p:set>
                                      <p:cBhvr>
                                        <p:cTn id="73" dur="1" fill="hold">
                                          <p:stCondLst>
                                            <p:cond delay="0"/>
                                          </p:stCondLst>
                                        </p:cTn>
                                        <p:tgtEl>
                                          <p:spTgt spid="1248278"/>
                                        </p:tgtEl>
                                        <p:attrNameLst>
                                          <p:attrName>style.visibility</p:attrName>
                                        </p:attrNameLst>
                                      </p:cBhvr>
                                      <p:to>
                                        <p:strVal val="visible"/>
                                      </p:to>
                                    </p:set>
                                  </p:childTnLst>
                                </p:cTn>
                              </p:par>
                            </p:childTnLst>
                          </p:cTn>
                        </p:par>
                        <p:par>
                          <p:cTn id="74" fill="hold" nodeType="afterGroup">
                            <p:stCondLst>
                              <p:cond delay="2500"/>
                            </p:stCondLst>
                            <p:childTnLst>
                              <p:par>
                                <p:cTn id="75" presetID="22" presetClass="entr" presetSubtype="8" fill="hold" grpId="0" nodeType="afterEffect">
                                  <p:stCondLst>
                                    <p:cond delay="0"/>
                                  </p:stCondLst>
                                  <p:childTnLst>
                                    <p:set>
                                      <p:cBhvr>
                                        <p:cTn id="76" dur="1" fill="hold">
                                          <p:stCondLst>
                                            <p:cond delay="0"/>
                                          </p:stCondLst>
                                        </p:cTn>
                                        <p:tgtEl>
                                          <p:spTgt spid="1248279"/>
                                        </p:tgtEl>
                                        <p:attrNameLst>
                                          <p:attrName>style.visibility</p:attrName>
                                        </p:attrNameLst>
                                      </p:cBhvr>
                                      <p:to>
                                        <p:strVal val="visible"/>
                                      </p:to>
                                    </p:set>
                                    <p:animEffect transition="in" filter="wipe(left)">
                                      <p:cBhvr>
                                        <p:cTn id="77" dur="500"/>
                                        <p:tgtEl>
                                          <p:spTgt spid="1248279"/>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248291"/>
                                        </p:tgtEl>
                                        <p:attrNameLst>
                                          <p:attrName>style.visibility</p:attrName>
                                        </p:attrNameLst>
                                      </p:cBhvr>
                                      <p:to>
                                        <p:strVal val="visible"/>
                                      </p:to>
                                    </p:set>
                                    <p:animEffect transition="in" filter="wipe(left)">
                                      <p:cBhvr>
                                        <p:cTn id="80" dur="500"/>
                                        <p:tgtEl>
                                          <p:spTgt spid="1248291"/>
                                        </p:tgtEl>
                                      </p:cBhvr>
                                    </p:animEffect>
                                  </p:childTnLst>
                                </p:cTn>
                              </p:par>
                            </p:childTnLst>
                          </p:cTn>
                        </p:par>
                        <p:par>
                          <p:cTn id="81" fill="hold" nodeType="afterGroup">
                            <p:stCondLst>
                              <p:cond delay="3000"/>
                            </p:stCondLst>
                            <p:childTnLst>
                              <p:par>
                                <p:cTn id="82" presetID="1" presetClass="entr" presetSubtype="0" fill="hold" grpId="0" nodeType="afterEffect">
                                  <p:stCondLst>
                                    <p:cond delay="0"/>
                                  </p:stCondLst>
                                  <p:childTnLst>
                                    <p:set>
                                      <p:cBhvr>
                                        <p:cTn id="83" dur="1" fill="hold">
                                          <p:stCondLst>
                                            <p:cond delay="0"/>
                                          </p:stCondLst>
                                        </p:cTn>
                                        <p:tgtEl>
                                          <p:spTgt spid="1248280"/>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nodeType="clickEffect">
                                  <p:stCondLst>
                                    <p:cond delay="0"/>
                                  </p:stCondLst>
                                  <p:childTnLst>
                                    <p:set>
                                      <p:cBhvr>
                                        <p:cTn id="87" dur="1" fill="hold">
                                          <p:stCondLst>
                                            <p:cond delay="0"/>
                                          </p:stCondLst>
                                        </p:cTn>
                                        <p:tgtEl>
                                          <p:spTgt spid="1248260">
                                            <p:txEl>
                                              <p:pRg st="2" end="2"/>
                                            </p:txEl>
                                          </p:spTgt>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248260">
                                            <p:txEl>
                                              <p:pRg st="3" end="3"/>
                                            </p:txEl>
                                          </p:spTgt>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1248260">
                                            <p:txEl>
                                              <p:pRg st="4" end="4"/>
                                            </p:txEl>
                                          </p:spTgt>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248260">
                                            <p:txEl>
                                              <p:pRg st="5" end="5"/>
                                            </p:txEl>
                                          </p:spTgt>
                                        </p:tgtEl>
                                        <p:attrNameLst>
                                          <p:attrName>style.visibility</p:attrName>
                                        </p:attrNameLst>
                                      </p:cBhvr>
                                      <p:to>
                                        <p:strVal val="visible"/>
                                      </p:to>
                                    </p:set>
                                  </p:childTnLst>
                                </p:cTn>
                              </p:par>
                              <p:par>
                                <p:cTn id="94" presetID="10" presetClass="entr" presetSubtype="0" fill="hold" grpId="0" nodeType="withEffect">
                                  <p:stCondLst>
                                    <p:cond delay="0"/>
                                  </p:stCondLst>
                                  <p:childTnLst>
                                    <p:set>
                                      <p:cBhvr>
                                        <p:cTn id="95" dur="1" fill="hold">
                                          <p:stCondLst>
                                            <p:cond delay="0"/>
                                          </p:stCondLst>
                                        </p:cTn>
                                        <p:tgtEl>
                                          <p:spTgt spid="1248283"/>
                                        </p:tgtEl>
                                        <p:attrNameLst>
                                          <p:attrName>style.visibility</p:attrName>
                                        </p:attrNameLst>
                                      </p:cBhvr>
                                      <p:to>
                                        <p:strVal val="visible"/>
                                      </p:to>
                                    </p:set>
                                    <p:animEffect transition="in" filter="fade">
                                      <p:cBhvr>
                                        <p:cTn id="96" dur="2000"/>
                                        <p:tgtEl>
                                          <p:spTgt spid="124828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248284"/>
                                        </p:tgtEl>
                                        <p:attrNameLst>
                                          <p:attrName>style.visibility</p:attrName>
                                        </p:attrNameLst>
                                      </p:cBhvr>
                                      <p:to>
                                        <p:strVal val="visible"/>
                                      </p:to>
                                    </p:set>
                                    <p:animEffect transition="in" filter="fade">
                                      <p:cBhvr>
                                        <p:cTn id="99" dur="2000"/>
                                        <p:tgtEl>
                                          <p:spTgt spid="124828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248285"/>
                                        </p:tgtEl>
                                        <p:attrNameLst>
                                          <p:attrName>style.visibility</p:attrName>
                                        </p:attrNameLst>
                                      </p:cBhvr>
                                      <p:to>
                                        <p:strVal val="visible"/>
                                      </p:to>
                                    </p:set>
                                    <p:animEffect transition="in" filter="fade">
                                      <p:cBhvr>
                                        <p:cTn id="102" dur="2000"/>
                                        <p:tgtEl>
                                          <p:spTgt spid="124828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248286"/>
                                        </p:tgtEl>
                                        <p:attrNameLst>
                                          <p:attrName>style.visibility</p:attrName>
                                        </p:attrNameLst>
                                      </p:cBhvr>
                                      <p:to>
                                        <p:strVal val="visible"/>
                                      </p:to>
                                    </p:set>
                                    <p:animEffect transition="in" filter="fade">
                                      <p:cBhvr>
                                        <p:cTn id="105" dur="2000"/>
                                        <p:tgtEl>
                                          <p:spTgt spid="124828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248287"/>
                                        </p:tgtEl>
                                        <p:attrNameLst>
                                          <p:attrName>style.visibility</p:attrName>
                                        </p:attrNameLst>
                                      </p:cBhvr>
                                      <p:to>
                                        <p:strVal val="visible"/>
                                      </p:to>
                                    </p:set>
                                    <p:animEffect transition="in" filter="fade">
                                      <p:cBhvr>
                                        <p:cTn id="108" dur="2000"/>
                                        <p:tgtEl>
                                          <p:spTgt spid="124828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248288"/>
                                        </p:tgtEl>
                                        <p:attrNameLst>
                                          <p:attrName>style.visibility</p:attrName>
                                        </p:attrNameLst>
                                      </p:cBhvr>
                                      <p:to>
                                        <p:strVal val="visible"/>
                                      </p:to>
                                    </p:set>
                                    <p:animEffect transition="in" filter="fade">
                                      <p:cBhvr>
                                        <p:cTn id="111" dur="2000"/>
                                        <p:tgtEl>
                                          <p:spTgt spid="1248288"/>
                                        </p:tgtEl>
                                      </p:cBhvr>
                                    </p:animEffect>
                                  </p:childTnLst>
                                </p:cTn>
                              </p:par>
                              <p:par>
                                <p:cTn id="112" presetID="1" presetClass="emph" presetSubtype="2" fill="hold" nodeType="withEffect">
                                  <p:stCondLst>
                                    <p:cond delay="0"/>
                                  </p:stCondLst>
                                  <p:childTnLst>
                                    <p:animClr clrSpc="rgb" dir="cw">
                                      <p:cBhvr>
                                        <p:cTn id="113" dur="2000" fill="hold"/>
                                        <p:tgtEl>
                                          <p:spTgt spid="1248268"/>
                                        </p:tgtEl>
                                        <p:attrNameLst>
                                          <p:attrName>fillcolor</p:attrName>
                                        </p:attrNameLst>
                                      </p:cBhvr>
                                      <p:to>
                                        <a:srgbClr val="DDDDDD"/>
                                      </p:to>
                                    </p:animClr>
                                    <p:set>
                                      <p:cBhvr>
                                        <p:cTn id="114" dur="2000" fill="hold"/>
                                        <p:tgtEl>
                                          <p:spTgt spid="1248268"/>
                                        </p:tgtEl>
                                        <p:attrNameLst>
                                          <p:attrName>fill.type</p:attrName>
                                        </p:attrNameLst>
                                      </p:cBhvr>
                                      <p:to>
                                        <p:strVal val="solid"/>
                                      </p:to>
                                    </p:set>
                                    <p:set>
                                      <p:cBhvr>
                                        <p:cTn id="115" dur="2000" fill="hold"/>
                                        <p:tgtEl>
                                          <p:spTgt spid="1248268"/>
                                        </p:tgtEl>
                                        <p:attrNameLst>
                                          <p:attrName>fill.on</p:attrName>
                                        </p:attrNameLst>
                                      </p:cBhvr>
                                      <p:to>
                                        <p:strVal val="true"/>
                                      </p:to>
                                    </p:set>
                                  </p:childTnLst>
                                </p:cTn>
                              </p:par>
                              <p:par>
                                <p:cTn id="116" presetID="1" presetClass="emph" presetSubtype="2" fill="hold" nodeType="withEffect">
                                  <p:stCondLst>
                                    <p:cond delay="0"/>
                                  </p:stCondLst>
                                  <p:childTnLst>
                                    <p:animClr clrSpc="rgb" dir="cw">
                                      <p:cBhvr>
                                        <p:cTn id="117" dur="2000" fill="hold"/>
                                        <p:tgtEl>
                                          <p:spTgt spid="1248269"/>
                                        </p:tgtEl>
                                        <p:attrNameLst>
                                          <p:attrName>fillcolor</p:attrName>
                                        </p:attrNameLst>
                                      </p:cBhvr>
                                      <p:to>
                                        <a:srgbClr val="DDDDDD"/>
                                      </p:to>
                                    </p:animClr>
                                    <p:set>
                                      <p:cBhvr>
                                        <p:cTn id="118" dur="2000" fill="hold"/>
                                        <p:tgtEl>
                                          <p:spTgt spid="1248269"/>
                                        </p:tgtEl>
                                        <p:attrNameLst>
                                          <p:attrName>fill.type</p:attrName>
                                        </p:attrNameLst>
                                      </p:cBhvr>
                                      <p:to>
                                        <p:strVal val="solid"/>
                                      </p:to>
                                    </p:set>
                                    <p:set>
                                      <p:cBhvr>
                                        <p:cTn id="119" dur="2000" fill="hold"/>
                                        <p:tgtEl>
                                          <p:spTgt spid="1248269"/>
                                        </p:tgtEl>
                                        <p:attrNameLst>
                                          <p:attrName>fill.on</p:attrName>
                                        </p:attrNameLst>
                                      </p:cBhvr>
                                      <p:to>
                                        <p:strVal val="true"/>
                                      </p:to>
                                    </p:set>
                                  </p:childTnLst>
                                </p:cTn>
                              </p:par>
                              <p:par>
                                <p:cTn id="120" presetID="1" presetClass="emph" presetSubtype="2" fill="hold" nodeType="withEffect">
                                  <p:stCondLst>
                                    <p:cond delay="0"/>
                                  </p:stCondLst>
                                  <p:childTnLst>
                                    <p:animClr clrSpc="rgb" dir="cw">
                                      <p:cBhvr>
                                        <p:cTn id="121" dur="2000" fill="hold"/>
                                        <p:tgtEl>
                                          <p:spTgt spid="1248267"/>
                                        </p:tgtEl>
                                        <p:attrNameLst>
                                          <p:attrName>fillcolor</p:attrName>
                                        </p:attrNameLst>
                                      </p:cBhvr>
                                      <p:to>
                                        <a:srgbClr val="DDDDDD"/>
                                      </p:to>
                                    </p:animClr>
                                    <p:set>
                                      <p:cBhvr>
                                        <p:cTn id="122" dur="2000" fill="hold"/>
                                        <p:tgtEl>
                                          <p:spTgt spid="1248267"/>
                                        </p:tgtEl>
                                        <p:attrNameLst>
                                          <p:attrName>fill.type</p:attrName>
                                        </p:attrNameLst>
                                      </p:cBhvr>
                                      <p:to>
                                        <p:strVal val="solid"/>
                                      </p:to>
                                    </p:set>
                                    <p:set>
                                      <p:cBhvr>
                                        <p:cTn id="123" dur="2000" fill="hold"/>
                                        <p:tgtEl>
                                          <p:spTgt spid="1248267"/>
                                        </p:tgtEl>
                                        <p:attrNameLst>
                                          <p:attrName>fill.on</p:attrName>
                                        </p:attrNameLst>
                                      </p:cBhvr>
                                      <p:to>
                                        <p:strVal val="true"/>
                                      </p:to>
                                    </p:set>
                                  </p:childTnLst>
                                </p:cTn>
                              </p:par>
                              <p:par>
                                <p:cTn id="124" presetID="1" presetClass="emph" presetSubtype="2" fill="hold" nodeType="withEffect">
                                  <p:stCondLst>
                                    <p:cond delay="0"/>
                                  </p:stCondLst>
                                  <p:childTnLst>
                                    <p:animClr clrSpc="rgb" dir="cw">
                                      <p:cBhvr>
                                        <p:cTn id="125" dur="2000" fill="hold"/>
                                        <p:tgtEl>
                                          <p:spTgt spid="1248282"/>
                                        </p:tgtEl>
                                        <p:attrNameLst>
                                          <p:attrName>fillcolor</p:attrName>
                                        </p:attrNameLst>
                                      </p:cBhvr>
                                      <p:to>
                                        <a:srgbClr val="DDDDDD"/>
                                      </p:to>
                                    </p:animClr>
                                    <p:set>
                                      <p:cBhvr>
                                        <p:cTn id="126" dur="2000" fill="hold"/>
                                        <p:tgtEl>
                                          <p:spTgt spid="1248282"/>
                                        </p:tgtEl>
                                        <p:attrNameLst>
                                          <p:attrName>fill.type</p:attrName>
                                        </p:attrNameLst>
                                      </p:cBhvr>
                                      <p:to>
                                        <p:strVal val="solid"/>
                                      </p:to>
                                    </p:set>
                                    <p:set>
                                      <p:cBhvr>
                                        <p:cTn id="127" dur="2000" fill="hold"/>
                                        <p:tgtEl>
                                          <p:spTgt spid="1248282"/>
                                        </p:tgtEl>
                                        <p:attrNameLst>
                                          <p:attrName>fill.on</p:attrName>
                                        </p:attrNameLst>
                                      </p:cBhvr>
                                      <p:to>
                                        <p:strVal val="true"/>
                                      </p:to>
                                    </p:set>
                                  </p:childTnLst>
                                </p:cTn>
                              </p:par>
                              <p:par>
                                <p:cTn id="128" presetID="1" presetClass="emph" presetSubtype="2" fill="hold" nodeType="withEffect">
                                  <p:stCondLst>
                                    <p:cond delay="0"/>
                                  </p:stCondLst>
                                  <p:childTnLst>
                                    <p:animClr clrSpc="rgb" dir="cw">
                                      <p:cBhvr>
                                        <p:cTn id="129" dur="2000" fill="hold"/>
                                        <p:tgtEl>
                                          <p:spTgt spid="1248272"/>
                                        </p:tgtEl>
                                        <p:attrNameLst>
                                          <p:attrName>fillcolor</p:attrName>
                                        </p:attrNameLst>
                                      </p:cBhvr>
                                      <p:to>
                                        <a:srgbClr val="DDDDDD"/>
                                      </p:to>
                                    </p:animClr>
                                    <p:set>
                                      <p:cBhvr>
                                        <p:cTn id="130" dur="2000" fill="hold"/>
                                        <p:tgtEl>
                                          <p:spTgt spid="1248272"/>
                                        </p:tgtEl>
                                        <p:attrNameLst>
                                          <p:attrName>fill.type</p:attrName>
                                        </p:attrNameLst>
                                      </p:cBhvr>
                                      <p:to>
                                        <p:strVal val="solid"/>
                                      </p:to>
                                    </p:set>
                                    <p:set>
                                      <p:cBhvr>
                                        <p:cTn id="131" dur="2000" fill="hold"/>
                                        <p:tgtEl>
                                          <p:spTgt spid="1248272"/>
                                        </p:tgtEl>
                                        <p:attrNameLst>
                                          <p:attrName>fill.on</p:attrName>
                                        </p:attrNameLst>
                                      </p:cBhvr>
                                      <p:to>
                                        <p:strVal val="true"/>
                                      </p:to>
                                    </p:set>
                                  </p:childTnLst>
                                </p:cTn>
                              </p:par>
                              <p:par>
                                <p:cTn id="132" presetID="1" presetClass="emph" presetSubtype="2" fill="hold" nodeType="withEffect">
                                  <p:stCondLst>
                                    <p:cond delay="0"/>
                                  </p:stCondLst>
                                  <p:childTnLst>
                                    <p:animClr clrSpc="rgb" dir="cw">
                                      <p:cBhvr>
                                        <p:cTn id="133" dur="2000" fill="hold"/>
                                        <p:tgtEl>
                                          <p:spTgt spid="1248276"/>
                                        </p:tgtEl>
                                        <p:attrNameLst>
                                          <p:attrName>fillcolor</p:attrName>
                                        </p:attrNameLst>
                                      </p:cBhvr>
                                      <p:to>
                                        <a:srgbClr val="DDDDDD"/>
                                      </p:to>
                                    </p:animClr>
                                    <p:set>
                                      <p:cBhvr>
                                        <p:cTn id="134" dur="2000" fill="hold"/>
                                        <p:tgtEl>
                                          <p:spTgt spid="1248276"/>
                                        </p:tgtEl>
                                        <p:attrNameLst>
                                          <p:attrName>fill.type</p:attrName>
                                        </p:attrNameLst>
                                      </p:cBhvr>
                                      <p:to>
                                        <p:strVal val="solid"/>
                                      </p:to>
                                    </p:set>
                                    <p:set>
                                      <p:cBhvr>
                                        <p:cTn id="135" dur="2000" fill="hold"/>
                                        <p:tgtEl>
                                          <p:spTgt spid="1248276"/>
                                        </p:tgtEl>
                                        <p:attrNameLst>
                                          <p:attrName>fill.on</p:attrName>
                                        </p:attrNameLst>
                                      </p:cBhvr>
                                      <p:to>
                                        <p:strVal val="true"/>
                                      </p:to>
                                    </p:set>
                                  </p:childTnLst>
                                </p:cTn>
                              </p:par>
                              <p:par>
                                <p:cTn id="136" presetID="1" presetClass="emph" presetSubtype="2" fill="hold" nodeType="withEffect">
                                  <p:stCondLst>
                                    <p:cond delay="0"/>
                                  </p:stCondLst>
                                  <p:childTnLst>
                                    <p:animClr clrSpc="rgb" dir="cw">
                                      <p:cBhvr>
                                        <p:cTn id="137" dur="2000" fill="hold"/>
                                        <p:tgtEl>
                                          <p:spTgt spid="1248278"/>
                                        </p:tgtEl>
                                        <p:attrNameLst>
                                          <p:attrName>fillcolor</p:attrName>
                                        </p:attrNameLst>
                                      </p:cBhvr>
                                      <p:to>
                                        <a:srgbClr val="DDDDDD"/>
                                      </p:to>
                                    </p:animClr>
                                    <p:set>
                                      <p:cBhvr>
                                        <p:cTn id="138" dur="2000" fill="hold"/>
                                        <p:tgtEl>
                                          <p:spTgt spid="1248278"/>
                                        </p:tgtEl>
                                        <p:attrNameLst>
                                          <p:attrName>fill.type</p:attrName>
                                        </p:attrNameLst>
                                      </p:cBhvr>
                                      <p:to>
                                        <p:strVal val="solid"/>
                                      </p:to>
                                    </p:set>
                                    <p:set>
                                      <p:cBhvr>
                                        <p:cTn id="139" dur="2000" fill="hold"/>
                                        <p:tgtEl>
                                          <p:spTgt spid="1248278"/>
                                        </p:tgtEl>
                                        <p:attrNameLst>
                                          <p:attrName>fill.on</p:attrName>
                                        </p:attrNameLst>
                                      </p:cBhvr>
                                      <p:to>
                                        <p:strVal val="true"/>
                                      </p:to>
                                    </p:set>
                                  </p:childTnLst>
                                </p:cTn>
                              </p:par>
                              <p:par>
                                <p:cTn id="140" presetID="1" presetClass="emph" presetSubtype="2" fill="hold" nodeType="withEffect">
                                  <p:stCondLst>
                                    <p:cond delay="0"/>
                                  </p:stCondLst>
                                  <p:childTnLst>
                                    <p:animClr clrSpc="rgb" dir="cw">
                                      <p:cBhvr>
                                        <p:cTn id="141" dur="2000" fill="hold"/>
                                        <p:tgtEl>
                                          <p:spTgt spid="1248274"/>
                                        </p:tgtEl>
                                        <p:attrNameLst>
                                          <p:attrName>fillcolor</p:attrName>
                                        </p:attrNameLst>
                                      </p:cBhvr>
                                      <p:to>
                                        <a:srgbClr val="DDDDDD"/>
                                      </p:to>
                                    </p:animClr>
                                    <p:set>
                                      <p:cBhvr>
                                        <p:cTn id="142" dur="2000" fill="hold"/>
                                        <p:tgtEl>
                                          <p:spTgt spid="1248274"/>
                                        </p:tgtEl>
                                        <p:attrNameLst>
                                          <p:attrName>fill.type</p:attrName>
                                        </p:attrNameLst>
                                      </p:cBhvr>
                                      <p:to>
                                        <p:strVal val="solid"/>
                                      </p:to>
                                    </p:set>
                                    <p:set>
                                      <p:cBhvr>
                                        <p:cTn id="143" dur="2000" fill="hold"/>
                                        <p:tgtEl>
                                          <p:spTgt spid="1248274"/>
                                        </p:tgtEl>
                                        <p:attrNameLst>
                                          <p:attrName>fill.on</p:attrName>
                                        </p:attrNameLst>
                                      </p:cBhvr>
                                      <p:to>
                                        <p:strVal val="true"/>
                                      </p:to>
                                    </p:set>
                                  </p:childTnLst>
                                </p:cTn>
                              </p:par>
                              <p:par>
                                <p:cTn id="144" presetID="1" presetClass="emph" presetSubtype="2" fill="hold" nodeType="withEffect">
                                  <p:stCondLst>
                                    <p:cond delay="0"/>
                                  </p:stCondLst>
                                  <p:childTnLst>
                                    <p:animClr clrSpc="rgb" dir="cw">
                                      <p:cBhvr>
                                        <p:cTn id="145" dur="2000" fill="hold"/>
                                        <p:tgtEl>
                                          <p:spTgt spid="1248280"/>
                                        </p:tgtEl>
                                        <p:attrNameLst>
                                          <p:attrName>fillcolor</p:attrName>
                                        </p:attrNameLst>
                                      </p:cBhvr>
                                      <p:to>
                                        <a:srgbClr val="DDDDDD"/>
                                      </p:to>
                                    </p:animClr>
                                    <p:set>
                                      <p:cBhvr>
                                        <p:cTn id="146" dur="2000" fill="hold"/>
                                        <p:tgtEl>
                                          <p:spTgt spid="1248280"/>
                                        </p:tgtEl>
                                        <p:attrNameLst>
                                          <p:attrName>fill.type</p:attrName>
                                        </p:attrNameLst>
                                      </p:cBhvr>
                                      <p:to>
                                        <p:strVal val="solid"/>
                                      </p:to>
                                    </p:set>
                                    <p:set>
                                      <p:cBhvr>
                                        <p:cTn id="147" dur="2000" fill="hold"/>
                                        <p:tgtEl>
                                          <p:spTgt spid="1248280"/>
                                        </p:tgtEl>
                                        <p:attrNameLst>
                                          <p:attrName>fill.on</p:attrName>
                                        </p:attrNameLst>
                                      </p:cBhvr>
                                      <p:to>
                                        <p:strVal val="true"/>
                                      </p:to>
                                    </p:set>
                                  </p:childTnLst>
                                </p:cTn>
                              </p:par>
                              <p:par>
                                <p:cTn id="148" presetID="7" presetClass="emph" presetSubtype="2" fill="hold" nodeType="withEffect">
                                  <p:stCondLst>
                                    <p:cond delay="0"/>
                                  </p:stCondLst>
                                  <p:childTnLst>
                                    <p:animClr clrSpc="rgb" dir="cw">
                                      <p:cBhvr>
                                        <p:cTn id="149" dur="2000" fill="hold"/>
                                        <p:tgtEl>
                                          <p:spTgt spid="1248269"/>
                                        </p:tgtEl>
                                        <p:attrNameLst>
                                          <p:attrName>stroke.color</p:attrName>
                                        </p:attrNameLst>
                                      </p:cBhvr>
                                      <p:to>
                                        <a:srgbClr val="DDDDDD"/>
                                      </p:to>
                                    </p:animClr>
                                    <p:set>
                                      <p:cBhvr>
                                        <p:cTn id="150" dur="2000" fill="hold"/>
                                        <p:tgtEl>
                                          <p:spTgt spid="1248269"/>
                                        </p:tgtEl>
                                        <p:attrNameLst>
                                          <p:attrName>stroke.on</p:attrName>
                                        </p:attrNameLst>
                                      </p:cBhvr>
                                      <p:to>
                                        <p:strVal val="true"/>
                                      </p:to>
                                    </p:set>
                                  </p:childTnLst>
                                </p:cTn>
                              </p:par>
                              <p:par>
                                <p:cTn id="151" presetID="7" presetClass="emph" presetSubtype="2" fill="hold" nodeType="withEffect">
                                  <p:stCondLst>
                                    <p:cond delay="0"/>
                                  </p:stCondLst>
                                  <p:childTnLst>
                                    <p:animClr clrSpc="rgb" dir="cw">
                                      <p:cBhvr>
                                        <p:cTn id="152" dur="2000" fill="hold"/>
                                        <p:tgtEl>
                                          <p:spTgt spid="1248267"/>
                                        </p:tgtEl>
                                        <p:attrNameLst>
                                          <p:attrName>stroke.color</p:attrName>
                                        </p:attrNameLst>
                                      </p:cBhvr>
                                      <p:to>
                                        <a:srgbClr val="DDDDDD"/>
                                      </p:to>
                                    </p:animClr>
                                    <p:set>
                                      <p:cBhvr>
                                        <p:cTn id="153" dur="2000" fill="hold"/>
                                        <p:tgtEl>
                                          <p:spTgt spid="1248267"/>
                                        </p:tgtEl>
                                        <p:attrNameLst>
                                          <p:attrName>stroke.on</p:attrName>
                                        </p:attrNameLst>
                                      </p:cBhvr>
                                      <p:to>
                                        <p:strVal val="true"/>
                                      </p:to>
                                    </p:set>
                                  </p:childTnLst>
                                </p:cTn>
                              </p:par>
                              <p:par>
                                <p:cTn id="154" presetID="7" presetClass="emph" presetSubtype="2" fill="hold" nodeType="withEffect">
                                  <p:stCondLst>
                                    <p:cond delay="0"/>
                                  </p:stCondLst>
                                  <p:childTnLst>
                                    <p:animClr clrSpc="rgb" dir="cw">
                                      <p:cBhvr>
                                        <p:cTn id="155" dur="2000" fill="hold"/>
                                        <p:tgtEl>
                                          <p:spTgt spid="1248268"/>
                                        </p:tgtEl>
                                        <p:attrNameLst>
                                          <p:attrName>stroke.color</p:attrName>
                                        </p:attrNameLst>
                                      </p:cBhvr>
                                      <p:to>
                                        <a:srgbClr val="DDDDDD"/>
                                      </p:to>
                                    </p:animClr>
                                    <p:set>
                                      <p:cBhvr>
                                        <p:cTn id="156" dur="2000" fill="hold"/>
                                        <p:tgtEl>
                                          <p:spTgt spid="1248268"/>
                                        </p:tgtEl>
                                        <p:attrNameLst>
                                          <p:attrName>stroke.on</p:attrName>
                                        </p:attrNameLst>
                                      </p:cBhvr>
                                      <p:to>
                                        <p:strVal val="true"/>
                                      </p:to>
                                    </p:set>
                                  </p:childTnLst>
                                </p:cTn>
                              </p:par>
                              <p:par>
                                <p:cTn id="157" presetID="7" presetClass="emph" presetSubtype="2" fill="hold" nodeType="withEffect">
                                  <p:stCondLst>
                                    <p:cond delay="0"/>
                                  </p:stCondLst>
                                  <p:childTnLst>
                                    <p:animClr clrSpc="rgb" dir="cw">
                                      <p:cBhvr>
                                        <p:cTn id="158" dur="2000" fill="hold"/>
                                        <p:tgtEl>
                                          <p:spTgt spid="1248282"/>
                                        </p:tgtEl>
                                        <p:attrNameLst>
                                          <p:attrName>stroke.color</p:attrName>
                                        </p:attrNameLst>
                                      </p:cBhvr>
                                      <p:to>
                                        <a:srgbClr val="DDDDDD"/>
                                      </p:to>
                                    </p:animClr>
                                    <p:set>
                                      <p:cBhvr>
                                        <p:cTn id="159" dur="2000" fill="hold"/>
                                        <p:tgtEl>
                                          <p:spTgt spid="1248282"/>
                                        </p:tgtEl>
                                        <p:attrNameLst>
                                          <p:attrName>stroke.on</p:attrName>
                                        </p:attrNameLst>
                                      </p:cBhvr>
                                      <p:to>
                                        <p:strVal val="true"/>
                                      </p:to>
                                    </p:set>
                                  </p:childTnLst>
                                </p:cTn>
                              </p:par>
                              <p:par>
                                <p:cTn id="160" presetID="7" presetClass="emph" presetSubtype="2" fill="hold" nodeType="withEffect">
                                  <p:stCondLst>
                                    <p:cond delay="0"/>
                                  </p:stCondLst>
                                  <p:childTnLst>
                                    <p:animClr clrSpc="rgb" dir="cw">
                                      <p:cBhvr>
                                        <p:cTn id="161" dur="2000" fill="hold"/>
                                        <p:tgtEl>
                                          <p:spTgt spid="1248272"/>
                                        </p:tgtEl>
                                        <p:attrNameLst>
                                          <p:attrName>stroke.color</p:attrName>
                                        </p:attrNameLst>
                                      </p:cBhvr>
                                      <p:to>
                                        <a:srgbClr val="DDDDDD"/>
                                      </p:to>
                                    </p:animClr>
                                    <p:set>
                                      <p:cBhvr>
                                        <p:cTn id="162" dur="2000" fill="hold"/>
                                        <p:tgtEl>
                                          <p:spTgt spid="1248272"/>
                                        </p:tgtEl>
                                        <p:attrNameLst>
                                          <p:attrName>stroke.on</p:attrName>
                                        </p:attrNameLst>
                                      </p:cBhvr>
                                      <p:to>
                                        <p:strVal val="true"/>
                                      </p:to>
                                    </p:set>
                                  </p:childTnLst>
                                </p:cTn>
                              </p:par>
                              <p:par>
                                <p:cTn id="163" presetID="7" presetClass="emph" presetSubtype="2" fill="hold" nodeType="withEffect">
                                  <p:stCondLst>
                                    <p:cond delay="0"/>
                                  </p:stCondLst>
                                  <p:childTnLst>
                                    <p:animClr clrSpc="rgb" dir="cw">
                                      <p:cBhvr>
                                        <p:cTn id="164" dur="2000" fill="hold"/>
                                        <p:tgtEl>
                                          <p:spTgt spid="1248276"/>
                                        </p:tgtEl>
                                        <p:attrNameLst>
                                          <p:attrName>stroke.color</p:attrName>
                                        </p:attrNameLst>
                                      </p:cBhvr>
                                      <p:to>
                                        <a:srgbClr val="DDDDDD"/>
                                      </p:to>
                                    </p:animClr>
                                    <p:set>
                                      <p:cBhvr>
                                        <p:cTn id="165" dur="2000" fill="hold"/>
                                        <p:tgtEl>
                                          <p:spTgt spid="1248276"/>
                                        </p:tgtEl>
                                        <p:attrNameLst>
                                          <p:attrName>stroke.on</p:attrName>
                                        </p:attrNameLst>
                                      </p:cBhvr>
                                      <p:to>
                                        <p:strVal val="true"/>
                                      </p:to>
                                    </p:set>
                                  </p:childTnLst>
                                </p:cTn>
                              </p:par>
                              <p:par>
                                <p:cTn id="166" presetID="7" presetClass="emph" presetSubtype="2" fill="hold" nodeType="withEffect">
                                  <p:stCondLst>
                                    <p:cond delay="0"/>
                                  </p:stCondLst>
                                  <p:childTnLst>
                                    <p:animClr clrSpc="rgb" dir="cw">
                                      <p:cBhvr>
                                        <p:cTn id="167" dur="2000" fill="hold"/>
                                        <p:tgtEl>
                                          <p:spTgt spid="1248278"/>
                                        </p:tgtEl>
                                        <p:attrNameLst>
                                          <p:attrName>stroke.color</p:attrName>
                                        </p:attrNameLst>
                                      </p:cBhvr>
                                      <p:to>
                                        <a:srgbClr val="DDDDDD"/>
                                      </p:to>
                                    </p:animClr>
                                    <p:set>
                                      <p:cBhvr>
                                        <p:cTn id="168" dur="2000" fill="hold"/>
                                        <p:tgtEl>
                                          <p:spTgt spid="1248278"/>
                                        </p:tgtEl>
                                        <p:attrNameLst>
                                          <p:attrName>stroke.on</p:attrName>
                                        </p:attrNameLst>
                                      </p:cBhvr>
                                      <p:to>
                                        <p:strVal val="true"/>
                                      </p:to>
                                    </p:set>
                                  </p:childTnLst>
                                </p:cTn>
                              </p:par>
                              <p:par>
                                <p:cTn id="169" presetID="7" presetClass="emph" presetSubtype="2" fill="hold" nodeType="withEffect">
                                  <p:stCondLst>
                                    <p:cond delay="0"/>
                                  </p:stCondLst>
                                  <p:childTnLst>
                                    <p:animClr clrSpc="rgb" dir="cw">
                                      <p:cBhvr>
                                        <p:cTn id="170" dur="2000" fill="hold"/>
                                        <p:tgtEl>
                                          <p:spTgt spid="1248274"/>
                                        </p:tgtEl>
                                        <p:attrNameLst>
                                          <p:attrName>stroke.color</p:attrName>
                                        </p:attrNameLst>
                                      </p:cBhvr>
                                      <p:to>
                                        <a:srgbClr val="DDDDDD"/>
                                      </p:to>
                                    </p:animClr>
                                    <p:set>
                                      <p:cBhvr>
                                        <p:cTn id="171" dur="2000" fill="hold"/>
                                        <p:tgtEl>
                                          <p:spTgt spid="1248274"/>
                                        </p:tgtEl>
                                        <p:attrNameLst>
                                          <p:attrName>stroke.on</p:attrName>
                                        </p:attrNameLst>
                                      </p:cBhvr>
                                      <p:to>
                                        <p:strVal val="true"/>
                                      </p:to>
                                    </p:set>
                                  </p:childTnLst>
                                </p:cTn>
                              </p:par>
                              <p:par>
                                <p:cTn id="172" presetID="7" presetClass="emph" presetSubtype="2" fill="hold" nodeType="withEffect">
                                  <p:stCondLst>
                                    <p:cond delay="0"/>
                                  </p:stCondLst>
                                  <p:childTnLst>
                                    <p:animClr clrSpc="rgb" dir="cw">
                                      <p:cBhvr>
                                        <p:cTn id="173" dur="2000" fill="hold"/>
                                        <p:tgtEl>
                                          <p:spTgt spid="1248280"/>
                                        </p:tgtEl>
                                        <p:attrNameLst>
                                          <p:attrName>stroke.color</p:attrName>
                                        </p:attrNameLst>
                                      </p:cBhvr>
                                      <p:to>
                                        <a:srgbClr val="DDDDDD"/>
                                      </p:to>
                                    </p:animClr>
                                    <p:set>
                                      <p:cBhvr>
                                        <p:cTn id="174" dur="2000" fill="hold"/>
                                        <p:tgtEl>
                                          <p:spTgt spid="1248280"/>
                                        </p:tgtEl>
                                        <p:attrNameLst>
                                          <p:attrName>stroke.on</p:attrName>
                                        </p:attrNameLst>
                                      </p:cBhvr>
                                      <p:to>
                                        <p:strVal val="true"/>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1248258"/>
                                        </p:tgtEl>
                                        <p:attrNameLst>
                                          <p:attrName>style.visibility</p:attrName>
                                        </p:attrNameLst>
                                      </p:cBhvr>
                                      <p:to>
                                        <p:strVal val="visible"/>
                                      </p:to>
                                    </p:set>
                                  </p:childTnLst>
                                </p:cTn>
                              </p:par>
                            </p:childTnLst>
                          </p:cTn>
                        </p:par>
                        <p:par>
                          <p:cTn id="179" fill="hold" nodeType="afterGroup">
                            <p:stCondLst>
                              <p:cond delay="0"/>
                            </p:stCondLst>
                            <p:childTnLst>
                              <p:par>
                                <p:cTn id="180" presetID="10" presetClass="entr" presetSubtype="0" fill="hold" grpId="0" nodeType="afterEffect">
                                  <p:stCondLst>
                                    <p:cond delay="0"/>
                                  </p:stCondLst>
                                  <p:childTnLst>
                                    <p:set>
                                      <p:cBhvr>
                                        <p:cTn id="181" dur="1" fill="hold">
                                          <p:stCondLst>
                                            <p:cond delay="0"/>
                                          </p:stCondLst>
                                        </p:cTn>
                                        <p:tgtEl>
                                          <p:spTgt spid="1248294"/>
                                        </p:tgtEl>
                                        <p:attrNameLst>
                                          <p:attrName>style.visibility</p:attrName>
                                        </p:attrNameLst>
                                      </p:cBhvr>
                                      <p:to>
                                        <p:strVal val="visible"/>
                                      </p:to>
                                    </p:set>
                                    <p:animEffect transition="in" filter="fade">
                                      <p:cBhvr>
                                        <p:cTn id="182" dur="2000"/>
                                        <p:tgtEl>
                                          <p:spTgt spid="1248294"/>
                                        </p:tgtEl>
                                      </p:cBhvr>
                                    </p:animEffect>
                                  </p:childTnLst>
                                </p:cTn>
                              </p:par>
                            </p:childTnLst>
                          </p:cTn>
                        </p:par>
                        <p:par>
                          <p:cTn id="183" fill="hold" nodeType="afterGroup">
                            <p:stCondLst>
                              <p:cond delay="2000"/>
                            </p:stCondLst>
                            <p:childTnLst>
                              <p:par>
                                <p:cTn id="184" presetID="22" presetClass="entr" presetSubtype="8" fill="hold" grpId="0" nodeType="afterEffect">
                                  <p:stCondLst>
                                    <p:cond delay="0"/>
                                  </p:stCondLst>
                                  <p:childTnLst>
                                    <p:set>
                                      <p:cBhvr>
                                        <p:cTn id="185" dur="1" fill="hold">
                                          <p:stCondLst>
                                            <p:cond delay="0"/>
                                          </p:stCondLst>
                                        </p:cTn>
                                        <p:tgtEl>
                                          <p:spTgt spid="1248292"/>
                                        </p:tgtEl>
                                        <p:attrNameLst>
                                          <p:attrName>style.visibility</p:attrName>
                                        </p:attrNameLst>
                                      </p:cBhvr>
                                      <p:to>
                                        <p:strVal val="visible"/>
                                      </p:to>
                                    </p:set>
                                    <p:animEffect transition="in" filter="wipe(left)">
                                      <p:cBhvr>
                                        <p:cTn id="186" dur="500"/>
                                        <p:tgtEl>
                                          <p:spTgt spid="1248292"/>
                                        </p:tgtEl>
                                      </p:cBhvr>
                                    </p:animEffect>
                                  </p:childTnLst>
                                </p:cTn>
                              </p:par>
                            </p:childTnLst>
                          </p:cTn>
                        </p:par>
                        <p:par>
                          <p:cTn id="187" fill="hold" nodeType="afterGroup">
                            <p:stCondLst>
                              <p:cond delay="2500"/>
                            </p:stCondLst>
                            <p:childTnLst>
                              <p:par>
                                <p:cTn id="188" presetID="1" presetClass="entr" presetSubtype="0" fill="hold" nodeType="afterEffect">
                                  <p:stCondLst>
                                    <p:cond delay="0"/>
                                  </p:stCondLst>
                                  <p:childTnLst>
                                    <p:set>
                                      <p:cBhvr>
                                        <p:cTn id="189" dur="1" fill="hold">
                                          <p:stCondLst>
                                            <p:cond delay="0"/>
                                          </p:stCondLst>
                                        </p:cTn>
                                        <p:tgtEl>
                                          <p:spTgt spid="1248293"/>
                                        </p:tgtEl>
                                        <p:attrNameLst>
                                          <p:attrName>style.visibility</p:attrName>
                                        </p:attrNameLst>
                                      </p:cBhvr>
                                      <p:to>
                                        <p:strVal val="visible"/>
                                      </p:to>
                                    </p:set>
                                  </p:childTnLst>
                                </p:cTn>
                              </p:par>
                            </p:childTnLst>
                          </p:cTn>
                        </p:par>
                        <p:par>
                          <p:cTn id="190" fill="hold" nodeType="afterGroup">
                            <p:stCondLst>
                              <p:cond delay="2500"/>
                            </p:stCondLst>
                            <p:childTnLst>
                              <p:par>
                                <p:cTn id="191" presetID="1" presetClass="entr" presetSubtype="0" fill="hold" nodeType="afterEffect">
                                  <p:stCondLst>
                                    <p:cond delay="0"/>
                                  </p:stCondLst>
                                  <p:childTnLst>
                                    <p:set>
                                      <p:cBhvr>
                                        <p:cTn id="192" dur="1" fill="hold">
                                          <p:stCondLst>
                                            <p:cond delay="0"/>
                                          </p:stCondLst>
                                        </p:cTn>
                                        <p:tgtEl>
                                          <p:spTgt spid="1248295"/>
                                        </p:tgtEl>
                                        <p:attrNameLst>
                                          <p:attrName>style.visibility</p:attrName>
                                        </p:attrNameLst>
                                      </p:cBhvr>
                                      <p:to>
                                        <p:strVal val="visible"/>
                                      </p:to>
                                    </p:set>
                                  </p:childTnLst>
                                </p:cTn>
                              </p:par>
                            </p:childTnLst>
                          </p:cTn>
                        </p:par>
                        <p:par>
                          <p:cTn id="193" fill="hold" nodeType="afterGroup">
                            <p:stCondLst>
                              <p:cond delay="2500"/>
                            </p:stCondLst>
                            <p:childTnLst>
                              <p:par>
                                <p:cTn id="194" presetID="1" presetClass="entr" presetSubtype="0" fill="hold" nodeType="afterEffect">
                                  <p:stCondLst>
                                    <p:cond delay="0"/>
                                  </p:stCondLst>
                                  <p:childTnLst>
                                    <p:set>
                                      <p:cBhvr>
                                        <p:cTn id="195" dur="1" fill="hold">
                                          <p:stCondLst>
                                            <p:cond delay="0"/>
                                          </p:stCondLst>
                                        </p:cTn>
                                        <p:tgtEl>
                                          <p:spTgt spid="1248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258" grpId="0" animBg="1"/>
      <p:bldP spid="1248261" grpId="0" animBg="1"/>
      <p:bldP spid="1248262" grpId="0" animBg="1"/>
      <p:bldP spid="1248263" grpId="0" animBg="1"/>
      <p:bldP spid="1248264" grpId="0" animBg="1"/>
      <p:bldP spid="1248265" grpId="0" animBg="1"/>
      <p:bldP spid="1248266" grpId="0" animBg="1"/>
      <p:bldP spid="1248267" grpId="0" animBg="1"/>
      <p:bldP spid="1248268" grpId="0" animBg="1"/>
      <p:bldP spid="1248269" grpId="0" animBg="1"/>
      <p:bldP spid="1248270" grpId="0" animBg="1"/>
      <p:bldP spid="1248271" grpId="0" animBg="1"/>
      <p:bldP spid="1248272" grpId="0" animBg="1"/>
      <p:bldP spid="1248273" grpId="0" animBg="1"/>
      <p:bldP spid="1248274" grpId="0" animBg="1"/>
      <p:bldP spid="1248275" grpId="0" animBg="1"/>
      <p:bldP spid="1248276" grpId="0" animBg="1"/>
      <p:bldP spid="1248277" grpId="0" animBg="1"/>
      <p:bldP spid="1248278" grpId="0" animBg="1"/>
      <p:bldP spid="1248279" grpId="0" animBg="1"/>
      <p:bldP spid="1248280" grpId="0" animBg="1"/>
      <p:bldP spid="1248281" grpId="0" animBg="1"/>
      <p:bldP spid="1248282" grpId="0" animBg="1"/>
      <p:bldP spid="1248283" grpId="0" animBg="1"/>
      <p:bldP spid="1248284" grpId="0" animBg="1"/>
      <p:bldP spid="1248285" grpId="0" animBg="1"/>
      <p:bldP spid="1248286" grpId="0" animBg="1"/>
      <p:bldP spid="1248287" grpId="0" animBg="1"/>
      <p:bldP spid="1248288" grpId="0" animBg="1"/>
      <p:bldP spid="1248289" grpId="0" animBg="1"/>
      <p:bldP spid="1248290" grpId="0" animBg="1"/>
      <p:bldP spid="1248291" grpId="0" animBg="1"/>
      <p:bldP spid="1248292" grpId="0" animBg="1"/>
      <p:bldP spid="1248294" grpId="0" animBg="1"/>
      <p:bldP spid="1248297" grpId="0"/>
    </p:bld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282" name="Rectangle 2"/>
          <p:cNvSpPr>
            <a:spLocks noChangeArrowheads="1"/>
          </p:cNvSpPr>
          <p:nvPr/>
        </p:nvSpPr>
        <p:spPr bwMode="auto">
          <a:xfrm>
            <a:off x="500063" y="4573588"/>
            <a:ext cx="1512887" cy="215900"/>
          </a:xfrm>
          <a:prstGeom prst="rect">
            <a:avLst/>
          </a:prstGeom>
          <a:solidFill>
            <a:srgbClr val="C0C0C0"/>
          </a:solidFill>
          <a:ln w="12700" algn="ctr">
            <a:solidFill>
              <a:schemeClr val="tx1"/>
            </a:solidFill>
            <a:prstDash val="sysDot"/>
            <a:miter lim="800000"/>
            <a:headEnd/>
            <a:tailEnd type="none" w="lg" len="lg"/>
          </a:ln>
        </p:spPr>
        <p:txBody>
          <a:bodyPr wrap="none" anchor="ctr"/>
          <a:lstStyle/>
          <a:p>
            <a:endParaRPr lang="nb-NO"/>
          </a:p>
        </p:txBody>
      </p:sp>
      <p:sp>
        <p:nvSpPr>
          <p:cNvPr id="1249283" name="Rectangle 3"/>
          <p:cNvSpPr>
            <a:spLocks noChangeArrowheads="1"/>
          </p:cNvSpPr>
          <p:nvPr/>
        </p:nvSpPr>
        <p:spPr bwMode="auto">
          <a:xfrm>
            <a:off x="500063" y="5221288"/>
            <a:ext cx="1512887" cy="215900"/>
          </a:xfrm>
          <a:prstGeom prst="rect">
            <a:avLst/>
          </a:prstGeom>
          <a:solidFill>
            <a:srgbClr val="C0C0C0"/>
          </a:solidFill>
          <a:ln w="12700" algn="ctr">
            <a:solidFill>
              <a:schemeClr val="tx1"/>
            </a:solidFill>
            <a:prstDash val="sysDot"/>
            <a:miter lim="800000"/>
            <a:headEnd/>
            <a:tailEnd type="none" w="lg" len="lg"/>
          </a:ln>
        </p:spPr>
        <p:txBody>
          <a:bodyPr wrap="none" anchor="ctr"/>
          <a:lstStyle/>
          <a:p>
            <a:endParaRPr lang="nb-NO"/>
          </a:p>
        </p:txBody>
      </p:sp>
      <p:sp>
        <p:nvSpPr>
          <p:cNvPr id="1249284" name="Rectangle 4"/>
          <p:cNvSpPr>
            <a:spLocks noChangeArrowheads="1"/>
          </p:cNvSpPr>
          <p:nvPr/>
        </p:nvSpPr>
        <p:spPr bwMode="auto">
          <a:xfrm>
            <a:off x="500063" y="2846388"/>
            <a:ext cx="1512887" cy="215900"/>
          </a:xfrm>
          <a:prstGeom prst="rect">
            <a:avLst/>
          </a:prstGeom>
          <a:solidFill>
            <a:srgbClr val="C0C0C0"/>
          </a:solidFill>
          <a:ln w="12700" algn="ctr">
            <a:solidFill>
              <a:schemeClr val="tx1"/>
            </a:solidFill>
            <a:prstDash val="sysDot"/>
            <a:miter lim="800000"/>
            <a:headEnd/>
            <a:tailEnd type="none" w="lg" len="lg"/>
          </a:ln>
        </p:spPr>
        <p:txBody>
          <a:bodyPr wrap="none" anchor="ctr"/>
          <a:lstStyle/>
          <a:p>
            <a:endParaRPr lang="nb-NO"/>
          </a:p>
        </p:txBody>
      </p:sp>
      <p:sp>
        <p:nvSpPr>
          <p:cNvPr id="67589" name="Rectangle 5"/>
          <p:cNvSpPr>
            <a:spLocks noGrp="1" noChangeArrowheads="1"/>
          </p:cNvSpPr>
          <p:nvPr>
            <p:ph type="title"/>
          </p:nvPr>
        </p:nvSpPr>
        <p:spPr/>
        <p:txBody>
          <a:bodyPr/>
          <a:lstStyle/>
          <a:p>
            <a:pPr eaLnBrk="1" hangingPunct="1"/>
            <a:r>
              <a:rPr lang="en-US" smtClean="0"/>
              <a:t>Windows Example: NTFS</a:t>
            </a:r>
          </a:p>
        </p:txBody>
      </p:sp>
      <p:sp>
        <p:nvSpPr>
          <p:cNvPr id="67590" name="Rectangle 6"/>
          <p:cNvSpPr>
            <a:spLocks noGrp="1" noChangeArrowheads="1"/>
          </p:cNvSpPr>
          <p:nvPr>
            <p:ph type="body" idx="1"/>
          </p:nvPr>
        </p:nvSpPr>
        <p:spPr/>
        <p:txBody>
          <a:bodyPr/>
          <a:lstStyle/>
          <a:p>
            <a:pPr eaLnBrk="1" hangingPunct="1"/>
            <a:r>
              <a:rPr lang="en-US" sz="2400" smtClean="0"/>
              <a:t>Each partition contains a </a:t>
            </a:r>
            <a:r>
              <a:rPr lang="en-US" sz="2400" smtClean="0">
                <a:solidFill>
                  <a:schemeClr val="folHlink"/>
                </a:solidFill>
              </a:rPr>
              <a:t>master file table</a:t>
            </a:r>
            <a:r>
              <a:rPr lang="en-US" sz="2400" smtClean="0"/>
              <a:t> (MFT)</a:t>
            </a:r>
          </a:p>
          <a:p>
            <a:pPr lvl="1" eaLnBrk="1" hangingPunct="1"/>
            <a:r>
              <a:rPr lang="en-US" sz="2000" smtClean="0"/>
              <a:t>a linear sequence of 1 KB records</a:t>
            </a:r>
          </a:p>
          <a:p>
            <a:pPr lvl="1" eaLnBrk="1" hangingPunct="1"/>
            <a:r>
              <a:rPr lang="en-US" sz="2000" smtClean="0"/>
              <a:t>each record describes a directory or a file (attributes and disk addresses)</a:t>
            </a:r>
          </a:p>
        </p:txBody>
      </p:sp>
      <p:sp>
        <p:nvSpPr>
          <p:cNvPr id="1249287" name="Rectangle 7"/>
          <p:cNvSpPr>
            <a:spLocks noChangeArrowheads="1"/>
          </p:cNvSpPr>
          <p:nvPr/>
        </p:nvSpPr>
        <p:spPr bwMode="auto">
          <a:xfrm>
            <a:off x="500063" y="4789488"/>
            <a:ext cx="1512887" cy="215900"/>
          </a:xfrm>
          <a:prstGeom prst="rect">
            <a:avLst/>
          </a:prstGeom>
          <a:solidFill>
            <a:srgbClr val="C0C0C0"/>
          </a:solidFill>
          <a:ln w="12700" algn="ctr">
            <a:solidFill>
              <a:schemeClr val="tx1"/>
            </a:solidFill>
            <a:miter lim="800000"/>
            <a:headEnd/>
            <a:tailEnd type="none" w="lg" len="lg"/>
          </a:ln>
        </p:spPr>
        <p:txBody>
          <a:bodyPr wrap="none" anchor="ctr"/>
          <a:lstStyle/>
          <a:p>
            <a:endParaRPr lang="nb-NO"/>
          </a:p>
        </p:txBody>
      </p:sp>
      <p:sp>
        <p:nvSpPr>
          <p:cNvPr id="1249288" name="Rectangle 8"/>
          <p:cNvSpPr>
            <a:spLocks noChangeArrowheads="1"/>
          </p:cNvSpPr>
          <p:nvPr/>
        </p:nvSpPr>
        <p:spPr bwMode="auto">
          <a:xfrm>
            <a:off x="500063" y="5437188"/>
            <a:ext cx="1512887" cy="215900"/>
          </a:xfrm>
          <a:prstGeom prst="rect">
            <a:avLst/>
          </a:prstGeom>
          <a:solidFill>
            <a:srgbClr val="C0C0C0"/>
          </a:solidFill>
          <a:ln w="12700" algn="ctr">
            <a:solidFill>
              <a:schemeClr val="tx1"/>
            </a:solidFill>
            <a:miter lim="800000"/>
            <a:headEnd/>
            <a:tailEnd type="none" w="lg" len="lg"/>
          </a:ln>
        </p:spPr>
        <p:txBody>
          <a:bodyPr wrap="none" anchor="ctr"/>
          <a:lstStyle/>
          <a:p>
            <a:endParaRPr lang="nb-NO"/>
          </a:p>
        </p:txBody>
      </p:sp>
      <p:sp>
        <p:nvSpPr>
          <p:cNvPr id="1249289" name="Rectangle 9"/>
          <p:cNvSpPr>
            <a:spLocks noChangeArrowheads="1"/>
          </p:cNvSpPr>
          <p:nvPr/>
        </p:nvSpPr>
        <p:spPr bwMode="auto">
          <a:xfrm>
            <a:off x="500063" y="5653088"/>
            <a:ext cx="1512887" cy="215900"/>
          </a:xfrm>
          <a:prstGeom prst="rect">
            <a:avLst/>
          </a:prstGeom>
          <a:solidFill>
            <a:srgbClr val="C0C0C0"/>
          </a:solidFill>
          <a:ln w="12700" algn="ctr">
            <a:solidFill>
              <a:schemeClr val="tx1"/>
            </a:solidFill>
            <a:miter lim="800000"/>
            <a:headEnd/>
            <a:tailEnd type="none" w="lg" len="lg"/>
          </a:ln>
        </p:spPr>
        <p:txBody>
          <a:bodyPr wrap="none" anchor="ctr"/>
          <a:lstStyle/>
          <a:p>
            <a:endParaRPr lang="nb-NO"/>
          </a:p>
        </p:txBody>
      </p:sp>
      <p:sp>
        <p:nvSpPr>
          <p:cNvPr id="1249290" name="Rectangle 10"/>
          <p:cNvSpPr>
            <a:spLocks noChangeArrowheads="1"/>
          </p:cNvSpPr>
          <p:nvPr/>
        </p:nvSpPr>
        <p:spPr bwMode="auto">
          <a:xfrm>
            <a:off x="500063" y="5868988"/>
            <a:ext cx="1512887" cy="215900"/>
          </a:xfrm>
          <a:prstGeom prst="rect">
            <a:avLst/>
          </a:prstGeom>
          <a:solidFill>
            <a:srgbClr val="C0C0C0"/>
          </a:solidFill>
          <a:ln w="12700" algn="ctr">
            <a:solidFill>
              <a:schemeClr val="tx1"/>
            </a:solidFill>
            <a:miter lim="800000"/>
            <a:headEnd/>
            <a:tailEnd type="none" w="lg" len="lg"/>
          </a:ln>
        </p:spPr>
        <p:txBody>
          <a:bodyPr wrap="none" anchor="ctr"/>
          <a:lstStyle/>
          <a:p>
            <a:endParaRPr lang="nb-NO"/>
          </a:p>
        </p:txBody>
      </p:sp>
      <p:sp>
        <p:nvSpPr>
          <p:cNvPr id="1249291" name="Rectangle 11"/>
          <p:cNvSpPr>
            <a:spLocks noChangeArrowheads="1"/>
          </p:cNvSpPr>
          <p:nvPr/>
        </p:nvSpPr>
        <p:spPr bwMode="auto">
          <a:xfrm>
            <a:off x="500063" y="6084888"/>
            <a:ext cx="1512887" cy="215900"/>
          </a:xfrm>
          <a:prstGeom prst="rect">
            <a:avLst/>
          </a:prstGeom>
          <a:solidFill>
            <a:srgbClr val="C0C0C0"/>
          </a:solidFill>
          <a:ln w="12700" algn="ctr">
            <a:solidFill>
              <a:schemeClr val="tx1"/>
            </a:solidFill>
            <a:miter lim="800000"/>
            <a:headEnd/>
            <a:tailEnd type="none" w="lg" len="lg"/>
          </a:ln>
        </p:spPr>
        <p:txBody>
          <a:bodyPr wrap="none" anchor="ctr"/>
          <a:lstStyle/>
          <a:p>
            <a:endParaRPr lang="nb-NO"/>
          </a:p>
        </p:txBody>
      </p:sp>
      <p:sp>
        <p:nvSpPr>
          <p:cNvPr id="1249292" name="Rectangle 12"/>
          <p:cNvSpPr>
            <a:spLocks noChangeArrowheads="1"/>
          </p:cNvSpPr>
          <p:nvPr/>
        </p:nvSpPr>
        <p:spPr bwMode="auto">
          <a:xfrm>
            <a:off x="500063" y="6302375"/>
            <a:ext cx="1512887" cy="215900"/>
          </a:xfrm>
          <a:prstGeom prst="rect">
            <a:avLst/>
          </a:prstGeom>
          <a:solidFill>
            <a:srgbClr val="C0C0C0"/>
          </a:solidFill>
          <a:ln w="12700" algn="ctr">
            <a:solidFill>
              <a:schemeClr val="tx1"/>
            </a:solidFill>
            <a:miter lim="800000"/>
            <a:headEnd/>
            <a:tailEnd type="none" w="lg" len="lg"/>
          </a:ln>
        </p:spPr>
        <p:txBody>
          <a:bodyPr wrap="none" anchor="ctr"/>
          <a:lstStyle/>
          <a:p>
            <a:endParaRPr lang="nb-NO"/>
          </a:p>
        </p:txBody>
      </p:sp>
      <p:sp>
        <p:nvSpPr>
          <p:cNvPr id="1249293" name="Rectangle 13"/>
          <p:cNvSpPr>
            <a:spLocks noChangeArrowheads="1"/>
          </p:cNvSpPr>
          <p:nvPr/>
        </p:nvSpPr>
        <p:spPr bwMode="auto">
          <a:xfrm>
            <a:off x="500063" y="5005388"/>
            <a:ext cx="1512887" cy="215900"/>
          </a:xfrm>
          <a:prstGeom prst="rect">
            <a:avLst/>
          </a:prstGeom>
          <a:solidFill>
            <a:srgbClr val="C0C0C0"/>
          </a:solidFill>
          <a:ln w="12700" algn="ctr">
            <a:solidFill>
              <a:schemeClr val="tx1"/>
            </a:solidFill>
            <a:miter lim="800000"/>
            <a:headEnd/>
            <a:tailEnd type="none" w="lg" len="lg"/>
          </a:ln>
        </p:spPr>
        <p:txBody>
          <a:bodyPr wrap="none" anchor="ctr"/>
          <a:lstStyle/>
          <a:p>
            <a:endParaRPr lang="nb-NO"/>
          </a:p>
        </p:txBody>
      </p:sp>
      <p:sp>
        <p:nvSpPr>
          <p:cNvPr id="1249294" name="Rectangle 14"/>
          <p:cNvSpPr>
            <a:spLocks noChangeArrowheads="1"/>
          </p:cNvSpPr>
          <p:nvPr/>
        </p:nvSpPr>
        <p:spPr bwMode="auto">
          <a:xfrm>
            <a:off x="500063" y="2630488"/>
            <a:ext cx="1512887" cy="215900"/>
          </a:xfrm>
          <a:prstGeom prst="rect">
            <a:avLst/>
          </a:prstGeom>
          <a:solidFill>
            <a:srgbClr val="C0C0C0"/>
          </a:solidFill>
          <a:ln w="12700" algn="ctr">
            <a:solidFill>
              <a:schemeClr val="tx1"/>
            </a:solidFill>
            <a:miter lim="800000"/>
            <a:headEnd/>
            <a:tailEnd type="none" w="lg" len="lg"/>
          </a:ln>
        </p:spPr>
        <p:txBody>
          <a:bodyPr wrap="none" anchor="ctr"/>
          <a:lstStyle/>
          <a:p>
            <a:endParaRPr lang="nb-NO"/>
          </a:p>
        </p:txBody>
      </p:sp>
      <p:sp>
        <p:nvSpPr>
          <p:cNvPr id="1249295" name="Rectangle 15"/>
          <p:cNvSpPr>
            <a:spLocks noChangeArrowheads="1"/>
          </p:cNvSpPr>
          <p:nvPr/>
        </p:nvSpPr>
        <p:spPr bwMode="auto">
          <a:xfrm>
            <a:off x="500063" y="3494088"/>
            <a:ext cx="1512887" cy="215900"/>
          </a:xfrm>
          <a:prstGeom prst="rect">
            <a:avLst/>
          </a:prstGeom>
          <a:solidFill>
            <a:srgbClr val="C0C0C0"/>
          </a:solidFill>
          <a:ln w="12700" algn="ctr">
            <a:solidFill>
              <a:schemeClr val="tx1"/>
            </a:solidFill>
            <a:miter lim="800000"/>
            <a:headEnd/>
            <a:tailEnd type="none" w="lg" len="lg"/>
          </a:ln>
        </p:spPr>
        <p:txBody>
          <a:bodyPr wrap="none" anchor="ctr"/>
          <a:lstStyle/>
          <a:p>
            <a:endParaRPr lang="nb-NO"/>
          </a:p>
        </p:txBody>
      </p:sp>
      <p:sp>
        <p:nvSpPr>
          <p:cNvPr id="1249296" name="Rectangle 16"/>
          <p:cNvSpPr>
            <a:spLocks noChangeArrowheads="1"/>
          </p:cNvSpPr>
          <p:nvPr/>
        </p:nvSpPr>
        <p:spPr bwMode="auto">
          <a:xfrm>
            <a:off x="500063" y="3709988"/>
            <a:ext cx="1512887" cy="215900"/>
          </a:xfrm>
          <a:prstGeom prst="rect">
            <a:avLst/>
          </a:prstGeom>
          <a:solidFill>
            <a:srgbClr val="C0C0C0"/>
          </a:solidFill>
          <a:ln w="12700" algn="ctr">
            <a:solidFill>
              <a:schemeClr val="tx1"/>
            </a:solidFill>
            <a:miter lim="800000"/>
            <a:headEnd/>
            <a:tailEnd type="none" w="lg" len="lg"/>
          </a:ln>
        </p:spPr>
        <p:txBody>
          <a:bodyPr wrap="none" anchor="ctr"/>
          <a:lstStyle/>
          <a:p>
            <a:endParaRPr lang="nb-NO"/>
          </a:p>
        </p:txBody>
      </p:sp>
      <p:sp>
        <p:nvSpPr>
          <p:cNvPr id="1249297" name="Rectangle 17"/>
          <p:cNvSpPr>
            <a:spLocks noChangeArrowheads="1"/>
          </p:cNvSpPr>
          <p:nvPr/>
        </p:nvSpPr>
        <p:spPr bwMode="auto">
          <a:xfrm>
            <a:off x="500063" y="3925888"/>
            <a:ext cx="1512887" cy="215900"/>
          </a:xfrm>
          <a:prstGeom prst="rect">
            <a:avLst/>
          </a:prstGeom>
          <a:solidFill>
            <a:srgbClr val="C0C0C0"/>
          </a:solidFill>
          <a:ln w="12700" algn="ctr">
            <a:solidFill>
              <a:schemeClr val="tx1"/>
            </a:solidFill>
            <a:miter lim="800000"/>
            <a:headEnd/>
            <a:tailEnd type="none" w="lg" len="lg"/>
          </a:ln>
        </p:spPr>
        <p:txBody>
          <a:bodyPr wrap="none" anchor="ctr"/>
          <a:lstStyle/>
          <a:p>
            <a:endParaRPr lang="nb-NO"/>
          </a:p>
        </p:txBody>
      </p:sp>
      <p:sp>
        <p:nvSpPr>
          <p:cNvPr id="1249298" name="Rectangle 18"/>
          <p:cNvSpPr>
            <a:spLocks noChangeArrowheads="1"/>
          </p:cNvSpPr>
          <p:nvPr/>
        </p:nvSpPr>
        <p:spPr bwMode="auto">
          <a:xfrm>
            <a:off x="500063" y="4141788"/>
            <a:ext cx="1512887" cy="215900"/>
          </a:xfrm>
          <a:prstGeom prst="rect">
            <a:avLst/>
          </a:prstGeom>
          <a:solidFill>
            <a:srgbClr val="C0C0C0"/>
          </a:solidFill>
          <a:ln w="12700" algn="ctr">
            <a:solidFill>
              <a:schemeClr val="tx1"/>
            </a:solidFill>
            <a:miter lim="800000"/>
            <a:headEnd/>
            <a:tailEnd type="none" w="lg" len="lg"/>
          </a:ln>
        </p:spPr>
        <p:txBody>
          <a:bodyPr wrap="none" anchor="ctr"/>
          <a:lstStyle/>
          <a:p>
            <a:endParaRPr lang="nb-NO"/>
          </a:p>
        </p:txBody>
      </p:sp>
      <p:sp>
        <p:nvSpPr>
          <p:cNvPr id="1249299" name="Rectangle 19"/>
          <p:cNvSpPr>
            <a:spLocks noChangeArrowheads="1"/>
          </p:cNvSpPr>
          <p:nvPr/>
        </p:nvSpPr>
        <p:spPr bwMode="auto">
          <a:xfrm>
            <a:off x="500063" y="4357688"/>
            <a:ext cx="1512887" cy="215900"/>
          </a:xfrm>
          <a:prstGeom prst="rect">
            <a:avLst/>
          </a:prstGeom>
          <a:solidFill>
            <a:srgbClr val="C0C0C0"/>
          </a:solidFill>
          <a:ln w="12700" algn="ctr">
            <a:solidFill>
              <a:schemeClr val="tx1"/>
            </a:solidFill>
            <a:miter lim="800000"/>
            <a:headEnd/>
            <a:tailEnd type="none" w="lg" len="lg"/>
          </a:ln>
        </p:spPr>
        <p:txBody>
          <a:bodyPr wrap="none" anchor="ctr"/>
          <a:lstStyle/>
          <a:p>
            <a:endParaRPr lang="nb-NO"/>
          </a:p>
        </p:txBody>
      </p:sp>
      <p:sp>
        <p:nvSpPr>
          <p:cNvPr id="1249300" name="Rectangle 20"/>
          <p:cNvSpPr>
            <a:spLocks noChangeArrowheads="1"/>
          </p:cNvSpPr>
          <p:nvPr/>
        </p:nvSpPr>
        <p:spPr bwMode="auto">
          <a:xfrm>
            <a:off x="500063" y="3062288"/>
            <a:ext cx="1512887" cy="215900"/>
          </a:xfrm>
          <a:prstGeom prst="rect">
            <a:avLst/>
          </a:prstGeom>
          <a:solidFill>
            <a:srgbClr val="C0C0C0"/>
          </a:solidFill>
          <a:ln w="12700" algn="ctr">
            <a:solidFill>
              <a:schemeClr val="tx1"/>
            </a:solidFill>
            <a:miter lim="800000"/>
            <a:headEnd/>
            <a:tailEnd type="none" w="lg" len="lg"/>
          </a:ln>
        </p:spPr>
        <p:txBody>
          <a:bodyPr wrap="none" anchor="ctr"/>
          <a:lstStyle/>
          <a:p>
            <a:endParaRPr lang="nb-NO"/>
          </a:p>
        </p:txBody>
      </p:sp>
      <p:sp>
        <p:nvSpPr>
          <p:cNvPr id="1249301" name="Rectangle 21"/>
          <p:cNvSpPr>
            <a:spLocks noChangeArrowheads="1"/>
          </p:cNvSpPr>
          <p:nvPr/>
        </p:nvSpPr>
        <p:spPr bwMode="auto">
          <a:xfrm>
            <a:off x="500063" y="3278188"/>
            <a:ext cx="1512887" cy="215900"/>
          </a:xfrm>
          <a:prstGeom prst="rect">
            <a:avLst/>
          </a:prstGeom>
          <a:solidFill>
            <a:srgbClr val="C0C0C0"/>
          </a:solidFill>
          <a:ln w="12700" algn="ctr">
            <a:solidFill>
              <a:schemeClr val="tx1"/>
            </a:solidFill>
            <a:miter lim="800000"/>
            <a:headEnd/>
            <a:tailEnd type="none" w="lg" len="lg"/>
          </a:ln>
        </p:spPr>
        <p:txBody>
          <a:bodyPr wrap="none" anchor="ctr"/>
          <a:lstStyle/>
          <a:p>
            <a:endParaRPr lang="nb-NO"/>
          </a:p>
        </p:txBody>
      </p:sp>
      <p:sp>
        <p:nvSpPr>
          <p:cNvPr id="1249302" name="AutoShape 22"/>
          <p:cNvSpPr>
            <a:spLocks/>
          </p:cNvSpPr>
          <p:nvPr/>
        </p:nvSpPr>
        <p:spPr bwMode="auto">
          <a:xfrm>
            <a:off x="2081213" y="4997450"/>
            <a:ext cx="133350" cy="1519238"/>
          </a:xfrm>
          <a:prstGeom prst="rightBrace">
            <a:avLst>
              <a:gd name="adj1" fmla="val 94941"/>
              <a:gd name="adj2" fmla="val 50000"/>
            </a:avLst>
          </a:prstGeom>
          <a:noFill/>
          <a:ln w="9525">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none" anchor="ctr"/>
          <a:lstStyle/>
          <a:p>
            <a:endParaRPr lang="nb-NO"/>
          </a:p>
        </p:txBody>
      </p:sp>
      <p:sp>
        <p:nvSpPr>
          <p:cNvPr id="1249303" name="Text Box 23"/>
          <p:cNvSpPr txBox="1">
            <a:spLocks noChangeArrowheads="1"/>
          </p:cNvSpPr>
          <p:nvPr/>
        </p:nvSpPr>
        <p:spPr bwMode="auto">
          <a:xfrm>
            <a:off x="2155825" y="5487988"/>
            <a:ext cx="1736725" cy="517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3200" b="1">
                <a:solidFill>
                  <a:schemeClr val="tx1"/>
                </a:solidFill>
                <a:latin typeface="Tahoma" pitchFamily="34" charset="0"/>
              </a:defRPr>
            </a:lvl1pPr>
            <a:lvl2pPr marL="742950" indent="-285750">
              <a:defRPr sz="3200" b="1">
                <a:solidFill>
                  <a:schemeClr val="tx1"/>
                </a:solidFill>
                <a:latin typeface="Tahoma" pitchFamily="34" charset="0"/>
              </a:defRPr>
            </a:lvl2pPr>
            <a:lvl3pPr marL="1143000" indent="-228600">
              <a:defRPr sz="3200" b="1">
                <a:solidFill>
                  <a:schemeClr val="tx1"/>
                </a:solidFill>
                <a:latin typeface="Tahoma" pitchFamily="34" charset="0"/>
              </a:defRPr>
            </a:lvl3pPr>
            <a:lvl4pPr marL="1600200" indent="-228600">
              <a:defRPr sz="3200" b="1">
                <a:solidFill>
                  <a:schemeClr val="tx1"/>
                </a:solidFill>
                <a:latin typeface="Tahoma" pitchFamily="34" charset="0"/>
              </a:defRPr>
            </a:lvl4pPr>
            <a:lvl5pPr marL="2057400" indent="-228600">
              <a:defRPr sz="3200" b="1">
                <a:solidFill>
                  <a:schemeClr val="tx1"/>
                </a:solidFill>
                <a:latin typeface="Tahoma" pitchFamily="34" charset="0"/>
              </a:defRPr>
            </a:lvl5pPr>
            <a:lvl6pPr marL="2514600" indent="-228600" eaLnBrk="0" fontAlgn="base" hangingPunct="0">
              <a:spcBef>
                <a:spcPct val="0"/>
              </a:spcBef>
              <a:spcAft>
                <a:spcPct val="0"/>
              </a:spcAft>
              <a:defRPr sz="3200" b="1">
                <a:solidFill>
                  <a:schemeClr val="tx1"/>
                </a:solidFill>
                <a:latin typeface="Tahoma" pitchFamily="34" charset="0"/>
              </a:defRPr>
            </a:lvl6pPr>
            <a:lvl7pPr marL="2971800" indent="-228600" eaLnBrk="0" fontAlgn="base" hangingPunct="0">
              <a:spcBef>
                <a:spcPct val="0"/>
              </a:spcBef>
              <a:spcAft>
                <a:spcPct val="0"/>
              </a:spcAft>
              <a:defRPr sz="3200" b="1">
                <a:solidFill>
                  <a:schemeClr val="tx1"/>
                </a:solidFill>
                <a:latin typeface="Tahoma" pitchFamily="34" charset="0"/>
              </a:defRPr>
            </a:lvl7pPr>
            <a:lvl8pPr marL="3429000" indent="-228600" eaLnBrk="0" fontAlgn="base" hangingPunct="0">
              <a:spcBef>
                <a:spcPct val="0"/>
              </a:spcBef>
              <a:spcAft>
                <a:spcPct val="0"/>
              </a:spcAft>
              <a:defRPr sz="3200" b="1">
                <a:solidFill>
                  <a:schemeClr val="tx1"/>
                </a:solidFill>
                <a:latin typeface="Tahoma" pitchFamily="34" charset="0"/>
              </a:defRPr>
            </a:lvl8pPr>
            <a:lvl9pPr marL="3886200" indent="-228600" eaLnBrk="0" fontAlgn="base" hangingPunct="0">
              <a:spcBef>
                <a:spcPct val="0"/>
              </a:spcBef>
              <a:spcAft>
                <a:spcPct val="0"/>
              </a:spcAft>
              <a:defRPr sz="3200" b="1">
                <a:solidFill>
                  <a:schemeClr val="tx1"/>
                </a:solidFill>
                <a:latin typeface="Tahoma" pitchFamily="34" charset="0"/>
              </a:defRPr>
            </a:lvl9pPr>
          </a:lstStyle>
          <a:p>
            <a:r>
              <a:rPr lang="en-US" sz="1400" b="0"/>
              <a:t>first 16 reserved for</a:t>
            </a:r>
          </a:p>
          <a:p>
            <a:r>
              <a:rPr lang="en-US" sz="1400" b="0"/>
              <a:t>NTFS metadata</a:t>
            </a:r>
          </a:p>
        </p:txBody>
      </p:sp>
      <p:sp>
        <p:nvSpPr>
          <p:cNvPr id="1249304" name="Rectangle 24"/>
          <p:cNvSpPr>
            <a:spLocks noChangeArrowheads="1"/>
          </p:cNvSpPr>
          <p:nvPr/>
        </p:nvSpPr>
        <p:spPr bwMode="auto">
          <a:xfrm>
            <a:off x="3059113" y="3036888"/>
            <a:ext cx="5976937" cy="468312"/>
          </a:xfrm>
          <a:prstGeom prst="rect">
            <a:avLst/>
          </a:prstGeom>
          <a:solidFill>
            <a:srgbClr val="C0C0C0"/>
          </a:solidFill>
          <a:ln w="12700" algn="ctr">
            <a:solidFill>
              <a:schemeClr val="tx1"/>
            </a:solidFill>
            <a:miter lim="800000"/>
            <a:headEnd/>
            <a:tailEnd type="none" w="lg" len="lg"/>
          </a:ln>
        </p:spPr>
        <p:txBody>
          <a:bodyPr wrap="none" anchor="ctr"/>
          <a:lstStyle/>
          <a:p>
            <a:endParaRPr lang="nb-NO"/>
          </a:p>
        </p:txBody>
      </p:sp>
      <p:sp>
        <p:nvSpPr>
          <p:cNvPr id="1249305" name="Text Box 25"/>
          <p:cNvSpPr txBox="1">
            <a:spLocks noChangeArrowheads="1"/>
          </p:cNvSpPr>
          <p:nvPr/>
        </p:nvSpPr>
        <p:spPr bwMode="auto">
          <a:xfrm rot="2650051">
            <a:off x="2411413" y="2581275"/>
            <a:ext cx="966787"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3200" b="1">
                <a:solidFill>
                  <a:schemeClr val="tx1"/>
                </a:solidFill>
                <a:latin typeface="Tahoma" pitchFamily="34" charset="0"/>
              </a:defRPr>
            </a:lvl1pPr>
            <a:lvl2pPr marL="742950" indent="-285750">
              <a:defRPr sz="3200" b="1">
                <a:solidFill>
                  <a:schemeClr val="tx1"/>
                </a:solidFill>
                <a:latin typeface="Tahoma" pitchFamily="34" charset="0"/>
              </a:defRPr>
            </a:lvl2pPr>
            <a:lvl3pPr marL="1143000" indent="-228600">
              <a:defRPr sz="3200" b="1">
                <a:solidFill>
                  <a:schemeClr val="tx1"/>
                </a:solidFill>
                <a:latin typeface="Tahoma" pitchFamily="34" charset="0"/>
              </a:defRPr>
            </a:lvl3pPr>
            <a:lvl4pPr marL="1600200" indent="-228600">
              <a:defRPr sz="3200" b="1">
                <a:solidFill>
                  <a:schemeClr val="tx1"/>
                </a:solidFill>
                <a:latin typeface="Tahoma" pitchFamily="34" charset="0"/>
              </a:defRPr>
            </a:lvl4pPr>
            <a:lvl5pPr marL="2057400" indent="-228600">
              <a:defRPr sz="3200" b="1">
                <a:solidFill>
                  <a:schemeClr val="tx1"/>
                </a:solidFill>
                <a:latin typeface="Tahoma" pitchFamily="34" charset="0"/>
              </a:defRPr>
            </a:lvl5pPr>
            <a:lvl6pPr marL="2514600" indent="-228600" eaLnBrk="0" fontAlgn="base" hangingPunct="0">
              <a:spcBef>
                <a:spcPct val="0"/>
              </a:spcBef>
              <a:spcAft>
                <a:spcPct val="0"/>
              </a:spcAft>
              <a:defRPr sz="3200" b="1">
                <a:solidFill>
                  <a:schemeClr val="tx1"/>
                </a:solidFill>
                <a:latin typeface="Tahoma" pitchFamily="34" charset="0"/>
              </a:defRPr>
            </a:lvl6pPr>
            <a:lvl7pPr marL="2971800" indent="-228600" eaLnBrk="0" fontAlgn="base" hangingPunct="0">
              <a:spcBef>
                <a:spcPct val="0"/>
              </a:spcBef>
              <a:spcAft>
                <a:spcPct val="0"/>
              </a:spcAft>
              <a:defRPr sz="3200" b="1">
                <a:solidFill>
                  <a:schemeClr val="tx1"/>
                </a:solidFill>
                <a:latin typeface="Tahoma" pitchFamily="34" charset="0"/>
              </a:defRPr>
            </a:lvl7pPr>
            <a:lvl8pPr marL="3429000" indent="-228600" eaLnBrk="0" fontAlgn="base" hangingPunct="0">
              <a:spcBef>
                <a:spcPct val="0"/>
              </a:spcBef>
              <a:spcAft>
                <a:spcPct val="0"/>
              </a:spcAft>
              <a:defRPr sz="3200" b="1">
                <a:solidFill>
                  <a:schemeClr val="tx1"/>
                </a:solidFill>
                <a:latin typeface="Tahoma" pitchFamily="34" charset="0"/>
              </a:defRPr>
            </a:lvl8pPr>
            <a:lvl9pPr marL="3886200" indent="-228600" eaLnBrk="0" fontAlgn="base" hangingPunct="0">
              <a:spcBef>
                <a:spcPct val="0"/>
              </a:spcBef>
              <a:spcAft>
                <a:spcPct val="0"/>
              </a:spcAft>
              <a:defRPr sz="3200" b="1">
                <a:solidFill>
                  <a:schemeClr val="tx1"/>
                </a:solidFill>
                <a:latin typeface="Tahoma" pitchFamily="34" charset="0"/>
              </a:defRPr>
            </a:lvl9pPr>
          </a:lstStyle>
          <a:p>
            <a:r>
              <a:rPr lang="en-US" sz="1000" b="0">
                <a:solidFill>
                  <a:schemeClr val="folHlink"/>
                </a:solidFill>
              </a:rPr>
              <a:t>record header</a:t>
            </a:r>
          </a:p>
        </p:txBody>
      </p:sp>
      <p:sp>
        <p:nvSpPr>
          <p:cNvPr id="1249306" name="Rectangle 26"/>
          <p:cNvSpPr>
            <a:spLocks noChangeArrowheads="1"/>
          </p:cNvSpPr>
          <p:nvPr/>
        </p:nvSpPr>
        <p:spPr bwMode="auto">
          <a:xfrm>
            <a:off x="3059113" y="3036888"/>
            <a:ext cx="144462" cy="468312"/>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249307" name="Text Box 27"/>
          <p:cNvSpPr txBox="1">
            <a:spLocks noChangeArrowheads="1"/>
          </p:cNvSpPr>
          <p:nvPr/>
        </p:nvSpPr>
        <p:spPr bwMode="auto">
          <a:xfrm rot="2650051">
            <a:off x="2713038" y="2597150"/>
            <a:ext cx="922337"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3200" b="1">
                <a:solidFill>
                  <a:schemeClr val="tx1"/>
                </a:solidFill>
                <a:latin typeface="Tahoma" pitchFamily="34" charset="0"/>
              </a:defRPr>
            </a:lvl1pPr>
            <a:lvl2pPr marL="742950" indent="-285750">
              <a:defRPr sz="3200" b="1">
                <a:solidFill>
                  <a:schemeClr val="tx1"/>
                </a:solidFill>
                <a:latin typeface="Tahoma" pitchFamily="34" charset="0"/>
              </a:defRPr>
            </a:lvl2pPr>
            <a:lvl3pPr marL="1143000" indent="-228600">
              <a:defRPr sz="3200" b="1">
                <a:solidFill>
                  <a:schemeClr val="tx1"/>
                </a:solidFill>
                <a:latin typeface="Tahoma" pitchFamily="34" charset="0"/>
              </a:defRPr>
            </a:lvl3pPr>
            <a:lvl4pPr marL="1600200" indent="-228600">
              <a:defRPr sz="3200" b="1">
                <a:solidFill>
                  <a:schemeClr val="tx1"/>
                </a:solidFill>
                <a:latin typeface="Tahoma" pitchFamily="34" charset="0"/>
              </a:defRPr>
            </a:lvl4pPr>
            <a:lvl5pPr marL="2057400" indent="-228600">
              <a:defRPr sz="3200" b="1">
                <a:solidFill>
                  <a:schemeClr val="tx1"/>
                </a:solidFill>
                <a:latin typeface="Tahoma" pitchFamily="34" charset="0"/>
              </a:defRPr>
            </a:lvl5pPr>
            <a:lvl6pPr marL="2514600" indent="-228600" eaLnBrk="0" fontAlgn="base" hangingPunct="0">
              <a:spcBef>
                <a:spcPct val="0"/>
              </a:spcBef>
              <a:spcAft>
                <a:spcPct val="0"/>
              </a:spcAft>
              <a:defRPr sz="3200" b="1">
                <a:solidFill>
                  <a:schemeClr val="tx1"/>
                </a:solidFill>
                <a:latin typeface="Tahoma" pitchFamily="34" charset="0"/>
              </a:defRPr>
            </a:lvl6pPr>
            <a:lvl7pPr marL="2971800" indent="-228600" eaLnBrk="0" fontAlgn="base" hangingPunct="0">
              <a:spcBef>
                <a:spcPct val="0"/>
              </a:spcBef>
              <a:spcAft>
                <a:spcPct val="0"/>
              </a:spcAft>
              <a:defRPr sz="3200" b="1">
                <a:solidFill>
                  <a:schemeClr val="tx1"/>
                </a:solidFill>
                <a:latin typeface="Tahoma" pitchFamily="34" charset="0"/>
              </a:defRPr>
            </a:lvl7pPr>
            <a:lvl8pPr marL="3429000" indent="-228600" eaLnBrk="0" fontAlgn="base" hangingPunct="0">
              <a:spcBef>
                <a:spcPct val="0"/>
              </a:spcBef>
              <a:spcAft>
                <a:spcPct val="0"/>
              </a:spcAft>
              <a:defRPr sz="3200" b="1">
                <a:solidFill>
                  <a:schemeClr val="tx1"/>
                </a:solidFill>
                <a:latin typeface="Tahoma" pitchFamily="34" charset="0"/>
              </a:defRPr>
            </a:lvl8pPr>
            <a:lvl9pPr marL="3886200" indent="-228600" eaLnBrk="0" fontAlgn="base" hangingPunct="0">
              <a:spcBef>
                <a:spcPct val="0"/>
              </a:spcBef>
              <a:spcAft>
                <a:spcPct val="0"/>
              </a:spcAft>
              <a:defRPr sz="3200" b="1">
                <a:solidFill>
                  <a:schemeClr val="tx1"/>
                </a:solidFill>
                <a:latin typeface="Tahoma" pitchFamily="34" charset="0"/>
              </a:defRPr>
            </a:lvl9pPr>
          </a:lstStyle>
          <a:p>
            <a:r>
              <a:rPr lang="en-US" sz="1000" b="0">
                <a:solidFill>
                  <a:schemeClr val="folHlink"/>
                </a:solidFill>
              </a:rPr>
              <a:t>standard info</a:t>
            </a:r>
          </a:p>
        </p:txBody>
      </p:sp>
      <p:sp>
        <p:nvSpPr>
          <p:cNvPr id="1249308" name="Rectangle 28"/>
          <p:cNvSpPr>
            <a:spLocks noChangeArrowheads="1"/>
          </p:cNvSpPr>
          <p:nvPr/>
        </p:nvSpPr>
        <p:spPr bwMode="auto">
          <a:xfrm>
            <a:off x="3200400" y="3036888"/>
            <a:ext cx="401638" cy="468312"/>
          </a:xfrm>
          <a:prstGeom prst="rect">
            <a:avLst/>
          </a:prstGeom>
          <a:solidFill>
            <a:srgbClr val="CCECFF"/>
          </a:solidFill>
          <a:ln w="9525">
            <a:solidFill>
              <a:schemeClr val="tx1"/>
            </a:solidFill>
            <a:miter lim="800000"/>
            <a:headEnd/>
            <a:tailEnd/>
          </a:ln>
        </p:spPr>
        <p:txBody>
          <a:bodyPr wrap="none" anchor="ctr"/>
          <a:lstStyle/>
          <a:p>
            <a:endParaRPr lang="nb-NO"/>
          </a:p>
        </p:txBody>
      </p:sp>
      <p:sp>
        <p:nvSpPr>
          <p:cNvPr id="1249309" name="Text Box 29"/>
          <p:cNvSpPr txBox="1">
            <a:spLocks noChangeArrowheads="1"/>
          </p:cNvSpPr>
          <p:nvPr/>
        </p:nvSpPr>
        <p:spPr bwMode="auto">
          <a:xfrm rot="2650051">
            <a:off x="3276600" y="2674938"/>
            <a:ext cx="698500"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3200" b="1">
                <a:solidFill>
                  <a:schemeClr val="tx1"/>
                </a:solidFill>
                <a:latin typeface="Tahoma" pitchFamily="34" charset="0"/>
              </a:defRPr>
            </a:lvl1pPr>
            <a:lvl2pPr marL="742950" indent="-285750">
              <a:defRPr sz="3200" b="1">
                <a:solidFill>
                  <a:schemeClr val="tx1"/>
                </a:solidFill>
                <a:latin typeface="Tahoma" pitchFamily="34" charset="0"/>
              </a:defRPr>
            </a:lvl2pPr>
            <a:lvl3pPr marL="1143000" indent="-228600">
              <a:defRPr sz="3200" b="1">
                <a:solidFill>
                  <a:schemeClr val="tx1"/>
                </a:solidFill>
                <a:latin typeface="Tahoma" pitchFamily="34" charset="0"/>
              </a:defRPr>
            </a:lvl3pPr>
            <a:lvl4pPr marL="1600200" indent="-228600">
              <a:defRPr sz="3200" b="1">
                <a:solidFill>
                  <a:schemeClr val="tx1"/>
                </a:solidFill>
                <a:latin typeface="Tahoma" pitchFamily="34" charset="0"/>
              </a:defRPr>
            </a:lvl4pPr>
            <a:lvl5pPr marL="2057400" indent="-228600">
              <a:defRPr sz="3200" b="1">
                <a:solidFill>
                  <a:schemeClr val="tx1"/>
                </a:solidFill>
                <a:latin typeface="Tahoma" pitchFamily="34" charset="0"/>
              </a:defRPr>
            </a:lvl5pPr>
            <a:lvl6pPr marL="2514600" indent="-228600" eaLnBrk="0" fontAlgn="base" hangingPunct="0">
              <a:spcBef>
                <a:spcPct val="0"/>
              </a:spcBef>
              <a:spcAft>
                <a:spcPct val="0"/>
              </a:spcAft>
              <a:defRPr sz="3200" b="1">
                <a:solidFill>
                  <a:schemeClr val="tx1"/>
                </a:solidFill>
                <a:latin typeface="Tahoma" pitchFamily="34" charset="0"/>
              </a:defRPr>
            </a:lvl6pPr>
            <a:lvl7pPr marL="2971800" indent="-228600" eaLnBrk="0" fontAlgn="base" hangingPunct="0">
              <a:spcBef>
                <a:spcPct val="0"/>
              </a:spcBef>
              <a:spcAft>
                <a:spcPct val="0"/>
              </a:spcAft>
              <a:defRPr sz="3200" b="1">
                <a:solidFill>
                  <a:schemeClr val="tx1"/>
                </a:solidFill>
                <a:latin typeface="Tahoma" pitchFamily="34" charset="0"/>
              </a:defRPr>
            </a:lvl7pPr>
            <a:lvl8pPr marL="3429000" indent="-228600" eaLnBrk="0" fontAlgn="base" hangingPunct="0">
              <a:spcBef>
                <a:spcPct val="0"/>
              </a:spcBef>
              <a:spcAft>
                <a:spcPct val="0"/>
              </a:spcAft>
              <a:defRPr sz="3200" b="1">
                <a:solidFill>
                  <a:schemeClr val="tx1"/>
                </a:solidFill>
                <a:latin typeface="Tahoma" pitchFamily="34" charset="0"/>
              </a:defRPr>
            </a:lvl8pPr>
            <a:lvl9pPr marL="3886200" indent="-228600" eaLnBrk="0" fontAlgn="base" hangingPunct="0">
              <a:spcBef>
                <a:spcPct val="0"/>
              </a:spcBef>
              <a:spcAft>
                <a:spcPct val="0"/>
              </a:spcAft>
              <a:defRPr sz="3200" b="1">
                <a:solidFill>
                  <a:schemeClr val="tx1"/>
                </a:solidFill>
                <a:latin typeface="Tahoma" pitchFamily="34" charset="0"/>
              </a:defRPr>
            </a:lvl9pPr>
          </a:lstStyle>
          <a:p>
            <a:r>
              <a:rPr lang="en-US" sz="1000" b="0">
                <a:solidFill>
                  <a:schemeClr val="folHlink"/>
                </a:solidFill>
              </a:rPr>
              <a:t>file name</a:t>
            </a:r>
          </a:p>
        </p:txBody>
      </p:sp>
      <p:sp>
        <p:nvSpPr>
          <p:cNvPr id="1249310" name="Rectangle 30"/>
          <p:cNvSpPr>
            <a:spLocks noChangeArrowheads="1"/>
          </p:cNvSpPr>
          <p:nvPr/>
        </p:nvSpPr>
        <p:spPr bwMode="auto">
          <a:xfrm>
            <a:off x="3598863" y="3036888"/>
            <a:ext cx="401637" cy="468312"/>
          </a:xfrm>
          <a:prstGeom prst="rect">
            <a:avLst/>
          </a:prstGeom>
          <a:solidFill>
            <a:srgbClr val="66CCFF"/>
          </a:solidFill>
          <a:ln w="9525">
            <a:solidFill>
              <a:schemeClr val="tx1"/>
            </a:solidFill>
            <a:miter lim="800000"/>
            <a:headEnd/>
            <a:tailEnd/>
          </a:ln>
        </p:spPr>
        <p:txBody>
          <a:bodyPr wrap="none" anchor="ctr"/>
          <a:lstStyle/>
          <a:p>
            <a:endParaRPr lang="nb-NO"/>
          </a:p>
        </p:txBody>
      </p:sp>
      <p:sp>
        <p:nvSpPr>
          <p:cNvPr id="1249311" name="Text Box 31"/>
          <p:cNvSpPr txBox="1">
            <a:spLocks noChangeArrowheads="1"/>
          </p:cNvSpPr>
          <p:nvPr/>
        </p:nvSpPr>
        <p:spPr bwMode="auto">
          <a:xfrm rot="2650051">
            <a:off x="3462338" y="2619375"/>
            <a:ext cx="857250"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3200" b="1">
                <a:solidFill>
                  <a:schemeClr val="tx1"/>
                </a:solidFill>
                <a:latin typeface="Tahoma" pitchFamily="34" charset="0"/>
              </a:defRPr>
            </a:lvl1pPr>
            <a:lvl2pPr marL="742950" indent="-285750">
              <a:defRPr sz="3200" b="1">
                <a:solidFill>
                  <a:schemeClr val="tx1"/>
                </a:solidFill>
                <a:latin typeface="Tahoma" pitchFamily="34" charset="0"/>
              </a:defRPr>
            </a:lvl2pPr>
            <a:lvl3pPr marL="1143000" indent="-228600">
              <a:defRPr sz="3200" b="1">
                <a:solidFill>
                  <a:schemeClr val="tx1"/>
                </a:solidFill>
                <a:latin typeface="Tahoma" pitchFamily="34" charset="0"/>
              </a:defRPr>
            </a:lvl3pPr>
            <a:lvl4pPr marL="1600200" indent="-228600">
              <a:defRPr sz="3200" b="1">
                <a:solidFill>
                  <a:schemeClr val="tx1"/>
                </a:solidFill>
                <a:latin typeface="Tahoma" pitchFamily="34" charset="0"/>
              </a:defRPr>
            </a:lvl4pPr>
            <a:lvl5pPr marL="2057400" indent="-228600">
              <a:defRPr sz="3200" b="1">
                <a:solidFill>
                  <a:schemeClr val="tx1"/>
                </a:solidFill>
                <a:latin typeface="Tahoma" pitchFamily="34" charset="0"/>
              </a:defRPr>
            </a:lvl5pPr>
            <a:lvl6pPr marL="2514600" indent="-228600" eaLnBrk="0" fontAlgn="base" hangingPunct="0">
              <a:spcBef>
                <a:spcPct val="0"/>
              </a:spcBef>
              <a:spcAft>
                <a:spcPct val="0"/>
              </a:spcAft>
              <a:defRPr sz="3200" b="1">
                <a:solidFill>
                  <a:schemeClr val="tx1"/>
                </a:solidFill>
                <a:latin typeface="Tahoma" pitchFamily="34" charset="0"/>
              </a:defRPr>
            </a:lvl6pPr>
            <a:lvl7pPr marL="2971800" indent="-228600" eaLnBrk="0" fontAlgn="base" hangingPunct="0">
              <a:spcBef>
                <a:spcPct val="0"/>
              </a:spcBef>
              <a:spcAft>
                <a:spcPct val="0"/>
              </a:spcAft>
              <a:defRPr sz="3200" b="1">
                <a:solidFill>
                  <a:schemeClr val="tx1"/>
                </a:solidFill>
                <a:latin typeface="Tahoma" pitchFamily="34" charset="0"/>
              </a:defRPr>
            </a:lvl7pPr>
            <a:lvl8pPr marL="3429000" indent="-228600" eaLnBrk="0" fontAlgn="base" hangingPunct="0">
              <a:spcBef>
                <a:spcPct val="0"/>
              </a:spcBef>
              <a:spcAft>
                <a:spcPct val="0"/>
              </a:spcAft>
              <a:defRPr sz="3200" b="1">
                <a:solidFill>
                  <a:schemeClr val="tx1"/>
                </a:solidFill>
                <a:latin typeface="Tahoma" pitchFamily="34" charset="0"/>
              </a:defRPr>
            </a:lvl8pPr>
            <a:lvl9pPr marL="3886200" indent="-228600" eaLnBrk="0" fontAlgn="base" hangingPunct="0">
              <a:spcBef>
                <a:spcPct val="0"/>
              </a:spcBef>
              <a:spcAft>
                <a:spcPct val="0"/>
              </a:spcAft>
              <a:defRPr sz="3200" b="1">
                <a:solidFill>
                  <a:schemeClr val="tx1"/>
                </a:solidFill>
                <a:latin typeface="Tahoma" pitchFamily="34" charset="0"/>
              </a:defRPr>
            </a:lvl9pPr>
          </a:lstStyle>
          <a:p>
            <a:r>
              <a:rPr lang="en-US" sz="1000" b="0">
                <a:solidFill>
                  <a:schemeClr val="folHlink"/>
                </a:solidFill>
              </a:rPr>
              <a:t>data header</a:t>
            </a:r>
          </a:p>
        </p:txBody>
      </p:sp>
      <p:sp>
        <p:nvSpPr>
          <p:cNvPr id="1249312" name="Rectangle 32"/>
          <p:cNvSpPr>
            <a:spLocks noChangeArrowheads="1"/>
          </p:cNvSpPr>
          <p:nvPr/>
        </p:nvSpPr>
        <p:spPr bwMode="auto">
          <a:xfrm>
            <a:off x="3995738" y="3036888"/>
            <a:ext cx="144462" cy="468312"/>
          </a:xfrm>
          <a:prstGeom prst="rect">
            <a:avLst/>
          </a:prstGeom>
          <a:solidFill>
            <a:schemeClr val="folHlink"/>
          </a:solidFill>
          <a:ln w="9525">
            <a:solidFill>
              <a:schemeClr val="tx1"/>
            </a:solidFill>
            <a:miter lim="800000"/>
            <a:headEnd/>
            <a:tailEnd/>
          </a:ln>
        </p:spPr>
        <p:txBody>
          <a:bodyPr wrap="none" anchor="ctr"/>
          <a:lstStyle/>
          <a:p>
            <a:endParaRPr lang="nb-NO"/>
          </a:p>
        </p:txBody>
      </p:sp>
      <p:grpSp>
        <p:nvGrpSpPr>
          <p:cNvPr id="2" name="Group 33"/>
          <p:cNvGrpSpPr>
            <a:grpSpLocks/>
          </p:cNvGrpSpPr>
          <p:nvPr/>
        </p:nvGrpSpPr>
        <p:grpSpPr bwMode="auto">
          <a:xfrm>
            <a:off x="3959225" y="2439988"/>
            <a:ext cx="5041900" cy="244475"/>
            <a:chOff x="2494" y="1575"/>
            <a:chExt cx="3176" cy="154"/>
          </a:xfrm>
        </p:grpSpPr>
        <p:sp>
          <p:nvSpPr>
            <p:cNvPr id="67657" name="Line 34"/>
            <p:cNvSpPr>
              <a:spLocks noChangeShapeType="1"/>
            </p:cNvSpPr>
            <p:nvPr/>
          </p:nvSpPr>
          <p:spPr bwMode="auto">
            <a:xfrm>
              <a:off x="2494" y="1661"/>
              <a:ext cx="317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nb-NO"/>
            </a:p>
          </p:txBody>
        </p:sp>
        <p:sp>
          <p:nvSpPr>
            <p:cNvPr id="67658" name="Text Box 35"/>
            <p:cNvSpPr txBox="1">
              <a:spLocks noChangeArrowheads="1"/>
            </p:cNvSpPr>
            <p:nvPr/>
          </p:nvSpPr>
          <p:spPr bwMode="auto">
            <a:xfrm>
              <a:off x="3572" y="1575"/>
              <a:ext cx="896" cy="154"/>
            </a:xfrm>
            <a:prstGeom prst="rect">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3200" b="1">
                  <a:solidFill>
                    <a:schemeClr val="tx1"/>
                  </a:solidFill>
                  <a:latin typeface="Tahoma" pitchFamily="34" charset="0"/>
                </a:defRPr>
              </a:lvl1pPr>
              <a:lvl2pPr marL="742950" indent="-285750">
                <a:defRPr sz="3200" b="1">
                  <a:solidFill>
                    <a:schemeClr val="tx1"/>
                  </a:solidFill>
                  <a:latin typeface="Tahoma" pitchFamily="34" charset="0"/>
                </a:defRPr>
              </a:lvl2pPr>
              <a:lvl3pPr marL="1143000" indent="-228600">
                <a:defRPr sz="3200" b="1">
                  <a:solidFill>
                    <a:schemeClr val="tx1"/>
                  </a:solidFill>
                  <a:latin typeface="Tahoma" pitchFamily="34" charset="0"/>
                </a:defRPr>
              </a:lvl3pPr>
              <a:lvl4pPr marL="1600200" indent="-228600">
                <a:defRPr sz="3200" b="1">
                  <a:solidFill>
                    <a:schemeClr val="tx1"/>
                  </a:solidFill>
                  <a:latin typeface="Tahoma" pitchFamily="34" charset="0"/>
                </a:defRPr>
              </a:lvl4pPr>
              <a:lvl5pPr marL="2057400" indent="-228600">
                <a:defRPr sz="3200" b="1">
                  <a:solidFill>
                    <a:schemeClr val="tx1"/>
                  </a:solidFill>
                  <a:latin typeface="Tahoma" pitchFamily="34" charset="0"/>
                </a:defRPr>
              </a:lvl5pPr>
              <a:lvl6pPr marL="2514600" indent="-228600" eaLnBrk="0" fontAlgn="base" hangingPunct="0">
                <a:spcBef>
                  <a:spcPct val="0"/>
                </a:spcBef>
                <a:spcAft>
                  <a:spcPct val="0"/>
                </a:spcAft>
                <a:defRPr sz="3200" b="1">
                  <a:solidFill>
                    <a:schemeClr val="tx1"/>
                  </a:solidFill>
                  <a:latin typeface="Tahoma" pitchFamily="34" charset="0"/>
                </a:defRPr>
              </a:lvl6pPr>
              <a:lvl7pPr marL="2971800" indent="-228600" eaLnBrk="0" fontAlgn="base" hangingPunct="0">
                <a:spcBef>
                  <a:spcPct val="0"/>
                </a:spcBef>
                <a:spcAft>
                  <a:spcPct val="0"/>
                </a:spcAft>
                <a:defRPr sz="3200" b="1">
                  <a:solidFill>
                    <a:schemeClr val="tx1"/>
                  </a:solidFill>
                  <a:latin typeface="Tahoma" pitchFamily="34" charset="0"/>
                </a:defRPr>
              </a:lvl7pPr>
              <a:lvl8pPr marL="3429000" indent="-228600" eaLnBrk="0" fontAlgn="base" hangingPunct="0">
                <a:spcBef>
                  <a:spcPct val="0"/>
                </a:spcBef>
                <a:spcAft>
                  <a:spcPct val="0"/>
                </a:spcAft>
                <a:defRPr sz="3200" b="1">
                  <a:solidFill>
                    <a:schemeClr val="tx1"/>
                  </a:solidFill>
                  <a:latin typeface="Tahoma" pitchFamily="34" charset="0"/>
                </a:defRPr>
              </a:lvl8pPr>
              <a:lvl9pPr marL="3886200" indent="-228600" eaLnBrk="0" fontAlgn="base" hangingPunct="0">
                <a:spcBef>
                  <a:spcPct val="0"/>
                </a:spcBef>
                <a:spcAft>
                  <a:spcPct val="0"/>
                </a:spcAft>
                <a:defRPr sz="3200" b="1">
                  <a:solidFill>
                    <a:schemeClr val="tx1"/>
                  </a:solidFill>
                  <a:latin typeface="Tahoma" pitchFamily="34" charset="0"/>
                </a:defRPr>
              </a:lvl9pPr>
            </a:lstStyle>
            <a:p>
              <a:r>
                <a:rPr lang="en-US" sz="1000" b="0"/>
                <a:t>info about data blocks</a:t>
              </a:r>
            </a:p>
          </p:txBody>
        </p:sp>
      </p:grpSp>
      <p:sp>
        <p:nvSpPr>
          <p:cNvPr id="1249316" name="Rectangle 36"/>
          <p:cNvSpPr>
            <a:spLocks noChangeArrowheads="1"/>
          </p:cNvSpPr>
          <p:nvPr/>
        </p:nvSpPr>
        <p:spPr bwMode="auto">
          <a:xfrm>
            <a:off x="4140200" y="3036888"/>
            <a:ext cx="4392613" cy="468312"/>
          </a:xfrm>
          <a:prstGeom prst="rect">
            <a:avLst/>
          </a:prstGeom>
          <a:solidFill>
            <a:srgbClr val="DDDDDD"/>
          </a:solidFill>
          <a:ln w="9525">
            <a:solidFill>
              <a:schemeClr val="tx1"/>
            </a:solidFill>
            <a:miter lim="800000"/>
            <a:headEnd/>
            <a:tailEnd/>
          </a:ln>
        </p:spPr>
        <p:txBody>
          <a:bodyPr wrap="none" anchor="ctr"/>
          <a:lstStyle/>
          <a:p>
            <a:pPr algn="ctr"/>
            <a:r>
              <a:rPr lang="en-US" sz="1400" b="0"/>
              <a:t>…data…</a:t>
            </a:r>
          </a:p>
        </p:txBody>
      </p:sp>
      <p:sp>
        <p:nvSpPr>
          <p:cNvPr id="1249317" name="Text Box 37"/>
          <p:cNvSpPr txBox="1">
            <a:spLocks noChangeArrowheads="1"/>
          </p:cNvSpPr>
          <p:nvPr/>
        </p:nvSpPr>
        <p:spPr bwMode="auto">
          <a:xfrm>
            <a:off x="3725863" y="4622800"/>
            <a:ext cx="5291137" cy="17716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3200" b="1">
                <a:solidFill>
                  <a:schemeClr val="tx1"/>
                </a:solidFill>
                <a:latin typeface="Tahoma" pitchFamily="34" charset="0"/>
              </a:defRPr>
            </a:lvl1pPr>
            <a:lvl2pPr marL="742950" indent="-285750">
              <a:defRPr sz="3200" b="1">
                <a:solidFill>
                  <a:schemeClr val="tx1"/>
                </a:solidFill>
                <a:latin typeface="Tahoma" pitchFamily="34" charset="0"/>
              </a:defRPr>
            </a:lvl2pPr>
            <a:lvl3pPr marL="1143000" indent="-228600">
              <a:defRPr sz="3200" b="1">
                <a:solidFill>
                  <a:schemeClr val="tx1"/>
                </a:solidFill>
                <a:latin typeface="Tahoma" pitchFamily="34" charset="0"/>
              </a:defRPr>
            </a:lvl3pPr>
            <a:lvl4pPr marL="1600200" indent="-228600">
              <a:defRPr sz="3200" b="1">
                <a:solidFill>
                  <a:schemeClr val="tx1"/>
                </a:solidFill>
                <a:latin typeface="Tahoma" pitchFamily="34" charset="0"/>
              </a:defRPr>
            </a:lvl4pPr>
            <a:lvl5pPr marL="2057400" indent="-228600">
              <a:defRPr sz="3200" b="1">
                <a:solidFill>
                  <a:schemeClr val="tx1"/>
                </a:solidFill>
                <a:latin typeface="Tahoma" pitchFamily="34" charset="0"/>
              </a:defRPr>
            </a:lvl5pPr>
            <a:lvl6pPr marL="2514600" indent="-228600" eaLnBrk="0" fontAlgn="base" hangingPunct="0">
              <a:spcBef>
                <a:spcPct val="0"/>
              </a:spcBef>
              <a:spcAft>
                <a:spcPct val="0"/>
              </a:spcAft>
              <a:defRPr sz="3200" b="1">
                <a:solidFill>
                  <a:schemeClr val="tx1"/>
                </a:solidFill>
                <a:latin typeface="Tahoma" pitchFamily="34" charset="0"/>
              </a:defRPr>
            </a:lvl6pPr>
            <a:lvl7pPr marL="2971800" indent="-228600" eaLnBrk="0" fontAlgn="base" hangingPunct="0">
              <a:spcBef>
                <a:spcPct val="0"/>
              </a:spcBef>
              <a:spcAft>
                <a:spcPct val="0"/>
              </a:spcAft>
              <a:defRPr sz="3200" b="1">
                <a:solidFill>
                  <a:schemeClr val="tx1"/>
                </a:solidFill>
                <a:latin typeface="Tahoma" pitchFamily="34" charset="0"/>
              </a:defRPr>
            </a:lvl7pPr>
            <a:lvl8pPr marL="3429000" indent="-228600" eaLnBrk="0" fontAlgn="base" hangingPunct="0">
              <a:spcBef>
                <a:spcPct val="0"/>
              </a:spcBef>
              <a:spcAft>
                <a:spcPct val="0"/>
              </a:spcAft>
              <a:defRPr sz="3200" b="1">
                <a:solidFill>
                  <a:schemeClr val="tx1"/>
                </a:solidFill>
                <a:latin typeface="Tahoma" pitchFamily="34" charset="0"/>
              </a:defRPr>
            </a:lvl8pPr>
            <a:lvl9pPr marL="3886200" indent="-228600" eaLnBrk="0" fontAlgn="base" hangingPunct="0">
              <a:spcBef>
                <a:spcPct val="0"/>
              </a:spcBef>
              <a:spcAft>
                <a:spcPct val="0"/>
              </a:spcAft>
              <a:defRPr sz="3200" b="1">
                <a:solidFill>
                  <a:schemeClr val="tx1"/>
                </a:solidFill>
                <a:latin typeface="Tahoma" pitchFamily="34" charset="0"/>
              </a:defRPr>
            </a:lvl9pPr>
          </a:lstStyle>
          <a:p>
            <a:pPr>
              <a:spcAft>
                <a:spcPct val="50000"/>
              </a:spcAft>
            </a:pPr>
            <a:r>
              <a:rPr lang="en-US" sz="2000" b="0"/>
              <a:t>A file can be …</a:t>
            </a:r>
            <a:endParaRPr lang="en-US" sz="1600" b="0"/>
          </a:p>
          <a:p>
            <a:pPr>
              <a:spcAft>
                <a:spcPct val="50000"/>
              </a:spcAft>
              <a:buFontTx/>
              <a:buChar char="•"/>
            </a:pPr>
            <a:r>
              <a:rPr lang="en-US" sz="1600" b="0"/>
              <a:t> stored </a:t>
            </a:r>
            <a:r>
              <a:rPr lang="en-US" sz="1600" b="0">
                <a:solidFill>
                  <a:schemeClr val="folHlink"/>
                </a:solidFill>
              </a:rPr>
              <a:t>within the record</a:t>
            </a:r>
            <a:r>
              <a:rPr lang="en-US" sz="1600" b="0"/>
              <a:t> (immediate file, &lt; few 100 B)</a:t>
            </a:r>
          </a:p>
          <a:p>
            <a:pPr>
              <a:spcAft>
                <a:spcPct val="50000"/>
              </a:spcAft>
              <a:buFontTx/>
              <a:buChar char="•"/>
            </a:pPr>
            <a:r>
              <a:rPr lang="en-US" sz="1600" b="0"/>
              <a:t> represented by disk block addresses (which hold data):</a:t>
            </a:r>
            <a:br>
              <a:rPr lang="en-US" sz="1600" b="0"/>
            </a:br>
            <a:r>
              <a:rPr lang="en-US" sz="1600" b="0"/>
              <a:t>  </a:t>
            </a:r>
            <a:r>
              <a:rPr lang="en-US" sz="800" b="0"/>
              <a:t> </a:t>
            </a:r>
            <a:r>
              <a:rPr lang="en-US" sz="1600">
                <a:solidFill>
                  <a:schemeClr val="folHlink"/>
                </a:solidFill>
              </a:rPr>
              <a:t>runs</a:t>
            </a:r>
            <a:r>
              <a:rPr lang="en-US" sz="1600" b="0"/>
              <a:t> of consecutive blocks (&lt;addr, no&gt;, like extents)</a:t>
            </a:r>
          </a:p>
          <a:p>
            <a:pPr>
              <a:spcAft>
                <a:spcPct val="50000"/>
              </a:spcAft>
              <a:buFontTx/>
              <a:buChar char="•"/>
            </a:pPr>
            <a:r>
              <a:rPr lang="en-US" sz="1600" b="0"/>
              <a:t> use several records if more runs are needed</a:t>
            </a:r>
          </a:p>
        </p:txBody>
      </p:sp>
      <p:grpSp>
        <p:nvGrpSpPr>
          <p:cNvPr id="3" name="Group 38"/>
          <p:cNvGrpSpPr>
            <a:grpSpLocks/>
          </p:cNvGrpSpPr>
          <p:nvPr/>
        </p:nvGrpSpPr>
        <p:grpSpPr bwMode="auto">
          <a:xfrm>
            <a:off x="4140200" y="2840038"/>
            <a:ext cx="647700" cy="665162"/>
            <a:chOff x="2631" y="1789"/>
            <a:chExt cx="408" cy="419"/>
          </a:xfrm>
        </p:grpSpPr>
        <p:grpSp>
          <p:nvGrpSpPr>
            <p:cNvPr id="4" name="Group 39"/>
            <p:cNvGrpSpPr>
              <a:grpSpLocks/>
            </p:cNvGrpSpPr>
            <p:nvPr/>
          </p:nvGrpSpPr>
          <p:grpSpPr bwMode="auto">
            <a:xfrm>
              <a:off x="2631" y="1913"/>
              <a:ext cx="408" cy="295"/>
              <a:chOff x="2608" y="2500"/>
              <a:chExt cx="408" cy="295"/>
            </a:xfrm>
          </p:grpSpPr>
          <p:sp>
            <p:nvSpPr>
              <p:cNvPr id="67655" name="Rectangle 40"/>
              <p:cNvSpPr>
                <a:spLocks noChangeArrowheads="1"/>
              </p:cNvSpPr>
              <p:nvPr/>
            </p:nvSpPr>
            <p:spPr bwMode="auto">
              <a:xfrm>
                <a:off x="2608" y="2500"/>
                <a:ext cx="204" cy="295"/>
              </a:xfrm>
              <a:prstGeom prst="rect">
                <a:avLst/>
              </a:prstGeom>
              <a:solidFill>
                <a:srgbClr val="FF9933"/>
              </a:solidFill>
              <a:ln w="9525">
                <a:solidFill>
                  <a:schemeClr val="tx1"/>
                </a:solidFill>
                <a:miter lim="800000"/>
                <a:headEnd/>
                <a:tailEnd/>
              </a:ln>
            </p:spPr>
            <p:txBody>
              <a:bodyPr wrap="none" anchor="ctr"/>
              <a:lstStyle/>
              <a:p>
                <a:pPr algn="ctr"/>
                <a:r>
                  <a:rPr lang="en-US" sz="1400"/>
                  <a:t>20</a:t>
                </a:r>
              </a:p>
            </p:txBody>
          </p:sp>
          <p:sp>
            <p:nvSpPr>
              <p:cNvPr id="67656" name="Rectangle 41"/>
              <p:cNvSpPr>
                <a:spLocks noChangeArrowheads="1"/>
              </p:cNvSpPr>
              <p:nvPr/>
            </p:nvSpPr>
            <p:spPr bwMode="auto">
              <a:xfrm>
                <a:off x="2812" y="2500"/>
                <a:ext cx="204" cy="295"/>
              </a:xfrm>
              <a:prstGeom prst="rect">
                <a:avLst/>
              </a:prstGeom>
              <a:solidFill>
                <a:srgbClr val="FF9933"/>
              </a:solidFill>
              <a:ln w="9525">
                <a:solidFill>
                  <a:schemeClr val="tx1"/>
                </a:solidFill>
                <a:miter lim="800000"/>
                <a:headEnd/>
                <a:tailEnd/>
              </a:ln>
            </p:spPr>
            <p:txBody>
              <a:bodyPr wrap="none" anchor="ctr"/>
              <a:lstStyle/>
              <a:p>
                <a:pPr algn="ctr"/>
                <a:r>
                  <a:rPr lang="en-US" sz="1400" b="0"/>
                  <a:t>4</a:t>
                </a:r>
              </a:p>
            </p:txBody>
          </p:sp>
        </p:grpSp>
        <p:sp>
          <p:nvSpPr>
            <p:cNvPr id="67654" name="Text Box 42"/>
            <p:cNvSpPr txBox="1">
              <a:spLocks noChangeArrowheads="1"/>
            </p:cNvSpPr>
            <p:nvPr/>
          </p:nvSpPr>
          <p:spPr bwMode="auto">
            <a:xfrm>
              <a:off x="2693" y="1789"/>
              <a:ext cx="284" cy="14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3200" b="1">
                  <a:solidFill>
                    <a:schemeClr val="tx1"/>
                  </a:solidFill>
                  <a:latin typeface="Tahoma" pitchFamily="34" charset="0"/>
                </a:defRPr>
              </a:lvl1pPr>
              <a:lvl2pPr marL="742950" indent="-285750">
                <a:defRPr sz="3200" b="1">
                  <a:solidFill>
                    <a:schemeClr val="tx1"/>
                  </a:solidFill>
                  <a:latin typeface="Tahoma" pitchFamily="34" charset="0"/>
                </a:defRPr>
              </a:lvl2pPr>
              <a:lvl3pPr marL="1143000" indent="-228600">
                <a:defRPr sz="3200" b="1">
                  <a:solidFill>
                    <a:schemeClr val="tx1"/>
                  </a:solidFill>
                  <a:latin typeface="Tahoma" pitchFamily="34" charset="0"/>
                </a:defRPr>
              </a:lvl3pPr>
              <a:lvl4pPr marL="1600200" indent="-228600">
                <a:defRPr sz="3200" b="1">
                  <a:solidFill>
                    <a:schemeClr val="tx1"/>
                  </a:solidFill>
                  <a:latin typeface="Tahoma" pitchFamily="34" charset="0"/>
                </a:defRPr>
              </a:lvl4pPr>
              <a:lvl5pPr marL="2057400" indent="-228600">
                <a:defRPr sz="3200" b="1">
                  <a:solidFill>
                    <a:schemeClr val="tx1"/>
                  </a:solidFill>
                  <a:latin typeface="Tahoma" pitchFamily="34" charset="0"/>
                </a:defRPr>
              </a:lvl5pPr>
              <a:lvl6pPr marL="2514600" indent="-228600" eaLnBrk="0" fontAlgn="base" hangingPunct="0">
                <a:spcBef>
                  <a:spcPct val="0"/>
                </a:spcBef>
                <a:spcAft>
                  <a:spcPct val="0"/>
                </a:spcAft>
                <a:defRPr sz="3200" b="1">
                  <a:solidFill>
                    <a:schemeClr val="tx1"/>
                  </a:solidFill>
                  <a:latin typeface="Tahoma" pitchFamily="34" charset="0"/>
                </a:defRPr>
              </a:lvl6pPr>
              <a:lvl7pPr marL="2971800" indent="-228600" eaLnBrk="0" fontAlgn="base" hangingPunct="0">
                <a:spcBef>
                  <a:spcPct val="0"/>
                </a:spcBef>
                <a:spcAft>
                  <a:spcPct val="0"/>
                </a:spcAft>
                <a:defRPr sz="3200" b="1">
                  <a:solidFill>
                    <a:schemeClr val="tx1"/>
                  </a:solidFill>
                  <a:latin typeface="Tahoma" pitchFamily="34" charset="0"/>
                </a:defRPr>
              </a:lvl7pPr>
              <a:lvl8pPr marL="3429000" indent="-228600" eaLnBrk="0" fontAlgn="base" hangingPunct="0">
                <a:spcBef>
                  <a:spcPct val="0"/>
                </a:spcBef>
                <a:spcAft>
                  <a:spcPct val="0"/>
                </a:spcAft>
                <a:defRPr sz="3200" b="1">
                  <a:solidFill>
                    <a:schemeClr val="tx1"/>
                  </a:solidFill>
                  <a:latin typeface="Tahoma" pitchFamily="34" charset="0"/>
                </a:defRPr>
              </a:lvl8pPr>
              <a:lvl9pPr marL="3886200" indent="-228600" eaLnBrk="0" fontAlgn="base" hangingPunct="0">
                <a:spcBef>
                  <a:spcPct val="0"/>
                </a:spcBef>
                <a:spcAft>
                  <a:spcPct val="0"/>
                </a:spcAft>
                <a:defRPr sz="3200" b="1">
                  <a:solidFill>
                    <a:schemeClr val="tx1"/>
                  </a:solidFill>
                  <a:latin typeface="Tahoma" pitchFamily="34" charset="0"/>
                </a:defRPr>
              </a:lvl9pPr>
            </a:lstStyle>
            <a:p>
              <a:pPr algn="ctr"/>
              <a:r>
                <a:rPr lang="en-US" sz="900" b="0">
                  <a:solidFill>
                    <a:schemeClr val="folHlink"/>
                  </a:solidFill>
                </a:rPr>
                <a:t>run 1</a:t>
              </a:r>
            </a:p>
          </p:txBody>
        </p:sp>
      </p:grpSp>
      <p:grpSp>
        <p:nvGrpSpPr>
          <p:cNvPr id="5" name="Group 43"/>
          <p:cNvGrpSpPr>
            <a:grpSpLocks/>
          </p:cNvGrpSpPr>
          <p:nvPr/>
        </p:nvGrpSpPr>
        <p:grpSpPr bwMode="auto">
          <a:xfrm>
            <a:off x="4787900" y="2840038"/>
            <a:ext cx="647700" cy="665162"/>
            <a:chOff x="3039" y="1789"/>
            <a:chExt cx="408" cy="419"/>
          </a:xfrm>
        </p:grpSpPr>
        <p:grpSp>
          <p:nvGrpSpPr>
            <p:cNvPr id="6" name="Group 44"/>
            <p:cNvGrpSpPr>
              <a:grpSpLocks/>
            </p:cNvGrpSpPr>
            <p:nvPr/>
          </p:nvGrpSpPr>
          <p:grpSpPr bwMode="auto">
            <a:xfrm>
              <a:off x="3039" y="1913"/>
              <a:ext cx="408" cy="295"/>
              <a:chOff x="2608" y="2500"/>
              <a:chExt cx="408" cy="295"/>
            </a:xfrm>
          </p:grpSpPr>
          <p:sp>
            <p:nvSpPr>
              <p:cNvPr id="67651" name="Rectangle 45"/>
              <p:cNvSpPr>
                <a:spLocks noChangeArrowheads="1"/>
              </p:cNvSpPr>
              <p:nvPr/>
            </p:nvSpPr>
            <p:spPr bwMode="auto">
              <a:xfrm>
                <a:off x="2608" y="2500"/>
                <a:ext cx="204" cy="295"/>
              </a:xfrm>
              <a:prstGeom prst="rect">
                <a:avLst/>
              </a:prstGeom>
              <a:solidFill>
                <a:srgbClr val="FF9900"/>
              </a:solidFill>
              <a:ln w="9525">
                <a:solidFill>
                  <a:schemeClr val="tx1"/>
                </a:solidFill>
                <a:miter lim="800000"/>
                <a:headEnd/>
                <a:tailEnd/>
              </a:ln>
            </p:spPr>
            <p:txBody>
              <a:bodyPr wrap="none" anchor="ctr"/>
              <a:lstStyle/>
              <a:p>
                <a:pPr algn="ctr"/>
                <a:r>
                  <a:rPr lang="en-US" sz="1400"/>
                  <a:t>30</a:t>
                </a:r>
              </a:p>
            </p:txBody>
          </p:sp>
          <p:sp>
            <p:nvSpPr>
              <p:cNvPr id="67652" name="Rectangle 46"/>
              <p:cNvSpPr>
                <a:spLocks noChangeArrowheads="1"/>
              </p:cNvSpPr>
              <p:nvPr/>
            </p:nvSpPr>
            <p:spPr bwMode="auto">
              <a:xfrm>
                <a:off x="2812" y="2500"/>
                <a:ext cx="204" cy="295"/>
              </a:xfrm>
              <a:prstGeom prst="rect">
                <a:avLst/>
              </a:prstGeom>
              <a:solidFill>
                <a:srgbClr val="FF9933"/>
              </a:solidFill>
              <a:ln w="9525">
                <a:solidFill>
                  <a:schemeClr val="tx1"/>
                </a:solidFill>
                <a:miter lim="800000"/>
                <a:headEnd/>
                <a:tailEnd/>
              </a:ln>
            </p:spPr>
            <p:txBody>
              <a:bodyPr wrap="none" anchor="ctr"/>
              <a:lstStyle/>
              <a:p>
                <a:pPr algn="ctr"/>
                <a:r>
                  <a:rPr lang="en-US" sz="1400" b="0"/>
                  <a:t>2</a:t>
                </a:r>
              </a:p>
            </p:txBody>
          </p:sp>
        </p:grpSp>
        <p:sp>
          <p:nvSpPr>
            <p:cNvPr id="67650" name="Text Box 47"/>
            <p:cNvSpPr txBox="1">
              <a:spLocks noChangeArrowheads="1"/>
            </p:cNvSpPr>
            <p:nvPr/>
          </p:nvSpPr>
          <p:spPr bwMode="auto">
            <a:xfrm>
              <a:off x="3101" y="1789"/>
              <a:ext cx="284" cy="14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3200" b="1">
                  <a:solidFill>
                    <a:schemeClr val="tx1"/>
                  </a:solidFill>
                  <a:latin typeface="Tahoma" pitchFamily="34" charset="0"/>
                </a:defRPr>
              </a:lvl1pPr>
              <a:lvl2pPr marL="742950" indent="-285750">
                <a:defRPr sz="3200" b="1">
                  <a:solidFill>
                    <a:schemeClr val="tx1"/>
                  </a:solidFill>
                  <a:latin typeface="Tahoma" pitchFamily="34" charset="0"/>
                </a:defRPr>
              </a:lvl2pPr>
              <a:lvl3pPr marL="1143000" indent="-228600">
                <a:defRPr sz="3200" b="1">
                  <a:solidFill>
                    <a:schemeClr val="tx1"/>
                  </a:solidFill>
                  <a:latin typeface="Tahoma" pitchFamily="34" charset="0"/>
                </a:defRPr>
              </a:lvl3pPr>
              <a:lvl4pPr marL="1600200" indent="-228600">
                <a:defRPr sz="3200" b="1">
                  <a:solidFill>
                    <a:schemeClr val="tx1"/>
                  </a:solidFill>
                  <a:latin typeface="Tahoma" pitchFamily="34" charset="0"/>
                </a:defRPr>
              </a:lvl4pPr>
              <a:lvl5pPr marL="2057400" indent="-228600">
                <a:defRPr sz="3200" b="1">
                  <a:solidFill>
                    <a:schemeClr val="tx1"/>
                  </a:solidFill>
                  <a:latin typeface="Tahoma" pitchFamily="34" charset="0"/>
                </a:defRPr>
              </a:lvl5pPr>
              <a:lvl6pPr marL="2514600" indent="-228600" eaLnBrk="0" fontAlgn="base" hangingPunct="0">
                <a:spcBef>
                  <a:spcPct val="0"/>
                </a:spcBef>
                <a:spcAft>
                  <a:spcPct val="0"/>
                </a:spcAft>
                <a:defRPr sz="3200" b="1">
                  <a:solidFill>
                    <a:schemeClr val="tx1"/>
                  </a:solidFill>
                  <a:latin typeface="Tahoma" pitchFamily="34" charset="0"/>
                </a:defRPr>
              </a:lvl6pPr>
              <a:lvl7pPr marL="2971800" indent="-228600" eaLnBrk="0" fontAlgn="base" hangingPunct="0">
                <a:spcBef>
                  <a:spcPct val="0"/>
                </a:spcBef>
                <a:spcAft>
                  <a:spcPct val="0"/>
                </a:spcAft>
                <a:defRPr sz="3200" b="1">
                  <a:solidFill>
                    <a:schemeClr val="tx1"/>
                  </a:solidFill>
                  <a:latin typeface="Tahoma" pitchFamily="34" charset="0"/>
                </a:defRPr>
              </a:lvl7pPr>
              <a:lvl8pPr marL="3429000" indent="-228600" eaLnBrk="0" fontAlgn="base" hangingPunct="0">
                <a:spcBef>
                  <a:spcPct val="0"/>
                </a:spcBef>
                <a:spcAft>
                  <a:spcPct val="0"/>
                </a:spcAft>
                <a:defRPr sz="3200" b="1">
                  <a:solidFill>
                    <a:schemeClr val="tx1"/>
                  </a:solidFill>
                  <a:latin typeface="Tahoma" pitchFamily="34" charset="0"/>
                </a:defRPr>
              </a:lvl8pPr>
              <a:lvl9pPr marL="3886200" indent="-228600" eaLnBrk="0" fontAlgn="base" hangingPunct="0">
                <a:spcBef>
                  <a:spcPct val="0"/>
                </a:spcBef>
                <a:spcAft>
                  <a:spcPct val="0"/>
                </a:spcAft>
                <a:defRPr sz="3200" b="1">
                  <a:solidFill>
                    <a:schemeClr val="tx1"/>
                  </a:solidFill>
                  <a:latin typeface="Tahoma" pitchFamily="34" charset="0"/>
                </a:defRPr>
              </a:lvl9pPr>
            </a:lstStyle>
            <a:p>
              <a:r>
                <a:rPr lang="en-US" sz="900" b="0">
                  <a:solidFill>
                    <a:schemeClr val="folHlink"/>
                  </a:solidFill>
                </a:rPr>
                <a:t>run 2</a:t>
              </a:r>
            </a:p>
          </p:txBody>
        </p:sp>
      </p:grpSp>
      <p:grpSp>
        <p:nvGrpSpPr>
          <p:cNvPr id="7" name="Group 48"/>
          <p:cNvGrpSpPr>
            <a:grpSpLocks/>
          </p:cNvGrpSpPr>
          <p:nvPr/>
        </p:nvGrpSpPr>
        <p:grpSpPr bwMode="auto">
          <a:xfrm>
            <a:off x="5435600" y="2840038"/>
            <a:ext cx="647700" cy="665162"/>
            <a:chOff x="3447" y="1789"/>
            <a:chExt cx="408" cy="419"/>
          </a:xfrm>
        </p:grpSpPr>
        <p:grpSp>
          <p:nvGrpSpPr>
            <p:cNvPr id="8" name="Group 49"/>
            <p:cNvGrpSpPr>
              <a:grpSpLocks/>
            </p:cNvGrpSpPr>
            <p:nvPr/>
          </p:nvGrpSpPr>
          <p:grpSpPr bwMode="auto">
            <a:xfrm>
              <a:off x="3447" y="1913"/>
              <a:ext cx="408" cy="295"/>
              <a:chOff x="2608" y="2500"/>
              <a:chExt cx="408" cy="295"/>
            </a:xfrm>
          </p:grpSpPr>
          <p:sp>
            <p:nvSpPr>
              <p:cNvPr id="67647" name="Rectangle 50"/>
              <p:cNvSpPr>
                <a:spLocks noChangeArrowheads="1"/>
              </p:cNvSpPr>
              <p:nvPr/>
            </p:nvSpPr>
            <p:spPr bwMode="auto">
              <a:xfrm>
                <a:off x="2608" y="2500"/>
                <a:ext cx="204" cy="295"/>
              </a:xfrm>
              <a:prstGeom prst="rect">
                <a:avLst/>
              </a:prstGeom>
              <a:solidFill>
                <a:srgbClr val="FF9933"/>
              </a:solidFill>
              <a:ln w="9525">
                <a:solidFill>
                  <a:schemeClr val="tx1"/>
                </a:solidFill>
                <a:miter lim="800000"/>
                <a:headEnd/>
                <a:tailEnd/>
              </a:ln>
            </p:spPr>
            <p:txBody>
              <a:bodyPr wrap="none" anchor="ctr"/>
              <a:lstStyle/>
              <a:p>
                <a:pPr algn="ctr"/>
                <a:r>
                  <a:rPr lang="en-US" sz="1400"/>
                  <a:t>74</a:t>
                </a:r>
              </a:p>
            </p:txBody>
          </p:sp>
          <p:sp>
            <p:nvSpPr>
              <p:cNvPr id="67648" name="Rectangle 51"/>
              <p:cNvSpPr>
                <a:spLocks noChangeArrowheads="1"/>
              </p:cNvSpPr>
              <p:nvPr/>
            </p:nvSpPr>
            <p:spPr bwMode="auto">
              <a:xfrm>
                <a:off x="2812" y="2500"/>
                <a:ext cx="204" cy="295"/>
              </a:xfrm>
              <a:prstGeom prst="rect">
                <a:avLst/>
              </a:prstGeom>
              <a:solidFill>
                <a:srgbClr val="FF9933"/>
              </a:solidFill>
              <a:ln w="9525">
                <a:solidFill>
                  <a:schemeClr val="tx1"/>
                </a:solidFill>
                <a:miter lim="800000"/>
                <a:headEnd/>
                <a:tailEnd/>
              </a:ln>
            </p:spPr>
            <p:txBody>
              <a:bodyPr wrap="none" anchor="ctr"/>
              <a:lstStyle/>
              <a:p>
                <a:pPr algn="ctr"/>
                <a:r>
                  <a:rPr lang="en-US" sz="1400" b="0"/>
                  <a:t>7</a:t>
                </a:r>
              </a:p>
            </p:txBody>
          </p:sp>
        </p:grpSp>
        <p:sp>
          <p:nvSpPr>
            <p:cNvPr id="67646" name="Text Box 52"/>
            <p:cNvSpPr txBox="1">
              <a:spLocks noChangeArrowheads="1"/>
            </p:cNvSpPr>
            <p:nvPr/>
          </p:nvSpPr>
          <p:spPr bwMode="auto">
            <a:xfrm>
              <a:off x="3509" y="1789"/>
              <a:ext cx="284" cy="14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3200" b="1">
                  <a:solidFill>
                    <a:schemeClr val="tx1"/>
                  </a:solidFill>
                  <a:latin typeface="Tahoma" pitchFamily="34" charset="0"/>
                </a:defRPr>
              </a:lvl1pPr>
              <a:lvl2pPr marL="742950" indent="-285750">
                <a:defRPr sz="3200" b="1">
                  <a:solidFill>
                    <a:schemeClr val="tx1"/>
                  </a:solidFill>
                  <a:latin typeface="Tahoma" pitchFamily="34" charset="0"/>
                </a:defRPr>
              </a:lvl2pPr>
              <a:lvl3pPr marL="1143000" indent="-228600">
                <a:defRPr sz="3200" b="1">
                  <a:solidFill>
                    <a:schemeClr val="tx1"/>
                  </a:solidFill>
                  <a:latin typeface="Tahoma" pitchFamily="34" charset="0"/>
                </a:defRPr>
              </a:lvl3pPr>
              <a:lvl4pPr marL="1600200" indent="-228600">
                <a:defRPr sz="3200" b="1">
                  <a:solidFill>
                    <a:schemeClr val="tx1"/>
                  </a:solidFill>
                  <a:latin typeface="Tahoma" pitchFamily="34" charset="0"/>
                </a:defRPr>
              </a:lvl4pPr>
              <a:lvl5pPr marL="2057400" indent="-228600">
                <a:defRPr sz="3200" b="1">
                  <a:solidFill>
                    <a:schemeClr val="tx1"/>
                  </a:solidFill>
                  <a:latin typeface="Tahoma" pitchFamily="34" charset="0"/>
                </a:defRPr>
              </a:lvl5pPr>
              <a:lvl6pPr marL="2514600" indent="-228600" eaLnBrk="0" fontAlgn="base" hangingPunct="0">
                <a:spcBef>
                  <a:spcPct val="0"/>
                </a:spcBef>
                <a:spcAft>
                  <a:spcPct val="0"/>
                </a:spcAft>
                <a:defRPr sz="3200" b="1">
                  <a:solidFill>
                    <a:schemeClr val="tx1"/>
                  </a:solidFill>
                  <a:latin typeface="Tahoma" pitchFamily="34" charset="0"/>
                </a:defRPr>
              </a:lvl6pPr>
              <a:lvl7pPr marL="2971800" indent="-228600" eaLnBrk="0" fontAlgn="base" hangingPunct="0">
                <a:spcBef>
                  <a:spcPct val="0"/>
                </a:spcBef>
                <a:spcAft>
                  <a:spcPct val="0"/>
                </a:spcAft>
                <a:defRPr sz="3200" b="1">
                  <a:solidFill>
                    <a:schemeClr val="tx1"/>
                  </a:solidFill>
                  <a:latin typeface="Tahoma" pitchFamily="34" charset="0"/>
                </a:defRPr>
              </a:lvl7pPr>
              <a:lvl8pPr marL="3429000" indent="-228600" eaLnBrk="0" fontAlgn="base" hangingPunct="0">
                <a:spcBef>
                  <a:spcPct val="0"/>
                </a:spcBef>
                <a:spcAft>
                  <a:spcPct val="0"/>
                </a:spcAft>
                <a:defRPr sz="3200" b="1">
                  <a:solidFill>
                    <a:schemeClr val="tx1"/>
                  </a:solidFill>
                  <a:latin typeface="Tahoma" pitchFamily="34" charset="0"/>
                </a:defRPr>
              </a:lvl8pPr>
              <a:lvl9pPr marL="3886200" indent="-228600" eaLnBrk="0" fontAlgn="base" hangingPunct="0">
                <a:spcBef>
                  <a:spcPct val="0"/>
                </a:spcBef>
                <a:spcAft>
                  <a:spcPct val="0"/>
                </a:spcAft>
                <a:defRPr sz="3200" b="1">
                  <a:solidFill>
                    <a:schemeClr val="tx1"/>
                  </a:solidFill>
                  <a:latin typeface="Tahoma" pitchFamily="34" charset="0"/>
                </a:defRPr>
              </a:lvl9pPr>
            </a:lstStyle>
            <a:p>
              <a:r>
                <a:rPr lang="en-US" sz="900" b="0">
                  <a:solidFill>
                    <a:schemeClr val="folHlink"/>
                  </a:solidFill>
                </a:rPr>
                <a:t>run 3</a:t>
              </a:r>
            </a:p>
          </p:txBody>
        </p:sp>
      </p:grpSp>
      <p:sp>
        <p:nvSpPr>
          <p:cNvPr id="1249333" name="Text Box 53"/>
          <p:cNvSpPr txBox="1">
            <a:spLocks noChangeArrowheads="1"/>
          </p:cNvSpPr>
          <p:nvPr/>
        </p:nvSpPr>
        <p:spPr bwMode="auto">
          <a:xfrm rot="2650051">
            <a:off x="8516938" y="3141663"/>
            <a:ext cx="592137"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3200" b="1">
                <a:solidFill>
                  <a:schemeClr val="tx1"/>
                </a:solidFill>
                <a:latin typeface="Tahoma" pitchFamily="34" charset="0"/>
              </a:defRPr>
            </a:lvl1pPr>
            <a:lvl2pPr marL="742950" indent="-285750">
              <a:defRPr sz="3200" b="1">
                <a:solidFill>
                  <a:schemeClr val="tx1"/>
                </a:solidFill>
                <a:latin typeface="Tahoma" pitchFamily="34" charset="0"/>
              </a:defRPr>
            </a:lvl2pPr>
            <a:lvl3pPr marL="1143000" indent="-228600">
              <a:defRPr sz="3200" b="1">
                <a:solidFill>
                  <a:schemeClr val="tx1"/>
                </a:solidFill>
                <a:latin typeface="Tahoma" pitchFamily="34" charset="0"/>
              </a:defRPr>
            </a:lvl3pPr>
            <a:lvl4pPr marL="1600200" indent="-228600">
              <a:defRPr sz="3200" b="1">
                <a:solidFill>
                  <a:schemeClr val="tx1"/>
                </a:solidFill>
                <a:latin typeface="Tahoma" pitchFamily="34" charset="0"/>
              </a:defRPr>
            </a:lvl4pPr>
            <a:lvl5pPr marL="2057400" indent="-228600">
              <a:defRPr sz="3200" b="1">
                <a:solidFill>
                  <a:schemeClr val="tx1"/>
                </a:solidFill>
                <a:latin typeface="Tahoma" pitchFamily="34" charset="0"/>
              </a:defRPr>
            </a:lvl5pPr>
            <a:lvl6pPr marL="2514600" indent="-228600" eaLnBrk="0" fontAlgn="base" hangingPunct="0">
              <a:spcBef>
                <a:spcPct val="0"/>
              </a:spcBef>
              <a:spcAft>
                <a:spcPct val="0"/>
              </a:spcAft>
              <a:defRPr sz="3200" b="1">
                <a:solidFill>
                  <a:schemeClr val="tx1"/>
                </a:solidFill>
                <a:latin typeface="Tahoma" pitchFamily="34" charset="0"/>
              </a:defRPr>
            </a:lvl6pPr>
            <a:lvl7pPr marL="2971800" indent="-228600" eaLnBrk="0" fontAlgn="base" hangingPunct="0">
              <a:spcBef>
                <a:spcPct val="0"/>
              </a:spcBef>
              <a:spcAft>
                <a:spcPct val="0"/>
              </a:spcAft>
              <a:defRPr sz="3200" b="1">
                <a:solidFill>
                  <a:schemeClr val="tx1"/>
                </a:solidFill>
                <a:latin typeface="Tahoma" pitchFamily="34" charset="0"/>
              </a:defRPr>
            </a:lvl7pPr>
            <a:lvl8pPr marL="3429000" indent="-228600" eaLnBrk="0" fontAlgn="base" hangingPunct="0">
              <a:spcBef>
                <a:spcPct val="0"/>
              </a:spcBef>
              <a:spcAft>
                <a:spcPct val="0"/>
              </a:spcAft>
              <a:defRPr sz="3200" b="1">
                <a:solidFill>
                  <a:schemeClr val="tx1"/>
                </a:solidFill>
                <a:latin typeface="Tahoma" pitchFamily="34" charset="0"/>
              </a:defRPr>
            </a:lvl8pPr>
            <a:lvl9pPr marL="3886200" indent="-228600" eaLnBrk="0" fontAlgn="base" hangingPunct="0">
              <a:spcBef>
                <a:spcPct val="0"/>
              </a:spcBef>
              <a:spcAft>
                <a:spcPct val="0"/>
              </a:spcAft>
              <a:defRPr sz="3200" b="1">
                <a:solidFill>
                  <a:schemeClr val="tx1"/>
                </a:solidFill>
                <a:latin typeface="Tahoma" pitchFamily="34" charset="0"/>
              </a:defRPr>
            </a:lvl9pPr>
          </a:lstStyle>
          <a:p>
            <a:r>
              <a:rPr lang="en-US" sz="1000" b="0"/>
              <a:t>unused</a:t>
            </a:r>
          </a:p>
        </p:txBody>
      </p:sp>
      <p:sp>
        <p:nvSpPr>
          <p:cNvPr id="1249334" name="Text Box 54"/>
          <p:cNvSpPr txBox="1">
            <a:spLocks noChangeArrowheads="1"/>
          </p:cNvSpPr>
          <p:nvPr/>
        </p:nvSpPr>
        <p:spPr bwMode="auto">
          <a:xfrm>
            <a:off x="1979613" y="4365625"/>
            <a:ext cx="1104900"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3200" b="1">
                <a:solidFill>
                  <a:schemeClr val="tx1"/>
                </a:solidFill>
                <a:latin typeface="Tahoma" pitchFamily="34" charset="0"/>
              </a:defRPr>
            </a:lvl1pPr>
            <a:lvl2pPr marL="742950" indent="-285750">
              <a:defRPr sz="3200" b="1">
                <a:solidFill>
                  <a:schemeClr val="tx1"/>
                </a:solidFill>
                <a:latin typeface="Tahoma" pitchFamily="34" charset="0"/>
              </a:defRPr>
            </a:lvl2pPr>
            <a:lvl3pPr marL="1143000" indent="-228600">
              <a:defRPr sz="3200" b="1">
                <a:solidFill>
                  <a:schemeClr val="tx1"/>
                </a:solidFill>
                <a:latin typeface="Tahoma" pitchFamily="34" charset="0"/>
              </a:defRPr>
            </a:lvl3pPr>
            <a:lvl4pPr marL="1600200" indent="-228600">
              <a:defRPr sz="3200" b="1">
                <a:solidFill>
                  <a:schemeClr val="tx1"/>
                </a:solidFill>
                <a:latin typeface="Tahoma" pitchFamily="34" charset="0"/>
              </a:defRPr>
            </a:lvl4pPr>
            <a:lvl5pPr marL="2057400" indent="-228600">
              <a:defRPr sz="3200" b="1">
                <a:solidFill>
                  <a:schemeClr val="tx1"/>
                </a:solidFill>
                <a:latin typeface="Tahoma" pitchFamily="34" charset="0"/>
              </a:defRPr>
            </a:lvl5pPr>
            <a:lvl6pPr marL="2514600" indent="-228600" eaLnBrk="0" fontAlgn="base" hangingPunct="0">
              <a:spcBef>
                <a:spcPct val="0"/>
              </a:spcBef>
              <a:spcAft>
                <a:spcPct val="0"/>
              </a:spcAft>
              <a:defRPr sz="3200" b="1">
                <a:solidFill>
                  <a:schemeClr val="tx1"/>
                </a:solidFill>
                <a:latin typeface="Tahoma" pitchFamily="34" charset="0"/>
              </a:defRPr>
            </a:lvl6pPr>
            <a:lvl7pPr marL="2971800" indent="-228600" eaLnBrk="0" fontAlgn="base" hangingPunct="0">
              <a:spcBef>
                <a:spcPct val="0"/>
              </a:spcBef>
              <a:spcAft>
                <a:spcPct val="0"/>
              </a:spcAft>
              <a:defRPr sz="3200" b="1">
                <a:solidFill>
                  <a:schemeClr val="tx1"/>
                </a:solidFill>
                <a:latin typeface="Tahoma" pitchFamily="34" charset="0"/>
              </a:defRPr>
            </a:lvl7pPr>
            <a:lvl8pPr marL="3429000" indent="-228600" eaLnBrk="0" fontAlgn="base" hangingPunct="0">
              <a:spcBef>
                <a:spcPct val="0"/>
              </a:spcBef>
              <a:spcAft>
                <a:spcPct val="0"/>
              </a:spcAft>
              <a:defRPr sz="3200" b="1">
                <a:solidFill>
                  <a:schemeClr val="tx1"/>
                </a:solidFill>
                <a:latin typeface="Tahoma" pitchFamily="34" charset="0"/>
              </a:defRPr>
            </a:lvl8pPr>
            <a:lvl9pPr marL="3886200" indent="-228600" eaLnBrk="0" fontAlgn="base" hangingPunct="0">
              <a:spcBef>
                <a:spcPct val="0"/>
              </a:spcBef>
              <a:spcAft>
                <a:spcPct val="0"/>
              </a:spcAft>
              <a:defRPr sz="3200" b="1">
                <a:solidFill>
                  <a:schemeClr val="tx1"/>
                </a:solidFill>
                <a:latin typeface="Tahoma" pitchFamily="34" charset="0"/>
              </a:defRPr>
            </a:lvl9pPr>
          </a:lstStyle>
          <a:p>
            <a:r>
              <a:rPr lang="en-US" sz="1000" b="0">
                <a:solidFill>
                  <a:schemeClr val="folHlink"/>
                </a:solidFill>
              </a:rPr>
              <a:t>24 - base record</a:t>
            </a:r>
          </a:p>
        </p:txBody>
      </p:sp>
      <p:sp>
        <p:nvSpPr>
          <p:cNvPr id="1249335" name="Text Box 55"/>
          <p:cNvSpPr txBox="1">
            <a:spLocks noChangeArrowheads="1"/>
          </p:cNvSpPr>
          <p:nvPr/>
        </p:nvSpPr>
        <p:spPr bwMode="auto">
          <a:xfrm>
            <a:off x="1979613" y="3897313"/>
            <a:ext cx="1635125"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3200" b="1">
                <a:solidFill>
                  <a:schemeClr val="tx1"/>
                </a:solidFill>
                <a:latin typeface="Tahoma" pitchFamily="34" charset="0"/>
              </a:defRPr>
            </a:lvl1pPr>
            <a:lvl2pPr marL="742950" indent="-285750">
              <a:defRPr sz="3200" b="1">
                <a:solidFill>
                  <a:schemeClr val="tx1"/>
                </a:solidFill>
                <a:latin typeface="Tahoma" pitchFamily="34" charset="0"/>
              </a:defRPr>
            </a:lvl2pPr>
            <a:lvl3pPr marL="1143000" indent="-228600">
              <a:defRPr sz="3200" b="1">
                <a:solidFill>
                  <a:schemeClr val="tx1"/>
                </a:solidFill>
                <a:latin typeface="Tahoma" pitchFamily="34" charset="0"/>
              </a:defRPr>
            </a:lvl3pPr>
            <a:lvl4pPr marL="1600200" indent="-228600">
              <a:defRPr sz="3200" b="1">
                <a:solidFill>
                  <a:schemeClr val="tx1"/>
                </a:solidFill>
                <a:latin typeface="Tahoma" pitchFamily="34" charset="0"/>
              </a:defRPr>
            </a:lvl4pPr>
            <a:lvl5pPr marL="2057400" indent="-228600">
              <a:defRPr sz="3200" b="1">
                <a:solidFill>
                  <a:schemeClr val="tx1"/>
                </a:solidFill>
                <a:latin typeface="Tahoma" pitchFamily="34" charset="0"/>
              </a:defRPr>
            </a:lvl5pPr>
            <a:lvl6pPr marL="2514600" indent="-228600" eaLnBrk="0" fontAlgn="base" hangingPunct="0">
              <a:spcBef>
                <a:spcPct val="0"/>
              </a:spcBef>
              <a:spcAft>
                <a:spcPct val="0"/>
              </a:spcAft>
              <a:defRPr sz="3200" b="1">
                <a:solidFill>
                  <a:schemeClr val="tx1"/>
                </a:solidFill>
                <a:latin typeface="Tahoma" pitchFamily="34" charset="0"/>
              </a:defRPr>
            </a:lvl6pPr>
            <a:lvl7pPr marL="2971800" indent="-228600" eaLnBrk="0" fontAlgn="base" hangingPunct="0">
              <a:spcBef>
                <a:spcPct val="0"/>
              </a:spcBef>
              <a:spcAft>
                <a:spcPct val="0"/>
              </a:spcAft>
              <a:defRPr sz="3200" b="1">
                <a:solidFill>
                  <a:schemeClr val="tx1"/>
                </a:solidFill>
                <a:latin typeface="Tahoma" pitchFamily="34" charset="0"/>
              </a:defRPr>
            </a:lvl7pPr>
            <a:lvl8pPr marL="3429000" indent="-228600" eaLnBrk="0" fontAlgn="base" hangingPunct="0">
              <a:spcBef>
                <a:spcPct val="0"/>
              </a:spcBef>
              <a:spcAft>
                <a:spcPct val="0"/>
              </a:spcAft>
              <a:defRPr sz="3200" b="1">
                <a:solidFill>
                  <a:schemeClr val="tx1"/>
                </a:solidFill>
                <a:latin typeface="Tahoma" pitchFamily="34" charset="0"/>
              </a:defRPr>
            </a:lvl8pPr>
            <a:lvl9pPr marL="3886200" indent="-228600" eaLnBrk="0" fontAlgn="base" hangingPunct="0">
              <a:spcBef>
                <a:spcPct val="0"/>
              </a:spcBef>
              <a:spcAft>
                <a:spcPct val="0"/>
              </a:spcAft>
              <a:defRPr sz="3200" b="1">
                <a:solidFill>
                  <a:schemeClr val="tx1"/>
                </a:solidFill>
                <a:latin typeface="Tahoma" pitchFamily="34" charset="0"/>
              </a:defRPr>
            </a:lvl9pPr>
          </a:lstStyle>
          <a:p>
            <a:r>
              <a:rPr lang="en-US" sz="1000" b="0">
                <a:solidFill>
                  <a:schemeClr val="folHlink"/>
                </a:solidFill>
              </a:rPr>
              <a:t>26 - first extension record</a:t>
            </a:r>
          </a:p>
        </p:txBody>
      </p:sp>
      <p:sp>
        <p:nvSpPr>
          <p:cNvPr id="1249336" name="Text Box 56"/>
          <p:cNvSpPr txBox="1">
            <a:spLocks noChangeArrowheads="1"/>
          </p:cNvSpPr>
          <p:nvPr/>
        </p:nvSpPr>
        <p:spPr bwMode="auto">
          <a:xfrm>
            <a:off x="1979613" y="3681413"/>
            <a:ext cx="1812925" cy="24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3200" b="1">
                <a:solidFill>
                  <a:schemeClr val="tx1"/>
                </a:solidFill>
                <a:latin typeface="Tahoma" pitchFamily="34" charset="0"/>
              </a:defRPr>
            </a:lvl1pPr>
            <a:lvl2pPr marL="742950" indent="-285750">
              <a:defRPr sz="3200" b="1">
                <a:solidFill>
                  <a:schemeClr val="tx1"/>
                </a:solidFill>
                <a:latin typeface="Tahoma" pitchFamily="34" charset="0"/>
              </a:defRPr>
            </a:lvl2pPr>
            <a:lvl3pPr marL="1143000" indent="-228600">
              <a:defRPr sz="3200" b="1">
                <a:solidFill>
                  <a:schemeClr val="tx1"/>
                </a:solidFill>
                <a:latin typeface="Tahoma" pitchFamily="34" charset="0"/>
              </a:defRPr>
            </a:lvl3pPr>
            <a:lvl4pPr marL="1600200" indent="-228600">
              <a:defRPr sz="3200" b="1">
                <a:solidFill>
                  <a:schemeClr val="tx1"/>
                </a:solidFill>
                <a:latin typeface="Tahoma" pitchFamily="34" charset="0"/>
              </a:defRPr>
            </a:lvl4pPr>
            <a:lvl5pPr marL="2057400" indent="-228600">
              <a:defRPr sz="3200" b="1">
                <a:solidFill>
                  <a:schemeClr val="tx1"/>
                </a:solidFill>
                <a:latin typeface="Tahoma" pitchFamily="34" charset="0"/>
              </a:defRPr>
            </a:lvl5pPr>
            <a:lvl6pPr marL="2514600" indent="-228600" eaLnBrk="0" fontAlgn="base" hangingPunct="0">
              <a:spcBef>
                <a:spcPct val="0"/>
              </a:spcBef>
              <a:spcAft>
                <a:spcPct val="0"/>
              </a:spcAft>
              <a:defRPr sz="3200" b="1">
                <a:solidFill>
                  <a:schemeClr val="tx1"/>
                </a:solidFill>
                <a:latin typeface="Tahoma" pitchFamily="34" charset="0"/>
              </a:defRPr>
            </a:lvl6pPr>
            <a:lvl7pPr marL="2971800" indent="-228600" eaLnBrk="0" fontAlgn="base" hangingPunct="0">
              <a:spcBef>
                <a:spcPct val="0"/>
              </a:spcBef>
              <a:spcAft>
                <a:spcPct val="0"/>
              </a:spcAft>
              <a:defRPr sz="3200" b="1">
                <a:solidFill>
                  <a:schemeClr val="tx1"/>
                </a:solidFill>
                <a:latin typeface="Tahoma" pitchFamily="34" charset="0"/>
              </a:defRPr>
            </a:lvl7pPr>
            <a:lvl8pPr marL="3429000" indent="-228600" eaLnBrk="0" fontAlgn="base" hangingPunct="0">
              <a:spcBef>
                <a:spcPct val="0"/>
              </a:spcBef>
              <a:spcAft>
                <a:spcPct val="0"/>
              </a:spcAft>
              <a:defRPr sz="3200" b="1">
                <a:solidFill>
                  <a:schemeClr val="tx1"/>
                </a:solidFill>
                <a:latin typeface="Tahoma" pitchFamily="34" charset="0"/>
              </a:defRPr>
            </a:lvl8pPr>
            <a:lvl9pPr marL="3886200" indent="-228600" eaLnBrk="0" fontAlgn="base" hangingPunct="0">
              <a:spcBef>
                <a:spcPct val="0"/>
              </a:spcBef>
              <a:spcAft>
                <a:spcPct val="0"/>
              </a:spcAft>
              <a:defRPr sz="3200" b="1">
                <a:solidFill>
                  <a:schemeClr val="tx1"/>
                </a:solidFill>
                <a:latin typeface="Tahoma" pitchFamily="34" charset="0"/>
              </a:defRPr>
            </a:lvl9pPr>
          </a:lstStyle>
          <a:p>
            <a:r>
              <a:rPr lang="en-US" sz="1000" b="0">
                <a:solidFill>
                  <a:schemeClr val="folHlink"/>
                </a:solidFill>
              </a:rPr>
              <a:t>27 - second extension record</a:t>
            </a:r>
          </a:p>
        </p:txBody>
      </p:sp>
      <p:grpSp>
        <p:nvGrpSpPr>
          <p:cNvPr id="9" name="Group 57"/>
          <p:cNvGrpSpPr>
            <a:grpSpLocks/>
          </p:cNvGrpSpPr>
          <p:nvPr/>
        </p:nvGrpSpPr>
        <p:grpSpPr bwMode="auto">
          <a:xfrm>
            <a:off x="5724525" y="2840038"/>
            <a:ext cx="647700" cy="665162"/>
            <a:chOff x="3447" y="1789"/>
            <a:chExt cx="408" cy="419"/>
          </a:xfrm>
        </p:grpSpPr>
        <p:grpSp>
          <p:nvGrpSpPr>
            <p:cNvPr id="10" name="Group 58"/>
            <p:cNvGrpSpPr>
              <a:grpSpLocks/>
            </p:cNvGrpSpPr>
            <p:nvPr/>
          </p:nvGrpSpPr>
          <p:grpSpPr bwMode="auto">
            <a:xfrm>
              <a:off x="3447" y="1913"/>
              <a:ext cx="408" cy="295"/>
              <a:chOff x="2608" y="2500"/>
              <a:chExt cx="408" cy="295"/>
            </a:xfrm>
          </p:grpSpPr>
          <p:sp>
            <p:nvSpPr>
              <p:cNvPr id="67643" name="Rectangle 59"/>
              <p:cNvSpPr>
                <a:spLocks noChangeArrowheads="1"/>
              </p:cNvSpPr>
              <p:nvPr/>
            </p:nvSpPr>
            <p:spPr bwMode="auto">
              <a:xfrm>
                <a:off x="2608" y="2500"/>
                <a:ext cx="204" cy="295"/>
              </a:xfrm>
              <a:prstGeom prst="rect">
                <a:avLst/>
              </a:prstGeom>
              <a:solidFill>
                <a:srgbClr val="FF9933"/>
              </a:solidFill>
              <a:ln w="9525">
                <a:solidFill>
                  <a:schemeClr val="tx1"/>
                </a:solidFill>
                <a:miter lim="800000"/>
                <a:headEnd/>
                <a:tailEnd/>
              </a:ln>
            </p:spPr>
            <p:txBody>
              <a:bodyPr wrap="none" anchor="ctr"/>
              <a:lstStyle/>
              <a:p>
                <a:pPr algn="ctr"/>
                <a:r>
                  <a:rPr lang="en-US" sz="1400"/>
                  <a:t>10</a:t>
                </a:r>
              </a:p>
            </p:txBody>
          </p:sp>
          <p:sp>
            <p:nvSpPr>
              <p:cNvPr id="67644" name="Rectangle 60"/>
              <p:cNvSpPr>
                <a:spLocks noChangeArrowheads="1"/>
              </p:cNvSpPr>
              <p:nvPr/>
            </p:nvSpPr>
            <p:spPr bwMode="auto">
              <a:xfrm>
                <a:off x="2812" y="2500"/>
                <a:ext cx="204" cy="295"/>
              </a:xfrm>
              <a:prstGeom prst="rect">
                <a:avLst/>
              </a:prstGeom>
              <a:solidFill>
                <a:srgbClr val="FF9933"/>
              </a:solidFill>
              <a:ln w="9525">
                <a:solidFill>
                  <a:schemeClr val="tx1"/>
                </a:solidFill>
                <a:miter lim="800000"/>
                <a:headEnd/>
                <a:tailEnd/>
              </a:ln>
            </p:spPr>
            <p:txBody>
              <a:bodyPr wrap="none" anchor="ctr"/>
              <a:lstStyle/>
              <a:p>
                <a:pPr algn="ctr"/>
                <a:r>
                  <a:rPr lang="en-US" sz="1400" b="0"/>
                  <a:t>2</a:t>
                </a:r>
              </a:p>
            </p:txBody>
          </p:sp>
        </p:grpSp>
        <p:sp>
          <p:nvSpPr>
            <p:cNvPr id="67642" name="Text Box 61"/>
            <p:cNvSpPr txBox="1">
              <a:spLocks noChangeArrowheads="1"/>
            </p:cNvSpPr>
            <p:nvPr/>
          </p:nvSpPr>
          <p:spPr bwMode="auto">
            <a:xfrm>
              <a:off x="3509" y="1789"/>
              <a:ext cx="284" cy="14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3200" b="1">
                  <a:solidFill>
                    <a:schemeClr val="tx1"/>
                  </a:solidFill>
                  <a:latin typeface="Tahoma" pitchFamily="34" charset="0"/>
                </a:defRPr>
              </a:lvl1pPr>
              <a:lvl2pPr marL="742950" indent="-285750">
                <a:defRPr sz="3200" b="1">
                  <a:solidFill>
                    <a:schemeClr val="tx1"/>
                  </a:solidFill>
                  <a:latin typeface="Tahoma" pitchFamily="34" charset="0"/>
                </a:defRPr>
              </a:lvl2pPr>
              <a:lvl3pPr marL="1143000" indent="-228600">
                <a:defRPr sz="3200" b="1">
                  <a:solidFill>
                    <a:schemeClr val="tx1"/>
                  </a:solidFill>
                  <a:latin typeface="Tahoma" pitchFamily="34" charset="0"/>
                </a:defRPr>
              </a:lvl3pPr>
              <a:lvl4pPr marL="1600200" indent="-228600">
                <a:defRPr sz="3200" b="1">
                  <a:solidFill>
                    <a:schemeClr val="tx1"/>
                  </a:solidFill>
                  <a:latin typeface="Tahoma" pitchFamily="34" charset="0"/>
                </a:defRPr>
              </a:lvl4pPr>
              <a:lvl5pPr marL="2057400" indent="-228600">
                <a:defRPr sz="3200" b="1">
                  <a:solidFill>
                    <a:schemeClr val="tx1"/>
                  </a:solidFill>
                  <a:latin typeface="Tahoma" pitchFamily="34" charset="0"/>
                </a:defRPr>
              </a:lvl5pPr>
              <a:lvl6pPr marL="2514600" indent="-228600" eaLnBrk="0" fontAlgn="base" hangingPunct="0">
                <a:spcBef>
                  <a:spcPct val="0"/>
                </a:spcBef>
                <a:spcAft>
                  <a:spcPct val="0"/>
                </a:spcAft>
                <a:defRPr sz="3200" b="1">
                  <a:solidFill>
                    <a:schemeClr val="tx1"/>
                  </a:solidFill>
                  <a:latin typeface="Tahoma" pitchFamily="34" charset="0"/>
                </a:defRPr>
              </a:lvl6pPr>
              <a:lvl7pPr marL="2971800" indent="-228600" eaLnBrk="0" fontAlgn="base" hangingPunct="0">
                <a:spcBef>
                  <a:spcPct val="0"/>
                </a:spcBef>
                <a:spcAft>
                  <a:spcPct val="0"/>
                </a:spcAft>
                <a:defRPr sz="3200" b="1">
                  <a:solidFill>
                    <a:schemeClr val="tx1"/>
                  </a:solidFill>
                  <a:latin typeface="Tahoma" pitchFamily="34" charset="0"/>
                </a:defRPr>
              </a:lvl7pPr>
              <a:lvl8pPr marL="3429000" indent="-228600" eaLnBrk="0" fontAlgn="base" hangingPunct="0">
                <a:spcBef>
                  <a:spcPct val="0"/>
                </a:spcBef>
                <a:spcAft>
                  <a:spcPct val="0"/>
                </a:spcAft>
                <a:defRPr sz="3200" b="1">
                  <a:solidFill>
                    <a:schemeClr val="tx1"/>
                  </a:solidFill>
                  <a:latin typeface="Tahoma" pitchFamily="34" charset="0"/>
                </a:defRPr>
              </a:lvl8pPr>
              <a:lvl9pPr marL="3886200" indent="-228600" eaLnBrk="0" fontAlgn="base" hangingPunct="0">
                <a:spcBef>
                  <a:spcPct val="0"/>
                </a:spcBef>
                <a:spcAft>
                  <a:spcPct val="0"/>
                </a:spcAft>
                <a:defRPr sz="3200" b="1">
                  <a:solidFill>
                    <a:schemeClr val="tx1"/>
                  </a:solidFill>
                  <a:latin typeface="Tahoma" pitchFamily="34" charset="0"/>
                </a:defRPr>
              </a:lvl9pPr>
            </a:lstStyle>
            <a:p>
              <a:r>
                <a:rPr lang="en-US" sz="900" b="0">
                  <a:solidFill>
                    <a:schemeClr val="folHlink"/>
                  </a:solidFill>
                </a:rPr>
                <a:t>run 1</a:t>
              </a:r>
            </a:p>
          </p:txBody>
        </p:sp>
      </p:grpSp>
      <p:grpSp>
        <p:nvGrpSpPr>
          <p:cNvPr id="11" name="Group 62"/>
          <p:cNvGrpSpPr>
            <a:grpSpLocks/>
          </p:cNvGrpSpPr>
          <p:nvPr/>
        </p:nvGrpSpPr>
        <p:grpSpPr bwMode="auto">
          <a:xfrm>
            <a:off x="8388350" y="2840038"/>
            <a:ext cx="647700" cy="665162"/>
            <a:chOff x="3447" y="1789"/>
            <a:chExt cx="408" cy="419"/>
          </a:xfrm>
        </p:grpSpPr>
        <p:grpSp>
          <p:nvGrpSpPr>
            <p:cNvPr id="12" name="Group 63"/>
            <p:cNvGrpSpPr>
              <a:grpSpLocks/>
            </p:cNvGrpSpPr>
            <p:nvPr/>
          </p:nvGrpSpPr>
          <p:grpSpPr bwMode="auto">
            <a:xfrm>
              <a:off x="3447" y="1913"/>
              <a:ext cx="408" cy="295"/>
              <a:chOff x="2608" y="2500"/>
              <a:chExt cx="408" cy="295"/>
            </a:xfrm>
          </p:grpSpPr>
          <p:sp>
            <p:nvSpPr>
              <p:cNvPr id="67639" name="Rectangle 64"/>
              <p:cNvSpPr>
                <a:spLocks noChangeArrowheads="1"/>
              </p:cNvSpPr>
              <p:nvPr/>
            </p:nvSpPr>
            <p:spPr bwMode="auto">
              <a:xfrm>
                <a:off x="2608" y="2500"/>
                <a:ext cx="204" cy="295"/>
              </a:xfrm>
              <a:prstGeom prst="rect">
                <a:avLst/>
              </a:prstGeom>
              <a:solidFill>
                <a:srgbClr val="FF9933"/>
              </a:solidFill>
              <a:ln w="9525">
                <a:solidFill>
                  <a:schemeClr val="tx1"/>
                </a:solidFill>
                <a:miter lim="800000"/>
                <a:headEnd/>
                <a:tailEnd/>
              </a:ln>
            </p:spPr>
            <p:txBody>
              <a:bodyPr wrap="none" anchor="ctr"/>
              <a:lstStyle/>
              <a:p>
                <a:pPr algn="ctr"/>
                <a:r>
                  <a:rPr lang="en-US" sz="1400"/>
                  <a:t>78</a:t>
                </a:r>
              </a:p>
            </p:txBody>
          </p:sp>
          <p:sp>
            <p:nvSpPr>
              <p:cNvPr id="67640" name="Rectangle 65"/>
              <p:cNvSpPr>
                <a:spLocks noChangeArrowheads="1"/>
              </p:cNvSpPr>
              <p:nvPr/>
            </p:nvSpPr>
            <p:spPr bwMode="auto">
              <a:xfrm>
                <a:off x="2812" y="2500"/>
                <a:ext cx="204" cy="295"/>
              </a:xfrm>
              <a:prstGeom prst="rect">
                <a:avLst/>
              </a:prstGeom>
              <a:solidFill>
                <a:srgbClr val="FF9933"/>
              </a:solidFill>
              <a:ln w="9525">
                <a:solidFill>
                  <a:schemeClr val="tx1"/>
                </a:solidFill>
                <a:miter lim="800000"/>
                <a:headEnd/>
                <a:tailEnd/>
              </a:ln>
            </p:spPr>
            <p:txBody>
              <a:bodyPr wrap="none" anchor="ctr"/>
              <a:lstStyle/>
              <a:p>
                <a:pPr algn="ctr"/>
                <a:r>
                  <a:rPr lang="en-US" sz="1400" b="0"/>
                  <a:t>3</a:t>
                </a:r>
              </a:p>
            </p:txBody>
          </p:sp>
        </p:grpSp>
        <p:sp>
          <p:nvSpPr>
            <p:cNvPr id="67638" name="Text Box 66"/>
            <p:cNvSpPr txBox="1">
              <a:spLocks noChangeArrowheads="1"/>
            </p:cNvSpPr>
            <p:nvPr/>
          </p:nvSpPr>
          <p:spPr bwMode="auto">
            <a:xfrm>
              <a:off x="3509" y="1789"/>
              <a:ext cx="286" cy="14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3200" b="1">
                  <a:solidFill>
                    <a:schemeClr val="tx1"/>
                  </a:solidFill>
                  <a:latin typeface="Tahoma" pitchFamily="34" charset="0"/>
                </a:defRPr>
              </a:lvl1pPr>
              <a:lvl2pPr marL="742950" indent="-285750">
                <a:defRPr sz="3200" b="1">
                  <a:solidFill>
                    <a:schemeClr val="tx1"/>
                  </a:solidFill>
                  <a:latin typeface="Tahoma" pitchFamily="34" charset="0"/>
                </a:defRPr>
              </a:lvl2pPr>
              <a:lvl3pPr marL="1143000" indent="-228600">
                <a:defRPr sz="3200" b="1">
                  <a:solidFill>
                    <a:schemeClr val="tx1"/>
                  </a:solidFill>
                  <a:latin typeface="Tahoma" pitchFamily="34" charset="0"/>
                </a:defRPr>
              </a:lvl3pPr>
              <a:lvl4pPr marL="1600200" indent="-228600">
                <a:defRPr sz="3200" b="1">
                  <a:solidFill>
                    <a:schemeClr val="tx1"/>
                  </a:solidFill>
                  <a:latin typeface="Tahoma" pitchFamily="34" charset="0"/>
                </a:defRPr>
              </a:lvl4pPr>
              <a:lvl5pPr marL="2057400" indent="-228600">
                <a:defRPr sz="3200" b="1">
                  <a:solidFill>
                    <a:schemeClr val="tx1"/>
                  </a:solidFill>
                  <a:latin typeface="Tahoma" pitchFamily="34" charset="0"/>
                </a:defRPr>
              </a:lvl5pPr>
              <a:lvl6pPr marL="2514600" indent="-228600" eaLnBrk="0" fontAlgn="base" hangingPunct="0">
                <a:spcBef>
                  <a:spcPct val="0"/>
                </a:spcBef>
                <a:spcAft>
                  <a:spcPct val="0"/>
                </a:spcAft>
                <a:defRPr sz="3200" b="1">
                  <a:solidFill>
                    <a:schemeClr val="tx1"/>
                  </a:solidFill>
                  <a:latin typeface="Tahoma" pitchFamily="34" charset="0"/>
                </a:defRPr>
              </a:lvl6pPr>
              <a:lvl7pPr marL="2971800" indent="-228600" eaLnBrk="0" fontAlgn="base" hangingPunct="0">
                <a:spcBef>
                  <a:spcPct val="0"/>
                </a:spcBef>
                <a:spcAft>
                  <a:spcPct val="0"/>
                </a:spcAft>
                <a:defRPr sz="3200" b="1">
                  <a:solidFill>
                    <a:schemeClr val="tx1"/>
                  </a:solidFill>
                  <a:latin typeface="Tahoma" pitchFamily="34" charset="0"/>
                </a:defRPr>
              </a:lvl7pPr>
              <a:lvl8pPr marL="3429000" indent="-228600" eaLnBrk="0" fontAlgn="base" hangingPunct="0">
                <a:spcBef>
                  <a:spcPct val="0"/>
                </a:spcBef>
                <a:spcAft>
                  <a:spcPct val="0"/>
                </a:spcAft>
                <a:defRPr sz="3200" b="1">
                  <a:solidFill>
                    <a:schemeClr val="tx1"/>
                  </a:solidFill>
                  <a:latin typeface="Tahoma" pitchFamily="34" charset="0"/>
                </a:defRPr>
              </a:lvl8pPr>
              <a:lvl9pPr marL="3886200" indent="-228600" eaLnBrk="0" fontAlgn="base" hangingPunct="0">
                <a:spcBef>
                  <a:spcPct val="0"/>
                </a:spcBef>
                <a:spcAft>
                  <a:spcPct val="0"/>
                </a:spcAft>
                <a:defRPr sz="3200" b="1">
                  <a:solidFill>
                    <a:schemeClr val="tx1"/>
                  </a:solidFill>
                  <a:latin typeface="Tahoma" pitchFamily="34" charset="0"/>
                </a:defRPr>
              </a:lvl9pPr>
            </a:lstStyle>
            <a:p>
              <a:r>
                <a:rPr lang="en-US" sz="900" b="0">
                  <a:solidFill>
                    <a:schemeClr val="folHlink"/>
                  </a:solidFill>
                </a:rPr>
                <a:t>run</a:t>
              </a:r>
              <a:r>
                <a:rPr lang="en-US" sz="900" i="1">
                  <a:solidFill>
                    <a:schemeClr val="folHlink"/>
                  </a:solidFill>
                </a:rPr>
                <a:t> k</a:t>
              </a:r>
            </a:p>
          </p:txBody>
        </p:sp>
      </p:grpSp>
      <p:grpSp>
        <p:nvGrpSpPr>
          <p:cNvPr id="13" name="Group 67"/>
          <p:cNvGrpSpPr>
            <a:grpSpLocks/>
          </p:cNvGrpSpPr>
          <p:nvPr/>
        </p:nvGrpSpPr>
        <p:grpSpPr bwMode="auto">
          <a:xfrm>
            <a:off x="4895850" y="2840038"/>
            <a:ext cx="890588" cy="665162"/>
            <a:chOff x="2661" y="2409"/>
            <a:chExt cx="561" cy="419"/>
          </a:xfrm>
        </p:grpSpPr>
        <p:sp>
          <p:nvSpPr>
            <p:cNvPr id="67635" name="Rectangle 68"/>
            <p:cNvSpPr>
              <a:spLocks noChangeArrowheads="1"/>
            </p:cNvSpPr>
            <p:nvPr/>
          </p:nvSpPr>
          <p:spPr bwMode="auto">
            <a:xfrm>
              <a:off x="2671" y="2533"/>
              <a:ext cx="517" cy="295"/>
            </a:xfrm>
            <a:prstGeom prst="rect">
              <a:avLst/>
            </a:prstGeom>
            <a:solidFill>
              <a:schemeClr val="accent2"/>
            </a:solidFill>
            <a:ln w="9525">
              <a:solidFill>
                <a:schemeClr val="tx1"/>
              </a:solidFill>
              <a:miter lim="800000"/>
              <a:headEnd/>
              <a:tailEnd/>
            </a:ln>
          </p:spPr>
          <p:txBody>
            <a:bodyPr wrap="none" anchor="ctr"/>
            <a:lstStyle/>
            <a:p>
              <a:pPr algn="ctr"/>
              <a:r>
                <a:rPr lang="en-US" sz="1400" b="0"/>
                <a:t>MFT 27</a:t>
              </a:r>
            </a:p>
          </p:txBody>
        </p:sp>
        <p:sp>
          <p:nvSpPr>
            <p:cNvPr id="67636" name="Text Box 69"/>
            <p:cNvSpPr txBox="1">
              <a:spLocks noChangeArrowheads="1"/>
            </p:cNvSpPr>
            <p:nvPr/>
          </p:nvSpPr>
          <p:spPr bwMode="auto">
            <a:xfrm>
              <a:off x="2661" y="2409"/>
              <a:ext cx="561" cy="14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3200" b="1">
                  <a:solidFill>
                    <a:schemeClr val="tx1"/>
                  </a:solidFill>
                  <a:latin typeface="Tahoma" pitchFamily="34" charset="0"/>
                </a:defRPr>
              </a:lvl1pPr>
              <a:lvl2pPr marL="742950" indent="-285750">
                <a:defRPr sz="3200" b="1">
                  <a:solidFill>
                    <a:schemeClr val="tx1"/>
                  </a:solidFill>
                  <a:latin typeface="Tahoma" pitchFamily="34" charset="0"/>
                </a:defRPr>
              </a:lvl2pPr>
              <a:lvl3pPr marL="1143000" indent="-228600">
                <a:defRPr sz="3200" b="1">
                  <a:solidFill>
                    <a:schemeClr val="tx1"/>
                  </a:solidFill>
                  <a:latin typeface="Tahoma" pitchFamily="34" charset="0"/>
                </a:defRPr>
              </a:lvl3pPr>
              <a:lvl4pPr marL="1600200" indent="-228600">
                <a:defRPr sz="3200" b="1">
                  <a:solidFill>
                    <a:schemeClr val="tx1"/>
                  </a:solidFill>
                  <a:latin typeface="Tahoma" pitchFamily="34" charset="0"/>
                </a:defRPr>
              </a:lvl4pPr>
              <a:lvl5pPr marL="2057400" indent="-228600">
                <a:defRPr sz="3200" b="1">
                  <a:solidFill>
                    <a:schemeClr val="tx1"/>
                  </a:solidFill>
                  <a:latin typeface="Tahoma" pitchFamily="34" charset="0"/>
                </a:defRPr>
              </a:lvl5pPr>
              <a:lvl6pPr marL="2514600" indent="-228600" eaLnBrk="0" fontAlgn="base" hangingPunct="0">
                <a:spcBef>
                  <a:spcPct val="0"/>
                </a:spcBef>
                <a:spcAft>
                  <a:spcPct val="0"/>
                </a:spcAft>
                <a:defRPr sz="3200" b="1">
                  <a:solidFill>
                    <a:schemeClr val="tx1"/>
                  </a:solidFill>
                  <a:latin typeface="Tahoma" pitchFamily="34" charset="0"/>
                </a:defRPr>
              </a:lvl6pPr>
              <a:lvl7pPr marL="2971800" indent="-228600" eaLnBrk="0" fontAlgn="base" hangingPunct="0">
                <a:spcBef>
                  <a:spcPct val="0"/>
                </a:spcBef>
                <a:spcAft>
                  <a:spcPct val="0"/>
                </a:spcAft>
                <a:defRPr sz="3200" b="1">
                  <a:solidFill>
                    <a:schemeClr val="tx1"/>
                  </a:solidFill>
                  <a:latin typeface="Tahoma" pitchFamily="34" charset="0"/>
                </a:defRPr>
              </a:lvl7pPr>
              <a:lvl8pPr marL="3429000" indent="-228600" eaLnBrk="0" fontAlgn="base" hangingPunct="0">
                <a:spcBef>
                  <a:spcPct val="0"/>
                </a:spcBef>
                <a:spcAft>
                  <a:spcPct val="0"/>
                </a:spcAft>
                <a:defRPr sz="3200" b="1">
                  <a:solidFill>
                    <a:schemeClr val="tx1"/>
                  </a:solidFill>
                  <a:latin typeface="Tahoma" pitchFamily="34" charset="0"/>
                </a:defRPr>
              </a:lvl8pPr>
              <a:lvl9pPr marL="3886200" indent="-228600" eaLnBrk="0" fontAlgn="base" hangingPunct="0">
                <a:spcBef>
                  <a:spcPct val="0"/>
                </a:spcBef>
                <a:spcAft>
                  <a:spcPct val="0"/>
                </a:spcAft>
                <a:defRPr sz="3200" b="1">
                  <a:solidFill>
                    <a:schemeClr val="tx1"/>
                  </a:solidFill>
                  <a:latin typeface="Tahoma" pitchFamily="34" charset="0"/>
                </a:defRPr>
              </a:lvl9pPr>
            </a:lstStyle>
            <a:p>
              <a:r>
                <a:rPr lang="en-US" sz="900" b="0">
                  <a:solidFill>
                    <a:schemeClr val="folHlink"/>
                  </a:solidFill>
                </a:rPr>
                <a:t>2nd extension</a:t>
              </a:r>
            </a:p>
          </p:txBody>
        </p:sp>
      </p:grpSp>
      <p:grpSp>
        <p:nvGrpSpPr>
          <p:cNvPr id="14" name="Group 70"/>
          <p:cNvGrpSpPr>
            <a:grpSpLocks/>
          </p:cNvGrpSpPr>
          <p:nvPr/>
        </p:nvGrpSpPr>
        <p:grpSpPr bwMode="auto">
          <a:xfrm>
            <a:off x="4114800" y="2840038"/>
            <a:ext cx="852488" cy="665162"/>
            <a:chOff x="2661" y="2409"/>
            <a:chExt cx="537" cy="419"/>
          </a:xfrm>
        </p:grpSpPr>
        <p:sp>
          <p:nvSpPr>
            <p:cNvPr id="67633" name="Rectangle 71"/>
            <p:cNvSpPr>
              <a:spLocks noChangeArrowheads="1"/>
            </p:cNvSpPr>
            <p:nvPr/>
          </p:nvSpPr>
          <p:spPr bwMode="auto">
            <a:xfrm>
              <a:off x="2671" y="2533"/>
              <a:ext cx="517" cy="295"/>
            </a:xfrm>
            <a:prstGeom prst="rect">
              <a:avLst/>
            </a:prstGeom>
            <a:solidFill>
              <a:schemeClr val="accent2"/>
            </a:solidFill>
            <a:ln w="9525">
              <a:solidFill>
                <a:schemeClr val="tx1"/>
              </a:solidFill>
              <a:miter lim="800000"/>
              <a:headEnd/>
              <a:tailEnd/>
            </a:ln>
          </p:spPr>
          <p:txBody>
            <a:bodyPr wrap="none" anchor="ctr"/>
            <a:lstStyle/>
            <a:p>
              <a:pPr algn="ctr"/>
              <a:r>
                <a:rPr lang="en-US" sz="1400" b="0"/>
                <a:t>MFT 26</a:t>
              </a:r>
            </a:p>
          </p:txBody>
        </p:sp>
        <p:sp>
          <p:nvSpPr>
            <p:cNvPr id="67634" name="Text Box 72"/>
            <p:cNvSpPr txBox="1">
              <a:spLocks noChangeArrowheads="1"/>
            </p:cNvSpPr>
            <p:nvPr/>
          </p:nvSpPr>
          <p:spPr bwMode="auto">
            <a:xfrm>
              <a:off x="2661" y="2409"/>
              <a:ext cx="537" cy="14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sz="3200" b="1">
                  <a:solidFill>
                    <a:schemeClr val="tx1"/>
                  </a:solidFill>
                  <a:latin typeface="Tahoma" pitchFamily="34" charset="0"/>
                </a:defRPr>
              </a:lvl1pPr>
              <a:lvl2pPr marL="742950" indent="-285750">
                <a:defRPr sz="3200" b="1">
                  <a:solidFill>
                    <a:schemeClr val="tx1"/>
                  </a:solidFill>
                  <a:latin typeface="Tahoma" pitchFamily="34" charset="0"/>
                </a:defRPr>
              </a:lvl2pPr>
              <a:lvl3pPr marL="1143000" indent="-228600">
                <a:defRPr sz="3200" b="1">
                  <a:solidFill>
                    <a:schemeClr val="tx1"/>
                  </a:solidFill>
                  <a:latin typeface="Tahoma" pitchFamily="34" charset="0"/>
                </a:defRPr>
              </a:lvl3pPr>
              <a:lvl4pPr marL="1600200" indent="-228600">
                <a:defRPr sz="3200" b="1">
                  <a:solidFill>
                    <a:schemeClr val="tx1"/>
                  </a:solidFill>
                  <a:latin typeface="Tahoma" pitchFamily="34" charset="0"/>
                </a:defRPr>
              </a:lvl4pPr>
              <a:lvl5pPr marL="2057400" indent="-228600">
                <a:defRPr sz="3200" b="1">
                  <a:solidFill>
                    <a:schemeClr val="tx1"/>
                  </a:solidFill>
                  <a:latin typeface="Tahoma" pitchFamily="34" charset="0"/>
                </a:defRPr>
              </a:lvl5pPr>
              <a:lvl6pPr marL="2514600" indent="-228600" eaLnBrk="0" fontAlgn="base" hangingPunct="0">
                <a:spcBef>
                  <a:spcPct val="0"/>
                </a:spcBef>
                <a:spcAft>
                  <a:spcPct val="0"/>
                </a:spcAft>
                <a:defRPr sz="3200" b="1">
                  <a:solidFill>
                    <a:schemeClr val="tx1"/>
                  </a:solidFill>
                  <a:latin typeface="Tahoma" pitchFamily="34" charset="0"/>
                </a:defRPr>
              </a:lvl6pPr>
              <a:lvl7pPr marL="2971800" indent="-228600" eaLnBrk="0" fontAlgn="base" hangingPunct="0">
                <a:spcBef>
                  <a:spcPct val="0"/>
                </a:spcBef>
                <a:spcAft>
                  <a:spcPct val="0"/>
                </a:spcAft>
                <a:defRPr sz="3200" b="1">
                  <a:solidFill>
                    <a:schemeClr val="tx1"/>
                  </a:solidFill>
                  <a:latin typeface="Tahoma" pitchFamily="34" charset="0"/>
                </a:defRPr>
              </a:lvl7pPr>
              <a:lvl8pPr marL="3429000" indent="-228600" eaLnBrk="0" fontAlgn="base" hangingPunct="0">
                <a:spcBef>
                  <a:spcPct val="0"/>
                </a:spcBef>
                <a:spcAft>
                  <a:spcPct val="0"/>
                </a:spcAft>
                <a:defRPr sz="3200" b="1">
                  <a:solidFill>
                    <a:schemeClr val="tx1"/>
                  </a:solidFill>
                  <a:latin typeface="Tahoma" pitchFamily="34" charset="0"/>
                </a:defRPr>
              </a:lvl8pPr>
              <a:lvl9pPr marL="3886200" indent="-228600" eaLnBrk="0" fontAlgn="base" hangingPunct="0">
                <a:spcBef>
                  <a:spcPct val="0"/>
                </a:spcBef>
                <a:spcAft>
                  <a:spcPct val="0"/>
                </a:spcAft>
                <a:defRPr sz="3200" b="1">
                  <a:solidFill>
                    <a:schemeClr val="tx1"/>
                  </a:solidFill>
                  <a:latin typeface="Tahoma" pitchFamily="34" charset="0"/>
                </a:defRPr>
              </a:lvl9pPr>
            </a:lstStyle>
            <a:p>
              <a:r>
                <a:rPr lang="en-US" sz="900" b="0">
                  <a:solidFill>
                    <a:schemeClr val="folHlink"/>
                  </a:solidFill>
                </a:rPr>
                <a:t>1st extension</a:t>
              </a:r>
            </a:p>
          </p:txBody>
        </p:sp>
      </p:grpSp>
      <p:sp>
        <p:nvSpPr>
          <p:cNvPr id="1249353" name="Rectangle 73"/>
          <p:cNvSpPr>
            <a:spLocks noChangeArrowheads="1"/>
          </p:cNvSpPr>
          <p:nvPr/>
        </p:nvSpPr>
        <p:spPr bwMode="auto">
          <a:xfrm>
            <a:off x="6372225" y="3038475"/>
            <a:ext cx="2016125" cy="466725"/>
          </a:xfrm>
          <a:prstGeom prst="rect">
            <a:avLst/>
          </a:prstGeom>
          <a:solidFill>
            <a:srgbClr val="FF9933"/>
          </a:solidFill>
          <a:ln w="9525">
            <a:solidFill>
              <a:schemeClr val="tx1"/>
            </a:solidFill>
            <a:miter lim="800000"/>
            <a:headEnd/>
            <a:tailEnd/>
          </a:ln>
        </p:spPr>
        <p:txBody>
          <a:bodyPr wrap="none" anchor="ctr"/>
          <a:lstStyle/>
          <a:p>
            <a:pPr algn="ctr"/>
            <a:r>
              <a:rPr lang="en-US" sz="1200" b="0"/>
              <a:t>run 2, run 3, …, run  k-1</a:t>
            </a:r>
          </a:p>
        </p:txBody>
      </p:sp>
      <p:sp>
        <p:nvSpPr>
          <p:cNvPr id="1249354" name="Rectangle 74"/>
          <p:cNvSpPr>
            <a:spLocks noChangeArrowheads="1"/>
          </p:cNvSpPr>
          <p:nvPr/>
        </p:nvSpPr>
        <p:spPr bwMode="auto">
          <a:xfrm>
            <a:off x="503238" y="4371975"/>
            <a:ext cx="1512887" cy="215900"/>
          </a:xfrm>
          <a:prstGeom prst="rect">
            <a:avLst/>
          </a:prstGeom>
          <a:solidFill>
            <a:srgbClr val="C0C0C0"/>
          </a:solidFill>
          <a:ln w="12700" algn="ctr">
            <a:solidFill>
              <a:schemeClr val="tx1"/>
            </a:solidFill>
            <a:miter lim="800000"/>
            <a:headEnd/>
            <a:tailEnd type="none" w="lg" len="lg"/>
          </a:ln>
        </p:spPr>
        <p:txBody>
          <a:bodyPr wrap="none" anchor="ctr"/>
          <a:lstStyle/>
          <a:p>
            <a:endParaRPr lang="nb-N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92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492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492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492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492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492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492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492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4929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4928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4929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492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492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4929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4929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4930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49301"/>
                                        </p:tgtEl>
                                        <p:attrNameLst>
                                          <p:attrName>style.visibility</p:attrName>
                                        </p:attrNameLst>
                                      </p:cBhvr>
                                      <p:to>
                                        <p:strVal val="visible"/>
                                      </p:to>
                                    </p:set>
                                  </p:childTnLst>
                                </p:cTn>
                              </p:par>
                            </p:childTnLst>
                          </p:cTn>
                        </p:par>
                        <p:par>
                          <p:cTn id="41" fill="hold">
                            <p:stCondLst>
                              <p:cond delay="0"/>
                            </p:stCondLst>
                            <p:childTnLst>
                              <p:par>
                                <p:cTn id="42" presetID="1" presetClass="emph" presetSubtype="2" fill="hold" nodeType="afterEffect">
                                  <p:stCondLst>
                                    <p:cond delay="0"/>
                                  </p:stCondLst>
                                  <p:childTnLst>
                                    <p:animClr clrSpc="rgb" dir="cw">
                                      <p:cBhvr>
                                        <p:cTn id="43" dur="2000" fill="hold"/>
                                        <p:tgtEl>
                                          <p:spTgt spid="1249288"/>
                                        </p:tgtEl>
                                        <p:attrNameLst>
                                          <p:attrName>fillcolor</p:attrName>
                                        </p:attrNameLst>
                                      </p:cBhvr>
                                      <p:to>
                                        <a:schemeClr val="accent2"/>
                                      </p:to>
                                    </p:animClr>
                                    <p:set>
                                      <p:cBhvr>
                                        <p:cTn id="44" dur="2000" fill="hold"/>
                                        <p:tgtEl>
                                          <p:spTgt spid="1249288"/>
                                        </p:tgtEl>
                                        <p:attrNameLst>
                                          <p:attrName>fill.type</p:attrName>
                                        </p:attrNameLst>
                                      </p:cBhvr>
                                      <p:to>
                                        <p:strVal val="solid"/>
                                      </p:to>
                                    </p:set>
                                    <p:set>
                                      <p:cBhvr>
                                        <p:cTn id="45" dur="2000" fill="hold"/>
                                        <p:tgtEl>
                                          <p:spTgt spid="1249288"/>
                                        </p:tgtEl>
                                        <p:attrNameLst>
                                          <p:attrName>fill.on</p:attrName>
                                        </p:attrNameLst>
                                      </p:cBhvr>
                                      <p:to>
                                        <p:strVal val="true"/>
                                      </p:to>
                                    </p:set>
                                  </p:childTnLst>
                                </p:cTn>
                              </p:par>
                              <p:par>
                                <p:cTn id="46" presetID="1" presetClass="emph" presetSubtype="2" fill="hold" nodeType="withEffect">
                                  <p:stCondLst>
                                    <p:cond delay="0"/>
                                  </p:stCondLst>
                                  <p:childTnLst>
                                    <p:animClr clrSpc="rgb" dir="cw">
                                      <p:cBhvr>
                                        <p:cTn id="47" dur="2000" fill="hold"/>
                                        <p:tgtEl>
                                          <p:spTgt spid="1249289"/>
                                        </p:tgtEl>
                                        <p:attrNameLst>
                                          <p:attrName>fillcolor</p:attrName>
                                        </p:attrNameLst>
                                      </p:cBhvr>
                                      <p:to>
                                        <a:schemeClr val="accent2"/>
                                      </p:to>
                                    </p:animClr>
                                    <p:set>
                                      <p:cBhvr>
                                        <p:cTn id="48" dur="2000" fill="hold"/>
                                        <p:tgtEl>
                                          <p:spTgt spid="1249289"/>
                                        </p:tgtEl>
                                        <p:attrNameLst>
                                          <p:attrName>fill.type</p:attrName>
                                        </p:attrNameLst>
                                      </p:cBhvr>
                                      <p:to>
                                        <p:strVal val="solid"/>
                                      </p:to>
                                    </p:set>
                                    <p:set>
                                      <p:cBhvr>
                                        <p:cTn id="49" dur="2000" fill="hold"/>
                                        <p:tgtEl>
                                          <p:spTgt spid="1249289"/>
                                        </p:tgtEl>
                                        <p:attrNameLst>
                                          <p:attrName>fill.on</p:attrName>
                                        </p:attrNameLst>
                                      </p:cBhvr>
                                      <p:to>
                                        <p:strVal val="true"/>
                                      </p:to>
                                    </p:set>
                                  </p:childTnLst>
                                </p:cTn>
                              </p:par>
                              <p:par>
                                <p:cTn id="50" presetID="1" presetClass="emph" presetSubtype="2" fill="hold" nodeType="withEffect">
                                  <p:stCondLst>
                                    <p:cond delay="0"/>
                                  </p:stCondLst>
                                  <p:childTnLst>
                                    <p:animClr clrSpc="rgb" dir="cw">
                                      <p:cBhvr>
                                        <p:cTn id="51" dur="2000" fill="hold"/>
                                        <p:tgtEl>
                                          <p:spTgt spid="1249290"/>
                                        </p:tgtEl>
                                        <p:attrNameLst>
                                          <p:attrName>fillcolor</p:attrName>
                                        </p:attrNameLst>
                                      </p:cBhvr>
                                      <p:to>
                                        <a:schemeClr val="accent2"/>
                                      </p:to>
                                    </p:animClr>
                                    <p:set>
                                      <p:cBhvr>
                                        <p:cTn id="52" dur="2000" fill="hold"/>
                                        <p:tgtEl>
                                          <p:spTgt spid="1249290"/>
                                        </p:tgtEl>
                                        <p:attrNameLst>
                                          <p:attrName>fill.type</p:attrName>
                                        </p:attrNameLst>
                                      </p:cBhvr>
                                      <p:to>
                                        <p:strVal val="solid"/>
                                      </p:to>
                                    </p:set>
                                    <p:set>
                                      <p:cBhvr>
                                        <p:cTn id="53" dur="2000" fill="hold"/>
                                        <p:tgtEl>
                                          <p:spTgt spid="1249290"/>
                                        </p:tgtEl>
                                        <p:attrNameLst>
                                          <p:attrName>fill.on</p:attrName>
                                        </p:attrNameLst>
                                      </p:cBhvr>
                                      <p:to>
                                        <p:strVal val="true"/>
                                      </p:to>
                                    </p:set>
                                  </p:childTnLst>
                                </p:cTn>
                              </p:par>
                              <p:par>
                                <p:cTn id="54" presetID="1" presetClass="emph" presetSubtype="2" fill="hold" nodeType="withEffect">
                                  <p:stCondLst>
                                    <p:cond delay="0"/>
                                  </p:stCondLst>
                                  <p:childTnLst>
                                    <p:animClr clrSpc="rgb" dir="cw">
                                      <p:cBhvr>
                                        <p:cTn id="55" dur="2000" fill="hold"/>
                                        <p:tgtEl>
                                          <p:spTgt spid="1249291"/>
                                        </p:tgtEl>
                                        <p:attrNameLst>
                                          <p:attrName>fillcolor</p:attrName>
                                        </p:attrNameLst>
                                      </p:cBhvr>
                                      <p:to>
                                        <a:schemeClr val="accent2"/>
                                      </p:to>
                                    </p:animClr>
                                    <p:set>
                                      <p:cBhvr>
                                        <p:cTn id="56" dur="2000" fill="hold"/>
                                        <p:tgtEl>
                                          <p:spTgt spid="1249291"/>
                                        </p:tgtEl>
                                        <p:attrNameLst>
                                          <p:attrName>fill.type</p:attrName>
                                        </p:attrNameLst>
                                      </p:cBhvr>
                                      <p:to>
                                        <p:strVal val="solid"/>
                                      </p:to>
                                    </p:set>
                                    <p:set>
                                      <p:cBhvr>
                                        <p:cTn id="57" dur="2000" fill="hold"/>
                                        <p:tgtEl>
                                          <p:spTgt spid="1249291"/>
                                        </p:tgtEl>
                                        <p:attrNameLst>
                                          <p:attrName>fill.on</p:attrName>
                                        </p:attrNameLst>
                                      </p:cBhvr>
                                      <p:to>
                                        <p:strVal val="true"/>
                                      </p:to>
                                    </p:set>
                                  </p:childTnLst>
                                </p:cTn>
                              </p:par>
                              <p:par>
                                <p:cTn id="58" presetID="1" presetClass="emph" presetSubtype="2" fill="hold" nodeType="withEffect">
                                  <p:stCondLst>
                                    <p:cond delay="0"/>
                                  </p:stCondLst>
                                  <p:childTnLst>
                                    <p:animClr clrSpc="rgb" dir="cw">
                                      <p:cBhvr>
                                        <p:cTn id="59" dur="2000" fill="hold"/>
                                        <p:tgtEl>
                                          <p:spTgt spid="1249292"/>
                                        </p:tgtEl>
                                        <p:attrNameLst>
                                          <p:attrName>fillcolor</p:attrName>
                                        </p:attrNameLst>
                                      </p:cBhvr>
                                      <p:to>
                                        <a:schemeClr val="accent2"/>
                                      </p:to>
                                    </p:animClr>
                                    <p:set>
                                      <p:cBhvr>
                                        <p:cTn id="60" dur="2000" fill="hold"/>
                                        <p:tgtEl>
                                          <p:spTgt spid="1249292"/>
                                        </p:tgtEl>
                                        <p:attrNameLst>
                                          <p:attrName>fill.type</p:attrName>
                                        </p:attrNameLst>
                                      </p:cBhvr>
                                      <p:to>
                                        <p:strVal val="solid"/>
                                      </p:to>
                                    </p:set>
                                    <p:set>
                                      <p:cBhvr>
                                        <p:cTn id="61" dur="2000" fill="hold"/>
                                        <p:tgtEl>
                                          <p:spTgt spid="1249292"/>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2000" fill="hold"/>
                                        <p:tgtEl>
                                          <p:spTgt spid="1249293"/>
                                        </p:tgtEl>
                                        <p:attrNameLst>
                                          <p:attrName>fillcolor</p:attrName>
                                        </p:attrNameLst>
                                      </p:cBhvr>
                                      <p:to>
                                        <a:schemeClr val="accent2"/>
                                      </p:to>
                                    </p:animClr>
                                    <p:set>
                                      <p:cBhvr>
                                        <p:cTn id="64" dur="2000" fill="hold"/>
                                        <p:tgtEl>
                                          <p:spTgt spid="1249293"/>
                                        </p:tgtEl>
                                        <p:attrNameLst>
                                          <p:attrName>fill.type</p:attrName>
                                        </p:attrNameLst>
                                      </p:cBhvr>
                                      <p:to>
                                        <p:strVal val="solid"/>
                                      </p:to>
                                    </p:set>
                                    <p:set>
                                      <p:cBhvr>
                                        <p:cTn id="65" dur="2000" fill="hold"/>
                                        <p:tgtEl>
                                          <p:spTgt spid="1249293"/>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2000" fill="hold"/>
                                        <p:tgtEl>
                                          <p:spTgt spid="1249283"/>
                                        </p:tgtEl>
                                        <p:attrNameLst>
                                          <p:attrName>fillcolor</p:attrName>
                                        </p:attrNameLst>
                                      </p:cBhvr>
                                      <p:to>
                                        <a:schemeClr val="accent2"/>
                                      </p:to>
                                    </p:animClr>
                                    <p:set>
                                      <p:cBhvr>
                                        <p:cTn id="68" dur="2000" fill="hold"/>
                                        <p:tgtEl>
                                          <p:spTgt spid="1249283"/>
                                        </p:tgtEl>
                                        <p:attrNameLst>
                                          <p:attrName>fill.type</p:attrName>
                                        </p:attrNameLst>
                                      </p:cBhvr>
                                      <p:to>
                                        <p:strVal val="solid"/>
                                      </p:to>
                                    </p:set>
                                    <p:set>
                                      <p:cBhvr>
                                        <p:cTn id="69" dur="2000" fill="hold"/>
                                        <p:tgtEl>
                                          <p:spTgt spid="1249283"/>
                                        </p:tgtEl>
                                        <p:attrNameLst>
                                          <p:attrName>fill.on</p:attrName>
                                        </p:attrNameLst>
                                      </p:cBhvr>
                                      <p:to>
                                        <p:strVal val="true"/>
                                      </p:to>
                                    </p:set>
                                  </p:childTnLst>
                                </p:cTn>
                              </p:par>
                            </p:childTnLst>
                          </p:cTn>
                        </p:par>
                        <p:par>
                          <p:cTn id="70" fill="hold" nodeType="afterGroup">
                            <p:stCondLst>
                              <p:cond delay="2000"/>
                            </p:stCondLst>
                            <p:childTnLst>
                              <p:par>
                                <p:cTn id="71" presetID="22" presetClass="entr" presetSubtype="8" fill="hold" grpId="0" nodeType="afterEffect">
                                  <p:stCondLst>
                                    <p:cond delay="0"/>
                                  </p:stCondLst>
                                  <p:childTnLst>
                                    <p:set>
                                      <p:cBhvr>
                                        <p:cTn id="72" dur="1" fill="hold">
                                          <p:stCondLst>
                                            <p:cond delay="0"/>
                                          </p:stCondLst>
                                        </p:cTn>
                                        <p:tgtEl>
                                          <p:spTgt spid="1249302"/>
                                        </p:tgtEl>
                                        <p:attrNameLst>
                                          <p:attrName>style.visibility</p:attrName>
                                        </p:attrNameLst>
                                      </p:cBhvr>
                                      <p:to>
                                        <p:strVal val="visible"/>
                                      </p:to>
                                    </p:set>
                                    <p:animEffect transition="in" filter="wipe(left)">
                                      <p:cBhvr>
                                        <p:cTn id="73" dur="500"/>
                                        <p:tgtEl>
                                          <p:spTgt spid="1249302"/>
                                        </p:tgtEl>
                                      </p:cBhvr>
                                    </p:animEffect>
                                  </p:childTnLst>
                                </p:cTn>
                              </p:par>
                            </p:childTnLst>
                          </p:cTn>
                        </p:par>
                        <p:par>
                          <p:cTn id="74" fill="hold" nodeType="afterGroup">
                            <p:stCondLst>
                              <p:cond delay="2500"/>
                            </p:stCondLst>
                            <p:childTnLst>
                              <p:par>
                                <p:cTn id="75" presetID="22" presetClass="entr" presetSubtype="8" fill="hold" grpId="0" nodeType="afterEffect">
                                  <p:stCondLst>
                                    <p:cond delay="0"/>
                                  </p:stCondLst>
                                  <p:childTnLst>
                                    <p:set>
                                      <p:cBhvr>
                                        <p:cTn id="76" dur="1" fill="hold">
                                          <p:stCondLst>
                                            <p:cond delay="0"/>
                                          </p:stCondLst>
                                        </p:cTn>
                                        <p:tgtEl>
                                          <p:spTgt spid="1249303"/>
                                        </p:tgtEl>
                                        <p:attrNameLst>
                                          <p:attrName>style.visibility</p:attrName>
                                        </p:attrNameLst>
                                      </p:cBhvr>
                                      <p:to>
                                        <p:strVal val="visible"/>
                                      </p:to>
                                    </p:set>
                                    <p:animEffect transition="in" filter="wipe(left)">
                                      <p:cBhvr>
                                        <p:cTn id="77" dur="500"/>
                                        <p:tgtEl>
                                          <p:spTgt spid="124930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mph" presetSubtype="2" fill="hold" nodeType="clickEffect">
                                  <p:stCondLst>
                                    <p:cond delay="0"/>
                                  </p:stCondLst>
                                  <p:childTnLst>
                                    <p:animClr clrSpc="rgb" dir="cw">
                                      <p:cBhvr>
                                        <p:cTn id="81" dur="2000" fill="hold"/>
                                        <p:tgtEl>
                                          <p:spTgt spid="1249299"/>
                                        </p:tgtEl>
                                        <p:attrNameLst>
                                          <p:attrName>fillcolor</p:attrName>
                                        </p:attrNameLst>
                                      </p:cBhvr>
                                      <p:to>
                                        <a:schemeClr val="folHlink"/>
                                      </p:to>
                                    </p:animClr>
                                    <p:set>
                                      <p:cBhvr>
                                        <p:cTn id="82" dur="2000" fill="hold"/>
                                        <p:tgtEl>
                                          <p:spTgt spid="1249299"/>
                                        </p:tgtEl>
                                        <p:attrNameLst>
                                          <p:attrName>fill.type</p:attrName>
                                        </p:attrNameLst>
                                      </p:cBhvr>
                                      <p:to>
                                        <p:strVal val="solid"/>
                                      </p:to>
                                    </p:set>
                                    <p:set>
                                      <p:cBhvr>
                                        <p:cTn id="83" dur="2000" fill="hold"/>
                                        <p:tgtEl>
                                          <p:spTgt spid="1249299"/>
                                        </p:tgtEl>
                                        <p:attrNameLst>
                                          <p:attrName>fill.on</p:attrName>
                                        </p:attrNameLst>
                                      </p:cBhvr>
                                      <p:to>
                                        <p:strVal val="true"/>
                                      </p:to>
                                    </p:set>
                                  </p:childTnLst>
                                </p:cTn>
                              </p:par>
                              <p:par>
                                <p:cTn id="84" presetID="1" presetClass="exit" presetSubtype="0" fill="hold" grpId="1" nodeType="withEffect">
                                  <p:stCondLst>
                                    <p:cond delay="0"/>
                                  </p:stCondLst>
                                  <p:childTnLst>
                                    <p:set>
                                      <p:cBhvr>
                                        <p:cTn id="85" dur="1" fill="hold">
                                          <p:stCondLst>
                                            <p:cond delay="0"/>
                                          </p:stCondLst>
                                        </p:cTn>
                                        <p:tgtEl>
                                          <p:spTgt spid="1249303"/>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1249302"/>
                                        </p:tgtEl>
                                        <p:attrNameLst>
                                          <p:attrName>style.visibility</p:attrName>
                                        </p:attrNameLst>
                                      </p:cBhvr>
                                      <p:to>
                                        <p:strVal val="hidden"/>
                                      </p:to>
                                    </p:set>
                                  </p:childTnLst>
                                </p:cTn>
                              </p:par>
                              <p:par>
                                <p:cTn id="88" presetID="1" presetClass="entr" presetSubtype="0" fill="hold" grpId="0" nodeType="withEffect">
                                  <p:stCondLst>
                                    <p:cond delay="0"/>
                                  </p:stCondLst>
                                  <p:childTnLst>
                                    <p:set>
                                      <p:cBhvr>
                                        <p:cTn id="89" dur="1" fill="hold">
                                          <p:stCondLst>
                                            <p:cond delay="0"/>
                                          </p:stCondLst>
                                        </p:cTn>
                                        <p:tgtEl>
                                          <p:spTgt spid="1249354"/>
                                        </p:tgtEl>
                                        <p:attrNameLst>
                                          <p:attrName>style.visibility</p:attrName>
                                        </p:attrNameLst>
                                      </p:cBhvr>
                                      <p:to>
                                        <p:strVal val="visible"/>
                                      </p:to>
                                    </p:set>
                                  </p:childTnLst>
                                </p:cTn>
                              </p:par>
                              <p:par>
                                <p:cTn id="90" presetID="6" presetClass="emph" presetSubtype="0" fill="hold" grpId="1" nodeType="withEffect">
                                  <p:stCondLst>
                                    <p:cond delay="0"/>
                                  </p:stCondLst>
                                  <p:childTnLst>
                                    <p:animScale>
                                      <p:cBhvr>
                                        <p:cTn id="91" dur="2000" fill="hold"/>
                                        <p:tgtEl>
                                          <p:spTgt spid="1249354"/>
                                        </p:tgtEl>
                                      </p:cBhvr>
                                      <p:by x="100000" y="220000"/>
                                    </p:animScale>
                                  </p:childTnLst>
                                </p:cTn>
                              </p:par>
                              <p:par>
                                <p:cTn id="92" presetID="6" presetClass="emph" presetSubtype="0" fill="hold" grpId="2" nodeType="withEffect">
                                  <p:stCondLst>
                                    <p:cond delay="0"/>
                                  </p:stCondLst>
                                  <p:childTnLst>
                                    <p:animScale>
                                      <p:cBhvr>
                                        <p:cTn id="93" dur="2000" fill="hold"/>
                                        <p:tgtEl>
                                          <p:spTgt spid="1249354"/>
                                        </p:tgtEl>
                                      </p:cBhvr>
                                      <p:by x="392000" y="100000"/>
                                    </p:animScale>
                                  </p:childTnLst>
                                </p:cTn>
                              </p:par>
                              <p:par>
                                <p:cTn id="94" presetID="63" presetClass="path" presetSubtype="0" accel="50000" decel="50000" fill="hold" grpId="3" nodeType="withEffect">
                                  <p:stCondLst>
                                    <p:cond delay="0"/>
                                  </p:stCondLst>
                                  <p:childTnLst>
                                    <p:animMotion origin="layout" path="M -3.61111E-6 -7.40741E-7 L 0.525 -0.17268 " pathEditMode="relative" rAng="0" ptsTypes="AA">
                                      <p:cBhvr>
                                        <p:cTn id="95" dur="2000" fill="hold"/>
                                        <p:tgtEl>
                                          <p:spTgt spid="1249354"/>
                                        </p:tgtEl>
                                        <p:attrNameLst>
                                          <p:attrName>ppt_x</p:attrName>
                                          <p:attrName>ppt_y</p:attrName>
                                        </p:attrNameLst>
                                      </p:cBhvr>
                                      <p:rCtr x="26250" y="-8634"/>
                                    </p:animMotion>
                                  </p:childTnLst>
                                </p:cTn>
                              </p:par>
                            </p:childTnLst>
                          </p:cTn>
                        </p:par>
                        <p:par>
                          <p:cTn id="96" fill="hold" nodeType="afterGroup">
                            <p:stCondLst>
                              <p:cond delay="2000"/>
                            </p:stCondLst>
                            <p:childTnLst>
                              <p:par>
                                <p:cTn id="97" presetID="1" presetClass="exit" presetSubtype="0" fill="hold" grpId="4" nodeType="afterEffect">
                                  <p:stCondLst>
                                    <p:cond delay="0"/>
                                  </p:stCondLst>
                                  <p:childTnLst>
                                    <p:set>
                                      <p:cBhvr>
                                        <p:cTn id="98" dur="1" fill="hold">
                                          <p:stCondLst>
                                            <p:cond delay="0"/>
                                          </p:stCondLst>
                                        </p:cTn>
                                        <p:tgtEl>
                                          <p:spTgt spid="1249354"/>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1249304"/>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24930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49305"/>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24930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249307"/>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24931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249309"/>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24931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249311"/>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nodeType="clickEffect">
                                  <p:stCondLst>
                                    <p:cond delay="0"/>
                                  </p:stCondLst>
                                  <p:childTnLst>
                                    <p:set>
                                      <p:cBhvr>
                                        <p:cTn id="130" dur="1" fill="hold">
                                          <p:stCondLst>
                                            <p:cond delay="0"/>
                                          </p:stCondLst>
                                        </p:cTn>
                                        <p:tgtEl>
                                          <p:spTgt spid="1249317">
                                            <p:txEl>
                                              <p:pRg st="0" end="0"/>
                                            </p:txEl>
                                          </p:spTgt>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249333"/>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249317">
                                            <p:txEl>
                                              <p:pRg st="1" end="1"/>
                                            </p:txEl>
                                          </p:spTgt>
                                        </p:tgtEl>
                                        <p:attrNameLst>
                                          <p:attrName>style.visibility</p:attrName>
                                        </p:attrNameLst>
                                      </p:cBhvr>
                                      <p:to>
                                        <p:strVal val="visible"/>
                                      </p:to>
                                    </p:set>
                                  </p:childTnLst>
                                </p:cTn>
                              </p:par>
                              <p:par>
                                <p:cTn id="135" presetID="9" presetClass="entr" presetSubtype="0" fill="hold" grpId="0" nodeType="withEffect">
                                  <p:stCondLst>
                                    <p:cond delay="0"/>
                                  </p:stCondLst>
                                  <p:childTnLst>
                                    <p:set>
                                      <p:cBhvr>
                                        <p:cTn id="136" dur="1" fill="hold">
                                          <p:stCondLst>
                                            <p:cond delay="0"/>
                                          </p:stCondLst>
                                        </p:cTn>
                                        <p:tgtEl>
                                          <p:spTgt spid="1249316"/>
                                        </p:tgtEl>
                                        <p:attrNameLst>
                                          <p:attrName>style.visibility</p:attrName>
                                        </p:attrNameLst>
                                      </p:cBhvr>
                                      <p:to>
                                        <p:strVal val="visible"/>
                                      </p:to>
                                    </p:set>
                                    <p:animEffect transition="in" filter="dissolve">
                                      <p:cBhvr>
                                        <p:cTn id="137" dur="500"/>
                                        <p:tgtEl>
                                          <p:spTgt spid="1249316"/>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 presetClass="entr" presetSubtype="0" fill="hold" nodeType="clickEffect">
                                  <p:stCondLst>
                                    <p:cond delay="0"/>
                                  </p:stCondLst>
                                  <p:childTnLst>
                                    <p:set>
                                      <p:cBhvr>
                                        <p:cTn id="141" dur="1" fill="hold">
                                          <p:stCondLst>
                                            <p:cond delay="0"/>
                                          </p:stCondLst>
                                        </p:cTn>
                                        <p:tgtEl>
                                          <p:spTgt spid="1249317">
                                            <p:txEl>
                                              <p:pRg st="2" end="2"/>
                                            </p:txEl>
                                          </p:spTgt>
                                        </p:tgtEl>
                                        <p:attrNameLst>
                                          <p:attrName>style.visibility</p:attrName>
                                        </p:attrNameLst>
                                      </p:cBhvr>
                                      <p:to>
                                        <p:strVal val="visible"/>
                                      </p:to>
                                    </p:set>
                                  </p:childTnLst>
                                </p:cTn>
                              </p:par>
                              <p:par>
                                <p:cTn id="142" presetID="1" presetClass="exit" presetSubtype="0" fill="hold" grpId="1" nodeType="withEffect">
                                  <p:stCondLst>
                                    <p:cond delay="0"/>
                                  </p:stCondLst>
                                  <p:childTnLst>
                                    <p:set>
                                      <p:cBhvr>
                                        <p:cTn id="143" dur="1" fill="hold">
                                          <p:stCondLst>
                                            <p:cond delay="0"/>
                                          </p:stCondLst>
                                        </p:cTn>
                                        <p:tgtEl>
                                          <p:spTgt spid="1249333"/>
                                        </p:tgtEl>
                                        <p:attrNameLst>
                                          <p:attrName>style.visibility</p:attrName>
                                        </p:attrNameLst>
                                      </p:cBhvr>
                                      <p:to>
                                        <p:strVal val="hidden"/>
                                      </p:to>
                                    </p:set>
                                  </p:childTnLst>
                                </p:cTn>
                              </p:par>
                              <p:par>
                                <p:cTn id="144" presetID="9" presetClass="exit" presetSubtype="0" fill="hold" grpId="1" nodeType="withEffect">
                                  <p:stCondLst>
                                    <p:cond delay="0"/>
                                  </p:stCondLst>
                                  <p:childTnLst>
                                    <p:animEffect transition="out" filter="dissolve">
                                      <p:cBhvr>
                                        <p:cTn id="145" dur="500"/>
                                        <p:tgtEl>
                                          <p:spTgt spid="1249316"/>
                                        </p:tgtEl>
                                      </p:cBhvr>
                                    </p:animEffect>
                                    <p:set>
                                      <p:cBhvr>
                                        <p:cTn id="146" dur="1" fill="hold">
                                          <p:stCondLst>
                                            <p:cond delay="499"/>
                                          </p:stCondLst>
                                        </p:cTn>
                                        <p:tgtEl>
                                          <p:spTgt spid="1249316"/>
                                        </p:tgtEl>
                                        <p:attrNameLst>
                                          <p:attrName>style.visibility</p:attrName>
                                        </p:attrNameLst>
                                      </p:cBhvr>
                                      <p:to>
                                        <p:strVal val="hidden"/>
                                      </p:to>
                                    </p:set>
                                  </p:childTnLst>
                                </p:cTn>
                              </p:par>
                            </p:childTnLst>
                          </p:cTn>
                        </p:par>
                        <p:par>
                          <p:cTn id="147" fill="hold" nodeType="afterGroup">
                            <p:stCondLst>
                              <p:cond delay="500"/>
                            </p:stCondLst>
                            <p:childTnLst>
                              <p:par>
                                <p:cTn id="148" presetID="9" presetClass="entr" presetSubtype="0" fill="hold" nodeType="afterEffect">
                                  <p:stCondLst>
                                    <p:cond delay="0"/>
                                  </p:stCondLst>
                                  <p:childTnLst>
                                    <p:set>
                                      <p:cBhvr>
                                        <p:cTn id="149" dur="1" fill="hold">
                                          <p:stCondLst>
                                            <p:cond delay="0"/>
                                          </p:stCondLst>
                                        </p:cTn>
                                        <p:tgtEl>
                                          <p:spTgt spid="3"/>
                                        </p:tgtEl>
                                        <p:attrNameLst>
                                          <p:attrName>style.visibility</p:attrName>
                                        </p:attrNameLst>
                                      </p:cBhvr>
                                      <p:to>
                                        <p:strVal val="visible"/>
                                      </p:to>
                                    </p:set>
                                    <p:animEffect transition="in" filter="dissolve">
                                      <p:cBhvr>
                                        <p:cTn id="150" dur="500"/>
                                        <p:tgtEl>
                                          <p:spTgt spid="3"/>
                                        </p:tgtEl>
                                      </p:cBhvr>
                                    </p:animEffect>
                                  </p:childTnLst>
                                </p:cTn>
                              </p:par>
                            </p:childTnLst>
                          </p:cTn>
                        </p:par>
                        <p:par>
                          <p:cTn id="151" fill="hold" nodeType="afterGroup">
                            <p:stCondLst>
                              <p:cond delay="1000"/>
                            </p:stCondLst>
                            <p:childTnLst>
                              <p:par>
                                <p:cTn id="152" presetID="9" presetClass="entr" presetSubtype="0" fill="hold" nodeType="afterEffect">
                                  <p:stCondLst>
                                    <p:cond delay="0"/>
                                  </p:stCondLst>
                                  <p:childTnLst>
                                    <p:set>
                                      <p:cBhvr>
                                        <p:cTn id="153" dur="1" fill="hold">
                                          <p:stCondLst>
                                            <p:cond delay="0"/>
                                          </p:stCondLst>
                                        </p:cTn>
                                        <p:tgtEl>
                                          <p:spTgt spid="5"/>
                                        </p:tgtEl>
                                        <p:attrNameLst>
                                          <p:attrName>style.visibility</p:attrName>
                                        </p:attrNameLst>
                                      </p:cBhvr>
                                      <p:to>
                                        <p:strVal val="visible"/>
                                      </p:to>
                                    </p:set>
                                    <p:animEffect transition="in" filter="dissolve">
                                      <p:cBhvr>
                                        <p:cTn id="154" dur="500"/>
                                        <p:tgtEl>
                                          <p:spTgt spid="5"/>
                                        </p:tgtEl>
                                      </p:cBhvr>
                                    </p:animEffect>
                                  </p:childTnLst>
                                </p:cTn>
                              </p:par>
                            </p:childTnLst>
                          </p:cTn>
                        </p:par>
                        <p:par>
                          <p:cTn id="155" fill="hold" nodeType="afterGroup">
                            <p:stCondLst>
                              <p:cond delay="1500"/>
                            </p:stCondLst>
                            <p:childTnLst>
                              <p:par>
                                <p:cTn id="156" presetID="9" presetClass="entr" presetSubtype="0" fill="hold" nodeType="afterEffect">
                                  <p:stCondLst>
                                    <p:cond delay="0"/>
                                  </p:stCondLst>
                                  <p:childTnLst>
                                    <p:set>
                                      <p:cBhvr>
                                        <p:cTn id="157" dur="1" fill="hold">
                                          <p:stCondLst>
                                            <p:cond delay="0"/>
                                          </p:stCondLst>
                                        </p:cTn>
                                        <p:tgtEl>
                                          <p:spTgt spid="7"/>
                                        </p:tgtEl>
                                        <p:attrNameLst>
                                          <p:attrName>style.visibility</p:attrName>
                                        </p:attrNameLst>
                                      </p:cBhvr>
                                      <p:to>
                                        <p:strVal val="visible"/>
                                      </p:to>
                                    </p:set>
                                    <p:animEffect transition="in" filter="dissolve">
                                      <p:cBhvr>
                                        <p:cTn id="158" dur="500"/>
                                        <p:tgtEl>
                                          <p:spTgt spid="7"/>
                                        </p:tgtEl>
                                      </p:cBhvr>
                                    </p:animEffect>
                                  </p:childTnLst>
                                </p:cTn>
                              </p:par>
                            </p:childTnLst>
                          </p:cTn>
                        </p:par>
                        <p:par>
                          <p:cTn id="159" fill="hold" nodeType="afterGroup">
                            <p:stCondLst>
                              <p:cond delay="2000"/>
                            </p:stCondLst>
                            <p:childTnLst>
                              <p:par>
                                <p:cTn id="160" presetID="1" presetClass="entr" presetSubtype="0" fill="hold" grpId="2" nodeType="afterEffect">
                                  <p:stCondLst>
                                    <p:cond delay="0"/>
                                  </p:stCondLst>
                                  <p:childTnLst>
                                    <p:set>
                                      <p:cBhvr>
                                        <p:cTn id="161" dur="1" fill="hold">
                                          <p:stCondLst>
                                            <p:cond delay="0"/>
                                          </p:stCondLst>
                                        </p:cTn>
                                        <p:tgtEl>
                                          <p:spTgt spid="1249333"/>
                                        </p:tgtEl>
                                        <p:attrNameLst>
                                          <p:attrName>style.visibility</p:attrName>
                                        </p:attrNameLst>
                                      </p:cBhvr>
                                      <p:to>
                                        <p:strVal val="visible"/>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 presetClass="entr" presetSubtype="0" fill="hold" nodeType="clickEffect">
                                  <p:stCondLst>
                                    <p:cond delay="0"/>
                                  </p:stCondLst>
                                  <p:childTnLst>
                                    <p:set>
                                      <p:cBhvr>
                                        <p:cTn id="165" dur="1" fill="hold">
                                          <p:stCondLst>
                                            <p:cond delay="0"/>
                                          </p:stCondLst>
                                        </p:cTn>
                                        <p:tgtEl>
                                          <p:spTgt spid="1249317">
                                            <p:txEl>
                                              <p:pRg st="3" end="3"/>
                                            </p:txEl>
                                          </p:spTgt>
                                        </p:tgtEl>
                                        <p:attrNameLst>
                                          <p:attrName>style.visibility</p:attrName>
                                        </p:attrNameLst>
                                      </p:cBhvr>
                                      <p:to>
                                        <p:strVal val="visible"/>
                                      </p:to>
                                    </p:set>
                                  </p:childTnLst>
                                </p:cTn>
                              </p:par>
                              <p:par>
                                <p:cTn id="166" presetID="9" presetClass="exit" presetSubtype="0" fill="hold" nodeType="withEffect">
                                  <p:stCondLst>
                                    <p:cond delay="0"/>
                                  </p:stCondLst>
                                  <p:childTnLst>
                                    <p:animEffect transition="out" filter="dissolve">
                                      <p:cBhvr>
                                        <p:cTn id="167" dur="500"/>
                                        <p:tgtEl>
                                          <p:spTgt spid="3"/>
                                        </p:tgtEl>
                                      </p:cBhvr>
                                    </p:animEffect>
                                    <p:set>
                                      <p:cBhvr>
                                        <p:cTn id="168" dur="1" fill="hold">
                                          <p:stCondLst>
                                            <p:cond delay="499"/>
                                          </p:stCondLst>
                                        </p:cTn>
                                        <p:tgtEl>
                                          <p:spTgt spid="3"/>
                                        </p:tgtEl>
                                        <p:attrNameLst>
                                          <p:attrName>style.visibility</p:attrName>
                                        </p:attrNameLst>
                                      </p:cBhvr>
                                      <p:to>
                                        <p:strVal val="hidden"/>
                                      </p:to>
                                    </p:set>
                                  </p:childTnLst>
                                </p:cTn>
                              </p:par>
                              <p:par>
                                <p:cTn id="169" presetID="9" presetClass="exit" presetSubtype="0" fill="hold" nodeType="withEffect">
                                  <p:stCondLst>
                                    <p:cond delay="0"/>
                                  </p:stCondLst>
                                  <p:childTnLst>
                                    <p:animEffect transition="out" filter="dissolve">
                                      <p:cBhvr>
                                        <p:cTn id="170" dur="500"/>
                                        <p:tgtEl>
                                          <p:spTgt spid="5"/>
                                        </p:tgtEl>
                                      </p:cBhvr>
                                    </p:animEffect>
                                    <p:set>
                                      <p:cBhvr>
                                        <p:cTn id="171" dur="1" fill="hold">
                                          <p:stCondLst>
                                            <p:cond delay="499"/>
                                          </p:stCondLst>
                                        </p:cTn>
                                        <p:tgtEl>
                                          <p:spTgt spid="5"/>
                                        </p:tgtEl>
                                        <p:attrNameLst>
                                          <p:attrName>style.visibility</p:attrName>
                                        </p:attrNameLst>
                                      </p:cBhvr>
                                      <p:to>
                                        <p:strVal val="hidden"/>
                                      </p:to>
                                    </p:set>
                                  </p:childTnLst>
                                </p:cTn>
                              </p:par>
                              <p:par>
                                <p:cTn id="172" presetID="9" presetClass="exit" presetSubtype="0" fill="hold" nodeType="withEffect">
                                  <p:stCondLst>
                                    <p:cond delay="0"/>
                                  </p:stCondLst>
                                  <p:childTnLst>
                                    <p:animEffect transition="out" filter="dissolve">
                                      <p:cBhvr>
                                        <p:cTn id="173" dur="500"/>
                                        <p:tgtEl>
                                          <p:spTgt spid="7"/>
                                        </p:tgtEl>
                                      </p:cBhvr>
                                    </p:animEffect>
                                    <p:set>
                                      <p:cBhvr>
                                        <p:cTn id="174" dur="1" fill="hold">
                                          <p:stCondLst>
                                            <p:cond delay="499"/>
                                          </p:stCondLst>
                                        </p:cTn>
                                        <p:tgtEl>
                                          <p:spTgt spid="7"/>
                                        </p:tgtEl>
                                        <p:attrNameLst>
                                          <p:attrName>style.visibility</p:attrName>
                                        </p:attrNameLst>
                                      </p:cBhvr>
                                      <p:to>
                                        <p:strVal val="hidden"/>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 presetClass="entr" presetSubtype="0" fill="hold" nodeType="clickEffect">
                                  <p:stCondLst>
                                    <p:cond delay="0"/>
                                  </p:stCondLst>
                                  <p:childTnLst>
                                    <p:set>
                                      <p:cBhvr>
                                        <p:cTn id="178" dur="1" fill="hold">
                                          <p:stCondLst>
                                            <p:cond delay="0"/>
                                          </p:stCondLst>
                                        </p:cTn>
                                        <p:tgtEl>
                                          <p:spTgt spid="1249334">
                                            <p:txEl>
                                              <p:pRg st="0" end="0"/>
                                            </p:txEl>
                                          </p:spTgt>
                                        </p:tgtEl>
                                        <p:attrNameLst>
                                          <p:attrName>style.visibility</p:attrName>
                                        </p:attrNameLst>
                                      </p:cBhvr>
                                      <p:to>
                                        <p:strVal val="visible"/>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 presetClass="entr" presetSubtype="0" fill="hold" nodeType="clickEffect">
                                  <p:stCondLst>
                                    <p:cond delay="0"/>
                                  </p:stCondLst>
                                  <p:childTnLst>
                                    <p:set>
                                      <p:cBhvr>
                                        <p:cTn id="182" dur="1" fill="hold">
                                          <p:stCondLst>
                                            <p:cond delay="0"/>
                                          </p:stCondLst>
                                        </p:cTn>
                                        <p:tgtEl>
                                          <p:spTgt spid="1249335">
                                            <p:txEl>
                                              <p:pRg st="0" end="0"/>
                                            </p:txEl>
                                          </p:spTgt>
                                        </p:tgtEl>
                                        <p:attrNameLst>
                                          <p:attrName>style.visibility</p:attrName>
                                        </p:attrNameLst>
                                      </p:cBhvr>
                                      <p:to>
                                        <p:strVal val="visible"/>
                                      </p:to>
                                    </p:set>
                                  </p:childTnLst>
                                </p:cTn>
                              </p:par>
                            </p:childTnLst>
                          </p:cTn>
                        </p:par>
                        <p:par>
                          <p:cTn id="183" fill="hold" nodeType="afterGroup">
                            <p:stCondLst>
                              <p:cond delay="0"/>
                            </p:stCondLst>
                            <p:childTnLst>
                              <p:par>
                                <p:cTn id="184" presetID="1" presetClass="emph" presetSubtype="2" fill="hold" nodeType="afterEffect">
                                  <p:stCondLst>
                                    <p:cond delay="0"/>
                                  </p:stCondLst>
                                  <p:childTnLst>
                                    <p:animClr clrSpc="rgb" dir="cw">
                                      <p:cBhvr>
                                        <p:cTn id="185" dur="2000" fill="hold"/>
                                        <p:tgtEl>
                                          <p:spTgt spid="1249297"/>
                                        </p:tgtEl>
                                        <p:attrNameLst>
                                          <p:attrName>fillcolor</p:attrName>
                                        </p:attrNameLst>
                                      </p:cBhvr>
                                      <p:to>
                                        <a:schemeClr val="folHlink"/>
                                      </p:to>
                                    </p:animClr>
                                    <p:set>
                                      <p:cBhvr>
                                        <p:cTn id="186" dur="2000" fill="hold"/>
                                        <p:tgtEl>
                                          <p:spTgt spid="1249297"/>
                                        </p:tgtEl>
                                        <p:attrNameLst>
                                          <p:attrName>fill.type</p:attrName>
                                        </p:attrNameLst>
                                      </p:cBhvr>
                                      <p:to>
                                        <p:strVal val="solid"/>
                                      </p:to>
                                    </p:set>
                                    <p:set>
                                      <p:cBhvr>
                                        <p:cTn id="187" dur="2000" fill="hold"/>
                                        <p:tgtEl>
                                          <p:spTgt spid="1249297"/>
                                        </p:tgtEl>
                                        <p:attrNameLst>
                                          <p:attrName>fill.on</p:attrName>
                                        </p:attrNameLst>
                                      </p:cBhvr>
                                      <p:to>
                                        <p:strVal val="true"/>
                                      </p:to>
                                    </p:set>
                                  </p:childTnLst>
                                </p:cTn>
                              </p:par>
                            </p:childTnLst>
                          </p:cTn>
                        </p:par>
                        <p:par>
                          <p:cTn id="188" fill="hold" nodeType="afterGroup">
                            <p:stCondLst>
                              <p:cond delay="2000"/>
                            </p:stCondLst>
                            <p:childTnLst>
                              <p:par>
                                <p:cTn id="189" presetID="1" presetClass="entr" presetSubtype="0" fill="hold" nodeType="afterEffect">
                                  <p:stCondLst>
                                    <p:cond delay="0"/>
                                  </p:stCondLst>
                                  <p:childTnLst>
                                    <p:set>
                                      <p:cBhvr>
                                        <p:cTn id="190" dur="1" fill="hold">
                                          <p:stCondLst>
                                            <p:cond delay="0"/>
                                          </p:stCondLst>
                                        </p:cTn>
                                        <p:tgtEl>
                                          <p:spTgt spid="1249336">
                                            <p:txEl>
                                              <p:pRg st="0" end="0"/>
                                            </p:txEl>
                                          </p:spTgt>
                                        </p:tgtEl>
                                        <p:attrNameLst>
                                          <p:attrName>style.visibility</p:attrName>
                                        </p:attrNameLst>
                                      </p:cBhvr>
                                      <p:to>
                                        <p:strVal val="visible"/>
                                      </p:to>
                                    </p:set>
                                  </p:childTnLst>
                                </p:cTn>
                              </p:par>
                            </p:childTnLst>
                          </p:cTn>
                        </p:par>
                        <p:par>
                          <p:cTn id="191" fill="hold" nodeType="afterGroup">
                            <p:stCondLst>
                              <p:cond delay="2000"/>
                            </p:stCondLst>
                            <p:childTnLst>
                              <p:par>
                                <p:cTn id="192" presetID="1" presetClass="emph" presetSubtype="2" fill="hold" nodeType="afterEffect">
                                  <p:stCondLst>
                                    <p:cond delay="0"/>
                                  </p:stCondLst>
                                  <p:childTnLst>
                                    <p:animClr clrSpc="rgb" dir="cw">
                                      <p:cBhvr>
                                        <p:cTn id="193" dur="2000" fill="hold"/>
                                        <p:tgtEl>
                                          <p:spTgt spid="1249296"/>
                                        </p:tgtEl>
                                        <p:attrNameLst>
                                          <p:attrName>fillcolor</p:attrName>
                                        </p:attrNameLst>
                                      </p:cBhvr>
                                      <p:to>
                                        <a:schemeClr val="folHlink"/>
                                      </p:to>
                                    </p:animClr>
                                    <p:set>
                                      <p:cBhvr>
                                        <p:cTn id="194" dur="2000" fill="hold"/>
                                        <p:tgtEl>
                                          <p:spTgt spid="1249296"/>
                                        </p:tgtEl>
                                        <p:attrNameLst>
                                          <p:attrName>fill.type</p:attrName>
                                        </p:attrNameLst>
                                      </p:cBhvr>
                                      <p:to>
                                        <p:strVal val="solid"/>
                                      </p:to>
                                    </p:set>
                                    <p:set>
                                      <p:cBhvr>
                                        <p:cTn id="195" dur="2000" fill="hold"/>
                                        <p:tgtEl>
                                          <p:spTgt spid="1249296"/>
                                        </p:tgtEl>
                                        <p:attrNameLst>
                                          <p:attrName>fill.on</p:attrName>
                                        </p:attrNameLst>
                                      </p:cBhvr>
                                      <p:to>
                                        <p:strVal val="true"/>
                                      </p:to>
                                    </p:set>
                                  </p:childTnLst>
                                </p:cTn>
                              </p:par>
                            </p:childTnLst>
                          </p:cTn>
                        </p:par>
                        <p:par>
                          <p:cTn id="196" fill="hold" nodeType="afterGroup">
                            <p:stCondLst>
                              <p:cond delay="4000"/>
                            </p:stCondLst>
                            <p:childTnLst>
                              <p:par>
                                <p:cTn id="197" presetID="9" presetClass="entr" presetSubtype="0" fill="hold" nodeType="afterEffect">
                                  <p:stCondLst>
                                    <p:cond delay="0"/>
                                  </p:stCondLst>
                                  <p:childTnLst>
                                    <p:set>
                                      <p:cBhvr>
                                        <p:cTn id="198" dur="1" fill="hold">
                                          <p:stCondLst>
                                            <p:cond delay="0"/>
                                          </p:stCondLst>
                                        </p:cTn>
                                        <p:tgtEl>
                                          <p:spTgt spid="14"/>
                                        </p:tgtEl>
                                        <p:attrNameLst>
                                          <p:attrName>style.visibility</p:attrName>
                                        </p:attrNameLst>
                                      </p:cBhvr>
                                      <p:to>
                                        <p:strVal val="visible"/>
                                      </p:to>
                                    </p:set>
                                    <p:animEffect transition="in" filter="dissolve">
                                      <p:cBhvr>
                                        <p:cTn id="199" dur="500"/>
                                        <p:tgtEl>
                                          <p:spTgt spid="14"/>
                                        </p:tgtEl>
                                      </p:cBhvr>
                                    </p:animEffect>
                                  </p:childTnLst>
                                </p:cTn>
                              </p:par>
                            </p:childTnLst>
                          </p:cTn>
                        </p:par>
                        <p:par>
                          <p:cTn id="200" fill="hold" nodeType="afterGroup">
                            <p:stCondLst>
                              <p:cond delay="4500"/>
                            </p:stCondLst>
                            <p:childTnLst>
                              <p:par>
                                <p:cTn id="201" presetID="9" presetClass="entr" presetSubtype="0" fill="hold" nodeType="afterEffect">
                                  <p:stCondLst>
                                    <p:cond delay="0"/>
                                  </p:stCondLst>
                                  <p:childTnLst>
                                    <p:set>
                                      <p:cBhvr>
                                        <p:cTn id="202" dur="1" fill="hold">
                                          <p:stCondLst>
                                            <p:cond delay="0"/>
                                          </p:stCondLst>
                                        </p:cTn>
                                        <p:tgtEl>
                                          <p:spTgt spid="13"/>
                                        </p:tgtEl>
                                        <p:attrNameLst>
                                          <p:attrName>style.visibility</p:attrName>
                                        </p:attrNameLst>
                                      </p:cBhvr>
                                      <p:to>
                                        <p:strVal val="visible"/>
                                      </p:to>
                                    </p:set>
                                    <p:animEffect transition="in" filter="dissolve">
                                      <p:cBhvr>
                                        <p:cTn id="203" dur="500"/>
                                        <p:tgtEl>
                                          <p:spTgt spid="13"/>
                                        </p:tgtEl>
                                      </p:cBhvr>
                                    </p:animEffect>
                                  </p:childTnLst>
                                </p:cTn>
                              </p:par>
                            </p:childTnLst>
                          </p:cTn>
                        </p:par>
                        <p:par>
                          <p:cTn id="204" fill="hold" nodeType="afterGroup">
                            <p:stCondLst>
                              <p:cond delay="5000"/>
                            </p:stCondLst>
                            <p:childTnLst>
                              <p:par>
                                <p:cTn id="205" presetID="9" presetClass="entr" presetSubtype="0" fill="hold" nodeType="afterEffect">
                                  <p:stCondLst>
                                    <p:cond delay="0"/>
                                  </p:stCondLst>
                                  <p:childTnLst>
                                    <p:set>
                                      <p:cBhvr>
                                        <p:cTn id="206" dur="1" fill="hold">
                                          <p:stCondLst>
                                            <p:cond delay="0"/>
                                          </p:stCondLst>
                                        </p:cTn>
                                        <p:tgtEl>
                                          <p:spTgt spid="9"/>
                                        </p:tgtEl>
                                        <p:attrNameLst>
                                          <p:attrName>style.visibility</p:attrName>
                                        </p:attrNameLst>
                                      </p:cBhvr>
                                      <p:to>
                                        <p:strVal val="visible"/>
                                      </p:to>
                                    </p:set>
                                    <p:animEffect transition="in" filter="dissolve">
                                      <p:cBhvr>
                                        <p:cTn id="207" dur="500"/>
                                        <p:tgtEl>
                                          <p:spTgt spid="9"/>
                                        </p:tgtEl>
                                      </p:cBhvr>
                                    </p:animEffect>
                                  </p:childTnLst>
                                </p:cTn>
                              </p:par>
                            </p:childTnLst>
                          </p:cTn>
                        </p:par>
                        <p:par>
                          <p:cTn id="208" fill="hold" nodeType="afterGroup">
                            <p:stCondLst>
                              <p:cond delay="5500"/>
                            </p:stCondLst>
                            <p:childTnLst>
                              <p:par>
                                <p:cTn id="209" presetID="9" presetClass="entr" presetSubtype="0" fill="hold" grpId="0" nodeType="afterEffect">
                                  <p:stCondLst>
                                    <p:cond delay="0"/>
                                  </p:stCondLst>
                                  <p:childTnLst>
                                    <p:set>
                                      <p:cBhvr>
                                        <p:cTn id="210" dur="1" fill="hold">
                                          <p:stCondLst>
                                            <p:cond delay="0"/>
                                          </p:stCondLst>
                                        </p:cTn>
                                        <p:tgtEl>
                                          <p:spTgt spid="1249353"/>
                                        </p:tgtEl>
                                        <p:attrNameLst>
                                          <p:attrName>style.visibility</p:attrName>
                                        </p:attrNameLst>
                                      </p:cBhvr>
                                      <p:to>
                                        <p:strVal val="visible"/>
                                      </p:to>
                                    </p:set>
                                    <p:animEffect transition="in" filter="dissolve">
                                      <p:cBhvr>
                                        <p:cTn id="211" dur="500"/>
                                        <p:tgtEl>
                                          <p:spTgt spid="1249353"/>
                                        </p:tgtEl>
                                      </p:cBhvr>
                                    </p:animEffect>
                                  </p:childTnLst>
                                </p:cTn>
                              </p:par>
                            </p:childTnLst>
                          </p:cTn>
                        </p:par>
                        <p:par>
                          <p:cTn id="212" fill="hold" nodeType="afterGroup">
                            <p:stCondLst>
                              <p:cond delay="6000"/>
                            </p:stCondLst>
                            <p:childTnLst>
                              <p:par>
                                <p:cTn id="213" presetID="9" presetClass="entr" presetSubtype="0" fill="hold" nodeType="afterEffect">
                                  <p:stCondLst>
                                    <p:cond delay="0"/>
                                  </p:stCondLst>
                                  <p:childTnLst>
                                    <p:set>
                                      <p:cBhvr>
                                        <p:cTn id="214" dur="1" fill="hold">
                                          <p:stCondLst>
                                            <p:cond delay="0"/>
                                          </p:stCondLst>
                                        </p:cTn>
                                        <p:tgtEl>
                                          <p:spTgt spid="11"/>
                                        </p:tgtEl>
                                        <p:attrNameLst>
                                          <p:attrName>style.visibility</p:attrName>
                                        </p:attrNameLst>
                                      </p:cBhvr>
                                      <p:to>
                                        <p:strVal val="visible"/>
                                      </p:to>
                                    </p:set>
                                    <p:animEffect transition="in" filter="dissolve">
                                      <p:cBhvr>
                                        <p:cTn id="2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282" grpId="0" animBg="1"/>
      <p:bldP spid="1249283" grpId="0" animBg="1"/>
      <p:bldP spid="1249284" grpId="0" animBg="1"/>
      <p:bldP spid="1249287" grpId="0" animBg="1"/>
      <p:bldP spid="1249288" grpId="0" animBg="1"/>
      <p:bldP spid="1249289" grpId="0" animBg="1"/>
      <p:bldP spid="1249290" grpId="0" animBg="1"/>
      <p:bldP spid="1249291" grpId="0" animBg="1"/>
      <p:bldP spid="1249292" grpId="0" animBg="1"/>
      <p:bldP spid="1249293" grpId="0" animBg="1"/>
      <p:bldP spid="1249294" grpId="0" animBg="1"/>
      <p:bldP spid="1249295" grpId="0" animBg="1"/>
      <p:bldP spid="1249296" grpId="0" animBg="1"/>
      <p:bldP spid="1249297" grpId="0" animBg="1"/>
      <p:bldP spid="1249298" grpId="0" animBg="1"/>
      <p:bldP spid="1249299" grpId="0" animBg="1"/>
      <p:bldP spid="1249300" grpId="0" animBg="1"/>
      <p:bldP spid="1249301" grpId="0" animBg="1"/>
      <p:bldP spid="1249302" grpId="0" animBg="1"/>
      <p:bldP spid="1249302" grpId="1" animBg="1"/>
      <p:bldP spid="1249303" grpId="0"/>
      <p:bldP spid="1249303" grpId="1"/>
      <p:bldP spid="1249304" grpId="0" animBg="1"/>
      <p:bldP spid="1249305" grpId="0"/>
      <p:bldP spid="1249306" grpId="0" animBg="1"/>
      <p:bldP spid="1249307" grpId="0"/>
      <p:bldP spid="1249308" grpId="0" animBg="1"/>
      <p:bldP spid="1249309" grpId="0"/>
      <p:bldP spid="1249310" grpId="0" animBg="1"/>
      <p:bldP spid="1249311" grpId="0"/>
      <p:bldP spid="1249312" grpId="0" animBg="1"/>
      <p:bldP spid="1249316" grpId="0" animBg="1"/>
      <p:bldP spid="1249316" grpId="1" animBg="1"/>
      <p:bldP spid="1249333" grpId="0"/>
      <p:bldP spid="1249333" grpId="1"/>
      <p:bldP spid="1249333" grpId="2"/>
      <p:bldP spid="1249353" grpId="0" animBg="1"/>
      <p:bldP spid="1249354" grpId="0" animBg="1"/>
      <p:bldP spid="1249354" grpId="1" animBg="1"/>
      <p:bldP spid="1249354" grpId="2" animBg="1"/>
      <p:bldP spid="1249354" grpId="3" animBg="1"/>
      <p:bldP spid="1249354" grpId="4" animBg="1"/>
    </p:bldLst>
  </p:timing>
</p:sld>
</file>

<file path=ppt/theme/theme1.xml><?xml version="1.0" encoding="utf-8"?>
<a:theme xmlns:a="http://schemas.openxmlformats.org/drawingml/2006/main" name="1_paalh">
  <a:themeElements>
    <a:clrScheme name="1_paalh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paalh">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a:ln>
              <a:noFill/>
            </a:ln>
            <a:solidFill>
              <a:schemeClr val="tx1"/>
            </a:solidFill>
            <a:effectLst/>
            <a:latin typeface="Tahoma" charset="0"/>
          </a:defRPr>
        </a:defPPr>
      </a:lstStyle>
    </a:lnDef>
  </a:objectDefaults>
  <a:extraClrSchemeLst>
    <a:extraClrScheme>
      <a:clrScheme name="1_paalh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paalh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paalh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paalh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paalh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paalh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41738</TotalTime>
  <Words>12165</Words>
  <Application>Microsoft Macintosh PowerPoint</Application>
  <PresentationFormat>On-screen Show (4:3)</PresentationFormat>
  <Paragraphs>2283</Paragraphs>
  <Slides>140</Slides>
  <Notes>38</Notes>
  <HiddenSlides>32</HiddenSlides>
  <MMClips>1</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140</vt:i4>
      </vt:variant>
    </vt:vector>
  </HeadingPairs>
  <TitlesOfParts>
    <vt:vector size="143" baseType="lpstr">
      <vt:lpstr>1_paalh</vt:lpstr>
      <vt:lpstr>Formel</vt:lpstr>
      <vt:lpstr>Microsoft Equation</vt:lpstr>
      <vt:lpstr>Server Resources: Memory &amp; Disks</vt:lpstr>
      <vt:lpstr>Overview</vt:lpstr>
      <vt:lpstr>Memory Management</vt:lpstr>
      <vt:lpstr>Why look at a passive resource?</vt:lpstr>
      <vt:lpstr>Delivery Systems</vt:lpstr>
      <vt:lpstr>Delivery Systems</vt:lpstr>
      <vt:lpstr>Memory Caching</vt:lpstr>
      <vt:lpstr>Memory Caching</vt:lpstr>
      <vt:lpstr>Is Caching Useful in a High-Rate Scenario?</vt:lpstr>
      <vt:lpstr>Need For Application-Specific Algorithms?</vt:lpstr>
      <vt:lpstr>“Classification” of Mechanisms</vt:lpstr>
      <vt:lpstr>Least/Most Relevant for Presentation (L/MRP)</vt:lpstr>
      <vt:lpstr>Least/Most Relevant for Presentation (L/MRP)</vt:lpstr>
      <vt:lpstr>Least/Most Relevant for Presentation (L/MRP)</vt:lpstr>
      <vt:lpstr>Least/Most Relevant for Presentation (L/MRP)</vt:lpstr>
      <vt:lpstr>Interval Caching (IC)</vt:lpstr>
      <vt:lpstr>Generalized Interval Caching (GIC)</vt:lpstr>
      <vt:lpstr>Generalized Interval Caching (GIC)</vt:lpstr>
      <vt:lpstr>LRU  vs.  L/MRP  vs.  IC  Caching</vt:lpstr>
      <vt:lpstr>LRU  vs.  L/MRP  vs.  IC  Caching</vt:lpstr>
      <vt:lpstr>In-Memory Copy Operations</vt:lpstr>
      <vt:lpstr>In Memory Copy Operations</vt:lpstr>
      <vt:lpstr>Basic Idea of Zero–Copy Data Paths</vt:lpstr>
      <vt:lpstr>Existing Linux  Data Paths</vt:lpstr>
      <vt:lpstr>Content Download</vt:lpstr>
      <vt:lpstr>Content Download: read / send</vt:lpstr>
      <vt:lpstr>Content Download: mmap / send</vt:lpstr>
      <vt:lpstr>Content Download: sendfile</vt:lpstr>
      <vt:lpstr>Content Download: Results</vt:lpstr>
      <vt:lpstr>Streaming</vt:lpstr>
      <vt:lpstr>Streaming: read / send</vt:lpstr>
      <vt:lpstr>Streaming: read / writev</vt:lpstr>
      <vt:lpstr>Streaming: mmap / send</vt:lpstr>
      <vt:lpstr>Streaming: mmap / writev</vt:lpstr>
      <vt:lpstr>Streaming: sendfile</vt:lpstr>
      <vt:lpstr>Streaming: Results</vt:lpstr>
      <vt:lpstr>Enhanced Streaming  Data Paths</vt:lpstr>
      <vt:lpstr>Enhanced Streaming: mmap / msend</vt:lpstr>
      <vt:lpstr>Enhanced Streaming: mmap / rtpmsend</vt:lpstr>
      <vt:lpstr>Enhanced Streaming: mmap / krtpmsend</vt:lpstr>
      <vt:lpstr>Enhanced Streaming: rtpsendfile</vt:lpstr>
      <vt:lpstr>Enhanced Streaming: krtpsendfile</vt:lpstr>
      <vt:lpstr>Enhanced Streaming: Results</vt:lpstr>
      <vt:lpstr>Storage: Disks</vt:lpstr>
      <vt:lpstr>Disks </vt:lpstr>
      <vt:lpstr>Mechanics of Disks</vt:lpstr>
      <vt:lpstr>Disk Specifications</vt:lpstr>
      <vt:lpstr>Disk Access Time</vt:lpstr>
      <vt:lpstr>Disk Access Time</vt:lpstr>
      <vt:lpstr>Disk Access Time: Seek Time</vt:lpstr>
      <vt:lpstr>Disk Access Time: Rotational Delay</vt:lpstr>
      <vt:lpstr>Disk Access Time: Transfer Time</vt:lpstr>
      <vt:lpstr>Disk Access Time: Other Delays</vt:lpstr>
      <vt:lpstr>Disk Throughput</vt:lpstr>
      <vt:lpstr>Block Size </vt:lpstr>
      <vt:lpstr>Block Size</vt:lpstr>
      <vt:lpstr>Writing and Modifying Blocks</vt:lpstr>
      <vt:lpstr>Disk Controllers</vt:lpstr>
      <vt:lpstr>Efficient Secondary Storage Usage</vt:lpstr>
      <vt:lpstr>Disk Scheduling</vt:lpstr>
      <vt:lpstr>Disk Scheduling – I</vt:lpstr>
      <vt:lpstr>Disk Scheduling – II</vt:lpstr>
      <vt:lpstr>First–Come–First–Serve (FCFS)</vt:lpstr>
      <vt:lpstr>Shortest Seek Time First (SSTF)</vt:lpstr>
      <vt:lpstr>SCAN</vt:lpstr>
      <vt:lpstr>SCAN vs. FCFS</vt:lpstr>
      <vt:lpstr>C–SCAN</vt:lpstr>
      <vt:lpstr>SCAN vs. C–SCAN</vt:lpstr>
      <vt:lpstr>LOOK and C–LOOK</vt:lpstr>
      <vt:lpstr>V–SCAN(R)</vt:lpstr>
      <vt:lpstr>END of This WEEK!!</vt:lpstr>
      <vt:lpstr>What About Time-Dependent Media?</vt:lpstr>
      <vt:lpstr>Real-Time Disk Scheduling</vt:lpstr>
      <vt:lpstr>Earliest Deadline First (EDF)</vt:lpstr>
      <vt:lpstr>SCAN–EDF</vt:lpstr>
      <vt:lpstr>Stream Oriented Disk Scheduling</vt:lpstr>
      <vt:lpstr>Group Sweep Scheduling (GSS)</vt:lpstr>
      <vt:lpstr>Group Sweep Scheduling (GSS)</vt:lpstr>
      <vt:lpstr>Mixed Media Oriented Disk Scheduling</vt:lpstr>
      <vt:lpstr>MARS Disk Scheduler</vt:lpstr>
      <vt:lpstr>Cello and APEX</vt:lpstr>
      <vt:lpstr>Cello</vt:lpstr>
      <vt:lpstr>Adaptive Disk Scheduler for Mixed Media Workloads</vt:lpstr>
      <vt:lpstr>APEX, Cello and C–LOOK Comparison</vt:lpstr>
      <vt:lpstr>APEX, Chello and C–LOOK Comparison</vt:lpstr>
      <vt:lpstr>Schedulers today (Linux)?</vt:lpstr>
      <vt:lpstr>User space vs. kernel space scheduling</vt:lpstr>
      <vt:lpstr>User space vs. kernel space scheduling</vt:lpstr>
      <vt:lpstr>Data Placement  on Disk</vt:lpstr>
      <vt:lpstr>Data Placement on Disk </vt:lpstr>
      <vt:lpstr>Disk Layout</vt:lpstr>
      <vt:lpstr>Disk Layout</vt:lpstr>
      <vt:lpstr>Disk Layout</vt:lpstr>
      <vt:lpstr>Data Placement on Disk</vt:lpstr>
      <vt:lpstr>Data Placement on Disk</vt:lpstr>
      <vt:lpstr>Data Placement on Disk</vt:lpstr>
      <vt:lpstr>Unix/Linux Example: FFS, UFS, …</vt:lpstr>
      <vt:lpstr>Linux Example: XFS, …, JFS, EXT4…</vt:lpstr>
      <vt:lpstr>Windows Example: NTFS</vt:lpstr>
      <vt:lpstr>Modern Disks: Complicating Factors</vt:lpstr>
      <vt:lpstr>Complicating Factors</vt:lpstr>
      <vt:lpstr>Complicating Factors</vt:lpstr>
      <vt:lpstr>Complicating Factors</vt:lpstr>
      <vt:lpstr>Complicating Factors</vt:lpstr>
      <vt:lpstr>Complicating Factors</vt:lpstr>
      <vt:lpstr>Complicating Factors</vt:lpstr>
      <vt:lpstr>Complicating Factors</vt:lpstr>
      <vt:lpstr>Why Still Do Disk Related Research?</vt:lpstr>
      <vt:lpstr>Next Generation Disk Scheduling?</vt:lpstr>
      <vt:lpstr>Multiple Disks</vt:lpstr>
      <vt:lpstr>Parallel Access</vt:lpstr>
      <vt:lpstr>Striping</vt:lpstr>
      <vt:lpstr>Interleaving (Compound Striping)</vt:lpstr>
      <vt:lpstr>Interleaving (Compound Striping)</vt:lpstr>
      <vt:lpstr>Mirroring</vt:lpstr>
      <vt:lpstr>Redundant Array of Inexpensive Disks</vt:lpstr>
      <vt:lpstr>Replication</vt:lpstr>
      <vt:lpstr>Dynamic Segment Replication (DSR)</vt:lpstr>
      <vt:lpstr>Heterogeneous Disks</vt:lpstr>
      <vt:lpstr>File Placement </vt:lpstr>
      <vt:lpstr>Bandwidth­to­Space Ratio (BSR) </vt:lpstr>
      <vt:lpstr>Bandwidth­to­Space Ratio (BSR)</vt:lpstr>
      <vt:lpstr>Disk Grouping</vt:lpstr>
      <vt:lpstr>Staggered Disk Grouping</vt:lpstr>
      <vt:lpstr>Disk Merging</vt:lpstr>
      <vt:lpstr>File Systems</vt:lpstr>
      <vt:lpstr>File Systems</vt:lpstr>
      <vt:lpstr>Classification</vt:lpstr>
      <vt:lpstr>Example: Fellini Storage System</vt:lpstr>
      <vt:lpstr>Example: Fellini Storage System</vt:lpstr>
      <vt:lpstr>Example: Fellini Storage System</vt:lpstr>
      <vt:lpstr>Discussion:</vt:lpstr>
      <vt:lpstr>DAS vs. NAS vs. SAN??</vt:lpstr>
      <vt:lpstr>Mechanical Disks vs. Solid State Disks???</vt:lpstr>
      <vt:lpstr>Evolution: New Requirements</vt:lpstr>
      <vt:lpstr>The End: Summary</vt:lpstr>
      <vt:lpstr>Summary</vt:lpstr>
      <vt:lpstr>Summary</vt:lpstr>
      <vt:lpstr>Some References</vt:lpstr>
      <vt:lpstr>Some References</vt:lpstr>
    </vt:vector>
  </TitlesOfParts>
  <Company>ifi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paalh</dc:creator>
  <cp:lastModifiedBy>Pål Halvorsen</cp:lastModifiedBy>
  <cp:revision>1735</cp:revision>
  <cp:lastPrinted>2010-09-23T11:55:26Z</cp:lastPrinted>
  <dcterms:created xsi:type="dcterms:W3CDTF">2010-09-23T11:54:30Z</dcterms:created>
  <dcterms:modified xsi:type="dcterms:W3CDTF">2010-09-24T09:25:59Z</dcterms:modified>
</cp:coreProperties>
</file>